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96" r:id="rId3"/>
    <p:sldMasterId id="2147483708" r:id="rId4"/>
    <p:sldMasterId id="2147483734" r:id="rId5"/>
    <p:sldMasterId id="2147483773" r:id="rId6"/>
    <p:sldMasterId id="2147483797" r:id="rId7"/>
    <p:sldMasterId id="2147483809" r:id="rId8"/>
    <p:sldMasterId id="2147483820" r:id="rId9"/>
  </p:sldMasterIdLst>
  <p:notesMasterIdLst>
    <p:notesMasterId r:id="rId74"/>
  </p:notesMasterIdLst>
  <p:sldIdLst>
    <p:sldId id="395" r:id="rId10"/>
    <p:sldId id="256" r:id="rId11"/>
    <p:sldId id="371" r:id="rId12"/>
    <p:sldId id="326" r:id="rId13"/>
    <p:sldId id="327" r:id="rId14"/>
    <p:sldId id="259" r:id="rId15"/>
    <p:sldId id="260" r:id="rId16"/>
    <p:sldId id="258" r:id="rId17"/>
    <p:sldId id="257" r:id="rId18"/>
    <p:sldId id="269" r:id="rId19"/>
    <p:sldId id="348" r:id="rId20"/>
    <p:sldId id="372" r:id="rId21"/>
    <p:sldId id="271" r:id="rId22"/>
    <p:sldId id="272" r:id="rId23"/>
    <p:sldId id="275" r:id="rId24"/>
    <p:sldId id="277" r:id="rId25"/>
    <p:sldId id="278" r:id="rId26"/>
    <p:sldId id="279" r:id="rId27"/>
    <p:sldId id="280" r:id="rId28"/>
    <p:sldId id="290" r:id="rId29"/>
    <p:sldId id="381" r:id="rId30"/>
    <p:sldId id="358" r:id="rId31"/>
    <p:sldId id="336" r:id="rId32"/>
    <p:sldId id="359" r:id="rId33"/>
    <p:sldId id="335" r:id="rId34"/>
    <p:sldId id="286" r:id="rId35"/>
    <p:sldId id="287" r:id="rId36"/>
    <p:sldId id="288" r:id="rId37"/>
    <p:sldId id="289" r:id="rId38"/>
    <p:sldId id="281" r:id="rId39"/>
    <p:sldId id="378" r:id="rId40"/>
    <p:sldId id="375" r:id="rId41"/>
    <p:sldId id="377" r:id="rId42"/>
    <p:sldId id="357" r:id="rId43"/>
    <p:sldId id="383" r:id="rId44"/>
    <p:sldId id="384" r:id="rId45"/>
    <p:sldId id="394" r:id="rId46"/>
    <p:sldId id="379" r:id="rId47"/>
    <p:sldId id="355" r:id="rId48"/>
    <p:sldId id="291" r:id="rId49"/>
    <p:sldId id="387" r:id="rId50"/>
    <p:sldId id="296" r:id="rId51"/>
    <p:sldId id="361" r:id="rId52"/>
    <p:sldId id="362" r:id="rId53"/>
    <p:sldId id="293" r:id="rId54"/>
    <p:sldId id="397" r:id="rId55"/>
    <p:sldId id="333" r:id="rId56"/>
    <p:sldId id="299" r:id="rId57"/>
    <p:sldId id="300" r:id="rId58"/>
    <p:sldId id="301" r:id="rId59"/>
    <p:sldId id="302" r:id="rId60"/>
    <p:sldId id="364" r:id="rId61"/>
    <p:sldId id="393" r:id="rId62"/>
    <p:sldId id="356" r:id="rId63"/>
    <p:sldId id="307" r:id="rId64"/>
    <p:sldId id="309" r:id="rId65"/>
    <p:sldId id="388" r:id="rId66"/>
    <p:sldId id="366" r:id="rId67"/>
    <p:sldId id="313" r:id="rId68"/>
    <p:sldId id="367" r:id="rId69"/>
    <p:sldId id="396" r:id="rId70"/>
    <p:sldId id="392" r:id="rId71"/>
    <p:sldId id="390" r:id="rId72"/>
    <p:sldId id="391"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C4D"/>
    <a:srgbClr val="28D7E1"/>
    <a:srgbClr val="CED628"/>
    <a:srgbClr val="EFC53D"/>
    <a:srgbClr val="091D77"/>
    <a:srgbClr val="165992"/>
    <a:srgbClr val="9ACB25"/>
    <a:srgbClr val="F7952B"/>
    <a:srgbClr val="FA661C"/>
    <a:srgbClr val="0057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268" autoAdjust="0"/>
  </p:normalViewPr>
  <p:slideViewPr>
    <p:cSldViewPr snapToGrid="0" snapToObjects="1">
      <p:cViewPr>
        <p:scale>
          <a:sx n="100" d="100"/>
          <a:sy n="100" d="100"/>
        </p:scale>
        <p:origin x="-1784" y="-160"/>
      </p:cViewPr>
      <p:guideLst>
        <p:guide orient="horz" pos="2160"/>
        <p:guide pos="2880"/>
      </p:guideLst>
    </p:cSldViewPr>
  </p:slideViewPr>
  <p:notesTextViewPr>
    <p:cViewPr>
      <p:scale>
        <a:sx n="100" d="100"/>
        <a:sy n="100" d="100"/>
      </p:scale>
      <p:origin x="0" y="0"/>
    </p:cViewPr>
  </p:notesTextViewPr>
  <p:sorterViewPr>
    <p:cViewPr>
      <p:scale>
        <a:sx n="72" d="100"/>
        <a:sy n="72" d="100"/>
      </p:scale>
      <p:origin x="0" y="0"/>
    </p:cViewPr>
  </p:sorterViewPr>
  <p:notesViewPr>
    <p:cSldViewPr snapToGrid="0" snapToObjects="1">
      <p:cViewPr varScale="1">
        <p:scale>
          <a:sx n="78" d="100"/>
          <a:sy n="78" d="100"/>
        </p:scale>
        <p:origin x="-39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73" Type="http://schemas.openxmlformats.org/officeDocument/2006/relationships/slide" Target="slides/slide64.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244"/>
      <c:depthPercent val="100"/>
      <c:rAngAx val="0"/>
      <c:perspective val="30"/>
    </c:view3D>
    <c:floor>
      <c:thickness val="0"/>
    </c:floor>
    <c:sideWall>
      <c:thickness val="0"/>
    </c:sideWall>
    <c:backWall>
      <c:thickness val="0"/>
    </c:backWall>
    <c:plotArea>
      <c:layout>
        <c:manualLayout>
          <c:layoutTarget val="inner"/>
          <c:xMode val="edge"/>
          <c:yMode val="edge"/>
          <c:x val="0.109558823529412"/>
          <c:y val="0.0687500562429696"/>
          <c:w val="0.866666666666667"/>
          <c:h val="0.8375"/>
        </c:manualLayout>
      </c:layout>
      <c:pie3DChart>
        <c:varyColors val="1"/>
        <c:ser>
          <c:idx val="0"/>
          <c:order val="0"/>
          <c:tx>
            <c:strRef>
              <c:f>Sheet1!$B$1</c:f>
              <c:strCache>
                <c:ptCount val="1"/>
                <c:pt idx="0">
                  <c:v>Sales</c:v>
                </c:pt>
              </c:strCache>
            </c:strRef>
          </c:tx>
          <c:explosion val="17"/>
          <c:dPt>
            <c:idx val="0"/>
            <c:bubble3D val="0"/>
            <c:spPr>
              <a:gradFill flip="none" rotWithShape="1">
                <a:gsLst>
                  <a:gs pos="0">
                    <a:srgbClr val="E6E5E9"/>
                  </a:gs>
                  <a:gs pos="100000">
                    <a:srgbClr val="A6B6C1"/>
                  </a:gs>
                </a:gsLst>
                <a:path path="circle">
                  <a:fillToRect l="100000" t="100000"/>
                </a:path>
                <a:tileRect r="-100000" b="-100000"/>
              </a:gradFill>
            </c:spPr>
          </c:dPt>
          <c:dPt>
            <c:idx val="1"/>
            <c:bubble3D val="0"/>
            <c:spPr>
              <a:gradFill flip="none" rotWithShape="1">
                <a:gsLst>
                  <a:gs pos="0">
                    <a:srgbClr val="718F38"/>
                  </a:gs>
                  <a:gs pos="100000">
                    <a:srgbClr val="8F9D68"/>
                  </a:gs>
                </a:gsLst>
                <a:path path="circle">
                  <a:fillToRect l="100000" t="100000"/>
                </a:path>
                <a:tileRect r="-100000" b="-100000"/>
              </a:gradFill>
            </c:spPr>
          </c:dPt>
          <c:dPt>
            <c:idx val="2"/>
            <c:bubble3D val="0"/>
            <c:spPr>
              <a:gradFill flip="none" rotWithShape="1">
                <a:gsLst>
                  <a:gs pos="0">
                    <a:srgbClr val="DB0713"/>
                  </a:gs>
                  <a:gs pos="100000">
                    <a:srgbClr val="CE981B"/>
                  </a:gs>
                </a:gsLst>
                <a:path path="circle">
                  <a:fillToRect l="100000" t="100000"/>
                </a:path>
                <a:tileRect r="-100000" b="-100000"/>
              </a:gradFill>
            </c:spPr>
          </c:dPt>
          <c:dPt>
            <c:idx val="3"/>
            <c:bubble3D val="0"/>
            <c:spPr>
              <a:gradFill flip="none" rotWithShape="1">
                <a:gsLst>
                  <a:gs pos="0">
                    <a:srgbClr val="091D77"/>
                  </a:gs>
                  <a:gs pos="100000">
                    <a:srgbClr val="2287AC"/>
                  </a:gs>
                </a:gsLst>
                <a:path path="circle">
                  <a:fillToRect t="100000" r="100000"/>
                </a:path>
                <a:tileRect l="-100000" b="-100000"/>
              </a:gradFill>
            </c:spPr>
          </c:dPt>
          <c:dPt>
            <c:idx val="5"/>
            <c:bubble3D val="0"/>
            <c:spPr>
              <a:gradFill flip="none" rotWithShape="1">
                <a:gsLst>
                  <a:gs pos="0">
                    <a:srgbClr val="0D353E"/>
                  </a:gs>
                  <a:gs pos="100000">
                    <a:srgbClr val="9D9FC3"/>
                  </a:gs>
                </a:gsLst>
                <a:path path="circle">
                  <a:fillToRect t="100000" r="100000"/>
                </a:path>
                <a:tileRect l="-100000" b="-100000"/>
              </a:gradFill>
            </c:spPr>
          </c:dPt>
          <c:dPt>
            <c:idx val="11"/>
            <c:bubble3D val="0"/>
            <c:spPr>
              <a:gradFill flip="none" rotWithShape="1">
                <a:gsLst>
                  <a:gs pos="0">
                    <a:srgbClr val="0D353E"/>
                  </a:gs>
                  <a:gs pos="100000">
                    <a:srgbClr val="9D9FC3"/>
                  </a:gs>
                </a:gsLst>
                <a:path path="circle">
                  <a:fillToRect l="100000" t="100000"/>
                </a:path>
                <a:tileRect r="-100000" b="-100000"/>
              </a:gradFill>
            </c:spPr>
          </c:dPt>
          <c:dLbls>
            <c:dLbl>
              <c:idx val="0"/>
              <c:layout>
                <c:manualLayout>
                  <c:x val="0.188969893469199"/>
                  <c:y val="0.105714285714286"/>
                </c:manualLayout>
              </c:layout>
              <c:tx>
                <c:rich>
                  <a:bodyPr/>
                  <a:lstStyle/>
                  <a:p>
                    <a:pPr>
                      <a:lnSpc>
                        <a:spcPct val="90000"/>
                      </a:lnSpc>
                      <a:defRPr b="1" i="0">
                        <a:solidFill>
                          <a:schemeClr val="bg1"/>
                        </a:solidFill>
                      </a:defRPr>
                    </a:pPr>
                    <a:r>
                      <a:rPr lang="en-US" dirty="0">
                        <a:solidFill>
                          <a:schemeClr val="tx1"/>
                        </a:solidFill>
                      </a:rPr>
                      <a:t>NO MUTATIONS </a:t>
                    </a:r>
                    <a:r>
                      <a:rPr lang="en-US" dirty="0" smtClean="0">
                        <a:solidFill>
                          <a:schemeClr val="tx1"/>
                        </a:solidFill>
                      </a:rPr>
                      <a:t>DETECTED</a:t>
                    </a:r>
                  </a:p>
                  <a:p>
                    <a:pPr>
                      <a:lnSpc>
                        <a:spcPct val="90000"/>
                      </a:lnSpc>
                      <a:defRPr b="1" i="0">
                        <a:solidFill>
                          <a:schemeClr val="bg1"/>
                        </a:solidFill>
                      </a:defRPr>
                    </a:pPr>
                    <a:r>
                      <a:rPr lang="en-US" dirty="0" smtClean="0">
                        <a:solidFill>
                          <a:schemeClr val="tx1"/>
                        </a:solidFill>
                      </a:rPr>
                      <a:t>40%</a:t>
                    </a:r>
                    <a:endParaRPr lang="en-US" dirty="0">
                      <a:solidFill>
                        <a:schemeClr val="tx1"/>
                      </a:solidFill>
                    </a:endParaRPr>
                  </a:p>
                </c:rich>
              </c:tx>
              <c:spPr>
                <a:ln>
                  <a:noFill/>
                </a:ln>
              </c:spPr>
              <c:showLegendKey val="0"/>
              <c:showVal val="0"/>
              <c:showCatName val="1"/>
              <c:showSerName val="0"/>
              <c:showPercent val="0"/>
              <c:showBubbleSize val="0"/>
            </c:dLbl>
            <c:dLbl>
              <c:idx val="1"/>
              <c:layout>
                <c:manualLayout>
                  <c:x val="-0.178660954145438"/>
                  <c:y val="0.0425066366704162"/>
                </c:manualLayout>
              </c:layout>
              <c:tx>
                <c:rich>
                  <a:bodyPr/>
                  <a:lstStyle/>
                  <a:p>
                    <a:r>
                      <a:rPr lang="en-US" dirty="0" smtClean="0"/>
                      <a:t>K-RAS 24%</a:t>
                    </a:r>
                    <a:endParaRPr lang="en-US" dirty="0"/>
                  </a:p>
                </c:rich>
              </c:tx>
              <c:showLegendKey val="0"/>
              <c:showVal val="0"/>
              <c:showCatName val="1"/>
              <c:showSerName val="0"/>
              <c:showPercent val="0"/>
              <c:showBubbleSize val="0"/>
            </c:dLbl>
            <c:dLbl>
              <c:idx val="2"/>
              <c:layout>
                <c:manualLayout>
                  <c:x val="-0.152770264011116"/>
                  <c:y val="-0.276948031496063"/>
                </c:manualLayout>
              </c:layout>
              <c:tx>
                <c:rich>
                  <a:bodyPr/>
                  <a:lstStyle/>
                  <a:p>
                    <a:r>
                      <a:rPr lang="en-US" dirty="0"/>
                      <a:t>EGFR </a:t>
                    </a:r>
                    <a:r>
                      <a:rPr lang="en-US" dirty="0" smtClean="0"/>
                      <a:t>24%</a:t>
                    </a:r>
                    <a:endParaRPr lang="en-US" dirty="0"/>
                  </a:p>
                </c:rich>
              </c:tx>
              <c:showLegendKey val="0"/>
              <c:showVal val="0"/>
              <c:showCatName val="1"/>
              <c:showSerName val="0"/>
              <c:showPercent val="0"/>
              <c:showBubbleSize val="0"/>
            </c:dLbl>
            <c:dLbl>
              <c:idx val="3"/>
              <c:tx>
                <c:rich>
                  <a:bodyPr/>
                  <a:lstStyle/>
                  <a:p>
                    <a:r>
                      <a:rPr lang="en-US"/>
                      <a:t>EML4-ALK </a:t>
                    </a:r>
                    <a:r>
                      <a:rPr lang="en-US" smtClean="0"/>
                      <a:t>8%</a:t>
                    </a:r>
                    <a:endParaRPr lang="en-US"/>
                  </a:p>
                </c:rich>
              </c:tx>
              <c:showLegendKey val="0"/>
              <c:showVal val="0"/>
              <c:showCatName val="1"/>
              <c:showSerName val="0"/>
              <c:showPercent val="0"/>
              <c:showBubbleSize val="0"/>
            </c:dLbl>
            <c:dLbl>
              <c:idx val="4"/>
              <c:tx>
                <c:rich>
                  <a:bodyPr/>
                  <a:lstStyle/>
                  <a:p>
                    <a:r>
                      <a:rPr lang="en-US"/>
                      <a:t>DOUBLE MUTANTS </a:t>
                    </a:r>
                  </a:p>
                </c:rich>
              </c:tx>
              <c:showLegendKey val="0"/>
              <c:showVal val="0"/>
              <c:showCatName val="1"/>
              <c:showSerName val="0"/>
              <c:showPercent val="0"/>
              <c:showBubbleSize val="0"/>
            </c:dLbl>
            <c:dLbl>
              <c:idx val="5"/>
              <c:tx>
                <c:rich>
                  <a:bodyPr/>
                  <a:lstStyle/>
                  <a:p>
                    <a:r>
                      <a:rPr lang="en-US"/>
                      <a:t>BRAF </a:t>
                    </a:r>
                  </a:p>
                </c:rich>
              </c:tx>
              <c:showLegendKey val="0"/>
              <c:showVal val="0"/>
              <c:showCatName val="1"/>
              <c:showSerName val="0"/>
              <c:showPercent val="0"/>
              <c:showBubbleSize val="0"/>
            </c:dLbl>
            <c:dLbl>
              <c:idx val="9"/>
              <c:layout>
                <c:manualLayout>
                  <c:x val="-0.0822277674849467"/>
                  <c:y val="0.0477973003374578"/>
                </c:manualLayout>
              </c:layout>
              <c:showLegendKey val="0"/>
              <c:showVal val="0"/>
              <c:showCatName val="1"/>
              <c:showSerName val="0"/>
              <c:showPercent val="0"/>
              <c:showBubbleSize val="0"/>
            </c:dLbl>
            <c:dLbl>
              <c:idx val="10"/>
              <c:layout>
                <c:manualLayout>
                  <c:x val="-0.0997114983788791"/>
                  <c:y val="-0.0186994375703037"/>
                </c:manualLayout>
              </c:layout>
              <c:showLegendKey val="0"/>
              <c:showVal val="0"/>
              <c:showCatName val="1"/>
              <c:showSerName val="0"/>
              <c:showPercent val="0"/>
              <c:showBubbleSize val="0"/>
            </c:dLbl>
            <c:spPr>
              <a:ln>
                <a:noFill/>
              </a:ln>
            </c:spPr>
            <c:txPr>
              <a:bodyPr/>
              <a:lstStyle/>
              <a:p>
                <a:pPr>
                  <a:defRPr b="1" i="0">
                    <a:solidFill>
                      <a:schemeClr val="bg1"/>
                    </a:solidFill>
                  </a:defRPr>
                </a:pPr>
                <a:endParaRPr lang="en-US"/>
              </a:p>
            </c:txPr>
            <c:showLegendKey val="0"/>
            <c:showVal val="0"/>
            <c:showCatName val="1"/>
            <c:showSerName val="0"/>
            <c:showPercent val="0"/>
            <c:showBubbleSize val="0"/>
            <c:showLeaderLines val="1"/>
            <c:leaderLines>
              <c:spPr>
                <a:ln>
                  <a:solidFill>
                    <a:schemeClr val="bg1"/>
                  </a:solidFill>
                </a:ln>
              </c:spPr>
            </c:leaderLines>
          </c:dLbls>
          <c:cat>
            <c:strRef>
              <c:f>Sheet1!$A$2:$A$14</c:f>
              <c:strCache>
                <c:ptCount val="12"/>
                <c:pt idx="0">
                  <c:v>NO MUTATIONS DETECTED</c:v>
                </c:pt>
                <c:pt idx="1">
                  <c:v>KRAS 22%</c:v>
                </c:pt>
                <c:pt idx="2">
                  <c:v>EGFR 17%</c:v>
                </c:pt>
                <c:pt idx="3">
                  <c:v>EML4-ALK 7%</c:v>
                </c:pt>
                <c:pt idx="4">
                  <c:v>DOUBLE MUTANTS 3%</c:v>
                </c:pt>
                <c:pt idx="5">
                  <c:v>BRAF 2%</c:v>
                </c:pt>
                <c:pt idx="6">
                  <c:v>PIK3CA</c:v>
                </c:pt>
                <c:pt idx="7">
                  <c:v>HER2</c:v>
                </c:pt>
                <c:pt idx="8">
                  <c:v>MET AMP</c:v>
                </c:pt>
                <c:pt idx="9">
                  <c:v>MEK1</c:v>
                </c:pt>
                <c:pt idx="10">
                  <c:v>NRAS</c:v>
                </c:pt>
                <c:pt idx="11">
                  <c:v>AKT1</c:v>
                </c:pt>
              </c:strCache>
            </c:strRef>
          </c:cat>
          <c:val>
            <c:numRef>
              <c:f>Sheet1!$B$2:$B$14</c:f>
              <c:numCache>
                <c:formatCode>0%</c:formatCode>
                <c:ptCount val="13"/>
                <c:pt idx="0">
                  <c:v>0.4</c:v>
                </c:pt>
                <c:pt idx="1">
                  <c:v>0.24</c:v>
                </c:pt>
                <c:pt idx="2">
                  <c:v>0.24</c:v>
                </c:pt>
                <c:pt idx="3">
                  <c:v>0.08</c:v>
                </c:pt>
                <c:pt idx="4">
                  <c:v>0.01</c:v>
                </c:pt>
                <c:pt idx="5">
                  <c:v>0.01</c:v>
                </c:pt>
                <c:pt idx="6">
                  <c:v>0.01</c:v>
                </c:pt>
                <c:pt idx="7">
                  <c:v>0.01</c:v>
                </c:pt>
                <c:pt idx="8">
                  <c:v>0.01</c:v>
                </c:pt>
                <c:pt idx="9">
                  <c:v>0.005</c:v>
                </c:pt>
                <c:pt idx="10">
                  <c:v>0.01</c:v>
                </c:pt>
                <c:pt idx="11">
                  <c:v>0.01</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52EDC-FF3B-D24C-B5D9-940AF7BD55AC}" type="datetimeFigureOut">
              <a:rPr lang="en-US" smtClean="0"/>
              <a:t>7/2/13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3CA5EF-3B5F-3748-A6E3-28853BB83149}" type="slidenum">
              <a:rPr lang="en-US" smtClean="0"/>
              <a:t>‹#›</a:t>
            </a:fld>
            <a:endParaRPr lang="en-US"/>
          </a:p>
        </p:txBody>
      </p:sp>
    </p:spTree>
    <p:extLst>
      <p:ext uri="{BB962C8B-B14F-4D97-AF65-F5344CB8AC3E}">
        <p14:creationId xmlns:p14="http://schemas.microsoft.com/office/powerpoint/2010/main" val="2852588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a:t>
            </a:fld>
            <a:endParaRPr lang="en-US"/>
          </a:p>
        </p:txBody>
      </p:sp>
    </p:spTree>
    <p:extLst>
      <p:ext uri="{BB962C8B-B14F-4D97-AF65-F5344CB8AC3E}">
        <p14:creationId xmlns:p14="http://schemas.microsoft.com/office/powerpoint/2010/main" val="379371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10</a:t>
            </a:fld>
            <a:endParaRPr lang="en-US"/>
          </a:p>
        </p:txBody>
      </p:sp>
    </p:spTree>
    <p:extLst>
      <p:ext uri="{BB962C8B-B14F-4D97-AF65-F5344CB8AC3E}">
        <p14:creationId xmlns:p14="http://schemas.microsoft.com/office/powerpoint/2010/main" val="421823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11</a:t>
            </a:fld>
            <a:endParaRPr lang="en-US"/>
          </a:p>
        </p:txBody>
      </p:sp>
    </p:spTree>
    <p:extLst>
      <p:ext uri="{BB962C8B-B14F-4D97-AF65-F5344CB8AC3E}">
        <p14:creationId xmlns:p14="http://schemas.microsoft.com/office/powerpoint/2010/main" val="7759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12</a:t>
            </a:fld>
            <a:endParaRPr lang="en-US"/>
          </a:p>
        </p:txBody>
      </p:sp>
    </p:spTree>
    <p:extLst>
      <p:ext uri="{BB962C8B-B14F-4D97-AF65-F5344CB8AC3E}">
        <p14:creationId xmlns:p14="http://schemas.microsoft.com/office/powerpoint/2010/main" val="3730174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13</a:t>
            </a:fld>
            <a:endParaRPr lang="en-US"/>
          </a:p>
        </p:txBody>
      </p:sp>
    </p:spTree>
    <p:extLst>
      <p:ext uri="{BB962C8B-B14F-4D97-AF65-F5344CB8AC3E}">
        <p14:creationId xmlns:p14="http://schemas.microsoft.com/office/powerpoint/2010/main" val="1141369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14</a:t>
            </a:fld>
            <a:endParaRPr lang="en-US"/>
          </a:p>
        </p:txBody>
      </p:sp>
    </p:spTree>
    <p:extLst>
      <p:ext uri="{BB962C8B-B14F-4D97-AF65-F5344CB8AC3E}">
        <p14:creationId xmlns:p14="http://schemas.microsoft.com/office/powerpoint/2010/main" val="133886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15</a:t>
            </a:fld>
            <a:endParaRPr lang="en-US"/>
          </a:p>
        </p:txBody>
      </p:sp>
    </p:spTree>
    <p:extLst>
      <p:ext uri="{BB962C8B-B14F-4D97-AF65-F5344CB8AC3E}">
        <p14:creationId xmlns:p14="http://schemas.microsoft.com/office/powerpoint/2010/main" val="259723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16</a:t>
            </a:fld>
            <a:endParaRPr lang="en-US"/>
          </a:p>
        </p:txBody>
      </p:sp>
    </p:spTree>
    <p:extLst>
      <p:ext uri="{BB962C8B-B14F-4D97-AF65-F5344CB8AC3E}">
        <p14:creationId xmlns:p14="http://schemas.microsoft.com/office/powerpoint/2010/main" val="194003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17</a:t>
            </a:fld>
            <a:endParaRPr lang="en-US"/>
          </a:p>
        </p:txBody>
      </p:sp>
    </p:spTree>
    <p:extLst>
      <p:ext uri="{BB962C8B-B14F-4D97-AF65-F5344CB8AC3E}">
        <p14:creationId xmlns:p14="http://schemas.microsoft.com/office/powerpoint/2010/main" val="391493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18</a:t>
            </a:fld>
            <a:endParaRPr lang="en-US"/>
          </a:p>
        </p:txBody>
      </p:sp>
    </p:spTree>
    <p:extLst>
      <p:ext uri="{BB962C8B-B14F-4D97-AF65-F5344CB8AC3E}">
        <p14:creationId xmlns:p14="http://schemas.microsoft.com/office/powerpoint/2010/main" val="1087654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19</a:t>
            </a:fld>
            <a:endParaRPr lang="en-US"/>
          </a:p>
        </p:txBody>
      </p:sp>
    </p:spTree>
    <p:extLst>
      <p:ext uri="{BB962C8B-B14F-4D97-AF65-F5344CB8AC3E}">
        <p14:creationId xmlns:p14="http://schemas.microsoft.com/office/powerpoint/2010/main" val="13178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a:t>
            </a:fld>
            <a:endParaRPr lang="en-US"/>
          </a:p>
        </p:txBody>
      </p:sp>
    </p:spTree>
    <p:extLst>
      <p:ext uri="{BB962C8B-B14F-4D97-AF65-F5344CB8AC3E}">
        <p14:creationId xmlns:p14="http://schemas.microsoft.com/office/powerpoint/2010/main" val="3420902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20</a:t>
            </a:fld>
            <a:endParaRPr lang="en-US"/>
          </a:p>
        </p:txBody>
      </p:sp>
    </p:spTree>
    <p:extLst>
      <p:ext uri="{BB962C8B-B14F-4D97-AF65-F5344CB8AC3E}">
        <p14:creationId xmlns:p14="http://schemas.microsoft.com/office/powerpoint/2010/main" val="2628082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22</a:t>
            </a:fld>
            <a:endParaRPr lang="en-US"/>
          </a:p>
        </p:txBody>
      </p:sp>
    </p:spTree>
    <p:extLst>
      <p:ext uri="{BB962C8B-B14F-4D97-AF65-F5344CB8AC3E}">
        <p14:creationId xmlns:p14="http://schemas.microsoft.com/office/powerpoint/2010/main" val="1281072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23</a:t>
            </a:fld>
            <a:endParaRPr lang="en-US"/>
          </a:p>
        </p:txBody>
      </p:sp>
    </p:spTree>
    <p:extLst>
      <p:ext uri="{BB962C8B-B14F-4D97-AF65-F5344CB8AC3E}">
        <p14:creationId xmlns:p14="http://schemas.microsoft.com/office/powerpoint/2010/main" val="2619587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24</a:t>
            </a:fld>
            <a:endParaRPr lang="en-US"/>
          </a:p>
        </p:txBody>
      </p:sp>
    </p:spTree>
    <p:extLst>
      <p:ext uri="{BB962C8B-B14F-4D97-AF65-F5344CB8AC3E}">
        <p14:creationId xmlns:p14="http://schemas.microsoft.com/office/powerpoint/2010/main" val="1371227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25</a:t>
            </a:fld>
            <a:endParaRPr lang="en-US"/>
          </a:p>
        </p:txBody>
      </p:sp>
    </p:spTree>
    <p:extLst>
      <p:ext uri="{BB962C8B-B14F-4D97-AF65-F5344CB8AC3E}">
        <p14:creationId xmlns:p14="http://schemas.microsoft.com/office/powerpoint/2010/main" val="566076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26</a:t>
            </a:fld>
            <a:endParaRPr lang="en-US"/>
          </a:p>
        </p:txBody>
      </p:sp>
    </p:spTree>
    <p:extLst>
      <p:ext uri="{BB962C8B-B14F-4D97-AF65-F5344CB8AC3E}">
        <p14:creationId xmlns:p14="http://schemas.microsoft.com/office/powerpoint/2010/main" val="2501300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27</a:t>
            </a:fld>
            <a:endParaRPr lang="en-US"/>
          </a:p>
        </p:txBody>
      </p:sp>
    </p:spTree>
    <p:extLst>
      <p:ext uri="{BB962C8B-B14F-4D97-AF65-F5344CB8AC3E}">
        <p14:creationId xmlns:p14="http://schemas.microsoft.com/office/powerpoint/2010/main" val="2510834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28</a:t>
            </a:fld>
            <a:endParaRPr lang="en-US"/>
          </a:p>
        </p:txBody>
      </p:sp>
    </p:spTree>
    <p:extLst>
      <p:ext uri="{BB962C8B-B14F-4D97-AF65-F5344CB8AC3E}">
        <p14:creationId xmlns:p14="http://schemas.microsoft.com/office/powerpoint/2010/main" val="1667306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29</a:t>
            </a:fld>
            <a:endParaRPr lang="en-US"/>
          </a:p>
        </p:txBody>
      </p:sp>
    </p:spTree>
    <p:extLst>
      <p:ext uri="{BB962C8B-B14F-4D97-AF65-F5344CB8AC3E}">
        <p14:creationId xmlns:p14="http://schemas.microsoft.com/office/powerpoint/2010/main" val="256495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60B4AB-0B87-1F4E-BCD0-BE55905E9BAF}" type="slidenum">
              <a:rPr lang="en-US" sz="1200">
                <a:solidFill>
                  <a:srgbClr val="000000"/>
                </a:solidFill>
              </a:rPr>
              <a:pPr/>
              <a:t>3</a:t>
            </a:fld>
            <a:endParaRPr lang="en-US" sz="120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30</a:t>
            </a:fld>
            <a:endParaRPr lang="en-US"/>
          </a:p>
        </p:txBody>
      </p:sp>
    </p:spTree>
    <p:extLst>
      <p:ext uri="{BB962C8B-B14F-4D97-AF65-F5344CB8AC3E}">
        <p14:creationId xmlns:p14="http://schemas.microsoft.com/office/powerpoint/2010/main" val="363001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31</a:t>
            </a:fld>
            <a:endParaRPr lang="en-US"/>
          </a:p>
        </p:txBody>
      </p:sp>
    </p:spTree>
    <p:extLst>
      <p:ext uri="{BB962C8B-B14F-4D97-AF65-F5344CB8AC3E}">
        <p14:creationId xmlns:p14="http://schemas.microsoft.com/office/powerpoint/2010/main" val="2317120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32</a:t>
            </a:fld>
            <a:endParaRPr lang="en-US"/>
          </a:p>
        </p:txBody>
      </p:sp>
    </p:spTree>
    <p:extLst>
      <p:ext uri="{BB962C8B-B14F-4D97-AF65-F5344CB8AC3E}">
        <p14:creationId xmlns:p14="http://schemas.microsoft.com/office/powerpoint/2010/main" val="3645094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33</a:t>
            </a:fld>
            <a:endParaRPr lang="en-US"/>
          </a:p>
        </p:txBody>
      </p:sp>
    </p:spTree>
    <p:extLst>
      <p:ext uri="{BB962C8B-B14F-4D97-AF65-F5344CB8AC3E}">
        <p14:creationId xmlns:p14="http://schemas.microsoft.com/office/powerpoint/2010/main" val="4287283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34</a:t>
            </a:fld>
            <a:endParaRPr lang="en-US"/>
          </a:p>
        </p:txBody>
      </p:sp>
    </p:spTree>
    <p:extLst>
      <p:ext uri="{BB962C8B-B14F-4D97-AF65-F5344CB8AC3E}">
        <p14:creationId xmlns:p14="http://schemas.microsoft.com/office/powerpoint/2010/main" val="4107715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35</a:t>
            </a:fld>
            <a:endParaRPr lang="en-US"/>
          </a:p>
        </p:txBody>
      </p:sp>
    </p:spTree>
    <p:extLst>
      <p:ext uri="{BB962C8B-B14F-4D97-AF65-F5344CB8AC3E}">
        <p14:creationId xmlns:p14="http://schemas.microsoft.com/office/powerpoint/2010/main" val="774415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F30EAE-0E44-5242-BBD3-700BFBBE4320}" type="slidenum">
              <a:rPr lang="en-US" sz="1200">
                <a:latin typeface="Times" charset="0"/>
              </a:rPr>
              <a:pPr/>
              <a:t>36</a:t>
            </a:fld>
            <a:endParaRPr lang="en-US" sz="1200" dirty="0">
              <a:latin typeface="Times" charset="0"/>
            </a:endParaRPr>
          </a:p>
        </p:txBody>
      </p:sp>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AC58380-729F-5E45-907A-D19D36545202}" type="slidenum">
              <a:rPr lang="en-US" sz="1200">
                <a:latin typeface="Times" charset="0"/>
                <a:ea typeface="ヒラギノ角ゴ Pro W3" charset="0"/>
                <a:cs typeface="ヒラギノ角ゴ Pro W3" charset="0"/>
              </a:rPr>
              <a:pPr algn="r"/>
              <a:t>36</a:t>
            </a:fld>
            <a:endParaRPr lang="en-US" sz="1200" dirty="0">
              <a:latin typeface="Times" charset="0"/>
              <a:ea typeface="ヒラギノ角ゴ Pro W3" charset="0"/>
              <a:cs typeface="ヒラギノ角ゴ Pro W3" charset="0"/>
            </a:endParaRPr>
          </a:p>
        </p:txBody>
      </p:sp>
      <p:sp>
        <p:nvSpPr>
          <p:cNvPr id="1116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9C21DA1-8F69-7844-B3C7-8F192B806CAD}" type="slidenum">
              <a:rPr lang="en-US" sz="1200">
                <a:latin typeface="Times" charset="0"/>
                <a:ea typeface="ヒラギノ角ゴ Pro W3" charset="0"/>
                <a:cs typeface="ヒラギノ角ゴ Pro W3" charset="0"/>
              </a:rPr>
              <a:pPr algn="r"/>
              <a:t>36</a:t>
            </a:fld>
            <a:endParaRPr lang="en-US" sz="1200" dirty="0">
              <a:latin typeface="Times" charset="0"/>
              <a:ea typeface="ヒラギノ角ゴ Pro W3" charset="0"/>
              <a:cs typeface="ヒラギノ角ゴ Pro W3" charset="0"/>
            </a:endParaRPr>
          </a:p>
        </p:txBody>
      </p:sp>
      <p:sp>
        <p:nvSpPr>
          <p:cNvPr id="111620" name="Rectangle 2"/>
          <p:cNvSpPr>
            <a:spLocks noGrp="1" noRot="1" noChangeAspect="1" noChangeArrowheads="1" noTextEdit="1"/>
          </p:cNvSpPr>
          <p:nvPr>
            <p:ph type="sldImg"/>
          </p:nvPr>
        </p:nvSpPr>
        <p:spPr>
          <a:solidFill>
            <a:srgbClr val="FFFFFF"/>
          </a:solidFill>
          <a:ln/>
        </p:spPr>
      </p:sp>
      <p:sp>
        <p:nvSpPr>
          <p:cNvPr id="111621"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37</a:t>
            </a:fld>
            <a:endParaRPr lang="en-US"/>
          </a:p>
        </p:txBody>
      </p:sp>
    </p:spTree>
    <p:extLst>
      <p:ext uri="{BB962C8B-B14F-4D97-AF65-F5344CB8AC3E}">
        <p14:creationId xmlns:p14="http://schemas.microsoft.com/office/powerpoint/2010/main" val="3937966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0" name="Rectangle 3"/>
          <p:cNvSpPr>
            <a:spLocks noGrp="1" noChangeArrowheads="1"/>
          </p:cNvSpPr>
          <p:nvPr>
            <p:ph type="body" idx="1"/>
          </p:nvPr>
        </p:nvSpPr>
        <p:spPr>
          <a:noFill/>
        </p:spPr>
        <p:txBody>
          <a:bodyPr/>
          <a:lstStyle/>
          <a:p>
            <a:pPr>
              <a:spcBef>
                <a:spcPct val="0"/>
              </a:spcBef>
            </a:pPr>
            <a:endParaRPr lang="en-US" sz="240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39</a:t>
            </a:fld>
            <a:endParaRPr lang="en-US"/>
          </a:p>
        </p:txBody>
      </p:sp>
    </p:spTree>
    <p:extLst>
      <p:ext uri="{BB962C8B-B14F-4D97-AF65-F5344CB8AC3E}">
        <p14:creationId xmlns:p14="http://schemas.microsoft.com/office/powerpoint/2010/main" val="227526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a:t>
            </a:fld>
            <a:endParaRPr lang="en-US"/>
          </a:p>
        </p:txBody>
      </p:sp>
    </p:spTree>
    <p:extLst>
      <p:ext uri="{BB962C8B-B14F-4D97-AF65-F5344CB8AC3E}">
        <p14:creationId xmlns:p14="http://schemas.microsoft.com/office/powerpoint/2010/main" val="3645733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40</a:t>
            </a:fld>
            <a:endParaRPr lang="en-US"/>
          </a:p>
        </p:txBody>
      </p:sp>
    </p:spTree>
    <p:extLst>
      <p:ext uri="{BB962C8B-B14F-4D97-AF65-F5344CB8AC3E}">
        <p14:creationId xmlns:p14="http://schemas.microsoft.com/office/powerpoint/2010/main" val="64435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41</a:t>
            </a:fld>
            <a:endParaRPr lang="en-US"/>
          </a:p>
        </p:txBody>
      </p:sp>
    </p:spTree>
    <p:extLst>
      <p:ext uri="{BB962C8B-B14F-4D97-AF65-F5344CB8AC3E}">
        <p14:creationId xmlns:p14="http://schemas.microsoft.com/office/powerpoint/2010/main" val="1373867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42</a:t>
            </a:fld>
            <a:endParaRPr lang="en-US"/>
          </a:p>
        </p:txBody>
      </p:sp>
    </p:spTree>
    <p:extLst>
      <p:ext uri="{BB962C8B-B14F-4D97-AF65-F5344CB8AC3E}">
        <p14:creationId xmlns:p14="http://schemas.microsoft.com/office/powerpoint/2010/main" val="2344047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43</a:t>
            </a:fld>
            <a:endParaRPr lang="en-US"/>
          </a:p>
        </p:txBody>
      </p:sp>
    </p:spTree>
    <p:extLst>
      <p:ext uri="{BB962C8B-B14F-4D97-AF65-F5344CB8AC3E}">
        <p14:creationId xmlns:p14="http://schemas.microsoft.com/office/powerpoint/2010/main" val="1996649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44</a:t>
            </a:fld>
            <a:endParaRPr lang="en-US"/>
          </a:p>
        </p:txBody>
      </p:sp>
    </p:spTree>
    <p:extLst>
      <p:ext uri="{BB962C8B-B14F-4D97-AF65-F5344CB8AC3E}">
        <p14:creationId xmlns:p14="http://schemas.microsoft.com/office/powerpoint/2010/main" val="1067577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45</a:t>
            </a:fld>
            <a:endParaRPr lang="en-US"/>
          </a:p>
        </p:txBody>
      </p:sp>
    </p:spTree>
    <p:extLst>
      <p:ext uri="{BB962C8B-B14F-4D97-AF65-F5344CB8AC3E}">
        <p14:creationId xmlns:p14="http://schemas.microsoft.com/office/powerpoint/2010/main" val="1265348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46</a:t>
            </a:fld>
            <a:endParaRPr lang="en-US"/>
          </a:p>
        </p:txBody>
      </p:sp>
    </p:spTree>
    <p:extLst>
      <p:ext uri="{BB962C8B-B14F-4D97-AF65-F5344CB8AC3E}">
        <p14:creationId xmlns:p14="http://schemas.microsoft.com/office/powerpoint/2010/main" val="626439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47</a:t>
            </a:fld>
            <a:endParaRPr lang="en-US"/>
          </a:p>
        </p:txBody>
      </p:sp>
    </p:spTree>
    <p:extLst>
      <p:ext uri="{BB962C8B-B14F-4D97-AF65-F5344CB8AC3E}">
        <p14:creationId xmlns:p14="http://schemas.microsoft.com/office/powerpoint/2010/main" val="55166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48</a:t>
            </a:fld>
            <a:endParaRPr lang="en-US"/>
          </a:p>
        </p:txBody>
      </p:sp>
    </p:spTree>
    <p:extLst>
      <p:ext uri="{BB962C8B-B14F-4D97-AF65-F5344CB8AC3E}">
        <p14:creationId xmlns:p14="http://schemas.microsoft.com/office/powerpoint/2010/main" val="16906624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49</a:t>
            </a:fld>
            <a:endParaRPr lang="en-US"/>
          </a:p>
        </p:txBody>
      </p:sp>
    </p:spTree>
    <p:extLst>
      <p:ext uri="{BB962C8B-B14F-4D97-AF65-F5344CB8AC3E}">
        <p14:creationId xmlns:p14="http://schemas.microsoft.com/office/powerpoint/2010/main" val="368104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a:t>
            </a:fld>
            <a:endParaRPr lang="en-US"/>
          </a:p>
        </p:txBody>
      </p:sp>
    </p:spTree>
    <p:extLst>
      <p:ext uri="{BB962C8B-B14F-4D97-AF65-F5344CB8AC3E}">
        <p14:creationId xmlns:p14="http://schemas.microsoft.com/office/powerpoint/2010/main" val="30558110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50</a:t>
            </a:fld>
            <a:endParaRPr lang="en-US"/>
          </a:p>
        </p:txBody>
      </p:sp>
    </p:spTree>
    <p:extLst>
      <p:ext uri="{BB962C8B-B14F-4D97-AF65-F5344CB8AC3E}">
        <p14:creationId xmlns:p14="http://schemas.microsoft.com/office/powerpoint/2010/main" val="1816899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51</a:t>
            </a:fld>
            <a:endParaRPr lang="en-US"/>
          </a:p>
        </p:txBody>
      </p:sp>
    </p:spTree>
    <p:extLst>
      <p:ext uri="{BB962C8B-B14F-4D97-AF65-F5344CB8AC3E}">
        <p14:creationId xmlns:p14="http://schemas.microsoft.com/office/powerpoint/2010/main" val="3739162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52</a:t>
            </a:fld>
            <a:endParaRPr lang="en-US"/>
          </a:p>
        </p:txBody>
      </p:sp>
    </p:spTree>
    <p:extLst>
      <p:ext uri="{BB962C8B-B14F-4D97-AF65-F5344CB8AC3E}">
        <p14:creationId xmlns:p14="http://schemas.microsoft.com/office/powerpoint/2010/main" val="3892479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17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sz="240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54</a:t>
            </a:fld>
            <a:endParaRPr lang="en-US"/>
          </a:p>
        </p:txBody>
      </p:sp>
    </p:spTree>
    <p:extLst>
      <p:ext uri="{BB962C8B-B14F-4D97-AF65-F5344CB8AC3E}">
        <p14:creationId xmlns:p14="http://schemas.microsoft.com/office/powerpoint/2010/main" val="6281799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55</a:t>
            </a:fld>
            <a:endParaRPr lang="en-US"/>
          </a:p>
        </p:txBody>
      </p:sp>
    </p:spTree>
    <p:extLst>
      <p:ext uri="{BB962C8B-B14F-4D97-AF65-F5344CB8AC3E}">
        <p14:creationId xmlns:p14="http://schemas.microsoft.com/office/powerpoint/2010/main" val="10996439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56</a:t>
            </a:fld>
            <a:endParaRPr lang="en-US"/>
          </a:p>
        </p:txBody>
      </p:sp>
    </p:spTree>
    <p:extLst>
      <p:ext uri="{BB962C8B-B14F-4D97-AF65-F5344CB8AC3E}">
        <p14:creationId xmlns:p14="http://schemas.microsoft.com/office/powerpoint/2010/main" val="3883204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a:defRPr sz="1200" b="1">
                <a:solidFill>
                  <a:schemeClr val="tx1"/>
                </a:solidFill>
                <a:latin typeface="Arial" charset="0"/>
                <a:ea typeface="MS PGothic" pitchFamily="34" charset="-128"/>
              </a:defRPr>
            </a:lvl1pPr>
            <a:lvl2pPr marL="727868" indent="-279949" defTabSz="905169">
              <a:defRPr sz="1200" b="1">
                <a:solidFill>
                  <a:schemeClr val="tx1"/>
                </a:solidFill>
                <a:latin typeface="Arial" charset="0"/>
                <a:ea typeface="MS PGothic" pitchFamily="34" charset="-128"/>
              </a:defRPr>
            </a:lvl2pPr>
            <a:lvl3pPr marL="1119797" indent="-223959" defTabSz="905169">
              <a:defRPr sz="1200" b="1">
                <a:solidFill>
                  <a:schemeClr val="tx1"/>
                </a:solidFill>
                <a:latin typeface="Arial" charset="0"/>
                <a:ea typeface="MS PGothic" pitchFamily="34" charset="-128"/>
              </a:defRPr>
            </a:lvl3pPr>
            <a:lvl4pPr marL="1567716" indent="-223959" defTabSz="905169">
              <a:defRPr sz="1200" b="1">
                <a:solidFill>
                  <a:schemeClr val="tx1"/>
                </a:solidFill>
                <a:latin typeface="Arial" charset="0"/>
                <a:ea typeface="MS PGothic" pitchFamily="34" charset="-128"/>
              </a:defRPr>
            </a:lvl4pPr>
            <a:lvl5pPr marL="2015635" indent="-223959" defTabSz="905169">
              <a:defRPr sz="1200" b="1">
                <a:solidFill>
                  <a:schemeClr val="tx1"/>
                </a:solidFill>
                <a:latin typeface="Arial" charset="0"/>
                <a:ea typeface="MS PGothic" pitchFamily="34" charset="-128"/>
              </a:defRPr>
            </a:lvl5pPr>
            <a:lvl6pPr marL="2463554" indent="-223959" algn="ctr" defTabSz="905169" eaLnBrk="0" fontAlgn="base" hangingPunct="0">
              <a:spcBef>
                <a:spcPct val="0"/>
              </a:spcBef>
              <a:spcAft>
                <a:spcPct val="0"/>
              </a:spcAft>
              <a:defRPr sz="1200" b="1">
                <a:solidFill>
                  <a:schemeClr val="tx1"/>
                </a:solidFill>
                <a:latin typeface="Arial" charset="0"/>
                <a:ea typeface="MS PGothic" pitchFamily="34" charset="-128"/>
              </a:defRPr>
            </a:lvl6pPr>
            <a:lvl7pPr marL="2911472" indent="-223959" algn="ctr" defTabSz="905169" eaLnBrk="0" fontAlgn="base" hangingPunct="0">
              <a:spcBef>
                <a:spcPct val="0"/>
              </a:spcBef>
              <a:spcAft>
                <a:spcPct val="0"/>
              </a:spcAft>
              <a:defRPr sz="1200" b="1">
                <a:solidFill>
                  <a:schemeClr val="tx1"/>
                </a:solidFill>
                <a:latin typeface="Arial" charset="0"/>
                <a:ea typeface="MS PGothic" pitchFamily="34" charset="-128"/>
              </a:defRPr>
            </a:lvl7pPr>
            <a:lvl8pPr marL="3359391" indent="-223959" algn="ctr" defTabSz="905169" eaLnBrk="0" fontAlgn="base" hangingPunct="0">
              <a:spcBef>
                <a:spcPct val="0"/>
              </a:spcBef>
              <a:spcAft>
                <a:spcPct val="0"/>
              </a:spcAft>
              <a:defRPr sz="1200" b="1">
                <a:solidFill>
                  <a:schemeClr val="tx1"/>
                </a:solidFill>
                <a:latin typeface="Arial" charset="0"/>
                <a:ea typeface="MS PGothic" pitchFamily="34" charset="-128"/>
              </a:defRPr>
            </a:lvl8pPr>
            <a:lvl9pPr marL="3807310" indent="-223959" algn="ctr" defTabSz="905169" eaLnBrk="0" fontAlgn="base" hangingPunct="0">
              <a:spcBef>
                <a:spcPct val="0"/>
              </a:spcBef>
              <a:spcAft>
                <a:spcPct val="0"/>
              </a:spcAft>
              <a:defRPr sz="1200" b="1">
                <a:solidFill>
                  <a:schemeClr val="tx1"/>
                </a:solidFill>
                <a:latin typeface="Arial" charset="0"/>
                <a:ea typeface="MS PGothic" pitchFamily="34" charset="-128"/>
              </a:defRPr>
            </a:lvl9pPr>
          </a:lstStyle>
          <a:p>
            <a:fld id="{F68729C0-10D4-4CC5-B68F-373B294180D8}" type="slidenum">
              <a:rPr lang="en-US" b="0" smtClean="0">
                <a:solidFill>
                  <a:srgbClr val="000000"/>
                </a:solidFill>
              </a:rPr>
              <a:pPr/>
              <a:t>57</a:t>
            </a:fld>
            <a:endParaRPr lang="en-US" b="0" smtClean="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58</a:t>
            </a:fld>
            <a:endParaRPr lang="en-US"/>
          </a:p>
        </p:txBody>
      </p:sp>
    </p:spTree>
    <p:extLst>
      <p:ext uri="{BB962C8B-B14F-4D97-AF65-F5344CB8AC3E}">
        <p14:creationId xmlns:p14="http://schemas.microsoft.com/office/powerpoint/2010/main" val="3471351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59</a:t>
            </a:fld>
            <a:endParaRPr lang="en-US"/>
          </a:p>
        </p:txBody>
      </p:sp>
    </p:spTree>
    <p:extLst>
      <p:ext uri="{BB962C8B-B14F-4D97-AF65-F5344CB8AC3E}">
        <p14:creationId xmlns:p14="http://schemas.microsoft.com/office/powerpoint/2010/main" val="135830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6</a:t>
            </a:fld>
            <a:endParaRPr lang="en-US"/>
          </a:p>
        </p:txBody>
      </p:sp>
    </p:spTree>
    <p:extLst>
      <p:ext uri="{BB962C8B-B14F-4D97-AF65-F5344CB8AC3E}">
        <p14:creationId xmlns:p14="http://schemas.microsoft.com/office/powerpoint/2010/main" val="13557686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60</a:t>
            </a:fld>
            <a:endParaRPr lang="en-US"/>
          </a:p>
        </p:txBody>
      </p:sp>
    </p:spTree>
    <p:extLst>
      <p:ext uri="{BB962C8B-B14F-4D97-AF65-F5344CB8AC3E}">
        <p14:creationId xmlns:p14="http://schemas.microsoft.com/office/powerpoint/2010/main" val="6960585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AEB9EC-F4D3-4749-A8CC-F0EEEBE49D6B}" type="slidenum">
              <a:rPr lang="en-US" smtClean="0"/>
              <a:pPr/>
              <a:t>61</a:t>
            </a:fld>
            <a:endParaRPr lang="en-US"/>
          </a:p>
        </p:txBody>
      </p:sp>
    </p:spTree>
    <p:extLst>
      <p:ext uri="{BB962C8B-B14F-4D97-AF65-F5344CB8AC3E}">
        <p14:creationId xmlns:p14="http://schemas.microsoft.com/office/powerpoint/2010/main" val="789643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62</a:t>
            </a:fld>
            <a:endParaRPr lang="en-US"/>
          </a:p>
        </p:txBody>
      </p:sp>
    </p:spTree>
    <p:extLst>
      <p:ext uri="{BB962C8B-B14F-4D97-AF65-F5344CB8AC3E}">
        <p14:creationId xmlns:p14="http://schemas.microsoft.com/office/powerpoint/2010/main" val="2264191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63</a:t>
            </a:fld>
            <a:endParaRPr lang="en-US"/>
          </a:p>
        </p:txBody>
      </p:sp>
    </p:spTree>
    <p:extLst>
      <p:ext uri="{BB962C8B-B14F-4D97-AF65-F5344CB8AC3E}">
        <p14:creationId xmlns:p14="http://schemas.microsoft.com/office/powerpoint/2010/main" val="1837467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64</a:t>
            </a:fld>
            <a:endParaRPr lang="en-US"/>
          </a:p>
        </p:txBody>
      </p:sp>
    </p:spTree>
    <p:extLst>
      <p:ext uri="{BB962C8B-B14F-4D97-AF65-F5344CB8AC3E}">
        <p14:creationId xmlns:p14="http://schemas.microsoft.com/office/powerpoint/2010/main" val="342086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7</a:t>
            </a:fld>
            <a:endParaRPr lang="en-US"/>
          </a:p>
        </p:txBody>
      </p:sp>
    </p:spTree>
    <p:extLst>
      <p:ext uri="{BB962C8B-B14F-4D97-AF65-F5344CB8AC3E}">
        <p14:creationId xmlns:p14="http://schemas.microsoft.com/office/powerpoint/2010/main" val="143778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8</a:t>
            </a:fld>
            <a:endParaRPr lang="en-US"/>
          </a:p>
        </p:txBody>
      </p:sp>
    </p:spTree>
    <p:extLst>
      <p:ext uri="{BB962C8B-B14F-4D97-AF65-F5344CB8AC3E}">
        <p14:creationId xmlns:p14="http://schemas.microsoft.com/office/powerpoint/2010/main" val="109851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3CA5EF-3B5F-3748-A6E3-28853BB83149}" type="slidenum">
              <a:rPr lang="en-US" smtClean="0"/>
              <a:t>9</a:t>
            </a:fld>
            <a:endParaRPr lang="en-US"/>
          </a:p>
        </p:txBody>
      </p:sp>
    </p:spTree>
    <p:extLst>
      <p:ext uri="{BB962C8B-B14F-4D97-AF65-F5344CB8AC3E}">
        <p14:creationId xmlns:p14="http://schemas.microsoft.com/office/powerpoint/2010/main" val="294435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9473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22526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2526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88087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391346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3947116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87573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1178403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835232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758092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870855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036834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32243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1076805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931839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12105649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67308526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60331369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383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38300"/>
            <a:ext cx="4267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73037326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461758430"/>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92475959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06134249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5616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44360142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1866257578"/>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61277226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14300"/>
            <a:ext cx="22860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14300"/>
            <a:ext cx="67056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32062080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76168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2800"/>
            </a:lvl1pPr>
          </a:lstStyle>
          <a:p>
            <a:r>
              <a:rPr lang="en-US" smtClean="0"/>
              <a:t>Click to edit Master title style</a:t>
            </a:r>
            <a:endParaRPr lang="en-US"/>
          </a:p>
        </p:txBody>
      </p:sp>
      <p:sp>
        <p:nvSpPr>
          <p:cNvPr id="11" name="Text Placeholder 10"/>
          <p:cNvSpPr>
            <a:spLocks noGrp="1"/>
          </p:cNvSpPr>
          <p:nvPr>
            <p:ph type="body" sz="quarter" idx="10"/>
          </p:nvPr>
        </p:nvSpPr>
        <p:spPr>
          <a:xfrm>
            <a:off x="5486400" y="6172200"/>
            <a:ext cx="3352800" cy="457200"/>
          </a:xfrm>
          <a:prstGeom prst="rect">
            <a:avLst/>
          </a:prstGeom>
        </p:spPr>
        <p:txBody>
          <a:bodyPr anchor="ctr"/>
          <a:lstStyle>
            <a:lvl1pPr algn="r">
              <a:buFont typeface="Arial" pitchFamily="34" charset="0"/>
              <a:buNone/>
              <a:defRPr sz="1000"/>
            </a:lvl1pPr>
            <a:lvl2pPr algn="r">
              <a:buFont typeface="Arial" pitchFamily="34" charset="0"/>
              <a:buNone/>
              <a:defRPr sz="1200"/>
            </a:lvl2pPr>
            <a:lvl3pPr algn="r">
              <a:buFont typeface="Arial" pitchFamily="34" charset="0"/>
              <a:buNone/>
              <a:defRPr sz="1200"/>
            </a:lvl3pPr>
            <a:lvl4pPr algn="r">
              <a:buFont typeface="Arial" pitchFamily="34" charset="0"/>
              <a:buNone/>
              <a:defRPr sz="1200"/>
            </a:lvl4pPr>
            <a:lvl5pPr algn="r">
              <a:buFont typeface="Arial" pitchFamily="34" charset="0"/>
              <a:buNone/>
              <a:defRPr sz="1200"/>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2102836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302C81-13D2-4575-87FF-A1CDFE357266}" type="datetimeFigureOut">
              <a:rPr lang="en-US" smtClean="0">
                <a:solidFill>
                  <a:prstClr val="white">
                    <a:tint val="75000"/>
                  </a:prstClr>
                </a:solidFill>
                <a:latin typeface="Calibri"/>
              </a:rPr>
              <a:pPr/>
              <a:t>7/2/13</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DFBA9733-CB75-4333-AEF5-D5DA474073E2}"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2800"/>
            </a:lvl1pPr>
          </a:lstStyle>
          <a:p>
            <a:r>
              <a:rPr lang="en-US" smtClean="0"/>
              <a:t>Click to edit Master title style</a:t>
            </a:r>
            <a:endParaRPr lang="en-US"/>
          </a:p>
        </p:txBody>
      </p:sp>
      <p:sp>
        <p:nvSpPr>
          <p:cNvPr id="11" name="Text Placeholder 10"/>
          <p:cNvSpPr>
            <a:spLocks noGrp="1"/>
          </p:cNvSpPr>
          <p:nvPr>
            <p:ph type="body" sz="quarter" idx="10"/>
          </p:nvPr>
        </p:nvSpPr>
        <p:spPr>
          <a:xfrm>
            <a:off x="5486400" y="6172200"/>
            <a:ext cx="3352800" cy="457200"/>
          </a:xfrm>
          <a:prstGeom prst="rect">
            <a:avLst/>
          </a:prstGeom>
        </p:spPr>
        <p:txBody>
          <a:bodyPr anchor="ctr"/>
          <a:lstStyle>
            <a:lvl1pPr algn="r">
              <a:buFont typeface="Arial" pitchFamily="34" charset="0"/>
              <a:buNone/>
              <a:defRPr sz="1000"/>
            </a:lvl1pPr>
            <a:lvl2pPr algn="r">
              <a:buFont typeface="Arial" pitchFamily="34" charset="0"/>
              <a:buNone/>
              <a:defRPr sz="1200"/>
            </a:lvl2pPr>
            <a:lvl3pPr algn="r">
              <a:buFont typeface="Arial" pitchFamily="34" charset="0"/>
              <a:buNone/>
              <a:defRPr sz="1200"/>
            </a:lvl3pPr>
            <a:lvl4pPr algn="r">
              <a:buFont typeface="Arial" pitchFamily="34" charset="0"/>
              <a:buNone/>
              <a:defRPr sz="1200"/>
            </a:lvl4pPr>
            <a:lvl5pPr algn="r">
              <a:buFont typeface="Arial" pitchFamily="34" charset="0"/>
              <a:buNone/>
              <a:defRPr sz="1200"/>
            </a:lvl5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963065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0979335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84614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924386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1849039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4973345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242684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9736607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119686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813696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6151485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094438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6794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7278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18308645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1390513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1669389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6671968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7602837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2456406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7854472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1229055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2504134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Franklin Gothic Medium"/>
              </a:rPr>
              <a:pPr/>
              <a:t>7/2/13</a:t>
            </a:fld>
            <a:endParaRPr lang="en-US">
              <a:solidFill>
                <a:prstClr val="black"/>
              </a:solidFill>
              <a:latin typeface="Franklin Gothic Medium"/>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Franklin Gothic Medium"/>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Franklin Gothic Medium"/>
              </a:rPr>
              <a:pPr/>
              <a:t>‹#›</a:t>
            </a:fld>
            <a:endParaRPr lang="en-US">
              <a:solidFill>
                <a:prstClr val="black"/>
              </a:solidFill>
              <a:latin typeface="Franklin Gothic Medium"/>
            </a:endParaRPr>
          </a:p>
        </p:txBody>
      </p:sp>
    </p:spTree>
    <p:extLst>
      <p:ext uri="{BB962C8B-B14F-4D97-AF65-F5344CB8AC3E}">
        <p14:creationId xmlns:p14="http://schemas.microsoft.com/office/powerpoint/2010/main" val="82930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79147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45100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31774913"/>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308239"/>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25789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0157250"/>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35163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100353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5215846"/>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070013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361191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3799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036834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05616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076168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102836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84614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7278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79147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23799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9473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7.xml"/><Relationship Id="rId13" Type="http://schemas.openxmlformats.org/officeDocument/2006/relationships/image" Target="../media/image1.jp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theme" Target="../theme/theme8.xml"/><Relationship Id="rId12" Type="http://schemas.openxmlformats.org/officeDocument/2006/relationships/image" Target="../media/image3.png"/><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3" Type="http://schemas.openxmlformats.org/officeDocument/2006/relationships/image" Target="../media/image1.jp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6736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rgbClr val="000099"/>
            </a:gs>
          </a:gsLst>
          <a:lin ang="5400000" scaled="1"/>
        </a:gra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bwMode="auto">
          <a:xfrm>
            <a:off x="0" y="114300"/>
            <a:ext cx="91440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4" tIns="46033" rIns="92064" bIns="46033" numCol="1" anchor="b" anchorCtr="0" compatLnSpc="1">
            <a:prstTxWarp prst="textNoShape">
              <a:avLst/>
            </a:prstTxWarp>
          </a:bodyPr>
          <a:lstStyle/>
          <a:p>
            <a:pPr lvl="0"/>
            <a:r>
              <a:rPr lang="en-US"/>
              <a:t>Click to edit Master title style</a:t>
            </a:r>
          </a:p>
        </p:txBody>
      </p:sp>
      <p:sp>
        <p:nvSpPr>
          <p:cNvPr id="359427" name="Rectangle 3"/>
          <p:cNvSpPr>
            <a:spLocks noGrp="1" noChangeArrowheads="1"/>
          </p:cNvSpPr>
          <p:nvPr>
            <p:ph type="body" idx="1"/>
          </p:nvPr>
        </p:nvSpPr>
        <p:spPr bwMode="auto">
          <a:xfrm>
            <a:off x="228600" y="1638300"/>
            <a:ext cx="868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4" tIns="46033" rIns="92064"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eaLnBrk="0" hangingPunct="0">
              <a:defRPr sz="1400">
                <a:solidFill>
                  <a:srgbClr val="FFFFFF"/>
                </a:solidFill>
                <a:latin typeface="+mn-lt"/>
                <a:ea typeface="+mn-ea"/>
                <a:cs typeface="+mn-cs"/>
              </a:defRPr>
            </a:lvl1pPr>
          </a:lstStyle>
          <a:p>
            <a:pPr defTabSz="914400" fontAlgn="base">
              <a:spcBef>
                <a:spcPct val="0"/>
              </a:spcBef>
              <a:spcAft>
                <a:spcPct val="0"/>
              </a:spcAft>
              <a:defRPr/>
            </a:pPr>
            <a:endParaRPr lang="en-US">
              <a:latin typeface="Arial"/>
            </a:endParaRPr>
          </a:p>
        </p:txBody>
      </p:sp>
      <p:sp>
        <p:nvSpPr>
          <p:cNvPr id="3077" name="Rectangle 5"/>
          <p:cNvSpPr>
            <a:spLocks noGrp="1" noChangeArrowheads="1"/>
          </p:cNvSpPr>
          <p:nvPr>
            <p:ph type="ftr" sz="quarter" idx="3"/>
          </p:nvPr>
        </p:nvSpPr>
        <p:spPr bwMode="auto">
          <a:xfrm>
            <a:off x="0" y="0"/>
            <a:ext cx="2895600" cy="457200"/>
          </a:xfrm>
          <a:prstGeom prst="rect">
            <a:avLst/>
          </a:prstGeom>
          <a:noFill/>
          <a:ln w="9525">
            <a:noFill/>
            <a:miter lim="800000"/>
            <a:headEnd/>
            <a:tailEnd/>
          </a:ln>
          <a:effectLst/>
        </p:spPr>
        <p:txBody>
          <a:bodyPr vert="horz" wrap="none" lIns="92064" tIns="46033" rIns="92064" bIns="46033" numCol="1" anchor="ctr" anchorCtr="0" compatLnSpc="1">
            <a:prstTxWarp prst="textNoShape">
              <a:avLst/>
            </a:prstTxWarp>
          </a:bodyPr>
          <a:lstStyle>
            <a:lvl1pPr eaLnBrk="0" hangingPunct="0">
              <a:defRPr sz="2000" b="1">
                <a:solidFill>
                  <a:srgbClr val="FFFFFF"/>
                </a:solidFill>
                <a:latin typeface="+mn-lt"/>
                <a:ea typeface="+mn-ea"/>
                <a:cs typeface="+mn-cs"/>
              </a:defRPr>
            </a:lvl1pPr>
          </a:lstStyle>
          <a:p>
            <a:pPr defTabSz="914400" fontAlgn="base">
              <a:spcBef>
                <a:spcPct val="0"/>
              </a:spcBef>
              <a:spcAft>
                <a:spcPct val="0"/>
              </a:spcAft>
              <a:defRPr/>
            </a:pPr>
            <a:endParaRPr lang="en-US">
              <a:latin typeface="Arial"/>
            </a:endParaRPr>
          </a:p>
        </p:txBody>
      </p:sp>
      <p:sp>
        <p:nvSpPr>
          <p:cNvPr id="359430" name="Line 6"/>
          <p:cNvSpPr>
            <a:spLocks noChangeShapeType="1"/>
          </p:cNvSpPr>
          <p:nvPr/>
        </p:nvSpPr>
        <p:spPr bwMode="auto">
          <a:xfrm>
            <a:off x="0" y="1292225"/>
            <a:ext cx="9144000" cy="0"/>
          </a:xfrm>
          <a:prstGeom prst="line">
            <a:avLst/>
          </a:prstGeom>
          <a:noFill/>
          <a:ln w="19050">
            <a:solidFill>
              <a:srgbClr val="DDDDDD"/>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1400" smtClean="0">
              <a:solidFill>
                <a:srgbClr val="FFFFFF"/>
              </a:solidFill>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ct val="90000"/>
        </a:lnSpc>
        <a:spcBef>
          <a:spcPct val="0"/>
        </a:spcBef>
        <a:spcAft>
          <a:spcPct val="0"/>
        </a:spcAft>
        <a:defRPr sz="3600" b="1">
          <a:solidFill>
            <a:schemeClr val="accent1"/>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3600" b="1">
          <a:solidFill>
            <a:schemeClr val="accent1"/>
          </a:solidFill>
          <a:latin typeface="Arial" pitchFamily="34" charset="0"/>
          <a:ea typeface="ＭＳ Ｐゴシック" charset="-128"/>
          <a:cs typeface="ＭＳ Ｐゴシック" charset="-128"/>
        </a:defRPr>
      </a:lvl2pPr>
      <a:lvl3pPr algn="ctr" rtl="0" eaLnBrk="0" fontAlgn="base" hangingPunct="0">
        <a:lnSpc>
          <a:spcPct val="90000"/>
        </a:lnSpc>
        <a:spcBef>
          <a:spcPct val="0"/>
        </a:spcBef>
        <a:spcAft>
          <a:spcPct val="0"/>
        </a:spcAft>
        <a:defRPr sz="3600" b="1">
          <a:solidFill>
            <a:schemeClr val="accent1"/>
          </a:solidFill>
          <a:latin typeface="Arial" pitchFamily="34" charset="0"/>
          <a:ea typeface="ＭＳ Ｐゴシック" charset="-128"/>
          <a:cs typeface="ＭＳ Ｐゴシック" charset="-128"/>
        </a:defRPr>
      </a:lvl3pPr>
      <a:lvl4pPr algn="ctr" rtl="0" eaLnBrk="0" fontAlgn="base" hangingPunct="0">
        <a:lnSpc>
          <a:spcPct val="90000"/>
        </a:lnSpc>
        <a:spcBef>
          <a:spcPct val="0"/>
        </a:spcBef>
        <a:spcAft>
          <a:spcPct val="0"/>
        </a:spcAft>
        <a:defRPr sz="3600" b="1">
          <a:solidFill>
            <a:schemeClr val="accent1"/>
          </a:solidFill>
          <a:latin typeface="Arial" pitchFamily="34" charset="0"/>
          <a:ea typeface="ＭＳ Ｐゴシック" charset="-128"/>
          <a:cs typeface="ＭＳ Ｐゴシック" charset="-128"/>
        </a:defRPr>
      </a:lvl4pPr>
      <a:lvl5pPr algn="ctr" rtl="0" eaLnBrk="0" fontAlgn="base" hangingPunct="0">
        <a:lnSpc>
          <a:spcPct val="90000"/>
        </a:lnSpc>
        <a:spcBef>
          <a:spcPct val="0"/>
        </a:spcBef>
        <a:spcAft>
          <a:spcPct val="0"/>
        </a:spcAft>
        <a:defRPr sz="3600" b="1">
          <a:solidFill>
            <a:schemeClr val="accent1"/>
          </a:solidFill>
          <a:latin typeface="Arial" pitchFamily="34" charset="0"/>
          <a:ea typeface="ＭＳ Ｐゴシック" charset="-128"/>
          <a:cs typeface="ＭＳ Ｐゴシック" charset="-128"/>
        </a:defRPr>
      </a:lvl5pPr>
      <a:lvl6pPr marL="457200" algn="ctr" rtl="0" fontAlgn="base">
        <a:lnSpc>
          <a:spcPct val="90000"/>
        </a:lnSpc>
        <a:spcBef>
          <a:spcPct val="0"/>
        </a:spcBef>
        <a:spcAft>
          <a:spcPct val="0"/>
        </a:spcAft>
        <a:defRPr sz="3600" b="1">
          <a:solidFill>
            <a:schemeClr val="accent1"/>
          </a:solidFill>
          <a:latin typeface="Arial" pitchFamily="34" charset="0"/>
        </a:defRPr>
      </a:lvl6pPr>
      <a:lvl7pPr marL="914400" algn="ctr" rtl="0" fontAlgn="base">
        <a:lnSpc>
          <a:spcPct val="90000"/>
        </a:lnSpc>
        <a:spcBef>
          <a:spcPct val="0"/>
        </a:spcBef>
        <a:spcAft>
          <a:spcPct val="0"/>
        </a:spcAft>
        <a:defRPr sz="3600" b="1">
          <a:solidFill>
            <a:schemeClr val="accent1"/>
          </a:solidFill>
          <a:latin typeface="Arial" pitchFamily="34" charset="0"/>
        </a:defRPr>
      </a:lvl7pPr>
      <a:lvl8pPr marL="1371600" algn="ctr" rtl="0" fontAlgn="base">
        <a:lnSpc>
          <a:spcPct val="90000"/>
        </a:lnSpc>
        <a:spcBef>
          <a:spcPct val="0"/>
        </a:spcBef>
        <a:spcAft>
          <a:spcPct val="0"/>
        </a:spcAft>
        <a:defRPr sz="3600" b="1">
          <a:solidFill>
            <a:schemeClr val="accent1"/>
          </a:solidFill>
          <a:latin typeface="Arial" pitchFamily="34" charset="0"/>
        </a:defRPr>
      </a:lvl8pPr>
      <a:lvl9pPr marL="1828800" algn="ctr" rtl="0" fontAlgn="base">
        <a:lnSpc>
          <a:spcPct val="90000"/>
        </a:lnSpc>
        <a:spcBef>
          <a:spcPct val="0"/>
        </a:spcBef>
        <a:spcAft>
          <a:spcPct val="0"/>
        </a:spcAft>
        <a:defRPr sz="3600" b="1">
          <a:solidFill>
            <a:schemeClr val="accent1"/>
          </a:solidFill>
          <a:latin typeface="Arial" pitchFamily="34" charset="0"/>
        </a:defRPr>
      </a:lvl9pPr>
    </p:titleStyle>
    <p:bodyStyle>
      <a:lvl1pPr marL="285750" indent="-285750" algn="l" rtl="0" eaLnBrk="0" fontAlgn="base" hangingPunct="0">
        <a:spcBef>
          <a:spcPct val="20000"/>
        </a:spcBef>
        <a:spcAft>
          <a:spcPct val="0"/>
        </a:spcAft>
        <a:buClr>
          <a:schemeClr val="accent1"/>
        </a:buClr>
        <a:buSzPct val="120000"/>
        <a:buChar char="•"/>
        <a:defRPr sz="2800">
          <a:solidFill>
            <a:schemeClr val="tx1"/>
          </a:solidFill>
          <a:latin typeface="+mn-lt"/>
          <a:ea typeface="ＭＳ Ｐゴシック" charset="-128"/>
          <a:cs typeface="ＭＳ Ｐゴシック" charset="-128"/>
        </a:defRPr>
      </a:lvl1pPr>
      <a:lvl2pPr marL="857250" indent="-334963" algn="l" rtl="0" eaLnBrk="0" fontAlgn="base" hangingPunct="0">
        <a:spcBef>
          <a:spcPct val="20000"/>
        </a:spcBef>
        <a:spcAft>
          <a:spcPct val="0"/>
        </a:spcAft>
        <a:buClr>
          <a:schemeClr val="accent1"/>
        </a:buClr>
        <a:buFont typeface="Arial" charset="0"/>
        <a:buChar char="–"/>
        <a:defRPr sz="2400">
          <a:solidFill>
            <a:schemeClr val="tx1"/>
          </a:solidFill>
          <a:latin typeface="+mn-lt"/>
          <a:ea typeface="ＭＳ Ｐゴシック" pitchFamily="17" charset="-128"/>
        </a:defRPr>
      </a:lvl2pPr>
      <a:lvl3pPr marL="1208088" indent="-228600" algn="l" rtl="0" eaLnBrk="0" fontAlgn="base" hangingPunct="0">
        <a:spcBef>
          <a:spcPct val="20000"/>
        </a:spcBef>
        <a:spcAft>
          <a:spcPct val="0"/>
        </a:spcAft>
        <a:buClr>
          <a:schemeClr val="accent1"/>
        </a:buClr>
        <a:buSzPct val="110000"/>
        <a:buChar char="•"/>
        <a:defRPr sz="2000">
          <a:solidFill>
            <a:schemeClr val="tx1"/>
          </a:solidFill>
          <a:latin typeface="+mn-lt"/>
          <a:ea typeface="ＭＳ Ｐゴシック" pitchFamily="17" charset="-128"/>
        </a:defRPr>
      </a:lvl3pPr>
      <a:lvl4pPr marL="1600200" indent="-228600" algn="l" rtl="0" eaLnBrk="0" fontAlgn="base" hangingPunct="0">
        <a:spcBef>
          <a:spcPct val="20000"/>
        </a:spcBef>
        <a:spcAft>
          <a:spcPct val="0"/>
        </a:spcAft>
        <a:buClr>
          <a:schemeClr val="accent1"/>
        </a:buClr>
        <a:buFont typeface="Arial" charset="0"/>
        <a:buChar char="–"/>
        <a:defRPr sz="1600">
          <a:solidFill>
            <a:schemeClr val="tx1"/>
          </a:solidFill>
          <a:latin typeface="+mn-lt"/>
          <a:ea typeface="ＭＳ Ｐゴシック" pitchFamily="17" charset="-128"/>
        </a:defRPr>
      </a:lvl4pPr>
      <a:lvl5pPr marL="2057400" indent="-228600" algn="l" rtl="0" eaLnBrk="0" fontAlgn="base" hangingPunct="0">
        <a:spcBef>
          <a:spcPct val="20000"/>
        </a:spcBef>
        <a:spcAft>
          <a:spcPct val="0"/>
        </a:spcAft>
        <a:buClr>
          <a:schemeClr val="accent1"/>
        </a:buClr>
        <a:buSzPct val="110000"/>
        <a:buChar char="•"/>
        <a:defRPr sz="1400">
          <a:solidFill>
            <a:schemeClr val="tx1"/>
          </a:solidFill>
          <a:latin typeface="+mn-lt"/>
          <a:ea typeface="ＭＳ Ｐゴシック" pitchFamily="17" charset="-128"/>
        </a:defRPr>
      </a:lvl5pPr>
      <a:lvl6pPr marL="2514600" indent="-228600" algn="l" rtl="0" fontAlgn="base">
        <a:spcBef>
          <a:spcPct val="20000"/>
        </a:spcBef>
        <a:spcAft>
          <a:spcPct val="0"/>
        </a:spcAft>
        <a:buClr>
          <a:schemeClr val="accent1"/>
        </a:buClr>
        <a:buSzPct val="110000"/>
        <a:buChar char="•"/>
        <a:defRPr sz="1400">
          <a:solidFill>
            <a:schemeClr val="tx1"/>
          </a:solidFill>
          <a:latin typeface="+mn-lt"/>
        </a:defRPr>
      </a:lvl6pPr>
      <a:lvl7pPr marL="2971800" indent="-228600" algn="l" rtl="0" fontAlgn="base">
        <a:spcBef>
          <a:spcPct val="20000"/>
        </a:spcBef>
        <a:spcAft>
          <a:spcPct val="0"/>
        </a:spcAft>
        <a:buClr>
          <a:schemeClr val="accent1"/>
        </a:buClr>
        <a:buSzPct val="110000"/>
        <a:buChar char="•"/>
        <a:defRPr sz="1400">
          <a:solidFill>
            <a:schemeClr val="tx1"/>
          </a:solidFill>
          <a:latin typeface="+mn-lt"/>
        </a:defRPr>
      </a:lvl7pPr>
      <a:lvl8pPr marL="3429000" indent="-228600" algn="l" rtl="0" fontAlgn="base">
        <a:spcBef>
          <a:spcPct val="20000"/>
        </a:spcBef>
        <a:spcAft>
          <a:spcPct val="0"/>
        </a:spcAft>
        <a:buClr>
          <a:schemeClr val="accent1"/>
        </a:buClr>
        <a:buSzPct val="110000"/>
        <a:buChar char="•"/>
        <a:defRPr sz="1400">
          <a:solidFill>
            <a:schemeClr val="tx1"/>
          </a:solidFill>
          <a:latin typeface="+mn-lt"/>
        </a:defRPr>
      </a:lvl8pPr>
      <a:lvl9pPr marL="3886200" indent="-228600" algn="l" rtl="0" fontAlgn="base">
        <a:spcBef>
          <a:spcPct val="20000"/>
        </a:spcBef>
        <a:spcAft>
          <a:spcPct val="0"/>
        </a:spcAft>
        <a:buClr>
          <a:schemeClr val="accent1"/>
        </a:buClr>
        <a:buSzPct val="11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C302C81-13D2-4575-87FF-A1CDFE357266}" type="datetimeFigureOut">
              <a:rPr lang="en-US" smtClean="0">
                <a:solidFill>
                  <a:prstClr val="white">
                    <a:tint val="75000"/>
                  </a:prstClr>
                </a:solidFill>
                <a:latin typeface="Calibri"/>
              </a:rPr>
              <a:pPr defTabSz="914400"/>
              <a:t>7/2/13</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BA9733-CB75-4333-AEF5-D5DA474073E2}" type="slidenum">
              <a:rPr lang="en-US" smtClean="0">
                <a:solidFill>
                  <a:prstClr val="white">
                    <a:tint val="75000"/>
                  </a:prstClr>
                </a:solidFill>
                <a:latin typeface="Calibri"/>
              </a:rPr>
              <a:pPr defTabSz="914400"/>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C302C81-13D2-4575-87FF-A1CDFE357266}" type="datetimeFigureOut">
              <a:rPr lang="en-US" smtClean="0">
                <a:solidFill>
                  <a:prstClr val="white">
                    <a:tint val="75000"/>
                  </a:prstClr>
                </a:solidFill>
                <a:latin typeface="Calibri"/>
              </a:rPr>
              <a:pPr defTabSz="914400"/>
              <a:t>7/2/13</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BA9733-CB75-4333-AEF5-D5DA474073E2}" type="slidenum">
              <a:rPr lang="en-US" smtClean="0">
                <a:solidFill>
                  <a:prstClr val="white">
                    <a:tint val="75000"/>
                  </a:prstClr>
                </a:solidFill>
                <a:latin typeface="Calibri"/>
              </a:rPr>
              <a:pPr defTabSz="914400"/>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494346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910775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457200" rtl="0" eaLnBrk="1" latinLnBrk="0" hangingPunct="1">
        <a:spcBef>
          <a:spcPct val="0"/>
        </a:spcBef>
        <a:buNone/>
        <a:defRPr sz="2800"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685800" y="1525588"/>
            <a:ext cx="77724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5"/>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23723100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Lst>
  <p:transition xmlns:p14="http://schemas.microsoft.com/office/powerpoint/2010/main"/>
  <p:txStyles>
    <p:titleStyle>
      <a:lvl1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1pPr>
      <a:lvl2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2pPr>
      <a:lvl3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3pPr>
      <a:lvl4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4pPr>
      <a:lvl5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5pPr>
      <a:lvl6pPr marL="457200" algn="l" rtl="0" fontAlgn="base">
        <a:lnSpc>
          <a:spcPct val="90000"/>
        </a:lnSpc>
        <a:spcBef>
          <a:spcPct val="0"/>
        </a:spcBef>
        <a:spcAft>
          <a:spcPct val="0"/>
        </a:spcAft>
        <a:defRPr sz="2600">
          <a:solidFill>
            <a:schemeClr val="bg1"/>
          </a:solidFill>
          <a:latin typeface="Arial Bold" pitchFamily="-111" charset="0"/>
        </a:defRPr>
      </a:lvl6pPr>
      <a:lvl7pPr marL="914400" algn="l" rtl="0" fontAlgn="base">
        <a:lnSpc>
          <a:spcPct val="90000"/>
        </a:lnSpc>
        <a:spcBef>
          <a:spcPct val="0"/>
        </a:spcBef>
        <a:spcAft>
          <a:spcPct val="0"/>
        </a:spcAft>
        <a:defRPr sz="2600">
          <a:solidFill>
            <a:schemeClr val="bg1"/>
          </a:solidFill>
          <a:latin typeface="Arial Bold" pitchFamily="-111" charset="0"/>
        </a:defRPr>
      </a:lvl7pPr>
      <a:lvl8pPr marL="1371600" algn="l" rtl="0" fontAlgn="base">
        <a:lnSpc>
          <a:spcPct val="90000"/>
        </a:lnSpc>
        <a:spcBef>
          <a:spcPct val="0"/>
        </a:spcBef>
        <a:spcAft>
          <a:spcPct val="0"/>
        </a:spcAft>
        <a:defRPr sz="2600">
          <a:solidFill>
            <a:schemeClr val="bg1"/>
          </a:solidFill>
          <a:latin typeface="Arial Bold" pitchFamily="-111" charset="0"/>
        </a:defRPr>
      </a:lvl8pPr>
      <a:lvl9pPr marL="1828800" algn="l" rtl="0" fontAlgn="base">
        <a:lnSpc>
          <a:spcPct val="90000"/>
        </a:lnSpc>
        <a:spcBef>
          <a:spcPct val="0"/>
        </a:spcBef>
        <a:spcAft>
          <a:spcPct val="0"/>
        </a:spcAft>
        <a:defRPr sz="2600">
          <a:solidFill>
            <a:schemeClr val="bg1"/>
          </a:solidFill>
          <a:latin typeface="Arial Bold" pitchFamily="-111"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500">
          <a:solidFill>
            <a:schemeClr val="tx1"/>
          </a:solidFill>
          <a:latin typeface="+mn-lt"/>
          <a:ea typeface="ＭＳ Ｐゴシック" charset="-128"/>
          <a:cs typeface="ＭＳ Ｐゴシック" pitchFamily="-111" charset="-128"/>
        </a:defRPr>
      </a:lvl3pPr>
      <a:lvl4pPr marL="1600200" indent="-228600" algn="l" rtl="0" eaLnBrk="0" fontAlgn="base" hangingPunct="0">
        <a:spcBef>
          <a:spcPct val="20000"/>
        </a:spcBef>
        <a:spcAft>
          <a:spcPct val="0"/>
        </a:spcAft>
        <a:buChar char="–"/>
        <a:defRPr sz="25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500">
          <a:solidFill>
            <a:schemeClr val="tx1"/>
          </a:solidFill>
          <a:latin typeface="+mn-lt"/>
          <a:ea typeface="ＭＳ Ｐゴシック" charset="-128"/>
        </a:defRPr>
      </a:lvl5pPr>
      <a:lvl6pPr marL="2514600" indent="-228600" algn="l" rtl="0" fontAlgn="base">
        <a:spcBef>
          <a:spcPct val="20000"/>
        </a:spcBef>
        <a:spcAft>
          <a:spcPct val="0"/>
        </a:spcAft>
        <a:buChar char="»"/>
        <a:defRPr sz="2500">
          <a:solidFill>
            <a:srgbClr val="CDE7F3"/>
          </a:solidFill>
          <a:latin typeface="+mn-lt"/>
          <a:ea typeface="ヒラギノ角ゴ Pro W3" charset="-128"/>
        </a:defRPr>
      </a:lvl6pPr>
      <a:lvl7pPr marL="2971800" indent="-228600" algn="l" rtl="0" fontAlgn="base">
        <a:spcBef>
          <a:spcPct val="20000"/>
        </a:spcBef>
        <a:spcAft>
          <a:spcPct val="0"/>
        </a:spcAft>
        <a:buChar char="»"/>
        <a:defRPr sz="2500">
          <a:solidFill>
            <a:srgbClr val="CDE7F3"/>
          </a:solidFill>
          <a:latin typeface="+mn-lt"/>
          <a:ea typeface="ヒラギノ角ゴ Pro W3" charset="-128"/>
        </a:defRPr>
      </a:lvl7pPr>
      <a:lvl8pPr marL="3429000" indent="-228600" algn="l" rtl="0" fontAlgn="base">
        <a:spcBef>
          <a:spcPct val="20000"/>
        </a:spcBef>
        <a:spcAft>
          <a:spcPct val="0"/>
        </a:spcAft>
        <a:buChar char="»"/>
        <a:defRPr sz="2500">
          <a:solidFill>
            <a:srgbClr val="CDE7F3"/>
          </a:solidFill>
          <a:latin typeface="+mn-lt"/>
          <a:ea typeface="ヒラギノ角ゴ Pro W3" charset="-128"/>
        </a:defRPr>
      </a:lvl8pPr>
      <a:lvl9pPr marL="3886200" indent="-228600" algn="l" rtl="0" fontAlgn="base">
        <a:spcBef>
          <a:spcPct val="20000"/>
        </a:spcBef>
        <a:spcAft>
          <a:spcPct val="0"/>
        </a:spcAft>
        <a:buChar char="»"/>
        <a:defRPr sz="2500">
          <a:solidFill>
            <a:srgbClr val="CDE7F3"/>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9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3.xml"/><Relationship Id="rId3"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81125" y="1900899"/>
            <a:ext cx="7155078" cy="3810000"/>
          </a:xfrm>
        </p:spPr>
        <p:txBody>
          <a:bodyPr>
            <a:normAutofit lnSpcReduction="10000"/>
          </a:bodyPr>
          <a:lstStyle/>
          <a:p>
            <a:pPr marL="0" indent="0" algn="ctr">
              <a:buFontTx/>
              <a:buNone/>
              <a:defRPr/>
            </a:pPr>
            <a:r>
              <a:rPr lang="en-US"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dirty="0"/>
          </a:p>
        </p:txBody>
      </p:sp>
    </p:spTree>
    <p:extLst>
      <p:ext uri="{BB962C8B-B14F-4D97-AF65-F5344CB8AC3E}">
        <p14:creationId xmlns:p14="http://schemas.microsoft.com/office/powerpoint/2010/main" val="35173227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a:latin typeface="Arial" charset="0"/>
                <a:ea typeface="ヒラギノ角ゴ Pro W3" charset="0"/>
                <a:cs typeface="ヒラギノ角ゴ Pro W3" charset="0"/>
              </a:rPr>
              <a:t>Agenda</a:t>
            </a:r>
            <a:endParaRPr lang="en-US">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6286985"/>
              </p:ext>
            </p:extLst>
          </p:nvPr>
        </p:nvGraphicFramePr>
        <p:xfrm>
          <a:off x="381000" y="1295399"/>
          <a:ext cx="8382000" cy="4887722"/>
        </p:xfrm>
        <a:graphic>
          <a:graphicData uri="http://schemas.openxmlformats.org/drawingml/2006/table">
            <a:tbl>
              <a:tblPr/>
              <a:tblGrid>
                <a:gridCol w="8382000"/>
              </a:tblGrid>
              <a:tr h="1723908">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1: Care of patients with EGFR mutations </a:t>
                      </a:r>
                    </a:p>
                    <a:p>
                      <a:pPr marL="800100" marR="0" lvl="1" indent="-342900" algn="l" defTabSz="457200" rtl="0" eaLnBrk="0" fontAlgn="base" latinLnBrk="0" hangingPunct="0">
                        <a:lnSpc>
                          <a:spcPct val="100000"/>
                        </a:lnSpc>
                        <a:spcBef>
                          <a:spcPct val="20000"/>
                        </a:spcBef>
                        <a:spcAft>
                          <a:spcPct val="0"/>
                        </a:spcAft>
                        <a:buClrTx/>
                        <a:buSzTx/>
                        <a:buFont typeface="Lucida Grande"/>
                        <a:buChar char="-"/>
                        <a:tabLst/>
                      </a:pP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55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woman and never smoker presents with EGFR mutation-positive metastatic lung adenocarcinoma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Culkin</a:t>
                      </a:r>
                      <a:endPar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2978933">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rgbClr val="EFC53D"/>
                          </a:solidFill>
                          <a:effectLst/>
                          <a:latin typeface="Arial" charset="0"/>
                          <a:ea typeface="ヒラギノ角ゴ Pro W3" charset="0"/>
                          <a:cs typeface="ヒラギノ角ゴ Pro W3" charset="0"/>
                        </a:rPr>
                        <a:t>Module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2: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Chemobiologic</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therapy in the front-line and maintenance settings </a:t>
                      </a:r>
                    </a:p>
                    <a:p>
                      <a:pPr marL="800100" marR="0" lvl="1" indent="-342900" algn="l" defTabSz="457200" rtl="0" eaLnBrk="0" fontAlgn="base" latinLnBrk="0" hangingPunct="0">
                        <a:lnSpc>
                          <a:spcPct val="100000"/>
                        </a:lnSpc>
                        <a:spcBef>
                          <a:spcPct val="20000"/>
                        </a:spcBef>
                        <a:spcAft>
                          <a:spcPct val="0"/>
                        </a:spcAft>
                        <a:buClrTx/>
                        <a:buSzTx/>
                        <a:buFont typeface="Lucida Grande"/>
                        <a:buChar char="-"/>
                        <a:tabLst/>
                      </a:pP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51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woman and previous heavy smoker with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pan-wild-type metastatic lung adenocarcinoma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Eaby</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-Sandy</a:t>
                      </a:r>
                    </a:p>
                    <a:p>
                      <a:pPr marL="800100" marR="0" lvl="1" indent="-342900" algn="l" defTabSz="457200" rtl="0" eaLnBrk="0" fontAlgn="base" latinLnBrk="0" hangingPunct="0">
                        <a:lnSpc>
                          <a:spcPct val="100000"/>
                        </a:lnSpc>
                        <a:spcBef>
                          <a:spcPct val="20000"/>
                        </a:spcBef>
                        <a:spcAft>
                          <a:spcPct val="0"/>
                        </a:spcAft>
                        <a:buClrTx/>
                        <a:buSzTx/>
                        <a:buFont typeface="Lucida Grande"/>
                        <a:buChar char="-"/>
                        <a:tabLst/>
                        <a:defRPr/>
                      </a:pP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61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factory manager with progressive metastatic NSCLC through multiple lines of therapy is now responding to </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nab</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paclitaxel</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Eaby</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-Sandy</a:t>
                      </a:r>
                      <a:endPar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71581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a:latin typeface="Arial" charset="0"/>
                <a:ea typeface="ヒラギノ角ゴ Pro W3" charset="0"/>
                <a:cs typeface="ヒラギノ角ゴ Pro W3" charset="0"/>
              </a:rPr>
              <a:t>Agenda</a:t>
            </a:r>
            <a:endParaRPr lang="en-US">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50826865"/>
              </p:ext>
            </p:extLst>
          </p:nvPr>
        </p:nvGraphicFramePr>
        <p:xfrm>
          <a:off x="589203" y="1295400"/>
          <a:ext cx="7936696" cy="2871206"/>
        </p:xfrm>
        <a:graphic>
          <a:graphicData uri="http://schemas.openxmlformats.org/drawingml/2006/table">
            <a:tbl>
              <a:tblPr/>
              <a:tblGrid>
                <a:gridCol w="7936696"/>
              </a:tblGrid>
              <a:tr h="1241742">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endParaRPr>
                    </a:p>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Module 3: ALK- and ROS1-Positive NSCLC</a:t>
                      </a:r>
                    </a:p>
                    <a:p>
                      <a:pPr marL="800100" marR="0" lvl="1" indent="-342900" algn="l" defTabSz="457200" rtl="0" eaLnBrk="0" fontAlgn="base" latinLnBrk="0" hangingPunct="0">
                        <a:lnSpc>
                          <a:spcPct val="100000"/>
                        </a:lnSpc>
                        <a:spcBef>
                          <a:spcPct val="20000"/>
                        </a:spcBef>
                        <a:spcAft>
                          <a:spcPct val="0"/>
                        </a:spcAft>
                        <a:buClrTx/>
                        <a:buSzTx/>
                        <a:buFont typeface="Lucida Grande"/>
                        <a:buChar char="-"/>
                        <a:tabLst/>
                      </a:pP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54 </a:t>
                      </a: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owner of a company is undergoing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err="1" smtClean="0">
                          <a:ln>
                            <a:noFill/>
                          </a:ln>
                          <a:solidFill>
                            <a:srgbClr val="FFFFFF"/>
                          </a:solidFill>
                          <a:effectLst/>
                          <a:latin typeface="Arial" charset="0"/>
                          <a:ea typeface="ヒラギノ角ゴ Pro W3" charset="0"/>
                          <a:cs typeface="ヒラギノ角ゴ Pro W3" charset="0"/>
                        </a:rPr>
                        <a:t>crizotinib</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therapy after being diagnosed with </a:t>
                      </a:r>
                      <a:b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EML4-ALK translocation-positive lung adenocarcinoma</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FC53D"/>
                          </a:solidFill>
                          <a:effectLst/>
                          <a:latin typeface="Arial" charset="0"/>
                          <a:ea typeface="ヒラギノ角ゴ Pro W3" charset="0"/>
                          <a:cs typeface="ヒラギノ角ゴ Pro W3" charset="0"/>
                        </a:rPr>
                        <a:t>Culkin</a:t>
                      </a:r>
                      <a:endPar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endParaRPr>
                    </a:p>
                    <a:p>
                      <a:pPr marL="0" marR="0" lvl="0" indent="0" algn="l" defTabSz="457200" rtl="0" eaLnBrk="0" fontAlgn="base" latinLnBrk="0" hangingPunct="0">
                        <a:lnSpc>
                          <a:spcPct val="100000"/>
                        </a:lnSpc>
                        <a:spcBef>
                          <a:spcPct val="20000"/>
                        </a:spcBef>
                        <a:spcAft>
                          <a:spcPct val="0"/>
                        </a:spcAft>
                        <a:buClrTx/>
                        <a:buSzTx/>
                        <a:buFontTx/>
                        <a:buNone/>
                        <a:tabLst/>
                      </a:pPr>
                      <a:endPar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199410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4800600" y="1333500"/>
            <a:ext cx="4152900" cy="42418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prstClr val="black"/>
              </a:solidFill>
              <a:latin typeface="Arial"/>
              <a:ea typeface="ヒラギノ角ゴ Pro W3" charset="0"/>
              <a:cs typeface="ヒラギノ角ゴ Pro W3" charset="0"/>
            </a:endParaRPr>
          </a:p>
        </p:txBody>
      </p:sp>
      <p:sp>
        <p:nvSpPr>
          <p:cNvPr id="7" name="Rectangle 33"/>
          <p:cNvSpPr>
            <a:spLocks noChangeArrowheads="1"/>
          </p:cNvSpPr>
          <p:nvPr/>
        </p:nvSpPr>
        <p:spPr bwMode="auto">
          <a:xfrm>
            <a:off x="457200" y="1333500"/>
            <a:ext cx="4152900" cy="5194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prstClr val="black"/>
              </a:solidFill>
              <a:latin typeface="Arial"/>
              <a:ea typeface="ヒラギノ角ゴ Pro W3" charset="0"/>
              <a:cs typeface="ヒラギノ角ゴ Pro W3" charset="0"/>
            </a:endParaRPr>
          </a:p>
        </p:txBody>
      </p:sp>
      <p:sp>
        <p:nvSpPr>
          <p:cNvPr id="12289" name="Title 1"/>
          <p:cNvSpPr>
            <a:spLocks noGrp="1"/>
          </p:cNvSpPr>
          <p:nvPr>
            <p:ph type="title"/>
          </p:nvPr>
        </p:nvSpPr>
        <p:spPr/>
        <p:txBody>
          <a:bodyPr/>
          <a:lstStyle/>
          <a:p>
            <a:r>
              <a:rPr lang="en-US" dirty="0">
                <a:latin typeface="Arial" charset="0"/>
                <a:ea typeface="ヒラギノ角ゴ Pro W3" charset="0"/>
                <a:cs typeface="ヒラギノ角ゴ Pro W3" charset="0"/>
              </a:rPr>
              <a:t>New Agents/Regimens Recently Approved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by </a:t>
            </a:r>
            <a:r>
              <a:rPr lang="en-US" dirty="0" smtClean="0">
                <a:latin typeface="Arial" charset="0"/>
                <a:ea typeface="ヒラギノ角ゴ Pro W3" charset="0"/>
                <a:cs typeface="ヒラギノ角ゴ Pro W3" charset="0"/>
              </a:rPr>
              <a:t>the FDA</a:t>
            </a:r>
            <a:endParaRPr lang="en-US" b="1" dirty="0">
              <a:latin typeface="Arial" charset="0"/>
              <a:ea typeface="ＭＳ Ｐゴシック" charset="0"/>
              <a:cs typeface="ＭＳ Ｐゴシック" charset="0"/>
            </a:endParaRPr>
          </a:p>
        </p:txBody>
      </p:sp>
      <p:sp>
        <p:nvSpPr>
          <p:cNvPr id="12290" name="TextBox 2"/>
          <p:cNvSpPr txBox="1">
            <a:spLocks noChangeArrowheads="1"/>
          </p:cNvSpPr>
          <p:nvPr/>
        </p:nvSpPr>
        <p:spPr bwMode="auto">
          <a:xfrm>
            <a:off x="7397750" y="6342856"/>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prstClr val="white"/>
                </a:solidFill>
              </a:rPr>
              <a:t>www.fda.gov</a:t>
            </a:r>
            <a:endParaRPr lang="en-US" sz="1800" dirty="0">
              <a:solidFill>
                <a:prstClr val="whit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85141448"/>
              </p:ext>
            </p:extLst>
          </p:nvPr>
        </p:nvGraphicFramePr>
        <p:xfrm>
          <a:off x="596900" y="1447800"/>
          <a:ext cx="3886200" cy="4968687"/>
        </p:xfrm>
        <a:graphic>
          <a:graphicData uri="http://schemas.openxmlformats.org/drawingml/2006/table">
            <a:tbl>
              <a:tblPr firstRow="1" bandRow="1">
                <a:tableStyleId>{5C22544A-7EE6-4342-B048-85BDC9FD1C3A}</a:tableStyleId>
              </a:tblPr>
              <a:tblGrid>
                <a:gridCol w="1295400"/>
                <a:gridCol w="1600200"/>
                <a:gridCol w="990600"/>
              </a:tblGrid>
              <a:tr h="536383">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a:t>
                      </a:r>
                      <a:r>
                        <a:rPr lang="en-US" sz="1500" b="1" dirty="0">
                          <a:solidFill>
                            <a:srgbClr val="ECBB33"/>
                          </a:solidFill>
                          <a:effectLst/>
                          <a:latin typeface="Arial"/>
                          <a:ea typeface="Calibri"/>
                          <a:cs typeface="Arial"/>
                        </a:rPr>
                        <a:t>Type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r>
              <a:tr h="581094">
                <a:tc rowSpan="3">
                  <a:txBody>
                    <a:bodyPr/>
                    <a:lstStyle/>
                    <a:p>
                      <a:pPr marL="0" marR="0">
                        <a:lnSpc>
                          <a:spcPct val="90000"/>
                        </a:lnSpc>
                        <a:spcBef>
                          <a:spcPts val="0"/>
                        </a:spcBef>
                        <a:spcAft>
                          <a:spcPts val="0"/>
                        </a:spcAft>
                      </a:pPr>
                      <a:r>
                        <a:rPr lang="en-US" sz="1500" b="1" dirty="0" smtClean="0">
                          <a:solidFill>
                            <a:schemeClr val="bg1"/>
                          </a:solidFill>
                          <a:effectLst/>
                          <a:latin typeface="Arial"/>
                          <a:ea typeface="Times New Roman"/>
                          <a:cs typeface="Arial"/>
                        </a:rPr>
                        <a:t>Colorectal</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smtClean="0">
                          <a:solidFill>
                            <a:schemeClr val="bg1"/>
                          </a:solidFill>
                          <a:effectLst/>
                          <a:latin typeface="Arial"/>
                          <a:ea typeface="Times New Roman"/>
                          <a:cs typeface="Arial"/>
                        </a:rPr>
                        <a:t>Bev on progression</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smtClean="0">
                          <a:solidFill>
                            <a:schemeClr val="bg1"/>
                          </a:solidFill>
                          <a:effectLst/>
                          <a:latin typeface="Arial"/>
                          <a:ea typeface="Times New Roman"/>
                          <a:cs typeface="Arial"/>
                        </a:rPr>
                        <a:t>1/13</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vMerge="1">
                  <a:txBody>
                    <a:bodyPr/>
                    <a:lstStyle/>
                    <a:p>
                      <a:pPr marL="0" marR="0">
                        <a:spcBef>
                          <a:spcPts val="0"/>
                        </a:spcBef>
                        <a:spcAft>
                          <a:spcPts val="0"/>
                        </a:spcAft>
                      </a:pPr>
                      <a:endParaRPr lang="en-US" sz="1500" b="1" dirty="0">
                        <a:solidFill>
                          <a:schemeClr val="bg1"/>
                        </a:solidFill>
                        <a:effectLst/>
                        <a:latin typeface="Arial"/>
                        <a:ea typeface="Times New Roman"/>
                        <a:cs typeface="Arial"/>
                      </a:endParaRPr>
                    </a:p>
                  </a:txBody>
                  <a:tcPr marL="68580" marR="68580" marT="91454" marB="91454" anchor="ctr">
                    <a:no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Regorafenib</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9/12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510783">
                <a:tc vMerge="1">
                  <a:txBody>
                    <a:bodyPr/>
                    <a:lstStyle/>
                    <a:p>
                      <a:pPr marL="0" marR="0">
                        <a:lnSpc>
                          <a:spcPct val="90000"/>
                        </a:lnSpc>
                        <a:spcBef>
                          <a:spcPts val="0"/>
                        </a:spcBef>
                        <a:spcAft>
                          <a:spcPts val="0"/>
                        </a:spcAft>
                      </a:pP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Aflibercept</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8/12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rowSpan="4">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Prostate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Enzalutamide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8/12</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Abiraterone</a:t>
                      </a:r>
                      <a:r>
                        <a:rPr lang="en-US" sz="1500" b="1" dirty="0">
                          <a:solidFill>
                            <a:srgbClr val="FFFFFF"/>
                          </a:solidFill>
                          <a:effectLst/>
                          <a:latin typeface="Arial"/>
                          <a:ea typeface="Calibri"/>
                          <a:cs typeface="Arial"/>
                        </a:rPr>
                        <a:t> </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4/11</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Cabazitaxel</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6/10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88645">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Sipuleucel</a:t>
                      </a:r>
                      <a:r>
                        <a:rPr lang="en-US" sz="1500" b="1" dirty="0">
                          <a:solidFill>
                            <a:srgbClr val="FFFFFF"/>
                          </a:solidFill>
                          <a:effectLst/>
                          <a:latin typeface="Arial"/>
                          <a:ea typeface="Calibri"/>
                          <a:cs typeface="Arial"/>
                        </a:rPr>
                        <a:t>-T</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581039">
                <a:tc>
                  <a:txBody>
                    <a:bodyPr/>
                    <a:lstStyle/>
                    <a:p>
                      <a:pPr marL="0" marR="0">
                        <a:lnSpc>
                          <a:spcPct val="90000"/>
                        </a:lnSpc>
                        <a:spcBef>
                          <a:spcPts val="0"/>
                        </a:spcBef>
                        <a:spcAft>
                          <a:spcPts val="0"/>
                        </a:spcAft>
                      </a:pPr>
                      <a:r>
                        <a:rPr lang="en-US" sz="1500" b="1" dirty="0" smtClean="0">
                          <a:solidFill>
                            <a:srgbClr val="FFFFFF"/>
                          </a:solidFill>
                          <a:effectLst/>
                          <a:latin typeface="Arial"/>
                          <a:ea typeface="Calibri"/>
                          <a:cs typeface="Arial"/>
                        </a:rPr>
                        <a:t>NHL: ALCL</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Brentuximab</a:t>
                      </a:r>
                      <a:r>
                        <a:rPr lang="en-US" sz="1500" b="1" dirty="0">
                          <a:solidFill>
                            <a:srgbClr val="FFFFFF"/>
                          </a:solidFill>
                          <a:effectLst/>
                          <a:latin typeface="Arial"/>
                          <a:ea typeface="Calibri"/>
                          <a:cs typeface="Arial"/>
                        </a:rPr>
                        <a:t> </a:t>
                      </a:r>
                      <a:r>
                        <a:rPr lang="en-US" sz="1500" b="1" dirty="0" err="1">
                          <a:solidFill>
                            <a:srgbClr val="FFFFFF"/>
                          </a:solidFill>
                          <a:effectLst/>
                          <a:latin typeface="Arial"/>
                          <a:ea typeface="Calibri"/>
                          <a:cs typeface="Arial"/>
                        </a:rPr>
                        <a:t>vedotin</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26" marB="91426" anchor="ctr">
                    <a:solidFill>
                      <a:srgbClr val="005796"/>
                    </a:solidFill>
                  </a:tcPr>
                </a:tc>
              </a:tr>
              <a:tr h="388645">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NHL:</a:t>
                      </a:r>
                      <a:r>
                        <a:rPr lang="en-US" sz="1500" b="1" baseline="0" dirty="0" smtClean="0">
                          <a:solidFill>
                            <a:srgbClr val="FFFFFF"/>
                          </a:solidFill>
                          <a:effectLst/>
                          <a:latin typeface="Arial"/>
                          <a:ea typeface="Times New Roman"/>
                          <a:cs typeface="Arial"/>
                        </a:rPr>
                        <a:t> </a:t>
                      </a:r>
                      <a:r>
                        <a:rPr lang="en-US" sz="1500" b="1" dirty="0" smtClean="0">
                          <a:solidFill>
                            <a:srgbClr val="FFFFFF"/>
                          </a:solidFill>
                          <a:effectLst/>
                          <a:latin typeface="Arial"/>
                          <a:ea typeface="Times New Roman"/>
                          <a:cs typeface="Arial"/>
                        </a:rPr>
                        <a:t>T-cell lymphoma</a:t>
                      </a:r>
                      <a:endParaRPr lang="en-US" sz="1500" b="1" dirty="0">
                        <a:solidFill>
                          <a:srgbClr val="FFFFFF"/>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Romidepsin</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11/09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r h="388645">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Pralatrexate</a:t>
                      </a:r>
                      <a:endParaRPr lang="en-US" sz="1500" b="1" dirty="0">
                        <a:solidFill>
                          <a:srgbClr val="FFFFFF"/>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9/09</a:t>
                      </a:r>
                      <a:endParaRPr lang="en-US" sz="1500" dirty="0">
                        <a:solidFill>
                          <a:srgbClr val="FFFFFF"/>
                        </a:solidFill>
                        <a:effectLst/>
                        <a:latin typeface="Arial"/>
                        <a:ea typeface="Times New Roman"/>
                        <a:cs typeface="Arial"/>
                      </a:endParaRPr>
                    </a:p>
                  </a:txBody>
                  <a:tcPr marL="68580" marR="68580" marT="91424" marB="91424" anchor="ctr">
                    <a:solidFill>
                      <a:srgbClr val="005796"/>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3240431"/>
              </p:ext>
            </p:extLst>
          </p:nvPr>
        </p:nvGraphicFramePr>
        <p:xfrm>
          <a:off x="4927600" y="1447800"/>
          <a:ext cx="3898900" cy="3994432"/>
        </p:xfrm>
        <a:graphic>
          <a:graphicData uri="http://schemas.openxmlformats.org/drawingml/2006/table">
            <a:tbl>
              <a:tblPr firstRow="1" bandRow="1">
                <a:tableStyleId>{5C22544A-7EE6-4342-B048-85BDC9FD1C3A}</a:tableStyleId>
              </a:tblPr>
              <a:tblGrid>
                <a:gridCol w="1295400"/>
                <a:gridCol w="1600200"/>
                <a:gridCol w="1003300"/>
              </a:tblGrid>
              <a:tr h="546100">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Type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r>
              <a:tr h="444748">
                <a:tc rowSpan="2">
                  <a:txBody>
                    <a:bodyPr/>
                    <a:lstStyle/>
                    <a:p>
                      <a:pPr marL="0" marR="0">
                        <a:lnSpc>
                          <a:spcPct val="90000"/>
                        </a:lnSpc>
                        <a:spcBef>
                          <a:spcPts val="0"/>
                        </a:spcBef>
                        <a:spcAft>
                          <a:spcPts val="0"/>
                        </a:spcAft>
                      </a:pPr>
                      <a:r>
                        <a:rPr lang="en-US" sz="1500" b="1" dirty="0">
                          <a:solidFill>
                            <a:srgbClr val="FFFF00"/>
                          </a:solidFill>
                          <a:effectLst/>
                          <a:latin typeface="Arial"/>
                          <a:ea typeface="Calibri"/>
                          <a:cs typeface="Arial"/>
                        </a:rPr>
                        <a:t>Lung</a:t>
                      </a:r>
                      <a:endParaRPr lang="en-US" sz="1500" dirty="0">
                        <a:solidFill>
                          <a:srgbClr val="FFFF00"/>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b="1" i="1" dirty="0" smtClean="0">
                          <a:solidFill>
                            <a:srgbClr val="FFFF00"/>
                          </a:solidFill>
                          <a:effectLst/>
                          <a:latin typeface="Arial"/>
                          <a:ea typeface="Times New Roman"/>
                          <a:cs typeface="Arial"/>
                        </a:rPr>
                        <a:t>Nab</a:t>
                      </a:r>
                      <a:r>
                        <a:rPr lang="en-US" sz="1500" b="1" dirty="0" smtClean="0">
                          <a:solidFill>
                            <a:srgbClr val="FFFF00"/>
                          </a:solidFill>
                          <a:effectLst/>
                          <a:latin typeface="Arial"/>
                          <a:ea typeface="Times New Roman"/>
                          <a:cs typeface="Arial"/>
                        </a:rPr>
                        <a:t> paclitaxel</a:t>
                      </a:r>
                      <a:endParaRPr lang="en-US" sz="1500" b="1" dirty="0">
                        <a:solidFill>
                          <a:srgbClr val="FFFF00"/>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00"/>
                          </a:solidFill>
                          <a:effectLst/>
                          <a:latin typeface="Arial"/>
                          <a:ea typeface="Times New Roman"/>
                          <a:cs typeface="Arial"/>
                        </a:rPr>
                        <a:t>10/12</a:t>
                      </a:r>
                      <a:endParaRPr lang="en-US" sz="1500" dirty="0">
                        <a:solidFill>
                          <a:srgbClr val="FFFF00"/>
                        </a:solidFill>
                        <a:effectLst/>
                        <a:latin typeface="Arial"/>
                        <a:ea typeface="Times New Roman"/>
                        <a:cs typeface="Arial"/>
                      </a:endParaRPr>
                    </a:p>
                  </a:txBody>
                  <a:tcPr marL="68580" marR="68580" marT="91459" marB="91459" anchor="ctr">
                    <a:solidFill>
                      <a:srgbClr val="005796"/>
                    </a:solidFill>
                  </a:tcPr>
                </a:tc>
              </a:tr>
              <a:tr h="378224">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63" marB="91463" anchor="ctr">
                    <a:no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Crizotinib</a:t>
                      </a:r>
                      <a:endParaRPr lang="en-US" sz="1500" b="1" dirty="0">
                        <a:solidFill>
                          <a:srgbClr val="FFFF00"/>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Calibri"/>
                          <a:cs typeface="Arial"/>
                        </a:rPr>
                        <a:t>8/11</a:t>
                      </a:r>
                      <a:endParaRPr lang="en-US" sz="1500" dirty="0">
                        <a:solidFill>
                          <a:srgbClr val="FFFF00"/>
                        </a:solidFill>
                        <a:effectLst/>
                        <a:latin typeface="Arial"/>
                        <a:ea typeface="Times New Roman"/>
                        <a:cs typeface="Arial"/>
                      </a:endParaRPr>
                    </a:p>
                  </a:txBody>
                  <a:tcPr marL="68580" marR="68580" marT="91459" marB="91459" anchor="ctr">
                    <a:solidFill>
                      <a:srgbClr val="005796"/>
                    </a:solidFill>
                  </a:tcPr>
                </a:tc>
              </a:tr>
              <a:tr h="352576">
                <a:tc rowSpan="4">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Breast</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T-DM1</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smtClean="0">
                          <a:solidFill>
                            <a:srgbClr val="FFFFFF"/>
                          </a:solidFill>
                          <a:effectLst/>
                          <a:latin typeface="Arial"/>
                          <a:ea typeface="Times New Roman"/>
                          <a:cs typeface="Arial"/>
                        </a:rPr>
                        <a:t>Everolimus</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7/12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Pertuzumab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6/12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Eribulin</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11/10</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Multiple</a:t>
                      </a:r>
                    </a:p>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myeloma</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Pomalidomide</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r h="444748">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48" marB="91448"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Carfilzomib</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7/12</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bl>
          </a:graphicData>
        </a:graphic>
      </p:graphicFrame>
    </p:spTree>
    <p:extLst>
      <p:ext uri="{BB962C8B-B14F-4D97-AF65-F5344CB8AC3E}">
        <p14:creationId xmlns:p14="http://schemas.microsoft.com/office/powerpoint/2010/main" val="357143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09636"/>
            <a:ext cx="7772400" cy="1500187"/>
          </a:xfrm>
        </p:spPr>
        <p:txBody>
          <a:bodyPr anchor="ctr">
            <a:normAutofit/>
          </a:bodyPr>
          <a:lstStyle/>
          <a:p>
            <a:pPr algn="ctr"/>
            <a:r>
              <a:rPr lang="en-US" sz="3200" b="1" dirty="0">
                <a:solidFill>
                  <a:srgbClr val="FFFFFF"/>
                </a:solidFill>
                <a:latin typeface="Arial" charset="0"/>
                <a:ea typeface="ヒラギノ角ゴ Pro W3" charset="0"/>
                <a:cs typeface="ヒラギノ角ゴ Pro W3" charset="0"/>
              </a:rPr>
              <a:t>MODULE 1: </a:t>
            </a:r>
            <a:r>
              <a:rPr lang="en-US" sz="3200" b="1" dirty="0" smtClean="0">
                <a:solidFill>
                  <a:srgbClr val="FFFFFF"/>
                </a:solidFill>
                <a:latin typeface="Arial" charset="0"/>
                <a:ea typeface="ヒラギノ角ゴ Pro W3" charset="0"/>
                <a:cs typeface="ヒラギノ角ゴ Pro W3" charset="0"/>
              </a:rPr>
              <a:t>Care of Patients </a:t>
            </a:r>
            <a:br>
              <a:rPr lang="en-US" sz="3200" b="1" dirty="0" smtClean="0">
                <a:solidFill>
                  <a:srgbClr val="FFFFFF"/>
                </a:solidFill>
                <a:latin typeface="Arial" charset="0"/>
                <a:ea typeface="ヒラギノ角ゴ Pro W3" charset="0"/>
                <a:cs typeface="ヒラギノ角ゴ Pro W3" charset="0"/>
              </a:rPr>
            </a:br>
            <a:r>
              <a:rPr lang="en-US" sz="3200" b="1" dirty="0" smtClean="0">
                <a:solidFill>
                  <a:srgbClr val="FFFFFF"/>
                </a:solidFill>
                <a:latin typeface="Arial" charset="0"/>
                <a:ea typeface="ヒラギノ角ゴ Pro W3" charset="0"/>
                <a:cs typeface="ヒラギノ角ゴ Pro W3" charset="0"/>
              </a:rPr>
              <a:t>with EGFR Tumor Mutations</a:t>
            </a:r>
            <a:endParaRPr lang="en-US" sz="3200" b="1" dirty="0">
              <a:solidFill>
                <a:srgbClr val="FFFFFF"/>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599560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a:t>
            </a:r>
            <a:r>
              <a:rPr lang="en-US" dirty="0" err="1" smtClean="0"/>
              <a:t>Culkin</a:t>
            </a:r>
            <a:r>
              <a:rPr lang="en-US" dirty="0" smtClean="0"/>
              <a:t>)</a:t>
            </a:r>
            <a:endParaRPr lang="en-US" dirty="0"/>
          </a:p>
        </p:txBody>
      </p:sp>
      <p:sp>
        <p:nvSpPr>
          <p:cNvPr id="124931" name="Rectangle 7"/>
          <p:cNvSpPr>
            <a:spLocks noGrp="1" noChangeArrowheads="1"/>
          </p:cNvSpPr>
          <p:nvPr>
            <p:ph type="body" idx="1"/>
          </p:nvPr>
        </p:nvSpPr>
        <p:spPr/>
        <p:txBody>
          <a:bodyPr/>
          <a:lstStyle/>
          <a:p>
            <a:r>
              <a:rPr lang="en-US" dirty="0" smtClean="0"/>
              <a:t>55 </a:t>
            </a:r>
            <a:r>
              <a:rPr lang="en-US" dirty="0" err="1" smtClean="0"/>
              <a:t>yo</a:t>
            </a:r>
            <a:r>
              <a:rPr lang="en-US" dirty="0" smtClean="0"/>
              <a:t> married woman (never smoker) with children </a:t>
            </a:r>
            <a:br>
              <a:rPr lang="en-US" dirty="0" smtClean="0"/>
            </a:br>
            <a:r>
              <a:rPr lang="en-US" dirty="0" smtClean="0"/>
              <a:t>in college presents in October 2012 with a cough </a:t>
            </a:r>
            <a:br>
              <a:rPr lang="en-US" dirty="0" smtClean="0"/>
            </a:br>
            <a:r>
              <a:rPr lang="en-US" dirty="0" smtClean="0"/>
              <a:t>and wheezing</a:t>
            </a:r>
          </a:p>
          <a:p>
            <a:r>
              <a:rPr lang="en-US" dirty="0" smtClean="0"/>
              <a:t>Workup reveals a primary EGFR-mutant (exon 19 del) adenocarcinoma with lung, brain, liver and bone metastases </a:t>
            </a:r>
          </a:p>
          <a:p>
            <a:r>
              <a:rPr lang="en-US" dirty="0" smtClean="0"/>
              <a:t>Erlotinib was administered and complete response observed in all sites, despite moderate rash </a:t>
            </a:r>
            <a:br>
              <a:rPr lang="en-US" dirty="0" smtClean="0"/>
            </a:br>
            <a:r>
              <a:rPr lang="en-US" dirty="0" smtClean="0"/>
              <a:t>and diarrhea </a:t>
            </a:r>
          </a:p>
          <a:p>
            <a:r>
              <a:rPr lang="en-US" dirty="0" smtClean="0"/>
              <a:t>The patient’s daughters are concerned that the </a:t>
            </a:r>
            <a:br>
              <a:rPr lang="en-US" dirty="0" smtClean="0"/>
            </a:br>
            <a:r>
              <a:rPr lang="en-US" dirty="0" smtClean="0"/>
              <a:t>EGFR “mutation” is hereditary, putting them at risk for lung cancer</a:t>
            </a:r>
            <a:endParaRPr lang="en-US" dirty="0"/>
          </a:p>
        </p:txBody>
      </p:sp>
    </p:spTree>
    <p:extLst>
      <p:ext uri="{BB962C8B-B14F-4D97-AF65-F5344CB8AC3E}">
        <p14:creationId xmlns:p14="http://schemas.microsoft.com/office/powerpoint/2010/main" val="1169770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412" y="6476268"/>
            <a:ext cx="8740588" cy="369332"/>
          </a:xfrm>
          <a:prstGeom prst="rect">
            <a:avLst/>
          </a:prstGeom>
          <a:noFill/>
        </p:spPr>
        <p:txBody>
          <a:bodyPr wrap="none" rtlCol="0">
            <a:noAutofit/>
          </a:bodyPr>
          <a:lstStyle/>
          <a:p>
            <a:r>
              <a:rPr lang="en-US" sz="1600" dirty="0" smtClean="0">
                <a:solidFill>
                  <a:srgbClr val="FFFFFF"/>
                </a:solidFill>
              </a:rPr>
              <a:t>Kris MG et al. 12</a:t>
            </a:r>
            <a:r>
              <a:rPr lang="en-US" sz="1600" baseline="30000" dirty="0" smtClean="0">
                <a:solidFill>
                  <a:srgbClr val="FFFFFF"/>
                </a:solidFill>
              </a:rPr>
              <a:t>th</a:t>
            </a:r>
            <a:r>
              <a:rPr lang="en-US" sz="1600" dirty="0" smtClean="0">
                <a:solidFill>
                  <a:srgbClr val="FFFFFF"/>
                </a:solidFill>
              </a:rPr>
              <a:t> Annual Targeted Therapies in Lung Cancer 2012</a:t>
            </a:r>
            <a:endParaRPr lang="en-US" sz="1600" dirty="0">
              <a:solidFill>
                <a:srgbClr val="FFFFFF"/>
              </a:solidFill>
            </a:endParaRPr>
          </a:p>
        </p:txBody>
      </p:sp>
      <p:sp>
        <p:nvSpPr>
          <p:cNvPr id="2" name="Title 1"/>
          <p:cNvSpPr>
            <a:spLocks noGrp="1"/>
          </p:cNvSpPr>
          <p:nvPr>
            <p:ph type="title"/>
          </p:nvPr>
        </p:nvSpPr>
        <p:spPr/>
        <p:txBody>
          <a:bodyPr/>
          <a:lstStyle/>
          <a:p>
            <a:r>
              <a:rPr lang="en-US" dirty="0" smtClean="0"/>
              <a:t>Incidence of Single Driver Mutations</a:t>
            </a:r>
            <a:endParaRPr lang="en-US" dirty="0"/>
          </a:p>
        </p:txBody>
      </p:sp>
      <p:graphicFrame>
        <p:nvGraphicFramePr>
          <p:cNvPr id="3" name="Chart 2"/>
          <p:cNvGraphicFramePr/>
          <p:nvPr>
            <p:extLst>
              <p:ext uri="{D42A27DB-BD31-4B8C-83A1-F6EECF244321}">
                <p14:modId xmlns:p14="http://schemas.microsoft.com/office/powerpoint/2010/main" val="192389784"/>
              </p:ext>
            </p:extLst>
          </p:nvPr>
        </p:nvGraphicFramePr>
        <p:xfrm>
          <a:off x="254000" y="1544420"/>
          <a:ext cx="8636000" cy="444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0920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Selection of first-line therapy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for </a:t>
            </a:r>
            <a:r>
              <a:rPr lang="en-US" sz="3200" b="1" dirty="0">
                <a:solidFill>
                  <a:srgbClr val="FFFFFF"/>
                </a:solidFill>
              </a:rPr>
              <a:t>patients with </a:t>
            </a:r>
            <a:r>
              <a:rPr lang="en-US" sz="3200" b="1" dirty="0" smtClean="0">
                <a:solidFill>
                  <a:srgbClr val="FFFFFF"/>
                </a:solidFill>
              </a:rPr>
              <a:t>EGFR </a:t>
            </a:r>
            <a:br>
              <a:rPr lang="en-US" sz="3200" b="1" dirty="0" smtClean="0">
                <a:solidFill>
                  <a:srgbClr val="FFFFFF"/>
                </a:solidFill>
              </a:rPr>
            </a:br>
            <a:r>
              <a:rPr lang="en-US" sz="3200" b="1" dirty="0" smtClean="0">
                <a:solidFill>
                  <a:srgbClr val="FFFFFF"/>
                </a:solidFill>
              </a:rPr>
              <a:t>mutation</a:t>
            </a:r>
            <a:r>
              <a:rPr lang="en-US" sz="3200" b="1" dirty="0">
                <a:solidFill>
                  <a:srgbClr val="FFFFFF"/>
                </a:solidFill>
              </a:rPr>
              <a:t>-positive NSCLC</a:t>
            </a:r>
          </a:p>
        </p:txBody>
      </p:sp>
    </p:spTree>
    <p:extLst>
      <p:ext uri="{BB962C8B-B14F-4D97-AF65-F5344CB8AC3E}">
        <p14:creationId xmlns:p14="http://schemas.microsoft.com/office/powerpoint/2010/main" val="1286307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n-US" dirty="0" smtClean="0"/>
              <a:t>Phase III EURTAC Study Design</a:t>
            </a:r>
            <a:endParaRPr lang="en-US" dirty="0"/>
          </a:p>
        </p:txBody>
      </p:sp>
      <p:cxnSp>
        <p:nvCxnSpPr>
          <p:cNvPr id="8" name="AutoShape 19"/>
          <p:cNvCxnSpPr>
            <a:cxnSpLocks noChangeShapeType="1"/>
          </p:cNvCxnSpPr>
          <p:nvPr/>
        </p:nvCxnSpPr>
        <p:spPr bwMode="auto">
          <a:xfrm>
            <a:off x="3457095" y="2935408"/>
            <a:ext cx="285750" cy="7937"/>
          </a:xfrm>
          <a:prstGeom prst="straightConnector1">
            <a:avLst/>
          </a:prstGeom>
          <a:noFill/>
          <a:ln w="19050" cmpd="sng">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3" name="AutoShape 21"/>
          <p:cNvCxnSpPr>
            <a:cxnSpLocks noChangeShapeType="1"/>
          </p:cNvCxnSpPr>
          <p:nvPr/>
        </p:nvCxnSpPr>
        <p:spPr bwMode="auto">
          <a:xfrm>
            <a:off x="7404173" y="2080069"/>
            <a:ext cx="595312" cy="0"/>
          </a:xfrm>
          <a:prstGeom prst="straightConnector1">
            <a:avLst/>
          </a:prstGeom>
          <a:noFill/>
          <a:ln w="19050" cmpd="sng">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p:cNvCxnSpPr>
          <p:nvPr/>
        </p:nvCxnSpPr>
        <p:spPr bwMode="auto">
          <a:xfrm>
            <a:off x="7404173" y="3780356"/>
            <a:ext cx="595312" cy="0"/>
          </a:xfrm>
          <a:prstGeom prst="straightConnector1">
            <a:avLst/>
          </a:prstGeom>
          <a:noFill/>
          <a:ln w="19050" cmpd="sng">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8" name="Rectangle 9"/>
          <p:cNvSpPr txBox="1">
            <a:spLocks noChangeArrowheads="1"/>
          </p:cNvSpPr>
          <p:nvPr/>
        </p:nvSpPr>
        <p:spPr bwMode="auto">
          <a:xfrm>
            <a:off x="266700" y="4482811"/>
            <a:ext cx="4140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ヒラギノ角ゴ Pro W3" charset="-128"/>
                <a:cs typeface="ヒラギノ角ゴ Pro W3" charset="-128"/>
              </a:defRPr>
            </a:lvl1pPr>
            <a:lvl2pPr marL="457200" indent="0" algn="l" rtl="0" eaLnBrk="0" fontAlgn="base" hangingPunct="0">
              <a:spcBef>
                <a:spcPct val="20000"/>
              </a:spcBef>
              <a:spcAft>
                <a:spcPct val="0"/>
              </a:spcAft>
              <a:buNone/>
              <a:defRPr sz="1800">
                <a:solidFill>
                  <a:schemeClr val="tx1"/>
                </a:solidFill>
                <a:latin typeface="+mn-lt"/>
                <a:ea typeface="ヒラギノ角ゴ Pro W3" charset="-128"/>
                <a:cs typeface="ヒラギノ角ゴ Pro W3" charset="0"/>
              </a:defRPr>
            </a:lvl2pPr>
            <a:lvl3pPr marL="914400" indent="0" algn="l" rtl="0" eaLnBrk="0" fontAlgn="base" hangingPunct="0">
              <a:spcBef>
                <a:spcPct val="20000"/>
              </a:spcBef>
              <a:spcAft>
                <a:spcPct val="0"/>
              </a:spcAft>
              <a:buNone/>
              <a:defRPr sz="1600">
                <a:solidFill>
                  <a:schemeClr val="tx1"/>
                </a:solidFill>
                <a:latin typeface="+mn-lt"/>
                <a:ea typeface="ＭＳ Ｐゴシック" charset="-128"/>
                <a:cs typeface="ＭＳ Ｐゴシック" pitchFamily="-111" charset="-128"/>
              </a:defRPr>
            </a:lvl3pPr>
            <a:lvl4pPr marL="1371600" indent="0" algn="l" rtl="0" eaLnBrk="0" fontAlgn="base" hangingPunct="0">
              <a:spcBef>
                <a:spcPct val="20000"/>
              </a:spcBef>
              <a:spcAft>
                <a:spcPct val="0"/>
              </a:spcAft>
              <a:buNone/>
              <a:defRPr sz="1400">
                <a:solidFill>
                  <a:schemeClr val="tx1"/>
                </a:solidFill>
                <a:latin typeface="+mn-lt"/>
                <a:ea typeface="ＭＳ Ｐゴシック" charset="-128"/>
              </a:defRPr>
            </a:lvl4pPr>
            <a:lvl5pPr marL="1828800" indent="0" algn="l" rtl="0" eaLnBrk="0" fontAlgn="base" hangingPunct="0">
              <a:spcBef>
                <a:spcPct val="20000"/>
              </a:spcBef>
              <a:spcAft>
                <a:spcPct val="0"/>
              </a:spcAft>
              <a:buNone/>
              <a:defRPr sz="1400">
                <a:solidFill>
                  <a:schemeClr val="tx1"/>
                </a:solidFill>
                <a:latin typeface="+mn-lt"/>
                <a:ea typeface="ＭＳ Ｐゴシック" charset="-128"/>
              </a:defRPr>
            </a:lvl5pPr>
            <a:lvl6pPr marL="2286000" indent="0" algn="l" rtl="0" fontAlgn="base">
              <a:spcBef>
                <a:spcPct val="20000"/>
              </a:spcBef>
              <a:spcAft>
                <a:spcPct val="0"/>
              </a:spcAft>
              <a:buNone/>
              <a:defRPr sz="1400">
                <a:solidFill>
                  <a:srgbClr val="CDE7F3"/>
                </a:solidFill>
                <a:latin typeface="+mn-lt"/>
                <a:ea typeface="ヒラギノ角ゴ Pro W3" charset="-128"/>
              </a:defRPr>
            </a:lvl6pPr>
            <a:lvl7pPr marL="2743200" indent="0" algn="l" rtl="0" fontAlgn="base">
              <a:spcBef>
                <a:spcPct val="20000"/>
              </a:spcBef>
              <a:spcAft>
                <a:spcPct val="0"/>
              </a:spcAft>
              <a:buNone/>
              <a:defRPr sz="1400">
                <a:solidFill>
                  <a:srgbClr val="CDE7F3"/>
                </a:solidFill>
                <a:latin typeface="+mn-lt"/>
                <a:ea typeface="ヒラギノ角ゴ Pro W3" charset="-128"/>
              </a:defRPr>
            </a:lvl7pPr>
            <a:lvl8pPr marL="3200400" indent="0" algn="l" rtl="0" fontAlgn="base">
              <a:spcBef>
                <a:spcPct val="20000"/>
              </a:spcBef>
              <a:spcAft>
                <a:spcPct val="0"/>
              </a:spcAft>
              <a:buNone/>
              <a:defRPr sz="1400">
                <a:solidFill>
                  <a:srgbClr val="CDE7F3"/>
                </a:solidFill>
                <a:latin typeface="+mn-lt"/>
                <a:ea typeface="ヒラギノ角ゴ Pro W3" charset="-128"/>
              </a:defRPr>
            </a:lvl8pPr>
            <a:lvl9pPr marL="3657600" indent="0" algn="l" rtl="0" fontAlgn="base">
              <a:spcBef>
                <a:spcPct val="20000"/>
              </a:spcBef>
              <a:spcAft>
                <a:spcPct val="0"/>
              </a:spcAft>
              <a:buNone/>
              <a:defRPr sz="1400">
                <a:solidFill>
                  <a:srgbClr val="CDE7F3"/>
                </a:solidFill>
                <a:latin typeface="+mn-lt"/>
                <a:ea typeface="ヒラギノ角ゴ Pro W3" charset="-128"/>
              </a:defRPr>
            </a:lvl9pPr>
          </a:lstStyle>
          <a:p>
            <a:pPr eaLnBrk="1" hangingPunct="1">
              <a:spcBef>
                <a:spcPts val="0"/>
              </a:spcBef>
              <a:spcAft>
                <a:spcPts val="300"/>
              </a:spcAft>
              <a:buFont typeface="Arial" pitchFamily="34" charset="0"/>
              <a:buNone/>
              <a:defRPr/>
            </a:pPr>
            <a:r>
              <a:rPr lang="en-GB" sz="1600" b="1" dirty="0" smtClean="0">
                <a:solidFill>
                  <a:srgbClr val="FFFFFF"/>
                </a:solidFill>
                <a:ea typeface="+mn-ea"/>
                <a:cs typeface="+mn-cs"/>
              </a:rPr>
              <a:t>Primary endpoint</a:t>
            </a:r>
          </a:p>
          <a:p>
            <a:pPr marL="222250" indent="-222250" eaLnBrk="1" hangingPunct="1">
              <a:spcBef>
                <a:spcPts val="0"/>
              </a:spcBef>
              <a:spcAft>
                <a:spcPts val="300"/>
              </a:spcAft>
              <a:buFont typeface="Arial" pitchFamily="34" charset="0"/>
              <a:buChar char="•"/>
              <a:defRPr/>
            </a:pPr>
            <a:r>
              <a:rPr lang="en-GB" sz="1600" dirty="0" smtClean="0">
                <a:solidFill>
                  <a:srgbClr val="FFFFFF"/>
                </a:solidFill>
                <a:ea typeface="+mn-ea"/>
                <a:cs typeface="+mn-cs"/>
              </a:rPr>
              <a:t>Progression-free survival (PFS)</a:t>
            </a:r>
          </a:p>
        </p:txBody>
      </p:sp>
      <p:graphicFrame>
        <p:nvGraphicFramePr>
          <p:cNvPr id="23" name="Group 34"/>
          <p:cNvGraphicFramePr>
            <a:graphicFrameLocks noGrp="1"/>
          </p:cNvGraphicFramePr>
          <p:nvPr>
            <p:extLst>
              <p:ext uri="{D42A27DB-BD31-4B8C-83A1-F6EECF244321}">
                <p14:modId xmlns:p14="http://schemas.microsoft.com/office/powerpoint/2010/main" val="3464257306"/>
              </p:ext>
            </p:extLst>
          </p:nvPr>
        </p:nvGraphicFramePr>
        <p:xfrm>
          <a:off x="4841949" y="1622869"/>
          <a:ext cx="2920732" cy="914400"/>
        </p:xfrm>
        <a:graphic>
          <a:graphicData uri="http://schemas.openxmlformats.org/drawingml/2006/table">
            <a:tbl>
              <a:tblPr/>
              <a:tblGrid>
                <a:gridCol w="2920732"/>
              </a:tblGrid>
              <a:tr h="914400">
                <a:tc>
                  <a:txBody>
                    <a:bodyPr/>
                    <a:lstStyle/>
                    <a:p>
                      <a:pPr algn="ctr" defTabSz="892175"/>
                      <a:r>
                        <a:rPr lang="en-GB" altLang="zh-CN" sz="2000" b="1" dirty="0" err="1" smtClean="0">
                          <a:solidFill>
                            <a:srgbClr val="091D77"/>
                          </a:solidFill>
                          <a:ea typeface="SimSun" charset="0"/>
                          <a:cs typeface="SimSun" charset="0"/>
                        </a:rPr>
                        <a:t>Erlotinib</a:t>
                      </a:r>
                      <a:endParaRPr lang="en-GB" altLang="zh-CN" sz="2000" b="1" dirty="0">
                        <a:solidFill>
                          <a:srgbClr val="091D77"/>
                        </a:solidFill>
                        <a:ea typeface="SimSun" charset="0"/>
                        <a:cs typeface="SimSun"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F9961E"/>
                    </a:solidFill>
                  </a:tcPr>
                </a:tc>
              </a:tr>
            </a:tbl>
          </a:graphicData>
        </a:graphic>
      </p:graphicFrame>
      <p:graphicFrame>
        <p:nvGraphicFramePr>
          <p:cNvPr id="24" name="Group 34"/>
          <p:cNvGraphicFramePr>
            <a:graphicFrameLocks noGrp="1"/>
          </p:cNvGraphicFramePr>
          <p:nvPr>
            <p:extLst>
              <p:ext uri="{D42A27DB-BD31-4B8C-83A1-F6EECF244321}">
                <p14:modId xmlns:p14="http://schemas.microsoft.com/office/powerpoint/2010/main" val="2260778992"/>
              </p:ext>
            </p:extLst>
          </p:nvPr>
        </p:nvGraphicFramePr>
        <p:xfrm>
          <a:off x="4841949" y="3323156"/>
          <a:ext cx="2932601" cy="914400"/>
        </p:xfrm>
        <a:graphic>
          <a:graphicData uri="http://schemas.openxmlformats.org/drawingml/2006/table">
            <a:tbl>
              <a:tblPr/>
              <a:tblGrid>
                <a:gridCol w="2932601"/>
              </a:tblGrid>
              <a:tr h="914400">
                <a:tc>
                  <a:txBody>
                    <a:bodyPr/>
                    <a:lstStyle/>
                    <a:p>
                      <a:pPr algn="ctr" defTabSz="892175"/>
                      <a:r>
                        <a:rPr lang="en-GB" altLang="zh-CN" sz="2000" b="1" dirty="0" smtClean="0">
                          <a:solidFill>
                            <a:srgbClr val="091D77"/>
                          </a:solidFill>
                          <a:ea typeface="SimSun" charset="0"/>
                          <a:cs typeface="SimSun" charset="0"/>
                        </a:rPr>
                        <a:t>Platinum-based doublet chemotherapy</a:t>
                      </a:r>
                      <a:endParaRPr lang="en-GB" altLang="zh-CN" sz="2000" b="1" dirty="0">
                        <a:solidFill>
                          <a:srgbClr val="091D77"/>
                        </a:solidFill>
                        <a:ea typeface="SimSun" charset="0"/>
                        <a:cs typeface="SimSun"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99CD13"/>
                    </a:solidFill>
                  </a:tcPr>
                </a:tc>
              </a:tr>
            </a:tbl>
          </a:graphicData>
        </a:graphic>
      </p:graphicFrame>
      <p:graphicFrame>
        <p:nvGraphicFramePr>
          <p:cNvPr id="25" name="Group 34"/>
          <p:cNvGraphicFramePr>
            <a:graphicFrameLocks noGrp="1"/>
          </p:cNvGraphicFramePr>
          <p:nvPr>
            <p:extLst>
              <p:ext uri="{D42A27DB-BD31-4B8C-83A1-F6EECF244321}">
                <p14:modId xmlns:p14="http://schemas.microsoft.com/office/powerpoint/2010/main" val="2033594645"/>
              </p:ext>
            </p:extLst>
          </p:nvPr>
        </p:nvGraphicFramePr>
        <p:xfrm>
          <a:off x="369407" y="1560754"/>
          <a:ext cx="3087688" cy="2757245"/>
        </p:xfrm>
        <a:graphic>
          <a:graphicData uri="http://schemas.openxmlformats.org/drawingml/2006/table">
            <a:tbl>
              <a:tblPr/>
              <a:tblGrid>
                <a:gridCol w="3087688"/>
              </a:tblGrid>
              <a:tr h="2757245">
                <a:tc>
                  <a:txBody>
                    <a:bodyPr/>
                    <a:lstStyle/>
                    <a:p>
                      <a:pPr marL="225425" indent="-225425" defTabSz="892175">
                        <a:spcAft>
                          <a:spcPct val="30000"/>
                        </a:spcAft>
                        <a:buFont typeface="Arial"/>
                        <a:buChar char="•"/>
                      </a:pPr>
                      <a:r>
                        <a:rPr lang="en-GB" altLang="zh-CN" sz="2000" dirty="0" err="1" smtClean="0">
                          <a:solidFill>
                            <a:srgbClr val="FFFFFF"/>
                          </a:solidFill>
                          <a:ea typeface="SimSun" charset="0"/>
                          <a:cs typeface="SimSun" charset="0"/>
                        </a:rPr>
                        <a:t>Chemona</a:t>
                      </a:r>
                      <a:r>
                        <a:rPr lang="ru-RU" altLang="zh-CN" sz="2000" dirty="0" err="1" smtClean="0">
                          <a:solidFill>
                            <a:srgbClr val="FFFFFF"/>
                          </a:solidFill>
                          <a:ea typeface="SimSun" charset="0"/>
                          <a:cs typeface="SimSun" charset="0"/>
                        </a:rPr>
                        <a:t>ї</a:t>
                      </a:r>
                      <a:r>
                        <a:rPr lang="en-GB" altLang="zh-CN" sz="2000" dirty="0" err="1" smtClean="0">
                          <a:solidFill>
                            <a:srgbClr val="FFFFFF"/>
                          </a:solidFill>
                          <a:ea typeface="SimSun" charset="0"/>
                          <a:cs typeface="SimSun" charset="0"/>
                        </a:rPr>
                        <a:t>ve</a:t>
                      </a:r>
                      <a:endParaRPr lang="en-GB" altLang="zh-CN" sz="2000" dirty="0" smtClean="0">
                        <a:solidFill>
                          <a:srgbClr val="FFFFFF"/>
                        </a:solidFill>
                        <a:ea typeface="SimSun" charset="0"/>
                        <a:cs typeface="SimSun" charset="0"/>
                      </a:endParaRPr>
                    </a:p>
                    <a:p>
                      <a:pPr marL="225425" indent="-225425" defTabSz="892175">
                        <a:spcAft>
                          <a:spcPct val="30000"/>
                        </a:spcAft>
                        <a:buFont typeface="Arial"/>
                        <a:buChar char="•"/>
                      </a:pPr>
                      <a:r>
                        <a:rPr lang="en-GB" altLang="zh-CN" sz="2000" dirty="0" smtClean="0">
                          <a:solidFill>
                            <a:srgbClr val="FFFFFF"/>
                          </a:solidFill>
                          <a:ea typeface="SimSun" charset="0"/>
                          <a:cs typeface="SimSun" charset="0"/>
                        </a:rPr>
                        <a:t>Stage IIIB/IV NSCLC</a:t>
                      </a:r>
                      <a:endParaRPr lang="en-GB" altLang="zh-CN" sz="2000" i="1" dirty="0" smtClean="0">
                        <a:solidFill>
                          <a:srgbClr val="FFFFFF"/>
                        </a:solidFill>
                        <a:ea typeface="SimSun" charset="0"/>
                        <a:cs typeface="SimSun" charset="0"/>
                      </a:endParaRPr>
                    </a:p>
                    <a:p>
                      <a:pPr marL="225425" indent="-225425" defTabSz="892175">
                        <a:spcAft>
                          <a:spcPts val="0"/>
                        </a:spcAft>
                        <a:buFont typeface="Arial"/>
                        <a:buChar char="•"/>
                      </a:pPr>
                      <a:r>
                        <a:rPr lang="en-GB" altLang="zh-CN" sz="2000" i="1" dirty="0" smtClean="0">
                          <a:solidFill>
                            <a:srgbClr val="FFFFFF"/>
                          </a:solidFill>
                          <a:ea typeface="SimSun" charset="0"/>
                          <a:cs typeface="SimSun" charset="0"/>
                        </a:rPr>
                        <a:t>EGFR</a:t>
                      </a:r>
                      <a:r>
                        <a:rPr lang="en-GB" altLang="zh-CN" sz="2000" dirty="0" smtClean="0">
                          <a:solidFill>
                            <a:srgbClr val="FFFFFF"/>
                          </a:solidFill>
                          <a:ea typeface="SimSun" charset="0"/>
                          <a:cs typeface="SimSun" charset="0"/>
                        </a:rPr>
                        <a:t> exon 19 deletion or exon 21 L858R mutation </a:t>
                      </a:r>
                    </a:p>
                    <a:p>
                      <a:pPr marL="225425" indent="-225425" defTabSz="892175">
                        <a:spcAft>
                          <a:spcPct val="30000"/>
                        </a:spcAft>
                        <a:buFont typeface="Arial"/>
                        <a:buChar char="•"/>
                      </a:pPr>
                      <a:r>
                        <a:rPr lang="en-GB" altLang="zh-CN" sz="2000" dirty="0" smtClean="0">
                          <a:solidFill>
                            <a:srgbClr val="FFFFFF"/>
                          </a:solidFill>
                          <a:ea typeface="SimSun" charset="0"/>
                          <a:cs typeface="SimSun" charset="0"/>
                        </a:rPr>
                        <a:t>ECOG PS 0-2</a:t>
                      </a:r>
                    </a:p>
                    <a:p>
                      <a:pPr marL="292100" indent="-292100" algn="ctr" defTabSz="892175">
                        <a:spcAft>
                          <a:spcPct val="30000"/>
                        </a:spcAft>
                        <a:buFont typeface="Wingdings" charset="0"/>
                        <a:buNone/>
                      </a:pPr>
                      <a:r>
                        <a:rPr lang="en-GB" altLang="zh-CN" sz="2000" dirty="0" smtClean="0">
                          <a:solidFill>
                            <a:srgbClr val="FFFFFF"/>
                          </a:solidFill>
                          <a:ea typeface="SimSun" charset="0"/>
                          <a:cs typeface="SimSun" charset="0"/>
                        </a:rPr>
                        <a:t>(n = 174)</a:t>
                      </a:r>
                      <a:endParaRPr lang="en-GB" altLang="zh-CN" sz="2000" dirty="0">
                        <a:solidFill>
                          <a:srgbClr val="FFFFFF"/>
                        </a:solidFill>
                        <a:ea typeface="SimSun" charset="0"/>
                        <a:cs typeface="SimSun"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082B4F"/>
                    </a:solidFill>
                  </a:tcPr>
                </a:tc>
              </a:tr>
            </a:tbl>
          </a:graphicData>
        </a:graphic>
      </p:graphicFrame>
      <p:graphicFrame>
        <p:nvGraphicFramePr>
          <p:cNvPr id="26" name="Group 34"/>
          <p:cNvGraphicFramePr>
            <a:graphicFrameLocks noGrp="1"/>
          </p:cNvGraphicFramePr>
          <p:nvPr>
            <p:extLst>
              <p:ext uri="{D42A27DB-BD31-4B8C-83A1-F6EECF244321}">
                <p14:modId xmlns:p14="http://schemas.microsoft.com/office/powerpoint/2010/main" val="338888924"/>
              </p:ext>
            </p:extLst>
          </p:nvPr>
        </p:nvGraphicFramePr>
        <p:xfrm>
          <a:off x="8040759" y="1622869"/>
          <a:ext cx="914400" cy="914400"/>
        </p:xfrm>
        <a:graphic>
          <a:graphicData uri="http://schemas.openxmlformats.org/drawingml/2006/table">
            <a:tbl>
              <a:tblPr/>
              <a:tblGrid>
                <a:gridCol w="914400"/>
              </a:tblGrid>
              <a:tr h="914400">
                <a:tc>
                  <a:txBody>
                    <a:bodyPr/>
                    <a:lstStyle/>
                    <a:p>
                      <a:pPr algn="ctr" defTabSz="892175"/>
                      <a:r>
                        <a:rPr lang="en-GB" altLang="zh-CN" sz="2000" dirty="0" smtClean="0">
                          <a:solidFill>
                            <a:srgbClr val="FFFFFF"/>
                          </a:solidFill>
                          <a:ea typeface="SimSun" charset="0"/>
                          <a:cs typeface="SimSun" charset="0"/>
                        </a:rPr>
                        <a:t>PD</a:t>
                      </a:r>
                      <a:endParaRPr lang="en-GB" altLang="zh-CN" sz="2000" dirty="0">
                        <a:solidFill>
                          <a:srgbClr val="FFFFFF"/>
                        </a:solidFill>
                        <a:ea typeface="SimSun" charset="0"/>
                        <a:cs typeface="SimSun"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005796"/>
                    </a:solidFill>
                  </a:tcPr>
                </a:tc>
              </a:tr>
            </a:tbl>
          </a:graphicData>
        </a:graphic>
      </p:graphicFrame>
      <p:graphicFrame>
        <p:nvGraphicFramePr>
          <p:cNvPr id="27" name="Group 34"/>
          <p:cNvGraphicFramePr>
            <a:graphicFrameLocks noGrp="1"/>
          </p:cNvGraphicFramePr>
          <p:nvPr>
            <p:extLst>
              <p:ext uri="{D42A27DB-BD31-4B8C-83A1-F6EECF244321}">
                <p14:modId xmlns:p14="http://schemas.microsoft.com/office/powerpoint/2010/main" val="3115870292"/>
              </p:ext>
            </p:extLst>
          </p:nvPr>
        </p:nvGraphicFramePr>
        <p:xfrm>
          <a:off x="8040759" y="3323156"/>
          <a:ext cx="914400" cy="914400"/>
        </p:xfrm>
        <a:graphic>
          <a:graphicData uri="http://schemas.openxmlformats.org/drawingml/2006/table">
            <a:tbl>
              <a:tblPr/>
              <a:tblGrid>
                <a:gridCol w="914400"/>
              </a:tblGrid>
              <a:tr h="914400">
                <a:tc>
                  <a:txBody>
                    <a:bodyPr/>
                    <a:lstStyle/>
                    <a:p>
                      <a:pPr algn="ctr" defTabSz="892175"/>
                      <a:r>
                        <a:rPr lang="en-GB" altLang="zh-CN" sz="2000" dirty="0" smtClean="0">
                          <a:solidFill>
                            <a:srgbClr val="FFFFFF"/>
                          </a:solidFill>
                          <a:ea typeface="SimSun" charset="0"/>
                          <a:cs typeface="SimSun" charset="0"/>
                        </a:rPr>
                        <a:t>PD</a:t>
                      </a:r>
                      <a:endParaRPr lang="en-GB" altLang="zh-CN" sz="2000" dirty="0">
                        <a:solidFill>
                          <a:srgbClr val="FFFFFF"/>
                        </a:solidFill>
                        <a:ea typeface="SimSun" charset="0"/>
                        <a:cs typeface="SimSun"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005796"/>
                    </a:solidFill>
                  </a:tcPr>
                </a:tc>
              </a:tr>
            </a:tbl>
          </a:graphicData>
        </a:graphic>
      </p:graphicFrame>
      <p:sp>
        <p:nvSpPr>
          <p:cNvPr id="28" name="Line 31"/>
          <p:cNvSpPr>
            <a:spLocks noChangeShapeType="1"/>
          </p:cNvSpPr>
          <p:nvPr/>
        </p:nvSpPr>
        <p:spPr bwMode="auto">
          <a:xfrm flipV="1">
            <a:off x="4199081" y="2062156"/>
            <a:ext cx="0" cy="8509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9" name="Line 32"/>
          <p:cNvSpPr>
            <a:spLocks noChangeShapeType="1"/>
          </p:cNvSpPr>
          <p:nvPr/>
        </p:nvSpPr>
        <p:spPr bwMode="auto">
          <a:xfrm flipV="1">
            <a:off x="4199081" y="3031056"/>
            <a:ext cx="0" cy="7493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0" name="Line 33"/>
          <p:cNvSpPr>
            <a:spLocks noChangeShapeType="1"/>
          </p:cNvSpPr>
          <p:nvPr/>
        </p:nvSpPr>
        <p:spPr bwMode="auto">
          <a:xfrm>
            <a:off x="4199081" y="2062156"/>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31" name="Line 34"/>
          <p:cNvSpPr>
            <a:spLocks noChangeShapeType="1"/>
          </p:cNvSpPr>
          <p:nvPr/>
        </p:nvSpPr>
        <p:spPr bwMode="auto">
          <a:xfrm>
            <a:off x="4199081" y="3780356"/>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2" name="Oval 25"/>
          <p:cNvSpPr>
            <a:spLocks noChangeArrowheads="1"/>
          </p:cNvSpPr>
          <p:nvPr/>
        </p:nvSpPr>
        <p:spPr bwMode="auto">
          <a:xfrm>
            <a:off x="3769519" y="2513926"/>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19" name="TextBox 5"/>
          <p:cNvSpPr txBox="1">
            <a:spLocks noChangeArrowheads="1"/>
          </p:cNvSpPr>
          <p:nvPr/>
        </p:nvSpPr>
        <p:spPr bwMode="auto">
          <a:xfrm>
            <a:off x="317500" y="6488771"/>
            <a:ext cx="8369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smtClean="0">
                <a:solidFill>
                  <a:srgbClr val="FFFFFF"/>
                </a:solidFill>
              </a:rPr>
              <a:t>Rosell</a:t>
            </a:r>
            <a:r>
              <a:rPr lang="en-US" sz="1600" dirty="0" smtClean="0">
                <a:solidFill>
                  <a:srgbClr val="FFFFFF"/>
                </a:solidFill>
              </a:rPr>
              <a:t> R et al. </a:t>
            </a:r>
            <a:r>
              <a:rPr lang="en-US" sz="1600" i="1" dirty="0">
                <a:solidFill>
                  <a:srgbClr val="FFFFFF"/>
                </a:solidFill>
              </a:rPr>
              <a:t>Lancet </a:t>
            </a:r>
            <a:r>
              <a:rPr lang="en-US" sz="1600" i="1" dirty="0" err="1">
                <a:solidFill>
                  <a:srgbClr val="FFFFFF"/>
                </a:solidFill>
              </a:rPr>
              <a:t>Oncol</a:t>
            </a:r>
            <a:r>
              <a:rPr lang="en-US" sz="1600" i="1" dirty="0">
                <a:solidFill>
                  <a:srgbClr val="FFFFFF"/>
                </a:solidFill>
              </a:rPr>
              <a:t> </a:t>
            </a:r>
            <a:r>
              <a:rPr lang="en-US" sz="1600" dirty="0" smtClean="0">
                <a:solidFill>
                  <a:srgbClr val="FFFFFF"/>
                </a:solidFill>
              </a:rPr>
              <a:t>2012;13(3):239-46.</a:t>
            </a:r>
            <a:endParaRPr lang="en-US" sz="1600" dirty="0">
              <a:solidFill>
                <a:srgbClr val="FFFFFF"/>
              </a:solidFill>
            </a:endParaRPr>
          </a:p>
        </p:txBody>
      </p:sp>
      <p:sp>
        <p:nvSpPr>
          <p:cNvPr id="2" name="TextBox 1"/>
          <p:cNvSpPr txBox="1"/>
          <p:nvPr/>
        </p:nvSpPr>
        <p:spPr>
          <a:xfrm>
            <a:off x="7774550" y="2750742"/>
            <a:ext cx="1326542" cy="369332"/>
          </a:xfrm>
          <a:prstGeom prst="rect">
            <a:avLst/>
          </a:prstGeom>
          <a:noFill/>
        </p:spPr>
        <p:txBody>
          <a:bodyPr wrap="none" rtlCol="0">
            <a:spAutoFit/>
          </a:bodyPr>
          <a:lstStyle/>
          <a:p>
            <a:r>
              <a:rPr lang="en-US" b="1" dirty="0" smtClean="0">
                <a:solidFill>
                  <a:srgbClr val="FFFF00"/>
                </a:solidFill>
              </a:rPr>
              <a:t>Crossover</a:t>
            </a:r>
            <a:endParaRPr lang="en-US" b="1" dirty="0">
              <a:solidFill>
                <a:srgbClr val="FFFF00"/>
              </a:solidFill>
            </a:endParaRPr>
          </a:p>
        </p:txBody>
      </p:sp>
      <p:cxnSp>
        <p:nvCxnSpPr>
          <p:cNvPr id="4" name="Straight Arrow Connector 3"/>
          <p:cNvCxnSpPr/>
          <p:nvPr/>
        </p:nvCxnSpPr>
        <p:spPr>
          <a:xfrm>
            <a:off x="8122310" y="2621838"/>
            <a:ext cx="665763" cy="61449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8122310" y="2621838"/>
            <a:ext cx="832849" cy="55034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6624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317500" y="1901392"/>
            <a:ext cx="8503227" cy="3286365"/>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100353" name="Title 2"/>
          <p:cNvSpPr>
            <a:spLocks noGrp="1"/>
          </p:cNvSpPr>
          <p:nvPr>
            <p:ph type="title"/>
          </p:nvPr>
        </p:nvSpPr>
        <p:spPr/>
        <p:txBody>
          <a:bodyPr/>
          <a:lstStyle/>
          <a:p>
            <a:r>
              <a:rPr lang="en-US" dirty="0" smtClean="0"/>
              <a:t>EURTAC: Response, PFS and OS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08344894"/>
              </p:ext>
            </p:extLst>
          </p:nvPr>
        </p:nvGraphicFramePr>
        <p:xfrm>
          <a:off x="457200" y="2045854"/>
          <a:ext cx="8229600" cy="2987014"/>
        </p:xfrm>
        <a:graphic>
          <a:graphicData uri="http://schemas.openxmlformats.org/drawingml/2006/table">
            <a:tbl>
              <a:tblPr firstRow="1" bandRow="1">
                <a:tableStyleId>{9DCAF9ED-07DC-4A11-8D7F-57B35C25682E}</a:tableStyleId>
              </a:tblPr>
              <a:tblGrid>
                <a:gridCol w="3722255"/>
                <a:gridCol w="2312785"/>
                <a:gridCol w="2194560"/>
              </a:tblGrid>
              <a:tr h="914400">
                <a:tc>
                  <a:txBody>
                    <a:bodyPr/>
                    <a:lstStyle/>
                    <a:p>
                      <a:endParaRPr lang="en-US" sz="2000" dirty="0">
                        <a:solidFill>
                          <a:srgbClr val="EFC53D"/>
                        </a:solidFill>
                        <a:latin typeface="Arial"/>
                        <a:cs typeface="Arial"/>
                      </a:endParaRPr>
                    </a:p>
                  </a:txBody>
                  <a:tcPr marT="45707" marB="45707"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latin typeface="Arial"/>
                          <a:cs typeface="Arial"/>
                        </a:rPr>
                        <a:t>Erlotinib</a:t>
                      </a:r>
                      <a:endParaRPr lang="en-US" sz="2000" baseline="0" dirty="0" smtClean="0">
                        <a:solidFill>
                          <a:srgbClr val="EFC53D"/>
                        </a:solidFill>
                        <a:latin typeface="Arial"/>
                        <a:cs typeface="Arial"/>
                      </a:endParaRPr>
                    </a:p>
                    <a:p>
                      <a:pPr algn="ctr"/>
                      <a:r>
                        <a:rPr lang="en-US" sz="2000" baseline="0" dirty="0" smtClean="0">
                          <a:solidFill>
                            <a:srgbClr val="EFC53D"/>
                          </a:solidFill>
                          <a:latin typeface="Arial"/>
                          <a:cs typeface="Arial"/>
                        </a:rPr>
                        <a:t>(n = 86)</a:t>
                      </a:r>
                      <a:endParaRPr lang="en-US" sz="2000" dirty="0">
                        <a:solidFill>
                          <a:srgbClr val="EFC53D"/>
                        </a:solidFill>
                        <a:latin typeface="Arial"/>
                        <a:cs typeface="Arial"/>
                      </a:endParaRPr>
                    </a:p>
                  </a:txBody>
                  <a:tcPr marT="45707" marB="45707"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latin typeface="Arial"/>
                          <a:cs typeface="Arial"/>
                        </a:rPr>
                        <a:t>Chemotherapy</a:t>
                      </a:r>
                    </a:p>
                    <a:p>
                      <a:pPr algn="ctr"/>
                      <a:r>
                        <a:rPr lang="en-US" sz="2000" dirty="0" smtClean="0">
                          <a:solidFill>
                            <a:srgbClr val="EFC53D"/>
                          </a:solidFill>
                          <a:latin typeface="Arial"/>
                          <a:cs typeface="Arial"/>
                        </a:rPr>
                        <a:t>(n = 87)</a:t>
                      </a:r>
                      <a:endParaRPr lang="en-US" sz="2000" dirty="0">
                        <a:solidFill>
                          <a:srgbClr val="EFC53D"/>
                        </a:solidFill>
                        <a:latin typeface="Arial"/>
                        <a:cs typeface="Arial"/>
                      </a:endParaRPr>
                    </a:p>
                  </a:txBody>
                  <a:tcPr marT="45707" marB="45707"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r>
              <a:tr h="685800">
                <a:tc>
                  <a:txBody>
                    <a:bodyPr/>
                    <a:lstStyle/>
                    <a:p>
                      <a:r>
                        <a:rPr lang="en-US" sz="2000" dirty="0" smtClean="0">
                          <a:solidFill>
                            <a:schemeClr val="bg1"/>
                          </a:solidFill>
                          <a:latin typeface="Arial"/>
                          <a:cs typeface="Arial"/>
                        </a:rPr>
                        <a:t>Overall response (CR + PR)</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58%</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15%</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685800">
                <a:tc>
                  <a:txBody>
                    <a:bodyPr/>
                    <a:lstStyle/>
                    <a:p>
                      <a:r>
                        <a:rPr lang="en-US" sz="2000" dirty="0" smtClean="0">
                          <a:solidFill>
                            <a:schemeClr val="bg1"/>
                          </a:solidFill>
                          <a:latin typeface="Arial"/>
                          <a:cs typeface="Arial"/>
                        </a:rPr>
                        <a:t>Median progression-free </a:t>
                      </a:r>
                      <a:r>
                        <a:rPr lang="en-US" sz="2000" baseline="0" dirty="0" smtClean="0">
                          <a:solidFill>
                            <a:schemeClr val="bg1"/>
                          </a:solidFill>
                          <a:latin typeface="Arial"/>
                          <a:cs typeface="Arial"/>
                        </a:rPr>
                        <a:t>survival</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9.7 </a:t>
                      </a:r>
                      <a:r>
                        <a:rPr lang="en-US" sz="2000" dirty="0" err="1" smtClean="0">
                          <a:solidFill>
                            <a:schemeClr val="bg1"/>
                          </a:solidFill>
                          <a:latin typeface="Arial"/>
                          <a:cs typeface="Arial"/>
                        </a:rPr>
                        <a:t>mos</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5.2 </a:t>
                      </a:r>
                      <a:r>
                        <a:rPr lang="en-US" sz="2000" dirty="0" err="1" smtClean="0">
                          <a:solidFill>
                            <a:schemeClr val="bg1"/>
                          </a:solidFill>
                          <a:latin typeface="Arial"/>
                          <a:cs typeface="Arial"/>
                        </a:rPr>
                        <a:t>mos</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685800">
                <a:tc>
                  <a:txBody>
                    <a:bodyPr/>
                    <a:lstStyle/>
                    <a:p>
                      <a:r>
                        <a:rPr lang="en-US" sz="2000" dirty="0" smtClean="0">
                          <a:solidFill>
                            <a:schemeClr val="bg1"/>
                          </a:solidFill>
                          <a:latin typeface="Arial"/>
                          <a:cs typeface="Arial"/>
                        </a:rPr>
                        <a:t>Median overall survival</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19.3 </a:t>
                      </a:r>
                      <a:r>
                        <a:rPr lang="en-US" sz="2000" dirty="0" err="1" smtClean="0">
                          <a:solidFill>
                            <a:schemeClr val="bg1"/>
                          </a:solidFill>
                          <a:latin typeface="Arial"/>
                          <a:cs typeface="Arial"/>
                        </a:rPr>
                        <a:t>mos</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19.5 </a:t>
                      </a:r>
                      <a:r>
                        <a:rPr lang="en-US" sz="2000" dirty="0" err="1" smtClean="0">
                          <a:solidFill>
                            <a:schemeClr val="bg1"/>
                          </a:solidFill>
                          <a:latin typeface="Arial"/>
                          <a:cs typeface="Arial"/>
                        </a:rPr>
                        <a:t>mos</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bl>
          </a:graphicData>
        </a:graphic>
      </p:graphicFrame>
      <p:sp>
        <p:nvSpPr>
          <p:cNvPr id="100374" name="TextBox 5"/>
          <p:cNvSpPr txBox="1">
            <a:spLocks noChangeArrowheads="1"/>
          </p:cNvSpPr>
          <p:nvPr/>
        </p:nvSpPr>
        <p:spPr bwMode="auto">
          <a:xfrm>
            <a:off x="317500" y="6488771"/>
            <a:ext cx="8369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smtClean="0">
                <a:solidFill>
                  <a:srgbClr val="FFFFFF"/>
                </a:solidFill>
              </a:rPr>
              <a:t>Rosell</a:t>
            </a:r>
            <a:r>
              <a:rPr lang="en-US" sz="1600" dirty="0" smtClean="0">
                <a:solidFill>
                  <a:srgbClr val="FFFFFF"/>
                </a:solidFill>
              </a:rPr>
              <a:t> R et al. </a:t>
            </a:r>
            <a:r>
              <a:rPr lang="en-US" sz="1600" i="1" dirty="0">
                <a:solidFill>
                  <a:srgbClr val="FFFFFF"/>
                </a:solidFill>
              </a:rPr>
              <a:t>Lancet </a:t>
            </a:r>
            <a:r>
              <a:rPr lang="en-US" sz="1600" i="1" dirty="0" err="1">
                <a:solidFill>
                  <a:srgbClr val="FFFFFF"/>
                </a:solidFill>
              </a:rPr>
              <a:t>Oncol</a:t>
            </a:r>
            <a:r>
              <a:rPr lang="en-US" sz="1600" i="1" dirty="0">
                <a:solidFill>
                  <a:srgbClr val="FFFFFF"/>
                </a:solidFill>
              </a:rPr>
              <a:t> </a:t>
            </a:r>
            <a:r>
              <a:rPr lang="en-US" sz="1600" dirty="0" smtClean="0">
                <a:solidFill>
                  <a:srgbClr val="FFFFFF"/>
                </a:solidFill>
              </a:rPr>
              <a:t>2012;13(3):239-46.</a:t>
            </a:r>
            <a:endParaRPr lang="en-US" sz="1600" dirty="0">
              <a:solidFill>
                <a:srgbClr val="FFFFFF"/>
              </a:solidFill>
            </a:endParaRPr>
          </a:p>
        </p:txBody>
      </p:sp>
      <p:sp>
        <p:nvSpPr>
          <p:cNvPr id="2" name="Rectangle 1"/>
          <p:cNvSpPr/>
          <p:nvPr/>
        </p:nvSpPr>
        <p:spPr>
          <a:xfrm>
            <a:off x="4168701" y="4362902"/>
            <a:ext cx="4518099" cy="66996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6503993" y="5032868"/>
            <a:ext cx="1" cy="62783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76515" y="5681189"/>
            <a:ext cx="2224287" cy="369332"/>
          </a:xfrm>
          <a:prstGeom prst="rect">
            <a:avLst/>
          </a:prstGeom>
          <a:noFill/>
        </p:spPr>
        <p:txBody>
          <a:bodyPr wrap="none" rtlCol="0">
            <a:spAutoFit/>
          </a:bodyPr>
          <a:lstStyle/>
          <a:p>
            <a:r>
              <a:rPr lang="en-US" b="1" dirty="0" smtClean="0">
                <a:solidFill>
                  <a:srgbClr val="ECBB33"/>
                </a:solidFill>
              </a:rPr>
              <a:t>Crossover effect?</a:t>
            </a:r>
            <a:endParaRPr lang="en-US" b="1" dirty="0">
              <a:solidFill>
                <a:srgbClr val="ECBB33"/>
              </a:solidFill>
            </a:endParaRPr>
          </a:p>
        </p:txBody>
      </p:sp>
    </p:spTree>
    <p:extLst>
      <p:ext uri="{BB962C8B-B14F-4D97-AF65-F5344CB8AC3E}">
        <p14:creationId xmlns:p14="http://schemas.microsoft.com/office/powerpoint/2010/main" val="1100565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323657" y="1861704"/>
            <a:ext cx="8527857" cy="3379932"/>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101377" name="Title 2"/>
          <p:cNvSpPr>
            <a:spLocks noGrp="1"/>
          </p:cNvSpPr>
          <p:nvPr>
            <p:ph type="title"/>
          </p:nvPr>
        </p:nvSpPr>
        <p:spPr>
          <a:xfrm>
            <a:off x="457200" y="46029"/>
            <a:ext cx="8394314" cy="1143000"/>
          </a:xfrm>
        </p:spPr>
        <p:txBody>
          <a:bodyPr/>
          <a:lstStyle/>
          <a:p>
            <a:r>
              <a:rPr lang="en-US" dirty="0" smtClean="0"/>
              <a:t>EURTAC: Select Grade ≥3 Adverse Events (AEs)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57193633"/>
              </p:ext>
            </p:extLst>
          </p:nvPr>
        </p:nvGraphicFramePr>
        <p:xfrm>
          <a:off x="457201" y="2005060"/>
          <a:ext cx="8229599" cy="3078760"/>
        </p:xfrm>
        <a:graphic>
          <a:graphicData uri="http://schemas.openxmlformats.org/drawingml/2006/table">
            <a:tbl>
              <a:tblPr firstRow="1" bandRow="1">
                <a:tableStyleId>{9DCAF9ED-07DC-4A11-8D7F-57B35C25682E}</a:tableStyleId>
              </a:tblPr>
              <a:tblGrid>
                <a:gridCol w="3989051"/>
                <a:gridCol w="2166220"/>
                <a:gridCol w="2074328"/>
              </a:tblGrid>
              <a:tr h="701104">
                <a:tc>
                  <a:txBody>
                    <a:bodyPr/>
                    <a:lstStyle/>
                    <a:p>
                      <a:endParaRPr lang="en-US" sz="2000" dirty="0" smtClean="0">
                        <a:solidFill>
                          <a:srgbClr val="EFC53D"/>
                        </a:solidFill>
                      </a:endParaRPr>
                    </a:p>
                    <a:p>
                      <a:r>
                        <a:rPr lang="en-US" sz="2000" dirty="0" smtClean="0">
                          <a:solidFill>
                            <a:srgbClr val="EFC53D"/>
                          </a:solidFill>
                        </a:rPr>
                        <a:t>Select Grade</a:t>
                      </a:r>
                      <a:r>
                        <a:rPr lang="en-US" sz="2000" baseline="0" dirty="0" smtClean="0">
                          <a:solidFill>
                            <a:srgbClr val="EFC53D"/>
                          </a:solidFill>
                        </a:rPr>
                        <a:t> </a:t>
                      </a:r>
                      <a:r>
                        <a:rPr lang="en-US" sz="2000" dirty="0" smtClean="0">
                          <a:solidFill>
                            <a:srgbClr val="EFC53D"/>
                          </a:solidFill>
                        </a:rPr>
                        <a:t>≥</a:t>
                      </a:r>
                      <a:r>
                        <a:rPr lang="en-US" sz="2000" baseline="0" dirty="0" smtClean="0">
                          <a:solidFill>
                            <a:srgbClr val="EFC53D"/>
                          </a:solidFill>
                        </a:rPr>
                        <a:t>3 AEs</a:t>
                      </a:r>
                      <a:endParaRPr lang="en-US" sz="2000" dirty="0">
                        <a:solidFill>
                          <a:srgbClr val="EFC53D"/>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rPr>
                        <a:t>Erlotinib </a:t>
                      </a:r>
                    </a:p>
                    <a:p>
                      <a:pPr algn="ctr"/>
                      <a:r>
                        <a:rPr lang="en-US" sz="2000" dirty="0" smtClean="0">
                          <a:solidFill>
                            <a:srgbClr val="EFC53D"/>
                          </a:solidFill>
                        </a:rPr>
                        <a:t>(n = 84)</a:t>
                      </a:r>
                      <a:endParaRPr lang="en-US" sz="2000" dirty="0">
                        <a:solidFill>
                          <a:srgbClr val="EFC53D"/>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rPr>
                        <a:t>Chemo</a:t>
                      </a:r>
                    </a:p>
                    <a:p>
                      <a:pPr algn="ctr"/>
                      <a:r>
                        <a:rPr lang="en-US" sz="2000" dirty="0" smtClean="0">
                          <a:solidFill>
                            <a:srgbClr val="EFC53D"/>
                          </a:solidFill>
                        </a:rPr>
                        <a:t>(n = 82)</a:t>
                      </a:r>
                      <a:endParaRPr lang="en-US" sz="2000" dirty="0">
                        <a:solidFill>
                          <a:srgbClr val="EFC53D"/>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r>
              <a:tr h="396276">
                <a:tc>
                  <a:txBody>
                    <a:bodyPr/>
                    <a:lstStyle/>
                    <a:p>
                      <a:r>
                        <a:rPr lang="en-US" sz="2000" dirty="0" smtClean="0">
                          <a:solidFill>
                            <a:schemeClr val="bg1"/>
                          </a:solidFill>
                        </a:rPr>
                        <a:t>Treatment-related AEs</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45%</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67%</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396276">
                <a:tc>
                  <a:txBody>
                    <a:bodyPr/>
                    <a:lstStyle/>
                    <a:p>
                      <a:r>
                        <a:rPr lang="en-US" sz="2000" dirty="0" smtClean="0">
                          <a:solidFill>
                            <a:schemeClr val="bg1"/>
                          </a:solidFill>
                        </a:rPr>
                        <a:t>Rash</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13%</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0%</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396276">
                <a:tc>
                  <a:txBody>
                    <a:bodyPr/>
                    <a:lstStyle/>
                    <a:p>
                      <a:r>
                        <a:rPr lang="en-US" sz="2000" dirty="0" smtClean="0">
                          <a:solidFill>
                            <a:schemeClr val="bg1"/>
                          </a:solidFill>
                        </a:rPr>
                        <a:t>Neutropenia</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0%</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22%</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396276">
                <a:tc>
                  <a:txBody>
                    <a:bodyPr/>
                    <a:lstStyle/>
                    <a:p>
                      <a:r>
                        <a:rPr lang="en-US" sz="2000" dirty="0" smtClean="0">
                          <a:solidFill>
                            <a:schemeClr val="bg1"/>
                          </a:solidFill>
                        </a:rPr>
                        <a:t>Anemia</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4%</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396276">
                <a:tc>
                  <a:txBody>
                    <a:bodyPr/>
                    <a:lstStyle/>
                    <a:p>
                      <a:r>
                        <a:rPr lang="en-US" sz="2000" dirty="0" smtClean="0">
                          <a:solidFill>
                            <a:schemeClr val="bg1"/>
                          </a:solidFill>
                        </a:rPr>
                        <a:t>Increased</a:t>
                      </a:r>
                      <a:r>
                        <a:rPr lang="en-US" sz="2000" baseline="0" dirty="0" smtClean="0">
                          <a:solidFill>
                            <a:schemeClr val="bg1"/>
                          </a:solidFill>
                        </a:rPr>
                        <a:t> </a:t>
                      </a:r>
                      <a:r>
                        <a:rPr lang="en-US" sz="2000" dirty="0" smtClean="0">
                          <a:solidFill>
                            <a:schemeClr val="bg1"/>
                          </a:solidFill>
                        </a:rPr>
                        <a:t>aminotransferase</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0%</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396276">
                <a:tc>
                  <a:txBody>
                    <a:bodyPr/>
                    <a:lstStyle/>
                    <a:p>
                      <a:r>
                        <a:rPr lang="en-US" sz="2000" dirty="0" smtClean="0">
                          <a:solidFill>
                            <a:schemeClr val="bg1"/>
                          </a:solidFill>
                        </a:rPr>
                        <a:t>Treatment-related deaths</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bl>
          </a:graphicData>
        </a:graphic>
      </p:graphicFrame>
      <p:sp>
        <p:nvSpPr>
          <p:cNvPr id="7" name="TextBox 5"/>
          <p:cNvSpPr txBox="1">
            <a:spLocks noChangeArrowheads="1"/>
          </p:cNvSpPr>
          <p:nvPr/>
        </p:nvSpPr>
        <p:spPr bwMode="auto">
          <a:xfrm>
            <a:off x="76200" y="6400800"/>
            <a:ext cx="45303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smtClean="0">
                <a:solidFill>
                  <a:srgbClr val="FFFFFF"/>
                </a:solidFill>
              </a:rPr>
              <a:t>Rosell</a:t>
            </a:r>
            <a:r>
              <a:rPr lang="en-US" sz="1600" dirty="0" smtClean="0">
                <a:solidFill>
                  <a:srgbClr val="FFFFFF"/>
                </a:solidFill>
              </a:rPr>
              <a:t> R et al. </a:t>
            </a:r>
            <a:r>
              <a:rPr lang="en-US" sz="1600" i="1" dirty="0">
                <a:solidFill>
                  <a:srgbClr val="FFFFFF"/>
                </a:solidFill>
              </a:rPr>
              <a:t>Lancet </a:t>
            </a:r>
            <a:r>
              <a:rPr lang="en-US" sz="1600" i="1" dirty="0" err="1">
                <a:solidFill>
                  <a:srgbClr val="FFFFFF"/>
                </a:solidFill>
              </a:rPr>
              <a:t>Oncol</a:t>
            </a:r>
            <a:r>
              <a:rPr lang="en-US" sz="1600" i="1" dirty="0">
                <a:solidFill>
                  <a:srgbClr val="FFFFFF"/>
                </a:solidFill>
              </a:rPr>
              <a:t> </a:t>
            </a:r>
            <a:r>
              <a:rPr lang="en-US" sz="1600" dirty="0" smtClean="0">
                <a:solidFill>
                  <a:srgbClr val="FFFFFF"/>
                </a:solidFill>
              </a:rPr>
              <a:t>2012;13(3):239-46.</a:t>
            </a:r>
            <a:endParaRPr lang="en-US" sz="1600" dirty="0">
              <a:solidFill>
                <a:srgbClr val="FFFFFF"/>
              </a:solidFill>
            </a:endParaRPr>
          </a:p>
        </p:txBody>
      </p:sp>
    </p:spTree>
    <p:extLst>
      <p:ext uri="{BB962C8B-B14F-4D97-AF65-F5344CB8AC3E}">
        <p14:creationId xmlns:p14="http://schemas.microsoft.com/office/powerpoint/2010/main" val="3950967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03563" y="5597251"/>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5" name="Text Box 4"/>
          <p:cNvSpPr txBox="1">
            <a:spLocks noChangeArrowheads="1"/>
          </p:cNvSpPr>
          <p:nvPr/>
        </p:nvSpPr>
        <p:spPr bwMode="auto">
          <a:xfrm>
            <a:off x="5151802" y="4572000"/>
            <a:ext cx="3687397"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err="1">
                <a:solidFill>
                  <a:srgbClr val="FFFFFF"/>
                </a:solidFill>
                <a:latin typeface="Arial" charset="0"/>
                <a:ea typeface="ヒラギノ角ゴ Pro W3" charset="0"/>
                <a:cs typeface="ヒラギノ角ゴ Pro W3" charset="0"/>
              </a:rPr>
              <a:t>Rogerio</a:t>
            </a:r>
            <a:r>
              <a:rPr lang="en-US" sz="1800" b="1" dirty="0">
                <a:solidFill>
                  <a:srgbClr val="FFFFFF"/>
                </a:solidFill>
                <a:latin typeface="Arial" charset="0"/>
                <a:ea typeface="ヒラギノ角ゴ Pro W3" charset="0"/>
                <a:cs typeface="ヒラギノ角ゴ Pro W3" charset="0"/>
              </a:rPr>
              <a:t> C </a:t>
            </a:r>
            <a:r>
              <a:rPr lang="en-US" sz="1800" b="1" dirty="0" err="1">
                <a:solidFill>
                  <a:srgbClr val="FFFFFF"/>
                </a:solidFill>
                <a:latin typeface="Arial" charset="0"/>
                <a:ea typeface="ヒラギノ角ゴ Pro W3" charset="0"/>
                <a:cs typeface="ヒラギノ角ゴ Pro W3" charset="0"/>
              </a:rPr>
              <a:t>Lilenbaum</a:t>
            </a:r>
            <a:r>
              <a:rPr lang="en-US" sz="1800" b="1" dirty="0">
                <a:solidFill>
                  <a:srgbClr val="FFFFFF"/>
                </a:solidFill>
                <a:latin typeface="Arial" charset="0"/>
                <a:ea typeface="ヒラギノ角ゴ Pro W3" charset="0"/>
                <a:cs typeface="ヒラギノ角ゴ Pro W3" charset="0"/>
              </a:rPr>
              <a:t>, MD</a:t>
            </a:r>
          </a:p>
          <a:p>
            <a:r>
              <a:rPr lang="en-US" sz="1800" b="1" dirty="0" err="1">
                <a:solidFill>
                  <a:srgbClr val="FFFFFF"/>
                </a:solidFill>
                <a:latin typeface="Arial" charset="0"/>
                <a:ea typeface="ヒラギノ角ゴ Pro W3" charset="0"/>
                <a:cs typeface="ヒラギノ角ゴ Pro W3" charset="0"/>
              </a:rPr>
              <a:t>Lecia</a:t>
            </a:r>
            <a:r>
              <a:rPr lang="en-US" sz="1800" b="1" dirty="0">
                <a:solidFill>
                  <a:srgbClr val="FFFFFF"/>
                </a:solidFill>
                <a:latin typeface="Arial" charset="0"/>
                <a:ea typeface="ヒラギノ角ゴ Pro W3" charset="0"/>
                <a:cs typeface="ヒラギノ角ゴ Pro W3" charset="0"/>
              </a:rPr>
              <a:t> V </a:t>
            </a:r>
            <a:r>
              <a:rPr lang="en-US" sz="1800" b="1" dirty="0" err="1">
                <a:solidFill>
                  <a:srgbClr val="FFFFFF"/>
                </a:solidFill>
                <a:latin typeface="Arial" charset="0"/>
                <a:ea typeface="ヒラギノ角ゴ Pro W3" charset="0"/>
                <a:cs typeface="ヒラギノ角ゴ Pro W3" charset="0"/>
              </a:rPr>
              <a:t>Sequist</a:t>
            </a:r>
            <a:r>
              <a:rPr lang="en-US" sz="1800" b="1" dirty="0">
                <a:solidFill>
                  <a:srgbClr val="FFFFFF"/>
                </a:solidFill>
                <a:latin typeface="Arial" charset="0"/>
                <a:ea typeface="ヒラギノ角ゴ Pro W3" charset="0"/>
                <a:cs typeface="ヒラギノ角ゴ Pro W3" charset="0"/>
              </a:rPr>
              <a:t>, MD, MPH</a:t>
            </a:r>
          </a:p>
        </p:txBody>
      </p:sp>
      <p:sp>
        <p:nvSpPr>
          <p:cNvPr id="6" name="Text Box 6"/>
          <p:cNvSpPr txBox="1">
            <a:spLocks noChangeArrowheads="1"/>
          </p:cNvSpPr>
          <p:nvPr/>
        </p:nvSpPr>
        <p:spPr bwMode="auto">
          <a:xfrm>
            <a:off x="914400" y="4572000"/>
            <a:ext cx="3924300"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pitchFamily="1" charset="0"/>
                <a:ea typeface="ヒラギノ角ゴ Pro W3" pitchFamily="1" charset="-128"/>
                <a:cs typeface="ヒラギノ角ゴ Pro W3" pitchFamily="1" charset="-128"/>
              </a:rPr>
              <a:t>Ann </a:t>
            </a:r>
            <a:r>
              <a:rPr lang="en-US" b="1" dirty="0" err="1">
                <a:solidFill>
                  <a:srgbClr val="FFFFFF"/>
                </a:solidFill>
                <a:latin typeface="Arial" pitchFamily="1" charset="0"/>
                <a:ea typeface="ヒラギノ角ゴ Pro W3" pitchFamily="1" charset="-128"/>
                <a:cs typeface="ヒラギノ角ゴ Pro W3" pitchFamily="1" charset="-128"/>
              </a:rPr>
              <a:t>Culkin</a:t>
            </a:r>
            <a:r>
              <a:rPr lang="en-US" b="1" dirty="0">
                <a:solidFill>
                  <a:srgbClr val="FFFFFF"/>
                </a:solidFill>
                <a:latin typeface="Arial" pitchFamily="1" charset="0"/>
                <a:ea typeface="ヒラギノ角ゴ Pro W3" pitchFamily="1" charset="-128"/>
                <a:cs typeface="ヒラギノ角ゴ Pro W3" pitchFamily="1" charset="-128"/>
              </a:rPr>
              <a:t>, RN, OCN</a:t>
            </a:r>
          </a:p>
          <a:p>
            <a:pPr>
              <a:defRPr/>
            </a:pPr>
            <a:r>
              <a:rPr lang="en-US" b="1" dirty="0">
                <a:solidFill>
                  <a:srgbClr val="FFFFFF"/>
                </a:solidFill>
                <a:latin typeface="Arial" pitchFamily="1" charset="0"/>
                <a:ea typeface="ヒラギノ角ゴ Pro W3" pitchFamily="1" charset="-128"/>
                <a:cs typeface="ヒラギノ角ゴ Pro W3" pitchFamily="1" charset="-128"/>
              </a:rPr>
              <a:t>Beth </a:t>
            </a:r>
            <a:r>
              <a:rPr lang="en-US" b="1" dirty="0" err="1">
                <a:solidFill>
                  <a:srgbClr val="FFFFFF"/>
                </a:solidFill>
                <a:latin typeface="Arial" pitchFamily="1" charset="0"/>
                <a:ea typeface="ヒラギノ角ゴ Pro W3" pitchFamily="1" charset="-128"/>
                <a:cs typeface="ヒラギノ角ゴ Pro W3" pitchFamily="1" charset="-128"/>
              </a:rPr>
              <a:t>Eaby</a:t>
            </a:r>
            <a:r>
              <a:rPr lang="en-US" b="1" dirty="0">
                <a:solidFill>
                  <a:srgbClr val="FFFFFF"/>
                </a:solidFill>
                <a:latin typeface="Arial" pitchFamily="1" charset="0"/>
                <a:ea typeface="ヒラギノ角ゴ Pro W3" pitchFamily="1" charset="-128"/>
                <a:cs typeface="ヒラギノ角ゴ Pro W3" pitchFamily="1" charset="-128"/>
              </a:rPr>
              <a:t>-Sandy, MSN, CRNP, OCN</a:t>
            </a:r>
            <a:endParaRPr lang="en-US" sz="1800" b="1" dirty="0">
              <a:solidFill>
                <a:srgbClr val="FFFFFF"/>
              </a:solidFill>
              <a:latin typeface="Arial" pitchFamily="1" charset="0"/>
              <a:ea typeface="ヒラギノ角ゴ Pro W3" pitchFamily="1" charset="-128"/>
              <a:cs typeface="ヒラギノ角ゴ Pro W3" pitchFamily="1" charset="-128"/>
            </a:endParaRPr>
          </a:p>
        </p:txBody>
      </p:sp>
      <p:sp>
        <p:nvSpPr>
          <p:cNvPr id="7" name="Text Box 7"/>
          <p:cNvSpPr txBox="1">
            <a:spLocks noChangeArrowheads="1"/>
          </p:cNvSpPr>
          <p:nvPr/>
        </p:nvSpPr>
        <p:spPr bwMode="auto">
          <a:xfrm>
            <a:off x="3694113" y="413226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a:solidFill>
                  <a:srgbClr val="EFC53D"/>
                </a:solidFill>
                <a:latin typeface="Arial" pitchFamily="1" charset="0"/>
                <a:ea typeface="ＭＳ Ｐゴシック" pitchFamily="1" charset="-128"/>
                <a:cs typeface="ＭＳ Ｐゴシック" pitchFamily="1" charset="-128"/>
              </a:rPr>
              <a:t>Faculty</a:t>
            </a:r>
            <a:r>
              <a:rPr lang="en-US" sz="2000" b="1">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Challenging Cases in </a:t>
            </a:r>
            <a:r>
              <a:rPr lang="en-US" sz="3200" b="1" dirty="0" smtClean="0">
                <a:solidFill>
                  <a:srgbClr val="FFFFFF"/>
                </a:solidFill>
                <a:latin typeface="Arial" pitchFamily="1" charset="0"/>
                <a:ea typeface="ヒラギノ角ゴ Pro W3" pitchFamily="1" charset="-128"/>
                <a:cs typeface="ヒラギノ角ゴ Pro W3" pitchFamily="1" charset="-128"/>
              </a:rPr>
              <a:t/>
            </a:r>
            <a:br>
              <a:rPr lang="en-US" sz="3200" b="1" dirty="0" smtClean="0">
                <a:solidFill>
                  <a:srgbClr val="FFFFFF"/>
                </a:solidFill>
                <a:latin typeface="Arial" pitchFamily="1" charset="0"/>
                <a:ea typeface="ヒラギノ角ゴ Pro W3" pitchFamily="1" charset="-128"/>
                <a:cs typeface="ヒラギノ角ゴ Pro W3" pitchFamily="1" charset="-128"/>
              </a:rPr>
            </a:br>
            <a:r>
              <a:rPr lang="en-US" sz="3200" b="1" dirty="0" smtClean="0">
                <a:solidFill>
                  <a:srgbClr val="FFFFFF"/>
                </a:solidFill>
                <a:latin typeface="Arial" pitchFamily="1" charset="0"/>
                <a:ea typeface="ヒラギノ角ゴ Pro W3" pitchFamily="1" charset="-128"/>
                <a:cs typeface="ヒラギノ角ゴ Pro W3" pitchFamily="1" charset="-128"/>
              </a:rPr>
              <a:t>Lung </a:t>
            </a:r>
            <a:r>
              <a:rPr lang="en-US" sz="3200" b="1" dirty="0">
                <a:solidFill>
                  <a:srgbClr val="FFFFFF"/>
                </a:solidFill>
                <a:latin typeface="Arial" pitchFamily="1" charset="0"/>
                <a:ea typeface="ヒラギノ角ゴ Pro W3" pitchFamily="1" charset="-128"/>
                <a:cs typeface="ヒラギノ角ゴ Pro W3" pitchFamily="1" charset="-128"/>
              </a:rPr>
              <a:t>Cancer</a:t>
            </a:r>
          </a:p>
          <a:p>
            <a:pPr algn="ctr">
              <a:defRPr/>
            </a:pPr>
            <a:r>
              <a:rPr lang="en-US" sz="2800" b="1" dirty="0" smtClean="0">
                <a:solidFill>
                  <a:srgbClr val="EFC53D"/>
                </a:solidFill>
                <a:latin typeface="Arial" pitchFamily="1" charset="0"/>
                <a:ea typeface="ヒラギノ角ゴ Pro W3" pitchFamily="1" charset="-128"/>
                <a:cs typeface="ヒラギノ角ゴ Pro W3" pitchFamily="1" charset="-128"/>
              </a:rPr>
              <a:t>Oncologist and Nurse Investigators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Consult on Actual Patients from the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Practices of the Invited Faculty</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ro-RO" sz="2000" b="1" dirty="0">
                <a:solidFill>
                  <a:srgbClr val="FFFFFF"/>
                </a:solidFill>
                <a:latin typeface="Arial" pitchFamily="1" charset="0"/>
                <a:ea typeface="ヒラギノ角ゴ Pro W3" pitchFamily="1" charset="-128"/>
                <a:cs typeface="ヒラギノ角ゴ Pro W3" pitchFamily="1" charset="-128"/>
              </a:rPr>
              <a:t>Friday, April 26, 2013</a:t>
            </a:r>
          </a:p>
          <a:p>
            <a:pPr algn="ctr">
              <a:defRPr/>
            </a:pPr>
            <a:r>
              <a:rPr lang="ro-RO" sz="2000" b="1" dirty="0">
                <a:solidFill>
                  <a:srgbClr val="FFFFFF"/>
                </a:solidFill>
                <a:latin typeface="Arial" pitchFamily="1" charset="0"/>
                <a:ea typeface="ヒラギノ角ゴ Pro W3" pitchFamily="1" charset="-128"/>
                <a:cs typeface="ヒラギノ角ゴ Pro W3" pitchFamily="1" charset="-128"/>
              </a:rPr>
              <a:t>6:30 AM – 8:00 AM</a:t>
            </a:r>
            <a:endParaRPr lang="en-US" sz="2000" b="1" dirty="0">
              <a:solidFill>
                <a:srgbClr val="FFFFFF"/>
              </a:solidFill>
              <a:latin typeface="Arial" pitchFamily="1" charset="0"/>
              <a:ea typeface="ヒラギノ角ゴ Pro W3" pitchFamily="1" charset="-128"/>
              <a:cs typeface="ヒラギノ角ゴ Pro W3" pitchFamily="1" charset="-128"/>
            </a:endParaRP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Washington, DC</a:t>
            </a:r>
          </a:p>
        </p:txBody>
      </p:sp>
    </p:spTree>
    <p:extLst>
      <p:ext uri="{BB962C8B-B14F-4D97-AF65-F5344CB8AC3E}">
        <p14:creationId xmlns:p14="http://schemas.microsoft.com/office/powerpoint/2010/main" val="3958196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ormAutofit/>
          </a:bodyPr>
          <a:lstStyle/>
          <a:p>
            <a:pPr algn="ctr"/>
            <a:r>
              <a:rPr lang="en-US" sz="3200" b="1" dirty="0">
                <a:solidFill>
                  <a:srgbClr val="FFFFFF"/>
                </a:solidFill>
              </a:rPr>
              <a:t>Strategies to e</a:t>
            </a:r>
            <a:r>
              <a:rPr lang="en-US" sz="3200" b="1" dirty="0" smtClean="0">
                <a:solidFill>
                  <a:srgbClr val="FFFFFF"/>
                </a:solidFill>
              </a:rPr>
              <a:t>ffectively </a:t>
            </a:r>
            <a:r>
              <a:rPr lang="en-US" sz="3200" b="1" dirty="0">
                <a:solidFill>
                  <a:srgbClr val="FFFFFF"/>
                </a:solidFill>
              </a:rPr>
              <a:t>m</a:t>
            </a:r>
            <a:r>
              <a:rPr lang="en-US" sz="3200" b="1" dirty="0" smtClean="0">
                <a:solidFill>
                  <a:srgbClr val="FFFFFF"/>
                </a:solidFill>
              </a:rPr>
              <a:t>anage </a:t>
            </a:r>
            <a:br>
              <a:rPr lang="en-US" sz="3200" b="1" dirty="0" smtClean="0">
                <a:solidFill>
                  <a:srgbClr val="FFFFFF"/>
                </a:solidFill>
              </a:rPr>
            </a:br>
            <a:r>
              <a:rPr lang="en-US" sz="3200" b="1" dirty="0" smtClean="0">
                <a:solidFill>
                  <a:srgbClr val="FFFFFF"/>
                </a:solidFill>
              </a:rPr>
              <a:t>the </a:t>
            </a:r>
            <a:r>
              <a:rPr lang="en-US" sz="3200" b="1" dirty="0" err="1">
                <a:solidFill>
                  <a:srgbClr val="FFFFFF"/>
                </a:solidFill>
              </a:rPr>
              <a:t>dermatotoxicity</a:t>
            </a:r>
            <a:r>
              <a:rPr lang="en-US" sz="3200" b="1" dirty="0">
                <a:solidFill>
                  <a:srgbClr val="FFFFFF"/>
                </a:solidFill>
              </a:rPr>
              <a:t> </a:t>
            </a:r>
            <a:r>
              <a:rPr lang="en-US" sz="3200" b="1" dirty="0" smtClean="0">
                <a:solidFill>
                  <a:srgbClr val="FFFFFF"/>
                </a:solidFill>
              </a:rPr>
              <a:t>associated </a:t>
            </a:r>
            <a:br>
              <a:rPr lang="en-US" sz="3200" b="1" dirty="0" smtClean="0">
                <a:solidFill>
                  <a:srgbClr val="FFFFFF"/>
                </a:solidFill>
              </a:rPr>
            </a:br>
            <a:r>
              <a:rPr lang="en-US" sz="3200" b="1" dirty="0" smtClean="0">
                <a:solidFill>
                  <a:srgbClr val="FFFFFF"/>
                </a:solidFill>
              </a:rPr>
              <a:t>with </a:t>
            </a:r>
            <a:r>
              <a:rPr lang="en-US" sz="3200" b="1" dirty="0">
                <a:solidFill>
                  <a:srgbClr val="FFFFFF"/>
                </a:solidFill>
              </a:rPr>
              <a:t>EGFR-directed therapy</a:t>
            </a:r>
          </a:p>
        </p:txBody>
      </p:sp>
    </p:spTree>
    <p:extLst>
      <p:ext uri="{BB962C8B-B14F-4D97-AF65-F5344CB8AC3E}">
        <p14:creationId xmlns:p14="http://schemas.microsoft.com/office/powerpoint/2010/main" val="729354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eaLnBrk="1" hangingPunct="1"/>
            <a:r>
              <a:rPr lang="en-US" b="1" dirty="0">
                <a:latin typeface="Arial Bold" charset="0"/>
              </a:rPr>
              <a:t>Skin Rash from Tyrosine Kinase Inhibitors</a:t>
            </a:r>
            <a:endParaRPr lang="en-US" dirty="0">
              <a:latin typeface="Arial Bold" charset="0"/>
            </a:endParaRPr>
          </a:p>
        </p:txBody>
      </p:sp>
      <p:sp>
        <p:nvSpPr>
          <p:cNvPr id="2" name="Content Placeholder 1"/>
          <p:cNvSpPr>
            <a:spLocks noGrp="1"/>
          </p:cNvSpPr>
          <p:nvPr>
            <p:ph idx="1"/>
          </p:nvPr>
        </p:nvSpPr>
        <p:spPr>
          <a:xfrm>
            <a:off x="457200" y="1371591"/>
            <a:ext cx="7802574" cy="5166360"/>
          </a:xfrm>
        </p:spPr>
        <p:txBody>
          <a:bodyPr/>
          <a:lstStyle/>
          <a:p>
            <a:pPr>
              <a:buFontTx/>
              <a:buChar char="•"/>
            </a:pPr>
            <a:r>
              <a:rPr lang="en-US" dirty="0" smtClean="0">
                <a:latin typeface="Arial" charset="0"/>
              </a:rPr>
              <a:t>Most </a:t>
            </a:r>
            <a:r>
              <a:rPr lang="en-US" dirty="0">
                <a:latin typeface="Arial" charset="0"/>
              </a:rPr>
              <a:t>frequent dermatologic side effect reported is </a:t>
            </a:r>
            <a:r>
              <a:rPr lang="en-US" dirty="0" err="1">
                <a:latin typeface="Arial" charset="0"/>
              </a:rPr>
              <a:t>acneiform</a:t>
            </a:r>
            <a:r>
              <a:rPr lang="en-US" dirty="0">
                <a:latin typeface="Arial" charset="0"/>
              </a:rPr>
              <a:t> eruption.</a:t>
            </a:r>
          </a:p>
          <a:p>
            <a:pPr>
              <a:buFontTx/>
              <a:buChar char="•"/>
            </a:pPr>
            <a:r>
              <a:rPr lang="en-US" dirty="0" smtClean="0">
                <a:latin typeface="Arial" charset="0"/>
              </a:rPr>
              <a:t>Affects </a:t>
            </a:r>
            <a:r>
              <a:rPr lang="en-US" dirty="0">
                <a:latin typeface="Arial" charset="0"/>
              </a:rPr>
              <a:t>mainly face, upper chest and/or </a:t>
            </a:r>
            <a:r>
              <a:rPr lang="en-US" dirty="0" smtClean="0">
                <a:latin typeface="Arial" charset="0"/>
              </a:rPr>
              <a:t>back.</a:t>
            </a:r>
            <a:endParaRPr lang="en-US" dirty="0">
              <a:latin typeface="Arial" charset="0"/>
            </a:endParaRPr>
          </a:p>
          <a:p>
            <a:pPr>
              <a:buFontTx/>
              <a:buChar char="•"/>
            </a:pPr>
            <a:r>
              <a:rPr lang="en-US" dirty="0" smtClean="0">
                <a:latin typeface="Arial" charset="0"/>
              </a:rPr>
              <a:t>Also </a:t>
            </a:r>
            <a:r>
              <a:rPr lang="en-US" dirty="0">
                <a:latin typeface="Arial" charset="0"/>
              </a:rPr>
              <a:t>known as acne, </a:t>
            </a:r>
            <a:r>
              <a:rPr lang="en-US" dirty="0" err="1">
                <a:latin typeface="Arial" charset="0"/>
              </a:rPr>
              <a:t>acneiform</a:t>
            </a:r>
            <a:r>
              <a:rPr lang="en-US" dirty="0">
                <a:latin typeface="Arial" charset="0"/>
              </a:rPr>
              <a:t> </a:t>
            </a:r>
            <a:r>
              <a:rPr lang="en-US" dirty="0" smtClean="0">
                <a:latin typeface="Arial" charset="0"/>
              </a:rPr>
              <a:t>skin </a:t>
            </a:r>
            <a:r>
              <a:rPr lang="en-US" dirty="0">
                <a:latin typeface="Arial" charset="0"/>
              </a:rPr>
              <a:t>reaction/rash, follicular rash, and </a:t>
            </a:r>
            <a:r>
              <a:rPr lang="en-US" dirty="0" err="1">
                <a:latin typeface="Arial" charset="0"/>
              </a:rPr>
              <a:t>maculopapular</a:t>
            </a:r>
            <a:r>
              <a:rPr lang="en-US" dirty="0">
                <a:latin typeface="Arial" charset="0"/>
              </a:rPr>
              <a:t> skin rash</a:t>
            </a:r>
            <a:r>
              <a:rPr lang="en-US" dirty="0">
                <a:solidFill>
                  <a:srgbClr val="CDE7F3"/>
                </a:solidFill>
                <a:latin typeface="Arial" charset="0"/>
              </a:rPr>
              <a:t>.</a:t>
            </a:r>
          </a:p>
          <a:p>
            <a:pPr marL="0" indent="0">
              <a:buNone/>
            </a:pPr>
            <a:endParaRPr lang="en-US" dirty="0"/>
          </a:p>
        </p:txBody>
      </p:sp>
      <p:sp>
        <p:nvSpPr>
          <p:cNvPr id="484356" name="Text Box 4"/>
          <p:cNvSpPr txBox="1">
            <a:spLocks noChangeArrowheads="1"/>
          </p:cNvSpPr>
          <p:nvPr/>
        </p:nvSpPr>
        <p:spPr bwMode="auto">
          <a:xfrm>
            <a:off x="0" y="6429698"/>
            <a:ext cx="6869112" cy="430887"/>
          </a:xfrm>
          <a:prstGeom prst="rect">
            <a:avLst/>
          </a:prstGeom>
          <a:noFill/>
          <a:ln w="9525">
            <a:noFill/>
            <a:miter lim="800000"/>
            <a:headEnd type="none" w="sm" len="sm"/>
            <a:tailEnd type="none" w="sm" len="sm"/>
          </a:ln>
          <a:effectLst/>
        </p:spPr>
        <p:txBody>
          <a:bodyPr lIns="182880" tIns="91440" rIns="91440" bIns="91440" anchor="b">
            <a:spAutoFit/>
          </a:bodyPr>
          <a:lstStyle>
            <a:lvl1pPr marL="193675" indent="-193675">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GB" sz="1600" dirty="0" err="1">
                <a:solidFill>
                  <a:srgbClr val="FFFFFF"/>
                </a:solidFill>
                <a:latin typeface="Arial"/>
                <a:cs typeface="Arial"/>
              </a:rPr>
              <a:t>Ricciardi</a:t>
            </a:r>
            <a:r>
              <a:rPr lang="en-GB" sz="1600" dirty="0">
                <a:solidFill>
                  <a:srgbClr val="FFFFFF"/>
                </a:solidFill>
                <a:latin typeface="Arial"/>
                <a:cs typeface="Arial"/>
              </a:rPr>
              <a:t> S et al. </a:t>
            </a:r>
            <a:r>
              <a:rPr lang="en-GB" sz="1600" i="1" dirty="0" err="1">
                <a:solidFill>
                  <a:srgbClr val="FFFFFF"/>
                </a:solidFill>
                <a:latin typeface="Arial"/>
                <a:cs typeface="Arial"/>
              </a:rPr>
              <a:t>Clin</a:t>
            </a:r>
            <a:r>
              <a:rPr lang="en-GB" sz="1600" i="1" dirty="0">
                <a:solidFill>
                  <a:srgbClr val="FFFFFF"/>
                </a:solidFill>
                <a:latin typeface="Arial"/>
                <a:cs typeface="Arial"/>
              </a:rPr>
              <a:t> Lung Cancer </a:t>
            </a:r>
            <a:r>
              <a:rPr lang="en-GB" sz="1600" dirty="0">
                <a:solidFill>
                  <a:srgbClr val="FFFFFF"/>
                </a:solidFill>
                <a:latin typeface="Arial"/>
                <a:cs typeface="Arial"/>
              </a:rPr>
              <a:t>2009;10(1):28-35.</a:t>
            </a:r>
            <a:endParaRPr lang="en-GB" sz="1600" dirty="0">
              <a:solidFill>
                <a:srgbClr val="FFFFFF"/>
              </a:solidFill>
              <a:effectLst>
                <a:outerShdw blurRad="38100" dist="38100" dir="2700000" algn="tl">
                  <a:srgbClr val="DDDDDD"/>
                </a:outerShdw>
              </a:effectLst>
              <a:latin typeface="Arial"/>
              <a:cs typeface="Arial"/>
            </a:endParaRPr>
          </a:p>
        </p:txBody>
      </p:sp>
    </p:spTree>
    <p:extLst>
      <p:ext uri="{BB962C8B-B14F-4D97-AF65-F5344CB8AC3E}">
        <p14:creationId xmlns:p14="http://schemas.microsoft.com/office/powerpoint/2010/main" val="3621198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Grades of </a:t>
            </a:r>
            <a:r>
              <a:rPr lang="en-US" dirty="0" err="1" smtClean="0"/>
              <a:t>Erlotinib</a:t>
            </a:r>
            <a:r>
              <a:rPr lang="en-US" dirty="0" smtClean="0"/>
              <a:t>-Induced Rash</a:t>
            </a:r>
            <a:endParaRPr lang="en-US" dirty="0"/>
          </a:p>
        </p:txBody>
      </p:sp>
      <p:sp>
        <p:nvSpPr>
          <p:cNvPr id="3" name="Content Placeholder 2"/>
          <p:cNvSpPr>
            <a:spLocks noGrp="1"/>
          </p:cNvSpPr>
          <p:nvPr>
            <p:ph idx="1"/>
          </p:nvPr>
        </p:nvSpPr>
        <p:spPr/>
        <p:txBody>
          <a:bodyPr>
            <a:normAutofit lnSpcReduction="10000"/>
          </a:bodyPr>
          <a:lstStyle/>
          <a:p>
            <a:r>
              <a:rPr lang="en-US" sz="2000" b="1" dirty="0" smtClean="0">
                <a:solidFill>
                  <a:srgbClr val="ECBB33"/>
                </a:solidFill>
              </a:rPr>
              <a:t>Mild</a:t>
            </a:r>
          </a:p>
          <a:p>
            <a:pPr lvl="1"/>
            <a:r>
              <a:rPr lang="en-US" sz="2000" dirty="0" smtClean="0"/>
              <a:t>Generally localized </a:t>
            </a:r>
            <a:r>
              <a:rPr lang="en-US" sz="2000" dirty="0" err="1" smtClean="0"/>
              <a:t>papulopustular</a:t>
            </a:r>
            <a:r>
              <a:rPr lang="en-US" sz="2000" dirty="0" smtClean="0"/>
              <a:t> reaction</a:t>
            </a:r>
          </a:p>
          <a:p>
            <a:pPr lvl="1"/>
            <a:r>
              <a:rPr lang="en-US" sz="2000" dirty="0" smtClean="0"/>
              <a:t>Minimally symptomatic</a:t>
            </a:r>
          </a:p>
          <a:p>
            <a:pPr lvl="1"/>
            <a:r>
              <a:rPr lang="en-US" sz="2000" dirty="0" smtClean="0"/>
              <a:t>No impact on daily activities</a:t>
            </a:r>
          </a:p>
          <a:p>
            <a:pPr lvl="1"/>
            <a:r>
              <a:rPr lang="en-US" sz="2000" dirty="0" smtClean="0"/>
              <a:t>No sign of </a:t>
            </a:r>
            <a:r>
              <a:rPr lang="en-US" sz="2000" dirty="0" err="1" smtClean="0"/>
              <a:t>superinfection</a:t>
            </a:r>
            <a:endParaRPr lang="en-US" sz="2000" dirty="0" smtClean="0"/>
          </a:p>
          <a:p>
            <a:r>
              <a:rPr lang="en-US" sz="2000" b="1" dirty="0" smtClean="0">
                <a:solidFill>
                  <a:srgbClr val="ECBB33"/>
                </a:solidFill>
              </a:rPr>
              <a:t>Moderate</a:t>
            </a:r>
          </a:p>
          <a:p>
            <a:pPr lvl="1"/>
            <a:r>
              <a:rPr lang="en-US" sz="2000" dirty="0" smtClean="0"/>
              <a:t>Generalized </a:t>
            </a:r>
            <a:r>
              <a:rPr lang="en-US" sz="2000" dirty="0" err="1" smtClean="0"/>
              <a:t>papulopustular</a:t>
            </a:r>
            <a:r>
              <a:rPr lang="en-US" sz="2000" dirty="0" smtClean="0"/>
              <a:t> reaction</a:t>
            </a:r>
          </a:p>
          <a:p>
            <a:pPr lvl="1"/>
            <a:r>
              <a:rPr lang="en-US" sz="2000" dirty="0" smtClean="0"/>
              <a:t>Mild pruritus or tenderness</a:t>
            </a:r>
          </a:p>
          <a:p>
            <a:pPr lvl="1"/>
            <a:r>
              <a:rPr lang="en-US" sz="2000" dirty="0" smtClean="0"/>
              <a:t>Minimal impact on daily activities</a:t>
            </a:r>
          </a:p>
          <a:p>
            <a:pPr lvl="1"/>
            <a:r>
              <a:rPr lang="en-US" sz="2000" dirty="0" smtClean="0"/>
              <a:t>No sign of </a:t>
            </a:r>
            <a:r>
              <a:rPr lang="en-US" sz="2000" dirty="0" err="1" smtClean="0"/>
              <a:t>superinfection</a:t>
            </a:r>
            <a:endParaRPr lang="en-US" sz="2000" dirty="0" smtClean="0"/>
          </a:p>
          <a:p>
            <a:r>
              <a:rPr lang="en-US" sz="2000" b="1" dirty="0" smtClean="0">
                <a:solidFill>
                  <a:srgbClr val="ECBB33"/>
                </a:solidFill>
              </a:rPr>
              <a:t>Severe</a:t>
            </a:r>
          </a:p>
          <a:p>
            <a:pPr lvl="1"/>
            <a:r>
              <a:rPr lang="en-US" sz="2000" dirty="0"/>
              <a:t>Generalized </a:t>
            </a:r>
            <a:r>
              <a:rPr lang="en-US" sz="2000" dirty="0" err="1"/>
              <a:t>papulopustular</a:t>
            </a:r>
            <a:r>
              <a:rPr lang="en-US" sz="2000" dirty="0"/>
              <a:t> reaction</a:t>
            </a:r>
          </a:p>
          <a:p>
            <a:pPr lvl="1"/>
            <a:r>
              <a:rPr lang="en-US" sz="2000" dirty="0" smtClean="0"/>
              <a:t>Severe </a:t>
            </a:r>
            <a:r>
              <a:rPr lang="en-US" sz="2000" dirty="0"/>
              <a:t>pruritus or tenderness</a:t>
            </a:r>
          </a:p>
          <a:p>
            <a:pPr lvl="1"/>
            <a:r>
              <a:rPr lang="en-US" sz="2000" dirty="0" smtClean="0">
                <a:latin typeface="Arial"/>
                <a:cs typeface="Arial"/>
              </a:rPr>
              <a:t>Significant </a:t>
            </a:r>
            <a:r>
              <a:rPr lang="en-US" sz="2000" dirty="0">
                <a:latin typeface="Arial"/>
                <a:cs typeface="Arial"/>
              </a:rPr>
              <a:t>impact on daily activities</a:t>
            </a:r>
          </a:p>
          <a:p>
            <a:pPr lvl="1"/>
            <a:r>
              <a:rPr lang="en-US" sz="2000" dirty="0" smtClean="0">
                <a:latin typeface="Arial"/>
                <a:cs typeface="Arial"/>
              </a:rPr>
              <a:t>Potential for </a:t>
            </a:r>
            <a:r>
              <a:rPr lang="en-US" sz="2000" dirty="0" err="1">
                <a:latin typeface="Arial"/>
                <a:cs typeface="Arial"/>
              </a:rPr>
              <a:t>superinfection</a:t>
            </a:r>
            <a:r>
              <a:rPr lang="en-US" sz="2000" dirty="0">
                <a:latin typeface="Arial"/>
                <a:cs typeface="Arial"/>
              </a:rPr>
              <a:t> </a:t>
            </a:r>
            <a:r>
              <a:rPr lang="en-US" sz="2000" dirty="0" smtClean="0">
                <a:latin typeface="Arial"/>
                <a:cs typeface="Arial"/>
              </a:rPr>
              <a:t>or has become </a:t>
            </a:r>
            <a:r>
              <a:rPr lang="en-US" sz="2000" dirty="0" smtClean="0"/>
              <a:t>superinfected</a:t>
            </a:r>
            <a:endParaRPr lang="en-US" sz="2000" dirty="0"/>
          </a:p>
          <a:p>
            <a:pPr lvl="1"/>
            <a:endParaRPr lang="en-US" sz="2000" dirty="0"/>
          </a:p>
        </p:txBody>
      </p:sp>
      <p:sp>
        <p:nvSpPr>
          <p:cNvPr id="4" name="TextBox 3"/>
          <p:cNvSpPr txBox="1"/>
          <p:nvPr/>
        </p:nvSpPr>
        <p:spPr>
          <a:xfrm>
            <a:off x="0" y="6519446"/>
            <a:ext cx="3602268" cy="338554"/>
          </a:xfrm>
          <a:prstGeom prst="rect">
            <a:avLst/>
          </a:prstGeom>
          <a:noFill/>
        </p:spPr>
        <p:txBody>
          <a:bodyPr wrap="none" rtlCol="0">
            <a:spAutoFit/>
          </a:bodyPr>
          <a:lstStyle/>
          <a:p>
            <a:r>
              <a:rPr lang="en-US" sz="1600" dirty="0" err="1" smtClean="0">
                <a:solidFill>
                  <a:schemeClr val="bg1"/>
                </a:solidFill>
              </a:rPr>
              <a:t>Saif</a:t>
            </a:r>
            <a:r>
              <a:rPr lang="en-US" sz="1600" dirty="0" smtClean="0">
                <a:solidFill>
                  <a:schemeClr val="bg1"/>
                </a:solidFill>
              </a:rPr>
              <a:t> MW et al. </a:t>
            </a:r>
            <a:r>
              <a:rPr lang="en-US" sz="1600" i="1" dirty="0" smtClean="0">
                <a:solidFill>
                  <a:schemeClr val="bg1"/>
                </a:solidFill>
              </a:rPr>
              <a:t>JOP</a:t>
            </a:r>
            <a:r>
              <a:rPr lang="en-US" sz="1600" dirty="0" smtClean="0">
                <a:solidFill>
                  <a:schemeClr val="bg1"/>
                </a:solidFill>
              </a:rPr>
              <a:t> 2008;9(3):267-74.</a:t>
            </a:r>
            <a:endParaRPr lang="en-US" sz="1600" dirty="0">
              <a:solidFill>
                <a:schemeClr val="bg1"/>
              </a:solidFill>
            </a:endParaRPr>
          </a:p>
        </p:txBody>
      </p:sp>
    </p:spTree>
    <p:extLst>
      <p:ext uri="{BB962C8B-B14F-4D97-AF65-F5344CB8AC3E}">
        <p14:creationId xmlns:p14="http://schemas.microsoft.com/office/powerpoint/2010/main" val="2151621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431" y="705523"/>
            <a:ext cx="184666" cy="369332"/>
          </a:xfrm>
          <a:prstGeom prst="rect">
            <a:avLst/>
          </a:prstGeom>
          <a:noFill/>
        </p:spPr>
        <p:txBody>
          <a:bodyPr wrap="none" rtlCol="0">
            <a:spAutoFit/>
          </a:bodyPr>
          <a:lstStyle/>
          <a:p>
            <a:endParaRPr lang="en-US" dirty="0"/>
          </a:p>
        </p:txBody>
      </p:sp>
      <p:sp>
        <p:nvSpPr>
          <p:cNvPr id="4" name="Title 3"/>
          <p:cNvSpPr>
            <a:spLocks noGrp="1"/>
          </p:cNvSpPr>
          <p:nvPr>
            <p:ph type="title"/>
          </p:nvPr>
        </p:nvSpPr>
        <p:spPr/>
        <p:txBody>
          <a:bodyPr>
            <a:normAutofit/>
          </a:bodyPr>
          <a:lstStyle/>
          <a:p>
            <a:r>
              <a:rPr lang="en-US" dirty="0" smtClean="0"/>
              <a:t>Prophylaxis of Dermatologic Toxicities </a:t>
            </a:r>
            <a:br>
              <a:rPr lang="en-US" dirty="0" smtClean="0"/>
            </a:br>
            <a:r>
              <a:rPr lang="en-US" dirty="0" smtClean="0"/>
              <a:t>with </a:t>
            </a:r>
            <a:r>
              <a:rPr lang="en-US" dirty="0"/>
              <a:t>EGFR </a:t>
            </a:r>
            <a:r>
              <a:rPr lang="en-US" dirty="0" smtClean="0"/>
              <a:t>Inhibitors</a:t>
            </a:r>
            <a:endParaRPr lang="en-US" dirty="0"/>
          </a:p>
        </p:txBody>
      </p:sp>
      <p:sp>
        <p:nvSpPr>
          <p:cNvPr id="9" name="Content Placeholder 8"/>
          <p:cNvSpPr>
            <a:spLocks noGrp="1"/>
          </p:cNvSpPr>
          <p:nvPr>
            <p:ph idx="1"/>
          </p:nvPr>
        </p:nvSpPr>
        <p:spPr/>
        <p:txBody>
          <a:bodyPr>
            <a:normAutofit/>
          </a:bodyPr>
          <a:lstStyle/>
          <a:p>
            <a:pPr marL="0" indent="0" eaLnBrk="0" hangingPunct="0">
              <a:spcAft>
                <a:spcPts val="1200"/>
              </a:spcAft>
              <a:buNone/>
            </a:pPr>
            <a:r>
              <a:rPr lang="en-US" sz="2400" b="1" dirty="0" smtClean="0">
                <a:solidFill>
                  <a:srgbClr val="ECBB33"/>
                </a:solidFill>
                <a:cs typeface="ＭＳ Ｐゴシック" charset="0"/>
              </a:rPr>
              <a:t>Within first 6 </a:t>
            </a:r>
            <a:r>
              <a:rPr lang="en-US" sz="2400" b="1" dirty="0">
                <a:solidFill>
                  <a:srgbClr val="ECBB33"/>
                </a:solidFill>
                <a:cs typeface="ＭＳ Ｐゴシック" charset="0"/>
              </a:rPr>
              <a:t>weeks of </a:t>
            </a:r>
            <a:r>
              <a:rPr lang="en-US" sz="2400" b="1" dirty="0" smtClean="0">
                <a:solidFill>
                  <a:srgbClr val="ECBB33"/>
                </a:solidFill>
                <a:cs typeface="ＭＳ Ｐゴシック" charset="0"/>
              </a:rPr>
              <a:t>EGFR TKI administration</a:t>
            </a:r>
          </a:p>
          <a:p>
            <a:pPr eaLnBrk="0" hangingPunct="0">
              <a:spcAft>
                <a:spcPts val="1200"/>
              </a:spcAft>
            </a:pPr>
            <a:r>
              <a:rPr lang="en-US" sz="2400" dirty="0" smtClean="0">
                <a:solidFill>
                  <a:srgbClr val="FFFFFF"/>
                </a:solidFill>
                <a:cs typeface="ＭＳ Ｐゴシック" charset="0"/>
              </a:rPr>
              <a:t>Employ proactive approach</a:t>
            </a:r>
          </a:p>
          <a:p>
            <a:pPr eaLnBrk="0" hangingPunct="0">
              <a:spcAft>
                <a:spcPts val="1200"/>
              </a:spcAft>
            </a:pPr>
            <a:r>
              <a:rPr lang="en-US" sz="2400" dirty="0" smtClean="0">
                <a:solidFill>
                  <a:srgbClr val="FFFFFF"/>
                </a:solidFill>
                <a:cs typeface="ＭＳ Ｐゴシック" charset="0"/>
              </a:rPr>
              <a:t>Thick, alcohol-free emollient cream</a:t>
            </a:r>
          </a:p>
          <a:p>
            <a:pPr eaLnBrk="0" hangingPunct="0">
              <a:spcAft>
                <a:spcPts val="1200"/>
              </a:spcAft>
            </a:pPr>
            <a:r>
              <a:rPr lang="en-US" sz="2400" dirty="0" smtClean="0">
                <a:solidFill>
                  <a:srgbClr val="FFFFFF"/>
                </a:solidFill>
                <a:cs typeface="ＭＳ Ｐゴシック" charset="0"/>
              </a:rPr>
              <a:t>Sunscreen ≥SPF15, preferably with zinc oxide or titanium dioxide</a:t>
            </a:r>
          </a:p>
          <a:p>
            <a:pPr eaLnBrk="0" hangingPunct="0">
              <a:spcAft>
                <a:spcPts val="1200"/>
              </a:spcAft>
            </a:pPr>
            <a:r>
              <a:rPr lang="en-US" sz="2400" dirty="0" smtClean="0">
                <a:solidFill>
                  <a:srgbClr val="FFFFFF"/>
                </a:solidFill>
                <a:cs typeface="ＭＳ Ｐゴシック" charset="0"/>
              </a:rPr>
              <a:t>Good hygiene</a:t>
            </a:r>
            <a:endParaRPr lang="en-US" sz="2400" dirty="0">
              <a:cs typeface="ＭＳ Ｐゴシック" charset="0"/>
            </a:endParaRPr>
          </a:p>
          <a:p>
            <a:pPr marL="0" indent="0" eaLnBrk="0" hangingPunct="0">
              <a:spcAft>
                <a:spcPts val="1200"/>
              </a:spcAft>
              <a:buNone/>
            </a:pPr>
            <a:endParaRPr lang="en-US" sz="2800" dirty="0">
              <a:cs typeface="ＭＳ Ｐゴシック" charset="0"/>
            </a:endParaRPr>
          </a:p>
        </p:txBody>
      </p:sp>
      <p:sp>
        <p:nvSpPr>
          <p:cNvPr id="10" name="TextBox 9"/>
          <p:cNvSpPr txBox="1"/>
          <p:nvPr/>
        </p:nvSpPr>
        <p:spPr>
          <a:xfrm>
            <a:off x="228599" y="6474691"/>
            <a:ext cx="8461279" cy="364836"/>
          </a:xfrm>
          <a:prstGeom prst="rect">
            <a:avLst/>
          </a:prstGeom>
          <a:noFill/>
        </p:spPr>
        <p:txBody>
          <a:bodyPr>
            <a:noAutofit/>
          </a:bodyPr>
          <a:lstStyle/>
          <a:p>
            <a:pPr defTabSz="457200" eaLnBrk="1" hangingPunct="1">
              <a:defRPr/>
            </a:pPr>
            <a:r>
              <a:rPr lang="en-US" sz="1600" dirty="0" smtClean="0">
                <a:solidFill>
                  <a:schemeClr val="bg1"/>
                </a:solidFill>
              </a:rPr>
              <a:t>Lynch TJ et al. </a:t>
            </a:r>
            <a:r>
              <a:rPr lang="en-US" sz="1600" i="1" dirty="0" smtClean="0">
                <a:solidFill>
                  <a:schemeClr val="bg1"/>
                </a:solidFill>
              </a:rPr>
              <a:t>Oncologist</a:t>
            </a:r>
            <a:r>
              <a:rPr lang="en-US" sz="1600" dirty="0" smtClean="0">
                <a:solidFill>
                  <a:schemeClr val="bg1"/>
                </a:solidFill>
              </a:rPr>
              <a:t> 2007;12:610-21.</a:t>
            </a:r>
            <a:endParaRPr lang="en-GB" sz="1600" dirty="0">
              <a:solidFill>
                <a:schemeClr val="bg1"/>
              </a:solidFill>
              <a:cs typeface="Arial" charset="0"/>
            </a:endParaRPr>
          </a:p>
        </p:txBody>
      </p:sp>
    </p:spTree>
    <p:extLst>
      <p:ext uri="{BB962C8B-B14F-4D97-AF65-F5344CB8AC3E}">
        <p14:creationId xmlns:p14="http://schemas.microsoft.com/office/powerpoint/2010/main" val="2001662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Management of Dermatologic Toxicities with EGFR Inhibitors</a:t>
            </a:r>
            <a:endParaRPr lang="en-US" dirty="0"/>
          </a:p>
        </p:txBody>
      </p:sp>
      <p:sp>
        <p:nvSpPr>
          <p:cNvPr id="6" name="Content Placeholder 5"/>
          <p:cNvSpPr>
            <a:spLocks noGrp="1"/>
          </p:cNvSpPr>
          <p:nvPr>
            <p:ph idx="1"/>
          </p:nvPr>
        </p:nvSpPr>
        <p:spPr/>
        <p:txBody>
          <a:bodyPr/>
          <a:lstStyle/>
          <a:p>
            <a:pPr>
              <a:spcAft>
                <a:spcPts val="1200"/>
              </a:spcAft>
            </a:pPr>
            <a:r>
              <a:rPr lang="en-US" dirty="0" smtClean="0"/>
              <a:t>Hydrocortisone 2.5% cream</a:t>
            </a:r>
          </a:p>
          <a:p>
            <a:pPr>
              <a:spcAft>
                <a:spcPts val="1200"/>
              </a:spcAft>
            </a:pPr>
            <a:r>
              <a:rPr lang="en-US" dirty="0" smtClean="0"/>
              <a:t>Clindamycin 1% gel</a:t>
            </a:r>
          </a:p>
          <a:p>
            <a:pPr>
              <a:spcAft>
                <a:spcPts val="1200"/>
              </a:spcAft>
            </a:pPr>
            <a:r>
              <a:rPr lang="en-US" dirty="0" err="1" smtClean="0"/>
              <a:t>Pimecrolimus</a:t>
            </a:r>
            <a:r>
              <a:rPr lang="en-US" dirty="0" smtClean="0"/>
              <a:t> 1% cream</a:t>
            </a:r>
          </a:p>
          <a:p>
            <a:pPr>
              <a:spcAft>
                <a:spcPts val="1200"/>
              </a:spcAft>
            </a:pPr>
            <a:r>
              <a:rPr lang="en-US" dirty="0" smtClean="0"/>
              <a:t>Doxycycline 100 mg BID</a:t>
            </a:r>
          </a:p>
          <a:p>
            <a:pPr>
              <a:spcAft>
                <a:spcPts val="1200"/>
              </a:spcAft>
            </a:pPr>
            <a:r>
              <a:rPr lang="en-US" dirty="0" smtClean="0"/>
              <a:t>Minocycline 100 mg BID</a:t>
            </a:r>
          </a:p>
          <a:p>
            <a:pPr>
              <a:spcAft>
                <a:spcPts val="1200"/>
              </a:spcAft>
            </a:pPr>
            <a:r>
              <a:rPr lang="en-US" dirty="0" smtClean="0"/>
              <a:t>Methylprednisolone dose pack</a:t>
            </a:r>
          </a:p>
          <a:p>
            <a:pPr>
              <a:spcAft>
                <a:spcPts val="1200"/>
              </a:spcAft>
            </a:pPr>
            <a:r>
              <a:rPr lang="en-US" dirty="0" smtClean="0"/>
              <a:t>Erlotinib dose reduction or discontinuation</a:t>
            </a:r>
            <a:endParaRPr lang="en-US" dirty="0"/>
          </a:p>
        </p:txBody>
      </p:sp>
      <p:sp>
        <p:nvSpPr>
          <p:cNvPr id="7" name="TextBox 6"/>
          <p:cNvSpPr txBox="1"/>
          <p:nvPr/>
        </p:nvSpPr>
        <p:spPr>
          <a:xfrm>
            <a:off x="125730" y="6474691"/>
            <a:ext cx="8461279" cy="364836"/>
          </a:xfrm>
          <a:prstGeom prst="rect">
            <a:avLst/>
          </a:prstGeom>
          <a:noFill/>
        </p:spPr>
        <p:txBody>
          <a:bodyPr>
            <a:noAutofit/>
          </a:bodyPr>
          <a:lstStyle/>
          <a:p>
            <a:pPr defTabSz="457200" eaLnBrk="1" hangingPunct="1">
              <a:defRPr/>
            </a:pPr>
            <a:r>
              <a:rPr lang="en-US" sz="1600" dirty="0" smtClean="0">
                <a:solidFill>
                  <a:schemeClr val="bg1"/>
                </a:solidFill>
              </a:rPr>
              <a:t>Lynch TJ et al. </a:t>
            </a:r>
            <a:r>
              <a:rPr lang="en-US" sz="1600" i="1" dirty="0" smtClean="0">
                <a:solidFill>
                  <a:schemeClr val="bg1"/>
                </a:solidFill>
              </a:rPr>
              <a:t>Oncologist </a:t>
            </a:r>
            <a:r>
              <a:rPr lang="en-US" sz="1600" dirty="0" smtClean="0">
                <a:solidFill>
                  <a:schemeClr val="bg1"/>
                </a:solidFill>
              </a:rPr>
              <a:t>2007;12:610-21.</a:t>
            </a:r>
            <a:endParaRPr lang="en-GB" sz="1600" dirty="0">
              <a:solidFill>
                <a:schemeClr val="bg1"/>
              </a:solidFill>
              <a:cs typeface="Arial" charset="0"/>
            </a:endParaRPr>
          </a:p>
        </p:txBody>
      </p:sp>
    </p:spTree>
    <p:extLst>
      <p:ext uri="{BB962C8B-B14F-4D97-AF65-F5344CB8AC3E}">
        <p14:creationId xmlns:p14="http://schemas.microsoft.com/office/powerpoint/2010/main" val="1511192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2"/>
          <p:cNvSpPr>
            <a:spLocks noGrp="1"/>
          </p:cNvSpPr>
          <p:nvPr>
            <p:ph type="title"/>
          </p:nvPr>
        </p:nvSpPr>
        <p:spPr/>
        <p:txBody>
          <a:bodyPr/>
          <a:lstStyle/>
          <a:p>
            <a:r>
              <a:rPr lang="en-US" dirty="0" smtClean="0"/>
              <a:t>Erlotinib versus Afatinib</a:t>
            </a:r>
            <a:endParaRPr lang="en-US" dirty="0"/>
          </a:p>
        </p:txBody>
      </p:sp>
      <p:sp>
        <p:nvSpPr>
          <p:cNvPr id="3" name="TextBox 2"/>
          <p:cNvSpPr txBox="1"/>
          <p:nvPr/>
        </p:nvSpPr>
        <p:spPr>
          <a:xfrm>
            <a:off x="497564" y="1808703"/>
            <a:ext cx="3076208" cy="2410916"/>
          </a:xfrm>
          <a:prstGeom prst="rect">
            <a:avLst/>
          </a:prstGeom>
          <a:solidFill>
            <a:srgbClr val="072B4F"/>
          </a:solidFill>
          <a:ln>
            <a:solidFill>
              <a:srgbClr val="FFFFFF"/>
            </a:solidFill>
          </a:ln>
        </p:spPr>
        <p:txBody>
          <a:bodyPr wrap="square" rtlCol="0">
            <a:spAutoFit/>
          </a:bodyPr>
          <a:lstStyle/>
          <a:p>
            <a:r>
              <a:rPr lang="en-US" sz="2400" b="1" dirty="0" smtClean="0">
                <a:solidFill>
                  <a:srgbClr val="ECBB33"/>
                </a:solidFill>
              </a:rPr>
              <a:t>Erlotinib</a:t>
            </a:r>
          </a:p>
          <a:p>
            <a:pPr marL="342900" indent="-342900">
              <a:buFont typeface="Arial"/>
              <a:buChar char="•"/>
            </a:pPr>
            <a:r>
              <a:rPr lang="en-US" sz="2000" dirty="0" smtClean="0">
                <a:solidFill>
                  <a:schemeClr val="bg1"/>
                </a:solidFill>
              </a:rPr>
              <a:t>Oral </a:t>
            </a:r>
          </a:p>
          <a:p>
            <a:pPr marL="342900" indent="-342900">
              <a:buFont typeface="Arial"/>
              <a:buChar char="•"/>
            </a:pPr>
            <a:r>
              <a:rPr lang="en-US" sz="2000" dirty="0" smtClean="0">
                <a:solidFill>
                  <a:schemeClr val="bg1"/>
                </a:solidFill>
              </a:rPr>
              <a:t>FDA approved</a:t>
            </a:r>
          </a:p>
          <a:p>
            <a:pPr marL="342900" indent="-342900">
              <a:buFont typeface="Arial"/>
              <a:buChar char="•"/>
            </a:pPr>
            <a:r>
              <a:rPr lang="en-US" sz="2000" dirty="0" smtClean="0">
                <a:solidFill>
                  <a:schemeClr val="bg1"/>
                </a:solidFill>
              </a:rPr>
              <a:t>Reversible EGFR TKI</a:t>
            </a:r>
          </a:p>
          <a:p>
            <a:pPr>
              <a:spcBef>
                <a:spcPts val="800"/>
              </a:spcBef>
            </a:pPr>
            <a:r>
              <a:rPr lang="en-US" sz="2000" b="1" dirty="0" smtClean="0">
                <a:solidFill>
                  <a:srgbClr val="ECBB33"/>
                </a:solidFill>
              </a:rPr>
              <a:t>Common side effects</a:t>
            </a:r>
          </a:p>
          <a:p>
            <a:pPr marL="800100" lvl="1" indent="-342900">
              <a:buFont typeface="Arial"/>
              <a:buChar char="•"/>
            </a:pPr>
            <a:r>
              <a:rPr lang="en-US" sz="2000" dirty="0" smtClean="0">
                <a:solidFill>
                  <a:schemeClr val="bg1"/>
                </a:solidFill>
              </a:rPr>
              <a:t>Diarrhea</a:t>
            </a:r>
          </a:p>
          <a:p>
            <a:pPr marL="800100" lvl="1" indent="-342900">
              <a:buFont typeface="Arial"/>
              <a:buChar char="•"/>
            </a:pPr>
            <a:r>
              <a:rPr lang="en-US" sz="2000" dirty="0" smtClean="0">
                <a:solidFill>
                  <a:schemeClr val="bg1"/>
                </a:solidFill>
              </a:rPr>
              <a:t>Rash/acne</a:t>
            </a:r>
          </a:p>
        </p:txBody>
      </p:sp>
      <p:sp>
        <p:nvSpPr>
          <p:cNvPr id="9" name="TextBox 8"/>
          <p:cNvSpPr txBox="1"/>
          <p:nvPr/>
        </p:nvSpPr>
        <p:spPr>
          <a:xfrm>
            <a:off x="3756077" y="1808703"/>
            <a:ext cx="4980851" cy="3334246"/>
          </a:xfrm>
          <a:prstGeom prst="rect">
            <a:avLst/>
          </a:prstGeom>
          <a:solidFill>
            <a:srgbClr val="072B4F"/>
          </a:solidFill>
          <a:ln>
            <a:solidFill>
              <a:srgbClr val="FFFFFF"/>
            </a:solidFill>
          </a:ln>
        </p:spPr>
        <p:txBody>
          <a:bodyPr wrap="none" rtlCol="0">
            <a:spAutoFit/>
          </a:bodyPr>
          <a:lstStyle/>
          <a:p>
            <a:r>
              <a:rPr lang="en-US" sz="2400" b="1" dirty="0" smtClean="0">
                <a:solidFill>
                  <a:srgbClr val="ECBB33"/>
                </a:solidFill>
              </a:rPr>
              <a:t>Afatinib</a:t>
            </a:r>
          </a:p>
          <a:p>
            <a:pPr marL="342900" indent="-342900">
              <a:buFont typeface="Arial"/>
              <a:buChar char="•"/>
            </a:pPr>
            <a:r>
              <a:rPr lang="en-US" sz="2000" dirty="0" smtClean="0">
                <a:solidFill>
                  <a:schemeClr val="bg1"/>
                </a:solidFill>
              </a:rPr>
              <a:t>Oral</a:t>
            </a:r>
          </a:p>
          <a:p>
            <a:pPr marL="342900" indent="-342900">
              <a:buFont typeface="Arial"/>
              <a:buChar char="•"/>
            </a:pPr>
            <a:r>
              <a:rPr lang="en-US" sz="2000" dirty="0" smtClean="0">
                <a:solidFill>
                  <a:schemeClr val="bg1"/>
                </a:solidFill>
              </a:rPr>
              <a:t>Investigational agent</a:t>
            </a:r>
          </a:p>
          <a:p>
            <a:pPr marL="800100" lvl="1" indent="-342900">
              <a:buFont typeface="Lucida Grande"/>
              <a:buChar char="-"/>
            </a:pPr>
            <a:r>
              <a:rPr lang="en-US" sz="2000" dirty="0" smtClean="0">
                <a:solidFill>
                  <a:schemeClr val="bg1"/>
                </a:solidFill>
              </a:rPr>
              <a:t>Granted FDA priority review 1/2013</a:t>
            </a:r>
          </a:p>
          <a:p>
            <a:pPr marL="342900" indent="-342900">
              <a:buFont typeface="Arial"/>
              <a:buChar char="•"/>
            </a:pPr>
            <a:r>
              <a:rPr lang="en-US" sz="2000" dirty="0" smtClean="0">
                <a:solidFill>
                  <a:schemeClr val="bg1"/>
                </a:solidFill>
              </a:rPr>
              <a:t>Irreversible </a:t>
            </a:r>
            <a:r>
              <a:rPr lang="en-US" sz="2000" dirty="0" err="1" smtClean="0">
                <a:solidFill>
                  <a:schemeClr val="bg1"/>
                </a:solidFill>
              </a:rPr>
              <a:t>ErbB</a:t>
            </a:r>
            <a:r>
              <a:rPr lang="en-US" sz="2000" dirty="0" smtClean="0">
                <a:solidFill>
                  <a:schemeClr val="bg1"/>
                </a:solidFill>
              </a:rPr>
              <a:t> family blockade</a:t>
            </a:r>
          </a:p>
          <a:p>
            <a:pPr marL="800100" lvl="1" indent="-342900">
              <a:buFont typeface="Lucida Grande"/>
              <a:buChar char="-"/>
            </a:pPr>
            <a:r>
              <a:rPr lang="en-US" sz="2000" dirty="0" smtClean="0">
                <a:solidFill>
                  <a:schemeClr val="bg1"/>
                </a:solidFill>
              </a:rPr>
              <a:t>Activity against T790M mutation</a:t>
            </a:r>
          </a:p>
          <a:p>
            <a:pPr>
              <a:spcBef>
                <a:spcPts val="800"/>
              </a:spcBef>
            </a:pPr>
            <a:r>
              <a:rPr lang="en-US" sz="2000" b="1" dirty="0" smtClean="0">
                <a:solidFill>
                  <a:srgbClr val="ECBB33"/>
                </a:solidFill>
              </a:rPr>
              <a:t>Common </a:t>
            </a:r>
            <a:r>
              <a:rPr lang="en-US" sz="2000" b="1" dirty="0">
                <a:solidFill>
                  <a:srgbClr val="ECBB33"/>
                </a:solidFill>
              </a:rPr>
              <a:t>side </a:t>
            </a:r>
            <a:r>
              <a:rPr lang="en-US" sz="2000" b="1" dirty="0" smtClean="0">
                <a:solidFill>
                  <a:srgbClr val="ECBB33"/>
                </a:solidFill>
              </a:rPr>
              <a:t>effects</a:t>
            </a:r>
          </a:p>
          <a:p>
            <a:pPr marL="800100" lvl="1" indent="-342900" algn="r">
              <a:buFont typeface="Arial"/>
              <a:buChar char="•"/>
            </a:pPr>
            <a:r>
              <a:rPr lang="en-US" sz="2000" dirty="0" smtClean="0">
                <a:solidFill>
                  <a:schemeClr val="bg1"/>
                </a:solidFill>
              </a:rPr>
              <a:t>Diarrhea</a:t>
            </a:r>
          </a:p>
          <a:p>
            <a:pPr marL="800100" lvl="1" indent="-342900" algn="r">
              <a:buFont typeface="Arial"/>
              <a:buChar char="•"/>
            </a:pPr>
            <a:r>
              <a:rPr lang="en-US" sz="2000" dirty="0">
                <a:solidFill>
                  <a:schemeClr val="bg1"/>
                </a:solidFill>
              </a:rPr>
              <a:t>R</a:t>
            </a:r>
            <a:r>
              <a:rPr lang="en-US" sz="2000" dirty="0" smtClean="0">
                <a:solidFill>
                  <a:schemeClr val="bg1"/>
                </a:solidFill>
              </a:rPr>
              <a:t>ash</a:t>
            </a:r>
            <a:endParaRPr lang="en-US" sz="2000" dirty="0">
              <a:solidFill>
                <a:schemeClr val="bg1"/>
              </a:solidFill>
            </a:endParaRPr>
          </a:p>
          <a:p>
            <a:pPr marL="800100" lvl="1" indent="-342900">
              <a:buFont typeface="Arial"/>
              <a:buChar char="•"/>
            </a:pPr>
            <a:endParaRPr lang="en-US" sz="2000" dirty="0">
              <a:solidFill>
                <a:schemeClr val="bg1"/>
              </a:solidFill>
            </a:endParaRPr>
          </a:p>
        </p:txBody>
      </p:sp>
    </p:spTree>
    <p:extLst>
      <p:ext uri="{BB962C8B-B14F-4D97-AF65-F5344CB8AC3E}">
        <p14:creationId xmlns:p14="http://schemas.microsoft.com/office/powerpoint/2010/main" val="3584501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atinib-ErbB-Family-Block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025" y="1209024"/>
            <a:ext cx="7303487" cy="3776340"/>
          </a:xfrm>
          <a:prstGeom prst="rect">
            <a:avLst/>
          </a:prstGeom>
        </p:spPr>
      </p:pic>
      <p:sp>
        <p:nvSpPr>
          <p:cNvPr id="4" name="Title 2"/>
          <p:cNvSpPr>
            <a:spLocks noGrp="1"/>
          </p:cNvSpPr>
          <p:nvPr>
            <p:ph type="title"/>
          </p:nvPr>
        </p:nvSpPr>
        <p:spPr/>
        <p:txBody>
          <a:bodyPr/>
          <a:lstStyle/>
          <a:p>
            <a:r>
              <a:rPr lang="en-US" dirty="0" smtClean="0"/>
              <a:t>Afatinib: An Irreversible </a:t>
            </a:r>
            <a:r>
              <a:rPr lang="en-US" dirty="0" err="1" smtClean="0"/>
              <a:t>ErbB</a:t>
            </a:r>
            <a:r>
              <a:rPr lang="en-US" dirty="0" smtClean="0"/>
              <a:t> Family Blocker</a:t>
            </a:r>
            <a:endParaRPr lang="en-US" dirty="0"/>
          </a:p>
        </p:txBody>
      </p:sp>
      <p:sp>
        <p:nvSpPr>
          <p:cNvPr id="6" name="Content Placeholder 6"/>
          <p:cNvSpPr txBox="1">
            <a:spLocks/>
          </p:cNvSpPr>
          <p:nvPr/>
        </p:nvSpPr>
        <p:spPr bwMode="auto">
          <a:xfrm>
            <a:off x="263525" y="4879975"/>
            <a:ext cx="8715375"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ヒラギノ角ゴ Pro W3" charset="-128"/>
                <a:cs typeface="ヒラギノ角ゴ Pro W3" charset="-128"/>
              </a:defRPr>
            </a:lvl1pPr>
            <a:lvl2pPr marL="457200" indent="0" algn="l" rtl="0" eaLnBrk="0" fontAlgn="base" hangingPunct="0">
              <a:spcBef>
                <a:spcPct val="20000"/>
              </a:spcBef>
              <a:spcAft>
                <a:spcPct val="0"/>
              </a:spcAft>
              <a:buNone/>
              <a:defRPr sz="1800">
                <a:solidFill>
                  <a:schemeClr val="tx1"/>
                </a:solidFill>
                <a:latin typeface="+mn-lt"/>
                <a:ea typeface="ヒラギノ角ゴ Pro W3" charset="-128"/>
                <a:cs typeface="ヒラギノ角ゴ Pro W3" charset="0"/>
              </a:defRPr>
            </a:lvl2pPr>
            <a:lvl3pPr marL="914400" indent="0" algn="l" rtl="0" eaLnBrk="0" fontAlgn="base" hangingPunct="0">
              <a:spcBef>
                <a:spcPct val="20000"/>
              </a:spcBef>
              <a:spcAft>
                <a:spcPct val="0"/>
              </a:spcAft>
              <a:buNone/>
              <a:defRPr sz="1600">
                <a:solidFill>
                  <a:schemeClr val="tx1"/>
                </a:solidFill>
                <a:latin typeface="+mn-lt"/>
                <a:ea typeface="ＭＳ Ｐゴシック" charset="-128"/>
                <a:cs typeface="ＭＳ Ｐゴシック" pitchFamily="-111" charset="-128"/>
              </a:defRPr>
            </a:lvl3pPr>
            <a:lvl4pPr marL="1371600" indent="0" algn="l" rtl="0" eaLnBrk="0" fontAlgn="base" hangingPunct="0">
              <a:spcBef>
                <a:spcPct val="20000"/>
              </a:spcBef>
              <a:spcAft>
                <a:spcPct val="0"/>
              </a:spcAft>
              <a:buNone/>
              <a:defRPr sz="1400">
                <a:solidFill>
                  <a:schemeClr val="tx1"/>
                </a:solidFill>
                <a:latin typeface="+mn-lt"/>
                <a:ea typeface="ＭＳ Ｐゴシック" charset="-128"/>
              </a:defRPr>
            </a:lvl4pPr>
            <a:lvl5pPr marL="1828800" indent="0" algn="l" rtl="0" eaLnBrk="0" fontAlgn="base" hangingPunct="0">
              <a:spcBef>
                <a:spcPct val="20000"/>
              </a:spcBef>
              <a:spcAft>
                <a:spcPct val="0"/>
              </a:spcAft>
              <a:buNone/>
              <a:defRPr sz="1400">
                <a:solidFill>
                  <a:schemeClr val="tx1"/>
                </a:solidFill>
                <a:latin typeface="+mn-lt"/>
                <a:ea typeface="ＭＳ Ｐゴシック" charset="-128"/>
              </a:defRPr>
            </a:lvl5pPr>
            <a:lvl6pPr marL="2286000" indent="0" algn="l" rtl="0" fontAlgn="base">
              <a:spcBef>
                <a:spcPct val="20000"/>
              </a:spcBef>
              <a:spcAft>
                <a:spcPct val="0"/>
              </a:spcAft>
              <a:buNone/>
              <a:defRPr sz="1400">
                <a:solidFill>
                  <a:srgbClr val="CDE7F3"/>
                </a:solidFill>
                <a:latin typeface="+mn-lt"/>
                <a:ea typeface="ヒラギノ角ゴ Pro W3" charset="-128"/>
              </a:defRPr>
            </a:lvl6pPr>
            <a:lvl7pPr marL="2743200" indent="0" algn="l" rtl="0" fontAlgn="base">
              <a:spcBef>
                <a:spcPct val="20000"/>
              </a:spcBef>
              <a:spcAft>
                <a:spcPct val="0"/>
              </a:spcAft>
              <a:buNone/>
              <a:defRPr sz="1400">
                <a:solidFill>
                  <a:srgbClr val="CDE7F3"/>
                </a:solidFill>
                <a:latin typeface="+mn-lt"/>
                <a:ea typeface="ヒラギノ角ゴ Pro W3" charset="-128"/>
              </a:defRPr>
            </a:lvl7pPr>
            <a:lvl8pPr marL="3200400" indent="0" algn="l" rtl="0" fontAlgn="base">
              <a:spcBef>
                <a:spcPct val="20000"/>
              </a:spcBef>
              <a:spcAft>
                <a:spcPct val="0"/>
              </a:spcAft>
              <a:buNone/>
              <a:defRPr sz="1400">
                <a:solidFill>
                  <a:srgbClr val="CDE7F3"/>
                </a:solidFill>
                <a:latin typeface="+mn-lt"/>
                <a:ea typeface="ヒラギノ角ゴ Pro W3" charset="-128"/>
              </a:defRPr>
            </a:lvl8pPr>
            <a:lvl9pPr marL="3657600" indent="0" algn="l" rtl="0" fontAlgn="base">
              <a:spcBef>
                <a:spcPct val="20000"/>
              </a:spcBef>
              <a:spcAft>
                <a:spcPct val="0"/>
              </a:spcAft>
              <a:buNone/>
              <a:defRPr sz="1400">
                <a:solidFill>
                  <a:srgbClr val="CDE7F3"/>
                </a:solidFill>
                <a:latin typeface="+mn-lt"/>
                <a:ea typeface="ヒラギノ角ゴ Pro W3" charset="-128"/>
              </a:defRPr>
            </a:lvl9pPr>
          </a:lstStyle>
          <a:p>
            <a:pPr eaLnBrk="1" hangingPunct="1">
              <a:defRPr/>
            </a:pPr>
            <a:r>
              <a:rPr lang="en-GB" altLang="zh-TW" dirty="0" smtClean="0">
                <a:solidFill>
                  <a:srgbClr val="FFFFFF"/>
                </a:solidFill>
                <a:ea typeface="新細明體" charset="-120"/>
                <a:cs typeface="+mn-cs"/>
              </a:rPr>
              <a:t>Afatinib is an orally available, irreversible </a:t>
            </a:r>
            <a:r>
              <a:rPr lang="en-GB" altLang="zh-TW" dirty="0" err="1" smtClean="0">
                <a:solidFill>
                  <a:srgbClr val="FFFFFF"/>
                </a:solidFill>
                <a:ea typeface="新細明體" charset="-120"/>
                <a:cs typeface="+mn-cs"/>
              </a:rPr>
              <a:t>ErbB</a:t>
            </a:r>
            <a:r>
              <a:rPr lang="en-GB" altLang="zh-TW" dirty="0" smtClean="0">
                <a:solidFill>
                  <a:srgbClr val="FFFFFF"/>
                </a:solidFill>
                <a:ea typeface="新細明體" charset="-120"/>
                <a:cs typeface="+mn-cs"/>
              </a:rPr>
              <a:t> </a:t>
            </a:r>
            <a:r>
              <a:rPr lang="en-GB" altLang="zh-TW" dirty="0">
                <a:solidFill>
                  <a:srgbClr val="FFFFFF"/>
                </a:solidFill>
                <a:ea typeface="新細明體" charset="-120"/>
                <a:cs typeface="+mn-cs"/>
              </a:rPr>
              <a:t>f</a:t>
            </a:r>
            <a:r>
              <a:rPr lang="en-GB" altLang="zh-TW" dirty="0" smtClean="0">
                <a:solidFill>
                  <a:srgbClr val="FFFFFF"/>
                </a:solidFill>
                <a:ea typeface="新細明體" charset="-120"/>
                <a:cs typeface="+mn-cs"/>
              </a:rPr>
              <a:t>amily blocker </a:t>
            </a:r>
            <a:br>
              <a:rPr lang="en-GB" altLang="zh-TW" dirty="0" smtClean="0">
                <a:solidFill>
                  <a:srgbClr val="FFFFFF"/>
                </a:solidFill>
                <a:ea typeface="新細明體" charset="-120"/>
                <a:cs typeface="+mn-cs"/>
              </a:rPr>
            </a:br>
            <a:r>
              <a:rPr lang="en-GB" altLang="zh-TW" dirty="0" smtClean="0">
                <a:solidFill>
                  <a:srgbClr val="FFFFFF"/>
                </a:solidFill>
                <a:ea typeface="新細明體" charset="-120"/>
                <a:cs typeface="+mn-cs"/>
              </a:rPr>
              <a:t>with high efficacy potential</a:t>
            </a:r>
          </a:p>
          <a:p>
            <a:pPr lvl="1" eaLnBrk="1" hangingPunct="1">
              <a:defRPr/>
            </a:pPr>
            <a:r>
              <a:rPr lang="en-GB" altLang="zh-TW" dirty="0" smtClean="0">
                <a:solidFill>
                  <a:srgbClr val="FFFFFF"/>
                </a:solidFill>
                <a:ea typeface="新細明體" charset="-120"/>
              </a:rPr>
              <a:t>Inhibition of </a:t>
            </a:r>
            <a:r>
              <a:rPr lang="en-GB" altLang="zh-TW" dirty="0" err="1" smtClean="0">
                <a:solidFill>
                  <a:srgbClr val="FFFFFF"/>
                </a:solidFill>
                <a:ea typeface="新細明體" charset="-120"/>
              </a:rPr>
              <a:t>ErbB</a:t>
            </a:r>
            <a:r>
              <a:rPr lang="en-GB" altLang="zh-TW" dirty="0" smtClean="0">
                <a:solidFill>
                  <a:srgbClr val="FFFFFF"/>
                </a:solidFill>
                <a:ea typeface="新細明體" charset="-120"/>
              </a:rPr>
              <a:t> family receptor </a:t>
            </a:r>
            <a:r>
              <a:rPr lang="en-GB" altLang="zh-TW" dirty="0" err="1" smtClean="0">
                <a:solidFill>
                  <a:srgbClr val="FFFFFF"/>
                </a:solidFill>
                <a:ea typeface="新細明體" charset="-120"/>
              </a:rPr>
              <a:t>heterodimerization</a:t>
            </a:r>
            <a:r>
              <a:rPr lang="en-GB" sz="1050" b="1" dirty="0" smtClean="0">
                <a:solidFill>
                  <a:srgbClr val="FFFFFF"/>
                </a:solidFill>
                <a:latin typeface="Arial" charset="0"/>
                <a:ea typeface="+mn-ea"/>
                <a:cs typeface="Arial" charset="0"/>
              </a:rPr>
              <a:t> </a:t>
            </a:r>
          </a:p>
          <a:p>
            <a:pPr lvl="1" eaLnBrk="1" hangingPunct="1">
              <a:defRPr/>
            </a:pPr>
            <a:r>
              <a:rPr lang="en-GB" altLang="zh-TW" i="1" dirty="0" smtClean="0">
                <a:solidFill>
                  <a:srgbClr val="FFFFFF"/>
                </a:solidFill>
                <a:ea typeface="新細明體" charset="-120"/>
              </a:rPr>
              <a:t>In vitro </a:t>
            </a:r>
            <a:r>
              <a:rPr lang="en-GB" altLang="zh-TW" dirty="0" smtClean="0">
                <a:solidFill>
                  <a:srgbClr val="FFFFFF"/>
                </a:solidFill>
                <a:ea typeface="新細明體" charset="-120"/>
              </a:rPr>
              <a:t>activity against EGFR-resistant T790M mutation</a:t>
            </a:r>
            <a:endParaRPr lang="en-GB" b="1" dirty="0" smtClean="0">
              <a:solidFill>
                <a:srgbClr val="FFFFFF"/>
              </a:solidFill>
              <a:latin typeface="Arial" charset="0"/>
              <a:ea typeface="+mn-ea"/>
              <a:cs typeface="Arial" charset="0"/>
            </a:endParaRPr>
          </a:p>
        </p:txBody>
      </p:sp>
      <p:sp>
        <p:nvSpPr>
          <p:cNvPr id="8" name="Rectangle 1"/>
          <p:cNvSpPr>
            <a:spLocks noChangeArrowheads="1"/>
          </p:cNvSpPr>
          <p:nvPr/>
        </p:nvSpPr>
        <p:spPr bwMode="auto">
          <a:xfrm>
            <a:off x="196850" y="6521450"/>
            <a:ext cx="8261350" cy="336550"/>
          </a:xfrm>
          <a:prstGeom prst="rect">
            <a:avLst/>
          </a:prstGeom>
          <a:noFill/>
          <a:ln w="9525">
            <a:noFill/>
            <a:miter lim="800000"/>
            <a:headEnd/>
            <a:tailEnd/>
          </a:ln>
          <a:effectLst/>
        </p:spPr>
        <p:txBody>
          <a:bodyPr wrap="none" anchor="ctr">
            <a:noAutofit/>
          </a:bodyPr>
          <a:lstStyle/>
          <a:p>
            <a:pPr eaLnBrk="1" hangingPunct="1">
              <a:defRPr/>
            </a:pPr>
            <a:r>
              <a:rPr lang="en-GB" altLang="zh-TW" sz="1600" dirty="0" smtClean="0">
                <a:solidFill>
                  <a:schemeClr val="bg1"/>
                </a:solidFill>
                <a:latin typeface="Arial" pitchFamily="34" charset="0"/>
                <a:ea typeface="PMingLiU" pitchFamily="18" charset="-120"/>
                <a:cs typeface="Arial" pitchFamily="34" charset="0"/>
              </a:rPr>
              <a:t>Adapted from Li D </a:t>
            </a:r>
            <a:r>
              <a:rPr lang="en-GB" altLang="zh-TW" sz="1600" dirty="0">
                <a:solidFill>
                  <a:schemeClr val="bg1"/>
                </a:solidFill>
                <a:latin typeface="Arial" pitchFamily="34" charset="0"/>
                <a:ea typeface="PMingLiU" pitchFamily="18" charset="-120"/>
                <a:cs typeface="Arial" pitchFamily="34" charset="0"/>
              </a:rPr>
              <a:t>et al.</a:t>
            </a:r>
            <a:r>
              <a:rPr lang="en-GB" altLang="zh-TW" sz="1600" i="1" dirty="0">
                <a:solidFill>
                  <a:schemeClr val="bg1"/>
                </a:solidFill>
                <a:latin typeface="Arial" pitchFamily="34" charset="0"/>
                <a:ea typeface="PMingLiU" pitchFamily="18" charset="-120"/>
                <a:cs typeface="Arial" pitchFamily="34" charset="0"/>
              </a:rPr>
              <a:t> Oncogene</a:t>
            </a:r>
            <a:r>
              <a:rPr lang="en-GB" altLang="zh-TW" sz="1600" dirty="0">
                <a:solidFill>
                  <a:schemeClr val="bg1"/>
                </a:solidFill>
                <a:latin typeface="Arial" pitchFamily="34" charset="0"/>
                <a:ea typeface="PMingLiU" pitchFamily="18" charset="-120"/>
                <a:cs typeface="Arial" pitchFamily="34" charset="0"/>
              </a:rPr>
              <a:t> 2008;27:</a:t>
            </a:r>
            <a:r>
              <a:rPr lang="en-GB" altLang="zh-TW" sz="1600" dirty="0" smtClean="0">
                <a:solidFill>
                  <a:schemeClr val="bg1"/>
                </a:solidFill>
                <a:latin typeface="Arial" pitchFamily="34" charset="0"/>
                <a:ea typeface="PMingLiU" pitchFamily="18" charset="-120"/>
                <a:cs typeface="Arial" pitchFamily="34" charset="0"/>
              </a:rPr>
              <a:t>4702-11</a:t>
            </a:r>
            <a:r>
              <a:rPr lang="en-GB" altLang="zh-TW" sz="1600" dirty="0">
                <a:solidFill>
                  <a:schemeClr val="bg1"/>
                </a:solidFill>
                <a:latin typeface="Arial" pitchFamily="34" charset="0"/>
                <a:ea typeface="PMingLiU" pitchFamily="18" charset="-120"/>
                <a:cs typeface="Arial" pitchFamily="34" charset="0"/>
              </a:rPr>
              <a:t>.</a:t>
            </a:r>
            <a:endParaRPr lang="en-GB" altLang="zh-TW" sz="1600" dirty="0">
              <a:solidFill>
                <a:schemeClr val="bg1"/>
              </a:solidFill>
              <a:latin typeface="Arial" pitchFamily="34" charset="0"/>
              <a:ea typeface="微軟正黑體"/>
              <a:cs typeface="Arial" pitchFamily="34" charset="0"/>
            </a:endParaRPr>
          </a:p>
        </p:txBody>
      </p:sp>
    </p:spTree>
    <p:extLst>
      <p:ext uri="{BB962C8B-B14F-4D97-AF65-F5344CB8AC3E}">
        <p14:creationId xmlns:p14="http://schemas.microsoft.com/office/powerpoint/2010/main" val="3247123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a:xfrm>
            <a:off x="457200" y="0"/>
            <a:ext cx="8229600" cy="1143000"/>
          </a:xfrm>
        </p:spPr>
        <p:txBody>
          <a:bodyPr anchor="ctr">
            <a:noAutofit/>
          </a:bodyPr>
          <a:lstStyle/>
          <a:p>
            <a:r>
              <a:rPr lang="en-US" sz="2800" dirty="0" smtClean="0">
                <a:latin typeface="Arial" charset="0"/>
                <a:ea typeface="ヒラギノ角ゴ Pro W3" charset="0"/>
                <a:cs typeface="ヒラギノ角ゴ Pro W3" charset="0"/>
              </a:rPr>
              <a:t>P</a:t>
            </a:r>
            <a:r>
              <a:rPr lang="en-US" sz="2800" cap="none" dirty="0" smtClean="0">
                <a:latin typeface="Arial" charset="0"/>
                <a:ea typeface="ヒラギノ角ゴ Pro W3" charset="0"/>
                <a:cs typeface="ヒラギノ角ゴ Pro W3" charset="0"/>
              </a:rPr>
              <a:t>hase III LUX-Lung 3 Study for Patients with Treatment-Naïve Advanced Lung Cancer</a:t>
            </a:r>
            <a:endParaRPr lang="en-US" sz="2800" cap="none" dirty="0">
              <a:latin typeface="Arial" charset="0"/>
              <a:ea typeface="ヒラギノ角ゴ Pro W3" charset="0"/>
              <a:cs typeface="ヒラギノ角ゴ Pro W3" charset="0"/>
            </a:endParaRPr>
          </a:p>
        </p:txBody>
      </p:sp>
      <p:sp>
        <p:nvSpPr>
          <p:cNvPr id="21" name="TextBox 20"/>
          <p:cNvSpPr txBox="1"/>
          <p:nvPr/>
        </p:nvSpPr>
        <p:spPr>
          <a:xfrm>
            <a:off x="228599" y="6474691"/>
            <a:ext cx="8461279" cy="364836"/>
          </a:xfrm>
          <a:prstGeom prst="rect">
            <a:avLst/>
          </a:prstGeom>
          <a:noFill/>
        </p:spPr>
        <p:txBody>
          <a:bodyPr>
            <a:noAutofit/>
          </a:bodyPr>
          <a:lstStyle/>
          <a:p>
            <a:pPr defTabSz="457200" eaLnBrk="1" hangingPunct="1">
              <a:defRPr/>
            </a:pPr>
            <a:r>
              <a:rPr lang="en-US" sz="1600" dirty="0">
                <a:solidFill>
                  <a:srgbClr val="FFFFFF"/>
                </a:solidFill>
              </a:rPr>
              <a:t>Yang JC et al. </a:t>
            </a:r>
            <a:r>
              <a:rPr lang="en-US" sz="1600" i="1" dirty="0" err="1">
                <a:solidFill>
                  <a:srgbClr val="FFFFFF"/>
                </a:solidFill>
              </a:rPr>
              <a:t>Proc</a:t>
            </a:r>
            <a:r>
              <a:rPr lang="en-US" sz="1600" i="1" dirty="0">
                <a:solidFill>
                  <a:srgbClr val="FFFFFF"/>
                </a:solidFill>
              </a:rPr>
              <a:t> ASCO </a:t>
            </a:r>
            <a:r>
              <a:rPr lang="en-US" sz="1600" dirty="0">
                <a:solidFill>
                  <a:srgbClr val="FFFFFF"/>
                </a:solidFill>
              </a:rPr>
              <a:t>2012;Abstract LBA7500.</a:t>
            </a:r>
            <a:endParaRPr lang="en-GB" sz="1600" dirty="0">
              <a:solidFill>
                <a:srgbClr val="FFFFFF"/>
              </a:solidFill>
              <a:cs typeface="Arial" charset="0"/>
            </a:endParaRPr>
          </a:p>
        </p:txBody>
      </p:sp>
      <p:cxnSp>
        <p:nvCxnSpPr>
          <p:cNvPr id="6" name="AutoShape 19"/>
          <p:cNvCxnSpPr>
            <a:cxnSpLocks noChangeShapeType="1"/>
          </p:cNvCxnSpPr>
          <p:nvPr/>
        </p:nvCxnSpPr>
        <p:spPr bwMode="auto">
          <a:xfrm>
            <a:off x="4520771" y="2161422"/>
            <a:ext cx="0" cy="242208"/>
          </a:xfrm>
          <a:prstGeom prst="straightConnector1">
            <a:avLst/>
          </a:prstGeom>
          <a:noFill/>
          <a:ln w="19050" cmpd="sng">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p:cNvCxnSpPr>
          <p:nvPr/>
        </p:nvCxnSpPr>
        <p:spPr bwMode="auto">
          <a:xfrm>
            <a:off x="4520771" y="3141262"/>
            <a:ext cx="0" cy="242208"/>
          </a:xfrm>
          <a:prstGeom prst="straightConnector1">
            <a:avLst/>
          </a:prstGeom>
          <a:noFill/>
          <a:ln w="19050" cmpd="sng">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4" name="AutoShape 15"/>
          <p:cNvCxnSpPr>
            <a:cxnSpLocks noChangeShapeType="1"/>
          </p:cNvCxnSpPr>
          <p:nvPr/>
        </p:nvCxnSpPr>
        <p:spPr bwMode="auto">
          <a:xfrm rot="10800000" flipV="1">
            <a:off x="2241306" y="3803239"/>
            <a:ext cx="2089394" cy="623786"/>
          </a:xfrm>
          <a:prstGeom prst="bentConnector3">
            <a:avLst>
              <a:gd name="adj1" fmla="val 99234"/>
            </a:avLst>
          </a:prstGeom>
          <a:noFill/>
          <a:ln w="19050" cmpd="sng">
            <a:solidFill>
              <a:schemeClr val="bg1"/>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15"/>
          <p:cNvCxnSpPr>
            <a:cxnSpLocks noChangeShapeType="1"/>
          </p:cNvCxnSpPr>
          <p:nvPr/>
        </p:nvCxnSpPr>
        <p:spPr bwMode="auto">
          <a:xfrm>
            <a:off x="4762500" y="3803239"/>
            <a:ext cx="2021990" cy="633413"/>
          </a:xfrm>
          <a:prstGeom prst="bentConnector3">
            <a:avLst>
              <a:gd name="adj1" fmla="val 98991"/>
            </a:avLst>
          </a:prstGeom>
          <a:noFill/>
          <a:ln w="19050" cmpd="sng">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13" name="TextBox 12"/>
          <p:cNvSpPr txBox="1"/>
          <p:nvPr/>
        </p:nvSpPr>
        <p:spPr>
          <a:xfrm>
            <a:off x="632216" y="5256635"/>
            <a:ext cx="8057662" cy="923330"/>
          </a:xfrm>
          <a:prstGeom prst="rect">
            <a:avLst/>
          </a:prstGeom>
          <a:noFill/>
        </p:spPr>
        <p:txBody>
          <a:bodyPr wrap="square" rtlCol="0">
            <a:spAutoFit/>
          </a:bodyPr>
          <a:lstStyle/>
          <a:p>
            <a:r>
              <a:rPr lang="en-US" dirty="0" smtClean="0">
                <a:solidFill>
                  <a:srgbClr val="FFFFFF"/>
                </a:solidFill>
              </a:rPr>
              <a:t>Primary endpoint: PFS</a:t>
            </a:r>
          </a:p>
          <a:p>
            <a:r>
              <a:rPr lang="en-US" dirty="0" smtClean="0">
                <a:solidFill>
                  <a:srgbClr val="FFFFFF"/>
                </a:solidFill>
              </a:rPr>
              <a:t>Secondary endpoints: ORR, DCR, </a:t>
            </a:r>
            <a:r>
              <a:rPr lang="en-US" dirty="0" err="1" smtClean="0">
                <a:solidFill>
                  <a:srgbClr val="FFFFFF"/>
                </a:solidFill>
              </a:rPr>
              <a:t>DoR</a:t>
            </a:r>
            <a:r>
              <a:rPr lang="en-US" dirty="0" smtClean="0">
                <a:solidFill>
                  <a:srgbClr val="FFFFFF"/>
                </a:solidFill>
              </a:rPr>
              <a:t>, tumor shrinkage, OS, patient-reported outcomes, safety, PK</a:t>
            </a:r>
            <a:endParaRPr lang="en-US" dirty="0">
              <a:solidFill>
                <a:srgbClr val="FFFFFF"/>
              </a:solidFill>
            </a:endParaRPr>
          </a:p>
        </p:txBody>
      </p:sp>
      <p:sp>
        <p:nvSpPr>
          <p:cNvPr id="19" name="Text Box 12"/>
          <p:cNvSpPr txBox="1">
            <a:spLocks noChangeArrowheads="1"/>
          </p:cNvSpPr>
          <p:nvPr/>
        </p:nvSpPr>
        <p:spPr bwMode="auto">
          <a:xfrm>
            <a:off x="5184290" y="4455703"/>
            <a:ext cx="3200400" cy="685800"/>
          </a:xfrm>
          <a:prstGeom prst="rect">
            <a:avLst/>
          </a:prstGeom>
          <a:solidFill>
            <a:srgbClr val="99CD13"/>
          </a:solidFill>
          <a:ln w="9525">
            <a:solidFill>
              <a:schemeClr val="bg1"/>
            </a:solidFill>
            <a:miter lim="800000"/>
            <a:headEnd/>
            <a:tailEnd/>
          </a:ln>
          <a:effectLst>
            <a:prstShdw prst="shdw17" dist="17961" dir="2700000">
              <a:srgbClr val="999999">
                <a:alpha val="74997"/>
              </a:srgbClr>
            </a:prstShdw>
          </a:effectLst>
        </p:spPr>
        <p:txBody>
          <a:bodyPr anchor="ctr"/>
          <a:lstStyle/>
          <a:p>
            <a:pPr algn="ctr">
              <a:lnSpc>
                <a:spcPct val="95000"/>
              </a:lnSpc>
              <a:defRPr/>
            </a:pPr>
            <a:r>
              <a:rPr lang="en-GB" altLang="zh-TW" sz="2000" b="1" dirty="0">
                <a:solidFill>
                  <a:srgbClr val="091D77"/>
                </a:solidFill>
                <a:ea typeface="新細明體" charset="-120"/>
              </a:rPr>
              <a:t>Cisplatin + Pemetrexed </a:t>
            </a:r>
          </a:p>
        </p:txBody>
      </p:sp>
      <p:sp>
        <p:nvSpPr>
          <p:cNvPr id="20" name="Oval 25"/>
          <p:cNvSpPr>
            <a:spLocks noChangeArrowheads="1"/>
          </p:cNvSpPr>
          <p:nvPr/>
        </p:nvSpPr>
        <p:spPr bwMode="auto">
          <a:xfrm>
            <a:off x="4094527" y="3372925"/>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2000" b="1" dirty="0" smtClean="0">
                <a:solidFill>
                  <a:schemeClr val="bg1"/>
                </a:solidFill>
                <a:latin typeface="Arial" charset="0"/>
              </a:rPr>
              <a:t>R</a:t>
            </a:r>
            <a:br>
              <a:rPr lang="en-US" sz="2000" b="1" dirty="0" smtClean="0">
                <a:solidFill>
                  <a:schemeClr val="bg1"/>
                </a:solidFill>
                <a:latin typeface="Arial" charset="0"/>
              </a:rPr>
            </a:br>
            <a:r>
              <a:rPr lang="en-US" sz="2000" b="1" dirty="0" smtClean="0">
                <a:solidFill>
                  <a:schemeClr val="bg1"/>
                </a:solidFill>
                <a:latin typeface="Arial" charset="0"/>
              </a:rPr>
              <a:t>2:1</a:t>
            </a:r>
            <a:endParaRPr lang="en-US" sz="2000" b="1" dirty="0">
              <a:solidFill>
                <a:schemeClr val="bg1"/>
              </a:solidFill>
              <a:latin typeface="Arial" charset="0"/>
            </a:endParaRPr>
          </a:p>
        </p:txBody>
      </p:sp>
      <p:sp>
        <p:nvSpPr>
          <p:cNvPr id="22" name="Text Box 12"/>
          <p:cNvSpPr txBox="1">
            <a:spLocks noChangeArrowheads="1"/>
          </p:cNvSpPr>
          <p:nvPr/>
        </p:nvSpPr>
        <p:spPr bwMode="auto">
          <a:xfrm>
            <a:off x="631787" y="4436653"/>
            <a:ext cx="3200400" cy="685800"/>
          </a:xfrm>
          <a:prstGeom prst="rect">
            <a:avLst/>
          </a:prstGeom>
          <a:solidFill>
            <a:srgbClr val="F9961E"/>
          </a:solidFill>
          <a:ln w="9525">
            <a:solidFill>
              <a:schemeClr val="bg1"/>
            </a:solidFill>
            <a:miter lim="800000"/>
            <a:headEnd/>
            <a:tailEnd/>
          </a:ln>
          <a:effectLst>
            <a:prstShdw prst="shdw17" dist="17961" dir="2700000">
              <a:srgbClr val="999999">
                <a:alpha val="74997"/>
              </a:srgbClr>
            </a:prstShdw>
          </a:effectLst>
        </p:spPr>
        <p:txBody>
          <a:bodyPr anchor="ctr"/>
          <a:lstStyle/>
          <a:p>
            <a:pPr algn="ctr">
              <a:lnSpc>
                <a:spcPct val="95000"/>
              </a:lnSpc>
              <a:defRPr/>
            </a:pPr>
            <a:r>
              <a:rPr lang="en-GB" altLang="zh-TW" sz="2000" b="1" dirty="0">
                <a:solidFill>
                  <a:srgbClr val="091D77"/>
                </a:solidFill>
                <a:ea typeface="新細明體" charset="-120"/>
              </a:rPr>
              <a:t>Afatinib</a:t>
            </a:r>
            <a:endParaRPr lang="en-GB" altLang="zh-TW" sz="2000" b="1" baseline="30000" dirty="0">
              <a:solidFill>
                <a:srgbClr val="091D77"/>
              </a:solidFill>
              <a:ea typeface="新細明體" charset="-120"/>
            </a:endParaRPr>
          </a:p>
        </p:txBody>
      </p:sp>
      <p:sp>
        <p:nvSpPr>
          <p:cNvPr id="23" name="Text Box 12"/>
          <p:cNvSpPr txBox="1">
            <a:spLocks noChangeArrowheads="1"/>
          </p:cNvSpPr>
          <p:nvPr/>
        </p:nvSpPr>
        <p:spPr bwMode="auto">
          <a:xfrm>
            <a:off x="2691971" y="1475622"/>
            <a:ext cx="3657600" cy="685800"/>
          </a:xfrm>
          <a:prstGeom prst="rect">
            <a:avLst/>
          </a:prstGeom>
          <a:solidFill>
            <a:srgbClr val="002B51"/>
          </a:solidFill>
          <a:ln w="9525">
            <a:solidFill>
              <a:schemeClr val="bg1"/>
            </a:solidFill>
            <a:miter lim="800000"/>
            <a:headEnd/>
            <a:tailEnd/>
          </a:ln>
          <a:effectLst>
            <a:prstShdw prst="shdw17" dist="17961" dir="2700000">
              <a:srgbClr val="999999">
                <a:alpha val="74997"/>
              </a:srgbClr>
            </a:prstShdw>
          </a:effectLst>
        </p:spPr>
        <p:txBody>
          <a:bodyPr anchor="ctr"/>
          <a:lstStyle/>
          <a:p>
            <a:pPr algn="ctr">
              <a:lnSpc>
                <a:spcPct val="95000"/>
              </a:lnSpc>
              <a:defRPr/>
            </a:pPr>
            <a:r>
              <a:rPr lang="en-US" sz="2000" dirty="0">
                <a:solidFill>
                  <a:srgbClr val="FFFFFF"/>
                </a:solidFill>
              </a:rPr>
              <a:t>Stage IIIB/IV lung </a:t>
            </a:r>
            <a:r>
              <a:rPr lang="en-US" sz="2000" dirty="0" smtClean="0">
                <a:solidFill>
                  <a:srgbClr val="FFFFFF"/>
                </a:solidFill>
              </a:rPr>
              <a:t>adenocarcinoma</a:t>
            </a:r>
          </a:p>
        </p:txBody>
      </p:sp>
      <p:sp>
        <p:nvSpPr>
          <p:cNvPr id="24" name="Text Box 12"/>
          <p:cNvSpPr txBox="1">
            <a:spLocks noChangeArrowheads="1"/>
          </p:cNvSpPr>
          <p:nvPr/>
        </p:nvSpPr>
        <p:spPr bwMode="auto">
          <a:xfrm>
            <a:off x="2691971" y="2403630"/>
            <a:ext cx="3657600" cy="685800"/>
          </a:xfrm>
          <a:prstGeom prst="rect">
            <a:avLst/>
          </a:prstGeom>
          <a:solidFill>
            <a:srgbClr val="002B51"/>
          </a:solidFill>
          <a:ln w="9525">
            <a:solidFill>
              <a:schemeClr val="bg1"/>
            </a:solidFill>
            <a:miter lim="800000"/>
            <a:headEnd/>
            <a:tailEnd/>
          </a:ln>
          <a:effectLst>
            <a:prstShdw prst="shdw17" dist="17961" dir="2700000">
              <a:srgbClr val="999999">
                <a:alpha val="74997"/>
              </a:srgbClr>
            </a:prstShdw>
          </a:effectLst>
        </p:spPr>
        <p:txBody>
          <a:bodyPr anchor="ctr"/>
          <a:lstStyle/>
          <a:p>
            <a:pPr algn="ctr"/>
            <a:r>
              <a:rPr lang="en-US" sz="2000" dirty="0">
                <a:solidFill>
                  <a:srgbClr val="FFFFFF"/>
                </a:solidFill>
              </a:rPr>
              <a:t>EGFR </a:t>
            </a:r>
            <a:r>
              <a:rPr lang="en-US" sz="2000" dirty="0" smtClean="0">
                <a:solidFill>
                  <a:srgbClr val="FFFFFF"/>
                </a:solidFill>
              </a:rPr>
              <a:t>mutation </a:t>
            </a:r>
            <a:r>
              <a:rPr lang="en-US" sz="2000" dirty="0">
                <a:solidFill>
                  <a:srgbClr val="FFFFFF"/>
                </a:solidFill>
              </a:rPr>
              <a:t>in tumor</a:t>
            </a:r>
          </a:p>
        </p:txBody>
      </p:sp>
    </p:spTree>
    <p:extLst>
      <p:ext uri="{BB962C8B-B14F-4D97-AF65-F5344CB8AC3E}">
        <p14:creationId xmlns:p14="http://schemas.microsoft.com/office/powerpoint/2010/main" val="647535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317500" y="2293938"/>
            <a:ext cx="8510924" cy="2593638"/>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100353" name="Title 2"/>
          <p:cNvSpPr>
            <a:spLocks noGrp="1"/>
          </p:cNvSpPr>
          <p:nvPr>
            <p:ph type="title"/>
          </p:nvPr>
        </p:nvSpPr>
        <p:spPr/>
        <p:txBody>
          <a:bodyPr/>
          <a:lstStyle/>
          <a:p>
            <a:r>
              <a:rPr lang="en-US" dirty="0" smtClean="0"/>
              <a:t>LUX-Lung 3: Response and PFS </a:t>
            </a:r>
            <a:br>
              <a:rPr lang="en-US" dirty="0" smtClean="0"/>
            </a:br>
            <a:r>
              <a:rPr lang="en-US" dirty="0" smtClean="0"/>
              <a:t>(Independent Review)</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858379210"/>
              </p:ext>
            </p:extLst>
          </p:nvPr>
        </p:nvGraphicFramePr>
        <p:xfrm>
          <a:off x="457200" y="2438400"/>
          <a:ext cx="8229600" cy="2301214"/>
        </p:xfrm>
        <a:graphic>
          <a:graphicData uri="http://schemas.openxmlformats.org/drawingml/2006/table">
            <a:tbl>
              <a:tblPr firstRow="1" bandRow="1">
                <a:tableStyleId>{9DCAF9ED-07DC-4A11-8D7F-57B35C25682E}</a:tableStyleId>
              </a:tblPr>
              <a:tblGrid>
                <a:gridCol w="3304032"/>
                <a:gridCol w="2731008"/>
                <a:gridCol w="2194560"/>
              </a:tblGrid>
              <a:tr h="914400">
                <a:tc>
                  <a:txBody>
                    <a:bodyPr/>
                    <a:lstStyle/>
                    <a:p>
                      <a:endParaRPr lang="en-US" sz="2000" dirty="0">
                        <a:solidFill>
                          <a:srgbClr val="EFC53D"/>
                        </a:solidFill>
                        <a:latin typeface="Arial"/>
                        <a:cs typeface="Arial"/>
                      </a:endParaRPr>
                    </a:p>
                  </a:txBody>
                  <a:tcPr marT="45707" marB="45707"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latin typeface="Arial"/>
                          <a:cs typeface="Arial"/>
                        </a:rPr>
                        <a:t>Afatinib</a:t>
                      </a:r>
                      <a:endParaRPr lang="en-US" sz="2000" baseline="0" dirty="0" smtClean="0">
                        <a:solidFill>
                          <a:srgbClr val="EFC53D"/>
                        </a:solidFill>
                        <a:latin typeface="Arial"/>
                        <a:cs typeface="Arial"/>
                      </a:endParaRPr>
                    </a:p>
                    <a:p>
                      <a:pPr algn="ctr"/>
                      <a:r>
                        <a:rPr lang="en-US" sz="2000" baseline="0" dirty="0" smtClean="0">
                          <a:solidFill>
                            <a:srgbClr val="EFC53D"/>
                          </a:solidFill>
                          <a:latin typeface="Arial"/>
                          <a:cs typeface="Arial"/>
                        </a:rPr>
                        <a:t>(n = 230)</a:t>
                      </a:r>
                      <a:endParaRPr lang="en-US" sz="2000" dirty="0">
                        <a:solidFill>
                          <a:srgbClr val="EFC53D"/>
                        </a:solidFill>
                        <a:latin typeface="Arial"/>
                        <a:cs typeface="Arial"/>
                      </a:endParaRPr>
                    </a:p>
                  </a:txBody>
                  <a:tcPr marT="45707" marB="45707"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err="1" smtClean="0">
                          <a:solidFill>
                            <a:srgbClr val="EFC53D"/>
                          </a:solidFill>
                          <a:latin typeface="Arial"/>
                          <a:cs typeface="Arial"/>
                        </a:rPr>
                        <a:t>Cis</a:t>
                      </a:r>
                      <a:r>
                        <a:rPr lang="en-US" sz="2000" dirty="0" smtClean="0">
                          <a:solidFill>
                            <a:srgbClr val="EFC53D"/>
                          </a:solidFill>
                          <a:latin typeface="Arial"/>
                          <a:cs typeface="Arial"/>
                        </a:rPr>
                        <a:t>/</a:t>
                      </a:r>
                      <a:r>
                        <a:rPr lang="en-US" sz="2000" dirty="0" err="1" smtClean="0">
                          <a:solidFill>
                            <a:srgbClr val="EFC53D"/>
                          </a:solidFill>
                          <a:latin typeface="Arial"/>
                          <a:cs typeface="Arial"/>
                        </a:rPr>
                        <a:t>pem</a:t>
                      </a:r>
                      <a:endParaRPr lang="en-US" sz="2000" dirty="0" smtClean="0">
                        <a:solidFill>
                          <a:srgbClr val="EFC53D"/>
                        </a:solidFill>
                        <a:latin typeface="Arial"/>
                        <a:cs typeface="Arial"/>
                      </a:endParaRPr>
                    </a:p>
                    <a:p>
                      <a:pPr algn="ctr"/>
                      <a:r>
                        <a:rPr lang="en-US" sz="2000" dirty="0" smtClean="0">
                          <a:solidFill>
                            <a:srgbClr val="EFC53D"/>
                          </a:solidFill>
                          <a:latin typeface="Arial"/>
                          <a:cs typeface="Arial"/>
                        </a:rPr>
                        <a:t>(n = 115)</a:t>
                      </a:r>
                      <a:endParaRPr lang="en-US" sz="2000" dirty="0">
                        <a:solidFill>
                          <a:srgbClr val="EFC53D"/>
                        </a:solidFill>
                        <a:latin typeface="Arial"/>
                        <a:cs typeface="Arial"/>
                      </a:endParaRPr>
                    </a:p>
                  </a:txBody>
                  <a:tcPr marT="45707" marB="45707"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r>
              <a:tr h="685800">
                <a:tc>
                  <a:txBody>
                    <a:bodyPr/>
                    <a:lstStyle/>
                    <a:p>
                      <a:r>
                        <a:rPr lang="en-US" sz="2000" dirty="0" smtClean="0">
                          <a:solidFill>
                            <a:schemeClr val="bg1"/>
                          </a:solidFill>
                          <a:latin typeface="Arial"/>
                          <a:cs typeface="Arial"/>
                        </a:rPr>
                        <a:t>Response rate</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56.1%</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22.6%</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685800">
                <a:tc>
                  <a:txBody>
                    <a:bodyPr/>
                    <a:lstStyle/>
                    <a:p>
                      <a:r>
                        <a:rPr lang="en-US" sz="2000" dirty="0" smtClean="0">
                          <a:solidFill>
                            <a:schemeClr val="bg1"/>
                          </a:solidFill>
                          <a:latin typeface="+mn-lt"/>
                          <a:cs typeface="Arial"/>
                        </a:rPr>
                        <a:t>Median progression-free </a:t>
                      </a:r>
                      <a:r>
                        <a:rPr lang="en-US" sz="2000" baseline="0" dirty="0" smtClean="0">
                          <a:solidFill>
                            <a:schemeClr val="bg1"/>
                          </a:solidFill>
                          <a:latin typeface="+mn-lt"/>
                          <a:cs typeface="Arial"/>
                        </a:rPr>
                        <a:t>survival</a:t>
                      </a:r>
                      <a:endParaRPr lang="en-US" sz="2000" dirty="0">
                        <a:solidFill>
                          <a:schemeClr val="bg1"/>
                        </a:solidFill>
                        <a:latin typeface="+mn-lt"/>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11.1 </a:t>
                      </a:r>
                      <a:r>
                        <a:rPr lang="en-US" sz="2000" dirty="0" err="1" smtClean="0">
                          <a:solidFill>
                            <a:schemeClr val="bg1"/>
                          </a:solidFill>
                          <a:latin typeface="Arial"/>
                          <a:cs typeface="Arial"/>
                        </a:rPr>
                        <a:t>mos</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latin typeface="Arial"/>
                          <a:cs typeface="Arial"/>
                        </a:rPr>
                        <a:t>6.9 </a:t>
                      </a:r>
                      <a:r>
                        <a:rPr lang="en-US" sz="2000" dirty="0" err="1" smtClean="0">
                          <a:solidFill>
                            <a:schemeClr val="bg1"/>
                          </a:solidFill>
                          <a:latin typeface="Arial"/>
                          <a:cs typeface="Arial"/>
                        </a:rPr>
                        <a:t>mos</a:t>
                      </a:r>
                      <a:endParaRPr lang="en-US" sz="2000" dirty="0">
                        <a:solidFill>
                          <a:schemeClr val="bg1"/>
                        </a:solidFill>
                        <a:latin typeface="Arial"/>
                        <a:cs typeface="Arial"/>
                      </a:endParaRPr>
                    </a:p>
                  </a:txBody>
                  <a:tcPr marT="45707" marB="4570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bl>
          </a:graphicData>
        </a:graphic>
      </p:graphicFrame>
      <p:sp>
        <p:nvSpPr>
          <p:cNvPr id="7" name="TextBox 6"/>
          <p:cNvSpPr txBox="1"/>
          <p:nvPr/>
        </p:nvSpPr>
        <p:spPr>
          <a:xfrm>
            <a:off x="0" y="6457757"/>
            <a:ext cx="8229600" cy="400243"/>
          </a:xfrm>
          <a:prstGeom prst="rect">
            <a:avLst/>
          </a:prstGeom>
          <a:noFill/>
        </p:spPr>
        <p:txBody>
          <a:bodyPr>
            <a:noAutofit/>
          </a:bodyPr>
          <a:lstStyle/>
          <a:p>
            <a:pPr defTabSz="457200" eaLnBrk="1" hangingPunct="1">
              <a:defRPr/>
            </a:pPr>
            <a:r>
              <a:rPr lang="en-US" sz="1600" dirty="0">
                <a:solidFill>
                  <a:srgbClr val="FFFFFF"/>
                </a:solidFill>
              </a:rPr>
              <a:t>Yang JC et al. </a:t>
            </a:r>
            <a:r>
              <a:rPr lang="en-US" sz="1600" i="1" dirty="0" err="1">
                <a:solidFill>
                  <a:srgbClr val="FFFFFF"/>
                </a:solidFill>
              </a:rPr>
              <a:t>Proc</a:t>
            </a:r>
            <a:r>
              <a:rPr lang="en-US" sz="1600" i="1" dirty="0">
                <a:solidFill>
                  <a:srgbClr val="FFFFFF"/>
                </a:solidFill>
              </a:rPr>
              <a:t> ASCO </a:t>
            </a:r>
            <a:r>
              <a:rPr lang="en-US" sz="1600" dirty="0">
                <a:solidFill>
                  <a:srgbClr val="FFFFFF"/>
                </a:solidFill>
              </a:rPr>
              <a:t>2012;Abstract LBA7500.</a:t>
            </a:r>
            <a:endParaRPr lang="en-GB" sz="1600" dirty="0">
              <a:solidFill>
                <a:srgbClr val="FFFFFF"/>
              </a:solidFill>
              <a:cs typeface="Arial" charset="0"/>
            </a:endParaRPr>
          </a:p>
        </p:txBody>
      </p:sp>
    </p:spTree>
    <p:extLst>
      <p:ext uri="{BB962C8B-B14F-4D97-AF65-F5344CB8AC3E}">
        <p14:creationId xmlns:p14="http://schemas.microsoft.com/office/powerpoint/2010/main" val="2391979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smtClean="0"/>
              <a:t>Possible </a:t>
            </a:r>
            <a:r>
              <a:rPr lang="en-US" dirty="0" err="1" smtClean="0"/>
              <a:t>Afatinib</a:t>
            </a:r>
            <a:r>
              <a:rPr lang="en-US" dirty="0" smtClean="0"/>
              <a:t>-Related AEs</a:t>
            </a:r>
            <a:endParaRPr lang="en-US" dirty="0"/>
          </a:p>
        </p:txBody>
      </p:sp>
      <p:sp>
        <p:nvSpPr>
          <p:cNvPr id="3" name="Text Placeholder 2"/>
          <p:cNvSpPr>
            <a:spLocks noGrp="1"/>
          </p:cNvSpPr>
          <p:nvPr>
            <p:ph idx="1"/>
          </p:nvPr>
        </p:nvSpPr>
        <p:spPr/>
        <p:txBody>
          <a:bodyPr/>
          <a:lstStyle/>
          <a:p>
            <a:pPr marL="0" indent="0">
              <a:spcAft>
                <a:spcPts val="1200"/>
              </a:spcAft>
              <a:buNone/>
            </a:pPr>
            <a:r>
              <a:rPr lang="en-US" b="1" dirty="0" smtClean="0">
                <a:solidFill>
                  <a:srgbClr val="ECBB33"/>
                </a:solidFill>
              </a:rPr>
              <a:t>Most Common AEs</a:t>
            </a:r>
          </a:p>
          <a:p>
            <a:pPr>
              <a:spcAft>
                <a:spcPts val="1200"/>
              </a:spcAft>
            </a:pPr>
            <a:r>
              <a:rPr lang="en-US" dirty="0" smtClean="0"/>
              <a:t>Diarrhea</a:t>
            </a:r>
          </a:p>
          <a:p>
            <a:pPr>
              <a:spcAft>
                <a:spcPts val="1200"/>
              </a:spcAft>
            </a:pPr>
            <a:r>
              <a:rPr lang="en-US" dirty="0" smtClean="0"/>
              <a:t>Rash/acne</a:t>
            </a:r>
          </a:p>
          <a:p>
            <a:pPr>
              <a:spcAft>
                <a:spcPts val="1200"/>
              </a:spcAft>
            </a:pPr>
            <a:r>
              <a:rPr lang="en-US" dirty="0" smtClean="0"/>
              <a:t>Stomatitis/</a:t>
            </a:r>
            <a:r>
              <a:rPr lang="en-US" dirty="0" err="1" smtClean="0"/>
              <a:t>mucositis</a:t>
            </a:r>
            <a:endParaRPr lang="en-US" dirty="0" smtClean="0"/>
          </a:p>
          <a:p>
            <a:pPr>
              <a:spcAft>
                <a:spcPts val="1200"/>
              </a:spcAft>
            </a:pPr>
            <a:r>
              <a:rPr lang="en-US" dirty="0" smtClean="0"/>
              <a:t>Paronychia</a:t>
            </a:r>
          </a:p>
          <a:p>
            <a:pPr>
              <a:spcAft>
                <a:spcPts val="1200"/>
              </a:spcAft>
            </a:pPr>
            <a:r>
              <a:rPr lang="en-US" dirty="0" smtClean="0"/>
              <a:t>Dry skin</a:t>
            </a:r>
          </a:p>
        </p:txBody>
      </p:sp>
      <p:sp>
        <p:nvSpPr>
          <p:cNvPr id="5" name="TextBox 4"/>
          <p:cNvSpPr txBox="1"/>
          <p:nvPr/>
        </p:nvSpPr>
        <p:spPr>
          <a:xfrm>
            <a:off x="0" y="6457757"/>
            <a:ext cx="8229600" cy="400243"/>
          </a:xfrm>
          <a:prstGeom prst="rect">
            <a:avLst/>
          </a:prstGeom>
          <a:noFill/>
        </p:spPr>
        <p:txBody>
          <a:bodyPr>
            <a:noAutofit/>
          </a:bodyPr>
          <a:lstStyle/>
          <a:p>
            <a:pPr defTabSz="457200" eaLnBrk="1" hangingPunct="1">
              <a:defRPr/>
            </a:pPr>
            <a:r>
              <a:rPr lang="en-US" sz="1600" dirty="0">
                <a:solidFill>
                  <a:srgbClr val="FFFFFF"/>
                </a:solidFill>
              </a:rPr>
              <a:t>Yang JC et al. </a:t>
            </a:r>
            <a:r>
              <a:rPr lang="en-US" sz="1600" i="1" dirty="0" err="1">
                <a:solidFill>
                  <a:srgbClr val="FFFFFF"/>
                </a:solidFill>
              </a:rPr>
              <a:t>Proc</a:t>
            </a:r>
            <a:r>
              <a:rPr lang="en-US" sz="1600" i="1" dirty="0">
                <a:solidFill>
                  <a:srgbClr val="FFFFFF"/>
                </a:solidFill>
              </a:rPr>
              <a:t> ASCO </a:t>
            </a:r>
            <a:r>
              <a:rPr lang="en-US" sz="1600" dirty="0">
                <a:solidFill>
                  <a:srgbClr val="FFFFFF"/>
                </a:solidFill>
              </a:rPr>
              <a:t>2012;Abstract LBA7500.</a:t>
            </a:r>
            <a:endParaRPr lang="en-GB" sz="1600" dirty="0">
              <a:solidFill>
                <a:srgbClr val="FFFFFF"/>
              </a:solidFill>
              <a:cs typeface="Arial" charset="0"/>
            </a:endParaRPr>
          </a:p>
        </p:txBody>
      </p:sp>
    </p:spTree>
    <p:extLst>
      <p:ext uri="{BB962C8B-B14F-4D97-AF65-F5344CB8AC3E}">
        <p14:creationId xmlns:p14="http://schemas.microsoft.com/office/powerpoint/2010/main" val="3122070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2250"/>
            <a:ext cx="7772400" cy="2046288"/>
          </a:xfrm>
        </p:spPr>
        <p:txBody>
          <a:bodyPr/>
          <a:lstStyle/>
          <a:p>
            <a:pPr algn="ctr" eaLnBrk="1" hangingPunct="1">
              <a:spcAft>
                <a:spcPts val="600"/>
              </a:spcAft>
            </a:pPr>
            <a:r>
              <a:rPr lang="en-US" sz="3200" dirty="0">
                <a:solidFill>
                  <a:schemeClr val="bg1"/>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Challenging Cases</a:t>
            </a:r>
            <a: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Oncologist and Nurse Investigators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Consult on Actual Patients from the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Practices of the Invited Faculty</a:t>
            </a:r>
            <a:endParaRPr lang="en-US" sz="2600" dirty="0">
              <a:effectLst>
                <a:outerShdw blurRad="50800" dist="38100" dir="2700000" algn="tl" rotWithShape="0">
                  <a:srgbClr val="000000">
                    <a:alpha val="40000"/>
                  </a:srgbClr>
                </a:outerShdw>
              </a:effectLst>
              <a:latin typeface="Arial" charset="0"/>
              <a:ea typeface="ＭＳ Ｐゴシック" charset="0"/>
              <a:cs typeface="ＭＳ Ｐゴシック" charset="0"/>
            </a:endParaRPr>
          </a:p>
        </p:txBody>
      </p:sp>
      <p:pic>
        <p:nvPicPr>
          <p:cNvPr id="4" name="Picture 3" descr="ONS-Calendar_v4f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3" y="2588026"/>
            <a:ext cx="8686800" cy="31256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35009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Therapeutic options for patients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with </a:t>
            </a:r>
            <a:r>
              <a:rPr lang="en-US" sz="3200" b="1" dirty="0">
                <a:solidFill>
                  <a:srgbClr val="FFFFFF"/>
                </a:solidFill>
              </a:rPr>
              <a:t>EGFR mutations </a:t>
            </a:r>
            <a:r>
              <a:rPr lang="en-US" sz="3200" b="1" dirty="0" smtClean="0">
                <a:solidFill>
                  <a:srgbClr val="FFFFFF"/>
                </a:solidFill>
              </a:rPr>
              <a:t>and disease </a:t>
            </a:r>
            <a:r>
              <a:rPr lang="en-US" sz="3200" b="1" dirty="0">
                <a:solidFill>
                  <a:srgbClr val="FFFFFF"/>
                </a:solidFill>
              </a:rPr>
              <a:t>progression on first-line erlotinib</a:t>
            </a:r>
          </a:p>
        </p:txBody>
      </p:sp>
    </p:spTree>
    <p:extLst>
      <p:ext uri="{BB962C8B-B14F-4D97-AF65-F5344CB8AC3E}">
        <p14:creationId xmlns:p14="http://schemas.microsoft.com/office/powerpoint/2010/main" val="2686094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sz="2800" dirty="0" smtClean="0">
                <a:latin typeface="Arial" charset="0"/>
                <a:ea typeface="ヒラギノ角ゴ Pro W3" charset="0"/>
                <a:cs typeface="ヒラギノ角ゴ Pro W3" charset="0"/>
              </a:rPr>
              <a:t>Treatment Options After Acquired Resistance to EGFR TKIs </a:t>
            </a:r>
            <a:endParaRPr lang="en-US" sz="2800" dirty="0">
              <a:latin typeface="Arial" charset="0"/>
              <a:ea typeface="ヒラギノ角ゴ Pro W3" charset="0"/>
              <a:cs typeface="ヒラギノ角ゴ Pro W3" charset="0"/>
            </a:endParaRPr>
          </a:p>
        </p:txBody>
      </p:sp>
      <p:sp>
        <p:nvSpPr>
          <p:cNvPr id="26" name="TextBox 21"/>
          <p:cNvSpPr txBox="1">
            <a:spLocks noChangeArrowheads="1"/>
          </p:cNvSpPr>
          <p:nvPr/>
        </p:nvSpPr>
        <p:spPr bwMode="auto">
          <a:xfrm>
            <a:off x="0" y="6295795"/>
            <a:ext cx="8749134" cy="56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endParaRPr lang="en-US" sz="1600" dirty="0">
              <a:solidFill>
                <a:srgbClr val="FFFFFF"/>
              </a:solidFill>
            </a:endParaRPr>
          </a:p>
          <a:p>
            <a:pPr eaLnBrk="1" hangingPunct="1">
              <a:lnSpc>
                <a:spcPct val="95000"/>
              </a:lnSpc>
            </a:pPr>
            <a:r>
              <a:rPr lang="en-US" sz="1600" dirty="0" smtClean="0">
                <a:solidFill>
                  <a:srgbClr val="FFFFFF"/>
                </a:solidFill>
              </a:rPr>
              <a:t>Adapted from Oxnard GR </a:t>
            </a:r>
            <a:r>
              <a:rPr lang="en-US" sz="1600" dirty="0">
                <a:solidFill>
                  <a:srgbClr val="FFFFFF"/>
                </a:solidFill>
              </a:rPr>
              <a:t>et al. </a:t>
            </a:r>
            <a:r>
              <a:rPr lang="en-US" sz="1600" i="1" dirty="0" err="1" smtClean="0">
                <a:solidFill>
                  <a:srgbClr val="FFFFFF"/>
                </a:solidFill>
              </a:rPr>
              <a:t>Clin</a:t>
            </a:r>
            <a:r>
              <a:rPr lang="en-US" sz="1600" i="1" dirty="0" smtClean="0">
                <a:solidFill>
                  <a:srgbClr val="FFFFFF"/>
                </a:solidFill>
              </a:rPr>
              <a:t> Cancer Res </a:t>
            </a:r>
            <a:r>
              <a:rPr lang="en-US" sz="1600" dirty="0" smtClean="0">
                <a:solidFill>
                  <a:srgbClr val="FFFFFF"/>
                </a:solidFill>
              </a:rPr>
              <a:t>2011;17(17):5530-7.</a:t>
            </a:r>
            <a:endParaRPr lang="en-NZ" sz="1600" dirty="0">
              <a:solidFill>
                <a:srgbClr val="FFFFFF"/>
              </a:solidFill>
            </a:endParaRPr>
          </a:p>
        </p:txBody>
      </p:sp>
      <p:pic>
        <p:nvPicPr>
          <p:cNvPr id="3" name="Picture 2" descr="Oxnard.png"/>
          <p:cNvPicPr>
            <a:picLocks noChangeAspect="1"/>
          </p:cNvPicPr>
          <p:nvPr/>
        </p:nvPicPr>
        <p:blipFill rotWithShape="1">
          <a:blip r:embed="rId3">
            <a:extLst>
              <a:ext uri="{28A0092B-C50C-407E-A947-70E740481C1C}">
                <a14:useLocalDpi xmlns:a14="http://schemas.microsoft.com/office/drawing/2010/main" val="0"/>
              </a:ext>
            </a:extLst>
          </a:blip>
          <a:srcRect t="1752" b="1557"/>
          <a:stretch/>
        </p:blipFill>
        <p:spPr>
          <a:xfrm>
            <a:off x="-1" y="1168037"/>
            <a:ext cx="9144001" cy="5213695"/>
          </a:xfrm>
          <a:prstGeom prst="rect">
            <a:avLst/>
          </a:prstGeom>
        </p:spPr>
      </p:pic>
    </p:spTree>
    <p:extLst>
      <p:ext uri="{BB962C8B-B14F-4D97-AF65-F5344CB8AC3E}">
        <p14:creationId xmlns:p14="http://schemas.microsoft.com/office/powerpoint/2010/main" val="4226302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Cessation of EGFR TKI Upon Disease Progression</a:t>
            </a:r>
            <a:endParaRPr lang="en-US" b="1" dirty="0">
              <a:latin typeface="Arial"/>
              <a:cs typeface="Arial"/>
            </a:endParaRPr>
          </a:p>
        </p:txBody>
      </p:sp>
      <p:sp>
        <p:nvSpPr>
          <p:cNvPr id="5" name="TextBox 21"/>
          <p:cNvSpPr txBox="1">
            <a:spLocks noChangeArrowheads="1"/>
          </p:cNvSpPr>
          <p:nvPr/>
        </p:nvSpPr>
        <p:spPr bwMode="auto">
          <a:xfrm>
            <a:off x="0" y="5960552"/>
            <a:ext cx="8749134" cy="88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endParaRPr lang="en-US" sz="1600" dirty="0">
              <a:solidFill>
                <a:srgbClr val="FFFFFF"/>
              </a:solidFill>
            </a:endParaRPr>
          </a:p>
          <a:p>
            <a:pPr eaLnBrk="1" hangingPunct="1">
              <a:lnSpc>
                <a:spcPct val="95000"/>
              </a:lnSpc>
            </a:pPr>
            <a:r>
              <a:rPr lang="en-US" sz="1600" dirty="0" err="1" smtClean="0">
                <a:solidFill>
                  <a:srgbClr val="FFFFFF"/>
                </a:solidFill>
              </a:rPr>
              <a:t>Riely</a:t>
            </a:r>
            <a:r>
              <a:rPr lang="en-US" sz="1600" dirty="0" smtClean="0">
                <a:solidFill>
                  <a:srgbClr val="FFFFFF"/>
                </a:solidFill>
              </a:rPr>
              <a:t> GJ et al. </a:t>
            </a:r>
            <a:r>
              <a:rPr lang="en-US" sz="1600" i="1" dirty="0" err="1" smtClean="0">
                <a:solidFill>
                  <a:srgbClr val="FFFFFF"/>
                </a:solidFill>
              </a:rPr>
              <a:t>Clin</a:t>
            </a:r>
            <a:r>
              <a:rPr lang="en-US" sz="1600" i="1" dirty="0" smtClean="0">
                <a:solidFill>
                  <a:srgbClr val="FFFFFF"/>
                </a:solidFill>
              </a:rPr>
              <a:t> Cancer Res </a:t>
            </a:r>
            <a:r>
              <a:rPr lang="en-US" sz="1600" dirty="0" smtClean="0">
                <a:solidFill>
                  <a:srgbClr val="FFFFFF"/>
                </a:solidFill>
              </a:rPr>
              <a:t>2007;13(17):5150-5; </a:t>
            </a:r>
            <a:r>
              <a:rPr lang="en-US" sz="1600" dirty="0" err="1" smtClean="0">
                <a:solidFill>
                  <a:srgbClr val="FFFFFF"/>
                </a:solidFill>
              </a:rPr>
              <a:t>Mok</a:t>
            </a:r>
            <a:r>
              <a:rPr lang="en-US" sz="1600" dirty="0" smtClean="0">
                <a:solidFill>
                  <a:srgbClr val="FFFFFF"/>
                </a:solidFill>
              </a:rPr>
              <a:t> </a:t>
            </a:r>
            <a:r>
              <a:rPr lang="en-US" sz="1600" dirty="0">
                <a:solidFill>
                  <a:srgbClr val="FFFFFF"/>
                </a:solidFill>
              </a:rPr>
              <a:t>T. Mechanisms of resistance and treatment strategies, 2013.</a:t>
            </a:r>
            <a:endParaRPr lang="en-NZ" sz="1600" dirty="0">
              <a:solidFill>
                <a:srgbClr val="FFFFFF"/>
              </a:solidFill>
            </a:endParaRPr>
          </a:p>
        </p:txBody>
      </p:sp>
      <p:pic>
        <p:nvPicPr>
          <p:cNvPr id="3" name="Picture 2" descr="Mok_print-slides_NEW.png"/>
          <p:cNvPicPr>
            <a:picLocks noChangeAspect="1"/>
          </p:cNvPicPr>
          <p:nvPr/>
        </p:nvPicPr>
        <p:blipFill rotWithShape="1">
          <a:blip r:embed="rId3">
            <a:extLst>
              <a:ext uri="{28A0092B-C50C-407E-A947-70E740481C1C}">
                <a14:useLocalDpi xmlns:a14="http://schemas.microsoft.com/office/drawing/2010/main" val="0"/>
              </a:ext>
            </a:extLst>
          </a:blip>
          <a:srcRect t="10151" b="36069"/>
          <a:stretch/>
        </p:blipFill>
        <p:spPr>
          <a:xfrm>
            <a:off x="203200" y="2171700"/>
            <a:ext cx="8749134" cy="3025742"/>
          </a:xfrm>
          <a:prstGeom prst="rect">
            <a:avLst/>
          </a:prstGeom>
        </p:spPr>
      </p:pic>
    </p:spTree>
    <p:extLst>
      <p:ext uri="{BB962C8B-B14F-4D97-AF65-F5344CB8AC3E}">
        <p14:creationId xmlns:p14="http://schemas.microsoft.com/office/powerpoint/2010/main" val="3757639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a:cs typeface="Arial"/>
              </a:rPr>
              <a:t>Studies Evaluating Continuation of EGFR TKI After Progression in Patients with an EGFR Mutation</a:t>
            </a:r>
            <a:endParaRPr lang="en-US" b="1" dirty="0">
              <a:latin typeface="Arial"/>
              <a:cs typeface="Arial"/>
            </a:endParaRPr>
          </a:p>
        </p:txBody>
      </p:sp>
      <p:sp>
        <p:nvSpPr>
          <p:cNvPr id="4" name="Rectangle 33"/>
          <p:cNvSpPr>
            <a:spLocks noChangeArrowheads="1"/>
          </p:cNvSpPr>
          <p:nvPr/>
        </p:nvSpPr>
        <p:spPr bwMode="auto">
          <a:xfrm>
            <a:off x="323657" y="1861705"/>
            <a:ext cx="8527857" cy="3527359"/>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prstClr val="black"/>
              </a:solidFill>
              <a:latin typeface="Franklin Gothic Medium"/>
              <a:ea typeface="ヒラギノ角ゴ Pro W3" charset="0"/>
              <a:cs typeface="ヒラギノ角ゴ Pro W3"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047746263"/>
              </p:ext>
            </p:extLst>
          </p:nvPr>
        </p:nvGraphicFramePr>
        <p:xfrm>
          <a:off x="457201" y="2005060"/>
          <a:ext cx="8229599" cy="3204248"/>
        </p:xfrm>
        <a:graphic>
          <a:graphicData uri="http://schemas.openxmlformats.org/drawingml/2006/table">
            <a:tbl>
              <a:tblPr firstRow="1" bandRow="1">
                <a:tableStyleId>{9DCAF9ED-07DC-4A11-8D7F-57B35C25682E}</a:tableStyleId>
              </a:tblPr>
              <a:tblGrid>
                <a:gridCol w="2165968"/>
                <a:gridCol w="997042"/>
                <a:gridCol w="949563"/>
                <a:gridCol w="4117026"/>
              </a:tblGrid>
              <a:tr h="796304">
                <a:tc>
                  <a:txBody>
                    <a:bodyPr/>
                    <a:lstStyle/>
                    <a:p>
                      <a:r>
                        <a:rPr lang="en-US" sz="2000" dirty="0" smtClean="0">
                          <a:solidFill>
                            <a:srgbClr val="EFC53D"/>
                          </a:solidFill>
                        </a:rPr>
                        <a:t>Trial Identifier</a:t>
                      </a:r>
                      <a:endParaRPr lang="en-US" sz="2000" dirty="0">
                        <a:solidFill>
                          <a:srgbClr val="EFC53D"/>
                        </a:solidFill>
                      </a:endParaRPr>
                    </a:p>
                  </a:txBody>
                  <a:tcPr marT="45724" marB="45724"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rPr>
                        <a:t>Phase</a:t>
                      </a:r>
                      <a:endParaRPr lang="en-US" sz="2000" dirty="0">
                        <a:solidFill>
                          <a:srgbClr val="EFC53D"/>
                        </a:solidFill>
                      </a:endParaRPr>
                    </a:p>
                  </a:txBody>
                  <a:tcPr marT="45724" marB="45724"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rPr>
                        <a:t>N</a:t>
                      </a:r>
                      <a:endParaRPr lang="en-US" sz="2000" dirty="0">
                        <a:solidFill>
                          <a:srgbClr val="EFC53D"/>
                        </a:solidFill>
                      </a:endParaRPr>
                    </a:p>
                  </a:txBody>
                  <a:tcPr marT="45724" marB="45724"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c>
                  <a:txBody>
                    <a:bodyPr/>
                    <a:lstStyle/>
                    <a:p>
                      <a:pPr algn="ctr"/>
                      <a:r>
                        <a:rPr lang="en-US" sz="2000" dirty="0" smtClean="0">
                          <a:solidFill>
                            <a:srgbClr val="EFC53D"/>
                          </a:solidFill>
                        </a:rPr>
                        <a:t>Study</a:t>
                      </a:r>
                      <a:r>
                        <a:rPr lang="en-US" sz="2000" baseline="0" dirty="0" smtClean="0">
                          <a:solidFill>
                            <a:srgbClr val="EFC53D"/>
                          </a:solidFill>
                        </a:rPr>
                        <a:t> Arms</a:t>
                      </a:r>
                      <a:endParaRPr lang="en-US" sz="2000" dirty="0">
                        <a:solidFill>
                          <a:srgbClr val="EFC53D"/>
                        </a:solidFill>
                      </a:endParaRPr>
                    </a:p>
                  </a:txBody>
                  <a:tcPr marT="45724" marB="45724"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12A50"/>
                    </a:solidFill>
                  </a:tcPr>
                </a:tc>
              </a:tr>
              <a:tr h="396276">
                <a:tc>
                  <a:txBody>
                    <a:bodyPr/>
                    <a:lstStyle/>
                    <a:p>
                      <a:r>
                        <a:rPr lang="en-US" sz="2000" dirty="0" smtClean="0">
                          <a:solidFill>
                            <a:srgbClr val="FFFFFF"/>
                          </a:solidFill>
                        </a:rPr>
                        <a:t>ASPIRATION (Asia)</a:t>
                      </a:r>
                      <a:endParaRPr lang="en-US" sz="2000" dirty="0">
                        <a:solidFill>
                          <a:srgbClr val="FFFFFF"/>
                        </a:solidFill>
                      </a:endParaRPr>
                    </a:p>
                  </a:txBody>
                  <a:tcPr marT="45724" marB="4572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II</a:t>
                      </a:r>
                      <a:endParaRPr lang="en-US" sz="2000" dirty="0">
                        <a:solidFill>
                          <a:schemeClr val="bg1"/>
                        </a:solidFill>
                      </a:endParaRPr>
                    </a:p>
                  </a:txBody>
                  <a:tcPr marT="45724" marB="4572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204</a:t>
                      </a:r>
                      <a:endParaRPr lang="en-US" sz="2000" dirty="0">
                        <a:solidFill>
                          <a:schemeClr val="bg1"/>
                        </a:solidFill>
                      </a:endParaRPr>
                    </a:p>
                  </a:txBody>
                  <a:tcPr marT="45724" marB="4572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err="1" smtClean="0">
                          <a:solidFill>
                            <a:schemeClr val="bg1"/>
                          </a:solidFill>
                        </a:rPr>
                        <a:t>Erlotinib</a:t>
                      </a:r>
                      <a:r>
                        <a:rPr lang="en-US" sz="2000" dirty="0" smtClean="0">
                          <a:solidFill>
                            <a:schemeClr val="bg1"/>
                          </a:solidFill>
                        </a:rPr>
                        <a:t> continuation after PD or not (physician’s choice)</a:t>
                      </a:r>
                      <a:endParaRPr lang="en-US" sz="2000" dirty="0">
                        <a:solidFill>
                          <a:schemeClr val="bg1"/>
                        </a:solidFill>
                      </a:endParaRPr>
                    </a:p>
                  </a:txBody>
                  <a:tcPr marT="45724" marB="45724"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396276">
                <a:tc>
                  <a:txBody>
                    <a:bodyPr/>
                    <a:lstStyle/>
                    <a:p>
                      <a:r>
                        <a:rPr lang="en-US" sz="2000" dirty="0" smtClean="0">
                          <a:solidFill>
                            <a:srgbClr val="FFFFFF"/>
                          </a:solidFill>
                        </a:rPr>
                        <a:t>IMPRESS (NCT01544179)</a:t>
                      </a:r>
                      <a:endParaRPr lang="en-US" sz="2000" dirty="0">
                        <a:solidFill>
                          <a:srgbClr val="FFFFFF"/>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III</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250</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err="1" smtClean="0">
                          <a:solidFill>
                            <a:schemeClr val="bg1"/>
                          </a:solidFill>
                        </a:rPr>
                        <a:t>Gefitinib</a:t>
                      </a:r>
                      <a:r>
                        <a:rPr lang="en-US" sz="2000" dirty="0" smtClean="0">
                          <a:solidFill>
                            <a:schemeClr val="bg1"/>
                          </a:solidFill>
                        </a:rPr>
                        <a:t> continuation + </a:t>
                      </a:r>
                      <a:r>
                        <a:rPr lang="en-US" sz="2000" dirty="0" err="1" smtClean="0">
                          <a:solidFill>
                            <a:schemeClr val="bg1"/>
                          </a:solidFill>
                        </a:rPr>
                        <a:t>cisplatin</a:t>
                      </a:r>
                      <a:r>
                        <a:rPr lang="en-US" sz="2000" dirty="0" smtClean="0">
                          <a:solidFill>
                            <a:schemeClr val="bg1"/>
                          </a:solidFill>
                        </a:rPr>
                        <a:t>/</a:t>
                      </a:r>
                      <a:r>
                        <a:rPr lang="en-US" sz="2000" dirty="0" err="1" smtClean="0">
                          <a:solidFill>
                            <a:schemeClr val="bg1"/>
                          </a:solidFill>
                        </a:rPr>
                        <a:t>pemetrexed</a:t>
                      </a:r>
                      <a:endParaRPr lang="en-US" sz="2000" dirty="0" smtClean="0">
                        <a:solidFill>
                          <a:schemeClr val="bg1"/>
                        </a:solidFill>
                      </a:endParaRPr>
                    </a:p>
                    <a:p>
                      <a:pPr algn="ctr"/>
                      <a:r>
                        <a:rPr lang="en-US" sz="2000" dirty="0" smtClean="0">
                          <a:solidFill>
                            <a:schemeClr val="bg1"/>
                          </a:solidFill>
                        </a:rPr>
                        <a:t>Placebo + </a:t>
                      </a:r>
                      <a:r>
                        <a:rPr lang="en-US" sz="2000" dirty="0" err="1" smtClean="0">
                          <a:solidFill>
                            <a:schemeClr val="bg1"/>
                          </a:solidFill>
                        </a:rPr>
                        <a:t>cisplatin</a:t>
                      </a:r>
                      <a:r>
                        <a:rPr lang="en-US" sz="2000" dirty="0" smtClean="0">
                          <a:solidFill>
                            <a:schemeClr val="bg1"/>
                          </a:solidFill>
                        </a:rPr>
                        <a:t>/</a:t>
                      </a:r>
                      <a:r>
                        <a:rPr lang="en-US" sz="2000" dirty="0" err="1" smtClean="0">
                          <a:solidFill>
                            <a:schemeClr val="bg1"/>
                          </a:solidFill>
                        </a:rPr>
                        <a:t>pemetrexed</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r h="396276">
                <a:tc>
                  <a:txBody>
                    <a:bodyPr/>
                    <a:lstStyle/>
                    <a:p>
                      <a:r>
                        <a:rPr lang="en-US" sz="2000" dirty="0" smtClean="0">
                          <a:solidFill>
                            <a:srgbClr val="FFFFFF"/>
                          </a:solidFill>
                        </a:rPr>
                        <a:t>Vanderbilt</a:t>
                      </a:r>
                      <a:r>
                        <a:rPr lang="en-US" sz="2000" baseline="0" dirty="0" smtClean="0">
                          <a:solidFill>
                            <a:srgbClr val="FFFFFF"/>
                          </a:solidFill>
                        </a:rPr>
                        <a:t> Study (PI: </a:t>
                      </a:r>
                      <a:r>
                        <a:rPr lang="en-US" sz="2000" baseline="0" dirty="0" err="1" smtClean="0">
                          <a:solidFill>
                            <a:srgbClr val="FFFFFF"/>
                          </a:solidFill>
                        </a:rPr>
                        <a:t>Leora</a:t>
                      </a:r>
                      <a:r>
                        <a:rPr lang="en-US" sz="2000" baseline="0" dirty="0" smtClean="0">
                          <a:solidFill>
                            <a:srgbClr val="FFFFFF"/>
                          </a:solidFill>
                        </a:rPr>
                        <a:t> Horn)</a:t>
                      </a:r>
                      <a:endParaRPr lang="en-US" sz="2000" dirty="0">
                        <a:solidFill>
                          <a:srgbClr val="FFFFFF"/>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III</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smtClean="0">
                          <a:solidFill>
                            <a:schemeClr val="bg1"/>
                          </a:solidFill>
                        </a:rPr>
                        <a:t>120</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c>
                  <a:txBody>
                    <a:bodyPr/>
                    <a:lstStyle/>
                    <a:p>
                      <a:pPr algn="ctr"/>
                      <a:r>
                        <a:rPr lang="en-US" sz="2000" dirty="0" err="1" smtClean="0">
                          <a:solidFill>
                            <a:schemeClr val="bg1"/>
                          </a:solidFill>
                        </a:rPr>
                        <a:t>Erlotinib</a:t>
                      </a:r>
                      <a:r>
                        <a:rPr lang="en-US" sz="2000" dirty="0" smtClean="0">
                          <a:solidFill>
                            <a:schemeClr val="bg1"/>
                          </a:solidFill>
                        </a:rPr>
                        <a:t> re-treatment after chemotherapy</a:t>
                      </a:r>
                      <a:r>
                        <a:rPr lang="en-US" sz="2000" baseline="0" dirty="0" smtClean="0">
                          <a:solidFill>
                            <a:schemeClr val="bg1"/>
                          </a:solidFill>
                        </a:rPr>
                        <a:t> +/- </a:t>
                      </a:r>
                      <a:r>
                        <a:rPr lang="en-US" sz="2000" baseline="0" dirty="0" err="1" smtClean="0">
                          <a:solidFill>
                            <a:schemeClr val="bg1"/>
                          </a:solidFill>
                        </a:rPr>
                        <a:t>erlotinib</a:t>
                      </a:r>
                      <a:endParaRPr lang="en-US" sz="2000" dirty="0">
                        <a:solidFill>
                          <a:schemeClr val="bg1"/>
                        </a:solidFill>
                      </a:endParaRPr>
                    </a:p>
                  </a:txBody>
                  <a:tcPr marT="45724" marB="4572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5796"/>
                    </a:solidFill>
                  </a:tcPr>
                </a:tc>
              </a:tr>
            </a:tbl>
          </a:graphicData>
        </a:graphic>
      </p:graphicFrame>
      <p:sp>
        <p:nvSpPr>
          <p:cNvPr id="6" name="TextBox 21"/>
          <p:cNvSpPr txBox="1">
            <a:spLocks noChangeArrowheads="1"/>
          </p:cNvSpPr>
          <p:nvPr/>
        </p:nvSpPr>
        <p:spPr bwMode="auto">
          <a:xfrm>
            <a:off x="47625" y="6243458"/>
            <a:ext cx="8749134" cy="562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endParaRPr lang="en-US" sz="1600" dirty="0">
              <a:solidFill>
                <a:srgbClr val="FFFFFF"/>
              </a:solidFill>
            </a:endParaRPr>
          </a:p>
          <a:p>
            <a:pPr eaLnBrk="1" hangingPunct="1">
              <a:lnSpc>
                <a:spcPct val="95000"/>
              </a:lnSpc>
            </a:pPr>
            <a:r>
              <a:rPr lang="en-US" sz="1600" dirty="0" smtClean="0">
                <a:solidFill>
                  <a:srgbClr val="FFFFFF"/>
                </a:solidFill>
              </a:rPr>
              <a:t>www.clinicaltrials.gov, April 2013.</a:t>
            </a:r>
            <a:endParaRPr lang="en-NZ" sz="1600" dirty="0">
              <a:solidFill>
                <a:srgbClr val="FFFFFF"/>
              </a:solidFill>
            </a:endParaRPr>
          </a:p>
        </p:txBody>
      </p:sp>
    </p:spTree>
    <p:extLst>
      <p:ext uri="{BB962C8B-B14F-4D97-AF65-F5344CB8AC3E}">
        <p14:creationId xmlns:p14="http://schemas.microsoft.com/office/powerpoint/2010/main" val="3857080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title"/>
          </p:nvPr>
        </p:nvSpPr>
        <p:spPr/>
        <p:txBody>
          <a:bodyPr/>
          <a:lstStyle/>
          <a:p>
            <a:r>
              <a:rPr lang="en-US" dirty="0" smtClean="0"/>
              <a:t>Phase </a:t>
            </a:r>
            <a:r>
              <a:rPr lang="en-US" dirty="0" err="1" smtClean="0"/>
              <a:t>Ib</a:t>
            </a:r>
            <a:r>
              <a:rPr lang="en-US" dirty="0" smtClean="0"/>
              <a:t> Study of Afatinib/</a:t>
            </a:r>
            <a:r>
              <a:rPr lang="en-US" dirty="0" err="1" smtClean="0"/>
              <a:t>Cetuximab</a:t>
            </a:r>
            <a:endParaRPr lang="en-US" dirty="0"/>
          </a:p>
        </p:txBody>
      </p:sp>
      <p:cxnSp>
        <p:nvCxnSpPr>
          <p:cNvPr id="8" name="AutoShape 19"/>
          <p:cNvCxnSpPr>
            <a:cxnSpLocks noChangeShapeType="1"/>
          </p:cNvCxnSpPr>
          <p:nvPr/>
        </p:nvCxnSpPr>
        <p:spPr bwMode="auto">
          <a:xfrm>
            <a:off x="3457095" y="2935408"/>
            <a:ext cx="1039366" cy="0"/>
          </a:xfrm>
          <a:prstGeom prst="straightConnector1">
            <a:avLst/>
          </a:prstGeom>
          <a:noFill/>
          <a:ln w="19050" cmpd="sng">
            <a:solidFill>
              <a:schemeClr val="bg1"/>
            </a:solidFill>
            <a:round/>
            <a:headEnd/>
            <a:tailEnd type="triangle" w="med" len="med"/>
          </a:ln>
          <a:extLst>
            <a:ext uri="{909E8E84-426E-40dd-AFC4-6F175D3DCCD1}">
              <a14:hiddenFill xmlns:a14="http://schemas.microsoft.com/office/drawing/2010/main">
                <a:noFill/>
              </a14:hiddenFill>
            </a:ext>
          </a:extLst>
        </p:spPr>
      </p:cxnSp>
      <p:graphicFrame>
        <p:nvGraphicFramePr>
          <p:cNvPr id="23" name="Group 34"/>
          <p:cNvGraphicFramePr>
            <a:graphicFrameLocks noGrp="1"/>
          </p:cNvGraphicFramePr>
          <p:nvPr>
            <p:extLst>
              <p:ext uri="{D42A27DB-BD31-4B8C-83A1-F6EECF244321}">
                <p14:modId xmlns:p14="http://schemas.microsoft.com/office/powerpoint/2010/main" val="3589711284"/>
              </p:ext>
            </p:extLst>
          </p:nvPr>
        </p:nvGraphicFramePr>
        <p:xfrm>
          <a:off x="4667827" y="2537269"/>
          <a:ext cx="2920732" cy="914400"/>
        </p:xfrm>
        <a:graphic>
          <a:graphicData uri="http://schemas.openxmlformats.org/drawingml/2006/table">
            <a:tbl>
              <a:tblPr/>
              <a:tblGrid>
                <a:gridCol w="2920732"/>
              </a:tblGrid>
              <a:tr h="914400">
                <a:tc>
                  <a:txBody>
                    <a:bodyPr/>
                    <a:lstStyle/>
                    <a:p>
                      <a:pPr algn="ctr" defTabSz="892175"/>
                      <a:r>
                        <a:rPr lang="en-GB" altLang="zh-CN" sz="2000" b="1" dirty="0" err="1" smtClean="0">
                          <a:solidFill>
                            <a:srgbClr val="091D77"/>
                          </a:solidFill>
                          <a:ea typeface="SimSun" charset="0"/>
                          <a:cs typeface="SimSun" charset="0"/>
                        </a:rPr>
                        <a:t>Afatinib</a:t>
                      </a:r>
                      <a:r>
                        <a:rPr lang="en-GB" altLang="zh-CN" sz="2000" b="1" dirty="0" smtClean="0">
                          <a:solidFill>
                            <a:srgbClr val="091D77"/>
                          </a:solidFill>
                          <a:ea typeface="SimSun" charset="0"/>
                          <a:cs typeface="SimSun" charset="0"/>
                        </a:rPr>
                        <a:t> +</a:t>
                      </a:r>
                    </a:p>
                    <a:p>
                      <a:pPr algn="ctr" defTabSz="892175"/>
                      <a:r>
                        <a:rPr lang="en-GB" altLang="zh-CN" sz="2000" b="1" dirty="0" err="1" smtClean="0">
                          <a:solidFill>
                            <a:srgbClr val="091D77"/>
                          </a:solidFill>
                          <a:ea typeface="SimSun" charset="0"/>
                          <a:cs typeface="SimSun" charset="0"/>
                        </a:rPr>
                        <a:t>Cetuximab</a:t>
                      </a:r>
                      <a:endParaRPr lang="en-GB" altLang="zh-CN" sz="2000" b="1" dirty="0">
                        <a:solidFill>
                          <a:srgbClr val="091D77"/>
                        </a:solidFill>
                        <a:ea typeface="SimSun" charset="0"/>
                        <a:cs typeface="SimSun"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F9961E"/>
                    </a:solidFill>
                  </a:tcPr>
                </a:tc>
              </a:tr>
            </a:tbl>
          </a:graphicData>
        </a:graphic>
      </p:graphicFrame>
      <p:graphicFrame>
        <p:nvGraphicFramePr>
          <p:cNvPr id="25" name="Group 34"/>
          <p:cNvGraphicFramePr>
            <a:graphicFrameLocks noGrp="1"/>
          </p:cNvGraphicFramePr>
          <p:nvPr>
            <p:extLst>
              <p:ext uri="{D42A27DB-BD31-4B8C-83A1-F6EECF244321}">
                <p14:modId xmlns:p14="http://schemas.microsoft.com/office/powerpoint/2010/main" val="3907185684"/>
              </p:ext>
            </p:extLst>
          </p:nvPr>
        </p:nvGraphicFramePr>
        <p:xfrm>
          <a:off x="369407" y="1560754"/>
          <a:ext cx="3087688" cy="2757245"/>
        </p:xfrm>
        <a:graphic>
          <a:graphicData uri="http://schemas.openxmlformats.org/drawingml/2006/table">
            <a:tbl>
              <a:tblPr/>
              <a:tblGrid>
                <a:gridCol w="3087688"/>
              </a:tblGrid>
              <a:tr h="2757245">
                <a:tc>
                  <a:txBody>
                    <a:bodyPr/>
                    <a:lstStyle/>
                    <a:p>
                      <a:pPr marL="225425" indent="-225425" defTabSz="892175">
                        <a:spcAft>
                          <a:spcPct val="30000"/>
                        </a:spcAft>
                        <a:buFont typeface="Arial"/>
                        <a:buChar char="•"/>
                      </a:pPr>
                      <a:r>
                        <a:rPr lang="en-US" altLang="zh-CN" sz="2000" dirty="0" smtClean="0">
                          <a:solidFill>
                            <a:srgbClr val="FFFFFF"/>
                          </a:solidFill>
                          <a:ea typeface="SimSun" charset="0"/>
                          <a:cs typeface="SimSun" charset="0"/>
                        </a:rPr>
                        <a:t>EGFR-mutant</a:t>
                      </a:r>
                    </a:p>
                    <a:p>
                      <a:pPr marL="225425" indent="-225425" defTabSz="892175">
                        <a:spcAft>
                          <a:spcPct val="30000"/>
                        </a:spcAft>
                        <a:buFont typeface="Arial"/>
                        <a:buChar char="•"/>
                      </a:pPr>
                      <a:r>
                        <a:rPr lang="en-US" altLang="zh-CN" sz="2000" dirty="0" smtClean="0">
                          <a:solidFill>
                            <a:srgbClr val="FFFFFF"/>
                          </a:solidFill>
                          <a:ea typeface="SimSun" charset="0"/>
                          <a:cs typeface="SimSun" charset="0"/>
                        </a:rPr>
                        <a:t>Advanced</a:t>
                      </a:r>
                      <a:r>
                        <a:rPr lang="en-US" altLang="zh-CN" sz="2000" baseline="0" dirty="0" smtClean="0">
                          <a:solidFill>
                            <a:srgbClr val="FFFFFF"/>
                          </a:solidFill>
                          <a:ea typeface="SimSun" charset="0"/>
                          <a:cs typeface="SimSun" charset="0"/>
                        </a:rPr>
                        <a:t> NSCLC</a:t>
                      </a:r>
                    </a:p>
                    <a:p>
                      <a:pPr marL="225425" indent="-225425" defTabSz="892175">
                        <a:spcAft>
                          <a:spcPct val="30000"/>
                        </a:spcAft>
                        <a:buFont typeface="Arial"/>
                        <a:buChar char="•"/>
                      </a:pPr>
                      <a:r>
                        <a:rPr lang="en-US" altLang="zh-CN" sz="2000" baseline="0" dirty="0" smtClean="0">
                          <a:solidFill>
                            <a:srgbClr val="FFFFFF"/>
                          </a:solidFill>
                          <a:ea typeface="SimSun" charset="0"/>
                          <a:cs typeface="SimSun" charset="0"/>
                        </a:rPr>
                        <a:t>Progressing on </a:t>
                      </a:r>
                      <a:r>
                        <a:rPr lang="en-US" altLang="zh-CN" sz="2000" baseline="0" dirty="0" err="1" smtClean="0">
                          <a:solidFill>
                            <a:srgbClr val="FFFFFF"/>
                          </a:solidFill>
                          <a:ea typeface="SimSun" charset="0"/>
                          <a:cs typeface="SimSun" charset="0"/>
                        </a:rPr>
                        <a:t>erlotinib</a:t>
                      </a:r>
                      <a:r>
                        <a:rPr lang="en-US" altLang="zh-CN" sz="2000" baseline="0" dirty="0" smtClean="0">
                          <a:solidFill>
                            <a:srgbClr val="FFFFFF"/>
                          </a:solidFill>
                          <a:ea typeface="SimSun" charset="0"/>
                          <a:cs typeface="SimSun" charset="0"/>
                        </a:rPr>
                        <a:t> or </a:t>
                      </a:r>
                      <a:r>
                        <a:rPr lang="en-US" altLang="zh-CN" sz="2000" baseline="0" dirty="0" err="1" smtClean="0">
                          <a:solidFill>
                            <a:srgbClr val="FFFFFF"/>
                          </a:solidFill>
                          <a:ea typeface="SimSun" charset="0"/>
                          <a:cs typeface="SimSun" charset="0"/>
                        </a:rPr>
                        <a:t>gefitinib</a:t>
                      </a:r>
                      <a:endParaRPr lang="en-US" altLang="zh-CN" sz="2000" baseline="0" dirty="0" smtClean="0">
                        <a:solidFill>
                          <a:srgbClr val="FFFFFF"/>
                        </a:solidFill>
                        <a:ea typeface="SimSun" charset="0"/>
                        <a:cs typeface="SimSun" charset="0"/>
                      </a:endParaRPr>
                    </a:p>
                    <a:p>
                      <a:pPr marL="225425" indent="-225425" defTabSz="892175">
                        <a:spcAft>
                          <a:spcPct val="30000"/>
                        </a:spcAft>
                        <a:buFont typeface="Arial"/>
                        <a:buChar char="•"/>
                      </a:pPr>
                      <a:r>
                        <a:rPr lang="en-US" altLang="zh-CN" sz="2000" baseline="0" dirty="0" smtClean="0">
                          <a:solidFill>
                            <a:srgbClr val="FFFFFF"/>
                          </a:solidFill>
                          <a:ea typeface="SimSun" charset="0"/>
                          <a:cs typeface="SimSun" charset="0"/>
                        </a:rPr>
                        <a:t>N = 100</a:t>
                      </a:r>
                      <a:endParaRPr lang="en-GB" altLang="zh-CN" sz="2000" dirty="0">
                        <a:solidFill>
                          <a:srgbClr val="FFFFFF"/>
                        </a:solidFill>
                        <a:ea typeface="SimSun" charset="0"/>
                        <a:cs typeface="SimSun"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082B4F"/>
                    </a:solidFill>
                  </a:tcPr>
                </a:tc>
              </a:tr>
            </a:tbl>
          </a:graphicData>
        </a:graphic>
      </p:graphicFrame>
      <p:sp>
        <p:nvSpPr>
          <p:cNvPr id="19" name="TextBox 5"/>
          <p:cNvSpPr txBox="1">
            <a:spLocks noChangeArrowheads="1"/>
          </p:cNvSpPr>
          <p:nvPr/>
        </p:nvSpPr>
        <p:spPr bwMode="auto">
          <a:xfrm>
            <a:off x="0" y="6488771"/>
            <a:ext cx="8369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err="1" smtClean="0">
                <a:solidFill>
                  <a:srgbClr val="FFFFFF"/>
                </a:solidFill>
              </a:rPr>
              <a:t>Janjigian</a:t>
            </a:r>
            <a:r>
              <a:rPr lang="en-US" sz="1600" dirty="0" smtClean="0">
                <a:solidFill>
                  <a:srgbClr val="FFFFFF"/>
                </a:solidFill>
              </a:rPr>
              <a:t> YY et al. </a:t>
            </a:r>
            <a:r>
              <a:rPr lang="en-US" sz="1600" i="1" dirty="0" err="1" smtClean="0">
                <a:solidFill>
                  <a:srgbClr val="FFFFFF"/>
                </a:solidFill>
              </a:rPr>
              <a:t>Proc</a:t>
            </a:r>
            <a:r>
              <a:rPr lang="en-US" sz="1600" i="1" dirty="0" smtClean="0">
                <a:solidFill>
                  <a:srgbClr val="FFFFFF"/>
                </a:solidFill>
              </a:rPr>
              <a:t> ESMO </a:t>
            </a:r>
            <a:r>
              <a:rPr lang="en-US" sz="1600" dirty="0" smtClean="0">
                <a:solidFill>
                  <a:srgbClr val="FFFFFF"/>
                </a:solidFill>
              </a:rPr>
              <a:t>2012;Abstract 1227O.</a:t>
            </a:r>
            <a:endParaRPr lang="en-US" sz="1600" dirty="0">
              <a:solidFill>
                <a:srgbClr val="FFFFFF"/>
              </a:solidFill>
            </a:endParaRPr>
          </a:p>
        </p:txBody>
      </p:sp>
      <p:sp>
        <p:nvSpPr>
          <p:cNvPr id="6" name="TextBox 5"/>
          <p:cNvSpPr txBox="1"/>
          <p:nvPr/>
        </p:nvSpPr>
        <p:spPr>
          <a:xfrm>
            <a:off x="4667827" y="4348724"/>
            <a:ext cx="2519026" cy="1477328"/>
          </a:xfrm>
          <a:prstGeom prst="rect">
            <a:avLst/>
          </a:prstGeom>
          <a:noFill/>
          <a:ln>
            <a:solidFill>
              <a:srgbClr val="ECBB33"/>
            </a:solidFill>
          </a:ln>
        </p:spPr>
        <p:txBody>
          <a:bodyPr wrap="none" rtlCol="0">
            <a:spAutoFit/>
          </a:bodyPr>
          <a:lstStyle/>
          <a:p>
            <a:r>
              <a:rPr lang="en-US" b="1" dirty="0" smtClean="0">
                <a:solidFill>
                  <a:srgbClr val="ECBB33"/>
                </a:solidFill>
              </a:rPr>
              <a:t>ORR: 30%</a:t>
            </a:r>
          </a:p>
          <a:p>
            <a:r>
              <a:rPr lang="en-US" b="1" dirty="0" smtClean="0">
                <a:solidFill>
                  <a:srgbClr val="ECBB33"/>
                </a:solidFill>
              </a:rPr>
              <a:t>Median PFS: 4.7 </a:t>
            </a:r>
            <a:r>
              <a:rPr lang="en-US" b="1" dirty="0" err="1" smtClean="0">
                <a:solidFill>
                  <a:srgbClr val="ECBB33"/>
                </a:solidFill>
              </a:rPr>
              <a:t>mos</a:t>
            </a:r>
            <a:endParaRPr lang="en-US" b="1" dirty="0" smtClean="0">
              <a:solidFill>
                <a:srgbClr val="ECBB33"/>
              </a:solidFill>
            </a:endParaRPr>
          </a:p>
          <a:p>
            <a:r>
              <a:rPr lang="en-US" b="1" dirty="0" smtClean="0">
                <a:solidFill>
                  <a:srgbClr val="ECBB33"/>
                </a:solidFill>
              </a:rPr>
              <a:t>Median </a:t>
            </a:r>
            <a:r>
              <a:rPr lang="en-US" b="1" dirty="0" err="1" smtClean="0">
                <a:solidFill>
                  <a:srgbClr val="ECBB33"/>
                </a:solidFill>
              </a:rPr>
              <a:t>DoR</a:t>
            </a:r>
            <a:r>
              <a:rPr lang="en-US" b="1" dirty="0" smtClean="0">
                <a:solidFill>
                  <a:srgbClr val="ECBB33"/>
                </a:solidFill>
              </a:rPr>
              <a:t>: 8 </a:t>
            </a:r>
            <a:r>
              <a:rPr lang="en-US" b="1" dirty="0" err="1" smtClean="0">
                <a:solidFill>
                  <a:srgbClr val="ECBB33"/>
                </a:solidFill>
              </a:rPr>
              <a:t>mos</a:t>
            </a:r>
            <a:endParaRPr lang="en-US" b="1" dirty="0" smtClean="0">
              <a:solidFill>
                <a:srgbClr val="ECBB33"/>
              </a:solidFill>
            </a:endParaRPr>
          </a:p>
          <a:p>
            <a:r>
              <a:rPr lang="en-US" b="1" dirty="0" smtClean="0">
                <a:solidFill>
                  <a:srgbClr val="ECBB33"/>
                </a:solidFill>
              </a:rPr>
              <a:t>Grade 3 Rash: 18%</a:t>
            </a:r>
          </a:p>
          <a:p>
            <a:r>
              <a:rPr lang="en-US" b="1" dirty="0" smtClean="0">
                <a:solidFill>
                  <a:srgbClr val="ECBB33"/>
                </a:solidFill>
              </a:rPr>
              <a:t>Grade 3 Diarrhea: 7%</a:t>
            </a:r>
            <a:endParaRPr lang="en-US" b="1" dirty="0">
              <a:solidFill>
                <a:srgbClr val="ECBB33"/>
              </a:solidFill>
            </a:endParaRPr>
          </a:p>
        </p:txBody>
      </p:sp>
    </p:spTree>
    <p:extLst>
      <p:ext uri="{BB962C8B-B14F-4D97-AF65-F5344CB8AC3E}">
        <p14:creationId xmlns:p14="http://schemas.microsoft.com/office/powerpoint/2010/main" val="3668053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Rectangle 70"/>
          <p:cNvSpPr>
            <a:spLocks noChangeArrowheads="1"/>
          </p:cNvSpPr>
          <p:nvPr/>
        </p:nvSpPr>
        <p:spPr bwMode="auto">
          <a:xfrm>
            <a:off x="3728789" y="3173190"/>
            <a:ext cx="68263" cy="2635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50" name="Rectangle 136"/>
          <p:cNvSpPr>
            <a:spLocks noChangeArrowheads="1"/>
          </p:cNvSpPr>
          <p:nvPr/>
        </p:nvSpPr>
        <p:spPr bwMode="auto">
          <a:xfrm>
            <a:off x="3127648" y="3188940"/>
            <a:ext cx="72000" cy="93663"/>
          </a:xfrm>
          <a:prstGeom prst="rect">
            <a:avLst/>
          </a:prstGeom>
          <a:solidFill>
            <a:srgbClr val="F1C1EE"/>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54" name="Rectangle 136"/>
          <p:cNvSpPr>
            <a:spLocks noChangeArrowheads="1"/>
          </p:cNvSpPr>
          <p:nvPr/>
        </p:nvSpPr>
        <p:spPr bwMode="auto">
          <a:xfrm>
            <a:off x="2992586" y="3187361"/>
            <a:ext cx="68400" cy="72000"/>
          </a:xfrm>
          <a:prstGeom prst="rect">
            <a:avLst/>
          </a:prstGeom>
          <a:solidFill>
            <a:srgbClr val="F1C1EE"/>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ln>
                <a:solidFill>
                  <a:srgbClr val="F1C1EE"/>
                </a:solidFill>
              </a:ln>
              <a:solidFill>
                <a:prstClr val="black"/>
              </a:solidFill>
              <a:latin typeface="Arial" pitchFamily="34" charset="0"/>
              <a:ea typeface="MS PGothic" pitchFamily="34" charset="-128"/>
              <a:cs typeface="Arial" pitchFamily="34" charset="0"/>
            </a:endParaRPr>
          </a:p>
        </p:txBody>
      </p:sp>
      <p:sp>
        <p:nvSpPr>
          <p:cNvPr id="160" name="Rectangle 113"/>
          <p:cNvSpPr>
            <a:spLocks noChangeArrowheads="1"/>
          </p:cNvSpPr>
          <p:nvPr/>
        </p:nvSpPr>
        <p:spPr bwMode="auto">
          <a:xfrm>
            <a:off x="4585811" y="3183061"/>
            <a:ext cx="72008" cy="4619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58" name="Rectangle 73"/>
          <p:cNvSpPr>
            <a:spLocks noChangeArrowheads="1"/>
          </p:cNvSpPr>
          <p:nvPr/>
        </p:nvSpPr>
        <p:spPr bwMode="auto">
          <a:xfrm>
            <a:off x="4057943" y="3184973"/>
            <a:ext cx="72008" cy="324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59" name="Rectangle 68"/>
          <p:cNvSpPr>
            <a:spLocks noChangeArrowheads="1"/>
          </p:cNvSpPr>
          <p:nvPr/>
        </p:nvSpPr>
        <p:spPr bwMode="auto">
          <a:xfrm>
            <a:off x="3795564" y="3176586"/>
            <a:ext cx="135508" cy="2880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52" name="Title 151"/>
          <p:cNvSpPr>
            <a:spLocks noGrp="1"/>
          </p:cNvSpPr>
          <p:nvPr>
            <p:ph type="title"/>
          </p:nvPr>
        </p:nvSpPr>
        <p:spPr/>
        <p:txBody>
          <a:bodyPr>
            <a:noAutofit/>
          </a:bodyPr>
          <a:lstStyle/>
          <a:p>
            <a:r>
              <a:rPr lang="de-DE" sz="3200" b="1" dirty="0" smtClean="0"/>
              <a:t>Afatinib + cetuximab at MTD: </a:t>
            </a:r>
            <a:br>
              <a:rPr lang="de-DE" sz="3200" b="1" dirty="0" smtClean="0"/>
            </a:br>
            <a:r>
              <a:rPr lang="de-DE" sz="3200" b="1" dirty="0" smtClean="0"/>
              <a:t>Responses by T790M mutation</a:t>
            </a:r>
            <a:endParaRPr lang="en-GB" sz="3200" b="1" dirty="0" smtClean="0"/>
          </a:p>
        </p:txBody>
      </p:sp>
      <p:grpSp>
        <p:nvGrpSpPr>
          <p:cNvPr id="2" name="Group 2162"/>
          <p:cNvGrpSpPr/>
          <p:nvPr/>
        </p:nvGrpSpPr>
        <p:grpSpPr>
          <a:xfrm>
            <a:off x="1463427" y="2074641"/>
            <a:ext cx="6848475" cy="3524356"/>
            <a:chOff x="1408113" y="2068514"/>
            <a:chExt cx="6848475" cy="3524356"/>
          </a:xfrm>
        </p:grpSpPr>
        <p:sp>
          <p:nvSpPr>
            <p:cNvPr id="7" name="Freeform 7"/>
            <p:cNvSpPr>
              <a:spLocks/>
            </p:cNvSpPr>
            <p:nvPr/>
          </p:nvSpPr>
          <p:spPr bwMode="auto">
            <a:xfrm>
              <a:off x="1487488" y="2068514"/>
              <a:ext cx="6769100" cy="3434342"/>
            </a:xfrm>
            <a:custGeom>
              <a:avLst/>
              <a:gdLst>
                <a:gd name="T0" fmla="*/ 0 w 4264"/>
                <a:gd name="T1" fmla="*/ 0 h 2216"/>
                <a:gd name="T2" fmla="*/ 0 w 4264"/>
                <a:gd name="T3" fmla="*/ 2216 h 2216"/>
                <a:gd name="T4" fmla="*/ 4264 w 4264"/>
                <a:gd name="T5" fmla="*/ 2216 h 2216"/>
              </a:gdLst>
              <a:ahLst/>
              <a:cxnLst>
                <a:cxn ang="0">
                  <a:pos x="T0" y="T1"/>
                </a:cxn>
                <a:cxn ang="0">
                  <a:pos x="T2" y="T3"/>
                </a:cxn>
                <a:cxn ang="0">
                  <a:pos x="T4" y="T5"/>
                </a:cxn>
              </a:cxnLst>
              <a:rect l="0" t="0" r="r" b="b"/>
              <a:pathLst>
                <a:path w="4264" h="2216">
                  <a:moveTo>
                    <a:pt x="0" y="0"/>
                  </a:moveTo>
                  <a:lnTo>
                    <a:pt x="0" y="2216"/>
                  </a:lnTo>
                  <a:lnTo>
                    <a:pt x="4264" y="2216"/>
                  </a:lnTo>
                </a:path>
              </a:pathLst>
            </a:custGeom>
            <a:noFill/>
            <a:ln w="28575"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8" name="Line 8"/>
            <p:cNvSpPr>
              <a:spLocks noChangeShapeType="1"/>
            </p:cNvSpPr>
            <p:nvPr/>
          </p:nvSpPr>
          <p:spPr bwMode="auto">
            <a:xfrm>
              <a:off x="1408113" y="2068514"/>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9" name="Line 9"/>
            <p:cNvSpPr>
              <a:spLocks noChangeShapeType="1"/>
            </p:cNvSpPr>
            <p:nvPr/>
          </p:nvSpPr>
          <p:spPr bwMode="auto">
            <a:xfrm>
              <a:off x="1408113" y="2283935"/>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0" name="Line 10"/>
            <p:cNvSpPr>
              <a:spLocks noChangeShapeType="1"/>
            </p:cNvSpPr>
            <p:nvPr/>
          </p:nvSpPr>
          <p:spPr bwMode="auto">
            <a:xfrm>
              <a:off x="1408113" y="2496257"/>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1" name="Line 11"/>
            <p:cNvSpPr>
              <a:spLocks noChangeShapeType="1"/>
            </p:cNvSpPr>
            <p:nvPr/>
          </p:nvSpPr>
          <p:spPr bwMode="auto">
            <a:xfrm>
              <a:off x="1408113" y="2713228"/>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2" name="Line 12"/>
            <p:cNvSpPr>
              <a:spLocks noChangeShapeType="1"/>
            </p:cNvSpPr>
            <p:nvPr/>
          </p:nvSpPr>
          <p:spPr bwMode="auto">
            <a:xfrm>
              <a:off x="1408113" y="2928649"/>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3" name="Line 13"/>
            <p:cNvSpPr>
              <a:spLocks noChangeShapeType="1"/>
            </p:cNvSpPr>
            <p:nvPr/>
          </p:nvSpPr>
          <p:spPr bwMode="auto">
            <a:xfrm>
              <a:off x="1408113" y="3140971"/>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4" name="Line 14"/>
            <p:cNvSpPr>
              <a:spLocks noChangeShapeType="1"/>
            </p:cNvSpPr>
            <p:nvPr/>
          </p:nvSpPr>
          <p:spPr bwMode="auto">
            <a:xfrm>
              <a:off x="1408113" y="3357942"/>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5" name="Line 15"/>
            <p:cNvSpPr>
              <a:spLocks noChangeShapeType="1"/>
            </p:cNvSpPr>
            <p:nvPr/>
          </p:nvSpPr>
          <p:spPr bwMode="auto">
            <a:xfrm>
              <a:off x="1408113" y="3570263"/>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6" name="Line 16"/>
            <p:cNvSpPr>
              <a:spLocks noChangeShapeType="1"/>
            </p:cNvSpPr>
            <p:nvPr/>
          </p:nvSpPr>
          <p:spPr bwMode="auto">
            <a:xfrm>
              <a:off x="1408113" y="3785685"/>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7" name="Line 17"/>
            <p:cNvSpPr>
              <a:spLocks noChangeShapeType="1"/>
            </p:cNvSpPr>
            <p:nvPr/>
          </p:nvSpPr>
          <p:spPr bwMode="auto">
            <a:xfrm>
              <a:off x="1408113" y="4001106"/>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8" name="Line 18"/>
            <p:cNvSpPr>
              <a:spLocks noChangeShapeType="1"/>
            </p:cNvSpPr>
            <p:nvPr/>
          </p:nvSpPr>
          <p:spPr bwMode="auto">
            <a:xfrm>
              <a:off x="1408113" y="4213428"/>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9" name="Line 19"/>
            <p:cNvSpPr>
              <a:spLocks noChangeShapeType="1"/>
            </p:cNvSpPr>
            <p:nvPr/>
          </p:nvSpPr>
          <p:spPr bwMode="auto">
            <a:xfrm>
              <a:off x="1408113" y="4430399"/>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 name="Line 20"/>
            <p:cNvSpPr>
              <a:spLocks noChangeShapeType="1"/>
            </p:cNvSpPr>
            <p:nvPr/>
          </p:nvSpPr>
          <p:spPr bwMode="auto">
            <a:xfrm>
              <a:off x="1408113" y="4642720"/>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 name="Line 21"/>
            <p:cNvSpPr>
              <a:spLocks noChangeShapeType="1"/>
            </p:cNvSpPr>
            <p:nvPr/>
          </p:nvSpPr>
          <p:spPr bwMode="auto">
            <a:xfrm>
              <a:off x="1408113" y="4858142"/>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2" name="Line 22"/>
            <p:cNvSpPr>
              <a:spLocks noChangeShapeType="1"/>
            </p:cNvSpPr>
            <p:nvPr/>
          </p:nvSpPr>
          <p:spPr bwMode="auto">
            <a:xfrm>
              <a:off x="1408113" y="5075113"/>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3" name="Line 23"/>
            <p:cNvSpPr>
              <a:spLocks noChangeShapeType="1"/>
            </p:cNvSpPr>
            <p:nvPr/>
          </p:nvSpPr>
          <p:spPr bwMode="auto">
            <a:xfrm>
              <a:off x="1408113" y="5287435"/>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4" name="Line 24"/>
            <p:cNvSpPr>
              <a:spLocks noChangeShapeType="1"/>
            </p:cNvSpPr>
            <p:nvPr/>
          </p:nvSpPr>
          <p:spPr bwMode="auto">
            <a:xfrm>
              <a:off x="1408113" y="5502856"/>
              <a:ext cx="79375"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5" name="Line 25"/>
            <p:cNvSpPr>
              <a:spLocks noChangeShapeType="1"/>
            </p:cNvSpPr>
            <p:nvPr/>
          </p:nvSpPr>
          <p:spPr bwMode="auto">
            <a:xfrm flipV="1">
              <a:off x="1562100"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6" name="Line 26"/>
            <p:cNvSpPr>
              <a:spLocks noChangeShapeType="1"/>
            </p:cNvSpPr>
            <p:nvPr/>
          </p:nvSpPr>
          <p:spPr bwMode="auto">
            <a:xfrm flipV="1">
              <a:off x="1897063"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7" name="Line 27"/>
            <p:cNvSpPr>
              <a:spLocks noChangeShapeType="1"/>
            </p:cNvSpPr>
            <p:nvPr/>
          </p:nvSpPr>
          <p:spPr bwMode="auto">
            <a:xfrm flipV="1">
              <a:off x="2230438"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8" name="Line 28"/>
            <p:cNvSpPr>
              <a:spLocks noChangeShapeType="1"/>
            </p:cNvSpPr>
            <p:nvPr/>
          </p:nvSpPr>
          <p:spPr bwMode="auto">
            <a:xfrm flipV="1">
              <a:off x="2566988"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9" name="Line 29"/>
            <p:cNvSpPr>
              <a:spLocks noChangeShapeType="1"/>
            </p:cNvSpPr>
            <p:nvPr/>
          </p:nvSpPr>
          <p:spPr bwMode="auto">
            <a:xfrm flipV="1">
              <a:off x="2901950"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30" name="Line 30"/>
            <p:cNvSpPr>
              <a:spLocks noChangeShapeType="1"/>
            </p:cNvSpPr>
            <p:nvPr/>
          </p:nvSpPr>
          <p:spPr bwMode="auto">
            <a:xfrm flipV="1">
              <a:off x="3235325"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31" name="Line 31"/>
            <p:cNvSpPr>
              <a:spLocks noChangeShapeType="1"/>
            </p:cNvSpPr>
            <p:nvPr/>
          </p:nvSpPr>
          <p:spPr bwMode="auto">
            <a:xfrm flipV="1">
              <a:off x="3568700"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48" name="Line 32"/>
            <p:cNvSpPr>
              <a:spLocks noChangeShapeType="1"/>
            </p:cNvSpPr>
            <p:nvPr/>
          </p:nvSpPr>
          <p:spPr bwMode="auto">
            <a:xfrm flipV="1">
              <a:off x="3906838"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49" name="Line 33"/>
            <p:cNvSpPr>
              <a:spLocks noChangeShapeType="1"/>
            </p:cNvSpPr>
            <p:nvPr/>
          </p:nvSpPr>
          <p:spPr bwMode="auto">
            <a:xfrm flipV="1">
              <a:off x="4240213"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2" name="Line 34"/>
            <p:cNvSpPr>
              <a:spLocks noChangeShapeType="1"/>
            </p:cNvSpPr>
            <p:nvPr/>
          </p:nvSpPr>
          <p:spPr bwMode="auto">
            <a:xfrm flipV="1">
              <a:off x="4573588"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3" name="Line 35"/>
            <p:cNvSpPr>
              <a:spLocks noChangeShapeType="1"/>
            </p:cNvSpPr>
            <p:nvPr/>
          </p:nvSpPr>
          <p:spPr bwMode="auto">
            <a:xfrm flipV="1">
              <a:off x="4908550"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4" name="Line 36"/>
            <p:cNvSpPr>
              <a:spLocks noChangeShapeType="1"/>
            </p:cNvSpPr>
            <p:nvPr/>
          </p:nvSpPr>
          <p:spPr bwMode="auto">
            <a:xfrm flipV="1">
              <a:off x="5245100"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5" name="Line 37"/>
            <p:cNvSpPr>
              <a:spLocks noChangeShapeType="1"/>
            </p:cNvSpPr>
            <p:nvPr/>
          </p:nvSpPr>
          <p:spPr bwMode="auto">
            <a:xfrm flipV="1">
              <a:off x="5578475"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6" name="Line 38"/>
            <p:cNvSpPr>
              <a:spLocks noChangeShapeType="1"/>
            </p:cNvSpPr>
            <p:nvPr/>
          </p:nvSpPr>
          <p:spPr bwMode="auto">
            <a:xfrm flipV="1">
              <a:off x="5913438"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7" name="Line 39"/>
            <p:cNvSpPr>
              <a:spLocks noChangeShapeType="1"/>
            </p:cNvSpPr>
            <p:nvPr/>
          </p:nvSpPr>
          <p:spPr bwMode="auto">
            <a:xfrm flipV="1">
              <a:off x="6246813"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8" name="Line 40"/>
            <p:cNvSpPr>
              <a:spLocks noChangeShapeType="1"/>
            </p:cNvSpPr>
            <p:nvPr/>
          </p:nvSpPr>
          <p:spPr bwMode="auto">
            <a:xfrm flipV="1">
              <a:off x="6584950"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59" name="Line 41"/>
            <p:cNvSpPr>
              <a:spLocks noChangeShapeType="1"/>
            </p:cNvSpPr>
            <p:nvPr/>
          </p:nvSpPr>
          <p:spPr bwMode="auto">
            <a:xfrm flipV="1">
              <a:off x="6918325"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60" name="Line 42"/>
            <p:cNvSpPr>
              <a:spLocks noChangeShapeType="1"/>
            </p:cNvSpPr>
            <p:nvPr/>
          </p:nvSpPr>
          <p:spPr bwMode="auto">
            <a:xfrm flipV="1">
              <a:off x="7251700"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61" name="Line 43"/>
            <p:cNvSpPr>
              <a:spLocks noChangeShapeType="1"/>
            </p:cNvSpPr>
            <p:nvPr/>
          </p:nvSpPr>
          <p:spPr bwMode="auto">
            <a:xfrm flipV="1">
              <a:off x="7585075"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62" name="Line 44"/>
            <p:cNvSpPr>
              <a:spLocks noChangeShapeType="1"/>
            </p:cNvSpPr>
            <p:nvPr/>
          </p:nvSpPr>
          <p:spPr bwMode="auto">
            <a:xfrm flipV="1">
              <a:off x="7920038"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63" name="Line 45"/>
            <p:cNvSpPr>
              <a:spLocks noChangeShapeType="1"/>
            </p:cNvSpPr>
            <p:nvPr/>
          </p:nvSpPr>
          <p:spPr bwMode="auto">
            <a:xfrm flipV="1">
              <a:off x="8256588" y="5502855"/>
              <a:ext cx="0" cy="90015"/>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grpSp>
      <p:sp>
        <p:nvSpPr>
          <p:cNvPr id="2065" name="Line 47"/>
          <p:cNvSpPr>
            <a:spLocks noChangeShapeType="1"/>
          </p:cNvSpPr>
          <p:nvPr/>
        </p:nvSpPr>
        <p:spPr bwMode="auto">
          <a:xfrm>
            <a:off x="1547664" y="2708920"/>
            <a:ext cx="6840538" cy="0"/>
          </a:xfrm>
          <a:prstGeom prst="line">
            <a:avLst/>
          </a:prstGeom>
          <a:noFill/>
          <a:ln w="12700"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grpSp>
        <p:nvGrpSpPr>
          <p:cNvPr id="3" name="Group 2159"/>
          <p:cNvGrpSpPr/>
          <p:nvPr/>
        </p:nvGrpSpPr>
        <p:grpSpPr>
          <a:xfrm>
            <a:off x="7389882" y="3173190"/>
            <a:ext cx="559715" cy="2198688"/>
            <a:chOff x="7342188" y="3167063"/>
            <a:chExt cx="559715" cy="2198688"/>
          </a:xfrm>
          <a:solidFill>
            <a:schemeClr val="accent4"/>
          </a:solidFill>
        </p:grpSpPr>
        <p:sp>
          <p:nvSpPr>
            <p:cNvPr id="2149" name="Rectangle 131"/>
            <p:cNvSpPr>
              <a:spLocks noChangeArrowheads="1"/>
            </p:cNvSpPr>
            <p:nvPr/>
          </p:nvSpPr>
          <p:spPr bwMode="auto">
            <a:xfrm>
              <a:off x="7342188" y="3167063"/>
              <a:ext cx="66675" cy="1466850"/>
            </a:xfrm>
            <a:prstGeom prst="rect">
              <a:avLst/>
            </a:prstGeom>
            <a:grp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50" name="Rectangle 132"/>
            <p:cNvSpPr>
              <a:spLocks noChangeArrowheads="1"/>
            </p:cNvSpPr>
            <p:nvPr/>
          </p:nvSpPr>
          <p:spPr bwMode="auto">
            <a:xfrm>
              <a:off x="7822703" y="3167063"/>
              <a:ext cx="79200" cy="21986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grpSp>
      <p:sp>
        <p:nvSpPr>
          <p:cNvPr id="2069" name="Rectangle 51"/>
          <p:cNvSpPr>
            <a:spLocks noChangeArrowheads="1"/>
          </p:cNvSpPr>
          <p:nvPr/>
        </p:nvSpPr>
        <p:spPr bwMode="auto">
          <a:xfrm>
            <a:off x="1790452" y="2787427"/>
            <a:ext cx="68263" cy="3857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0" name="Rectangle 52"/>
          <p:cNvSpPr>
            <a:spLocks noChangeArrowheads="1"/>
          </p:cNvSpPr>
          <p:nvPr/>
        </p:nvSpPr>
        <p:spPr bwMode="auto">
          <a:xfrm>
            <a:off x="1925389" y="2854102"/>
            <a:ext cx="68263" cy="3190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1" name="Rectangle 53"/>
          <p:cNvSpPr>
            <a:spLocks noChangeArrowheads="1"/>
          </p:cNvSpPr>
          <p:nvPr/>
        </p:nvSpPr>
        <p:spPr bwMode="auto">
          <a:xfrm>
            <a:off x="1993652" y="2862040"/>
            <a:ext cx="63500" cy="3111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2" name="Rectangle 54"/>
          <p:cNvSpPr>
            <a:spLocks noChangeArrowheads="1"/>
          </p:cNvSpPr>
          <p:nvPr/>
        </p:nvSpPr>
        <p:spPr bwMode="auto">
          <a:xfrm>
            <a:off x="2057152" y="2884265"/>
            <a:ext cx="66675" cy="2889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3" name="Rectangle 55"/>
          <p:cNvSpPr>
            <a:spLocks noChangeArrowheads="1"/>
          </p:cNvSpPr>
          <p:nvPr/>
        </p:nvSpPr>
        <p:spPr bwMode="auto">
          <a:xfrm>
            <a:off x="2123827" y="2930302"/>
            <a:ext cx="68263" cy="2428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4" name="Rectangle 56"/>
          <p:cNvSpPr>
            <a:spLocks noChangeArrowheads="1"/>
          </p:cNvSpPr>
          <p:nvPr/>
        </p:nvSpPr>
        <p:spPr bwMode="auto">
          <a:xfrm>
            <a:off x="2192089" y="2933477"/>
            <a:ext cx="66675" cy="2397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5" name="Rectangle 57"/>
          <p:cNvSpPr>
            <a:spLocks noChangeArrowheads="1"/>
          </p:cNvSpPr>
          <p:nvPr/>
        </p:nvSpPr>
        <p:spPr bwMode="auto">
          <a:xfrm>
            <a:off x="2258764" y="3049365"/>
            <a:ext cx="63500" cy="1238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6" name="Rectangle 58"/>
          <p:cNvSpPr>
            <a:spLocks noChangeArrowheads="1"/>
          </p:cNvSpPr>
          <p:nvPr/>
        </p:nvSpPr>
        <p:spPr bwMode="auto">
          <a:xfrm>
            <a:off x="2660402" y="3173190"/>
            <a:ext cx="68263"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7" name="Rectangle 59"/>
          <p:cNvSpPr>
            <a:spLocks noChangeArrowheads="1"/>
          </p:cNvSpPr>
          <p:nvPr/>
        </p:nvSpPr>
        <p:spPr bwMode="auto">
          <a:xfrm>
            <a:off x="2728664" y="3173190"/>
            <a:ext cx="66675" cy="460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8" name="Rectangle 60"/>
          <p:cNvSpPr>
            <a:spLocks noChangeArrowheads="1"/>
          </p:cNvSpPr>
          <p:nvPr/>
        </p:nvSpPr>
        <p:spPr bwMode="auto">
          <a:xfrm>
            <a:off x="2795339" y="3173190"/>
            <a:ext cx="63500" cy="492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2" name="Rectangle 64"/>
          <p:cNvSpPr>
            <a:spLocks noChangeArrowheads="1"/>
          </p:cNvSpPr>
          <p:nvPr/>
        </p:nvSpPr>
        <p:spPr bwMode="auto">
          <a:xfrm>
            <a:off x="3331914" y="3173190"/>
            <a:ext cx="63500" cy="1539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3" name="Rectangle 65"/>
          <p:cNvSpPr>
            <a:spLocks noChangeArrowheads="1"/>
          </p:cNvSpPr>
          <p:nvPr/>
        </p:nvSpPr>
        <p:spPr bwMode="auto">
          <a:xfrm>
            <a:off x="3395414" y="3173190"/>
            <a:ext cx="68263" cy="1984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6" name="Rectangle 68"/>
          <p:cNvSpPr>
            <a:spLocks noChangeArrowheads="1"/>
          </p:cNvSpPr>
          <p:nvPr/>
        </p:nvSpPr>
        <p:spPr bwMode="auto">
          <a:xfrm>
            <a:off x="3598614" y="3173190"/>
            <a:ext cx="63500" cy="2524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7" name="Rectangle 109"/>
          <p:cNvSpPr>
            <a:spLocks noChangeArrowheads="1"/>
          </p:cNvSpPr>
          <p:nvPr/>
        </p:nvSpPr>
        <p:spPr bwMode="auto">
          <a:xfrm>
            <a:off x="3995489" y="3173190"/>
            <a:ext cx="68263" cy="3159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9" name="Rectangle 111"/>
          <p:cNvSpPr>
            <a:spLocks noChangeArrowheads="1"/>
          </p:cNvSpPr>
          <p:nvPr/>
        </p:nvSpPr>
        <p:spPr bwMode="auto">
          <a:xfrm>
            <a:off x="4191069" y="3173190"/>
            <a:ext cx="66675" cy="3794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1" name="Rectangle 113"/>
          <p:cNvSpPr>
            <a:spLocks noChangeArrowheads="1"/>
          </p:cNvSpPr>
          <p:nvPr/>
        </p:nvSpPr>
        <p:spPr bwMode="auto">
          <a:xfrm>
            <a:off x="4524444" y="3173190"/>
            <a:ext cx="68263" cy="4619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2" name="Rectangle 114"/>
          <p:cNvSpPr>
            <a:spLocks noChangeArrowheads="1"/>
          </p:cNvSpPr>
          <p:nvPr/>
        </p:nvSpPr>
        <p:spPr bwMode="auto">
          <a:xfrm>
            <a:off x="4989582" y="3173190"/>
            <a:ext cx="66675" cy="5064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3" name="Rectangle 115"/>
          <p:cNvSpPr>
            <a:spLocks noChangeArrowheads="1"/>
          </p:cNvSpPr>
          <p:nvPr/>
        </p:nvSpPr>
        <p:spPr bwMode="auto">
          <a:xfrm>
            <a:off x="5124519" y="3173190"/>
            <a:ext cx="66675" cy="5365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4" name="Rectangle 116"/>
          <p:cNvSpPr>
            <a:spLocks noChangeArrowheads="1"/>
          </p:cNvSpPr>
          <p:nvPr/>
        </p:nvSpPr>
        <p:spPr bwMode="auto">
          <a:xfrm>
            <a:off x="5256282" y="3173190"/>
            <a:ext cx="66675" cy="5778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5" name="Rectangle 117"/>
          <p:cNvSpPr>
            <a:spLocks noChangeArrowheads="1"/>
          </p:cNvSpPr>
          <p:nvPr/>
        </p:nvSpPr>
        <p:spPr bwMode="auto">
          <a:xfrm>
            <a:off x="5322957" y="3173190"/>
            <a:ext cx="68263" cy="5857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6" name="Rectangle 118"/>
          <p:cNvSpPr>
            <a:spLocks noChangeArrowheads="1"/>
          </p:cNvSpPr>
          <p:nvPr/>
        </p:nvSpPr>
        <p:spPr bwMode="auto">
          <a:xfrm>
            <a:off x="5457894" y="3173190"/>
            <a:ext cx="63500" cy="5921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7" name="Rectangle 119"/>
          <p:cNvSpPr>
            <a:spLocks noChangeArrowheads="1"/>
          </p:cNvSpPr>
          <p:nvPr/>
        </p:nvSpPr>
        <p:spPr bwMode="auto">
          <a:xfrm>
            <a:off x="5521394" y="3173190"/>
            <a:ext cx="68263" cy="66040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8" name="Rectangle 120"/>
          <p:cNvSpPr>
            <a:spLocks noChangeArrowheads="1"/>
          </p:cNvSpPr>
          <p:nvPr/>
        </p:nvSpPr>
        <p:spPr bwMode="auto">
          <a:xfrm>
            <a:off x="5724594" y="3173190"/>
            <a:ext cx="66675" cy="7540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39" name="Rectangle 121"/>
          <p:cNvSpPr>
            <a:spLocks noChangeArrowheads="1"/>
          </p:cNvSpPr>
          <p:nvPr/>
        </p:nvSpPr>
        <p:spPr bwMode="auto">
          <a:xfrm>
            <a:off x="5991294" y="3173190"/>
            <a:ext cx="66675" cy="7842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0" name="Rectangle 122"/>
          <p:cNvSpPr>
            <a:spLocks noChangeArrowheads="1"/>
          </p:cNvSpPr>
          <p:nvPr/>
        </p:nvSpPr>
        <p:spPr bwMode="auto">
          <a:xfrm>
            <a:off x="6057969" y="3173190"/>
            <a:ext cx="68263" cy="803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1" name="Rectangle 123"/>
          <p:cNvSpPr>
            <a:spLocks noChangeArrowheads="1"/>
          </p:cNvSpPr>
          <p:nvPr/>
        </p:nvSpPr>
        <p:spPr bwMode="auto">
          <a:xfrm>
            <a:off x="6658044" y="3173190"/>
            <a:ext cx="68263" cy="10572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2" name="Rectangle 124"/>
          <p:cNvSpPr>
            <a:spLocks noChangeArrowheads="1"/>
          </p:cNvSpPr>
          <p:nvPr/>
        </p:nvSpPr>
        <p:spPr bwMode="auto">
          <a:xfrm>
            <a:off x="6924744" y="3173190"/>
            <a:ext cx="66675" cy="11969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3" name="Rectangle 125"/>
          <p:cNvSpPr>
            <a:spLocks noChangeArrowheads="1"/>
          </p:cNvSpPr>
          <p:nvPr/>
        </p:nvSpPr>
        <p:spPr bwMode="auto">
          <a:xfrm>
            <a:off x="7059682" y="3173190"/>
            <a:ext cx="63500" cy="12080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4" name="Rectangle 126"/>
          <p:cNvSpPr>
            <a:spLocks noChangeArrowheads="1"/>
          </p:cNvSpPr>
          <p:nvPr/>
        </p:nvSpPr>
        <p:spPr bwMode="auto">
          <a:xfrm>
            <a:off x="7326382" y="3173190"/>
            <a:ext cx="63500" cy="13922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5" name="Rectangle 127"/>
          <p:cNvSpPr>
            <a:spLocks noChangeArrowheads="1"/>
          </p:cNvSpPr>
          <p:nvPr/>
        </p:nvSpPr>
        <p:spPr bwMode="auto">
          <a:xfrm>
            <a:off x="7456557" y="3173190"/>
            <a:ext cx="68263" cy="14890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6" name="Rectangle 128"/>
          <p:cNvSpPr>
            <a:spLocks noChangeArrowheads="1"/>
          </p:cNvSpPr>
          <p:nvPr/>
        </p:nvSpPr>
        <p:spPr bwMode="auto">
          <a:xfrm>
            <a:off x="7659757" y="3173190"/>
            <a:ext cx="63500" cy="1593850"/>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47" name="Rectangle 129"/>
          <p:cNvSpPr>
            <a:spLocks noChangeArrowheads="1"/>
          </p:cNvSpPr>
          <p:nvPr/>
        </p:nvSpPr>
        <p:spPr bwMode="auto">
          <a:xfrm>
            <a:off x="7794693" y="3173190"/>
            <a:ext cx="75600" cy="203993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51" name="Rectangle 133"/>
          <p:cNvSpPr>
            <a:spLocks noChangeArrowheads="1"/>
          </p:cNvSpPr>
          <p:nvPr/>
        </p:nvSpPr>
        <p:spPr bwMode="auto">
          <a:xfrm>
            <a:off x="5791269" y="3173190"/>
            <a:ext cx="65088" cy="77311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52" name="Rectangle 134"/>
          <p:cNvSpPr>
            <a:spLocks noChangeArrowheads="1"/>
          </p:cNvSpPr>
          <p:nvPr/>
        </p:nvSpPr>
        <p:spPr bwMode="auto">
          <a:xfrm>
            <a:off x="5856357" y="3173190"/>
            <a:ext cx="66675" cy="776288"/>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53" name="Rectangle 135"/>
          <p:cNvSpPr>
            <a:spLocks noChangeArrowheads="1"/>
          </p:cNvSpPr>
          <p:nvPr/>
        </p:nvSpPr>
        <p:spPr bwMode="auto">
          <a:xfrm>
            <a:off x="2927102" y="3173190"/>
            <a:ext cx="66675" cy="7937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54" name="Rectangle 136"/>
          <p:cNvSpPr>
            <a:spLocks noChangeArrowheads="1"/>
          </p:cNvSpPr>
          <p:nvPr/>
        </p:nvSpPr>
        <p:spPr bwMode="auto">
          <a:xfrm>
            <a:off x="3059658" y="3173190"/>
            <a:ext cx="66675" cy="93663"/>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66" name="Rectangle 48"/>
          <p:cNvSpPr>
            <a:spLocks noChangeArrowheads="1"/>
          </p:cNvSpPr>
          <p:nvPr/>
        </p:nvSpPr>
        <p:spPr bwMode="auto">
          <a:xfrm>
            <a:off x="1658689" y="2187352"/>
            <a:ext cx="63500" cy="9858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67" name="Rectangle 49"/>
          <p:cNvSpPr>
            <a:spLocks noChangeArrowheads="1"/>
          </p:cNvSpPr>
          <p:nvPr/>
        </p:nvSpPr>
        <p:spPr bwMode="auto">
          <a:xfrm>
            <a:off x="1722189" y="2749327"/>
            <a:ext cx="68263" cy="4238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68" name="Rectangle 50"/>
          <p:cNvSpPr>
            <a:spLocks noChangeArrowheads="1"/>
          </p:cNvSpPr>
          <p:nvPr/>
        </p:nvSpPr>
        <p:spPr bwMode="auto">
          <a:xfrm>
            <a:off x="1858714" y="2828702"/>
            <a:ext cx="66675" cy="344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79" name="Rectangle 61"/>
          <p:cNvSpPr>
            <a:spLocks noChangeArrowheads="1"/>
          </p:cNvSpPr>
          <p:nvPr/>
        </p:nvSpPr>
        <p:spPr bwMode="auto">
          <a:xfrm>
            <a:off x="2858839" y="3173190"/>
            <a:ext cx="68263" cy="63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0" name="Rectangle 62"/>
          <p:cNvSpPr>
            <a:spLocks noChangeArrowheads="1"/>
          </p:cNvSpPr>
          <p:nvPr/>
        </p:nvSpPr>
        <p:spPr bwMode="auto">
          <a:xfrm>
            <a:off x="3196977" y="3173190"/>
            <a:ext cx="66675" cy="1317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1" name="Rectangle 63"/>
          <p:cNvSpPr>
            <a:spLocks noChangeArrowheads="1"/>
          </p:cNvSpPr>
          <p:nvPr/>
        </p:nvSpPr>
        <p:spPr bwMode="auto">
          <a:xfrm>
            <a:off x="3263652" y="3173190"/>
            <a:ext cx="68263" cy="1317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4" name="Rectangle 66"/>
          <p:cNvSpPr>
            <a:spLocks noChangeArrowheads="1"/>
          </p:cNvSpPr>
          <p:nvPr/>
        </p:nvSpPr>
        <p:spPr bwMode="auto">
          <a:xfrm>
            <a:off x="3463677" y="3173190"/>
            <a:ext cx="66675" cy="228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5" name="Rectangle 67"/>
          <p:cNvSpPr>
            <a:spLocks noChangeArrowheads="1"/>
          </p:cNvSpPr>
          <p:nvPr/>
        </p:nvSpPr>
        <p:spPr bwMode="auto">
          <a:xfrm>
            <a:off x="3530352" y="3173190"/>
            <a:ext cx="68263" cy="2444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7" name="Rectangle 69"/>
          <p:cNvSpPr>
            <a:spLocks noChangeArrowheads="1"/>
          </p:cNvSpPr>
          <p:nvPr/>
        </p:nvSpPr>
        <p:spPr bwMode="auto">
          <a:xfrm>
            <a:off x="3662114" y="3173190"/>
            <a:ext cx="66675" cy="2587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89" name="Rectangle 71"/>
          <p:cNvSpPr>
            <a:spLocks noChangeArrowheads="1"/>
          </p:cNvSpPr>
          <p:nvPr/>
        </p:nvSpPr>
        <p:spPr bwMode="auto">
          <a:xfrm>
            <a:off x="3863727" y="3173190"/>
            <a:ext cx="68263" cy="2936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0" name="Rectangle 72"/>
          <p:cNvSpPr>
            <a:spLocks noChangeArrowheads="1"/>
          </p:cNvSpPr>
          <p:nvPr/>
        </p:nvSpPr>
        <p:spPr bwMode="auto">
          <a:xfrm>
            <a:off x="3931989" y="3173190"/>
            <a:ext cx="63500" cy="300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1" name="Rectangle 73"/>
          <p:cNvSpPr>
            <a:spLocks noChangeArrowheads="1"/>
          </p:cNvSpPr>
          <p:nvPr/>
        </p:nvSpPr>
        <p:spPr bwMode="auto">
          <a:xfrm>
            <a:off x="4122807" y="3173190"/>
            <a:ext cx="68263" cy="363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2" name="Rectangle 74"/>
          <p:cNvSpPr>
            <a:spLocks noChangeArrowheads="1"/>
          </p:cNvSpPr>
          <p:nvPr/>
        </p:nvSpPr>
        <p:spPr bwMode="auto">
          <a:xfrm>
            <a:off x="4257744" y="3173190"/>
            <a:ext cx="63500" cy="4016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3" name="Rectangle 75"/>
          <p:cNvSpPr>
            <a:spLocks noChangeArrowheads="1"/>
          </p:cNvSpPr>
          <p:nvPr/>
        </p:nvSpPr>
        <p:spPr bwMode="auto">
          <a:xfrm>
            <a:off x="4321244" y="3173190"/>
            <a:ext cx="68263" cy="4095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4" name="Rectangle 76"/>
          <p:cNvSpPr>
            <a:spLocks noChangeArrowheads="1"/>
          </p:cNvSpPr>
          <p:nvPr/>
        </p:nvSpPr>
        <p:spPr bwMode="auto">
          <a:xfrm>
            <a:off x="4389507" y="3173190"/>
            <a:ext cx="66675" cy="4238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5" name="Rectangle 77"/>
          <p:cNvSpPr>
            <a:spLocks noChangeArrowheads="1"/>
          </p:cNvSpPr>
          <p:nvPr/>
        </p:nvSpPr>
        <p:spPr bwMode="auto">
          <a:xfrm>
            <a:off x="4456182" y="3173190"/>
            <a:ext cx="68263" cy="434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6" name="Rectangle 78"/>
          <p:cNvSpPr>
            <a:spLocks noChangeArrowheads="1"/>
          </p:cNvSpPr>
          <p:nvPr/>
        </p:nvSpPr>
        <p:spPr bwMode="auto">
          <a:xfrm>
            <a:off x="4656207" y="3173190"/>
            <a:ext cx="66675" cy="476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7" name="Rectangle 79"/>
          <p:cNvSpPr>
            <a:spLocks noChangeArrowheads="1"/>
          </p:cNvSpPr>
          <p:nvPr/>
        </p:nvSpPr>
        <p:spPr bwMode="auto">
          <a:xfrm>
            <a:off x="4722882" y="3173190"/>
            <a:ext cx="68263" cy="476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8" name="Rectangle 80"/>
          <p:cNvSpPr>
            <a:spLocks noChangeArrowheads="1"/>
          </p:cNvSpPr>
          <p:nvPr/>
        </p:nvSpPr>
        <p:spPr bwMode="auto">
          <a:xfrm>
            <a:off x="4791144" y="3173190"/>
            <a:ext cx="66675" cy="4873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099" name="Rectangle 81"/>
          <p:cNvSpPr>
            <a:spLocks noChangeArrowheads="1"/>
          </p:cNvSpPr>
          <p:nvPr/>
        </p:nvSpPr>
        <p:spPr bwMode="auto">
          <a:xfrm>
            <a:off x="4857819" y="3173190"/>
            <a:ext cx="63500" cy="495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0" name="Rectangle 82"/>
          <p:cNvSpPr>
            <a:spLocks noChangeArrowheads="1"/>
          </p:cNvSpPr>
          <p:nvPr/>
        </p:nvSpPr>
        <p:spPr bwMode="auto">
          <a:xfrm>
            <a:off x="4921319" y="3173190"/>
            <a:ext cx="68263" cy="4984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1" name="Rectangle 83"/>
          <p:cNvSpPr>
            <a:spLocks noChangeArrowheads="1"/>
          </p:cNvSpPr>
          <p:nvPr/>
        </p:nvSpPr>
        <p:spPr bwMode="auto">
          <a:xfrm>
            <a:off x="5056257" y="3173190"/>
            <a:ext cx="68263" cy="514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2" name="Rectangle 84"/>
          <p:cNvSpPr>
            <a:spLocks noChangeArrowheads="1"/>
          </p:cNvSpPr>
          <p:nvPr/>
        </p:nvSpPr>
        <p:spPr bwMode="auto">
          <a:xfrm>
            <a:off x="5191194" y="3173190"/>
            <a:ext cx="65088" cy="5778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3" name="Rectangle 85"/>
          <p:cNvSpPr>
            <a:spLocks noChangeArrowheads="1"/>
          </p:cNvSpPr>
          <p:nvPr/>
        </p:nvSpPr>
        <p:spPr bwMode="auto">
          <a:xfrm>
            <a:off x="5391219" y="3173190"/>
            <a:ext cx="66675" cy="588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4" name="Rectangle 86"/>
          <p:cNvSpPr>
            <a:spLocks noChangeArrowheads="1"/>
          </p:cNvSpPr>
          <p:nvPr/>
        </p:nvSpPr>
        <p:spPr bwMode="auto">
          <a:xfrm>
            <a:off x="5589657" y="3173190"/>
            <a:ext cx="66675" cy="7048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5" name="Rectangle 87"/>
          <p:cNvSpPr>
            <a:spLocks noChangeArrowheads="1"/>
          </p:cNvSpPr>
          <p:nvPr/>
        </p:nvSpPr>
        <p:spPr bwMode="auto">
          <a:xfrm>
            <a:off x="5656332" y="3173190"/>
            <a:ext cx="68263" cy="715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6" name="Rectangle 88"/>
          <p:cNvSpPr>
            <a:spLocks noChangeArrowheads="1"/>
          </p:cNvSpPr>
          <p:nvPr/>
        </p:nvSpPr>
        <p:spPr bwMode="auto">
          <a:xfrm>
            <a:off x="5923032" y="3173190"/>
            <a:ext cx="68263" cy="781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7" name="Rectangle 89"/>
          <p:cNvSpPr>
            <a:spLocks noChangeArrowheads="1"/>
          </p:cNvSpPr>
          <p:nvPr/>
        </p:nvSpPr>
        <p:spPr bwMode="auto">
          <a:xfrm>
            <a:off x="6126232" y="3173190"/>
            <a:ext cx="63500" cy="825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8" name="Rectangle 90"/>
          <p:cNvSpPr>
            <a:spLocks noChangeArrowheads="1"/>
          </p:cNvSpPr>
          <p:nvPr/>
        </p:nvSpPr>
        <p:spPr bwMode="auto">
          <a:xfrm>
            <a:off x="6189732" y="3173190"/>
            <a:ext cx="66675" cy="852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09" name="Rectangle 91"/>
          <p:cNvSpPr>
            <a:spLocks noChangeArrowheads="1"/>
          </p:cNvSpPr>
          <p:nvPr/>
        </p:nvSpPr>
        <p:spPr bwMode="auto">
          <a:xfrm>
            <a:off x="6256407" y="3173190"/>
            <a:ext cx="68263" cy="863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0" name="Rectangle 92"/>
          <p:cNvSpPr>
            <a:spLocks noChangeArrowheads="1"/>
          </p:cNvSpPr>
          <p:nvPr/>
        </p:nvSpPr>
        <p:spPr bwMode="auto">
          <a:xfrm>
            <a:off x="6324669" y="3173190"/>
            <a:ext cx="66675" cy="8810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1" name="Rectangle 93"/>
          <p:cNvSpPr>
            <a:spLocks noChangeArrowheads="1"/>
          </p:cNvSpPr>
          <p:nvPr/>
        </p:nvSpPr>
        <p:spPr bwMode="auto">
          <a:xfrm>
            <a:off x="6391344" y="3173190"/>
            <a:ext cx="65088" cy="889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2" name="Rectangle 94"/>
          <p:cNvSpPr>
            <a:spLocks noChangeArrowheads="1"/>
          </p:cNvSpPr>
          <p:nvPr/>
        </p:nvSpPr>
        <p:spPr bwMode="auto">
          <a:xfrm>
            <a:off x="6456432" y="3173190"/>
            <a:ext cx="66675" cy="896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3" name="Rectangle 95"/>
          <p:cNvSpPr>
            <a:spLocks noChangeArrowheads="1"/>
          </p:cNvSpPr>
          <p:nvPr/>
        </p:nvSpPr>
        <p:spPr bwMode="auto">
          <a:xfrm>
            <a:off x="6523107" y="3173190"/>
            <a:ext cx="68263" cy="9382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4" name="Rectangle 96"/>
          <p:cNvSpPr>
            <a:spLocks noChangeArrowheads="1"/>
          </p:cNvSpPr>
          <p:nvPr/>
        </p:nvSpPr>
        <p:spPr bwMode="auto">
          <a:xfrm>
            <a:off x="6591369" y="3173190"/>
            <a:ext cx="66675" cy="982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5" name="Rectangle 97"/>
          <p:cNvSpPr>
            <a:spLocks noChangeArrowheads="1"/>
          </p:cNvSpPr>
          <p:nvPr/>
        </p:nvSpPr>
        <p:spPr bwMode="auto">
          <a:xfrm>
            <a:off x="6726307" y="3173190"/>
            <a:ext cx="63500" cy="11747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6" name="Rectangle 98"/>
          <p:cNvSpPr>
            <a:spLocks noChangeArrowheads="1"/>
          </p:cNvSpPr>
          <p:nvPr/>
        </p:nvSpPr>
        <p:spPr bwMode="auto">
          <a:xfrm>
            <a:off x="6789807" y="3173190"/>
            <a:ext cx="66675" cy="11858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7" name="Rectangle 99"/>
          <p:cNvSpPr>
            <a:spLocks noChangeArrowheads="1"/>
          </p:cNvSpPr>
          <p:nvPr/>
        </p:nvSpPr>
        <p:spPr bwMode="auto">
          <a:xfrm>
            <a:off x="6856482" y="3173190"/>
            <a:ext cx="68263" cy="11922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8" name="Rectangle 100"/>
          <p:cNvSpPr>
            <a:spLocks noChangeArrowheads="1"/>
          </p:cNvSpPr>
          <p:nvPr/>
        </p:nvSpPr>
        <p:spPr bwMode="auto">
          <a:xfrm>
            <a:off x="6991419" y="3173190"/>
            <a:ext cx="68263" cy="12001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19" name="Rectangle 101"/>
          <p:cNvSpPr>
            <a:spLocks noChangeArrowheads="1"/>
          </p:cNvSpPr>
          <p:nvPr/>
        </p:nvSpPr>
        <p:spPr bwMode="auto">
          <a:xfrm>
            <a:off x="7123182" y="3173190"/>
            <a:ext cx="68263" cy="12874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0" name="Rectangle 102"/>
          <p:cNvSpPr>
            <a:spLocks noChangeArrowheads="1"/>
          </p:cNvSpPr>
          <p:nvPr/>
        </p:nvSpPr>
        <p:spPr bwMode="auto">
          <a:xfrm>
            <a:off x="7191444" y="3173190"/>
            <a:ext cx="66675" cy="12938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1" name="Rectangle 103"/>
          <p:cNvSpPr>
            <a:spLocks noChangeArrowheads="1"/>
          </p:cNvSpPr>
          <p:nvPr/>
        </p:nvSpPr>
        <p:spPr bwMode="auto">
          <a:xfrm>
            <a:off x="7258119" y="3173190"/>
            <a:ext cx="68263" cy="13287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2" name="Rectangle 104"/>
          <p:cNvSpPr>
            <a:spLocks noChangeArrowheads="1"/>
          </p:cNvSpPr>
          <p:nvPr/>
        </p:nvSpPr>
        <p:spPr bwMode="auto">
          <a:xfrm>
            <a:off x="7524819" y="3173190"/>
            <a:ext cx="66675" cy="15271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3" name="Rectangle 105"/>
          <p:cNvSpPr>
            <a:spLocks noChangeArrowheads="1"/>
          </p:cNvSpPr>
          <p:nvPr/>
        </p:nvSpPr>
        <p:spPr bwMode="auto">
          <a:xfrm>
            <a:off x="7591494" y="3173190"/>
            <a:ext cx="68263" cy="15573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4" name="Rectangle 106"/>
          <p:cNvSpPr>
            <a:spLocks noChangeArrowheads="1"/>
          </p:cNvSpPr>
          <p:nvPr/>
        </p:nvSpPr>
        <p:spPr bwMode="auto">
          <a:xfrm>
            <a:off x="7723256" y="3173190"/>
            <a:ext cx="75600" cy="1711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25" name="Rectangle 107"/>
          <p:cNvSpPr>
            <a:spLocks noChangeArrowheads="1"/>
          </p:cNvSpPr>
          <p:nvPr/>
        </p:nvSpPr>
        <p:spPr bwMode="auto">
          <a:xfrm>
            <a:off x="7948682" y="3173190"/>
            <a:ext cx="79200" cy="21986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55" name="Rectangle 137"/>
          <p:cNvSpPr>
            <a:spLocks noChangeArrowheads="1"/>
          </p:cNvSpPr>
          <p:nvPr/>
        </p:nvSpPr>
        <p:spPr bwMode="auto">
          <a:xfrm>
            <a:off x="2322264" y="3125565"/>
            <a:ext cx="68263" cy="476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56" name="Line 138"/>
          <p:cNvSpPr>
            <a:spLocks noChangeShapeType="1"/>
          </p:cNvSpPr>
          <p:nvPr/>
        </p:nvSpPr>
        <p:spPr bwMode="auto">
          <a:xfrm>
            <a:off x="1550739" y="3173190"/>
            <a:ext cx="6840538" cy="0"/>
          </a:xfrm>
          <a:prstGeom prst="line">
            <a:avLst/>
          </a:prstGeom>
          <a:noFill/>
          <a:ln w="28575"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2161" name="TextBox 2160"/>
          <p:cNvSpPr txBox="1"/>
          <p:nvPr/>
        </p:nvSpPr>
        <p:spPr>
          <a:xfrm>
            <a:off x="711200" y="1915344"/>
            <a:ext cx="787045" cy="3754874"/>
          </a:xfrm>
          <a:prstGeom prst="rect">
            <a:avLst/>
          </a:prstGeom>
          <a:noFill/>
        </p:spPr>
        <p:txBody>
          <a:bodyPr wrap="square" rtlCol="0">
            <a:spAutoFit/>
          </a:bodyPr>
          <a:lstStyle/>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50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40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30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20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10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–10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–20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–30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–40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–50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–60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–70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–80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–90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–100</a:t>
            </a:r>
          </a:p>
          <a:p>
            <a:pPr algn="r" defTabSz="457200" eaLnBrk="1" hangingPunct="1">
              <a:lnSpc>
                <a:spcPts val="1700"/>
              </a:lnSpc>
            </a:pPr>
            <a:r>
              <a:rPr lang="en-GB" sz="1400" dirty="0" smtClean="0">
                <a:solidFill>
                  <a:srgbClr val="FFFFFF"/>
                </a:solidFill>
                <a:latin typeface="Arial" pitchFamily="34" charset="0"/>
                <a:ea typeface="MS PGothic" pitchFamily="34" charset="-128"/>
                <a:cs typeface="Arial" pitchFamily="34" charset="0"/>
              </a:rPr>
              <a:t>–110</a:t>
            </a:r>
            <a:endParaRPr lang="en-GB" sz="1400" dirty="0">
              <a:solidFill>
                <a:srgbClr val="FFFFFF"/>
              </a:solidFill>
              <a:latin typeface="Arial" pitchFamily="34" charset="0"/>
              <a:ea typeface="MS PGothic" pitchFamily="34" charset="-128"/>
              <a:cs typeface="Arial" pitchFamily="34" charset="0"/>
            </a:endParaRPr>
          </a:p>
        </p:txBody>
      </p:sp>
      <p:sp>
        <p:nvSpPr>
          <p:cNvPr id="2164" name="TextBox 2163"/>
          <p:cNvSpPr txBox="1"/>
          <p:nvPr/>
        </p:nvSpPr>
        <p:spPr>
          <a:xfrm>
            <a:off x="1484412" y="5568901"/>
            <a:ext cx="7264052" cy="307777"/>
          </a:xfrm>
          <a:prstGeom prst="rect">
            <a:avLst/>
          </a:prstGeom>
          <a:noFill/>
        </p:spPr>
        <p:txBody>
          <a:bodyPr wrap="square" rtlCol="0">
            <a:spAutoFit/>
          </a:bodyPr>
          <a:lstStyle/>
          <a:p>
            <a:pPr defTabSz="457200" eaLnBrk="1" hangingPunct="1">
              <a:tabLst>
                <a:tab pos="382588" algn="ctr"/>
                <a:tab pos="714375" algn="ctr"/>
                <a:tab pos="1052513" algn="ctr"/>
                <a:tab pos="1384300" algn="ctr"/>
                <a:tab pos="1722438" algn="ctr"/>
                <a:tab pos="2054225" algn="ctr"/>
                <a:tab pos="2392363" algn="ctr"/>
                <a:tab pos="2724150" algn="ctr"/>
                <a:tab pos="3055938" algn="ctr"/>
                <a:tab pos="3394075" algn="ctr"/>
                <a:tab pos="3725863" algn="ctr"/>
                <a:tab pos="4064000" algn="ctr"/>
                <a:tab pos="4397375" algn="ctr"/>
                <a:tab pos="4729163" algn="ctr"/>
                <a:tab pos="5067300" algn="ctr"/>
                <a:tab pos="5411788" algn="ctr"/>
                <a:tab pos="5737225" algn="ctr"/>
                <a:tab pos="6075363" algn="ctr"/>
                <a:tab pos="6407150" algn="ctr"/>
              </a:tabLst>
            </a:pPr>
            <a:r>
              <a:rPr lang="en-GB" sz="1400" dirty="0" smtClean="0">
                <a:solidFill>
                  <a:srgbClr val="FFFFFF"/>
                </a:solidFill>
                <a:latin typeface="Arial" pitchFamily="34" charset="0"/>
                <a:ea typeface="MS PGothic" pitchFamily="34" charset="-128"/>
                <a:cs typeface="Arial" pitchFamily="34" charset="0"/>
              </a:rPr>
              <a:t>0	5	10	15	20	25	30	35	40	45	50	55	60	65	70	75	80	85	90	95</a:t>
            </a:r>
            <a:endParaRPr lang="en-GB" sz="1400" dirty="0">
              <a:solidFill>
                <a:srgbClr val="FFFFFF"/>
              </a:solidFill>
              <a:latin typeface="Arial" pitchFamily="34" charset="0"/>
              <a:ea typeface="MS PGothic" pitchFamily="34" charset="-128"/>
              <a:cs typeface="Arial" pitchFamily="34" charset="0"/>
            </a:endParaRPr>
          </a:p>
        </p:txBody>
      </p:sp>
      <p:sp>
        <p:nvSpPr>
          <p:cNvPr id="2165" name="Rectangle 2164"/>
          <p:cNvSpPr/>
          <p:nvPr/>
        </p:nvSpPr>
        <p:spPr>
          <a:xfrm>
            <a:off x="8075103" y="5568901"/>
            <a:ext cx="482824" cy="307777"/>
          </a:xfrm>
          <a:prstGeom prst="rect">
            <a:avLst/>
          </a:prstGeom>
        </p:spPr>
        <p:txBody>
          <a:bodyPr wrap="none">
            <a:spAutoFit/>
          </a:bodyPr>
          <a:lstStyle/>
          <a:p>
            <a:pPr defTabSz="457200" eaLnBrk="1" hangingPunct="1">
              <a:tabLst>
                <a:tab pos="382588" algn="ctr"/>
                <a:tab pos="714375" algn="ctr"/>
                <a:tab pos="1052513" algn="ctr"/>
                <a:tab pos="1384300" algn="ctr"/>
                <a:tab pos="1722438" algn="ctr"/>
                <a:tab pos="2054225" algn="ctr"/>
                <a:tab pos="2392363" algn="ctr"/>
                <a:tab pos="2724150" algn="ctr"/>
                <a:tab pos="3055938" algn="ctr"/>
                <a:tab pos="3394075" algn="ctr"/>
                <a:tab pos="3725863" algn="ctr"/>
                <a:tab pos="4064000" algn="ctr"/>
                <a:tab pos="4397375" algn="ctr"/>
                <a:tab pos="4729163" algn="ctr"/>
                <a:tab pos="5067300" algn="ctr"/>
                <a:tab pos="5411788" algn="ctr"/>
                <a:tab pos="5737225" algn="ctr"/>
                <a:tab pos="6075363" algn="ctr"/>
                <a:tab pos="6407150" algn="ctr"/>
              </a:tabLst>
            </a:pPr>
            <a:r>
              <a:rPr lang="en-GB" sz="1400" dirty="0">
                <a:solidFill>
                  <a:srgbClr val="FFFFFF"/>
                </a:solidFill>
                <a:latin typeface="Arial" pitchFamily="34" charset="0"/>
                <a:ea typeface="MS PGothic" pitchFamily="34" charset="-128"/>
                <a:cs typeface="Arial" pitchFamily="34" charset="0"/>
              </a:rPr>
              <a:t>100</a:t>
            </a:r>
          </a:p>
        </p:txBody>
      </p:sp>
      <p:sp>
        <p:nvSpPr>
          <p:cNvPr id="2166" name="TextBox 2165"/>
          <p:cNvSpPr txBox="1"/>
          <p:nvPr/>
        </p:nvSpPr>
        <p:spPr>
          <a:xfrm>
            <a:off x="3053661" y="5813506"/>
            <a:ext cx="3826689" cy="307777"/>
          </a:xfrm>
          <a:prstGeom prst="rect">
            <a:avLst/>
          </a:prstGeom>
          <a:noFill/>
        </p:spPr>
        <p:txBody>
          <a:bodyPr wrap="none" rtlCol="0">
            <a:spAutoFit/>
          </a:bodyPr>
          <a:lstStyle/>
          <a:p>
            <a:pPr algn="ctr" defTabSz="457200" eaLnBrk="1" hangingPunct="1"/>
            <a:r>
              <a:rPr lang="en-GB" sz="1400" dirty="0" smtClean="0">
                <a:solidFill>
                  <a:srgbClr val="FFFFFF"/>
                </a:solidFill>
                <a:latin typeface="Arial" pitchFamily="34" charset="0"/>
                <a:ea typeface="MS PGothic" pitchFamily="34" charset="-128"/>
                <a:cs typeface="Arial" pitchFamily="34" charset="0"/>
              </a:rPr>
              <a:t>Patient index sorted by maximum % decrease</a:t>
            </a:r>
            <a:endParaRPr lang="en-GB" sz="1400" dirty="0">
              <a:solidFill>
                <a:srgbClr val="FFFFFF"/>
              </a:solidFill>
              <a:latin typeface="Arial" pitchFamily="34" charset="0"/>
              <a:ea typeface="MS PGothic" pitchFamily="34" charset="-128"/>
              <a:cs typeface="Arial" pitchFamily="34" charset="0"/>
            </a:endParaRPr>
          </a:p>
        </p:txBody>
      </p:sp>
      <p:sp>
        <p:nvSpPr>
          <p:cNvPr id="151" name="TextBox 150"/>
          <p:cNvSpPr txBox="1"/>
          <p:nvPr/>
        </p:nvSpPr>
        <p:spPr>
          <a:xfrm rot="16200000">
            <a:off x="-619704" y="3529205"/>
            <a:ext cx="2739853" cy="523220"/>
          </a:xfrm>
          <a:prstGeom prst="rect">
            <a:avLst/>
          </a:prstGeom>
          <a:noFill/>
        </p:spPr>
        <p:txBody>
          <a:bodyPr wrap="none" rtlCol="0">
            <a:spAutoFit/>
          </a:bodyPr>
          <a:lstStyle/>
          <a:p>
            <a:pPr algn="ctr" defTabSz="457200" eaLnBrk="1" hangingPunct="1"/>
            <a:r>
              <a:rPr lang="en-GB" sz="1400" dirty="0" smtClean="0">
                <a:solidFill>
                  <a:srgbClr val="FFFFFF"/>
                </a:solidFill>
                <a:latin typeface="Arial" pitchFamily="34" charset="0"/>
                <a:ea typeface="MS PGothic" pitchFamily="34" charset="-128"/>
                <a:cs typeface="Arial" pitchFamily="34" charset="0"/>
              </a:rPr>
              <a:t>Maximum percentage decrease </a:t>
            </a:r>
            <a:br>
              <a:rPr lang="en-GB" sz="1400" dirty="0" smtClean="0">
                <a:solidFill>
                  <a:srgbClr val="FFFFFF"/>
                </a:solidFill>
                <a:latin typeface="Arial" pitchFamily="34" charset="0"/>
                <a:ea typeface="MS PGothic" pitchFamily="34" charset="-128"/>
                <a:cs typeface="Arial" pitchFamily="34" charset="0"/>
              </a:rPr>
            </a:br>
            <a:r>
              <a:rPr lang="en-GB" sz="1400" dirty="0" smtClean="0">
                <a:solidFill>
                  <a:srgbClr val="FFFFFF"/>
                </a:solidFill>
                <a:latin typeface="Arial" pitchFamily="34" charset="0"/>
                <a:ea typeface="MS PGothic" pitchFamily="34" charset="-128"/>
                <a:cs typeface="Arial" pitchFamily="34" charset="0"/>
              </a:rPr>
              <a:t>from baseline (%)</a:t>
            </a:r>
            <a:endParaRPr lang="en-GB" sz="1400" dirty="0">
              <a:solidFill>
                <a:srgbClr val="FFFFFF"/>
              </a:solidFill>
              <a:latin typeface="Arial" pitchFamily="34" charset="0"/>
              <a:ea typeface="MS PGothic" pitchFamily="34" charset="-128"/>
              <a:cs typeface="Arial" pitchFamily="34" charset="0"/>
            </a:endParaRPr>
          </a:p>
        </p:txBody>
      </p:sp>
      <p:sp>
        <p:nvSpPr>
          <p:cNvPr id="251" name="TextBox 250"/>
          <p:cNvSpPr txBox="1"/>
          <p:nvPr/>
        </p:nvSpPr>
        <p:spPr>
          <a:xfrm>
            <a:off x="2434061" y="1653952"/>
            <a:ext cx="845103" cy="307777"/>
          </a:xfrm>
          <a:prstGeom prst="rect">
            <a:avLst/>
          </a:prstGeom>
          <a:noFill/>
        </p:spPr>
        <p:txBody>
          <a:bodyPr wrap="none" rtlCol="0">
            <a:spAutoFit/>
          </a:bodyPr>
          <a:lstStyle/>
          <a:p>
            <a:pPr defTabSz="457200" eaLnBrk="1" hangingPunct="1"/>
            <a:r>
              <a:rPr lang="en-GB" sz="1400" b="1" dirty="0" smtClean="0">
                <a:solidFill>
                  <a:srgbClr val="FFFFFF"/>
                </a:solidFill>
                <a:latin typeface="Arial" pitchFamily="34" charset="0"/>
                <a:ea typeface="MS PGothic" pitchFamily="34" charset="-128"/>
                <a:cs typeface="Arial" pitchFamily="34" charset="0"/>
              </a:rPr>
              <a:t>T790M+</a:t>
            </a:r>
            <a:endParaRPr lang="en-GB" sz="1400" b="1" dirty="0">
              <a:solidFill>
                <a:srgbClr val="FFFFFF"/>
              </a:solidFill>
              <a:latin typeface="Arial" pitchFamily="34" charset="0"/>
              <a:ea typeface="MS PGothic" pitchFamily="34" charset="-128"/>
              <a:cs typeface="Arial" pitchFamily="34" charset="0"/>
            </a:endParaRPr>
          </a:p>
        </p:txBody>
      </p:sp>
      <p:sp>
        <p:nvSpPr>
          <p:cNvPr id="252" name="TextBox 251"/>
          <p:cNvSpPr txBox="1"/>
          <p:nvPr/>
        </p:nvSpPr>
        <p:spPr>
          <a:xfrm>
            <a:off x="3636714" y="1653952"/>
            <a:ext cx="851515" cy="307777"/>
          </a:xfrm>
          <a:prstGeom prst="rect">
            <a:avLst/>
          </a:prstGeom>
          <a:noFill/>
        </p:spPr>
        <p:txBody>
          <a:bodyPr wrap="none" rtlCol="0">
            <a:spAutoFit/>
          </a:bodyPr>
          <a:lstStyle/>
          <a:p>
            <a:pPr defTabSz="457200" eaLnBrk="1" hangingPunct="1"/>
            <a:r>
              <a:rPr lang="en-GB" sz="1400" b="1" dirty="0" smtClean="0">
                <a:solidFill>
                  <a:srgbClr val="FFFFFF"/>
                </a:solidFill>
                <a:latin typeface="Arial" pitchFamily="34" charset="0"/>
                <a:ea typeface="MS PGothic" pitchFamily="34" charset="-128"/>
                <a:cs typeface="Arial" pitchFamily="34" charset="0"/>
              </a:rPr>
              <a:t>T790M–</a:t>
            </a:r>
            <a:endParaRPr lang="en-GB" sz="1400" b="1" dirty="0">
              <a:solidFill>
                <a:srgbClr val="FFFFFF"/>
              </a:solidFill>
              <a:latin typeface="Arial" pitchFamily="34" charset="0"/>
              <a:ea typeface="MS PGothic" pitchFamily="34" charset="-128"/>
              <a:cs typeface="Arial" pitchFamily="34" charset="0"/>
            </a:endParaRPr>
          </a:p>
        </p:txBody>
      </p:sp>
      <p:sp>
        <p:nvSpPr>
          <p:cNvPr id="255" name="TextBox 254"/>
          <p:cNvSpPr txBox="1"/>
          <p:nvPr/>
        </p:nvSpPr>
        <p:spPr>
          <a:xfrm>
            <a:off x="4813086" y="1653952"/>
            <a:ext cx="941283" cy="307777"/>
          </a:xfrm>
          <a:prstGeom prst="rect">
            <a:avLst/>
          </a:prstGeom>
          <a:noFill/>
        </p:spPr>
        <p:txBody>
          <a:bodyPr wrap="none" rtlCol="0">
            <a:spAutoFit/>
          </a:bodyPr>
          <a:lstStyle/>
          <a:p>
            <a:pPr defTabSz="457200" eaLnBrk="1" hangingPunct="1"/>
            <a:r>
              <a:rPr lang="en-GB" sz="1400" b="1" dirty="0" smtClean="0">
                <a:solidFill>
                  <a:srgbClr val="FFFFFF"/>
                </a:solidFill>
                <a:latin typeface="Arial" pitchFamily="34" charset="0"/>
                <a:ea typeface="MS PGothic" pitchFamily="34" charset="-128"/>
                <a:cs typeface="Arial" pitchFamily="34" charset="0"/>
              </a:rPr>
              <a:t>EGFR wt</a:t>
            </a:r>
            <a:endParaRPr lang="en-GB" sz="1400" b="1" dirty="0">
              <a:solidFill>
                <a:srgbClr val="FFFFFF"/>
              </a:solidFill>
              <a:latin typeface="Arial" pitchFamily="34" charset="0"/>
              <a:ea typeface="MS PGothic" pitchFamily="34" charset="-128"/>
              <a:cs typeface="Arial" pitchFamily="34" charset="0"/>
            </a:endParaRPr>
          </a:p>
        </p:txBody>
      </p:sp>
      <p:sp>
        <p:nvSpPr>
          <p:cNvPr id="256" name="TextBox 255"/>
          <p:cNvSpPr txBox="1"/>
          <p:nvPr/>
        </p:nvSpPr>
        <p:spPr>
          <a:xfrm>
            <a:off x="6260886" y="1653952"/>
            <a:ext cx="2883114" cy="307777"/>
          </a:xfrm>
          <a:prstGeom prst="rect">
            <a:avLst/>
          </a:prstGeom>
          <a:noFill/>
        </p:spPr>
        <p:txBody>
          <a:bodyPr wrap="square" rtlCol="0">
            <a:spAutoFit/>
          </a:bodyPr>
          <a:lstStyle/>
          <a:p>
            <a:pPr defTabSz="457200" eaLnBrk="1" hangingPunct="1"/>
            <a:r>
              <a:rPr lang="en-GB" sz="1400" b="1" dirty="0" smtClean="0">
                <a:solidFill>
                  <a:srgbClr val="FFFFFF"/>
                </a:solidFill>
                <a:latin typeface="Arial" pitchFamily="34" charset="0"/>
                <a:ea typeface="MS PGothic" pitchFamily="34" charset="-128"/>
                <a:cs typeface="Arial" pitchFamily="34" charset="0"/>
              </a:rPr>
              <a:t>Uninformative for T790M</a:t>
            </a:r>
            <a:endParaRPr lang="en-GB" sz="1400" b="1" dirty="0">
              <a:solidFill>
                <a:srgbClr val="FFFFFF"/>
              </a:solidFill>
              <a:latin typeface="Arial" pitchFamily="34" charset="0"/>
              <a:ea typeface="MS PGothic" pitchFamily="34" charset="-128"/>
              <a:cs typeface="Arial" pitchFamily="34" charset="0"/>
            </a:endParaRPr>
          </a:p>
        </p:txBody>
      </p:sp>
      <p:sp>
        <p:nvSpPr>
          <p:cNvPr id="2168" name="Rectangle 2167"/>
          <p:cNvSpPr/>
          <p:nvPr/>
        </p:nvSpPr>
        <p:spPr>
          <a:xfrm>
            <a:off x="2341314" y="1734914"/>
            <a:ext cx="142876" cy="1428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endParaRPr lang="en-GB">
              <a:solidFill>
                <a:prstClr val="white"/>
              </a:solidFill>
              <a:latin typeface="Arial" pitchFamily="34" charset="0"/>
              <a:cs typeface="Arial" pitchFamily="34" charset="0"/>
            </a:endParaRPr>
          </a:p>
        </p:txBody>
      </p:sp>
      <p:sp>
        <p:nvSpPr>
          <p:cNvPr id="259" name="Rectangle 258"/>
          <p:cNvSpPr/>
          <p:nvPr/>
        </p:nvSpPr>
        <p:spPr>
          <a:xfrm>
            <a:off x="3556429" y="1734914"/>
            <a:ext cx="142876" cy="1428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endParaRPr lang="en-GB">
              <a:solidFill>
                <a:prstClr val="white"/>
              </a:solidFill>
              <a:latin typeface="Arial" pitchFamily="34" charset="0"/>
              <a:cs typeface="Arial" pitchFamily="34" charset="0"/>
            </a:endParaRPr>
          </a:p>
        </p:txBody>
      </p:sp>
      <p:sp>
        <p:nvSpPr>
          <p:cNvPr id="261" name="Rectangle 260"/>
          <p:cNvSpPr/>
          <p:nvPr/>
        </p:nvSpPr>
        <p:spPr>
          <a:xfrm>
            <a:off x="4716016" y="1734914"/>
            <a:ext cx="142876" cy="14287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endParaRPr lang="en-GB">
              <a:solidFill>
                <a:prstClr val="white"/>
              </a:solidFill>
              <a:latin typeface="Arial" pitchFamily="34" charset="0"/>
              <a:cs typeface="Arial" pitchFamily="34" charset="0"/>
            </a:endParaRPr>
          </a:p>
        </p:txBody>
      </p:sp>
      <p:sp>
        <p:nvSpPr>
          <p:cNvPr id="262" name="Rectangle 261"/>
          <p:cNvSpPr/>
          <p:nvPr/>
        </p:nvSpPr>
        <p:spPr>
          <a:xfrm>
            <a:off x="6163816" y="1734914"/>
            <a:ext cx="142876" cy="1428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endParaRPr lang="en-GB">
              <a:solidFill>
                <a:prstClr val="white"/>
              </a:solidFill>
              <a:latin typeface="Arial" pitchFamily="34" charset="0"/>
              <a:cs typeface="Arial" pitchFamily="34" charset="0"/>
            </a:endParaRPr>
          </a:p>
        </p:txBody>
      </p:sp>
      <p:sp>
        <p:nvSpPr>
          <p:cNvPr id="153" name="Line 46"/>
          <p:cNvSpPr>
            <a:spLocks noChangeShapeType="1"/>
          </p:cNvSpPr>
          <p:nvPr/>
        </p:nvSpPr>
        <p:spPr bwMode="auto">
          <a:xfrm>
            <a:off x="1550739" y="3789040"/>
            <a:ext cx="6840538" cy="0"/>
          </a:xfrm>
          <a:prstGeom prst="line">
            <a:avLst/>
          </a:prstGeom>
          <a:noFill/>
          <a:ln w="12700" cap="sq">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eaLnBrk="1" hangingPunct="1"/>
            <a:endParaRPr lang="en-GB">
              <a:solidFill>
                <a:prstClr val="black"/>
              </a:solidFill>
              <a:latin typeface="Arial" pitchFamily="34" charset="0"/>
              <a:ea typeface="MS PGothic" pitchFamily="34" charset="-128"/>
              <a:cs typeface="Arial" pitchFamily="34" charset="0"/>
            </a:endParaRPr>
          </a:p>
        </p:txBody>
      </p:sp>
      <p:sp>
        <p:nvSpPr>
          <p:cNvPr id="155" name="Rectangle 28"/>
          <p:cNvSpPr>
            <a:spLocks noChangeArrowheads="1"/>
          </p:cNvSpPr>
          <p:nvPr/>
        </p:nvSpPr>
        <p:spPr bwMode="auto">
          <a:xfrm>
            <a:off x="0" y="6436961"/>
            <a:ext cx="8686800" cy="44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pPr eaLnBrk="1" hangingPunct="1"/>
            <a:r>
              <a:rPr lang="en-US" sz="1600" dirty="0" smtClean="0">
                <a:solidFill>
                  <a:srgbClr val="FFFFFF"/>
                </a:solidFill>
              </a:rPr>
              <a:t>With permission from </a:t>
            </a:r>
            <a:r>
              <a:rPr lang="en-US" sz="1600" dirty="0" err="1" smtClean="0">
                <a:solidFill>
                  <a:srgbClr val="FFFFFF"/>
                </a:solidFill>
              </a:rPr>
              <a:t>Janjigian</a:t>
            </a:r>
            <a:r>
              <a:rPr lang="en-US" sz="1600" dirty="0" smtClean="0">
                <a:solidFill>
                  <a:srgbClr val="FFFFFF"/>
                </a:solidFill>
              </a:rPr>
              <a:t> </a:t>
            </a:r>
            <a:r>
              <a:rPr lang="en-US" sz="1600" dirty="0">
                <a:solidFill>
                  <a:srgbClr val="FFFFFF"/>
                </a:solidFill>
              </a:rPr>
              <a:t>YY et al. </a:t>
            </a:r>
            <a:r>
              <a:rPr lang="en-US" sz="1600" i="1" dirty="0" err="1">
                <a:solidFill>
                  <a:srgbClr val="FFFFFF"/>
                </a:solidFill>
              </a:rPr>
              <a:t>Proc</a:t>
            </a:r>
            <a:r>
              <a:rPr lang="en-US" sz="1600" i="1" dirty="0">
                <a:solidFill>
                  <a:srgbClr val="FFFFFF"/>
                </a:solidFill>
              </a:rPr>
              <a:t> ESMO</a:t>
            </a:r>
            <a:r>
              <a:rPr lang="en-US" sz="1600" dirty="0">
                <a:solidFill>
                  <a:srgbClr val="FFFFFF"/>
                </a:solidFill>
              </a:rPr>
              <a:t> 2012;Abstract 12007O.</a:t>
            </a:r>
          </a:p>
        </p:txBody>
      </p:sp>
    </p:spTree>
    <p:extLst>
      <p:ext uri="{BB962C8B-B14F-4D97-AF65-F5344CB8AC3E}">
        <p14:creationId xmlns:p14="http://schemas.microsoft.com/office/powerpoint/2010/main" val="2908596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3"/>
          <p:cNvSpPr>
            <a:spLocks noChangeArrowheads="1"/>
          </p:cNvSpPr>
          <p:nvPr/>
        </p:nvSpPr>
        <p:spPr bwMode="auto">
          <a:xfrm>
            <a:off x="627323" y="1998134"/>
            <a:ext cx="7907077" cy="3074447"/>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ea typeface="ヒラギノ角ゴ Pro W3" charset="0"/>
              <a:cs typeface="ヒラギノ角ゴ Pro W3" charset="0"/>
            </a:endParaRPr>
          </a:p>
        </p:txBody>
      </p:sp>
      <p:graphicFrame>
        <p:nvGraphicFramePr>
          <p:cNvPr id="81958" name="Group 38"/>
          <p:cNvGraphicFramePr>
            <a:graphicFrameLocks noGrp="1"/>
          </p:cNvGraphicFramePr>
          <p:nvPr>
            <p:extLst>
              <p:ext uri="{D42A27DB-BD31-4B8C-83A1-F6EECF244321}">
                <p14:modId xmlns:p14="http://schemas.microsoft.com/office/powerpoint/2010/main" val="2863886020"/>
              </p:ext>
            </p:extLst>
          </p:nvPr>
        </p:nvGraphicFramePr>
        <p:xfrm>
          <a:off x="789024" y="2150534"/>
          <a:ext cx="7592977" cy="2788942"/>
        </p:xfrm>
        <a:graphic>
          <a:graphicData uri="http://schemas.openxmlformats.org/drawingml/2006/table">
            <a:tbl>
              <a:tblPr/>
              <a:tblGrid>
                <a:gridCol w="2145841"/>
                <a:gridCol w="1815712"/>
                <a:gridCol w="1815712"/>
                <a:gridCol w="1815712"/>
              </a:tblGrid>
              <a:tr h="755455">
                <a:tc rowSpan="2">
                  <a:txBody>
                    <a:bodyPr/>
                    <a:lstStyle/>
                    <a:p>
                      <a:r>
                        <a:rPr lang="en-US" b="1" dirty="0" smtClean="0">
                          <a:solidFill>
                            <a:srgbClr val="EFC53D"/>
                          </a:solidFill>
                        </a:rPr>
                        <a:t>Response</a:t>
                      </a:r>
                    </a:p>
                  </a:txBody>
                  <a:tcPr marT="45707" marB="45707"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2B51"/>
                    </a:solidFill>
                  </a:tcPr>
                </a:tc>
                <a:tc gridSpan="2">
                  <a:txBody>
                    <a:bodyPr/>
                    <a:lstStyle/>
                    <a:p>
                      <a:pPr algn="ctr"/>
                      <a:r>
                        <a:rPr lang="en-US" b="1" dirty="0" smtClean="0">
                          <a:solidFill>
                            <a:srgbClr val="EFC53D"/>
                          </a:solidFill>
                        </a:rPr>
                        <a:t>T790 Mutation Status</a:t>
                      </a:r>
                      <a:endParaRPr lang="en-US" b="1" dirty="0">
                        <a:solidFill>
                          <a:srgbClr val="EFC53D"/>
                        </a:solidFill>
                      </a:endParaRPr>
                    </a:p>
                  </a:txBody>
                  <a:tcPr marT="45707" marB="45707"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2B51"/>
                    </a:solidFill>
                  </a:tcPr>
                </a:tc>
                <a:tc hMerge="1">
                  <a:txBody>
                    <a:bodyPr/>
                    <a:lstStyle/>
                    <a:p>
                      <a:endParaRPr lang="en-US" dirty="0"/>
                    </a:p>
                  </a:txBody>
                  <a:tcPr marT="45707" marB="4570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rowSpan="2">
                  <a:txBody>
                    <a:bodyPr/>
                    <a:lstStyle/>
                    <a:p>
                      <a:pPr algn="ctr"/>
                      <a:r>
                        <a:rPr lang="en-US" b="1" dirty="0" smtClean="0">
                          <a:solidFill>
                            <a:srgbClr val="EFC53D"/>
                          </a:solidFill>
                        </a:rPr>
                        <a:t>Total</a:t>
                      </a:r>
                      <a:endParaRPr lang="en-US" b="1" dirty="0">
                        <a:solidFill>
                          <a:srgbClr val="EFC53D"/>
                        </a:solidFill>
                      </a:endParaRPr>
                    </a:p>
                    <a:p>
                      <a:pPr algn="ctr"/>
                      <a:r>
                        <a:rPr lang="en-US" b="1" dirty="0" smtClean="0">
                          <a:solidFill>
                            <a:srgbClr val="EFC53D"/>
                          </a:solidFill>
                        </a:rPr>
                        <a:t>(n = 96)</a:t>
                      </a:r>
                      <a:endParaRPr lang="en-US" b="1" dirty="0">
                        <a:solidFill>
                          <a:srgbClr val="EFC53D"/>
                        </a:solidFill>
                      </a:endParaRPr>
                    </a:p>
                  </a:txBody>
                  <a:tcPr marT="45707" marB="45707"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2B51"/>
                    </a:solidFill>
                  </a:tcPr>
                </a:tc>
              </a:tr>
              <a:tr h="811543">
                <a:tc vMerge="1">
                  <a:txBody>
                    <a:bodyPr/>
                    <a:lstStyle/>
                    <a:p>
                      <a:endParaRPr lang="en-US" dirty="0"/>
                    </a:p>
                  </a:txBody>
                  <a:tcPr marT="45707" marB="4570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algn="ctr"/>
                      <a:r>
                        <a:rPr lang="en-US" b="1" dirty="0" smtClean="0">
                          <a:solidFill>
                            <a:srgbClr val="EFC53D"/>
                          </a:solidFill>
                        </a:rPr>
                        <a:t>T790M+</a:t>
                      </a:r>
                      <a:endParaRPr lang="en-US" b="1" dirty="0">
                        <a:solidFill>
                          <a:srgbClr val="EFC53D"/>
                        </a:solidFill>
                      </a:endParaRPr>
                    </a:p>
                    <a:p>
                      <a:pPr algn="ctr"/>
                      <a:r>
                        <a:rPr lang="en-US" b="1" dirty="0" smtClean="0">
                          <a:solidFill>
                            <a:srgbClr val="EFC53D"/>
                          </a:solidFill>
                        </a:rPr>
                        <a:t>(n</a:t>
                      </a:r>
                      <a:r>
                        <a:rPr lang="en-US" b="1" baseline="0" dirty="0" smtClean="0">
                          <a:solidFill>
                            <a:srgbClr val="EFC53D"/>
                          </a:solidFill>
                        </a:rPr>
                        <a:t> = 53)</a:t>
                      </a:r>
                      <a:endParaRPr lang="en-US" b="1" dirty="0">
                        <a:solidFill>
                          <a:srgbClr val="EFC53D"/>
                        </a:solidFill>
                      </a:endParaRPr>
                    </a:p>
                  </a:txBody>
                  <a:tcPr marT="45707" marB="45707"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2B51"/>
                    </a:solidFill>
                  </a:tcPr>
                </a:tc>
                <a:tc>
                  <a:txBody>
                    <a:bodyPr/>
                    <a:lstStyle/>
                    <a:p>
                      <a:pPr algn="ctr"/>
                      <a:r>
                        <a:rPr lang="en-US" b="1" dirty="0" smtClean="0">
                          <a:solidFill>
                            <a:srgbClr val="EFC53D"/>
                          </a:solidFill>
                        </a:rPr>
                        <a:t>T790M-</a:t>
                      </a:r>
                      <a:endParaRPr lang="en-US" b="1" dirty="0">
                        <a:solidFill>
                          <a:srgbClr val="EFC53D"/>
                        </a:solidFill>
                      </a:endParaRPr>
                    </a:p>
                    <a:p>
                      <a:pPr algn="ctr"/>
                      <a:r>
                        <a:rPr lang="en-US" b="1" dirty="0" smtClean="0">
                          <a:solidFill>
                            <a:srgbClr val="EFC53D"/>
                          </a:solidFill>
                        </a:rPr>
                        <a:t>(n = 39)</a:t>
                      </a:r>
                      <a:endParaRPr lang="en-US" b="1" dirty="0">
                        <a:solidFill>
                          <a:srgbClr val="EFC53D"/>
                        </a:solidFill>
                      </a:endParaRPr>
                    </a:p>
                  </a:txBody>
                  <a:tcPr marT="45707" marB="45707"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2B51"/>
                    </a:solidFill>
                  </a:tcPr>
                </a:tc>
                <a:tc vMerge="1">
                  <a:txBody>
                    <a:bodyPr/>
                    <a:lstStyle/>
                    <a:p>
                      <a:endParaRPr lang="en-US" dirty="0"/>
                    </a:p>
                  </a:txBody>
                  <a:tcPr marT="45707" marB="4570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B51"/>
                    </a:solidFill>
                  </a:tcPr>
                </a:tc>
              </a:tr>
              <a:tr h="581890">
                <a:tc>
                  <a:txBody>
                    <a:bodyPr/>
                    <a:lstStyle/>
                    <a:p>
                      <a:r>
                        <a:rPr lang="en-US" dirty="0" smtClean="0">
                          <a:solidFill>
                            <a:schemeClr val="bg1"/>
                          </a:solidFill>
                        </a:rPr>
                        <a:t>Clinical</a:t>
                      </a:r>
                      <a:r>
                        <a:rPr lang="en-US" baseline="0" dirty="0" smtClean="0">
                          <a:solidFill>
                            <a:schemeClr val="bg1"/>
                          </a:solidFill>
                        </a:rPr>
                        <a:t> benefit rate </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dirty="0" smtClean="0">
                          <a:solidFill>
                            <a:schemeClr val="bg1"/>
                          </a:solidFill>
                        </a:rPr>
                        <a:t>81%</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dirty="0" smtClean="0">
                          <a:solidFill>
                            <a:schemeClr val="bg1"/>
                          </a:solidFill>
                        </a:rPr>
                        <a:t>64%</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dirty="0" smtClean="0">
                          <a:solidFill>
                            <a:schemeClr val="bg1"/>
                          </a:solidFill>
                        </a:rPr>
                        <a:t>75%</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r h="581890">
                <a:tc>
                  <a:txBody>
                    <a:bodyPr/>
                    <a:lstStyle/>
                    <a:p>
                      <a:r>
                        <a:rPr lang="en-US" dirty="0" smtClean="0">
                          <a:solidFill>
                            <a:schemeClr val="bg1"/>
                          </a:solidFill>
                        </a:rPr>
                        <a:t>Median duration of response</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dirty="0" smtClean="0">
                          <a:solidFill>
                            <a:schemeClr val="bg1"/>
                          </a:solidFill>
                        </a:rPr>
                        <a:t>6.4 </a:t>
                      </a:r>
                      <a:r>
                        <a:rPr lang="en-US" dirty="0" err="1" smtClean="0">
                          <a:solidFill>
                            <a:schemeClr val="bg1"/>
                          </a:solidFill>
                        </a:rPr>
                        <a:t>mos</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dirty="0" smtClean="0">
                          <a:solidFill>
                            <a:schemeClr val="bg1"/>
                          </a:solidFill>
                        </a:rPr>
                        <a:t>9 </a:t>
                      </a:r>
                      <a:r>
                        <a:rPr lang="en-US" dirty="0" err="1" smtClean="0">
                          <a:solidFill>
                            <a:schemeClr val="bg1"/>
                          </a:solidFill>
                        </a:rPr>
                        <a:t>mos</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algn="ctr"/>
                      <a:r>
                        <a:rPr lang="en-US" dirty="0" smtClean="0">
                          <a:solidFill>
                            <a:schemeClr val="bg1"/>
                          </a:solidFill>
                        </a:rPr>
                        <a:t>8 </a:t>
                      </a:r>
                      <a:r>
                        <a:rPr lang="en-US" dirty="0" err="1" smtClean="0">
                          <a:solidFill>
                            <a:schemeClr val="bg1"/>
                          </a:solidFill>
                        </a:rPr>
                        <a:t>mos</a:t>
                      </a:r>
                      <a:endParaRPr lang="en-US" dirty="0">
                        <a:solidFill>
                          <a:schemeClr val="bg1"/>
                        </a:solidFill>
                      </a:endParaRPr>
                    </a:p>
                  </a:txBody>
                  <a:tcPr marT="45707" marB="4570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
        <p:nvSpPr>
          <p:cNvPr id="61476" name="Rectangle 29"/>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600" b="1" dirty="0" smtClean="0">
                <a:solidFill>
                  <a:srgbClr val="EFC53D"/>
                </a:solidFill>
              </a:rPr>
              <a:t>Best Response Rates</a:t>
            </a:r>
            <a:endParaRPr lang="en-US" sz="2600" b="1" dirty="0">
              <a:solidFill>
                <a:srgbClr val="EFC53D"/>
              </a:solidFill>
            </a:endParaRPr>
          </a:p>
        </p:txBody>
      </p:sp>
      <p:sp>
        <p:nvSpPr>
          <p:cNvPr id="61477" name="Rectangle 28"/>
          <p:cNvSpPr>
            <a:spLocks noChangeArrowheads="1"/>
          </p:cNvSpPr>
          <p:nvPr/>
        </p:nvSpPr>
        <p:spPr bwMode="auto">
          <a:xfrm>
            <a:off x="0" y="6337277"/>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p>
            <a:pPr eaLnBrk="1" hangingPunct="1"/>
            <a:r>
              <a:rPr lang="en-US" sz="1600" dirty="0" err="1">
                <a:solidFill>
                  <a:schemeClr val="bg1"/>
                </a:solidFill>
              </a:rPr>
              <a:t>Janjigian</a:t>
            </a:r>
            <a:r>
              <a:rPr lang="en-US" sz="1600" dirty="0">
                <a:solidFill>
                  <a:schemeClr val="bg1"/>
                </a:solidFill>
              </a:rPr>
              <a:t> YY et al. </a:t>
            </a:r>
            <a:r>
              <a:rPr lang="en-US" sz="1600" i="1" dirty="0" err="1">
                <a:solidFill>
                  <a:schemeClr val="bg1"/>
                </a:solidFill>
              </a:rPr>
              <a:t>Proc</a:t>
            </a:r>
            <a:r>
              <a:rPr lang="en-US" sz="1600" i="1" dirty="0">
                <a:solidFill>
                  <a:schemeClr val="bg1"/>
                </a:solidFill>
              </a:rPr>
              <a:t> ESMO</a:t>
            </a:r>
            <a:r>
              <a:rPr lang="en-US" sz="1600" dirty="0">
                <a:solidFill>
                  <a:schemeClr val="bg1"/>
                </a:solidFill>
              </a:rPr>
              <a:t> 2012;Abstract 12007O.</a:t>
            </a:r>
          </a:p>
        </p:txBody>
      </p:sp>
    </p:spTree>
    <p:extLst>
      <p:ext uri="{BB962C8B-B14F-4D97-AF65-F5344CB8AC3E}">
        <p14:creationId xmlns:p14="http://schemas.microsoft.com/office/powerpoint/2010/main" val="294798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Other Novel EGFR Inhibitors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a:t>
            </a:r>
            <a:r>
              <a:rPr lang="en-US" sz="3200" b="1" dirty="0" err="1">
                <a:solidFill>
                  <a:srgbClr val="FFFFFF"/>
                </a:solidFill>
              </a:rPr>
              <a:t>eg</a:t>
            </a:r>
            <a:r>
              <a:rPr lang="en-US" sz="3200" b="1" dirty="0">
                <a:solidFill>
                  <a:srgbClr val="FFFFFF"/>
                </a:solidFill>
              </a:rPr>
              <a:t>, </a:t>
            </a:r>
            <a:r>
              <a:rPr lang="en-US" sz="3200" b="1" dirty="0" err="1">
                <a:solidFill>
                  <a:srgbClr val="FFFFFF"/>
                </a:solidFill>
              </a:rPr>
              <a:t>Dacomitinib</a:t>
            </a:r>
            <a:r>
              <a:rPr lang="en-US" sz="3200" b="1" dirty="0">
                <a:solidFill>
                  <a:srgbClr val="FFFFFF"/>
                </a:solidFill>
              </a:rPr>
              <a:t>)</a:t>
            </a:r>
          </a:p>
        </p:txBody>
      </p:sp>
    </p:spTree>
    <p:extLst>
      <p:ext uri="{BB962C8B-B14F-4D97-AF65-F5344CB8AC3E}">
        <p14:creationId xmlns:p14="http://schemas.microsoft.com/office/powerpoint/2010/main" val="376852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97" name="Group 61"/>
          <p:cNvGraphicFramePr>
            <a:graphicFrameLocks noGrp="1"/>
          </p:cNvGraphicFramePr>
          <p:nvPr>
            <p:extLst>
              <p:ext uri="{D42A27DB-BD31-4B8C-83A1-F6EECF244321}">
                <p14:modId xmlns:p14="http://schemas.microsoft.com/office/powerpoint/2010/main" val="3399864402"/>
              </p:ext>
            </p:extLst>
          </p:nvPr>
        </p:nvGraphicFramePr>
        <p:xfrm>
          <a:off x="698500" y="1680839"/>
          <a:ext cx="3155950" cy="2878461"/>
        </p:xfrm>
        <a:graphic>
          <a:graphicData uri="http://schemas.openxmlformats.org/drawingml/2006/table">
            <a:tbl>
              <a:tblPr/>
              <a:tblGrid>
                <a:gridCol w="3155950"/>
              </a:tblGrid>
              <a:tr h="459520">
                <a:tc>
                  <a:txBody>
                    <a:bodyPr/>
                    <a:lstStyle/>
                    <a:p>
                      <a:pPr marL="0" marR="0" lvl="0" indent="0" algn="l" defTabSz="914400" rtl="0" eaLnBrk="0" fontAlgn="base" latinLnBrk="0" hangingPunct="0">
                        <a:lnSpc>
                          <a:spcPct val="100000"/>
                        </a:lnSpc>
                        <a:spcBef>
                          <a:spcPct val="20000"/>
                        </a:spcBef>
                        <a:spcAft>
                          <a:spcPct val="0"/>
                        </a:spcAft>
                        <a:buClrTx/>
                        <a:buSzTx/>
                        <a:buFont typeface="Lucida Grande" charset="0"/>
                        <a:buNone/>
                        <a:tabLst/>
                      </a:pPr>
                      <a:r>
                        <a:rPr kumimoji="0" lang="en-US" sz="2000" b="1" i="0" u="none" strike="noStrike" cap="none" normalizeH="0" baseline="0" dirty="0" smtClean="0">
                          <a:ln>
                            <a:noFill/>
                          </a:ln>
                          <a:solidFill>
                            <a:srgbClr val="FFFFFF"/>
                          </a:solidFill>
                          <a:effectLst/>
                          <a:latin typeface="Arial" charset="0"/>
                          <a:ea typeface="ＭＳ Ｐゴシック" charset="0"/>
                          <a:cs typeface="ＭＳ Ｐゴシック" charset="0"/>
                        </a:rPr>
                        <a:t>Eligibility (N = 188)</a:t>
                      </a:r>
                      <a:endParaRPr kumimoji="0" lang="en-US" sz="2000" b="0" i="0" u="none" strike="noStrike" cap="none" normalizeH="0" baseline="0" dirty="0">
                        <a:ln>
                          <a:noFill/>
                        </a:ln>
                        <a:solidFill>
                          <a:srgbClr val="FFFFFF"/>
                        </a:solidFill>
                        <a:effectLst/>
                        <a:latin typeface="Arial" charset="0"/>
                        <a:ea typeface="ＭＳ Ｐゴシック" charset="0"/>
                        <a:cs typeface="ＭＳ Ｐゴシック" charset="0"/>
                      </a:endParaRPr>
                    </a:p>
                  </a:txBody>
                  <a:tcPr marT="45722" marB="45722"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165992"/>
                    </a:solidFill>
                  </a:tcPr>
                </a:tc>
              </a:tr>
              <a:tr h="2418941">
                <a:tc>
                  <a:txBody>
                    <a:bodyPr/>
                    <a:lstStyle/>
                    <a:p>
                      <a:pPr marL="0" marR="0" lvl="0" indent="0" algn="l" defTabSz="914400" rtl="0" eaLnBrk="0" fontAlgn="base" latinLnBrk="0" hangingPunct="0">
                        <a:lnSpc>
                          <a:spcPct val="100000"/>
                        </a:lnSpc>
                        <a:spcBef>
                          <a:spcPct val="20000"/>
                        </a:spcBef>
                        <a:spcAft>
                          <a:spcPct val="0"/>
                        </a:spcAft>
                        <a:buClrTx/>
                        <a:buSzTx/>
                        <a:buFont typeface="Lucida Grande" charset="0"/>
                        <a:buNone/>
                        <a:tabLst/>
                      </a:pPr>
                      <a:r>
                        <a:rPr kumimoji="0" lang="en-US" sz="1900" b="0" i="0" u="none" strike="noStrike" cap="none" normalizeH="0" baseline="0" dirty="0" smtClean="0">
                          <a:ln>
                            <a:noFill/>
                          </a:ln>
                          <a:solidFill>
                            <a:srgbClr val="FFFFFF"/>
                          </a:solidFill>
                          <a:effectLst/>
                          <a:latin typeface="Arial" charset="0"/>
                          <a:ea typeface="ＭＳ Ｐゴシック" charset="0"/>
                          <a:cs typeface="ＭＳ Ｐゴシック" charset="0"/>
                        </a:rPr>
                        <a:t>Histologically confirmed </a:t>
                      </a:r>
                    </a:p>
                    <a:p>
                      <a:pPr marL="0" marR="0" lvl="0" indent="0" algn="l" defTabSz="914400" rtl="0" eaLnBrk="0" fontAlgn="base" latinLnBrk="0" hangingPunct="0">
                        <a:lnSpc>
                          <a:spcPct val="100000"/>
                        </a:lnSpc>
                        <a:spcBef>
                          <a:spcPct val="20000"/>
                        </a:spcBef>
                        <a:spcAft>
                          <a:spcPct val="0"/>
                        </a:spcAft>
                        <a:buClrTx/>
                        <a:buSzTx/>
                        <a:buFont typeface="Lucida Grande" charset="0"/>
                        <a:buNone/>
                        <a:tabLst/>
                      </a:pPr>
                      <a:r>
                        <a:rPr kumimoji="0" lang="en-US" sz="1900" b="0" i="0" u="none" strike="noStrike" cap="none" normalizeH="0" baseline="0" dirty="0" smtClean="0">
                          <a:ln>
                            <a:noFill/>
                          </a:ln>
                          <a:solidFill>
                            <a:srgbClr val="FFFFFF"/>
                          </a:solidFill>
                          <a:effectLst/>
                          <a:latin typeface="Arial" charset="0"/>
                          <a:ea typeface="ＭＳ Ｐゴシック" charset="0"/>
                          <a:cs typeface="ＭＳ Ｐゴシック" charset="0"/>
                        </a:rPr>
                        <a:t>  advanced NSCLC</a:t>
                      </a:r>
                    </a:p>
                    <a:p>
                      <a:pPr marL="0" marR="0" lvl="0" indent="0" algn="l" defTabSz="914400" rtl="0" eaLnBrk="0" fontAlgn="base" latinLnBrk="0" hangingPunct="0">
                        <a:lnSpc>
                          <a:spcPct val="100000"/>
                        </a:lnSpc>
                        <a:spcBef>
                          <a:spcPct val="20000"/>
                        </a:spcBef>
                        <a:spcAft>
                          <a:spcPct val="0"/>
                        </a:spcAft>
                        <a:buClrTx/>
                        <a:buSzTx/>
                        <a:buFont typeface="Lucida Grande" charset="0"/>
                        <a:buNone/>
                        <a:tabLst/>
                      </a:pPr>
                      <a:r>
                        <a:rPr kumimoji="0" lang="en-US" sz="1900" b="0" i="0" u="none" strike="noStrike" cap="none" normalizeH="0" baseline="0" dirty="0" smtClean="0">
                          <a:ln>
                            <a:noFill/>
                          </a:ln>
                          <a:solidFill>
                            <a:srgbClr val="FFFFFF"/>
                          </a:solidFill>
                          <a:effectLst/>
                          <a:latin typeface="Arial" charset="0"/>
                          <a:ea typeface="ＭＳ Ｐゴシック" charset="0"/>
                          <a:cs typeface="ＭＳ Ｐゴシック" charset="0"/>
                        </a:rPr>
                        <a:t>Progression after 1-2 prior </a:t>
                      </a:r>
                    </a:p>
                    <a:p>
                      <a:pPr marL="0" marR="0" lvl="0" indent="0" algn="l" defTabSz="914400" rtl="0" eaLnBrk="0" fontAlgn="base" latinLnBrk="0" hangingPunct="0">
                        <a:lnSpc>
                          <a:spcPct val="100000"/>
                        </a:lnSpc>
                        <a:spcBef>
                          <a:spcPct val="20000"/>
                        </a:spcBef>
                        <a:spcAft>
                          <a:spcPct val="0"/>
                        </a:spcAft>
                        <a:buClrTx/>
                        <a:buSzTx/>
                        <a:buFont typeface="Lucida Grande" charset="0"/>
                        <a:buNone/>
                        <a:tabLst/>
                      </a:pPr>
                      <a:r>
                        <a:rPr kumimoji="0" lang="en-US" sz="1900" b="0" i="0" u="none" strike="noStrike" cap="none" normalizeH="0" baseline="0" dirty="0" smtClean="0">
                          <a:ln>
                            <a:noFill/>
                          </a:ln>
                          <a:solidFill>
                            <a:srgbClr val="FFFFFF"/>
                          </a:solidFill>
                          <a:effectLst/>
                          <a:latin typeface="Arial" charset="0"/>
                          <a:ea typeface="ＭＳ Ｐゴシック" charset="0"/>
                          <a:cs typeface="ＭＳ Ｐゴシック" charset="0"/>
                        </a:rPr>
                        <a:t>  chemotherapy regimens</a:t>
                      </a:r>
                    </a:p>
                    <a:p>
                      <a:pPr marL="0" marR="0" lvl="0" indent="0" algn="l" defTabSz="914400" rtl="0" eaLnBrk="0" fontAlgn="base" latinLnBrk="0" hangingPunct="0">
                        <a:lnSpc>
                          <a:spcPct val="100000"/>
                        </a:lnSpc>
                        <a:spcBef>
                          <a:spcPct val="20000"/>
                        </a:spcBef>
                        <a:spcAft>
                          <a:spcPct val="0"/>
                        </a:spcAft>
                        <a:buClrTx/>
                        <a:buSzTx/>
                        <a:buFont typeface="Lucida Grande" charset="0"/>
                        <a:buNone/>
                        <a:tabLst/>
                      </a:pPr>
                      <a:r>
                        <a:rPr kumimoji="0" lang="en-US" sz="1900" b="0" i="0" u="none" strike="noStrike" cap="none" normalizeH="0" baseline="0" dirty="0" smtClean="0">
                          <a:ln>
                            <a:noFill/>
                          </a:ln>
                          <a:solidFill>
                            <a:srgbClr val="FFFFFF"/>
                          </a:solidFill>
                          <a:effectLst/>
                          <a:latin typeface="Arial" charset="0"/>
                          <a:ea typeface="ＭＳ Ｐゴシック" charset="0"/>
                          <a:cs typeface="ＭＳ Ｐゴシック" charset="0"/>
                        </a:rPr>
                        <a:t>Available tumor tissue</a:t>
                      </a:r>
                    </a:p>
                    <a:p>
                      <a:pPr marL="0" marR="0" lvl="0" indent="0" algn="l" defTabSz="914400" rtl="0" eaLnBrk="0" fontAlgn="base" latinLnBrk="0" hangingPunct="0">
                        <a:lnSpc>
                          <a:spcPct val="100000"/>
                        </a:lnSpc>
                        <a:spcBef>
                          <a:spcPct val="20000"/>
                        </a:spcBef>
                        <a:spcAft>
                          <a:spcPct val="0"/>
                        </a:spcAft>
                        <a:buClrTx/>
                        <a:buSzTx/>
                        <a:buFont typeface="Lucida Grande" charset="0"/>
                        <a:buNone/>
                        <a:tabLst/>
                      </a:pPr>
                      <a:r>
                        <a:rPr kumimoji="0" lang="en-US" sz="1900" b="0" i="0" u="none" strike="noStrike" cap="none" normalizeH="0" baseline="0" dirty="0" smtClean="0">
                          <a:ln>
                            <a:noFill/>
                          </a:ln>
                          <a:solidFill>
                            <a:srgbClr val="FFFFFF"/>
                          </a:solidFill>
                          <a:effectLst/>
                          <a:latin typeface="Arial" charset="0"/>
                          <a:ea typeface="ＭＳ Ｐゴシック" charset="0"/>
                          <a:cs typeface="ＭＳ Ｐゴシック" charset="0"/>
                        </a:rPr>
                        <a:t>No prior EGFR inhibitor</a:t>
                      </a:r>
                    </a:p>
                  </a:txBody>
                  <a:tcPr marT="45722" marB="45722"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r>
            </a:tbl>
          </a:graphicData>
        </a:graphic>
      </p:graphicFrame>
      <p:sp>
        <p:nvSpPr>
          <p:cNvPr id="16393" name="Rectangle 31"/>
          <p:cNvSpPr>
            <a:spLocks noChangeArrowheads="1"/>
          </p:cNvSpPr>
          <p:nvPr/>
        </p:nvSpPr>
        <p:spPr bwMode="auto">
          <a:xfrm>
            <a:off x="698500" y="5000533"/>
            <a:ext cx="7808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ts val="400"/>
              </a:spcBef>
              <a:spcAft>
                <a:spcPts val="400"/>
              </a:spcAft>
              <a:defRPr/>
            </a:pPr>
            <a:r>
              <a:rPr lang="en-US" sz="1800" b="1" dirty="0">
                <a:solidFill>
                  <a:srgbClr val="FFFFFF"/>
                </a:solidFill>
              </a:rPr>
              <a:t>Primary endpoint:</a:t>
            </a:r>
            <a:r>
              <a:rPr lang="en-US" sz="1800" dirty="0">
                <a:solidFill>
                  <a:srgbClr val="FFFFFF"/>
                </a:solidFill>
              </a:rPr>
              <a:t> Progression-free survival (PFS</a:t>
            </a:r>
            <a:r>
              <a:rPr lang="en-US" sz="1800" dirty="0" smtClean="0">
                <a:solidFill>
                  <a:srgbClr val="FFFFFF"/>
                </a:solidFill>
              </a:rPr>
              <a:t>)</a:t>
            </a:r>
            <a:endParaRPr lang="en-US" sz="1800" dirty="0">
              <a:solidFill>
                <a:srgbClr val="FFFFFF"/>
              </a:solidFill>
            </a:endParaRPr>
          </a:p>
        </p:txBody>
      </p:sp>
      <p:sp>
        <p:nvSpPr>
          <p:cNvPr id="16394" name="Rectangle 36"/>
          <p:cNvSpPr>
            <a:spLocks noGrp="1"/>
          </p:cNvSpPr>
          <p:nvPr>
            <p:ph type="title"/>
          </p:nvPr>
        </p:nvSpPr>
        <p:spPr/>
        <p:txBody>
          <a:bodyPr/>
          <a:lstStyle/>
          <a:p>
            <a:r>
              <a:rPr lang="en-US" dirty="0" smtClean="0"/>
              <a:t>Phase II Trial Design</a:t>
            </a:r>
            <a:endParaRPr lang="en-US" dirty="0"/>
          </a:p>
        </p:txBody>
      </p:sp>
      <p:graphicFrame>
        <p:nvGraphicFramePr>
          <p:cNvPr id="10" name="Group 38"/>
          <p:cNvGraphicFramePr>
            <a:graphicFrameLocks noGrp="1"/>
          </p:cNvGraphicFramePr>
          <p:nvPr>
            <p:extLst>
              <p:ext uri="{D42A27DB-BD31-4B8C-83A1-F6EECF244321}">
                <p14:modId xmlns:p14="http://schemas.microsoft.com/office/powerpoint/2010/main" val="158044381"/>
              </p:ext>
            </p:extLst>
          </p:nvPr>
        </p:nvGraphicFramePr>
        <p:xfrm>
          <a:off x="5394325" y="1659878"/>
          <a:ext cx="2606675" cy="1023937"/>
        </p:xfrm>
        <a:graphic>
          <a:graphicData uri="http://schemas.openxmlformats.org/drawingml/2006/table">
            <a:tbl>
              <a:tblPr/>
              <a:tblGrid>
                <a:gridCol w="2606675"/>
              </a:tblGrid>
              <a:tr h="1023937">
                <a:tc>
                  <a:txBody>
                    <a:bodyPr/>
                    <a:lstStyle/>
                    <a:p>
                      <a:pPr marL="0" marR="0" lvl="0" indent="0" algn="ctr" defTabSz="914400" rtl="0" eaLnBrk="0" fontAlgn="base" latinLnBrk="0" hangingPunct="0">
                        <a:lnSpc>
                          <a:spcPct val="9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091D77"/>
                          </a:solidFill>
                          <a:effectLst/>
                          <a:latin typeface="Arial" charset="0"/>
                          <a:ea typeface="ＭＳ Ｐゴシック" charset="-128"/>
                          <a:cs typeface="ＭＳ Ｐゴシック" charset="-128"/>
                        </a:rPr>
                        <a:t>Erlotinib</a:t>
                      </a:r>
                    </a:p>
                    <a:p>
                      <a:pPr marL="0" marR="0" lvl="0" indent="0" algn="ctr" defTabSz="914400" rtl="0" eaLnBrk="0" fontAlgn="base" latinLnBrk="0" hangingPunct="0">
                        <a:lnSpc>
                          <a:spcPct val="9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091D77"/>
                          </a:solidFill>
                          <a:effectLst/>
                          <a:latin typeface="Arial" charset="0"/>
                          <a:ea typeface="ＭＳ Ｐゴシック" charset="-128"/>
                          <a:cs typeface="ＭＳ Ｐゴシック" charset="-128"/>
                        </a:rPr>
                        <a:t>150 mg/d PO</a:t>
                      </a:r>
                    </a:p>
                    <a:p>
                      <a:pPr marL="0" marR="0" lvl="0" indent="0" algn="ctr" defTabSz="914400" rtl="0" eaLnBrk="0" fontAlgn="base" latinLnBrk="0" hangingPunct="0">
                        <a:lnSpc>
                          <a:spcPct val="9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091D77"/>
                          </a:solidFill>
                          <a:effectLst/>
                          <a:latin typeface="Arial" charset="0"/>
                          <a:ea typeface="ＭＳ Ｐゴシック" charset="-128"/>
                          <a:cs typeface="ＭＳ Ｐゴシック" charset="-128"/>
                        </a:rPr>
                        <a:t>(n = 94)</a:t>
                      </a:r>
                      <a:endParaRPr kumimoji="0" lang="en-US" sz="1800" b="1" i="0" u="none" strike="noStrike" cap="none" normalizeH="0" baseline="0" dirty="0">
                        <a:ln>
                          <a:noFill/>
                        </a:ln>
                        <a:solidFill>
                          <a:srgbClr val="091D77"/>
                        </a:solidFill>
                        <a:effectLst/>
                        <a:latin typeface="Arial" charset="0"/>
                        <a:ea typeface="ＭＳ Ｐゴシック" charset="-128"/>
                        <a:cs typeface="ＭＳ Ｐゴシック" charset="-128"/>
                      </a:endParaRPr>
                    </a:p>
                  </a:txBody>
                  <a:tcPr marT="45705" marB="45705"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7952B"/>
                    </a:solidFill>
                  </a:tcPr>
                </a:tc>
              </a:tr>
            </a:tbl>
          </a:graphicData>
        </a:graphic>
      </p:graphicFrame>
      <p:sp>
        <p:nvSpPr>
          <p:cNvPr id="16401" name="Line 2"/>
          <p:cNvSpPr>
            <a:spLocks noChangeShapeType="1"/>
          </p:cNvSpPr>
          <p:nvPr/>
        </p:nvSpPr>
        <p:spPr bwMode="auto">
          <a:xfrm>
            <a:off x="3854450" y="3104826"/>
            <a:ext cx="123507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402" name="Group 3"/>
          <p:cNvGrpSpPr>
            <a:grpSpLocks/>
          </p:cNvGrpSpPr>
          <p:nvPr/>
        </p:nvGrpSpPr>
        <p:grpSpPr bwMode="auto">
          <a:xfrm>
            <a:off x="5072063" y="2222176"/>
            <a:ext cx="322262" cy="655638"/>
            <a:chOff x="4818063" y="2403475"/>
            <a:chExt cx="322262" cy="655638"/>
          </a:xfrm>
        </p:grpSpPr>
        <p:sp>
          <p:nvSpPr>
            <p:cNvPr id="16415" name="Line 14"/>
            <p:cNvSpPr>
              <a:spLocks noChangeShapeType="1"/>
            </p:cNvSpPr>
            <p:nvPr/>
          </p:nvSpPr>
          <p:spPr bwMode="auto">
            <a:xfrm flipV="1">
              <a:off x="4818063" y="2403475"/>
              <a:ext cx="0" cy="65563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6" name="Line 15"/>
            <p:cNvSpPr>
              <a:spLocks noChangeShapeType="1"/>
            </p:cNvSpPr>
            <p:nvPr/>
          </p:nvSpPr>
          <p:spPr bwMode="auto">
            <a:xfrm>
              <a:off x="4818063" y="2403475"/>
              <a:ext cx="322262"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6403" name="Line 17"/>
          <p:cNvSpPr>
            <a:spLocks noChangeShapeType="1"/>
          </p:cNvSpPr>
          <p:nvPr/>
        </p:nvSpPr>
        <p:spPr bwMode="auto">
          <a:xfrm rot="10800000" flipH="1" flipV="1">
            <a:off x="5072063" y="2422201"/>
            <a:ext cx="0" cy="67786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4" name="Oval 4"/>
          <p:cNvSpPr>
            <a:spLocks noChangeArrowheads="1"/>
          </p:cNvSpPr>
          <p:nvPr/>
        </p:nvSpPr>
        <p:spPr bwMode="auto">
          <a:xfrm>
            <a:off x="3957638" y="2603176"/>
            <a:ext cx="1004887" cy="1003300"/>
          </a:xfrm>
          <a:prstGeom prst="ellipse">
            <a:avLst/>
          </a:prstGeom>
          <a:solidFill>
            <a:srgbClr val="FA661C"/>
          </a:solidFill>
          <a:ln>
            <a:noFill/>
          </a:ln>
          <a:extLst/>
        </p:spPr>
        <p:txBody>
          <a:bodyPr wrap="none" anchor="ctr"/>
          <a:lstStyle/>
          <a:p>
            <a:pPr algn="ctr" eaLnBrk="0" hangingPunct="0"/>
            <a:r>
              <a:rPr lang="en-US" sz="3600" b="1">
                <a:solidFill>
                  <a:schemeClr val="bg1"/>
                </a:solidFill>
              </a:rPr>
              <a:t>R</a:t>
            </a:r>
          </a:p>
        </p:txBody>
      </p:sp>
      <p:grpSp>
        <p:nvGrpSpPr>
          <p:cNvPr id="16405" name="Group 16"/>
          <p:cNvGrpSpPr>
            <a:grpSpLocks/>
          </p:cNvGrpSpPr>
          <p:nvPr/>
        </p:nvGrpSpPr>
        <p:grpSpPr bwMode="auto">
          <a:xfrm rot="10800000" flipH="1">
            <a:off x="5072063" y="3011164"/>
            <a:ext cx="322262" cy="960437"/>
            <a:chOff x="3551" y="1542"/>
            <a:chExt cx="203" cy="547"/>
          </a:xfrm>
        </p:grpSpPr>
        <p:sp>
          <p:nvSpPr>
            <p:cNvPr id="16413" name="Line 17"/>
            <p:cNvSpPr>
              <a:spLocks noChangeShapeType="1"/>
            </p:cNvSpPr>
            <p:nvPr/>
          </p:nvSpPr>
          <p:spPr bwMode="auto">
            <a:xfrm flipV="1">
              <a:off x="3551" y="1542"/>
              <a:ext cx="0" cy="54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18"/>
            <p:cNvSpPr>
              <a:spLocks noChangeShapeType="1"/>
            </p:cNvSpPr>
            <p:nvPr/>
          </p:nvSpPr>
          <p:spPr bwMode="auto">
            <a:xfrm>
              <a:off x="3551" y="1542"/>
              <a:ext cx="203"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8" name="Group 42"/>
          <p:cNvGraphicFramePr>
            <a:graphicFrameLocks noGrp="1"/>
          </p:cNvGraphicFramePr>
          <p:nvPr>
            <p:extLst>
              <p:ext uri="{D42A27DB-BD31-4B8C-83A1-F6EECF244321}">
                <p14:modId xmlns:p14="http://schemas.microsoft.com/office/powerpoint/2010/main" val="2452229734"/>
              </p:ext>
            </p:extLst>
          </p:nvPr>
        </p:nvGraphicFramePr>
        <p:xfrm>
          <a:off x="5381625" y="3472802"/>
          <a:ext cx="2619375" cy="1049338"/>
        </p:xfrm>
        <a:graphic>
          <a:graphicData uri="http://schemas.openxmlformats.org/drawingml/2006/table">
            <a:tbl>
              <a:tblPr/>
              <a:tblGrid>
                <a:gridCol w="2619375"/>
              </a:tblGrid>
              <a:tr h="1049338">
                <a:tc>
                  <a:txBody>
                    <a:bodyPr/>
                    <a:lstStyle/>
                    <a:p>
                      <a:pPr marL="0" marR="0" lvl="0" indent="0" algn="ctr" defTabSz="914400" rtl="0" eaLnBrk="0" fontAlgn="base" latinLnBrk="0" hangingPunct="0">
                        <a:lnSpc>
                          <a:spcPct val="9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091D77"/>
                          </a:solidFill>
                          <a:effectLst/>
                          <a:latin typeface="Arial" charset="0"/>
                          <a:ea typeface="ＭＳ Ｐゴシック" charset="-128"/>
                          <a:cs typeface="ＭＳ Ｐゴシック" charset="-128"/>
                        </a:rPr>
                        <a:t>Dacomitinib</a:t>
                      </a:r>
                    </a:p>
                    <a:p>
                      <a:pPr marL="0" marR="0" lvl="0" indent="0" algn="ctr" defTabSz="914400" rtl="0" eaLnBrk="0" fontAlgn="base" latinLnBrk="0" hangingPunct="0">
                        <a:lnSpc>
                          <a:spcPct val="9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091D77"/>
                          </a:solidFill>
                          <a:effectLst/>
                          <a:latin typeface="Arial" charset="0"/>
                          <a:ea typeface="ＭＳ Ｐゴシック" charset="-128"/>
                          <a:cs typeface="ＭＳ Ｐゴシック" charset="-128"/>
                        </a:rPr>
                        <a:t>45 mg/d PO</a:t>
                      </a:r>
                    </a:p>
                    <a:p>
                      <a:pPr marL="0" marR="0" lvl="0" indent="0" algn="ctr" defTabSz="914400" rtl="0" eaLnBrk="0" fontAlgn="base" latinLnBrk="0" hangingPunct="0">
                        <a:lnSpc>
                          <a:spcPct val="9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091D77"/>
                          </a:solidFill>
                          <a:effectLst/>
                          <a:latin typeface="Arial" charset="0"/>
                          <a:ea typeface="ＭＳ Ｐゴシック" charset="-128"/>
                          <a:cs typeface="ＭＳ Ｐゴシック" charset="-128"/>
                        </a:rPr>
                        <a:t>(n = 94)</a:t>
                      </a:r>
                      <a:endParaRPr kumimoji="0" lang="en-US" sz="1800" b="1" i="0" u="none" strike="noStrike" cap="none" normalizeH="0" baseline="0" dirty="0">
                        <a:ln>
                          <a:noFill/>
                        </a:ln>
                        <a:solidFill>
                          <a:srgbClr val="091D77"/>
                        </a:solidFill>
                        <a:effectLst/>
                        <a:latin typeface="Arial" charset="0"/>
                        <a:ea typeface="ＭＳ Ｐゴシック" charset="-128"/>
                        <a:cs typeface="ＭＳ Ｐゴシック" charset="-128"/>
                      </a:endParaRPr>
                    </a:p>
                  </a:txBody>
                  <a:tcPr marT="45749" marB="4574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9ACB25"/>
                    </a:solidFill>
                  </a:tcPr>
                </a:tc>
              </a:tr>
            </a:tbl>
          </a:graphicData>
        </a:graphic>
      </p:graphicFrame>
      <p:sp>
        <p:nvSpPr>
          <p:cNvPr id="16412" name="Footer Placeholder 4"/>
          <p:cNvSpPr txBox="1">
            <a:spLocks noGrp="1"/>
          </p:cNvSpPr>
          <p:nvPr/>
        </p:nvSpPr>
        <p:spPr bwMode="auto">
          <a:xfrm>
            <a:off x="0" y="6301768"/>
            <a:ext cx="8229600" cy="50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err="1">
                <a:solidFill>
                  <a:srgbClr val="FFFFFF"/>
                </a:solidFill>
              </a:rPr>
              <a:t>Ramalingam</a:t>
            </a:r>
            <a:r>
              <a:rPr lang="en-US" sz="1600" dirty="0">
                <a:solidFill>
                  <a:srgbClr val="FFFFFF"/>
                </a:solidFill>
              </a:rPr>
              <a:t> SS et al. </a:t>
            </a:r>
            <a:r>
              <a:rPr lang="en-US" sz="1600" i="1" dirty="0">
                <a:solidFill>
                  <a:srgbClr val="FFFFFF"/>
                </a:solidFill>
              </a:rPr>
              <a:t>J </a:t>
            </a:r>
            <a:r>
              <a:rPr lang="en-US" sz="1600" i="1" dirty="0" err="1">
                <a:solidFill>
                  <a:srgbClr val="FFFFFF"/>
                </a:solidFill>
              </a:rPr>
              <a:t>Clin</a:t>
            </a:r>
            <a:r>
              <a:rPr lang="en-US" sz="1600" i="1" dirty="0">
                <a:solidFill>
                  <a:srgbClr val="FFFFFF"/>
                </a:solidFill>
              </a:rPr>
              <a:t> </a:t>
            </a:r>
            <a:r>
              <a:rPr lang="en-US" sz="1600" i="1" dirty="0" err="1">
                <a:solidFill>
                  <a:srgbClr val="FFFFFF"/>
                </a:solidFill>
              </a:rPr>
              <a:t>Oncol</a:t>
            </a:r>
            <a:r>
              <a:rPr lang="en-US" sz="1600" i="1" dirty="0">
                <a:solidFill>
                  <a:srgbClr val="FFFFFF"/>
                </a:solidFill>
              </a:rPr>
              <a:t> </a:t>
            </a:r>
            <a:r>
              <a:rPr lang="en-US" sz="1600" dirty="0">
                <a:solidFill>
                  <a:srgbClr val="FFFFFF"/>
                </a:solidFill>
              </a:rPr>
              <a:t>2012;30(27):3337-44.</a:t>
            </a:r>
          </a:p>
        </p:txBody>
      </p:sp>
      <p:sp>
        <p:nvSpPr>
          <p:cNvPr id="4" name="TextBox 3"/>
          <p:cNvSpPr txBox="1"/>
          <p:nvPr/>
        </p:nvSpPr>
        <p:spPr>
          <a:xfrm>
            <a:off x="1809750" y="5378126"/>
            <a:ext cx="5431595" cy="369332"/>
          </a:xfrm>
          <a:prstGeom prst="rect">
            <a:avLst/>
          </a:prstGeom>
          <a:noFill/>
        </p:spPr>
        <p:txBody>
          <a:bodyPr wrap="none" rtlCol="0">
            <a:spAutoFit/>
          </a:bodyPr>
          <a:lstStyle/>
          <a:p>
            <a:r>
              <a:rPr lang="en-US" dirty="0" smtClean="0">
                <a:solidFill>
                  <a:srgbClr val="FFFFFF"/>
                </a:solidFill>
              </a:rPr>
              <a:t>PFS: 2.86 </a:t>
            </a:r>
            <a:r>
              <a:rPr lang="en-US" dirty="0" err="1" smtClean="0">
                <a:solidFill>
                  <a:srgbClr val="FFFFFF"/>
                </a:solidFill>
              </a:rPr>
              <a:t>mos</a:t>
            </a:r>
            <a:r>
              <a:rPr lang="en-US" dirty="0" smtClean="0">
                <a:solidFill>
                  <a:srgbClr val="FFFFFF"/>
                </a:solidFill>
              </a:rPr>
              <a:t> (</a:t>
            </a:r>
            <a:r>
              <a:rPr lang="en-US" dirty="0" err="1" smtClean="0">
                <a:solidFill>
                  <a:srgbClr val="FFFFFF"/>
                </a:solidFill>
              </a:rPr>
              <a:t>dacomitinib</a:t>
            </a:r>
            <a:r>
              <a:rPr lang="en-US" dirty="0" smtClean="0">
                <a:solidFill>
                  <a:srgbClr val="FFFFFF"/>
                </a:solidFill>
              </a:rPr>
              <a:t>) </a:t>
            </a:r>
            <a:r>
              <a:rPr lang="en-US" dirty="0" err="1" smtClean="0">
                <a:solidFill>
                  <a:srgbClr val="FFFFFF"/>
                </a:solidFill>
              </a:rPr>
              <a:t>vs</a:t>
            </a:r>
            <a:r>
              <a:rPr lang="en-US" dirty="0" smtClean="0">
                <a:solidFill>
                  <a:srgbClr val="FFFFFF"/>
                </a:solidFill>
              </a:rPr>
              <a:t> 1.91 </a:t>
            </a:r>
            <a:r>
              <a:rPr lang="en-US" dirty="0" err="1" smtClean="0">
                <a:solidFill>
                  <a:srgbClr val="FFFFFF"/>
                </a:solidFill>
              </a:rPr>
              <a:t>mos</a:t>
            </a:r>
            <a:r>
              <a:rPr lang="en-US" dirty="0" smtClean="0">
                <a:solidFill>
                  <a:srgbClr val="FFFFFF"/>
                </a:solidFill>
              </a:rPr>
              <a:t> (</a:t>
            </a:r>
            <a:r>
              <a:rPr lang="en-US" dirty="0" err="1" smtClean="0">
                <a:solidFill>
                  <a:srgbClr val="FFFFFF"/>
                </a:solidFill>
              </a:rPr>
              <a:t>erlotinib</a:t>
            </a:r>
            <a:r>
              <a:rPr lang="en-US" dirty="0" smtClean="0">
                <a:solidFill>
                  <a:srgbClr val="FFFFFF"/>
                </a:solidFill>
              </a:rPr>
              <a:t>)  </a:t>
            </a:r>
            <a:endParaRPr lang="en-US" dirty="0">
              <a:solidFill>
                <a:srgbClr val="FFFFFF"/>
              </a:solidFill>
            </a:endParaRPr>
          </a:p>
        </p:txBody>
      </p:sp>
    </p:spTree>
    <p:extLst>
      <p:ext uri="{BB962C8B-B14F-4D97-AF65-F5344CB8AC3E}">
        <p14:creationId xmlns:p14="http://schemas.microsoft.com/office/powerpoint/2010/main" val="1141756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09636"/>
            <a:ext cx="7772400" cy="1500187"/>
          </a:xfrm>
        </p:spPr>
        <p:txBody>
          <a:bodyPr anchor="ctr">
            <a:normAutofit lnSpcReduction="10000"/>
          </a:bodyPr>
          <a:lstStyle/>
          <a:p>
            <a:pPr algn="ctr"/>
            <a:r>
              <a:rPr lang="en-US" sz="3200" b="1" dirty="0">
                <a:solidFill>
                  <a:srgbClr val="FFFFFF"/>
                </a:solidFill>
                <a:latin typeface="Arial" charset="0"/>
                <a:ea typeface="ヒラギノ角ゴ Pro W3" charset="0"/>
                <a:cs typeface="ヒラギノ角ゴ Pro W3" charset="0"/>
              </a:rPr>
              <a:t>MODULE </a:t>
            </a:r>
            <a:r>
              <a:rPr lang="en-US" sz="3200" b="1" dirty="0" smtClean="0">
                <a:solidFill>
                  <a:srgbClr val="FFFFFF"/>
                </a:solidFill>
                <a:latin typeface="Arial" charset="0"/>
                <a:ea typeface="ヒラギノ角ゴ Pro W3" charset="0"/>
                <a:cs typeface="ヒラギノ角ゴ Pro W3" charset="0"/>
              </a:rPr>
              <a:t>2: </a:t>
            </a:r>
            <a:r>
              <a:rPr lang="en-US" sz="3200" b="1" dirty="0" err="1" smtClean="0">
                <a:solidFill>
                  <a:srgbClr val="FFFFFF"/>
                </a:solidFill>
                <a:latin typeface="Arial" charset="0"/>
                <a:ea typeface="ヒラギノ角ゴ Pro W3" charset="0"/>
                <a:cs typeface="ヒラギノ角ゴ Pro W3" charset="0"/>
              </a:rPr>
              <a:t>Chemobiologic</a:t>
            </a:r>
            <a:r>
              <a:rPr lang="en-US" sz="3200" b="1" dirty="0" smtClean="0">
                <a:solidFill>
                  <a:srgbClr val="FFFFFF"/>
                </a:solidFill>
                <a:latin typeface="Arial" charset="0"/>
                <a:ea typeface="ヒラギノ角ゴ Pro W3" charset="0"/>
                <a:cs typeface="ヒラギノ角ゴ Pro W3" charset="0"/>
              </a:rPr>
              <a:t> </a:t>
            </a:r>
            <a:br>
              <a:rPr lang="en-US" sz="3200" b="1" dirty="0" smtClean="0">
                <a:solidFill>
                  <a:srgbClr val="FFFFFF"/>
                </a:solidFill>
                <a:latin typeface="Arial" charset="0"/>
                <a:ea typeface="ヒラギノ角ゴ Pro W3" charset="0"/>
                <a:cs typeface="ヒラギノ角ゴ Pro W3" charset="0"/>
              </a:rPr>
            </a:br>
            <a:r>
              <a:rPr lang="en-US" sz="3200" b="1" dirty="0" smtClean="0">
                <a:solidFill>
                  <a:srgbClr val="FFFFFF"/>
                </a:solidFill>
                <a:latin typeface="Arial" charset="0"/>
                <a:ea typeface="ヒラギノ角ゴ Pro W3" charset="0"/>
                <a:cs typeface="ヒラギノ角ゴ Pro W3" charset="0"/>
              </a:rPr>
              <a:t>Therapy in the Front-Line </a:t>
            </a:r>
            <a:br>
              <a:rPr lang="en-US" sz="3200" b="1" dirty="0" smtClean="0">
                <a:solidFill>
                  <a:srgbClr val="FFFFFF"/>
                </a:solidFill>
                <a:latin typeface="Arial" charset="0"/>
                <a:ea typeface="ヒラギノ角ゴ Pro W3" charset="0"/>
                <a:cs typeface="ヒラギノ角ゴ Pro W3" charset="0"/>
              </a:rPr>
            </a:br>
            <a:r>
              <a:rPr lang="en-US" sz="3200" b="1" dirty="0" smtClean="0">
                <a:solidFill>
                  <a:srgbClr val="FFFFFF"/>
                </a:solidFill>
                <a:latin typeface="Arial" charset="0"/>
                <a:ea typeface="ヒラギノ角ゴ Pro W3" charset="0"/>
                <a:cs typeface="ヒラギノ角ゴ Pro W3" charset="0"/>
              </a:rPr>
              <a:t>and Maintenance Settings</a:t>
            </a:r>
            <a:endParaRPr lang="en-US" sz="3200" b="1" dirty="0">
              <a:solidFill>
                <a:srgbClr val="FFFFFF"/>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6347962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4" name="Content Placeholder 3"/>
          <p:cNvSpPr>
            <a:spLocks noGrp="1"/>
          </p:cNvSpPr>
          <p:nvPr>
            <p:ph idx="1"/>
          </p:nvPr>
        </p:nvSpPr>
        <p:spPr/>
        <p:txBody>
          <a:bodyPr>
            <a:normAutofit/>
          </a:bodyPr>
          <a:lstStyle/>
          <a:p>
            <a:pPr>
              <a:lnSpc>
                <a:spcPct val="110000"/>
              </a:lnSpc>
              <a:spcBef>
                <a:spcPts val="1800"/>
              </a:spcBef>
            </a:pPr>
            <a:r>
              <a:rPr lang="en-US" dirty="0"/>
              <a:t>Challenges associated with the incorporation of new research findings and newly approved agents into </a:t>
            </a:r>
            <a:r>
              <a:rPr lang="en-US" dirty="0" smtClean="0"/>
              <a:t>practice</a:t>
            </a:r>
            <a:endParaRPr lang="en-US" dirty="0"/>
          </a:p>
          <a:p>
            <a:pPr>
              <a:lnSpc>
                <a:spcPct val="110000"/>
              </a:lnSpc>
              <a:spcBef>
                <a:spcPts val="1800"/>
              </a:spcBef>
            </a:pPr>
            <a:r>
              <a:rPr lang="en-US" dirty="0"/>
              <a:t>Patient education on potential risks and benefits of specific oncologic </a:t>
            </a:r>
            <a:r>
              <a:rPr lang="en-US" dirty="0" smtClean="0"/>
              <a:t>treatments</a:t>
            </a:r>
            <a:endParaRPr lang="en-US" dirty="0"/>
          </a:p>
          <a:p>
            <a:pPr>
              <a:lnSpc>
                <a:spcPct val="110000"/>
              </a:lnSpc>
              <a:spcBef>
                <a:spcPts val="1800"/>
              </a:spcBef>
            </a:pPr>
            <a:r>
              <a:rPr lang="en-US" dirty="0"/>
              <a:t>Monitoring and management of treatment side effects and toxicities</a:t>
            </a:r>
          </a:p>
          <a:p>
            <a:pPr marL="0" indent="0">
              <a:lnSpc>
                <a:spcPct val="110000"/>
              </a:lnSpc>
              <a:spcBef>
                <a:spcPts val="1800"/>
              </a:spcBef>
              <a:buNone/>
            </a:pPr>
            <a:endParaRPr lang="en-US" dirty="0"/>
          </a:p>
        </p:txBody>
      </p:sp>
    </p:spTree>
    <p:extLst>
      <p:ext uri="{BB962C8B-B14F-4D97-AF65-F5344CB8AC3E}">
        <p14:creationId xmlns:p14="http://schemas.microsoft.com/office/powerpoint/2010/main" val="26105283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a:t>
            </a:r>
            <a:r>
              <a:rPr lang="en-US" dirty="0" err="1" smtClean="0"/>
              <a:t>Eaby</a:t>
            </a:r>
            <a:r>
              <a:rPr lang="en-US" dirty="0" smtClean="0"/>
              <a:t>-Sandy)</a:t>
            </a:r>
            <a:endParaRPr lang="en-US" dirty="0"/>
          </a:p>
        </p:txBody>
      </p:sp>
      <p:sp>
        <p:nvSpPr>
          <p:cNvPr id="2" name="Content Placeholder 1"/>
          <p:cNvSpPr>
            <a:spLocks noGrp="1"/>
          </p:cNvSpPr>
          <p:nvPr>
            <p:ph idx="1"/>
          </p:nvPr>
        </p:nvSpPr>
        <p:spPr/>
        <p:txBody>
          <a:bodyPr/>
          <a:lstStyle/>
          <a:p>
            <a:r>
              <a:rPr lang="en-US" dirty="0" smtClean="0"/>
              <a:t>51 </a:t>
            </a:r>
            <a:r>
              <a:rPr lang="en-US" dirty="0" err="1" smtClean="0"/>
              <a:t>yo</a:t>
            </a:r>
            <a:r>
              <a:rPr lang="en-US" dirty="0" smtClean="0"/>
              <a:t> woman diagnosed with metastatic pan-wild-type adenocarcinoma in the bone and liver</a:t>
            </a:r>
          </a:p>
          <a:p>
            <a:r>
              <a:rPr lang="en-US" dirty="0" smtClean="0"/>
              <a:t>Experiences disease progression on carboplatin/</a:t>
            </a:r>
            <a:r>
              <a:rPr lang="en-US" dirty="0" err="1" smtClean="0"/>
              <a:t>pemetrexed</a:t>
            </a:r>
            <a:r>
              <a:rPr lang="en-US" dirty="0" smtClean="0"/>
              <a:t>/</a:t>
            </a:r>
            <a:r>
              <a:rPr lang="en-US" dirty="0" err="1" smtClean="0"/>
              <a:t>bevacizumab</a:t>
            </a:r>
            <a:r>
              <a:rPr lang="en-US" dirty="0" smtClean="0"/>
              <a:t> followed by </a:t>
            </a:r>
            <a:r>
              <a:rPr lang="en-US" dirty="0" err="1" smtClean="0"/>
              <a:t>bevacizumab</a:t>
            </a:r>
            <a:r>
              <a:rPr lang="en-US" dirty="0" smtClean="0"/>
              <a:t> maintenance </a:t>
            </a:r>
          </a:p>
          <a:p>
            <a:r>
              <a:rPr lang="en-US" dirty="0" smtClean="0"/>
              <a:t>Currently enrolling on </a:t>
            </a:r>
            <a:r>
              <a:rPr lang="en-US" dirty="0" err="1" smtClean="0"/>
              <a:t>AvaALL</a:t>
            </a:r>
            <a:r>
              <a:rPr lang="en-US" dirty="0" smtClean="0"/>
              <a:t> trial of switch chemotherapy with or without continuation of </a:t>
            </a:r>
            <a:r>
              <a:rPr lang="en-US" dirty="0" err="1" smtClean="0"/>
              <a:t>bevacizumab</a:t>
            </a:r>
            <a:r>
              <a:rPr lang="en-US" dirty="0" smtClean="0"/>
              <a:t> </a:t>
            </a:r>
          </a:p>
          <a:p>
            <a:r>
              <a:rPr lang="en-US" dirty="0" smtClean="0"/>
              <a:t>Though formerly a heavy smoker at diagnosis, the patient has been able to quit with electronic cigarettes; she takes a variety of supplements ordered online</a:t>
            </a:r>
            <a:endParaRPr lang="en-US" dirty="0"/>
          </a:p>
        </p:txBody>
      </p:sp>
    </p:spTree>
    <p:extLst>
      <p:ext uri="{BB962C8B-B14F-4D97-AF65-F5344CB8AC3E}">
        <p14:creationId xmlns:p14="http://schemas.microsoft.com/office/powerpoint/2010/main" val="3520837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5162099" y="2586795"/>
            <a:ext cx="792125" cy="1"/>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162099" y="4290491"/>
            <a:ext cx="792125" cy="1"/>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777638" y="2586795"/>
            <a:ext cx="792125" cy="1"/>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6777638" y="4290491"/>
            <a:ext cx="792125" cy="1"/>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055336" y="3701756"/>
            <a:ext cx="0" cy="716327"/>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251469" y="2108225"/>
            <a:ext cx="2150050" cy="2338920"/>
          </a:xfrm>
          <a:prstGeom prst="rect">
            <a:avLst/>
          </a:prstGeom>
          <a:solidFill>
            <a:srgbClr val="ECBB33"/>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p:nvPr/>
        </p:nvSpPr>
        <p:spPr>
          <a:xfrm>
            <a:off x="2715854" y="3257289"/>
            <a:ext cx="628672" cy="444467"/>
          </a:xfrm>
          <a:prstGeom prst="rect">
            <a:avLst/>
          </a:prstGeom>
          <a:solidFill>
            <a:srgbClr val="99CD13"/>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p:nvSpPr>
        <p:spPr>
          <a:xfrm>
            <a:off x="2514679" y="4325843"/>
            <a:ext cx="1005873" cy="578344"/>
          </a:xfrm>
          <a:prstGeom prst="rect">
            <a:avLst/>
          </a:prstGeom>
          <a:solidFill>
            <a:srgbClr val="FF0000"/>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Rectangle 20"/>
          <p:cNvSpPr/>
          <p:nvPr/>
        </p:nvSpPr>
        <p:spPr>
          <a:xfrm>
            <a:off x="4413389" y="2135635"/>
            <a:ext cx="1371600" cy="948606"/>
          </a:xfrm>
          <a:prstGeom prst="rect">
            <a:avLst/>
          </a:prstGeom>
          <a:solidFill>
            <a:schemeClr val="bg1">
              <a:lumMod val="6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Rectangle 22"/>
          <p:cNvSpPr/>
          <p:nvPr/>
        </p:nvSpPr>
        <p:spPr>
          <a:xfrm>
            <a:off x="5979370" y="2135635"/>
            <a:ext cx="1296929" cy="948606"/>
          </a:xfrm>
          <a:prstGeom prst="rect">
            <a:avLst/>
          </a:prstGeom>
          <a:solidFill>
            <a:schemeClr val="bg1">
              <a:lumMod val="6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4" name="Rectangle 23"/>
          <p:cNvSpPr/>
          <p:nvPr/>
        </p:nvSpPr>
        <p:spPr>
          <a:xfrm>
            <a:off x="7557190" y="2135635"/>
            <a:ext cx="1296929" cy="948606"/>
          </a:xfrm>
          <a:prstGeom prst="rect">
            <a:avLst/>
          </a:prstGeom>
          <a:solidFill>
            <a:schemeClr val="bg1">
              <a:lumMod val="65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5" name="Rectangle 24"/>
          <p:cNvSpPr/>
          <p:nvPr/>
        </p:nvSpPr>
        <p:spPr>
          <a:xfrm>
            <a:off x="4413389" y="3789837"/>
            <a:ext cx="1371600" cy="948606"/>
          </a:xfrm>
          <a:prstGeom prst="rect">
            <a:avLst/>
          </a:prstGeom>
          <a:solidFill>
            <a:srgbClr val="169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Rectangle 25"/>
          <p:cNvSpPr/>
          <p:nvPr/>
        </p:nvSpPr>
        <p:spPr>
          <a:xfrm>
            <a:off x="5979370" y="3789837"/>
            <a:ext cx="1296929" cy="948606"/>
          </a:xfrm>
          <a:prstGeom prst="rect">
            <a:avLst/>
          </a:prstGeom>
          <a:solidFill>
            <a:srgbClr val="169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7" name="Rectangle 26"/>
          <p:cNvSpPr/>
          <p:nvPr/>
        </p:nvSpPr>
        <p:spPr>
          <a:xfrm>
            <a:off x="7557190" y="3789837"/>
            <a:ext cx="1296929" cy="948606"/>
          </a:xfrm>
          <a:prstGeom prst="rect">
            <a:avLst/>
          </a:prstGeom>
          <a:solidFill>
            <a:srgbClr val="1699D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r>
              <a:rPr lang="en-US" dirty="0" err="1" smtClean="0"/>
              <a:t>AvaALL</a:t>
            </a:r>
            <a:r>
              <a:rPr lang="en-US" dirty="0" smtClean="0"/>
              <a:t> Phase </a:t>
            </a:r>
            <a:r>
              <a:rPr lang="en-US" dirty="0" err="1" smtClean="0"/>
              <a:t>IIIb</a:t>
            </a:r>
            <a:r>
              <a:rPr lang="en-US" dirty="0" smtClean="0"/>
              <a:t> Study Design</a:t>
            </a:r>
            <a:endParaRPr lang="en-US" dirty="0"/>
          </a:p>
        </p:txBody>
      </p:sp>
      <p:sp>
        <p:nvSpPr>
          <p:cNvPr id="6" name="TextBox 5"/>
          <p:cNvSpPr txBox="1"/>
          <p:nvPr/>
        </p:nvSpPr>
        <p:spPr>
          <a:xfrm>
            <a:off x="0" y="6488668"/>
            <a:ext cx="4944482" cy="338554"/>
          </a:xfrm>
          <a:prstGeom prst="rect">
            <a:avLst/>
          </a:prstGeom>
          <a:noFill/>
        </p:spPr>
        <p:txBody>
          <a:bodyPr wrap="none" rtlCol="0">
            <a:spAutoFit/>
          </a:bodyPr>
          <a:lstStyle/>
          <a:p>
            <a:r>
              <a:rPr lang="en-US" sz="1600" dirty="0" err="1" smtClean="0">
                <a:solidFill>
                  <a:schemeClr val="bg1"/>
                </a:solidFill>
              </a:rPr>
              <a:t>Gridelli</a:t>
            </a:r>
            <a:r>
              <a:rPr lang="en-US" sz="1600" dirty="0" smtClean="0">
                <a:solidFill>
                  <a:schemeClr val="bg1"/>
                </a:solidFill>
              </a:rPr>
              <a:t> C et al. </a:t>
            </a:r>
            <a:r>
              <a:rPr lang="en-US" sz="1600" i="1" dirty="0" err="1" smtClean="0">
                <a:solidFill>
                  <a:schemeClr val="bg1"/>
                </a:solidFill>
              </a:rPr>
              <a:t>Clin</a:t>
            </a:r>
            <a:r>
              <a:rPr lang="en-US" sz="1600" i="1" dirty="0" smtClean="0">
                <a:solidFill>
                  <a:schemeClr val="bg1"/>
                </a:solidFill>
              </a:rPr>
              <a:t> Lung Cancer </a:t>
            </a:r>
            <a:r>
              <a:rPr lang="en-US" sz="1600" dirty="0" smtClean="0">
                <a:solidFill>
                  <a:schemeClr val="bg1"/>
                </a:solidFill>
              </a:rPr>
              <a:t>2011;12(6):407-11. </a:t>
            </a:r>
            <a:endParaRPr lang="en-US" sz="1600" dirty="0">
              <a:solidFill>
                <a:schemeClr val="bg1"/>
              </a:solidFill>
            </a:endParaRPr>
          </a:p>
        </p:txBody>
      </p:sp>
      <p:sp>
        <p:nvSpPr>
          <p:cNvPr id="3" name="TextBox 2"/>
          <p:cNvSpPr txBox="1"/>
          <p:nvPr/>
        </p:nvSpPr>
        <p:spPr>
          <a:xfrm>
            <a:off x="251469" y="2145950"/>
            <a:ext cx="2150050" cy="2293549"/>
          </a:xfrm>
          <a:prstGeom prst="rect">
            <a:avLst/>
          </a:prstGeom>
          <a:noFill/>
        </p:spPr>
        <p:txBody>
          <a:bodyPr wrap="square" rtlCol="0" anchor="ctr">
            <a:noAutofit/>
          </a:bodyPr>
          <a:lstStyle/>
          <a:p>
            <a:pPr algn="ctr"/>
            <a:r>
              <a:rPr lang="en-US" sz="1500" b="1" dirty="0" smtClean="0">
                <a:solidFill>
                  <a:srgbClr val="072B4F"/>
                </a:solidFill>
              </a:rPr>
              <a:t>Stage IIIB/IV non-squamous NSCLC treated with platinum-doublet </a:t>
            </a:r>
            <a:br>
              <a:rPr lang="en-US" sz="1500" b="1" dirty="0" smtClean="0">
                <a:solidFill>
                  <a:srgbClr val="072B4F"/>
                </a:solidFill>
              </a:rPr>
            </a:br>
            <a:r>
              <a:rPr lang="en-US" sz="1500" b="1" dirty="0" smtClean="0">
                <a:solidFill>
                  <a:srgbClr val="072B4F"/>
                </a:solidFill>
              </a:rPr>
              <a:t>(4-6 cycles) + </a:t>
            </a:r>
            <a:r>
              <a:rPr lang="en-US" sz="1500" b="1" dirty="0" err="1" smtClean="0">
                <a:solidFill>
                  <a:srgbClr val="072B4F"/>
                </a:solidFill>
              </a:rPr>
              <a:t>bevacizumab</a:t>
            </a:r>
            <a:r>
              <a:rPr lang="en-US" sz="1500" b="1" dirty="0" smtClean="0">
                <a:solidFill>
                  <a:srgbClr val="072B4F"/>
                </a:solidFill>
              </a:rPr>
              <a:t> PLUS </a:t>
            </a:r>
            <a:br>
              <a:rPr lang="en-US" sz="1500" b="1" dirty="0" smtClean="0">
                <a:solidFill>
                  <a:srgbClr val="072B4F"/>
                </a:solidFill>
              </a:rPr>
            </a:br>
            <a:r>
              <a:rPr lang="en-US" sz="1500" b="1" dirty="0" smtClean="0">
                <a:solidFill>
                  <a:srgbClr val="072B4F"/>
                </a:solidFill>
              </a:rPr>
              <a:t>≥2 cycles of </a:t>
            </a:r>
            <a:r>
              <a:rPr lang="en-US" sz="1500" b="1" dirty="0" err="1" smtClean="0">
                <a:solidFill>
                  <a:srgbClr val="072B4F"/>
                </a:solidFill>
              </a:rPr>
              <a:t>bevacizumab</a:t>
            </a:r>
            <a:r>
              <a:rPr lang="en-US" sz="1500" b="1" dirty="0" smtClean="0">
                <a:solidFill>
                  <a:srgbClr val="072B4F"/>
                </a:solidFill>
              </a:rPr>
              <a:t> maintenance</a:t>
            </a:r>
            <a:endParaRPr lang="en-US" sz="1500" b="1" dirty="0">
              <a:solidFill>
                <a:srgbClr val="072B4F"/>
              </a:solidFill>
            </a:endParaRPr>
          </a:p>
        </p:txBody>
      </p:sp>
      <p:sp>
        <p:nvSpPr>
          <p:cNvPr id="7" name="TextBox 6"/>
          <p:cNvSpPr txBox="1"/>
          <p:nvPr/>
        </p:nvSpPr>
        <p:spPr>
          <a:xfrm>
            <a:off x="2715854" y="3302835"/>
            <a:ext cx="628672" cy="323165"/>
          </a:xfrm>
          <a:prstGeom prst="rect">
            <a:avLst/>
          </a:prstGeom>
          <a:noFill/>
        </p:spPr>
        <p:txBody>
          <a:bodyPr wrap="square" rtlCol="0">
            <a:spAutoFit/>
          </a:bodyPr>
          <a:lstStyle/>
          <a:p>
            <a:pPr algn="ctr"/>
            <a:r>
              <a:rPr lang="en-US" sz="1500" b="1" dirty="0" smtClean="0">
                <a:solidFill>
                  <a:srgbClr val="072B4F"/>
                </a:solidFill>
              </a:rPr>
              <a:t>PD</a:t>
            </a:r>
            <a:r>
              <a:rPr lang="en-US" sz="1500" b="1" baseline="-25000" dirty="0" smtClean="0">
                <a:solidFill>
                  <a:srgbClr val="072B4F"/>
                </a:solidFill>
              </a:rPr>
              <a:t>1</a:t>
            </a:r>
            <a:endParaRPr lang="en-US" sz="1500" b="1" baseline="-25000" dirty="0">
              <a:solidFill>
                <a:srgbClr val="072B4F"/>
              </a:solidFill>
            </a:endParaRPr>
          </a:p>
        </p:txBody>
      </p:sp>
      <p:sp>
        <p:nvSpPr>
          <p:cNvPr id="8" name="TextBox 7"/>
          <p:cNvSpPr txBox="1"/>
          <p:nvPr/>
        </p:nvSpPr>
        <p:spPr>
          <a:xfrm>
            <a:off x="2640416" y="4447145"/>
            <a:ext cx="804699" cy="323165"/>
          </a:xfrm>
          <a:prstGeom prst="rect">
            <a:avLst/>
          </a:prstGeom>
          <a:noFill/>
        </p:spPr>
        <p:txBody>
          <a:bodyPr wrap="square" rtlCol="0">
            <a:spAutoFit/>
          </a:bodyPr>
          <a:lstStyle/>
          <a:p>
            <a:pPr algn="ctr"/>
            <a:r>
              <a:rPr lang="en-US" sz="1500" b="1" dirty="0" smtClean="0">
                <a:solidFill>
                  <a:schemeClr val="bg1"/>
                </a:solidFill>
              </a:rPr>
              <a:t>Enroll</a:t>
            </a:r>
            <a:endParaRPr lang="en-US" sz="1500" b="1" baseline="-25000" dirty="0">
              <a:solidFill>
                <a:schemeClr val="bg1"/>
              </a:solidFill>
            </a:endParaRPr>
          </a:p>
        </p:txBody>
      </p:sp>
      <p:sp>
        <p:nvSpPr>
          <p:cNvPr id="9" name="TextBox 8"/>
          <p:cNvSpPr txBox="1"/>
          <p:nvPr/>
        </p:nvSpPr>
        <p:spPr>
          <a:xfrm>
            <a:off x="5228711" y="1476777"/>
            <a:ext cx="2640412" cy="323165"/>
          </a:xfrm>
          <a:prstGeom prst="rect">
            <a:avLst/>
          </a:prstGeom>
          <a:noFill/>
        </p:spPr>
        <p:txBody>
          <a:bodyPr wrap="square" rtlCol="0">
            <a:spAutoFit/>
          </a:bodyPr>
          <a:lstStyle/>
          <a:p>
            <a:pPr algn="ctr"/>
            <a:r>
              <a:rPr lang="en-US" sz="1500" b="1" dirty="0" smtClean="0">
                <a:solidFill>
                  <a:srgbClr val="FFFFFF"/>
                </a:solidFill>
              </a:rPr>
              <a:t>Primary endpoint: OS</a:t>
            </a:r>
            <a:endParaRPr lang="en-US" sz="1500" b="1" baseline="-25000" dirty="0">
              <a:solidFill>
                <a:srgbClr val="FFFFFF"/>
              </a:solidFill>
            </a:endParaRPr>
          </a:p>
        </p:txBody>
      </p:sp>
      <p:sp>
        <p:nvSpPr>
          <p:cNvPr id="11" name="TextBox 10"/>
          <p:cNvSpPr txBox="1"/>
          <p:nvPr/>
        </p:nvSpPr>
        <p:spPr>
          <a:xfrm>
            <a:off x="4413389" y="2248809"/>
            <a:ext cx="1371600" cy="738664"/>
          </a:xfrm>
          <a:prstGeom prst="rect">
            <a:avLst/>
          </a:prstGeom>
          <a:noFill/>
        </p:spPr>
        <p:txBody>
          <a:bodyPr wrap="square" rtlCol="0">
            <a:spAutoFit/>
          </a:bodyPr>
          <a:lstStyle/>
          <a:p>
            <a:pPr algn="ctr"/>
            <a:r>
              <a:rPr lang="en-US" sz="1400" b="1" dirty="0" smtClean="0">
                <a:solidFill>
                  <a:srgbClr val="072B4F"/>
                </a:solidFill>
              </a:rPr>
              <a:t>Chemo</a:t>
            </a:r>
            <a:endParaRPr lang="en-US" sz="1400" b="1" baseline="30000" dirty="0">
              <a:solidFill>
                <a:srgbClr val="072B4F"/>
              </a:solidFill>
            </a:endParaRPr>
          </a:p>
          <a:p>
            <a:pPr algn="ctr"/>
            <a:r>
              <a:rPr lang="en-US" sz="1400" b="1" dirty="0" smtClean="0">
                <a:solidFill>
                  <a:srgbClr val="072B4F"/>
                </a:solidFill>
              </a:rPr>
              <a:t>+</a:t>
            </a:r>
            <a:br>
              <a:rPr lang="en-US" sz="1400" b="1" dirty="0" smtClean="0">
                <a:solidFill>
                  <a:srgbClr val="072B4F"/>
                </a:solidFill>
              </a:rPr>
            </a:br>
            <a:r>
              <a:rPr lang="en-US" sz="1400" b="1" dirty="0" err="1" smtClean="0">
                <a:solidFill>
                  <a:srgbClr val="072B4F"/>
                </a:solidFill>
              </a:rPr>
              <a:t>bevacizumab</a:t>
            </a:r>
            <a:endParaRPr lang="en-US" sz="1400" b="1" baseline="-25000" dirty="0">
              <a:solidFill>
                <a:srgbClr val="072B4F"/>
              </a:solidFill>
            </a:endParaRPr>
          </a:p>
        </p:txBody>
      </p:sp>
      <p:sp>
        <p:nvSpPr>
          <p:cNvPr id="12" name="TextBox 11"/>
          <p:cNvSpPr txBox="1"/>
          <p:nvPr/>
        </p:nvSpPr>
        <p:spPr>
          <a:xfrm>
            <a:off x="5979370" y="2228714"/>
            <a:ext cx="1320206" cy="738664"/>
          </a:xfrm>
          <a:prstGeom prst="rect">
            <a:avLst/>
          </a:prstGeom>
          <a:noFill/>
        </p:spPr>
        <p:txBody>
          <a:bodyPr wrap="square" rtlCol="0">
            <a:spAutoFit/>
          </a:bodyPr>
          <a:lstStyle/>
          <a:p>
            <a:pPr algn="ctr"/>
            <a:r>
              <a:rPr lang="en-US" sz="1400" b="1" dirty="0" smtClean="0">
                <a:solidFill>
                  <a:srgbClr val="072B4F"/>
                </a:solidFill>
              </a:rPr>
              <a:t>I</a:t>
            </a:r>
            <a:r>
              <a:rPr lang="en-US" sz="1400" b="1" dirty="0">
                <a:solidFill>
                  <a:srgbClr val="072B4F"/>
                </a:solidFill>
              </a:rPr>
              <a:t>C</a:t>
            </a:r>
            <a:r>
              <a:rPr lang="en-US" sz="1400" b="1" dirty="0" smtClean="0">
                <a:solidFill>
                  <a:srgbClr val="072B4F"/>
                </a:solidFill>
              </a:rPr>
              <a:t>C</a:t>
            </a:r>
            <a:br>
              <a:rPr lang="en-US" sz="1400" b="1" dirty="0" smtClean="0">
                <a:solidFill>
                  <a:srgbClr val="072B4F"/>
                </a:solidFill>
              </a:rPr>
            </a:br>
            <a:r>
              <a:rPr lang="en-US" sz="1400" b="1" dirty="0" smtClean="0">
                <a:solidFill>
                  <a:srgbClr val="072B4F"/>
                </a:solidFill>
              </a:rPr>
              <a:t>+</a:t>
            </a:r>
            <a:br>
              <a:rPr lang="en-US" sz="1400" b="1" dirty="0" smtClean="0">
                <a:solidFill>
                  <a:srgbClr val="072B4F"/>
                </a:solidFill>
              </a:rPr>
            </a:br>
            <a:r>
              <a:rPr lang="en-US" sz="1400" b="1" dirty="0" err="1" smtClean="0">
                <a:solidFill>
                  <a:srgbClr val="072B4F"/>
                </a:solidFill>
              </a:rPr>
              <a:t>bevacizumab</a:t>
            </a:r>
            <a:endParaRPr lang="en-US" sz="1400" b="1" baseline="-25000" dirty="0">
              <a:solidFill>
                <a:srgbClr val="072B4F"/>
              </a:solidFill>
            </a:endParaRPr>
          </a:p>
        </p:txBody>
      </p:sp>
      <p:sp>
        <p:nvSpPr>
          <p:cNvPr id="13" name="TextBox 12"/>
          <p:cNvSpPr txBox="1"/>
          <p:nvPr/>
        </p:nvSpPr>
        <p:spPr>
          <a:xfrm>
            <a:off x="7551049" y="2228714"/>
            <a:ext cx="1320206" cy="738664"/>
          </a:xfrm>
          <a:prstGeom prst="rect">
            <a:avLst/>
          </a:prstGeom>
          <a:noFill/>
        </p:spPr>
        <p:txBody>
          <a:bodyPr wrap="square" rtlCol="0">
            <a:spAutoFit/>
          </a:bodyPr>
          <a:lstStyle/>
          <a:p>
            <a:pPr algn="ctr"/>
            <a:r>
              <a:rPr lang="en-US" sz="1400" b="1" smtClean="0">
                <a:solidFill>
                  <a:srgbClr val="072B4F"/>
                </a:solidFill>
              </a:rPr>
              <a:t>I</a:t>
            </a:r>
            <a:r>
              <a:rPr lang="en-US" sz="1400" b="1" dirty="0">
                <a:solidFill>
                  <a:srgbClr val="072B4F"/>
                </a:solidFill>
              </a:rPr>
              <a:t>C</a:t>
            </a:r>
            <a:r>
              <a:rPr lang="en-US" sz="1400" b="1" smtClean="0">
                <a:solidFill>
                  <a:srgbClr val="072B4F"/>
                </a:solidFill>
              </a:rPr>
              <a:t>C</a:t>
            </a:r>
            <a:endParaRPr lang="en-US" sz="1400" b="1" baseline="30000" dirty="0">
              <a:solidFill>
                <a:srgbClr val="072B4F"/>
              </a:solidFill>
            </a:endParaRPr>
          </a:p>
          <a:p>
            <a:pPr algn="ctr"/>
            <a:r>
              <a:rPr lang="en-US" sz="1400" b="1" dirty="0" smtClean="0">
                <a:solidFill>
                  <a:srgbClr val="072B4F"/>
                </a:solidFill>
              </a:rPr>
              <a:t>±</a:t>
            </a:r>
            <a:br>
              <a:rPr lang="en-US" sz="1400" b="1" dirty="0" smtClean="0">
                <a:solidFill>
                  <a:srgbClr val="072B4F"/>
                </a:solidFill>
              </a:rPr>
            </a:br>
            <a:r>
              <a:rPr lang="en-US" sz="1400" b="1" dirty="0" err="1" smtClean="0">
                <a:solidFill>
                  <a:srgbClr val="072B4F"/>
                </a:solidFill>
              </a:rPr>
              <a:t>bevacizumab</a:t>
            </a:r>
            <a:endParaRPr lang="en-US" sz="1400" b="1" baseline="-25000" dirty="0">
              <a:solidFill>
                <a:srgbClr val="072B4F"/>
              </a:solidFill>
            </a:endParaRPr>
          </a:p>
        </p:txBody>
      </p:sp>
      <p:sp>
        <p:nvSpPr>
          <p:cNvPr id="14" name="TextBox 13"/>
          <p:cNvSpPr txBox="1"/>
          <p:nvPr/>
        </p:nvSpPr>
        <p:spPr>
          <a:xfrm>
            <a:off x="4390113" y="4116334"/>
            <a:ext cx="1320206" cy="307777"/>
          </a:xfrm>
          <a:prstGeom prst="rect">
            <a:avLst/>
          </a:prstGeom>
          <a:noFill/>
        </p:spPr>
        <p:txBody>
          <a:bodyPr wrap="square" rtlCol="0">
            <a:spAutoFit/>
          </a:bodyPr>
          <a:lstStyle/>
          <a:p>
            <a:pPr algn="ctr"/>
            <a:r>
              <a:rPr lang="en-US" sz="1400" b="1" dirty="0" smtClean="0">
                <a:solidFill>
                  <a:srgbClr val="072B4F"/>
                </a:solidFill>
              </a:rPr>
              <a:t>Chemo</a:t>
            </a:r>
            <a:endParaRPr lang="en-US" sz="1400" b="1" baseline="-25000" dirty="0">
              <a:solidFill>
                <a:srgbClr val="072B4F"/>
              </a:solidFill>
            </a:endParaRPr>
          </a:p>
        </p:txBody>
      </p:sp>
      <p:sp>
        <p:nvSpPr>
          <p:cNvPr id="15" name="TextBox 14"/>
          <p:cNvSpPr txBox="1"/>
          <p:nvPr/>
        </p:nvSpPr>
        <p:spPr>
          <a:xfrm>
            <a:off x="5979370" y="4084355"/>
            <a:ext cx="1320206" cy="307777"/>
          </a:xfrm>
          <a:prstGeom prst="rect">
            <a:avLst/>
          </a:prstGeom>
          <a:noFill/>
        </p:spPr>
        <p:txBody>
          <a:bodyPr wrap="square" rtlCol="0">
            <a:spAutoFit/>
          </a:bodyPr>
          <a:lstStyle/>
          <a:p>
            <a:pPr algn="ctr"/>
            <a:r>
              <a:rPr lang="en-US" sz="1400" b="1" dirty="0" smtClean="0">
                <a:solidFill>
                  <a:srgbClr val="072B4F"/>
                </a:solidFill>
              </a:rPr>
              <a:t>I</a:t>
            </a:r>
            <a:r>
              <a:rPr lang="en-US" sz="1400" b="1" dirty="0">
                <a:solidFill>
                  <a:srgbClr val="072B4F"/>
                </a:solidFill>
              </a:rPr>
              <a:t>C</a:t>
            </a:r>
            <a:r>
              <a:rPr lang="en-US" sz="1400" b="1" dirty="0" smtClean="0">
                <a:solidFill>
                  <a:srgbClr val="072B4F"/>
                </a:solidFill>
              </a:rPr>
              <a:t>C</a:t>
            </a:r>
            <a:endParaRPr lang="en-US" sz="1400" b="1" baseline="-25000" dirty="0">
              <a:solidFill>
                <a:srgbClr val="072B4F"/>
              </a:solidFill>
            </a:endParaRPr>
          </a:p>
        </p:txBody>
      </p:sp>
      <p:sp>
        <p:nvSpPr>
          <p:cNvPr id="16" name="TextBox 15"/>
          <p:cNvSpPr txBox="1"/>
          <p:nvPr/>
        </p:nvSpPr>
        <p:spPr>
          <a:xfrm>
            <a:off x="7557190" y="4080591"/>
            <a:ext cx="1320206" cy="307777"/>
          </a:xfrm>
          <a:prstGeom prst="rect">
            <a:avLst/>
          </a:prstGeom>
          <a:noFill/>
        </p:spPr>
        <p:txBody>
          <a:bodyPr wrap="square" rtlCol="0">
            <a:spAutoFit/>
          </a:bodyPr>
          <a:lstStyle/>
          <a:p>
            <a:pPr algn="ctr"/>
            <a:r>
              <a:rPr lang="en-US" sz="1400" b="1" dirty="0" smtClean="0">
                <a:solidFill>
                  <a:srgbClr val="072B4F"/>
                </a:solidFill>
              </a:rPr>
              <a:t>I</a:t>
            </a:r>
            <a:r>
              <a:rPr lang="en-US" sz="1400" b="1" dirty="0">
                <a:solidFill>
                  <a:srgbClr val="072B4F"/>
                </a:solidFill>
              </a:rPr>
              <a:t>C</a:t>
            </a:r>
            <a:r>
              <a:rPr lang="en-US" sz="1400" b="1" dirty="0" smtClean="0">
                <a:solidFill>
                  <a:srgbClr val="072B4F"/>
                </a:solidFill>
              </a:rPr>
              <a:t>C</a:t>
            </a:r>
            <a:endParaRPr lang="en-US" sz="1400" b="1" baseline="-25000" dirty="0">
              <a:solidFill>
                <a:srgbClr val="072B4F"/>
              </a:solidFill>
            </a:endParaRPr>
          </a:p>
        </p:txBody>
      </p:sp>
      <p:sp>
        <p:nvSpPr>
          <p:cNvPr id="17" name="TextBox 16"/>
          <p:cNvSpPr txBox="1"/>
          <p:nvPr/>
        </p:nvSpPr>
        <p:spPr>
          <a:xfrm>
            <a:off x="289188" y="5231170"/>
            <a:ext cx="8686800" cy="938719"/>
          </a:xfrm>
          <a:prstGeom prst="rect">
            <a:avLst/>
          </a:prstGeom>
          <a:noFill/>
        </p:spPr>
        <p:txBody>
          <a:bodyPr wrap="square" rtlCol="0">
            <a:spAutoFit/>
          </a:bodyPr>
          <a:lstStyle/>
          <a:p>
            <a:pPr>
              <a:spcAft>
                <a:spcPts val="600"/>
              </a:spcAft>
            </a:pPr>
            <a:r>
              <a:rPr lang="en-US" sz="1500" dirty="0" smtClean="0">
                <a:solidFill>
                  <a:schemeClr val="bg1"/>
                </a:solidFill>
              </a:rPr>
              <a:t>Chemo: </a:t>
            </a:r>
            <a:r>
              <a:rPr lang="en-US" sz="1500" dirty="0">
                <a:solidFill>
                  <a:schemeClr val="bg1"/>
                </a:solidFill>
              </a:rPr>
              <a:t>A</a:t>
            </a:r>
            <a:r>
              <a:rPr lang="en-US" sz="1500" dirty="0" smtClean="0">
                <a:solidFill>
                  <a:schemeClr val="bg1"/>
                </a:solidFill>
              </a:rPr>
              <a:t>gents for second-line treatment of NSCLC limited to erlotinib, </a:t>
            </a:r>
            <a:r>
              <a:rPr lang="en-US" sz="1500" dirty="0" err="1" smtClean="0">
                <a:solidFill>
                  <a:schemeClr val="bg1"/>
                </a:solidFill>
              </a:rPr>
              <a:t>pemetrexed</a:t>
            </a:r>
            <a:r>
              <a:rPr lang="en-US" sz="1500" dirty="0" smtClean="0">
                <a:solidFill>
                  <a:schemeClr val="bg1"/>
                </a:solidFill>
              </a:rPr>
              <a:t> or docetaxel</a:t>
            </a:r>
          </a:p>
          <a:p>
            <a:pPr>
              <a:spcAft>
                <a:spcPts val="600"/>
              </a:spcAft>
            </a:pPr>
            <a:r>
              <a:rPr lang="en-US" sz="1500" dirty="0" smtClean="0">
                <a:solidFill>
                  <a:schemeClr val="bg1"/>
                </a:solidFill>
              </a:rPr>
              <a:t>ICC: The </a:t>
            </a:r>
            <a:r>
              <a:rPr lang="en-US" sz="1500" dirty="0">
                <a:solidFill>
                  <a:schemeClr val="bg1"/>
                </a:solidFill>
              </a:rPr>
              <a:t>i</a:t>
            </a:r>
            <a:r>
              <a:rPr lang="en-US" sz="1500" dirty="0" smtClean="0">
                <a:solidFill>
                  <a:schemeClr val="bg1"/>
                </a:solidFill>
              </a:rPr>
              <a:t>nvestigator’s choice of chemotherapeutic agents</a:t>
            </a:r>
          </a:p>
          <a:p>
            <a:pPr>
              <a:spcAft>
                <a:spcPts val="600"/>
              </a:spcAft>
            </a:pPr>
            <a:r>
              <a:rPr lang="en-US" sz="1500" dirty="0" smtClean="0">
                <a:solidFill>
                  <a:schemeClr val="bg1"/>
                </a:solidFill>
              </a:rPr>
              <a:t>PD</a:t>
            </a:r>
            <a:r>
              <a:rPr lang="en-US" sz="1500" baseline="-25000" dirty="0" smtClean="0">
                <a:solidFill>
                  <a:schemeClr val="bg1"/>
                </a:solidFill>
              </a:rPr>
              <a:t>1, 2, 3</a:t>
            </a:r>
            <a:r>
              <a:rPr lang="en-US" sz="1500" dirty="0" smtClean="0">
                <a:solidFill>
                  <a:schemeClr val="bg1"/>
                </a:solidFill>
              </a:rPr>
              <a:t>: Progressive disease stage 1, 2, 3</a:t>
            </a:r>
            <a:endParaRPr lang="en-US" sz="1500" dirty="0">
              <a:solidFill>
                <a:schemeClr val="bg1"/>
              </a:solidFill>
            </a:endParaRPr>
          </a:p>
        </p:txBody>
      </p:sp>
      <p:cxnSp>
        <p:nvCxnSpPr>
          <p:cNvPr id="30" name="Straight Connector 29"/>
          <p:cNvCxnSpPr/>
          <p:nvPr/>
        </p:nvCxnSpPr>
        <p:spPr>
          <a:xfrm flipV="1">
            <a:off x="3909067" y="2725863"/>
            <a:ext cx="427496" cy="624088"/>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959359" y="3700604"/>
            <a:ext cx="377204" cy="677340"/>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133560" y="1799942"/>
            <a:ext cx="4837469"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4133560" y="1799942"/>
            <a:ext cx="0" cy="19240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8971029" y="1799942"/>
            <a:ext cx="0" cy="19240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5516004" y="3209809"/>
            <a:ext cx="628672" cy="444467"/>
          </a:xfrm>
          <a:prstGeom prst="rect">
            <a:avLst/>
          </a:prstGeom>
          <a:solidFill>
            <a:srgbClr val="99CD13"/>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8" name="TextBox 37"/>
          <p:cNvSpPr txBox="1"/>
          <p:nvPr/>
        </p:nvSpPr>
        <p:spPr>
          <a:xfrm>
            <a:off x="5516004" y="3255355"/>
            <a:ext cx="628672" cy="307777"/>
          </a:xfrm>
          <a:prstGeom prst="rect">
            <a:avLst/>
          </a:prstGeom>
          <a:noFill/>
        </p:spPr>
        <p:txBody>
          <a:bodyPr wrap="square" rtlCol="0">
            <a:spAutoFit/>
          </a:bodyPr>
          <a:lstStyle/>
          <a:p>
            <a:pPr algn="ctr"/>
            <a:r>
              <a:rPr lang="en-US" sz="1400" b="1" dirty="0" smtClean="0">
                <a:solidFill>
                  <a:srgbClr val="072B4F"/>
                </a:solidFill>
              </a:rPr>
              <a:t>PD</a:t>
            </a:r>
            <a:r>
              <a:rPr lang="en-US" sz="1400" b="1" baseline="-25000" dirty="0">
                <a:solidFill>
                  <a:srgbClr val="072B4F"/>
                </a:solidFill>
              </a:rPr>
              <a:t>2</a:t>
            </a:r>
          </a:p>
        </p:txBody>
      </p:sp>
      <p:sp>
        <p:nvSpPr>
          <p:cNvPr id="42" name="Rectangle 41"/>
          <p:cNvSpPr/>
          <p:nvPr/>
        </p:nvSpPr>
        <p:spPr>
          <a:xfrm>
            <a:off x="7113079" y="3209809"/>
            <a:ext cx="628672" cy="444467"/>
          </a:xfrm>
          <a:prstGeom prst="rect">
            <a:avLst/>
          </a:prstGeom>
          <a:solidFill>
            <a:srgbClr val="99CD13"/>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72B4F"/>
              </a:solidFill>
            </a:endParaRPr>
          </a:p>
        </p:txBody>
      </p:sp>
      <p:sp>
        <p:nvSpPr>
          <p:cNvPr id="44" name="TextBox 43"/>
          <p:cNvSpPr txBox="1"/>
          <p:nvPr/>
        </p:nvSpPr>
        <p:spPr>
          <a:xfrm>
            <a:off x="7113079" y="3255355"/>
            <a:ext cx="628672" cy="307777"/>
          </a:xfrm>
          <a:prstGeom prst="rect">
            <a:avLst/>
          </a:prstGeom>
          <a:noFill/>
        </p:spPr>
        <p:txBody>
          <a:bodyPr wrap="square" rtlCol="0">
            <a:spAutoFit/>
          </a:bodyPr>
          <a:lstStyle/>
          <a:p>
            <a:pPr algn="ctr"/>
            <a:r>
              <a:rPr lang="en-US" sz="1400" b="1" dirty="0" smtClean="0">
                <a:solidFill>
                  <a:srgbClr val="072B4F"/>
                </a:solidFill>
              </a:rPr>
              <a:t>PD</a:t>
            </a:r>
            <a:r>
              <a:rPr lang="en-US" sz="1400" b="1" baseline="-25000" dirty="0" smtClean="0">
                <a:solidFill>
                  <a:srgbClr val="072B4F"/>
                </a:solidFill>
              </a:rPr>
              <a:t>3</a:t>
            </a:r>
            <a:endParaRPr lang="en-US" sz="1400" b="1" baseline="-25000" dirty="0">
              <a:solidFill>
                <a:srgbClr val="072B4F"/>
              </a:solidFill>
            </a:endParaRPr>
          </a:p>
        </p:txBody>
      </p:sp>
      <p:sp>
        <p:nvSpPr>
          <p:cNvPr id="47" name="Oval 25"/>
          <p:cNvSpPr>
            <a:spLocks noChangeArrowheads="1"/>
          </p:cNvSpPr>
          <p:nvPr/>
        </p:nvSpPr>
        <p:spPr bwMode="auto">
          <a:xfrm>
            <a:off x="3431242" y="3033639"/>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smtClean="0">
                <a:solidFill>
                  <a:schemeClr val="bg1"/>
                </a:solidFill>
                <a:latin typeface="Arial"/>
                <a:cs typeface="Arial"/>
              </a:rPr>
              <a:t>R</a:t>
            </a:r>
            <a:br>
              <a:rPr lang="en-US" sz="3000" b="1" dirty="0" smtClean="0">
                <a:solidFill>
                  <a:schemeClr val="bg1"/>
                </a:solidFill>
                <a:latin typeface="Arial"/>
                <a:cs typeface="Arial"/>
              </a:rPr>
            </a:br>
            <a:r>
              <a:rPr lang="en-US" sz="1200" b="1" dirty="0" smtClean="0">
                <a:solidFill>
                  <a:schemeClr val="bg1"/>
                </a:solidFill>
                <a:latin typeface="Arial"/>
                <a:cs typeface="Arial"/>
              </a:rPr>
              <a:t>1:1</a:t>
            </a:r>
            <a:endParaRPr lang="en-US" sz="1200" b="1" dirty="0">
              <a:solidFill>
                <a:schemeClr val="bg1"/>
              </a:solidFill>
              <a:latin typeface="Arial"/>
              <a:cs typeface="Arial"/>
            </a:endParaRPr>
          </a:p>
        </p:txBody>
      </p:sp>
    </p:spTree>
    <p:extLst>
      <p:ext uri="{BB962C8B-B14F-4D97-AF65-F5344CB8AC3E}">
        <p14:creationId xmlns:p14="http://schemas.microsoft.com/office/powerpoint/2010/main" val="40131271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ormAutofit/>
          </a:bodyPr>
          <a:lstStyle/>
          <a:p>
            <a:pPr algn="ctr"/>
            <a:r>
              <a:rPr lang="en-US" sz="3200" b="1" dirty="0">
                <a:solidFill>
                  <a:srgbClr val="FFFFFF"/>
                </a:solidFill>
              </a:rPr>
              <a:t>Contraindications to the use of </a:t>
            </a:r>
            <a:r>
              <a:rPr lang="en-US" sz="3200" b="1" dirty="0" err="1">
                <a:solidFill>
                  <a:srgbClr val="FFFFFF"/>
                </a:solidFill>
              </a:rPr>
              <a:t>bevacizumab</a:t>
            </a:r>
            <a:r>
              <a:rPr lang="en-US" sz="3200" b="1" dirty="0">
                <a:solidFill>
                  <a:srgbClr val="FFFFFF"/>
                </a:solidFill>
              </a:rPr>
              <a:t> in patients </a:t>
            </a:r>
            <a:r>
              <a:rPr lang="en-US" sz="3200" b="1" dirty="0" smtClean="0">
                <a:solidFill>
                  <a:srgbClr val="FFFFFF"/>
                </a:solidFill>
              </a:rPr>
              <a:t>with NSCLC</a:t>
            </a:r>
            <a:endParaRPr lang="en-US" sz="3200" b="1" dirty="0">
              <a:solidFill>
                <a:srgbClr val="FFFFFF"/>
              </a:solidFill>
            </a:endParaRPr>
          </a:p>
        </p:txBody>
      </p:sp>
    </p:spTree>
    <p:extLst>
      <p:ext uri="{BB962C8B-B14F-4D97-AF65-F5344CB8AC3E}">
        <p14:creationId xmlns:p14="http://schemas.microsoft.com/office/powerpoint/2010/main" val="3190510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Potential Contraindications to Bevacizumab</a:t>
            </a:r>
            <a:endParaRPr lang="en-US" dirty="0"/>
          </a:p>
        </p:txBody>
      </p:sp>
      <p:sp>
        <p:nvSpPr>
          <p:cNvPr id="5" name="Content Placeholder 4"/>
          <p:cNvSpPr>
            <a:spLocks noGrp="1"/>
          </p:cNvSpPr>
          <p:nvPr>
            <p:ph idx="1"/>
          </p:nvPr>
        </p:nvSpPr>
        <p:spPr>
          <a:xfrm>
            <a:off x="457200" y="1371591"/>
            <a:ext cx="8229600" cy="4834790"/>
          </a:xfrm>
        </p:spPr>
        <p:txBody>
          <a:bodyPr/>
          <a:lstStyle/>
          <a:p>
            <a:r>
              <a:rPr lang="en-US" dirty="0" smtClean="0"/>
              <a:t>Squamous cell histology</a:t>
            </a:r>
          </a:p>
          <a:p>
            <a:r>
              <a:rPr lang="en-US" dirty="0" smtClean="0"/>
              <a:t>Hemoptysis</a:t>
            </a:r>
          </a:p>
          <a:p>
            <a:r>
              <a:rPr lang="en-US" dirty="0" smtClean="0"/>
              <a:t>Recent myocardial infarction</a:t>
            </a:r>
          </a:p>
          <a:p>
            <a:r>
              <a:rPr lang="en-US" dirty="0" smtClean="0"/>
              <a:t>Recent stroke</a:t>
            </a:r>
          </a:p>
          <a:p>
            <a:r>
              <a:rPr lang="en-US" dirty="0" smtClean="0"/>
              <a:t>Active diverticulitis or history of diverticular abscess</a:t>
            </a:r>
          </a:p>
          <a:p>
            <a:r>
              <a:rPr lang="en-US" dirty="0" smtClean="0"/>
              <a:t>Untreated brain metastases</a:t>
            </a:r>
          </a:p>
          <a:p>
            <a:endParaRPr lang="en-US" dirty="0" smtClean="0"/>
          </a:p>
          <a:p>
            <a:endParaRPr lang="en-US" dirty="0" smtClean="0"/>
          </a:p>
          <a:p>
            <a:endParaRPr lang="en-US" dirty="0"/>
          </a:p>
        </p:txBody>
      </p:sp>
    </p:spTree>
    <p:extLst>
      <p:ext uri="{BB962C8B-B14F-4D97-AF65-F5344CB8AC3E}">
        <p14:creationId xmlns:p14="http://schemas.microsoft.com/office/powerpoint/2010/main" val="3491750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2"/>
          <p:cNvSpPr>
            <a:spLocks noGrp="1"/>
          </p:cNvSpPr>
          <p:nvPr>
            <p:ph type="title"/>
          </p:nvPr>
        </p:nvSpPr>
        <p:spPr/>
        <p:txBody>
          <a:bodyPr/>
          <a:lstStyle/>
          <a:p>
            <a:r>
              <a:rPr lang="en-US" dirty="0" smtClean="0">
                <a:solidFill>
                  <a:srgbClr val="EFC53D"/>
                </a:solidFill>
                <a:latin typeface="Arial" charset="0"/>
                <a:ea typeface="ＭＳ Ｐゴシック" charset="0"/>
                <a:cs typeface="ＭＳ Ｐゴシック" charset="0"/>
              </a:rPr>
              <a:t>Possible Bevacizumab</a:t>
            </a:r>
            <a:r>
              <a:rPr lang="en-US" dirty="0">
                <a:solidFill>
                  <a:srgbClr val="EFC53D"/>
                </a:solidFill>
                <a:latin typeface="Arial" charset="0"/>
                <a:ea typeface="ＭＳ Ｐゴシック" charset="0"/>
                <a:cs typeface="ＭＳ Ｐゴシック" charset="0"/>
              </a:rPr>
              <a:t>-Associated Side Effects and Complications</a:t>
            </a:r>
          </a:p>
        </p:txBody>
      </p:sp>
      <p:sp>
        <p:nvSpPr>
          <p:cNvPr id="4" name="Content Placeholder 3"/>
          <p:cNvSpPr>
            <a:spLocks noGrp="1"/>
          </p:cNvSpPr>
          <p:nvPr>
            <p:ph idx="1"/>
          </p:nvPr>
        </p:nvSpPr>
        <p:spPr>
          <a:xfrm>
            <a:off x="533400" y="1447800"/>
            <a:ext cx="4038600" cy="5027613"/>
          </a:xfrm>
        </p:spPr>
        <p:txBody>
          <a:bodyPr/>
          <a:lstStyle/>
          <a:p>
            <a:pPr marL="0" indent="0">
              <a:buFontTx/>
              <a:buNone/>
              <a:defRPr/>
            </a:pPr>
            <a:r>
              <a:rPr lang="en-US" b="1" dirty="0" smtClean="0">
                <a:solidFill>
                  <a:srgbClr val="EFC53D"/>
                </a:solidFill>
              </a:rPr>
              <a:t>Common Side Effects</a:t>
            </a:r>
          </a:p>
          <a:p>
            <a:pPr>
              <a:defRPr/>
            </a:pPr>
            <a:r>
              <a:rPr lang="en-US" dirty="0" smtClean="0"/>
              <a:t>Epistaxis</a:t>
            </a:r>
          </a:p>
          <a:p>
            <a:pPr>
              <a:defRPr/>
            </a:pPr>
            <a:r>
              <a:rPr lang="en-US" dirty="0" smtClean="0"/>
              <a:t>Rhinitis</a:t>
            </a:r>
          </a:p>
          <a:p>
            <a:pPr>
              <a:defRPr/>
            </a:pPr>
            <a:r>
              <a:rPr lang="en-US" dirty="0" smtClean="0"/>
              <a:t>Headache</a:t>
            </a:r>
          </a:p>
          <a:p>
            <a:pPr>
              <a:defRPr/>
            </a:pPr>
            <a:r>
              <a:rPr lang="en-US" dirty="0" smtClean="0"/>
              <a:t>Hypertension</a:t>
            </a:r>
          </a:p>
          <a:p>
            <a:pPr lvl="1">
              <a:defRPr/>
            </a:pPr>
            <a:r>
              <a:rPr lang="en-US" dirty="0" smtClean="0"/>
              <a:t>Gr 3/4: 5-18%</a:t>
            </a:r>
          </a:p>
          <a:p>
            <a:pPr>
              <a:defRPr/>
            </a:pPr>
            <a:r>
              <a:rPr lang="en-US" dirty="0" smtClean="0"/>
              <a:t>Proteinuria</a:t>
            </a:r>
          </a:p>
        </p:txBody>
      </p:sp>
      <p:sp>
        <p:nvSpPr>
          <p:cNvPr id="6" name="Content Placeholder 3"/>
          <p:cNvSpPr txBox="1">
            <a:spLocks/>
          </p:cNvSpPr>
          <p:nvPr/>
        </p:nvSpPr>
        <p:spPr bwMode="auto">
          <a:xfrm>
            <a:off x="4343400" y="1447800"/>
            <a:ext cx="4800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a:lstStyle>
          <a:p>
            <a:pPr marL="0" indent="0">
              <a:buFontTx/>
              <a:buNone/>
              <a:defRPr/>
            </a:pPr>
            <a:r>
              <a:rPr lang="en-US" b="1" dirty="0" smtClean="0">
                <a:solidFill>
                  <a:srgbClr val="EFC53D"/>
                </a:solidFill>
              </a:rPr>
              <a:t>Serious Side Effects</a:t>
            </a:r>
            <a:endParaRPr lang="en-US" dirty="0" smtClean="0"/>
          </a:p>
          <a:p>
            <a:pPr>
              <a:defRPr/>
            </a:pPr>
            <a:r>
              <a:rPr lang="en-US" dirty="0" smtClean="0"/>
              <a:t>Hemorrhage</a:t>
            </a:r>
          </a:p>
          <a:p>
            <a:pPr>
              <a:defRPr/>
            </a:pPr>
            <a:r>
              <a:rPr lang="en-US" dirty="0" smtClean="0"/>
              <a:t>Thromboembolism</a:t>
            </a:r>
          </a:p>
          <a:p>
            <a:pPr>
              <a:defRPr/>
            </a:pPr>
            <a:r>
              <a:rPr lang="en-US" dirty="0" smtClean="0"/>
              <a:t>GI perforation</a:t>
            </a:r>
          </a:p>
          <a:p>
            <a:pPr>
              <a:defRPr/>
            </a:pPr>
            <a:r>
              <a:rPr lang="en-US" dirty="0" smtClean="0"/>
              <a:t>Wound-healing complications</a:t>
            </a:r>
          </a:p>
          <a:p>
            <a:pPr>
              <a:defRPr/>
            </a:pPr>
            <a:r>
              <a:rPr lang="en-US" dirty="0" smtClean="0"/>
              <a:t>Reversible posterior </a:t>
            </a:r>
            <a:r>
              <a:rPr lang="en-US" dirty="0" err="1" smtClean="0"/>
              <a:t>leukoencephalopathy</a:t>
            </a:r>
            <a:r>
              <a:rPr lang="en-US" dirty="0" smtClean="0"/>
              <a:t> syndrome (RPLS)</a:t>
            </a:r>
            <a:endParaRPr lang="en-US" dirty="0"/>
          </a:p>
        </p:txBody>
      </p:sp>
    </p:spTree>
    <p:extLst>
      <p:ext uri="{BB962C8B-B14F-4D97-AF65-F5344CB8AC3E}">
        <p14:creationId xmlns:p14="http://schemas.microsoft.com/office/powerpoint/2010/main" val="258923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a:t>
            </a:r>
            <a:r>
              <a:rPr lang="en-US" dirty="0" err="1" smtClean="0"/>
              <a:t>Eaby</a:t>
            </a:r>
            <a:r>
              <a:rPr lang="en-US" dirty="0" smtClean="0"/>
              <a:t>-Sandy)</a:t>
            </a:r>
            <a:endParaRPr lang="en-US" dirty="0"/>
          </a:p>
        </p:txBody>
      </p:sp>
      <p:sp>
        <p:nvSpPr>
          <p:cNvPr id="2" name="Content Placeholder 1"/>
          <p:cNvSpPr>
            <a:spLocks noGrp="1"/>
          </p:cNvSpPr>
          <p:nvPr>
            <p:ph idx="1"/>
          </p:nvPr>
        </p:nvSpPr>
        <p:spPr/>
        <p:txBody>
          <a:bodyPr/>
          <a:lstStyle/>
          <a:p>
            <a:r>
              <a:rPr lang="en-US" dirty="0" smtClean="0"/>
              <a:t>61 </a:t>
            </a:r>
            <a:r>
              <a:rPr lang="en-US" dirty="0" err="1" smtClean="0"/>
              <a:t>yo</a:t>
            </a:r>
            <a:r>
              <a:rPr lang="en-US" dirty="0" smtClean="0"/>
              <a:t> man who quit smoking in 1981 presented with metastatic lung adenocarcinoma in 2011</a:t>
            </a:r>
          </a:p>
          <a:p>
            <a:r>
              <a:rPr lang="en-US" dirty="0" smtClean="0"/>
              <a:t>Single-agent </a:t>
            </a:r>
            <a:r>
              <a:rPr lang="en-US" dirty="0" err="1" smtClean="0"/>
              <a:t>docetaxel</a:t>
            </a:r>
            <a:r>
              <a:rPr lang="en-US" dirty="0" smtClean="0"/>
              <a:t> administered after disease progression on carboplatin/</a:t>
            </a:r>
            <a:r>
              <a:rPr lang="en-US" dirty="0" err="1" smtClean="0"/>
              <a:t>pemetrexed</a:t>
            </a:r>
            <a:r>
              <a:rPr lang="en-US" dirty="0" smtClean="0"/>
              <a:t>/</a:t>
            </a:r>
            <a:r>
              <a:rPr lang="en-US" dirty="0" err="1" smtClean="0"/>
              <a:t>bevacizumab</a:t>
            </a:r>
            <a:endParaRPr lang="en-US" dirty="0" smtClean="0"/>
          </a:p>
          <a:p>
            <a:pPr lvl="1"/>
            <a:r>
              <a:rPr lang="en-US" dirty="0" smtClean="0"/>
              <a:t>Diffuse pneumonitis requiring hospitalization occurs after 2nd cycle, for which the patient continues to receive oxygen</a:t>
            </a:r>
          </a:p>
          <a:p>
            <a:r>
              <a:rPr lang="en-US" dirty="0" smtClean="0"/>
              <a:t>Nanoparticle albumin-bound (</a:t>
            </a:r>
            <a:r>
              <a:rPr lang="en-US" i="1" dirty="0" smtClean="0"/>
              <a:t>nab</a:t>
            </a:r>
            <a:r>
              <a:rPr lang="en-US" dirty="0" smtClean="0"/>
              <a:t>) paclitaxel administered, resulting in a response after 2 cycles and limited toxicity </a:t>
            </a:r>
          </a:p>
          <a:p>
            <a:r>
              <a:rPr lang="en-US" dirty="0" smtClean="0"/>
              <a:t>Patient is a factory manager actively involved in his church who submitted an advanced directive last June</a:t>
            </a:r>
            <a:endParaRPr lang="en-US" dirty="0"/>
          </a:p>
        </p:txBody>
      </p:sp>
    </p:spTree>
    <p:extLst>
      <p:ext uri="{BB962C8B-B14F-4D97-AF65-F5344CB8AC3E}">
        <p14:creationId xmlns:p14="http://schemas.microsoft.com/office/powerpoint/2010/main" val="1255861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a:spLocks noGrp="1"/>
          </p:cNvSpPr>
          <p:nvPr>
            <p:ph type="title"/>
          </p:nvPr>
        </p:nvSpPr>
        <p:spPr/>
        <p:txBody>
          <a:bodyPr>
            <a:normAutofit/>
          </a:bodyPr>
          <a:lstStyle/>
          <a:p>
            <a:r>
              <a:rPr lang="en-US" dirty="0" smtClean="0"/>
              <a:t>Case: Pre- and </a:t>
            </a:r>
            <a:r>
              <a:rPr lang="en-US" dirty="0" err="1" smtClean="0"/>
              <a:t>Post</a:t>
            </a:r>
            <a:r>
              <a:rPr lang="en-US" dirty="0" err="1"/>
              <a:t>d</a:t>
            </a:r>
            <a:r>
              <a:rPr lang="en-US" dirty="0" err="1" smtClean="0"/>
              <a:t>ocetaxel</a:t>
            </a:r>
            <a:r>
              <a:rPr lang="en-US" dirty="0" smtClean="0"/>
              <a:t> </a:t>
            </a:r>
            <a:r>
              <a:rPr lang="en-US" dirty="0"/>
              <a:t>Pneumonitis </a:t>
            </a:r>
          </a:p>
        </p:txBody>
      </p:sp>
      <p:pic>
        <p:nvPicPr>
          <p:cNvPr id="10" name="Picture 9"/>
          <p:cNvPicPr/>
          <p:nvPr/>
        </p:nvPicPr>
        <p:blipFill rotWithShape="1">
          <a:blip r:embed="rId3" cstate="print"/>
          <a:srcRect t="5226"/>
          <a:stretch/>
        </p:blipFill>
        <p:spPr bwMode="auto">
          <a:xfrm>
            <a:off x="4911501" y="1985817"/>
            <a:ext cx="3956039" cy="2828516"/>
          </a:xfrm>
          <a:prstGeom prst="rect">
            <a:avLst/>
          </a:prstGeom>
          <a:noFill/>
          <a:ln w="9525">
            <a:noFill/>
            <a:miter lim="800000"/>
            <a:headEnd/>
            <a:tailEnd/>
          </a:ln>
        </p:spPr>
      </p:pic>
      <p:pic>
        <p:nvPicPr>
          <p:cNvPr id="11" name="Picture 10"/>
          <p:cNvPicPr/>
          <p:nvPr/>
        </p:nvPicPr>
        <p:blipFill rotWithShape="1">
          <a:blip r:embed="rId4" cstate="print"/>
          <a:srcRect t="5226"/>
          <a:stretch/>
        </p:blipFill>
        <p:spPr bwMode="auto">
          <a:xfrm>
            <a:off x="318654" y="1985817"/>
            <a:ext cx="4221209" cy="2828515"/>
          </a:xfrm>
          <a:prstGeom prst="rect">
            <a:avLst/>
          </a:prstGeom>
          <a:noFill/>
          <a:ln w="9525">
            <a:noFill/>
            <a:miter lim="800000"/>
            <a:headEnd/>
            <a:tailEnd/>
          </a:ln>
        </p:spPr>
      </p:pic>
      <p:sp>
        <p:nvSpPr>
          <p:cNvPr id="13" name="TextBox 12"/>
          <p:cNvSpPr txBox="1"/>
          <p:nvPr/>
        </p:nvSpPr>
        <p:spPr>
          <a:xfrm>
            <a:off x="228599" y="6474691"/>
            <a:ext cx="8461279" cy="364836"/>
          </a:xfrm>
          <a:prstGeom prst="rect">
            <a:avLst/>
          </a:prstGeom>
          <a:noFill/>
        </p:spPr>
        <p:txBody>
          <a:bodyPr>
            <a:noAutofit/>
          </a:bodyPr>
          <a:lstStyle/>
          <a:p>
            <a:pPr>
              <a:defRPr/>
            </a:pPr>
            <a:r>
              <a:rPr lang="en-US" sz="1600" dirty="0" smtClean="0">
                <a:solidFill>
                  <a:srgbClr val="FFFFFF"/>
                </a:solidFill>
                <a:latin typeface="Arial"/>
              </a:rPr>
              <a:t>Courtesy of Beth </a:t>
            </a:r>
            <a:r>
              <a:rPr lang="en-US" sz="1600" dirty="0" err="1" smtClean="0">
                <a:solidFill>
                  <a:srgbClr val="FFFFFF"/>
                </a:solidFill>
                <a:latin typeface="Arial"/>
              </a:rPr>
              <a:t>Eaby</a:t>
            </a:r>
            <a:r>
              <a:rPr lang="en-US" sz="1600" dirty="0" smtClean="0">
                <a:solidFill>
                  <a:srgbClr val="FFFFFF"/>
                </a:solidFill>
                <a:latin typeface="Arial"/>
              </a:rPr>
              <a:t>-Sandy.</a:t>
            </a:r>
            <a:endParaRPr lang="en-GB" sz="1600" dirty="0">
              <a:solidFill>
                <a:srgbClr val="FFFFFF"/>
              </a:solidFill>
              <a:latin typeface="Arial"/>
              <a:cs typeface="Arial" charset="0"/>
            </a:endParaRPr>
          </a:p>
        </p:txBody>
      </p:sp>
      <p:sp>
        <p:nvSpPr>
          <p:cNvPr id="4" name="TextBox 3"/>
          <p:cNvSpPr txBox="1"/>
          <p:nvPr/>
        </p:nvSpPr>
        <p:spPr>
          <a:xfrm>
            <a:off x="318654" y="1438353"/>
            <a:ext cx="4221209" cy="547464"/>
          </a:xfrm>
          <a:prstGeom prst="rect">
            <a:avLst/>
          </a:prstGeom>
          <a:noFill/>
        </p:spPr>
        <p:txBody>
          <a:bodyPr wrap="none" rtlCol="0" anchor="ctr">
            <a:noAutofit/>
          </a:bodyPr>
          <a:lstStyle/>
          <a:p>
            <a:pPr algn="ctr"/>
            <a:r>
              <a:rPr lang="en-US" sz="2000" b="1" dirty="0" smtClean="0">
                <a:solidFill>
                  <a:srgbClr val="FFFFFF"/>
                </a:solidFill>
                <a:latin typeface="Arial"/>
              </a:rPr>
              <a:t>Pre-treatment</a:t>
            </a:r>
            <a:endParaRPr lang="en-US" sz="2000" b="1" dirty="0">
              <a:solidFill>
                <a:srgbClr val="FFFFFF"/>
              </a:solidFill>
              <a:latin typeface="Arial"/>
            </a:endParaRPr>
          </a:p>
        </p:txBody>
      </p:sp>
      <p:sp>
        <p:nvSpPr>
          <p:cNvPr id="14" name="TextBox 13"/>
          <p:cNvSpPr txBox="1"/>
          <p:nvPr/>
        </p:nvSpPr>
        <p:spPr>
          <a:xfrm>
            <a:off x="4911501" y="1438353"/>
            <a:ext cx="3956039" cy="547464"/>
          </a:xfrm>
          <a:prstGeom prst="rect">
            <a:avLst/>
          </a:prstGeom>
          <a:noFill/>
        </p:spPr>
        <p:txBody>
          <a:bodyPr wrap="none" rtlCol="0" anchor="ctr">
            <a:noAutofit/>
          </a:bodyPr>
          <a:lstStyle/>
          <a:p>
            <a:pPr algn="ctr"/>
            <a:r>
              <a:rPr lang="en-US" sz="2000" b="1" dirty="0" smtClean="0">
                <a:solidFill>
                  <a:srgbClr val="FFFFFF"/>
                </a:solidFill>
                <a:latin typeface="Arial"/>
              </a:rPr>
              <a:t>Post-treatment</a:t>
            </a:r>
            <a:endParaRPr lang="en-US" sz="2000" b="1" dirty="0">
              <a:solidFill>
                <a:srgbClr val="FFFFFF"/>
              </a:solidFill>
              <a:latin typeface="Arial"/>
            </a:endParaRPr>
          </a:p>
        </p:txBody>
      </p:sp>
    </p:spTree>
    <p:extLst>
      <p:ext uri="{BB962C8B-B14F-4D97-AF65-F5344CB8AC3E}">
        <p14:creationId xmlns:p14="http://schemas.microsoft.com/office/powerpoint/2010/main" val="687659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t="4483"/>
          <a:stretch/>
        </p:blipFill>
        <p:spPr bwMode="auto">
          <a:xfrm>
            <a:off x="94374" y="2073402"/>
            <a:ext cx="4383011" cy="3067565"/>
          </a:xfrm>
          <a:prstGeom prst="rect">
            <a:avLst/>
          </a:prstGeom>
          <a:noFill/>
          <a:ln w="9525">
            <a:noFill/>
            <a:miter lim="800000"/>
            <a:headEnd/>
            <a:tailEnd/>
          </a:ln>
        </p:spPr>
      </p:pic>
      <p:pic>
        <p:nvPicPr>
          <p:cNvPr id="6" name="Picture 5"/>
          <p:cNvPicPr/>
          <p:nvPr/>
        </p:nvPicPr>
        <p:blipFill rotWithShape="1">
          <a:blip r:embed="rId4" cstate="print"/>
          <a:srcRect t="4483"/>
          <a:stretch/>
        </p:blipFill>
        <p:spPr bwMode="auto">
          <a:xfrm>
            <a:off x="4544605" y="2073402"/>
            <a:ext cx="4448519" cy="3067565"/>
          </a:xfrm>
          <a:prstGeom prst="rect">
            <a:avLst/>
          </a:prstGeom>
          <a:noFill/>
          <a:ln w="9525">
            <a:noFill/>
            <a:miter lim="800000"/>
            <a:headEnd/>
            <a:tailEnd/>
          </a:ln>
        </p:spPr>
      </p:pic>
      <p:sp>
        <p:nvSpPr>
          <p:cNvPr id="8" name="Title 6"/>
          <p:cNvSpPr>
            <a:spLocks noGrp="1"/>
          </p:cNvSpPr>
          <p:nvPr>
            <p:ph type="title"/>
          </p:nvPr>
        </p:nvSpPr>
        <p:spPr/>
        <p:txBody>
          <a:bodyPr/>
          <a:lstStyle/>
          <a:p>
            <a:r>
              <a:rPr lang="en-US" dirty="0" smtClean="0"/>
              <a:t>Case: Lung Metastasis Prior and Midcourse Through Therapy with </a:t>
            </a:r>
            <a:r>
              <a:rPr lang="en-US" i="1" dirty="0" smtClean="0"/>
              <a:t>Nab</a:t>
            </a:r>
            <a:r>
              <a:rPr lang="en-US" dirty="0"/>
              <a:t> </a:t>
            </a:r>
            <a:r>
              <a:rPr lang="en-US" dirty="0" smtClean="0"/>
              <a:t>Paclitaxel </a:t>
            </a:r>
            <a:endParaRPr lang="en-US" dirty="0"/>
          </a:p>
        </p:txBody>
      </p:sp>
      <p:sp>
        <p:nvSpPr>
          <p:cNvPr id="10" name="TextBox 9"/>
          <p:cNvSpPr txBox="1"/>
          <p:nvPr/>
        </p:nvSpPr>
        <p:spPr>
          <a:xfrm>
            <a:off x="228599" y="6474691"/>
            <a:ext cx="8461279" cy="364836"/>
          </a:xfrm>
          <a:prstGeom prst="rect">
            <a:avLst/>
          </a:prstGeom>
          <a:noFill/>
        </p:spPr>
        <p:txBody>
          <a:bodyPr>
            <a:noAutofit/>
          </a:bodyPr>
          <a:lstStyle/>
          <a:p>
            <a:pPr defTabSz="457200" eaLnBrk="1" hangingPunct="1">
              <a:defRPr/>
            </a:pPr>
            <a:r>
              <a:rPr lang="en-US" sz="1600" dirty="0" smtClean="0">
                <a:solidFill>
                  <a:srgbClr val="FFFFFF"/>
                </a:solidFill>
              </a:rPr>
              <a:t>Courtesy of Beth </a:t>
            </a:r>
            <a:r>
              <a:rPr lang="en-US" sz="1600" dirty="0" err="1" smtClean="0">
                <a:solidFill>
                  <a:srgbClr val="FFFFFF"/>
                </a:solidFill>
              </a:rPr>
              <a:t>Eaby</a:t>
            </a:r>
            <a:r>
              <a:rPr lang="en-US" sz="1600" dirty="0" smtClean="0">
                <a:solidFill>
                  <a:srgbClr val="FFFFFF"/>
                </a:solidFill>
              </a:rPr>
              <a:t>-Sandy.</a:t>
            </a:r>
            <a:endParaRPr lang="en-GB" sz="1600" dirty="0">
              <a:solidFill>
                <a:srgbClr val="FFFFFF"/>
              </a:solidFill>
              <a:cs typeface="Arial" charset="0"/>
            </a:endParaRPr>
          </a:p>
        </p:txBody>
      </p:sp>
      <p:sp>
        <p:nvSpPr>
          <p:cNvPr id="9" name="TextBox 8"/>
          <p:cNvSpPr txBox="1"/>
          <p:nvPr/>
        </p:nvSpPr>
        <p:spPr>
          <a:xfrm>
            <a:off x="318654" y="1438353"/>
            <a:ext cx="4221209" cy="547464"/>
          </a:xfrm>
          <a:prstGeom prst="rect">
            <a:avLst/>
          </a:prstGeom>
          <a:noFill/>
        </p:spPr>
        <p:txBody>
          <a:bodyPr wrap="none" rtlCol="0" anchor="ctr">
            <a:noAutofit/>
          </a:bodyPr>
          <a:lstStyle/>
          <a:p>
            <a:pPr algn="ctr"/>
            <a:r>
              <a:rPr lang="en-US" sz="2000" b="1" dirty="0" smtClean="0">
                <a:solidFill>
                  <a:srgbClr val="FFFFFF"/>
                </a:solidFill>
              </a:rPr>
              <a:t>Pre-treatment</a:t>
            </a:r>
            <a:endParaRPr lang="en-US" sz="2000" b="1" dirty="0">
              <a:solidFill>
                <a:srgbClr val="FFFFFF"/>
              </a:solidFill>
            </a:endParaRPr>
          </a:p>
        </p:txBody>
      </p:sp>
      <p:sp>
        <p:nvSpPr>
          <p:cNvPr id="11" name="TextBox 10"/>
          <p:cNvSpPr txBox="1"/>
          <p:nvPr/>
        </p:nvSpPr>
        <p:spPr>
          <a:xfrm>
            <a:off x="4911501" y="1438353"/>
            <a:ext cx="3956039" cy="547464"/>
          </a:xfrm>
          <a:prstGeom prst="rect">
            <a:avLst/>
          </a:prstGeom>
          <a:noFill/>
        </p:spPr>
        <p:txBody>
          <a:bodyPr wrap="none" rtlCol="0" anchor="ctr">
            <a:noAutofit/>
          </a:bodyPr>
          <a:lstStyle/>
          <a:p>
            <a:pPr algn="ctr"/>
            <a:r>
              <a:rPr lang="en-US" sz="2000" b="1" dirty="0" smtClean="0">
                <a:solidFill>
                  <a:srgbClr val="FFFFFF"/>
                </a:solidFill>
              </a:rPr>
              <a:t>Post-treatment</a:t>
            </a:r>
            <a:endParaRPr lang="en-US" sz="2000" b="1" dirty="0">
              <a:solidFill>
                <a:srgbClr val="FFFFFF"/>
              </a:solidFill>
            </a:endParaRPr>
          </a:p>
        </p:txBody>
      </p:sp>
    </p:spTree>
    <p:extLst>
      <p:ext uri="{BB962C8B-B14F-4D97-AF65-F5344CB8AC3E}">
        <p14:creationId xmlns:p14="http://schemas.microsoft.com/office/powerpoint/2010/main" val="2572288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ormAutofit/>
          </a:bodyPr>
          <a:lstStyle/>
          <a:p>
            <a:pPr algn="ctr"/>
            <a:r>
              <a:rPr lang="en-US" sz="3200" b="1" dirty="0" smtClean="0">
                <a:solidFill>
                  <a:srgbClr val="FFFFFF"/>
                </a:solidFill>
              </a:rPr>
              <a:t>FDA approval and rational </a:t>
            </a:r>
            <a:br>
              <a:rPr lang="en-US" sz="3200" b="1" dirty="0" smtClean="0">
                <a:solidFill>
                  <a:srgbClr val="FFFFFF"/>
                </a:solidFill>
              </a:rPr>
            </a:br>
            <a:r>
              <a:rPr lang="en-US" sz="3200" b="1" dirty="0" smtClean="0">
                <a:solidFill>
                  <a:srgbClr val="FFFFFF"/>
                </a:solidFill>
              </a:rPr>
              <a:t>integration of </a:t>
            </a:r>
            <a:r>
              <a:rPr lang="en-US" sz="3200" b="1" i="1" dirty="0" smtClean="0">
                <a:solidFill>
                  <a:srgbClr val="FFFFFF"/>
                </a:solidFill>
              </a:rPr>
              <a:t>nab </a:t>
            </a:r>
            <a:r>
              <a:rPr lang="en-US" sz="3200" b="1" dirty="0" smtClean="0">
                <a:solidFill>
                  <a:srgbClr val="FFFFFF"/>
                </a:solidFill>
              </a:rPr>
              <a:t>paclitaxel into </a:t>
            </a:r>
            <a:br>
              <a:rPr lang="en-US" sz="3200" b="1" dirty="0" smtClean="0">
                <a:solidFill>
                  <a:srgbClr val="FFFFFF"/>
                </a:solidFill>
              </a:rPr>
            </a:br>
            <a:r>
              <a:rPr lang="en-US" sz="3200" b="1" dirty="0" smtClean="0">
                <a:solidFill>
                  <a:srgbClr val="FFFFFF"/>
                </a:solidFill>
              </a:rPr>
              <a:t>the treatment algorithm for NSCLC</a:t>
            </a:r>
            <a:endParaRPr lang="en-US" sz="3200" b="1" dirty="0">
              <a:solidFill>
                <a:srgbClr val="FFFFFF"/>
              </a:solidFill>
            </a:endParaRPr>
          </a:p>
        </p:txBody>
      </p:sp>
    </p:spTree>
    <p:extLst>
      <p:ext uri="{BB962C8B-B14F-4D97-AF65-F5344CB8AC3E}">
        <p14:creationId xmlns:p14="http://schemas.microsoft.com/office/powerpoint/2010/main" val="1281851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a:spLocks noGrp="1"/>
          </p:cNvSpPr>
          <p:nvPr>
            <p:ph type="title"/>
          </p:nvPr>
        </p:nvSpPr>
        <p:spPr/>
        <p:txBody>
          <a:bodyPr/>
          <a:lstStyle/>
          <a:p>
            <a:r>
              <a:rPr lang="en-US" dirty="0" smtClean="0"/>
              <a:t>FDA Approves </a:t>
            </a:r>
            <a:r>
              <a:rPr lang="en-US" i="1" dirty="0" smtClean="0"/>
              <a:t>Nab</a:t>
            </a:r>
            <a:r>
              <a:rPr lang="en-US" dirty="0"/>
              <a:t> </a:t>
            </a:r>
            <a:r>
              <a:rPr lang="en-US" dirty="0" smtClean="0"/>
              <a:t>Paclitaxel in Combination with Carboplatin for NSCLC</a:t>
            </a:r>
            <a:endParaRPr lang="en-US" dirty="0"/>
          </a:p>
        </p:txBody>
      </p:sp>
      <p:sp>
        <p:nvSpPr>
          <p:cNvPr id="3" name="Text Placeholder 2"/>
          <p:cNvSpPr>
            <a:spLocks noGrp="1"/>
          </p:cNvSpPr>
          <p:nvPr>
            <p:ph idx="1"/>
          </p:nvPr>
        </p:nvSpPr>
        <p:spPr/>
        <p:txBody>
          <a:bodyPr/>
          <a:lstStyle/>
          <a:p>
            <a:pPr marL="0" indent="0">
              <a:buNone/>
            </a:pPr>
            <a:r>
              <a:rPr lang="en-US" i="1" dirty="0" smtClean="0"/>
              <a:t>On </a:t>
            </a:r>
            <a:r>
              <a:rPr lang="en-US" i="1" u="sng" dirty="0" smtClean="0"/>
              <a:t>October 11, 2012</a:t>
            </a:r>
            <a:r>
              <a:rPr lang="en-US" i="1" dirty="0" smtClean="0"/>
              <a:t>, the US Food and Drug Administration approved paclitaxel protein-bound particles for injectable suspension, albumin-bound </a:t>
            </a:r>
            <a:br>
              <a:rPr lang="en-US" i="1" dirty="0" smtClean="0"/>
            </a:br>
            <a:r>
              <a:rPr lang="en-US" i="1" dirty="0" smtClean="0"/>
              <a:t>(nab-paclitaxel) for use in combination with carboplatin for the initial treatment of patients with locally advanced or metastatic non-small cell lung cancer (NSCLC) who are not candidates for curative surgery or radiation therapy.</a:t>
            </a:r>
          </a:p>
          <a:p>
            <a:endParaRPr lang="en-US" i="1" dirty="0" smtClean="0"/>
          </a:p>
          <a:p>
            <a:pPr marL="0" indent="0">
              <a:buNone/>
            </a:pPr>
            <a:r>
              <a:rPr lang="en-US" i="1" dirty="0" smtClean="0"/>
              <a:t>Approval was based on prior approval of paclitaxel </a:t>
            </a:r>
            <a:br>
              <a:rPr lang="en-US" i="1" dirty="0" smtClean="0"/>
            </a:br>
            <a:r>
              <a:rPr lang="en-US" i="1" dirty="0" smtClean="0"/>
              <a:t>and the positive results of the CA031 trial</a:t>
            </a:r>
          </a:p>
        </p:txBody>
      </p:sp>
      <p:sp>
        <p:nvSpPr>
          <p:cNvPr id="5" name="TextBox 4"/>
          <p:cNvSpPr txBox="1"/>
          <p:nvPr/>
        </p:nvSpPr>
        <p:spPr>
          <a:xfrm>
            <a:off x="0" y="6311923"/>
            <a:ext cx="8461279" cy="519953"/>
          </a:xfrm>
          <a:prstGeom prst="rect">
            <a:avLst/>
          </a:prstGeom>
          <a:noFill/>
        </p:spPr>
        <p:txBody>
          <a:bodyPr lIns="182880" tIns="91440" bIns="91440">
            <a:noAutofit/>
          </a:bodyPr>
          <a:lstStyle/>
          <a:p>
            <a:pPr>
              <a:defRPr/>
            </a:pPr>
            <a:r>
              <a:rPr lang="en-US" sz="1600" dirty="0">
                <a:solidFill>
                  <a:srgbClr val="FFFFFF"/>
                </a:solidFill>
              </a:rPr>
              <a:t>http://</a:t>
            </a:r>
            <a:r>
              <a:rPr lang="en-US" sz="1600" dirty="0" err="1">
                <a:solidFill>
                  <a:srgbClr val="FFFFFF"/>
                </a:solidFill>
              </a:rPr>
              <a:t>www.cancer.gov</a:t>
            </a:r>
            <a:r>
              <a:rPr lang="en-US" sz="1600" dirty="0">
                <a:solidFill>
                  <a:srgbClr val="FFFFFF"/>
                </a:solidFill>
              </a:rPr>
              <a:t>/</a:t>
            </a:r>
            <a:r>
              <a:rPr lang="en-US" sz="1600" dirty="0" err="1">
                <a:solidFill>
                  <a:srgbClr val="FFFFFF"/>
                </a:solidFill>
              </a:rPr>
              <a:t>cancertopics</a:t>
            </a:r>
            <a:r>
              <a:rPr lang="en-US" sz="1600" dirty="0">
                <a:solidFill>
                  <a:srgbClr val="FFFFFF"/>
                </a:solidFill>
              </a:rPr>
              <a:t>/</a:t>
            </a:r>
            <a:r>
              <a:rPr lang="en-US" sz="1600" dirty="0" err="1">
                <a:solidFill>
                  <a:srgbClr val="FFFFFF"/>
                </a:solidFill>
              </a:rPr>
              <a:t>druginfo</a:t>
            </a:r>
            <a:r>
              <a:rPr lang="en-US" sz="1600" dirty="0">
                <a:solidFill>
                  <a:srgbClr val="FFFFFF"/>
                </a:solidFill>
              </a:rPr>
              <a:t>/</a:t>
            </a:r>
            <a:r>
              <a:rPr lang="en-US" sz="1600" dirty="0" err="1">
                <a:solidFill>
                  <a:srgbClr val="FFFFFF"/>
                </a:solidFill>
              </a:rPr>
              <a:t>fda</a:t>
            </a:r>
            <a:r>
              <a:rPr lang="en-US" sz="1600" dirty="0">
                <a:solidFill>
                  <a:srgbClr val="FFFFFF"/>
                </a:solidFill>
              </a:rPr>
              <a:t>-nanoparticle-paclitaxel</a:t>
            </a:r>
            <a:endParaRPr lang="en-GB" sz="1600" dirty="0">
              <a:solidFill>
                <a:srgbClr val="FFFFFF"/>
              </a:solidFill>
              <a:cs typeface="Arial" charset="0"/>
            </a:endParaRPr>
          </a:p>
        </p:txBody>
      </p:sp>
    </p:spTree>
    <p:extLst>
      <p:ext uri="{BB962C8B-B14F-4D97-AF65-F5344CB8AC3E}">
        <p14:creationId xmlns:p14="http://schemas.microsoft.com/office/powerpoint/2010/main" val="2138599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5" name="Content Placeholder 4"/>
          <p:cNvSpPr>
            <a:spLocks noGrp="1"/>
          </p:cNvSpPr>
          <p:nvPr>
            <p:ph idx="1"/>
          </p:nvPr>
        </p:nvSpPr>
        <p:spPr/>
        <p:txBody>
          <a:bodyPr>
            <a:normAutofit/>
          </a:bodyPr>
          <a:lstStyle/>
          <a:p>
            <a:pPr>
              <a:lnSpc>
                <a:spcPct val="110000"/>
              </a:lnSpc>
              <a:spcBef>
                <a:spcPts val="1800"/>
              </a:spcBef>
            </a:pPr>
            <a:r>
              <a:rPr lang="en-US" dirty="0"/>
              <a:t>Participation in ongoing clinical trials as an important patient option</a:t>
            </a:r>
          </a:p>
          <a:p>
            <a:pPr>
              <a:lnSpc>
                <a:spcPct val="110000"/>
              </a:lnSpc>
              <a:spcBef>
                <a:spcPts val="1800"/>
              </a:spcBef>
            </a:pPr>
            <a:r>
              <a:rPr lang="en-US" dirty="0" smtClean="0"/>
              <a:t>Psychosocial </a:t>
            </a:r>
            <a:r>
              <a:rPr lang="en-US" dirty="0"/>
              <a:t>impact of cancer diagnosis and treatment — why all patients, even those with the same disease, are </a:t>
            </a:r>
            <a:r>
              <a:rPr lang="en-US" dirty="0" smtClean="0"/>
              <a:t>different</a:t>
            </a:r>
          </a:p>
          <a:p>
            <a:pPr>
              <a:lnSpc>
                <a:spcPct val="110000"/>
              </a:lnSpc>
              <a:spcBef>
                <a:spcPts val="1800"/>
              </a:spcBef>
            </a:pPr>
            <a:r>
              <a:rPr lang="en-US" dirty="0" smtClean="0"/>
              <a:t>Strategies </a:t>
            </a:r>
            <a:r>
              <a:rPr lang="en-US" dirty="0"/>
              <a:t>to cope with the stress of being an oncology </a:t>
            </a:r>
            <a:r>
              <a:rPr lang="en-US" dirty="0" smtClean="0"/>
              <a:t>professional</a:t>
            </a:r>
            <a:endParaRPr lang="en-US" dirty="0"/>
          </a:p>
          <a:p>
            <a:pPr>
              <a:lnSpc>
                <a:spcPct val="110000"/>
              </a:lnSpc>
              <a:spcBef>
                <a:spcPts val="1800"/>
              </a:spcBef>
            </a:pPr>
            <a:endParaRPr lang="en-US" dirty="0"/>
          </a:p>
        </p:txBody>
      </p:sp>
    </p:spTree>
    <p:extLst>
      <p:ext uri="{BB962C8B-B14F-4D97-AF65-F5344CB8AC3E}">
        <p14:creationId xmlns:p14="http://schemas.microsoft.com/office/powerpoint/2010/main" val="30815752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4-18 at 1.18.21 PM.png"/>
          <p:cNvPicPr>
            <a:picLocks noChangeAspect="1"/>
          </p:cNvPicPr>
          <p:nvPr/>
        </p:nvPicPr>
        <p:blipFill rotWithShape="1">
          <a:blip r:embed="rId3">
            <a:extLst>
              <a:ext uri="{28A0092B-C50C-407E-A947-70E740481C1C}">
                <a14:useLocalDpi xmlns:a14="http://schemas.microsoft.com/office/drawing/2010/main" val="0"/>
              </a:ext>
            </a:extLst>
          </a:blip>
          <a:srcRect l="3483" t="6628" r="2746"/>
          <a:stretch/>
        </p:blipFill>
        <p:spPr>
          <a:xfrm>
            <a:off x="284788" y="1716424"/>
            <a:ext cx="8574424" cy="3325076"/>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0" y="6442364"/>
            <a:ext cx="8315036" cy="415636"/>
          </a:xfrm>
          <a:prstGeom prst="rect">
            <a:avLst/>
          </a:prstGeom>
          <a:noFill/>
        </p:spPr>
        <p:txBody>
          <a:bodyPr>
            <a:noAutofit/>
          </a:bodyPr>
          <a:lstStyle/>
          <a:p>
            <a:pPr defTabSz="457200" eaLnBrk="1" hangingPunct="1">
              <a:defRPr/>
            </a:pPr>
            <a:r>
              <a:rPr lang="en-US" sz="1600" dirty="0" err="1" smtClean="0">
                <a:solidFill>
                  <a:srgbClr val="FFFFFF"/>
                </a:solidFill>
              </a:rPr>
              <a:t>Socinski</a:t>
            </a:r>
            <a:r>
              <a:rPr lang="en-US" sz="1600" dirty="0" smtClean="0">
                <a:solidFill>
                  <a:srgbClr val="FFFFFF"/>
                </a:solidFill>
              </a:rPr>
              <a:t> MA et </a:t>
            </a:r>
            <a:r>
              <a:rPr lang="en-US" sz="1600" dirty="0">
                <a:solidFill>
                  <a:srgbClr val="FFFFFF"/>
                </a:solidFill>
              </a:rPr>
              <a:t>al. </a:t>
            </a:r>
            <a:r>
              <a:rPr lang="en-US" sz="1600" i="1" dirty="0" smtClean="0">
                <a:solidFill>
                  <a:srgbClr val="FFFFFF"/>
                </a:solidFill>
              </a:rPr>
              <a:t>J </a:t>
            </a:r>
            <a:r>
              <a:rPr lang="en-US" sz="1600" i="1" dirty="0" err="1" smtClean="0">
                <a:solidFill>
                  <a:srgbClr val="FFFFFF"/>
                </a:solidFill>
              </a:rPr>
              <a:t>Clin</a:t>
            </a:r>
            <a:r>
              <a:rPr lang="en-US" sz="1600" i="1" dirty="0" smtClean="0">
                <a:solidFill>
                  <a:srgbClr val="FFFFFF"/>
                </a:solidFill>
              </a:rPr>
              <a:t> </a:t>
            </a:r>
            <a:r>
              <a:rPr lang="en-US" sz="1600" i="1" dirty="0" err="1" smtClean="0">
                <a:solidFill>
                  <a:srgbClr val="FFFFFF"/>
                </a:solidFill>
              </a:rPr>
              <a:t>Oncol</a:t>
            </a:r>
            <a:r>
              <a:rPr lang="en-US" sz="1600" i="1" dirty="0" smtClean="0">
                <a:solidFill>
                  <a:srgbClr val="FFFFFF"/>
                </a:solidFill>
              </a:rPr>
              <a:t> </a:t>
            </a:r>
            <a:r>
              <a:rPr lang="en-US" sz="1600" dirty="0" smtClean="0">
                <a:solidFill>
                  <a:srgbClr val="FFFFFF"/>
                </a:solidFill>
              </a:rPr>
              <a:t>2012;30(17):2055-62.</a:t>
            </a:r>
            <a:endParaRPr lang="en-GB" sz="1600" dirty="0">
              <a:solidFill>
                <a:srgbClr val="FFFFFF"/>
              </a:solidFill>
              <a:cs typeface="Arial" charset="0"/>
            </a:endParaRPr>
          </a:p>
        </p:txBody>
      </p:sp>
    </p:spTree>
    <p:extLst>
      <p:ext uri="{BB962C8B-B14F-4D97-AF65-F5344CB8AC3E}">
        <p14:creationId xmlns:p14="http://schemas.microsoft.com/office/powerpoint/2010/main" val="49973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30"/>
          <p:cNvSpPr>
            <a:spLocks noChangeShapeType="1"/>
          </p:cNvSpPr>
          <p:nvPr/>
        </p:nvSpPr>
        <p:spPr bwMode="auto">
          <a:xfrm>
            <a:off x="2013000" y="3318052"/>
            <a:ext cx="1701800" cy="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15" name="Line 31"/>
          <p:cNvSpPr>
            <a:spLocks noChangeShapeType="1"/>
          </p:cNvSpPr>
          <p:nvPr/>
        </p:nvSpPr>
        <p:spPr bwMode="auto">
          <a:xfrm flipV="1">
            <a:off x="3714800" y="2467152"/>
            <a:ext cx="0" cy="8509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19" name="Line 32"/>
          <p:cNvSpPr>
            <a:spLocks noChangeShapeType="1"/>
          </p:cNvSpPr>
          <p:nvPr/>
        </p:nvSpPr>
        <p:spPr bwMode="auto">
          <a:xfrm flipV="1">
            <a:off x="3714800" y="3318052"/>
            <a:ext cx="0" cy="1002696"/>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4" name="Line 33"/>
          <p:cNvSpPr>
            <a:spLocks noChangeShapeType="1"/>
          </p:cNvSpPr>
          <p:nvPr/>
        </p:nvSpPr>
        <p:spPr bwMode="auto">
          <a:xfrm>
            <a:off x="3714800" y="2467152"/>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25" name="Line 34"/>
          <p:cNvSpPr>
            <a:spLocks noChangeShapeType="1"/>
          </p:cNvSpPr>
          <p:nvPr/>
        </p:nvSpPr>
        <p:spPr bwMode="auto">
          <a:xfrm>
            <a:off x="3714800" y="4320748"/>
            <a:ext cx="381000" cy="0"/>
          </a:xfrm>
          <a:prstGeom prst="line">
            <a:avLst/>
          </a:prstGeom>
          <a:noFill/>
          <a:ln w="1905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14" name="TextBox 13"/>
          <p:cNvSpPr txBox="1"/>
          <p:nvPr/>
        </p:nvSpPr>
        <p:spPr>
          <a:xfrm>
            <a:off x="25400" y="6462376"/>
            <a:ext cx="8229600" cy="395624"/>
          </a:xfrm>
          <a:prstGeom prst="rect">
            <a:avLst/>
          </a:prstGeom>
          <a:noFill/>
        </p:spPr>
        <p:txBody>
          <a:bodyPr>
            <a:noAutofit/>
          </a:bodyPr>
          <a:lstStyle/>
          <a:p>
            <a:pPr defTabSz="457200" eaLnBrk="1" hangingPunct="1">
              <a:defRPr/>
            </a:pPr>
            <a:r>
              <a:rPr lang="en-US" sz="1600" dirty="0" err="1" smtClean="0">
                <a:solidFill>
                  <a:srgbClr val="FFFFFF"/>
                </a:solidFill>
              </a:rPr>
              <a:t>Socinski</a:t>
            </a:r>
            <a:r>
              <a:rPr lang="en-US" sz="1600" dirty="0" smtClean="0">
                <a:solidFill>
                  <a:srgbClr val="FFFFFF"/>
                </a:solidFill>
              </a:rPr>
              <a:t> MA et </a:t>
            </a:r>
            <a:r>
              <a:rPr lang="en-US" sz="1600" dirty="0">
                <a:solidFill>
                  <a:srgbClr val="FFFFFF"/>
                </a:solidFill>
              </a:rPr>
              <a:t>al. </a:t>
            </a:r>
            <a:r>
              <a:rPr lang="en-US" sz="1600" i="1" dirty="0" smtClean="0">
                <a:solidFill>
                  <a:srgbClr val="FFFFFF"/>
                </a:solidFill>
              </a:rPr>
              <a:t>J </a:t>
            </a:r>
            <a:r>
              <a:rPr lang="en-US" sz="1600" i="1" dirty="0" err="1" smtClean="0">
                <a:solidFill>
                  <a:srgbClr val="FFFFFF"/>
                </a:solidFill>
              </a:rPr>
              <a:t>Clin</a:t>
            </a:r>
            <a:r>
              <a:rPr lang="en-US" sz="1600" i="1" dirty="0" smtClean="0">
                <a:solidFill>
                  <a:srgbClr val="FFFFFF"/>
                </a:solidFill>
              </a:rPr>
              <a:t> </a:t>
            </a:r>
            <a:r>
              <a:rPr lang="en-US" sz="1600" i="1" dirty="0" err="1" smtClean="0">
                <a:solidFill>
                  <a:srgbClr val="FFFFFF"/>
                </a:solidFill>
              </a:rPr>
              <a:t>Oncol</a:t>
            </a:r>
            <a:r>
              <a:rPr lang="en-US" sz="1600" i="1" dirty="0" smtClean="0">
                <a:solidFill>
                  <a:srgbClr val="FFFFFF"/>
                </a:solidFill>
              </a:rPr>
              <a:t> </a:t>
            </a:r>
            <a:r>
              <a:rPr lang="en-US" sz="1600" dirty="0" smtClean="0">
                <a:solidFill>
                  <a:srgbClr val="FFFFFF"/>
                </a:solidFill>
              </a:rPr>
              <a:t>2012;30(17):2055-62.</a:t>
            </a:r>
            <a:endParaRPr lang="en-GB" sz="1600" dirty="0">
              <a:solidFill>
                <a:srgbClr val="FFFFFF"/>
              </a:solidFill>
              <a:cs typeface="Arial" charset="0"/>
            </a:endParaRPr>
          </a:p>
        </p:txBody>
      </p:sp>
      <p:sp>
        <p:nvSpPr>
          <p:cNvPr id="3" name="Title 2"/>
          <p:cNvSpPr>
            <a:spLocks noGrp="1"/>
          </p:cNvSpPr>
          <p:nvPr>
            <p:ph type="title"/>
          </p:nvPr>
        </p:nvSpPr>
        <p:spPr/>
        <p:txBody>
          <a:bodyPr/>
          <a:lstStyle/>
          <a:p>
            <a:r>
              <a:rPr lang="en-US" dirty="0">
                <a:solidFill>
                  <a:srgbClr val="EFC53D"/>
                </a:solidFill>
                <a:latin typeface="Arial" charset="0"/>
                <a:ea typeface="ＭＳ Ｐゴシック" charset="0"/>
                <a:cs typeface="ＭＳ Ｐゴシック" charset="0"/>
              </a:rPr>
              <a:t>CA031 Study </a:t>
            </a:r>
            <a:r>
              <a:rPr lang="en-US" dirty="0" smtClean="0">
                <a:solidFill>
                  <a:srgbClr val="EFC53D"/>
                </a:solidFill>
                <a:latin typeface="Arial" charset="0"/>
                <a:ea typeface="ＭＳ Ｐゴシック" charset="0"/>
                <a:cs typeface="ＭＳ Ｐゴシック" charset="0"/>
              </a:rPr>
              <a:t>Design</a:t>
            </a:r>
            <a:endParaRPr lang="en-US" dirty="0"/>
          </a:p>
        </p:txBody>
      </p:sp>
      <p:sp>
        <p:nvSpPr>
          <p:cNvPr id="16" name="Oval 25"/>
          <p:cNvSpPr>
            <a:spLocks noChangeArrowheads="1"/>
          </p:cNvSpPr>
          <p:nvPr/>
        </p:nvSpPr>
        <p:spPr bwMode="auto">
          <a:xfrm>
            <a:off x="2517775" y="2849563"/>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2000" b="1" dirty="0" smtClean="0">
                <a:solidFill>
                  <a:schemeClr val="bg1"/>
                </a:solidFill>
                <a:latin typeface="Arial" charset="0"/>
              </a:rPr>
              <a:t>R</a:t>
            </a:r>
            <a:br>
              <a:rPr lang="en-US" sz="2000" b="1" dirty="0" smtClean="0">
                <a:solidFill>
                  <a:schemeClr val="bg1"/>
                </a:solidFill>
                <a:latin typeface="Arial" charset="0"/>
              </a:rPr>
            </a:br>
            <a:r>
              <a:rPr lang="en-US" sz="2000" b="1" dirty="0" smtClean="0">
                <a:solidFill>
                  <a:schemeClr val="bg1"/>
                </a:solidFill>
                <a:latin typeface="Arial" charset="0"/>
              </a:rPr>
              <a:t>1:1</a:t>
            </a:r>
            <a:endParaRPr lang="en-US" sz="2000" b="1" dirty="0">
              <a:solidFill>
                <a:schemeClr val="bg1"/>
              </a:solidFill>
              <a:latin typeface="Arial" charset="0"/>
            </a:endParaRPr>
          </a:p>
        </p:txBody>
      </p:sp>
      <p:graphicFrame>
        <p:nvGraphicFramePr>
          <p:cNvPr id="21" name="Group 34"/>
          <p:cNvGraphicFramePr>
            <a:graphicFrameLocks noGrp="1"/>
          </p:cNvGraphicFramePr>
          <p:nvPr>
            <p:extLst>
              <p:ext uri="{D42A27DB-BD31-4B8C-83A1-F6EECF244321}">
                <p14:modId xmlns:p14="http://schemas.microsoft.com/office/powerpoint/2010/main" val="1009079543"/>
              </p:ext>
            </p:extLst>
          </p:nvPr>
        </p:nvGraphicFramePr>
        <p:xfrm>
          <a:off x="457200" y="2301082"/>
          <a:ext cx="1828800" cy="1828800"/>
        </p:xfrm>
        <a:graphic>
          <a:graphicData uri="http://schemas.openxmlformats.org/drawingml/2006/table">
            <a:tbl>
              <a:tblPr/>
              <a:tblGrid>
                <a:gridCol w="1828800"/>
              </a:tblGrid>
              <a:tr h="1828800">
                <a:tc>
                  <a:txBody>
                    <a:bodyPr/>
                    <a:lstStyle/>
                    <a:p>
                      <a:pPr algn="ctr" defTabSz="892175">
                        <a:defRPr/>
                      </a:pPr>
                      <a:r>
                        <a:rPr lang="en-GB" sz="2000" b="1" dirty="0" err="1" smtClean="0">
                          <a:solidFill>
                            <a:srgbClr val="FFFFFF"/>
                          </a:solidFill>
                          <a:effectLst>
                            <a:outerShdw blurRad="38100" dist="38100" dir="2700000" algn="tl">
                              <a:srgbClr val="000000">
                                <a:alpha val="43137"/>
                              </a:srgbClr>
                            </a:outerShdw>
                          </a:effectLst>
                          <a:cs typeface="Arial" charset="0"/>
                        </a:rPr>
                        <a:t>Chemonaïve</a:t>
                      </a:r>
                      <a:endParaRPr lang="en-GB" sz="2000" b="1" dirty="0" smtClean="0">
                        <a:solidFill>
                          <a:srgbClr val="FFFFFF"/>
                        </a:solidFill>
                        <a:effectLst>
                          <a:outerShdw blurRad="38100" dist="38100" dir="2700000" algn="tl">
                            <a:srgbClr val="000000">
                              <a:alpha val="43137"/>
                            </a:srgbClr>
                          </a:outerShdw>
                        </a:effectLst>
                        <a:cs typeface="Arial" charset="0"/>
                      </a:endParaRPr>
                    </a:p>
                    <a:p>
                      <a:pPr algn="ctr" defTabSz="892175">
                        <a:defRPr/>
                      </a:pPr>
                      <a:r>
                        <a:rPr lang="en-GB" sz="2000" b="1" dirty="0" smtClean="0">
                          <a:solidFill>
                            <a:srgbClr val="FFFFFF"/>
                          </a:solidFill>
                          <a:effectLst>
                            <a:outerShdw blurRad="38100" dist="38100" dir="2700000" algn="tl">
                              <a:srgbClr val="000000">
                                <a:alpha val="43137"/>
                              </a:srgbClr>
                            </a:outerShdw>
                          </a:effectLst>
                          <a:cs typeface="Arial" charset="0"/>
                        </a:rPr>
                        <a:t>PS 0-1</a:t>
                      </a:r>
                    </a:p>
                    <a:p>
                      <a:pPr algn="ctr" defTabSz="892175">
                        <a:defRPr/>
                      </a:pPr>
                      <a:r>
                        <a:rPr lang="en-GB" sz="2000" b="1" dirty="0" smtClean="0">
                          <a:solidFill>
                            <a:srgbClr val="FFFFFF"/>
                          </a:solidFill>
                          <a:effectLst>
                            <a:outerShdw blurRad="38100" dist="38100" dir="2700000" algn="tl">
                              <a:srgbClr val="000000">
                                <a:alpha val="43137"/>
                              </a:srgbClr>
                            </a:outerShdw>
                          </a:effectLst>
                          <a:cs typeface="Arial" charset="0"/>
                        </a:rPr>
                        <a:t> Stage </a:t>
                      </a:r>
                      <a:r>
                        <a:rPr lang="en-GB" sz="2000" b="1" dirty="0" err="1" smtClean="0">
                          <a:solidFill>
                            <a:srgbClr val="FFFFFF"/>
                          </a:solidFill>
                          <a:effectLst>
                            <a:outerShdw blurRad="38100" dist="38100" dir="2700000" algn="tl">
                              <a:srgbClr val="000000">
                                <a:alpha val="43137"/>
                              </a:srgbClr>
                            </a:outerShdw>
                          </a:effectLst>
                          <a:cs typeface="Arial" charset="0"/>
                        </a:rPr>
                        <a:t>IIIb</a:t>
                      </a:r>
                      <a:r>
                        <a:rPr lang="en-GB" sz="2000" b="1" dirty="0" smtClean="0">
                          <a:solidFill>
                            <a:srgbClr val="FFFFFF"/>
                          </a:solidFill>
                          <a:effectLst>
                            <a:outerShdw blurRad="38100" dist="38100" dir="2700000" algn="tl">
                              <a:srgbClr val="000000">
                                <a:alpha val="43137"/>
                              </a:srgbClr>
                            </a:outerShdw>
                          </a:effectLst>
                          <a:cs typeface="Arial" charset="0"/>
                        </a:rPr>
                        <a:t>/IV NSCLC</a:t>
                      </a:r>
                    </a:p>
                    <a:p>
                      <a:pPr algn="ctr" defTabSz="892175">
                        <a:defRPr/>
                      </a:pPr>
                      <a:r>
                        <a:rPr lang="en-GB" sz="2000" b="1" dirty="0" smtClean="0">
                          <a:solidFill>
                            <a:srgbClr val="FFFFFF"/>
                          </a:solidFill>
                          <a:effectLst>
                            <a:outerShdw blurRad="38100" dist="38100" dir="2700000" algn="tl">
                              <a:srgbClr val="000000">
                                <a:alpha val="43137"/>
                              </a:srgbClr>
                            </a:outerShdw>
                          </a:effectLst>
                          <a:cs typeface="Arial" charset="0"/>
                        </a:rPr>
                        <a:t>N </a:t>
                      </a:r>
                      <a:r>
                        <a:rPr lang="en-US" sz="2000" b="1" dirty="0" smtClean="0">
                          <a:solidFill>
                            <a:srgbClr val="FFFFFF"/>
                          </a:solidFill>
                          <a:effectLst>
                            <a:outerShdw blurRad="38100" dist="38100" dir="2700000" algn="tl">
                              <a:srgbClr val="000000">
                                <a:alpha val="43137"/>
                              </a:srgbClr>
                            </a:outerShdw>
                          </a:effectLst>
                          <a:cs typeface="Arial" charset="0"/>
                        </a:rPr>
                        <a:t>= </a:t>
                      </a:r>
                      <a:r>
                        <a:rPr lang="en-GB" sz="2000" b="1" dirty="0" smtClean="0">
                          <a:solidFill>
                            <a:srgbClr val="FFFFFF"/>
                          </a:solidFill>
                          <a:effectLst>
                            <a:outerShdw blurRad="38100" dist="38100" dir="2700000" algn="tl">
                              <a:srgbClr val="000000">
                                <a:alpha val="43137"/>
                              </a:srgbClr>
                            </a:outerShdw>
                          </a:effectLst>
                          <a:cs typeface="Arial" charset="0"/>
                        </a:rPr>
                        <a:t>1,052</a:t>
                      </a:r>
                      <a:endParaRPr lang="en-GB" sz="2000" b="1" dirty="0">
                        <a:solidFill>
                          <a:srgbClr val="FFFFFF"/>
                        </a:solidFill>
                        <a:effectLst>
                          <a:outerShdw blurRad="38100" dist="38100" dir="2700000" algn="tl">
                            <a:srgbClr val="000000">
                              <a:alpha val="43137"/>
                            </a:srgbClr>
                          </a:outerShdw>
                        </a:effectLst>
                        <a:cs typeface="Arial" charset="0"/>
                      </a:endParaRP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082B4F"/>
                    </a:solidFill>
                  </a:tcPr>
                </a:tc>
              </a:tr>
            </a:tbl>
          </a:graphicData>
        </a:graphic>
      </p:graphicFrame>
      <p:graphicFrame>
        <p:nvGraphicFramePr>
          <p:cNvPr id="22" name="Group 34"/>
          <p:cNvGraphicFramePr>
            <a:graphicFrameLocks noGrp="1"/>
          </p:cNvGraphicFramePr>
          <p:nvPr>
            <p:extLst>
              <p:ext uri="{D42A27DB-BD31-4B8C-83A1-F6EECF244321}">
                <p14:modId xmlns:p14="http://schemas.microsoft.com/office/powerpoint/2010/main" val="1714418212"/>
              </p:ext>
            </p:extLst>
          </p:nvPr>
        </p:nvGraphicFramePr>
        <p:xfrm>
          <a:off x="4140200" y="1708292"/>
          <a:ext cx="4310915" cy="1366083"/>
        </p:xfrm>
        <a:graphic>
          <a:graphicData uri="http://schemas.openxmlformats.org/drawingml/2006/table">
            <a:tbl>
              <a:tblPr/>
              <a:tblGrid>
                <a:gridCol w="4310915"/>
              </a:tblGrid>
              <a:tr h="1366083">
                <a:tc>
                  <a:txBody>
                    <a:bodyPr/>
                    <a:lstStyle/>
                    <a:p>
                      <a:pPr algn="ctr" defTabSz="892175"/>
                      <a:r>
                        <a:rPr lang="en-GB" sz="2000" b="1" i="1" dirty="0" smtClean="0">
                          <a:solidFill>
                            <a:srgbClr val="091D77"/>
                          </a:solidFill>
                          <a:effectLst/>
                          <a:cs typeface="Arial" pitchFamily="34" charset="0"/>
                        </a:rPr>
                        <a:t>Nab</a:t>
                      </a:r>
                      <a:r>
                        <a:rPr lang="en-GB" sz="2000" b="1" dirty="0" smtClean="0">
                          <a:solidFill>
                            <a:srgbClr val="091D77"/>
                          </a:solidFill>
                          <a:effectLst/>
                          <a:cs typeface="Arial" pitchFamily="34" charset="0"/>
                        </a:rPr>
                        <a:t> paclitaxel</a:t>
                      </a:r>
                    </a:p>
                    <a:p>
                      <a:pPr algn="ctr" defTabSz="892175"/>
                      <a:r>
                        <a:rPr lang="en-GB" sz="2000" b="1" dirty="0" smtClean="0">
                          <a:solidFill>
                            <a:srgbClr val="091D77"/>
                          </a:solidFill>
                          <a:effectLst/>
                          <a:cs typeface="Arial" pitchFamily="34" charset="0"/>
                        </a:rPr>
                        <a:t>Carboplatin</a:t>
                      </a:r>
                    </a:p>
                    <a:p>
                      <a:pPr defTabSz="892175"/>
                      <a:r>
                        <a:rPr lang="en-GB" sz="1800" b="1" dirty="0" smtClean="0">
                          <a:solidFill>
                            <a:srgbClr val="091D77"/>
                          </a:solidFill>
                          <a:effectLst/>
                          <a:cs typeface="Arial" pitchFamily="34" charset="0"/>
                        </a:rPr>
                        <a:t> </a:t>
                      </a:r>
                    </a:p>
                    <a:p>
                      <a:pPr algn="ctr" defTabSz="892175"/>
                      <a:r>
                        <a:rPr lang="en-GB" sz="2000" b="1" dirty="0" smtClean="0">
                          <a:solidFill>
                            <a:schemeClr val="tx1"/>
                          </a:solidFill>
                          <a:effectLst/>
                          <a:cs typeface="Arial" pitchFamily="34" charset="0"/>
                        </a:rPr>
                        <a:t>No Premedication</a:t>
                      </a: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F9961E"/>
                    </a:solidFill>
                  </a:tcPr>
                </a:tc>
              </a:tr>
            </a:tbl>
          </a:graphicData>
        </a:graphic>
      </p:graphicFrame>
      <p:graphicFrame>
        <p:nvGraphicFramePr>
          <p:cNvPr id="23" name="Group 34"/>
          <p:cNvGraphicFramePr>
            <a:graphicFrameLocks noGrp="1"/>
          </p:cNvGraphicFramePr>
          <p:nvPr>
            <p:extLst>
              <p:ext uri="{D42A27DB-BD31-4B8C-83A1-F6EECF244321}">
                <p14:modId xmlns:p14="http://schemas.microsoft.com/office/powerpoint/2010/main" val="380083301"/>
              </p:ext>
            </p:extLst>
          </p:nvPr>
        </p:nvGraphicFramePr>
        <p:xfrm>
          <a:off x="4140200" y="3430488"/>
          <a:ext cx="4346524" cy="1596653"/>
        </p:xfrm>
        <a:graphic>
          <a:graphicData uri="http://schemas.openxmlformats.org/drawingml/2006/table">
            <a:tbl>
              <a:tblPr/>
              <a:tblGrid>
                <a:gridCol w="4346524"/>
              </a:tblGrid>
              <a:tr h="1596653">
                <a:tc>
                  <a:txBody>
                    <a:bodyPr/>
                    <a:lstStyle/>
                    <a:p>
                      <a:pPr algn="ctr" defTabSz="892175"/>
                      <a:r>
                        <a:rPr lang="en-GB" sz="2000" b="1" dirty="0" smtClean="0">
                          <a:solidFill>
                            <a:srgbClr val="091D77"/>
                          </a:solidFill>
                          <a:effectLst/>
                          <a:cs typeface="Arial" pitchFamily="34" charset="0"/>
                        </a:rPr>
                        <a:t>Paclitaxel </a:t>
                      </a:r>
                    </a:p>
                    <a:p>
                      <a:pPr algn="ctr" defTabSz="892175"/>
                      <a:r>
                        <a:rPr lang="en-GB" sz="2000" b="1" dirty="0" smtClean="0">
                          <a:solidFill>
                            <a:srgbClr val="091D77"/>
                          </a:solidFill>
                          <a:effectLst/>
                          <a:cs typeface="Arial" pitchFamily="34" charset="0"/>
                        </a:rPr>
                        <a:t>Carboplatin</a:t>
                      </a:r>
                    </a:p>
                    <a:p>
                      <a:pPr defTabSz="892175"/>
                      <a:endParaRPr lang="en-GB" sz="1800" b="1" dirty="0" smtClean="0">
                        <a:solidFill>
                          <a:srgbClr val="091D77"/>
                        </a:solidFill>
                        <a:effectLst/>
                        <a:cs typeface="Arial" pitchFamily="34" charset="0"/>
                      </a:endParaRPr>
                    </a:p>
                    <a:p>
                      <a:pPr algn="ctr" defTabSz="892175"/>
                      <a:r>
                        <a:rPr lang="en-GB" sz="2000" b="1" dirty="0" smtClean="0">
                          <a:solidFill>
                            <a:srgbClr val="000000"/>
                          </a:solidFill>
                          <a:effectLst/>
                          <a:cs typeface="Arial" pitchFamily="34" charset="0"/>
                        </a:rPr>
                        <a:t>With Premedication of </a:t>
                      </a:r>
                    </a:p>
                    <a:p>
                      <a:pPr algn="ctr" defTabSz="892175"/>
                      <a:r>
                        <a:rPr lang="en-GB" sz="2000" b="1" dirty="0" smtClean="0">
                          <a:solidFill>
                            <a:srgbClr val="000000"/>
                          </a:solidFill>
                          <a:effectLst/>
                          <a:cs typeface="Arial" pitchFamily="34" charset="0"/>
                        </a:rPr>
                        <a:t>Dexamethasone + Antihistamines</a:t>
                      </a:r>
                    </a:p>
                  </a:txBody>
                  <a:tcPr anchor="ctr" horzOverflow="overflow">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lnTlToBr>
                      <a:noFill/>
                    </a:lnTlToBr>
                    <a:lnBlToTr>
                      <a:noFill/>
                    </a:lnBlToTr>
                    <a:solidFill>
                      <a:srgbClr val="99CD13"/>
                    </a:solidFill>
                  </a:tcPr>
                </a:tc>
              </a:tr>
            </a:tbl>
          </a:graphicData>
        </a:graphic>
      </p:graphicFrame>
    </p:spTree>
    <p:extLst>
      <p:ext uri="{BB962C8B-B14F-4D97-AF65-F5344CB8AC3E}">
        <p14:creationId xmlns:p14="http://schemas.microsoft.com/office/powerpoint/2010/main" val="2155547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Response and Survival Outcomes: </a:t>
            </a:r>
            <a:br>
              <a:rPr lang="en-US" dirty="0" smtClean="0"/>
            </a:br>
            <a:r>
              <a:rPr lang="en-US" i="1" dirty="0" smtClean="0"/>
              <a:t>Nab</a:t>
            </a:r>
            <a:r>
              <a:rPr lang="en-US" dirty="0" smtClean="0"/>
              <a:t>-P versus Paclitaxel</a:t>
            </a:r>
            <a:endParaRPr lang="en-US" dirty="0"/>
          </a:p>
        </p:txBody>
      </p:sp>
      <p:sp>
        <p:nvSpPr>
          <p:cNvPr id="4" name="Content Placeholder 3"/>
          <p:cNvSpPr>
            <a:spLocks noGrp="1"/>
          </p:cNvSpPr>
          <p:nvPr>
            <p:ph idx="1"/>
          </p:nvPr>
        </p:nvSpPr>
        <p:spPr>
          <a:xfrm>
            <a:off x="457200" y="1371591"/>
            <a:ext cx="8229600" cy="4875756"/>
          </a:xfrm>
        </p:spPr>
        <p:txBody>
          <a:bodyPr/>
          <a:lstStyle/>
          <a:p>
            <a:pPr marL="0" indent="0">
              <a:buNone/>
            </a:pPr>
            <a:r>
              <a:rPr lang="en-US" b="1" dirty="0" smtClean="0">
                <a:solidFill>
                  <a:srgbClr val="ECBB33"/>
                </a:solidFill>
              </a:rPr>
              <a:t>ORR</a:t>
            </a:r>
          </a:p>
          <a:p>
            <a:r>
              <a:rPr lang="en-US" dirty="0" smtClean="0"/>
              <a:t>ITT: 33% </a:t>
            </a:r>
            <a:r>
              <a:rPr lang="en-US" dirty="0" err="1" smtClean="0"/>
              <a:t>vs</a:t>
            </a:r>
            <a:r>
              <a:rPr lang="en-US" dirty="0" smtClean="0"/>
              <a:t> 25%</a:t>
            </a:r>
          </a:p>
          <a:p>
            <a:r>
              <a:rPr lang="en-US" dirty="0" smtClean="0"/>
              <a:t>Squamous: 41% </a:t>
            </a:r>
            <a:r>
              <a:rPr lang="en-US" dirty="0" err="1" smtClean="0"/>
              <a:t>vs</a:t>
            </a:r>
            <a:r>
              <a:rPr lang="en-US" dirty="0" smtClean="0"/>
              <a:t> 24%</a:t>
            </a:r>
          </a:p>
          <a:p>
            <a:pPr marL="0" indent="0">
              <a:buNone/>
            </a:pPr>
            <a:endParaRPr lang="en-US" dirty="0"/>
          </a:p>
          <a:p>
            <a:pPr marL="0" indent="0">
              <a:buNone/>
            </a:pPr>
            <a:r>
              <a:rPr lang="en-US" b="1" dirty="0" smtClean="0">
                <a:solidFill>
                  <a:srgbClr val="ECBB33"/>
                </a:solidFill>
              </a:rPr>
              <a:t>Progression-Free Survival</a:t>
            </a:r>
          </a:p>
          <a:p>
            <a:r>
              <a:rPr lang="en-US" dirty="0" smtClean="0">
                <a:solidFill>
                  <a:srgbClr val="FFFFFF"/>
                </a:solidFill>
              </a:rPr>
              <a:t>ITT: 6.3 </a:t>
            </a:r>
            <a:r>
              <a:rPr lang="en-US" dirty="0" err="1" smtClean="0">
                <a:solidFill>
                  <a:srgbClr val="FFFFFF"/>
                </a:solidFill>
              </a:rPr>
              <a:t>vs</a:t>
            </a:r>
            <a:r>
              <a:rPr lang="en-US" dirty="0" smtClean="0">
                <a:solidFill>
                  <a:srgbClr val="FFFFFF"/>
                </a:solidFill>
              </a:rPr>
              <a:t> 5.8 </a:t>
            </a:r>
            <a:r>
              <a:rPr lang="en-US" dirty="0" err="1" smtClean="0">
                <a:solidFill>
                  <a:srgbClr val="FFFFFF"/>
                </a:solidFill>
              </a:rPr>
              <a:t>mos</a:t>
            </a:r>
            <a:endParaRPr lang="en-US" dirty="0" smtClean="0">
              <a:solidFill>
                <a:srgbClr val="FFFFFF"/>
              </a:solidFill>
            </a:endParaRPr>
          </a:p>
          <a:p>
            <a:pPr marL="0" indent="0">
              <a:buNone/>
            </a:pPr>
            <a:endParaRPr lang="en-US" b="1" dirty="0" smtClean="0">
              <a:solidFill>
                <a:srgbClr val="ECBB33"/>
              </a:solidFill>
            </a:endParaRPr>
          </a:p>
          <a:p>
            <a:pPr marL="0" indent="0">
              <a:buNone/>
            </a:pPr>
            <a:r>
              <a:rPr lang="en-US" b="1" dirty="0" smtClean="0">
                <a:solidFill>
                  <a:srgbClr val="ECBB33"/>
                </a:solidFill>
              </a:rPr>
              <a:t>Overall Survival</a:t>
            </a:r>
          </a:p>
          <a:p>
            <a:r>
              <a:rPr lang="en-US" dirty="0" smtClean="0"/>
              <a:t>ITT: 12.1 </a:t>
            </a:r>
            <a:r>
              <a:rPr lang="en-US" dirty="0" err="1" smtClean="0"/>
              <a:t>vs</a:t>
            </a:r>
            <a:r>
              <a:rPr lang="en-US" dirty="0" smtClean="0"/>
              <a:t> 11.2 </a:t>
            </a:r>
            <a:r>
              <a:rPr lang="en-US" dirty="0" err="1" smtClean="0"/>
              <a:t>mos</a:t>
            </a:r>
            <a:endParaRPr lang="en-US" dirty="0" smtClean="0"/>
          </a:p>
          <a:p>
            <a:r>
              <a:rPr lang="en-US" dirty="0" smtClean="0"/>
              <a:t>≥ 70 </a:t>
            </a:r>
            <a:r>
              <a:rPr lang="en-US" dirty="0" err="1" smtClean="0"/>
              <a:t>yo</a:t>
            </a:r>
            <a:r>
              <a:rPr lang="en-US" dirty="0" smtClean="0"/>
              <a:t>: 19.9 </a:t>
            </a:r>
            <a:r>
              <a:rPr lang="en-US" dirty="0" err="1" smtClean="0"/>
              <a:t>vs</a:t>
            </a:r>
            <a:r>
              <a:rPr lang="en-US" dirty="0" smtClean="0"/>
              <a:t> 10.4 </a:t>
            </a:r>
            <a:r>
              <a:rPr lang="en-US" dirty="0" err="1" smtClean="0"/>
              <a:t>mos</a:t>
            </a:r>
            <a:endParaRPr lang="en-US" dirty="0"/>
          </a:p>
        </p:txBody>
      </p:sp>
      <p:sp>
        <p:nvSpPr>
          <p:cNvPr id="5" name="TextBox 4"/>
          <p:cNvSpPr txBox="1"/>
          <p:nvPr/>
        </p:nvSpPr>
        <p:spPr>
          <a:xfrm>
            <a:off x="25400" y="6462376"/>
            <a:ext cx="8229600" cy="395624"/>
          </a:xfrm>
          <a:prstGeom prst="rect">
            <a:avLst/>
          </a:prstGeom>
          <a:noFill/>
        </p:spPr>
        <p:txBody>
          <a:bodyPr>
            <a:noAutofit/>
          </a:bodyPr>
          <a:lstStyle/>
          <a:p>
            <a:pPr defTabSz="457200" eaLnBrk="1" hangingPunct="1">
              <a:defRPr/>
            </a:pPr>
            <a:r>
              <a:rPr lang="en-US" sz="1600" dirty="0" err="1" smtClean="0">
                <a:solidFill>
                  <a:srgbClr val="FFFFFF"/>
                </a:solidFill>
              </a:rPr>
              <a:t>Socinski</a:t>
            </a:r>
            <a:r>
              <a:rPr lang="en-US" sz="1600" dirty="0" smtClean="0">
                <a:solidFill>
                  <a:srgbClr val="FFFFFF"/>
                </a:solidFill>
              </a:rPr>
              <a:t> MA et </a:t>
            </a:r>
            <a:r>
              <a:rPr lang="en-US" sz="1600" dirty="0">
                <a:solidFill>
                  <a:srgbClr val="FFFFFF"/>
                </a:solidFill>
              </a:rPr>
              <a:t>al. </a:t>
            </a:r>
            <a:r>
              <a:rPr lang="en-US" sz="1600" i="1" dirty="0" smtClean="0">
                <a:solidFill>
                  <a:srgbClr val="FFFFFF"/>
                </a:solidFill>
              </a:rPr>
              <a:t>J </a:t>
            </a:r>
            <a:r>
              <a:rPr lang="en-US" sz="1600" i="1" dirty="0" err="1" smtClean="0">
                <a:solidFill>
                  <a:srgbClr val="FFFFFF"/>
                </a:solidFill>
              </a:rPr>
              <a:t>Clin</a:t>
            </a:r>
            <a:r>
              <a:rPr lang="en-US" sz="1600" i="1" dirty="0" smtClean="0">
                <a:solidFill>
                  <a:srgbClr val="FFFFFF"/>
                </a:solidFill>
              </a:rPr>
              <a:t> </a:t>
            </a:r>
            <a:r>
              <a:rPr lang="en-US" sz="1600" i="1" dirty="0" err="1" smtClean="0">
                <a:solidFill>
                  <a:srgbClr val="FFFFFF"/>
                </a:solidFill>
              </a:rPr>
              <a:t>Oncol</a:t>
            </a:r>
            <a:r>
              <a:rPr lang="en-US" sz="1600" i="1" dirty="0" smtClean="0">
                <a:solidFill>
                  <a:srgbClr val="FFFFFF"/>
                </a:solidFill>
              </a:rPr>
              <a:t> </a:t>
            </a:r>
            <a:r>
              <a:rPr lang="en-US" sz="1600" dirty="0" smtClean="0">
                <a:solidFill>
                  <a:srgbClr val="FFFFFF"/>
                </a:solidFill>
              </a:rPr>
              <a:t>2012;30(17):2055-62.</a:t>
            </a:r>
            <a:endParaRPr lang="en-GB" sz="1600" dirty="0">
              <a:solidFill>
                <a:srgbClr val="FFFFFF"/>
              </a:solidFill>
              <a:cs typeface="Arial" charset="0"/>
            </a:endParaRPr>
          </a:p>
        </p:txBody>
      </p:sp>
    </p:spTree>
    <p:extLst>
      <p:ext uri="{BB962C8B-B14F-4D97-AF65-F5344CB8AC3E}">
        <p14:creationId xmlns:p14="http://schemas.microsoft.com/office/powerpoint/2010/main" val="336564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763003" y="1487472"/>
            <a:ext cx="7565840" cy="3453984"/>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graphicFrame>
        <p:nvGraphicFramePr>
          <p:cNvPr id="120923" name="Group 91"/>
          <p:cNvGraphicFramePr>
            <a:graphicFrameLocks noGrp="1"/>
          </p:cNvGraphicFramePr>
          <p:nvPr>
            <p:extLst>
              <p:ext uri="{D42A27DB-BD31-4B8C-83A1-F6EECF244321}">
                <p14:modId xmlns:p14="http://schemas.microsoft.com/office/powerpoint/2010/main" val="1215233165"/>
              </p:ext>
            </p:extLst>
          </p:nvPr>
        </p:nvGraphicFramePr>
        <p:xfrm>
          <a:off x="899990" y="1654944"/>
          <a:ext cx="7264400" cy="3129809"/>
        </p:xfrm>
        <a:graphic>
          <a:graphicData uri="http://schemas.openxmlformats.org/drawingml/2006/table">
            <a:tbl>
              <a:tblPr/>
              <a:tblGrid>
                <a:gridCol w="2374900"/>
                <a:gridCol w="1222375"/>
                <a:gridCol w="1222375"/>
                <a:gridCol w="1222375"/>
                <a:gridCol w="1222375"/>
              </a:tblGrid>
              <a:tr h="394863">
                <a:tc rowSpan="2">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EFC53D"/>
                          </a:solidFill>
                          <a:effectLst/>
                          <a:latin typeface="Arial" charset="0"/>
                          <a:ea typeface="ＭＳ Ｐゴシック" charset="0"/>
                          <a:cs typeface="ＭＳ Ｐゴシック" charset="0"/>
                        </a:rPr>
                        <a:t>Grade</a:t>
                      </a:r>
                      <a:endParaRPr kumimoji="0" lang="en-US" sz="1800" b="1" i="0" u="none" strike="noStrike" cap="none" normalizeH="0" baseline="0" dirty="0">
                        <a:ln>
                          <a:noFill/>
                        </a:ln>
                        <a:solidFill>
                          <a:srgbClr val="EFC53D"/>
                        </a:solidFill>
                        <a:effectLst/>
                        <a:latin typeface="Arial" charset="0"/>
                        <a:ea typeface="ＭＳ Ｐゴシック" charset="0"/>
                        <a:cs typeface="ＭＳ Ｐゴシック" charset="0"/>
                      </a:endParaRPr>
                    </a:p>
                  </a:txBody>
                  <a:tcPr marT="45717" marB="45717"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c gridSpan="2">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1" i="1" u="none" strike="noStrike" cap="none" normalizeH="0" baseline="0" dirty="0" smtClean="0">
                          <a:ln>
                            <a:noFill/>
                          </a:ln>
                          <a:solidFill>
                            <a:srgbClr val="EFC53D"/>
                          </a:solidFill>
                          <a:effectLst/>
                          <a:latin typeface="Arial" charset="0"/>
                          <a:ea typeface="ＭＳ Ｐゴシック" charset="0"/>
                          <a:cs typeface="ＭＳ Ｐゴシック" charset="0"/>
                        </a:rPr>
                        <a:t>nab</a:t>
                      </a:r>
                      <a:r>
                        <a:rPr kumimoji="0" lang="en-US" sz="1800" b="1" i="0" u="none" strike="noStrike" cap="none" normalizeH="0" baseline="0" dirty="0" smtClean="0">
                          <a:ln>
                            <a:noFill/>
                          </a:ln>
                          <a:solidFill>
                            <a:srgbClr val="EFC53D"/>
                          </a:solidFill>
                          <a:effectLst/>
                          <a:latin typeface="Arial" charset="0"/>
                          <a:ea typeface="ＭＳ Ｐゴシック" charset="0"/>
                          <a:cs typeface="ＭＳ Ｐゴシック" charset="0"/>
                        </a:rPr>
                        <a:t>-PC (n = 514)</a:t>
                      </a:r>
                      <a:endParaRPr kumimoji="0" lang="en-US" sz="1800" b="1" i="0" u="none" strike="noStrike" cap="none" normalizeH="0" baseline="0" dirty="0">
                        <a:ln>
                          <a:noFill/>
                        </a:ln>
                        <a:solidFill>
                          <a:srgbClr val="EFC53D"/>
                        </a:solidFill>
                        <a:effectLst/>
                        <a:latin typeface="Arial" charset="0"/>
                        <a:ea typeface="ＭＳ Ｐゴシック" charset="0"/>
                        <a:cs typeface="ＭＳ Ｐゴシック" charset="0"/>
                      </a:endParaRPr>
                    </a:p>
                  </a:txBody>
                  <a:tcPr marT="45721" marB="45721"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b" horzOverflow="overflow">
                    <a:lnL w="12700" cap="flat" cmpd="sng" algn="ctr">
                      <a:solidFill>
                        <a:srgbClr val="464847"/>
                      </a:solidFill>
                      <a:prstDash val="solid"/>
                      <a:round/>
                      <a:headEnd type="none" w="med" len="med"/>
                      <a:tailEnd type="none" w="med" len="med"/>
                    </a:lnL>
                    <a:lnR w="12700" cap="flat" cmpd="sng" algn="ctr">
                      <a:solidFill>
                        <a:srgbClr val="464847"/>
                      </a:solidFill>
                      <a:prstDash val="solid"/>
                      <a:round/>
                      <a:headEnd type="none" w="med" len="med"/>
                      <a:tailEnd type="none" w="med" len="med"/>
                    </a:lnR>
                    <a:lnT w="12700" cap="flat" cmpd="sng" algn="ctr">
                      <a:solidFill>
                        <a:srgbClr val="464847"/>
                      </a:solidFill>
                      <a:prstDash val="solid"/>
                      <a:round/>
                      <a:headEnd type="none" w="med" len="med"/>
                      <a:tailEnd type="none" w="med" len="med"/>
                    </a:lnT>
                    <a:lnB w="12700" cap="flat" cmpd="sng" algn="ctr">
                      <a:solidFill>
                        <a:srgbClr val="464847"/>
                      </a:solidFill>
                      <a:prstDash val="solid"/>
                      <a:round/>
                      <a:headEnd type="none" w="med" len="med"/>
                      <a:tailEnd type="none" w="med" len="med"/>
                    </a:lnB>
                    <a:lnTlToBr>
                      <a:noFill/>
                    </a:lnTlToBr>
                    <a:lnBlToTr>
                      <a:noFill/>
                    </a:lnBlToTr>
                    <a:solidFill>
                      <a:srgbClr val="17375E"/>
                    </a:solidFill>
                  </a:tcPr>
                </a:tc>
                <a:tc gridSpan="2">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EFC53D"/>
                          </a:solidFill>
                          <a:effectLst/>
                          <a:latin typeface="Arial" charset="0"/>
                          <a:ea typeface="ＭＳ Ｐゴシック" charset="0"/>
                          <a:cs typeface="ＭＳ Ｐゴシック" charset="0"/>
                        </a:rPr>
                        <a:t>sb-PC (n = 524)</a:t>
                      </a:r>
                      <a:endParaRPr kumimoji="0" lang="en-US" sz="1800" b="1" i="0" u="none" strike="noStrike" cap="none" normalizeH="0" baseline="0" dirty="0">
                        <a:ln>
                          <a:noFill/>
                        </a:ln>
                        <a:solidFill>
                          <a:srgbClr val="EFC53D"/>
                        </a:solidFill>
                        <a:effectLst/>
                        <a:latin typeface="Arial" charset="0"/>
                        <a:ea typeface="ＭＳ Ｐゴシック" charset="0"/>
                        <a:cs typeface="ＭＳ Ｐゴシック" charset="0"/>
                      </a:endParaRPr>
                    </a:p>
                  </a:txBody>
                  <a:tcPr marT="45721" marB="45721"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c hMerge="1">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anchor="b" horzOverflow="overflow">
                    <a:lnL w="12700" cap="flat" cmpd="sng" algn="ctr">
                      <a:solidFill>
                        <a:srgbClr val="464847"/>
                      </a:solidFill>
                      <a:prstDash val="solid"/>
                      <a:round/>
                      <a:headEnd type="none" w="med" len="med"/>
                      <a:tailEnd type="none" w="med" len="med"/>
                    </a:lnL>
                    <a:lnR w="12700" cap="flat" cmpd="sng" algn="ctr">
                      <a:solidFill>
                        <a:srgbClr val="464847"/>
                      </a:solidFill>
                      <a:prstDash val="solid"/>
                      <a:round/>
                      <a:headEnd type="none" w="med" len="med"/>
                      <a:tailEnd type="none" w="med" len="med"/>
                    </a:lnR>
                    <a:lnT w="12700" cap="flat" cmpd="sng" algn="ctr">
                      <a:solidFill>
                        <a:srgbClr val="464847"/>
                      </a:solidFill>
                      <a:prstDash val="solid"/>
                      <a:round/>
                      <a:headEnd type="none" w="med" len="med"/>
                      <a:tailEnd type="none" w="med" len="med"/>
                    </a:lnT>
                    <a:lnB w="12700" cap="flat" cmpd="sng" algn="ctr">
                      <a:solidFill>
                        <a:srgbClr val="464847"/>
                      </a:solidFill>
                      <a:prstDash val="solid"/>
                      <a:round/>
                      <a:headEnd type="none" w="med" len="med"/>
                      <a:tailEnd type="none" w="med" len="med"/>
                    </a:lnB>
                    <a:lnTlToBr>
                      <a:noFill/>
                    </a:lnTlToBr>
                    <a:lnBlToTr>
                      <a:noFill/>
                    </a:lnBlToTr>
                    <a:solidFill>
                      <a:srgbClr val="17375E"/>
                    </a:solidFill>
                  </a:tcPr>
                </a:tc>
              </a:tr>
              <a:tr h="365768">
                <a:tc vMerge="1">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pPr>
                      <a:endParaRPr kumimoji="0" lang="en-US" sz="18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6" marB="45716" anchor="b" horzOverflow="overflow">
                    <a:lnL w="12700" cap="flat" cmpd="sng" algn="ctr">
                      <a:solidFill>
                        <a:srgbClr val="464847"/>
                      </a:solidFill>
                      <a:prstDash val="solid"/>
                      <a:round/>
                      <a:headEnd type="none" w="med" len="med"/>
                      <a:tailEnd type="none" w="med" len="med"/>
                    </a:lnL>
                    <a:lnR w="12700" cap="flat" cmpd="sng" algn="ctr">
                      <a:solidFill>
                        <a:srgbClr val="464847"/>
                      </a:solidFill>
                      <a:prstDash val="solid"/>
                      <a:round/>
                      <a:headEnd type="none" w="med" len="med"/>
                      <a:tailEnd type="none" w="med" len="med"/>
                    </a:lnR>
                    <a:lnT w="12700" cap="flat" cmpd="sng" algn="ctr">
                      <a:solidFill>
                        <a:srgbClr val="464847"/>
                      </a:solidFill>
                      <a:prstDash val="solid"/>
                      <a:round/>
                      <a:headEnd type="none" w="med" len="med"/>
                      <a:tailEnd type="none" w="med" len="med"/>
                    </a:lnT>
                    <a:lnB w="12700" cap="flat" cmpd="sng" algn="ctr">
                      <a:solidFill>
                        <a:srgbClr val="464847"/>
                      </a:solidFill>
                      <a:prstDash val="solid"/>
                      <a:round/>
                      <a:headEnd type="none" w="med" len="med"/>
                      <a:tailEnd type="none" w="med" len="med"/>
                    </a:lnB>
                    <a:lnTlToBr>
                      <a:noFill/>
                    </a:lnTlToBr>
                    <a:lnBlToTr>
                      <a:noFill/>
                    </a:lnBlToTr>
                    <a:solidFill>
                      <a:srgbClr val="17375E"/>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EFC53D"/>
                          </a:solidFill>
                          <a:effectLst/>
                          <a:latin typeface="Arial" charset="0"/>
                          <a:ea typeface="ＭＳ Ｐゴシック" charset="0"/>
                          <a:cs typeface="ＭＳ Ｐゴシック" charset="0"/>
                        </a:rPr>
                        <a:t>3</a:t>
                      </a:r>
                      <a:endParaRPr kumimoji="0" lang="en-US" sz="1800" b="1" i="0" u="none" strike="noStrike" cap="none" normalizeH="0" baseline="0" dirty="0">
                        <a:ln>
                          <a:noFill/>
                        </a:ln>
                        <a:solidFill>
                          <a:srgbClr val="EFC53D"/>
                        </a:solidFill>
                        <a:effectLst/>
                        <a:latin typeface="Arial" charset="0"/>
                        <a:ea typeface="ＭＳ Ｐゴシック" charset="0"/>
                        <a:cs typeface="ＭＳ Ｐゴシック" charset="0"/>
                      </a:endParaRPr>
                    </a:p>
                  </a:txBody>
                  <a:tcPr marT="45721" marB="45721"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EFC53D"/>
                          </a:solidFill>
                          <a:effectLst/>
                          <a:latin typeface="Arial" charset="0"/>
                          <a:ea typeface="ＭＳ Ｐゴシック" charset="0"/>
                          <a:cs typeface="ＭＳ Ｐゴシック" charset="0"/>
                        </a:rPr>
                        <a:t>4</a:t>
                      </a:r>
                      <a:endParaRPr kumimoji="0" lang="en-US" sz="1800" b="1" i="0" u="none" strike="noStrike" cap="none" normalizeH="0" baseline="0" dirty="0">
                        <a:ln>
                          <a:noFill/>
                        </a:ln>
                        <a:solidFill>
                          <a:srgbClr val="EFC53D"/>
                        </a:solidFill>
                        <a:effectLst/>
                        <a:latin typeface="Arial" charset="0"/>
                        <a:ea typeface="ＭＳ Ｐゴシック" charset="0"/>
                        <a:cs typeface="ＭＳ Ｐゴシック" charset="0"/>
                      </a:endParaRPr>
                    </a:p>
                  </a:txBody>
                  <a:tcPr marT="45721" marB="45721"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EFC53D"/>
                          </a:solidFill>
                          <a:effectLst/>
                          <a:latin typeface="Arial" charset="0"/>
                          <a:ea typeface="ＭＳ Ｐゴシック" charset="0"/>
                          <a:cs typeface="ＭＳ Ｐゴシック" charset="0"/>
                        </a:rPr>
                        <a:t>3</a:t>
                      </a:r>
                      <a:endParaRPr kumimoji="0" lang="en-US" sz="1800" b="1" i="0" u="none" strike="noStrike" cap="none" normalizeH="0" baseline="0" dirty="0">
                        <a:ln>
                          <a:noFill/>
                        </a:ln>
                        <a:solidFill>
                          <a:srgbClr val="EFC53D"/>
                        </a:solidFill>
                        <a:effectLst/>
                        <a:latin typeface="Arial" charset="0"/>
                        <a:ea typeface="ＭＳ Ｐゴシック" charset="0"/>
                        <a:cs typeface="ＭＳ Ｐゴシック" charset="0"/>
                      </a:endParaRPr>
                    </a:p>
                  </a:txBody>
                  <a:tcPr marT="45721" marB="45721"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1" i="0" u="none" strike="noStrike" cap="none" normalizeH="0" baseline="0" dirty="0" smtClean="0">
                          <a:ln>
                            <a:noFill/>
                          </a:ln>
                          <a:solidFill>
                            <a:srgbClr val="EFC53D"/>
                          </a:solidFill>
                          <a:effectLst/>
                          <a:latin typeface="Arial" charset="0"/>
                          <a:ea typeface="ＭＳ Ｐゴシック" charset="0"/>
                          <a:cs typeface="ＭＳ Ｐゴシック" charset="0"/>
                        </a:rPr>
                        <a:t>4</a:t>
                      </a:r>
                      <a:endParaRPr kumimoji="0" lang="en-US" sz="1800" b="1" i="0" u="none" strike="noStrike" cap="none" normalizeH="0" baseline="0" dirty="0">
                        <a:ln>
                          <a:noFill/>
                        </a:ln>
                        <a:solidFill>
                          <a:srgbClr val="EFC53D"/>
                        </a:solidFill>
                        <a:effectLst/>
                        <a:latin typeface="Arial" charset="0"/>
                        <a:ea typeface="ＭＳ Ｐゴシック" charset="0"/>
                        <a:cs typeface="ＭＳ Ｐゴシック" charset="0"/>
                      </a:endParaRPr>
                    </a:p>
                  </a:txBody>
                  <a:tcPr marT="45721" marB="45721" anchor="b"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92C4D"/>
                    </a:solidFill>
                  </a:tcPr>
                </a:tc>
              </a:tr>
              <a:tr h="394863">
                <a:tc>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Neutropenia*</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33%</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14%</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32%</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26%</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r h="394863">
                <a:tc>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Thrombocytopenia</a:t>
                      </a:r>
                      <a:r>
                        <a:rPr lang="en-US" sz="1800" baseline="30000" dirty="0" smtClean="0">
                          <a:solidFill>
                            <a:schemeClr val="bg1"/>
                          </a:solidFill>
                        </a:rPr>
                        <a:t>†</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13%</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5%</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7%</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2%</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r h="394863">
                <a:tc>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defRPr/>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Anemia</a:t>
                      </a:r>
                      <a:r>
                        <a:rPr lang="en-US" sz="1800" baseline="30000" dirty="0" smtClean="0">
                          <a:solidFill>
                            <a:schemeClr val="bg1"/>
                          </a:solidFill>
                        </a:rPr>
                        <a:t>†</a:t>
                      </a:r>
                      <a:endPar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22%</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5%</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6%</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&lt;1%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r h="394863">
                <a:tc>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Febrile neutropenia</a:t>
                      </a:r>
                      <a:r>
                        <a:rPr lang="en-US" sz="1800" baseline="30000" dirty="0" smtClean="0">
                          <a:solidFill>
                            <a:schemeClr val="bg1"/>
                          </a:solidFill>
                        </a:rPr>
                        <a:t>§</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&lt;1%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&lt;1%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&lt;1%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r h="394863">
                <a:tc>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Fatigue</a:t>
                      </a:r>
                      <a:r>
                        <a:rPr lang="en-US" sz="1800" baseline="30000" dirty="0" smtClean="0">
                          <a:solidFill>
                            <a:schemeClr val="bg1"/>
                          </a:solidFill>
                        </a:rPr>
                        <a:t>§</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4%</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&lt;1%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6%</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&lt;1%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r h="394863">
                <a:tc>
                  <a:txBody>
                    <a:bodyPr/>
                    <a:lstStyle/>
                    <a:p>
                      <a:pPr marL="0" marR="0" lvl="0" indent="0" algn="l"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Sensory neuropathy*</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3%</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0%</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11%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Lucida Grande" charset="0"/>
                        <a:buNone/>
                        <a:tabLst/>
                      </a:pPr>
                      <a:r>
                        <a:rPr kumimoji="0" lang="en-US" sz="1800" b="0" i="0" u="none" strike="noStrike" cap="none" normalizeH="0" baseline="0" dirty="0" smtClean="0">
                          <a:ln>
                            <a:noFill/>
                          </a:ln>
                          <a:solidFill>
                            <a:schemeClr val="bg1"/>
                          </a:solidFill>
                          <a:effectLst/>
                          <a:latin typeface="Arial" charset="0"/>
                          <a:ea typeface="ＭＳ Ｐゴシック" charset="0"/>
                          <a:cs typeface="ＭＳ Ｐゴシック" charset="0"/>
                        </a:rPr>
                        <a:t>&lt;1%</a:t>
                      </a:r>
                      <a:endParaRPr kumimoji="0" lang="en-US" sz="18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7" marB="45717"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005796"/>
                    </a:solidFill>
                  </a:tcPr>
                </a:tc>
              </a:tr>
            </a:tbl>
          </a:graphicData>
        </a:graphic>
      </p:graphicFrame>
      <p:sp>
        <p:nvSpPr>
          <p:cNvPr id="6210" name="Rectangle 33"/>
          <p:cNvSpPr>
            <a:spLocks noGrp="1"/>
          </p:cNvSpPr>
          <p:nvPr>
            <p:ph type="title"/>
          </p:nvPr>
        </p:nvSpPr>
        <p:spPr/>
        <p:txBody>
          <a:bodyPr/>
          <a:lstStyle/>
          <a:p>
            <a:r>
              <a:rPr lang="en-US" dirty="0">
                <a:latin typeface="Arial" charset="0"/>
                <a:ea typeface="ＭＳ Ｐゴシック" charset="0"/>
                <a:cs typeface="ＭＳ Ｐゴシック" charset="0"/>
              </a:rPr>
              <a:t>Possible Side Effects Associated with </a:t>
            </a:r>
            <a:r>
              <a:rPr lang="en-US" i="1" dirty="0" smtClean="0">
                <a:latin typeface="Arial" charset="0"/>
                <a:ea typeface="ＭＳ Ｐゴシック" charset="0"/>
                <a:cs typeface="ＭＳ Ｐゴシック" charset="0"/>
              </a:rPr>
              <a:t>Nab</a:t>
            </a:r>
            <a:r>
              <a:rPr lang="en-US" dirty="0" smtClean="0">
                <a:latin typeface="Arial" charset="0"/>
                <a:ea typeface="ＭＳ Ｐゴシック" charset="0"/>
                <a:cs typeface="ＭＳ Ｐゴシック" charset="0"/>
              </a:rPr>
              <a:t> Paclitaxel </a:t>
            </a:r>
            <a:r>
              <a:rPr lang="en-US" dirty="0">
                <a:latin typeface="Arial" charset="0"/>
                <a:ea typeface="ＭＳ Ｐゴシック" charset="0"/>
                <a:cs typeface="ＭＳ Ｐゴシック" charset="0"/>
              </a:rPr>
              <a:t>and Solvent-based Paclitaxel</a:t>
            </a:r>
          </a:p>
        </p:txBody>
      </p:sp>
      <p:sp>
        <p:nvSpPr>
          <p:cNvPr id="6211" name="Footer Placeholder 4"/>
          <p:cNvSpPr txBox="1">
            <a:spLocks noGrp="1"/>
          </p:cNvSpPr>
          <p:nvPr/>
        </p:nvSpPr>
        <p:spPr bwMode="auto">
          <a:xfrm>
            <a:off x="12700" y="6362699"/>
            <a:ext cx="8229600" cy="479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err="1">
                <a:solidFill>
                  <a:srgbClr val="FFFFFF"/>
                </a:solidFill>
              </a:rPr>
              <a:t>Socinski</a:t>
            </a:r>
            <a:r>
              <a:rPr lang="en-US" sz="1600" dirty="0">
                <a:solidFill>
                  <a:srgbClr val="FFFFFF"/>
                </a:solidFill>
              </a:rPr>
              <a:t> MA et al. </a:t>
            </a:r>
            <a:r>
              <a:rPr lang="en-US" sz="1600" i="1" dirty="0">
                <a:solidFill>
                  <a:srgbClr val="FFFFFF"/>
                </a:solidFill>
              </a:rPr>
              <a:t>J </a:t>
            </a:r>
            <a:r>
              <a:rPr lang="en-US" sz="1600" i="1" dirty="0" err="1">
                <a:solidFill>
                  <a:srgbClr val="FFFFFF"/>
                </a:solidFill>
              </a:rPr>
              <a:t>Clin</a:t>
            </a:r>
            <a:r>
              <a:rPr lang="en-US" sz="1600" i="1" dirty="0">
                <a:solidFill>
                  <a:srgbClr val="FFFFFF"/>
                </a:solidFill>
              </a:rPr>
              <a:t> </a:t>
            </a:r>
            <a:r>
              <a:rPr lang="en-US" sz="1600" i="1" dirty="0" err="1">
                <a:solidFill>
                  <a:srgbClr val="FFFFFF"/>
                </a:solidFill>
              </a:rPr>
              <a:t>Oncol</a:t>
            </a:r>
            <a:r>
              <a:rPr lang="en-US" sz="1600" dirty="0">
                <a:solidFill>
                  <a:srgbClr val="FFFFFF"/>
                </a:solidFill>
              </a:rPr>
              <a:t> 2012;30(17):2055-62.</a:t>
            </a:r>
          </a:p>
        </p:txBody>
      </p:sp>
      <p:sp>
        <p:nvSpPr>
          <p:cNvPr id="6212" name="Rectangle 31"/>
          <p:cNvSpPr>
            <a:spLocks noChangeArrowheads="1"/>
          </p:cNvSpPr>
          <p:nvPr/>
        </p:nvSpPr>
        <p:spPr bwMode="auto">
          <a:xfrm>
            <a:off x="653928" y="5084074"/>
            <a:ext cx="7789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Aft>
                <a:spcPts val="600"/>
              </a:spcAft>
            </a:pPr>
            <a:r>
              <a:rPr lang="en-US" sz="1800" dirty="0">
                <a:solidFill>
                  <a:srgbClr val="FFFFFF"/>
                </a:solidFill>
              </a:rPr>
              <a:t>*</a:t>
            </a:r>
            <a:r>
              <a:rPr lang="en-US" sz="1800" i="1" dirty="0">
                <a:solidFill>
                  <a:srgbClr val="FFFFFF"/>
                </a:solidFill>
              </a:rPr>
              <a:t>p</a:t>
            </a:r>
            <a:r>
              <a:rPr lang="en-US" sz="1800" dirty="0">
                <a:solidFill>
                  <a:srgbClr val="FFFFFF"/>
                </a:solidFill>
              </a:rPr>
              <a:t>&lt;0.05 in favor of </a:t>
            </a:r>
            <a:r>
              <a:rPr lang="en-US" sz="1800" i="1" dirty="0">
                <a:solidFill>
                  <a:srgbClr val="FFFFFF"/>
                </a:solidFill>
              </a:rPr>
              <a:t>nab</a:t>
            </a:r>
            <a:r>
              <a:rPr lang="en-US" sz="1800" dirty="0">
                <a:solidFill>
                  <a:srgbClr val="FFFFFF"/>
                </a:solidFill>
              </a:rPr>
              <a:t>-PC; </a:t>
            </a:r>
            <a:r>
              <a:rPr lang="en-US" sz="1800" baseline="30000" dirty="0">
                <a:solidFill>
                  <a:srgbClr val="FFFFFF"/>
                </a:solidFill>
              </a:rPr>
              <a:t>†</a:t>
            </a:r>
            <a:r>
              <a:rPr lang="en-US" sz="1800" i="1" dirty="0">
                <a:solidFill>
                  <a:srgbClr val="FFFFFF"/>
                </a:solidFill>
              </a:rPr>
              <a:t>p</a:t>
            </a:r>
            <a:r>
              <a:rPr lang="en-US" sz="1800" dirty="0">
                <a:solidFill>
                  <a:srgbClr val="FFFFFF"/>
                </a:solidFill>
              </a:rPr>
              <a:t>&lt;0.05 in favor of </a:t>
            </a:r>
            <a:r>
              <a:rPr lang="en-US" sz="1800" dirty="0" err="1">
                <a:solidFill>
                  <a:srgbClr val="FFFFFF"/>
                </a:solidFill>
              </a:rPr>
              <a:t>sb</a:t>
            </a:r>
            <a:r>
              <a:rPr lang="en-US" sz="1800" dirty="0">
                <a:solidFill>
                  <a:srgbClr val="FFFFFF"/>
                </a:solidFill>
              </a:rPr>
              <a:t>-PC; </a:t>
            </a:r>
            <a:r>
              <a:rPr lang="en-US" sz="1800" baseline="30000" dirty="0">
                <a:solidFill>
                  <a:srgbClr val="FFFFFF"/>
                </a:solidFill>
              </a:rPr>
              <a:t>§</a:t>
            </a:r>
            <a:r>
              <a:rPr lang="en-US" sz="1800" dirty="0">
                <a:solidFill>
                  <a:srgbClr val="FFFFFF"/>
                </a:solidFill>
              </a:rPr>
              <a:t>NSD between arms</a:t>
            </a:r>
          </a:p>
        </p:txBody>
      </p:sp>
    </p:spTree>
    <p:extLst>
      <p:ext uri="{BB962C8B-B14F-4D97-AF65-F5344CB8AC3E}">
        <p14:creationId xmlns:p14="http://schemas.microsoft.com/office/powerpoint/2010/main" val="20335815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09636"/>
            <a:ext cx="7772400" cy="1500187"/>
          </a:xfrm>
        </p:spPr>
        <p:txBody>
          <a:bodyPr anchor="ctr">
            <a:normAutofit/>
          </a:bodyPr>
          <a:lstStyle/>
          <a:p>
            <a:pPr algn="ctr"/>
            <a:r>
              <a:rPr lang="en-US" sz="3200" b="1" dirty="0">
                <a:solidFill>
                  <a:srgbClr val="FFFFFF"/>
                </a:solidFill>
                <a:latin typeface="Arial" charset="0"/>
                <a:ea typeface="ヒラギノ角ゴ Pro W3" charset="0"/>
                <a:cs typeface="ヒラギノ角ゴ Pro W3" charset="0"/>
              </a:rPr>
              <a:t>MODULE </a:t>
            </a:r>
            <a:r>
              <a:rPr lang="en-US" sz="3200" b="1" dirty="0" smtClean="0">
                <a:solidFill>
                  <a:srgbClr val="FFFFFF"/>
                </a:solidFill>
                <a:latin typeface="Arial" charset="0"/>
                <a:ea typeface="ヒラギノ角ゴ Pro W3" charset="0"/>
                <a:cs typeface="ヒラギノ角ゴ Pro W3" charset="0"/>
              </a:rPr>
              <a:t>3: ALK- and </a:t>
            </a:r>
            <a:br>
              <a:rPr lang="en-US" sz="3200" b="1" dirty="0" smtClean="0">
                <a:solidFill>
                  <a:srgbClr val="FFFFFF"/>
                </a:solidFill>
                <a:latin typeface="Arial" charset="0"/>
                <a:ea typeface="ヒラギノ角ゴ Pro W3" charset="0"/>
                <a:cs typeface="ヒラギノ角ゴ Pro W3" charset="0"/>
              </a:rPr>
            </a:br>
            <a:r>
              <a:rPr lang="en-US" sz="3200" b="1" dirty="0" smtClean="0">
                <a:solidFill>
                  <a:srgbClr val="FFFFFF"/>
                </a:solidFill>
                <a:latin typeface="Arial" charset="0"/>
                <a:ea typeface="ヒラギノ角ゴ Pro W3" charset="0"/>
                <a:cs typeface="ヒラギノ角ゴ Pro W3" charset="0"/>
              </a:rPr>
              <a:t>ROS1-Positive NSCLC</a:t>
            </a:r>
            <a:endParaRPr lang="en-US" sz="3200" b="1" dirty="0">
              <a:solidFill>
                <a:srgbClr val="FFFFFF"/>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71221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a:t>
            </a:r>
            <a:r>
              <a:rPr lang="en-US" dirty="0" err="1" smtClean="0"/>
              <a:t>Culkin</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54 </a:t>
            </a:r>
            <a:r>
              <a:rPr lang="en-US" dirty="0" err="1" smtClean="0"/>
              <a:t>yo</a:t>
            </a:r>
            <a:r>
              <a:rPr lang="en-US" dirty="0" smtClean="0"/>
              <a:t> woman and never smoker presented in January 2012 with visual changes and left-sided paralysis </a:t>
            </a:r>
          </a:p>
          <a:p>
            <a:r>
              <a:rPr lang="en-US" dirty="0" smtClean="0"/>
              <a:t>Symptoms were suggestive of a stroke thought to be related to an underlying adenocarcinoma of the lung with pleural involvement </a:t>
            </a:r>
          </a:p>
          <a:p>
            <a:r>
              <a:rPr lang="en-US" dirty="0" smtClean="0"/>
              <a:t>An EML4-ALK translocation was found; patient received </a:t>
            </a:r>
            <a:r>
              <a:rPr lang="en-US" dirty="0" err="1" smtClean="0"/>
              <a:t>crizotinib</a:t>
            </a:r>
            <a:r>
              <a:rPr lang="en-US" dirty="0" smtClean="0"/>
              <a:t> that resulted in tumor regression</a:t>
            </a:r>
          </a:p>
          <a:p>
            <a:r>
              <a:rPr lang="en-US" dirty="0" smtClean="0"/>
              <a:t>A new pleural effusion was noted in December and treated with VATS </a:t>
            </a:r>
            <a:r>
              <a:rPr lang="en-US" dirty="0" err="1" smtClean="0"/>
              <a:t>pleurodesis</a:t>
            </a:r>
            <a:r>
              <a:rPr lang="en-US" dirty="0" smtClean="0"/>
              <a:t>; </a:t>
            </a:r>
            <a:r>
              <a:rPr lang="en-US" dirty="0" err="1" smtClean="0"/>
              <a:t>crizotinib</a:t>
            </a:r>
            <a:r>
              <a:rPr lang="en-US" dirty="0" smtClean="0"/>
              <a:t> continued</a:t>
            </a:r>
          </a:p>
          <a:p>
            <a:r>
              <a:rPr lang="en-US" dirty="0" smtClean="0"/>
              <a:t>The patient is an avid marathon runner/triathlete who owns a company and has 3 daughters in college </a:t>
            </a:r>
          </a:p>
          <a:p>
            <a:r>
              <a:rPr lang="en-US" dirty="0" smtClean="0"/>
              <a:t>She is engaged to a “high-profile” man she met on a blind date</a:t>
            </a:r>
          </a:p>
        </p:txBody>
      </p:sp>
    </p:spTree>
    <p:extLst>
      <p:ext uri="{BB962C8B-B14F-4D97-AF65-F5344CB8AC3E}">
        <p14:creationId xmlns:p14="http://schemas.microsoft.com/office/powerpoint/2010/main" val="2660061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993743"/>
            <a:ext cx="7772400" cy="1801106"/>
          </a:xfrm>
        </p:spPr>
        <p:txBody>
          <a:bodyPr>
            <a:normAutofit/>
          </a:bodyPr>
          <a:lstStyle/>
          <a:p>
            <a:pPr algn="ctr"/>
            <a:r>
              <a:rPr lang="en-US" sz="3200" b="1" dirty="0" smtClean="0">
                <a:solidFill>
                  <a:srgbClr val="FFFFFF"/>
                </a:solidFill>
              </a:rPr>
              <a:t>Incidence </a:t>
            </a:r>
            <a:r>
              <a:rPr lang="en-US" sz="3200" b="1" dirty="0">
                <a:solidFill>
                  <a:srgbClr val="FFFFFF"/>
                </a:solidFill>
              </a:rPr>
              <a:t>of ALK/ROS1 alterations</a:t>
            </a:r>
          </a:p>
        </p:txBody>
      </p:sp>
    </p:spTree>
    <p:extLst>
      <p:ext uri="{BB962C8B-B14F-4D97-AF65-F5344CB8AC3E}">
        <p14:creationId xmlns:p14="http://schemas.microsoft.com/office/powerpoint/2010/main" val="875682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wGraph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708" y="1375759"/>
            <a:ext cx="4906682" cy="4883754"/>
          </a:xfrm>
          <a:prstGeom prst="rect">
            <a:avLst/>
          </a:prstGeom>
        </p:spPr>
      </p:pic>
      <p:sp>
        <p:nvSpPr>
          <p:cNvPr id="14" name="Title 13"/>
          <p:cNvSpPr>
            <a:spLocks noGrp="1"/>
          </p:cNvSpPr>
          <p:nvPr>
            <p:ph type="title"/>
          </p:nvPr>
        </p:nvSpPr>
        <p:spPr/>
        <p:txBody>
          <a:bodyPr/>
          <a:lstStyle/>
          <a:p>
            <a:r>
              <a:rPr lang="en-US" smtClean="0"/>
              <a:t>ALK and ROS1 Encode Related Receptor Tyrosine Kinases</a:t>
            </a:r>
            <a:endParaRPr lang="en-GB" dirty="0"/>
          </a:p>
        </p:txBody>
      </p:sp>
      <p:sp>
        <p:nvSpPr>
          <p:cNvPr id="20" name="TextBox 4"/>
          <p:cNvSpPr txBox="1">
            <a:spLocks noChangeArrowheads="1"/>
          </p:cNvSpPr>
          <p:nvPr/>
        </p:nvSpPr>
        <p:spPr bwMode="auto">
          <a:xfrm>
            <a:off x="4246563" y="6259513"/>
            <a:ext cx="466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ea typeface="MS PGothic" pitchFamily="34" charset="-128"/>
              </a:defRPr>
            </a:lvl1pPr>
            <a:lvl2pPr marL="742950" indent="-285750">
              <a:defRPr sz="1200" b="1">
                <a:solidFill>
                  <a:schemeClr val="tx1"/>
                </a:solidFill>
                <a:latin typeface="Arial" charset="0"/>
                <a:ea typeface="MS PGothic" pitchFamily="34" charset="-128"/>
              </a:defRPr>
            </a:lvl2pPr>
            <a:lvl3pPr marL="1143000" indent="-228600">
              <a:defRPr sz="1200" b="1">
                <a:solidFill>
                  <a:schemeClr val="tx1"/>
                </a:solidFill>
                <a:latin typeface="Arial" charset="0"/>
                <a:ea typeface="MS PGothic" pitchFamily="34" charset="-128"/>
              </a:defRPr>
            </a:lvl3pPr>
            <a:lvl4pPr marL="1600200" indent="-228600">
              <a:defRPr sz="1200" b="1">
                <a:solidFill>
                  <a:schemeClr val="tx1"/>
                </a:solidFill>
                <a:latin typeface="Arial" charset="0"/>
                <a:ea typeface="MS PGothic" pitchFamily="34" charset="-128"/>
              </a:defRPr>
            </a:lvl4pPr>
            <a:lvl5pPr marL="2057400" indent="-228600">
              <a:defRPr sz="1200" b="1">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1200" b="1">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1200" b="1">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1200" b="1">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1200" b="1">
                <a:solidFill>
                  <a:schemeClr val="tx1"/>
                </a:solidFill>
                <a:latin typeface="Arial" charset="0"/>
                <a:ea typeface="MS PGothic" pitchFamily="34" charset="-128"/>
              </a:defRPr>
            </a:lvl9pPr>
          </a:lstStyle>
          <a:p>
            <a:pPr algn="r" defTabSz="914400" eaLnBrk="0" fontAlgn="base" hangingPunct="0">
              <a:spcBef>
                <a:spcPct val="0"/>
              </a:spcBef>
              <a:spcAft>
                <a:spcPct val="0"/>
              </a:spcAft>
            </a:pPr>
            <a:r>
              <a:rPr lang="en-US" b="0" dirty="0">
                <a:solidFill>
                  <a:srgbClr val="FFFFFF"/>
                </a:solidFill>
              </a:rPr>
              <a:t>Brock TG, Receptors and Tyrosine Kinases</a:t>
            </a:r>
          </a:p>
          <a:p>
            <a:pPr algn="r" defTabSz="914400" eaLnBrk="0" fontAlgn="base" hangingPunct="0">
              <a:spcBef>
                <a:spcPct val="0"/>
              </a:spcBef>
              <a:spcAft>
                <a:spcPct val="0"/>
              </a:spcAft>
            </a:pPr>
            <a:r>
              <a:rPr lang="en-US" b="0" dirty="0">
                <a:solidFill>
                  <a:srgbClr val="FFFFFF"/>
                </a:solidFill>
              </a:rPr>
              <a:t>http://</a:t>
            </a:r>
            <a:r>
              <a:rPr lang="en-US" b="0" dirty="0" err="1">
                <a:solidFill>
                  <a:srgbClr val="FFFFFF"/>
                </a:solidFill>
              </a:rPr>
              <a:t>www.caymanchem.com</a:t>
            </a:r>
            <a:r>
              <a:rPr lang="en-US" b="0" dirty="0">
                <a:solidFill>
                  <a:srgbClr val="FFFFFF"/>
                </a:solidFill>
              </a:rPr>
              <a:t>/app/template/</a:t>
            </a:r>
            <a:r>
              <a:rPr lang="en-US" b="0" dirty="0" err="1">
                <a:solidFill>
                  <a:srgbClr val="FFFFFF"/>
                </a:solidFill>
              </a:rPr>
              <a:t>Article.vm</a:t>
            </a:r>
            <a:r>
              <a:rPr lang="en-US" b="0" dirty="0">
                <a:solidFill>
                  <a:srgbClr val="FFFFFF"/>
                </a:solidFill>
              </a:rPr>
              <a:t>/article/2187</a:t>
            </a:r>
          </a:p>
        </p:txBody>
      </p:sp>
      <p:sp>
        <p:nvSpPr>
          <p:cNvPr id="3" name="TextBox 2"/>
          <p:cNvSpPr txBox="1"/>
          <p:nvPr/>
        </p:nvSpPr>
        <p:spPr>
          <a:xfrm>
            <a:off x="5435600" y="2686566"/>
            <a:ext cx="635000" cy="369332"/>
          </a:xfrm>
          <a:prstGeom prst="rect">
            <a:avLst/>
          </a:prstGeom>
          <a:noFill/>
        </p:spPr>
        <p:txBody>
          <a:bodyPr wrap="square" rtlCol="0">
            <a:spAutoFit/>
          </a:bodyPr>
          <a:lstStyle/>
          <a:p>
            <a:r>
              <a:rPr lang="en-US" dirty="0" smtClean="0"/>
              <a:t>Ron</a:t>
            </a:r>
            <a:endParaRPr lang="en-US" dirty="0"/>
          </a:p>
        </p:txBody>
      </p:sp>
      <p:sp>
        <p:nvSpPr>
          <p:cNvPr id="6" name="TextBox 5"/>
          <p:cNvSpPr txBox="1"/>
          <p:nvPr/>
        </p:nvSpPr>
        <p:spPr>
          <a:xfrm>
            <a:off x="4546600" y="4642366"/>
            <a:ext cx="812800" cy="369332"/>
          </a:xfrm>
          <a:prstGeom prst="rect">
            <a:avLst/>
          </a:prstGeom>
          <a:noFill/>
        </p:spPr>
        <p:txBody>
          <a:bodyPr wrap="square" rtlCol="0">
            <a:spAutoFit/>
          </a:bodyPr>
          <a:lstStyle/>
          <a:p>
            <a:r>
              <a:rPr lang="en-US" dirty="0" smtClean="0"/>
              <a:t>PTK7</a:t>
            </a:r>
            <a:endParaRPr lang="en-US" dirty="0"/>
          </a:p>
        </p:txBody>
      </p:sp>
      <p:sp>
        <p:nvSpPr>
          <p:cNvPr id="7" name="TextBox 6"/>
          <p:cNvSpPr txBox="1"/>
          <p:nvPr/>
        </p:nvSpPr>
        <p:spPr>
          <a:xfrm>
            <a:off x="3509963" y="3017798"/>
            <a:ext cx="812800" cy="369332"/>
          </a:xfrm>
          <a:prstGeom prst="rect">
            <a:avLst/>
          </a:prstGeom>
          <a:noFill/>
        </p:spPr>
        <p:txBody>
          <a:bodyPr wrap="square" rtlCol="0">
            <a:spAutoFit/>
          </a:bodyPr>
          <a:lstStyle/>
          <a:p>
            <a:r>
              <a:rPr lang="en-US" dirty="0" smtClean="0"/>
              <a:t>ROS1</a:t>
            </a:r>
            <a:endParaRPr lang="en-US" dirty="0"/>
          </a:p>
        </p:txBody>
      </p:sp>
      <p:sp>
        <p:nvSpPr>
          <p:cNvPr id="8" name="TextBox 7"/>
          <p:cNvSpPr txBox="1"/>
          <p:nvPr/>
        </p:nvSpPr>
        <p:spPr>
          <a:xfrm>
            <a:off x="3027363" y="3179128"/>
            <a:ext cx="812800" cy="369332"/>
          </a:xfrm>
          <a:prstGeom prst="rect">
            <a:avLst/>
          </a:prstGeom>
          <a:noFill/>
        </p:spPr>
        <p:txBody>
          <a:bodyPr wrap="square" rtlCol="0">
            <a:spAutoFit/>
          </a:bodyPr>
          <a:lstStyle/>
          <a:p>
            <a:r>
              <a:rPr lang="en-US" dirty="0" smtClean="0"/>
              <a:t>ALK</a:t>
            </a:r>
            <a:endParaRPr lang="en-US" dirty="0"/>
          </a:p>
        </p:txBody>
      </p:sp>
      <p:sp>
        <p:nvSpPr>
          <p:cNvPr id="9" name="TextBox 8"/>
          <p:cNvSpPr txBox="1"/>
          <p:nvPr/>
        </p:nvSpPr>
        <p:spPr>
          <a:xfrm>
            <a:off x="2697163" y="3552588"/>
            <a:ext cx="812800" cy="369332"/>
          </a:xfrm>
          <a:prstGeom prst="rect">
            <a:avLst/>
          </a:prstGeom>
          <a:noFill/>
        </p:spPr>
        <p:txBody>
          <a:bodyPr wrap="square" rtlCol="0">
            <a:spAutoFit/>
          </a:bodyPr>
          <a:lstStyle/>
          <a:p>
            <a:r>
              <a:rPr lang="en-US" dirty="0" smtClean="0"/>
              <a:t>LTK</a:t>
            </a:r>
            <a:endParaRPr lang="en-US" dirty="0"/>
          </a:p>
        </p:txBody>
      </p:sp>
    </p:spTree>
    <p:extLst>
      <p:ext uri="{BB962C8B-B14F-4D97-AF65-F5344CB8AC3E}">
        <p14:creationId xmlns:p14="http://schemas.microsoft.com/office/powerpoint/2010/main" val="2806268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ALK Rearrangement in Cancer</a:t>
            </a:r>
            <a:endParaRPr lang="en-US" dirty="0"/>
          </a:p>
        </p:txBody>
      </p:sp>
      <p:sp>
        <p:nvSpPr>
          <p:cNvPr id="6" name="TextBox 5"/>
          <p:cNvSpPr txBox="1"/>
          <p:nvPr/>
        </p:nvSpPr>
        <p:spPr>
          <a:xfrm>
            <a:off x="71698" y="6519446"/>
            <a:ext cx="5841563" cy="338554"/>
          </a:xfrm>
          <a:prstGeom prst="rect">
            <a:avLst/>
          </a:prstGeom>
          <a:noFill/>
        </p:spPr>
        <p:txBody>
          <a:bodyPr wrap="none" rtlCol="0">
            <a:spAutoFit/>
          </a:bodyPr>
          <a:lstStyle/>
          <a:p>
            <a:r>
              <a:rPr lang="en-US" sz="1600" dirty="0" smtClean="0">
                <a:solidFill>
                  <a:srgbClr val="FFFFFF"/>
                </a:solidFill>
              </a:rPr>
              <a:t>Adapted from Cancer Genome Atlas, National Cancer Institute</a:t>
            </a:r>
            <a:endParaRPr lang="en-US" sz="1600" dirty="0">
              <a:solidFill>
                <a:srgbClr val="FFFFFF"/>
              </a:solidFill>
            </a:endParaRPr>
          </a:p>
        </p:txBody>
      </p:sp>
      <p:sp>
        <p:nvSpPr>
          <p:cNvPr id="7" name="TextBox 6"/>
          <p:cNvSpPr txBox="1"/>
          <p:nvPr/>
        </p:nvSpPr>
        <p:spPr>
          <a:xfrm>
            <a:off x="5721539" y="1587123"/>
            <a:ext cx="3283225" cy="3693319"/>
          </a:xfrm>
          <a:prstGeom prst="rect">
            <a:avLst/>
          </a:prstGeom>
          <a:noFill/>
        </p:spPr>
        <p:txBody>
          <a:bodyPr wrap="square" rtlCol="0">
            <a:spAutoFit/>
          </a:bodyPr>
          <a:lstStyle/>
          <a:p>
            <a:pPr marL="285750" indent="-285750">
              <a:buFont typeface="Arial"/>
              <a:buChar char="•"/>
            </a:pPr>
            <a:r>
              <a:rPr lang="en-US" dirty="0" smtClean="0">
                <a:solidFill>
                  <a:srgbClr val="FFFFFF"/>
                </a:solidFill>
              </a:rPr>
              <a:t>Chromosomal translocation most common ALK abnormality in cancer</a:t>
            </a:r>
          </a:p>
          <a:p>
            <a:endParaRPr lang="en-US" dirty="0">
              <a:solidFill>
                <a:srgbClr val="FFFFFF"/>
              </a:solidFill>
            </a:endParaRPr>
          </a:p>
          <a:p>
            <a:pPr marL="285750" indent="-285750">
              <a:buFont typeface="Arial"/>
              <a:buChar char="•"/>
            </a:pPr>
            <a:r>
              <a:rPr lang="en-US" dirty="0" smtClean="0">
                <a:solidFill>
                  <a:srgbClr val="FFFFFF"/>
                </a:solidFill>
              </a:rPr>
              <a:t>Rearrangement of genetic info when parts of one chromosome break off and fuse with another, or flip around (inversion)</a:t>
            </a:r>
          </a:p>
          <a:p>
            <a:endParaRPr lang="en-US" dirty="0">
              <a:solidFill>
                <a:srgbClr val="FFFFFF"/>
              </a:solidFill>
            </a:endParaRPr>
          </a:p>
          <a:p>
            <a:pPr marL="285750" indent="-285750">
              <a:buFont typeface="Arial"/>
              <a:buChar char="•"/>
            </a:pPr>
            <a:r>
              <a:rPr lang="en-US" dirty="0" smtClean="0">
                <a:solidFill>
                  <a:srgbClr val="FFFFFF"/>
                </a:solidFill>
              </a:rPr>
              <a:t>Results in new gene and expression of </a:t>
            </a:r>
            <a:r>
              <a:rPr lang="en-US" b="1" dirty="0" smtClean="0">
                <a:solidFill>
                  <a:srgbClr val="ECBB33"/>
                </a:solidFill>
              </a:rPr>
              <a:t>fusion protein</a:t>
            </a:r>
            <a:endParaRPr lang="en-US" b="1" dirty="0">
              <a:solidFill>
                <a:srgbClr val="ECBB33"/>
              </a:solidFill>
            </a:endParaRPr>
          </a:p>
        </p:txBody>
      </p:sp>
      <p:pic>
        <p:nvPicPr>
          <p:cNvPr id="2" name="Picture 1" descr="GenomeNew2.png"/>
          <p:cNvPicPr>
            <a:picLocks noChangeAspect="1"/>
          </p:cNvPicPr>
          <p:nvPr/>
        </p:nvPicPr>
        <p:blipFill rotWithShape="1">
          <a:blip r:embed="rId3">
            <a:extLst>
              <a:ext uri="{28A0092B-C50C-407E-A947-70E740481C1C}">
                <a14:useLocalDpi xmlns:a14="http://schemas.microsoft.com/office/drawing/2010/main" val="0"/>
              </a:ext>
            </a:extLst>
          </a:blip>
          <a:srcRect l="1720" t="2817" r="2211" b="2510"/>
          <a:stretch/>
        </p:blipFill>
        <p:spPr>
          <a:xfrm>
            <a:off x="368300" y="1574423"/>
            <a:ext cx="5232400" cy="47374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846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Available clinical data and ongoing trials with </a:t>
            </a:r>
            <a:r>
              <a:rPr lang="en-US" sz="3200" b="1" dirty="0" err="1" smtClean="0">
                <a:solidFill>
                  <a:srgbClr val="FFFFFF"/>
                </a:solidFill>
              </a:rPr>
              <a:t>crizotinib</a:t>
            </a:r>
            <a:r>
              <a:rPr lang="en-US" sz="3200" b="1" dirty="0">
                <a:solidFill>
                  <a:srgbClr val="FFFFFF"/>
                </a:solidFill>
              </a:rPr>
              <a:t> </a:t>
            </a:r>
            <a:r>
              <a:rPr lang="en-US" sz="3200" b="1" dirty="0" smtClean="0">
                <a:solidFill>
                  <a:srgbClr val="FFFFFF"/>
                </a:solidFill>
              </a:rPr>
              <a:t>for </a:t>
            </a:r>
            <a:r>
              <a:rPr lang="en-US" sz="3200" b="1" dirty="0">
                <a:solidFill>
                  <a:srgbClr val="FFFFFF"/>
                </a:solidFill>
              </a:rPr>
              <a:t>patients with ALK/ROS1-positive NSCLC</a:t>
            </a:r>
          </a:p>
        </p:txBody>
      </p:sp>
    </p:spTree>
    <p:extLst>
      <p:ext uri="{BB962C8B-B14F-4D97-AF65-F5344CB8AC3E}">
        <p14:creationId xmlns:p14="http://schemas.microsoft.com/office/powerpoint/2010/main" val="355400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23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PROFILE 1007: </a:t>
            </a:r>
            <a:r>
              <a:rPr lang="en-US" dirty="0" err="1" smtClean="0"/>
              <a:t>Crizotinib</a:t>
            </a:r>
            <a:r>
              <a:rPr lang="en-US" dirty="0" smtClean="0"/>
              <a:t>-Related Adverse Events</a:t>
            </a:r>
            <a:endParaRPr lang="en-US" dirty="0"/>
          </a:p>
        </p:txBody>
      </p:sp>
      <p:sp>
        <p:nvSpPr>
          <p:cNvPr id="4" name="Content Placeholder 3"/>
          <p:cNvSpPr>
            <a:spLocks noGrp="1"/>
          </p:cNvSpPr>
          <p:nvPr>
            <p:ph idx="1"/>
          </p:nvPr>
        </p:nvSpPr>
        <p:spPr>
          <a:xfrm>
            <a:off x="457200" y="1371590"/>
            <a:ext cx="8229600" cy="4970935"/>
          </a:xfrm>
        </p:spPr>
        <p:txBody>
          <a:bodyPr>
            <a:normAutofit fontScale="92500" lnSpcReduction="20000"/>
          </a:bodyPr>
          <a:lstStyle/>
          <a:p>
            <a:r>
              <a:rPr lang="en-US" dirty="0" smtClean="0"/>
              <a:t>Most AEs mild and manageable</a:t>
            </a:r>
          </a:p>
          <a:p>
            <a:endParaRPr lang="en-US" dirty="0"/>
          </a:p>
          <a:p>
            <a:r>
              <a:rPr lang="en-US" dirty="0" smtClean="0"/>
              <a:t>Common side effects</a:t>
            </a:r>
          </a:p>
          <a:p>
            <a:pPr lvl="1"/>
            <a:r>
              <a:rPr lang="en-US" dirty="0"/>
              <a:t>Visual disturbance</a:t>
            </a:r>
          </a:p>
          <a:p>
            <a:pPr lvl="1"/>
            <a:r>
              <a:rPr lang="en-US" dirty="0"/>
              <a:t>Diarrhea</a:t>
            </a:r>
          </a:p>
          <a:p>
            <a:pPr lvl="1"/>
            <a:r>
              <a:rPr lang="en-US" dirty="0"/>
              <a:t>Nausea</a:t>
            </a:r>
          </a:p>
          <a:p>
            <a:pPr lvl="1"/>
            <a:r>
              <a:rPr lang="en-US" dirty="0" smtClean="0"/>
              <a:t>Vomiting</a:t>
            </a:r>
          </a:p>
          <a:p>
            <a:pPr lvl="1"/>
            <a:r>
              <a:rPr lang="en-US" dirty="0" err="1" smtClean="0"/>
              <a:t>Hypogonadism</a:t>
            </a:r>
            <a:endParaRPr lang="en-US" dirty="0" smtClean="0"/>
          </a:p>
          <a:p>
            <a:pPr marL="0" indent="0">
              <a:buNone/>
            </a:pPr>
            <a:endParaRPr lang="en-US" dirty="0" smtClean="0"/>
          </a:p>
          <a:p>
            <a:r>
              <a:rPr lang="en-US" dirty="0" smtClean="0"/>
              <a:t>Most Grade 3/4 AEs &lt; 5% of patients, except:</a:t>
            </a:r>
          </a:p>
          <a:p>
            <a:pPr lvl="1"/>
            <a:r>
              <a:rPr lang="en-US" dirty="0" smtClean="0"/>
              <a:t>Elevated transaminases: 16%</a:t>
            </a:r>
          </a:p>
          <a:p>
            <a:pPr lvl="1"/>
            <a:r>
              <a:rPr lang="en-US" dirty="0" smtClean="0"/>
              <a:t>Neutropenia: 13%</a:t>
            </a:r>
          </a:p>
          <a:p>
            <a:pPr lvl="1"/>
            <a:r>
              <a:rPr lang="en-US" dirty="0" smtClean="0"/>
              <a:t>Pulmonary embolism: 5%</a:t>
            </a:r>
          </a:p>
          <a:p>
            <a:endParaRPr lang="en-US" dirty="0"/>
          </a:p>
        </p:txBody>
      </p:sp>
      <p:sp>
        <p:nvSpPr>
          <p:cNvPr id="5" name="TextBox 4"/>
          <p:cNvSpPr txBox="1"/>
          <p:nvPr/>
        </p:nvSpPr>
        <p:spPr>
          <a:xfrm>
            <a:off x="0" y="6482021"/>
            <a:ext cx="8229600" cy="369332"/>
          </a:xfrm>
          <a:prstGeom prst="rect">
            <a:avLst/>
          </a:prstGeom>
          <a:noFill/>
        </p:spPr>
        <p:txBody>
          <a:bodyPr wrap="none" rtlCol="0">
            <a:noAutofit/>
          </a:bodyPr>
          <a:lstStyle/>
          <a:p>
            <a:r>
              <a:rPr lang="en-US" sz="1600" dirty="0" smtClean="0">
                <a:solidFill>
                  <a:srgbClr val="FFFFFF"/>
                </a:solidFill>
              </a:rPr>
              <a:t>Shaw AT et al. </a:t>
            </a:r>
            <a:r>
              <a:rPr lang="en-US" sz="1600" i="1" dirty="0" err="1" smtClean="0">
                <a:solidFill>
                  <a:srgbClr val="FFFFFF"/>
                </a:solidFill>
              </a:rPr>
              <a:t>Proc</a:t>
            </a:r>
            <a:r>
              <a:rPr lang="en-US" sz="1600" i="1" dirty="0" smtClean="0">
                <a:solidFill>
                  <a:srgbClr val="FFFFFF"/>
                </a:solidFill>
              </a:rPr>
              <a:t> ESMO </a:t>
            </a:r>
            <a:r>
              <a:rPr lang="en-US" sz="1600" dirty="0" smtClean="0">
                <a:solidFill>
                  <a:srgbClr val="FFFFFF"/>
                </a:solidFill>
              </a:rPr>
              <a:t>2012;Abstract LBA1_PR.</a:t>
            </a:r>
            <a:endParaRPr lang="en-US" sz="1600" dirty="0">
              <a:solidFill>
                <a:srgbClr val="FFFFFF"/>
              </a:solidFill>
            </a:endParaRPr>
          </a:p>
        </p:txBody>
      </p:sp>
    </p:spTree>
    <p:extLst>
      <p:ext uri="{BB962C8B-B14F-4D97-AF65-F5344CB8AC3E}">
        <p14:creationId xmlns:p14="http://schemas.microsoft.com/office/powerpoint/2010/main" val="372189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5262" y="5490581"/>
            <a:ext cx="8221538" cy="553998"/>
          </a:xfrm>
          <a:prstGeom prst="rect">
            <a:avLst/>
          </a:prstGeom>
          <a:noFill/>
        </p:spPr>
        <p:txBody>
          <a:bodyPr wrap="square" rtlCol="0">
            <a:spAutoFit/>
          </a:bodyPr>
          <a:lstStyle/>
          <a:p>
            <a:r>
              <a:rPr lang="en-GB" sz="1500" b="1" dirty="0" smtClean="0">
                <a:solidFill>
                  <a:srgbClr val="FFFFFF"/>
                </a:solidFill>
                <a:latin typeface="Arial"/>
                <a:cs typeface="Arial"/>
              </a:rPr>
              <a:t>*n=240 response-evaluable patients  from the mature population, and excludes patients with early death, indeterminate response and non-measurable disease</a:t>
            </a:r>
          </a:p>
        </p:txBody>
      </p:sp>
      <p:sp>
        <p:nvSpPr>
          <p:cNvPr id="178" name="TextBox 1"/>
          <p:cNvSpPr txBox="1">
            <a:spLocks noChangeArrowheads="1"/>
          </p:cNvSpPr>
          <p:nvPr/>
        </p:nvSpPr>
        <p:spPr bwMode="auto">
          <a:xfrm>
            <a:off x="457200" y="6399451"/>
            <a:ext cx="17783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b="1">
                <a:solidFill>
                  <a:schemeClr val="tx1"/>
                </a:solidFill>
                <a:latin typeface="Arial" charset="0"/>
                <a:ea typeface="ＭＳ Ｐゴシック" charset="0"/>
              </a:defRPr>
            </a:lvl9pPr>
          </a:lstStyle>
          <a:p>
            <a:r>
              <a:rPr lang="en-US" dirty="0" smtClean="0">
                <a:solidFill>
                  <a:srgbClr val="FFFFFF"/>
                </a:solidFill>
              </a:rPr>
              <a:t>Kim </a:t>
            </a:r>
            <a:r>
              <a:rPr lang="en-US" dirty="0">
                <a:solidFill>
                  <a:srgbClr val="FFFFFF"/>
                </a:solidFill>
              </a:rPr>
              <a:t>et al., </a:t>
            </a:r>
            <a:r>
              <a:rPr lang="en-US" dirty="0" smtClean="0">
                <a:solidFill>
                  <a:srgbClr val="FFFFFF"/>
                </a:solidFill>
              </a:rPr>
              <a:t>ASCO 2012</a:t>
            </a:r>
            <a:endParaRPr lang="en-US" dirty="0">
              <a:solidFill>
                <a:srgbClr val="FFFFFF"/>
              </a:solidFill>
            </a:endParaRPr>
          </a:p>
        </p:txBody>
      </p:sp>
      <p:sp>
        <p:nvSpPr>
          <p:cNvPr id="2" name="Title 1"/>
          <p:cNvSpPr>
            <a:spLocks noGrp="1"/>
          </p:cNvSpPr>
          <p:nvPr>
            <p:ph type="title"/>
          </p:nvPr>
        </p:nvSpPr>
        <p:spPr/>
        <p:txBody>
          <a:bodyPr/>
          <a:lstStyle/>
          <a:p>
            <a:r>
              <a:rPr lang="en-US" dirty="0"/>
              <a:t>Activity of </a:t>
            </a:r>
            <a:r>
              <a:rPr lang="en-US" dirty="0" err="1"/>
              <a:t>Crizotinib</a:t>
            </a:r>
            <a:r>
              <a:rPr lang="en-US" dirty="0"/>
              <a:t> in ALK+ NSCLC</a:t>
            </a:r>
            <a:br>
              <a:rPr lang="en-US" dirty="0"/>
            </a:br>
            <a:r>
              <a:rPr lang="en-US" dirty="0"/>
              <a:t>Update of the Phase 2 Study*</a:t>
            </a:r>
          </a:p>
        </p:txBody>
      </p:sp>
      <p:sp>
        <p:nvSpPr>
          <p:cNvPr id="3" name="Content Placeholder 2"/>
          <p:cNvSpPr>
            <a:spLocks noGrp="1"/>
          </p:cNvSpPr>
          <p:nvPr>
            <p:ph idx="1"/>
          </p:nvPr>
        </p:nvSpPr>
        <p:spPr>
          <a:xfrm>
            <a:off x="457200" y="1371591"/>
            <a:ext cx="8229600" cy="2994857"/>
          </a:xfrm>
        </p:spPr>
        <p:txBody>
          <a:bodyPr/>
          <a:lstStyle/>
          <a:p>
            <a:pPr>
              <a:spcBef>
                <a:spcPts val="1800"/>
              </a:spcBef>
            </a:pPr>
            <a:r>
              <a:rPr lang="en-US" dirty="0"/>
              <a:t>Validates the activity of </a:t>
            </a:r>
            <a:r>
              <a:rPr lang="en-US" dirty="0" err="1"/>
              <a:t>crizotinib</a:t>
            </a:r>
            <a:r>
              <a:rPr lang="en-US" dirty="0"/>
              <a:t> in </a:t>
            </a:r>
            <a:br>
              <a:rPr lang="en-US" dirty="0"/>
            </a:br>
            <a:r>
              <a:rPr lang="en-US" dirty="0"/>
              <a:t>ALK+ lung </a:t>
            </a:r>
            <a:r>
              <a:rPr lang="en-US" dirty="0" smtClean="0"/>
              <a:t>cancer</a:t>
            </a:r>
            <a:endParaRPr lang="en-US" dirty="0"/>
          </a:p>
          <a:p>
            <a:pPr>
              <a:spcBef>
                <a:spcPts val="1800"/>
              </a:spcBef>
            </a:pPr>
            <a:r>
              <a:rPr lang="en-US" dirty="0"/>
              <a:t>Waterfall plot almost identical to Phase I </a:t>
            </a:r>
            <a:r>
              <a:rPr lang="en-US" dirty="0" smtClean="0"/>
              <a:t>study</a:t>
            </a:r>
            <a:endParaRPr lang="en-US" dirty="0"/>
          </a:p>
          <a:p>
            <a:pPr>
              <a:spcBef>
                <a:spcPts val="1800"/>
              </a:spcBef>
            </a:pPr>
            <a:r>
              <a:rPr lang="en-US" dirty="0"/>
              <a:t>50-60% of patients had a confirmed partial or complete response</a:t>
            </a:r>
          </a:p>
          <a:p>
            <a:pPr>
              <a:spcBef>
                <a:spcPts val="1800"/>
              </a:spcBef>
            </a:pPr>
            <a:endParaRPr lang="en-US" dirty="0"/>
          </a:p>
        </p:txBody>
      </p:sp>
    </p:spTree>
    <p:extLst>
      <p:ext uri="{BB962C8B-B14F-4D97-AF65-F5344CB8AC3E}">
        <p14:creationId xmlns:p14="http://schemas.microsoft.com/office/powerpoint/2010/main" val="228083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mv="urn:schemas-microsoft-com:mac:vml" xmlns="">
      <p:transition spd="slow" advClick="0"/>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ormAutofit/>
          </a:bodyPr>
          <a:lstStyle/>
          <a:p>
            <a:pPr algn="ctr"/>
            <a:r>
              <a:rPr lang="en-US" sz="3200" b="1" dirty="0" err="1">
                <a:solidFill>
                  <a:srgbClr val="FFFFFF"/>
                </a:solidFill>
              </a:rPr>
              <a:t>Crizotinib</a:t>
            </a:r>
            <a:r>
              <a:rPr lang="en-US" sz="3200" b="1">
                <a:solidFill>
                  <a:srgbClr val="FFFFFF"/>
                </a:solidFill>
              </a:rPr>
              <a:t> resistance and ongoing investigation of novel ALK inhibitors</a:t>
            </a:r>
            <a:endParaRPr lang="en-US" sz="3200" b="1" dirty="0">
              <a:solidFill>
                <a:srgbClr val="FFFFFF"/>
              </a:solidFill>
            </a:endParaRPr>
          </a:p>
        </p:txBody>
      </p:sp>
    </p:spTree>
    <p:extLst>
      <p:ext uri="{BB962C8B-B14F-4D97-AF65-F5344CB8AC3E}">
        <p14:creationId xmlns:p14="http://schemas.microsoft.com/office/powerpoint/2010/main" val="2973404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49728" y="1491910"/>
            <a:ext cx="7359572" cy="48557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27"/>
          <p:cNvSpPr txBox="1">
            <a:spLocks noChangeArrowheads="1"/>
          </p:cNvSpPr>
          <p:nvPr/>
        </p:nvSpPr>
        <p:spPr bwMode="auto">
          <a:xfrm rot="16200000">
            <a:off x="-600047" y="3651302"/>
            <a:ext cx="3340100" cy="369888"/>
          </a:xfrm>
          <a:prstGeom prst="rect">
            <a:avLst/>
          </a:prstGeom>
          <a:solidFill>
            <a:schemeClr val="bg1"/>
          </a:solidFill>
          <a:ln w="9525">
            <a:noFill/>
            <a:miter lim="800000"/>
            <a:headEnd/>
            <a:tailEnd/>
          </a:ln>
        </p:spPr>
        <p:txBody>
          <a:bodyPr wrap="none">
            <a:spAutoFit/>
          </a:bodyPr>
          <a:lstStyle/>
          <a:p>
            <a:r>
              <a:rPr lang="en-GB">
                <a:solidFill>
                  <a:prstClr val="black"/>
                </a:solidFill>
                <a:latin typeface="Calibri"/>
                <a:cs typeface="Arial" charset="0"/>
              </a:rPr>
              <a:t>Best (%) change from baseline</a:t>
            </a:r>
          </a:p>
        </p:txBody>
      </p:sp>
      <p:pic>
        <p:nvPicPr>
          <p:cNvPr id="7" name="Picture 3"/>
          <p:cNvPicPr>
            <a:picLocks noChangeAspect="1" noChangeArrowheads="1"/>
          </p:cNvPicPr>
          <p:nvPr/>
        </p:nvPicPr>
        <p:blipFill>
          <a:blip r:embed="rId3"/>
          <a:srcRect/>
          <a:stretch>
            <a:fillRect/>
          </a:stretch>
        </p:blipFill>
        <p:spPr bwMode="auto">
          <a:xfrm>
            <a:off x="1494659" y="1675659"/>
            <a:ext cx="6400800" cy="4322747"/>
          </a:xfrm>
          <a:prstGeom prst="rect">
            <a:avLst/>
          </a:prstGeom>
          <a:noFill/>
          <a:ln w="9525">
            <a:noFill/>
            <a:miter lim="800000"/>
            <a:headEnd/>
            <a:tailEnd/>
          </a:ln>
        </p:spPr>
      </p:pic>
      <p:grpSp>
        <p:nvGrpSpPr>
          <p:cNvPr id="8" name="Group 7"/>
          <p:cNvGrpSpPr/>
          <p:nvPr/>
        </p:nvGrpSpPr>
        <p:grpSpPr bwMode="auto">
          <a:xfrm>
            <a:off x="1342259" y="1701677"/>
            <a:ext cx="533400" cy="4645994"/>
            <a:chOff x="914400" y="1372317"/>
            <a:chExt cx="533400" cy="4645855"/>
          </a:xfrm>
          <a:solidFill>
            <a:schemeClr val="bg1"/>
          </a:solidFill>
        </p:grpSpPr>
        <p:sp>
          <p:nvSpPr>
            <p:cNvPr id="9" name="TextBox 8"/>
            <p:cNvSpPr txBox="1"/>
            <p:nvPr/>
          </p:nvSpPr>
          <p:spPr>
            <a:xfrm>
              <a:off x="999359" y="1372317"/>
              <a:ext cx="439544" cy="276999"/>
            </a:xfrm>
            <a:prstGeom prst="rect">
              <a:avLst/>
            </a:prstGeom>
            <a:grpFill/>
          </p:spPr>
          <p:txBody>
            <a:bodyPr wrap="none">
              <a:spAutoFit/>
            </a:bodyPr>
            <a:lstStyle/>
            <a:p>
              <a:pPr>
                <a:defRPr/>
              </a:pPr>
              <a:r>
                <a:rPr lang="en-GB" sz="1200" dirty="0">
                  <a:solidFill>
                    <a:prstClr val="black"/>
                  </a:solidFill>
                  <a:latin typeface="Calibri"/>
                </a:rPr>
                <a:t>100</a:t>
              </a:r>
            </a:p>
          </p:txBody>
        </p:sp>
        <p:sp>
          <p:nvSpPr>
            <p:cNvPr id="10" name="TextBox 9"/>
            <p:cNvSpPr txBox="1"/>
            <p:nvPr/>
          </p:nvSpPr>
          <p:spPr>
            <a:xfrm>
              <a:off x="1084319" y="1769359"/>
              <a:ext cx="354584" cy="276999"/>
            </a:xfrm>
            <a:prstGeom prst="rect">
              <a:avLst/>
            </a:prstGeom>
            <a:grpFill/>
          </p:spPr>
          <p:txBody>
            <a:bodyPr wrap="none">
              <a:spAutoFit/>
            </a:bodyPr>
            <a:lstStyle/>
            <a:p>
              <a:pPr>
                <a:defRPr/>
              </a:pPr>
              <a:r>
                <a:rPr lang="en-GB" sz="1200" dirty="0">
                  <a:solidFill>
                    <a:prstClr val="black"/>
                  </a:solidFill>
                  <a:latin typeface="Calibri"/>
                </a:rPr>
                <a:t>80</a:t>
              </a:r>
            </a:p>
          </p:txBody>
        </p:sp>
        <p:sp>
          <p:nvSpPr>
            <p:cNvPr id="11" name="TextBox 10"/>
            <p:cNvSpPr txBox="1"/>
            <p:nvPr/>
          </p:nvSpPr>
          <p:spPr>
            <a:xfrm>
              <a:off x="1084319" y="2166674"/>
              <a:ext cx="354584" cy="276999"/>
            </a:xfrm>
            <a:prstGeom prst="rect">
              <a:avLst/>
            </a:prstGeom>
            <a:grpFill/>
          </p:spPr>
          <p:txBody>
            <a:bodyPr wrap="none">
              <a:spAutoFit/>
            </a:bodyPr>
            <a:lstStyle/>
            <a:p>
              <a:pPr>
                <a:defRPr/>
              </a:pPr>
              <a:r>
                <a:rPr lang="en-GB" sz="1200" dirty="0">
                  <a:solidFill>
                    <a:prstClr val="black"/>
                  </a:solidFill>
                  <a:latin typeface="Calibri"/>
                </a:rPr>
                <a:t>60</a:t>
              </a:r>
            </a:p>
          </p:txBody>
        </p:sp>
        <p:sp>
          <p:nvSpPr>
            <p:cNvPr id="12" name="TextBox 11"/>
            <p:cNvSpPr txBox="1"/>
            <p:nvPr/>
          </p:nvSpPr>
          <p:spPr>
            <a:xfrm>
              <a:off x="1084319" y="2575475"/>
              <a:ext cx="354584" cy="276999"/>
            </a:xfrm>
            <a:prstGeom prst="rect">
              <a:avLst/>
            </a:prstGeom>
            <a:grpFill/>
          </p:spPr>
          <p:txBody>
            <a:bodyPr wrap="none">
              <a:spAutoFit/>
            </a:bodyPr>
            <a:lstStyle/>
            <a:p>
              <a:pPr>
                <a:defRPr/>
              </a:pPr>
              <a:r>
                <a:rPr lang="en-GB" sz="1200" dirty="0">
                  <a:solidFill>
                    <a:prstClr val="black"/>
                  </a:solidFill>
                  <a:latin typeface="Calibri"/>
                </a:rPr>
                <a:t>40</a:t>
              </a:r>
            </a:p>
          </p:txBody>
        </p:sp>
        <p:sp>
          <p:nvSpPr>
            <p:cNvPr id="13" name="TextBox 12"/>
            <p:cNvSpPr txBox="1"/>
            <p:nvPr/>
          </p:nvSpPr>
          <p:spPr>
            <a:xfrm>
              <a:off x="1084319" y="2968507"/>
              <a:ext cx="354584" cy="276999"/>
            </a:xfrm>
            <a:prstGeom prst="rect">
              <a:avLst/>
            </a:prstGeom>
            <a:grpFill/>
          </p:spPr>
          <p:txBody>
            <a:bodyPr wrap="none">
              <a:spAutoFit/>
            </a:bodyPr>
            <a:lstStyle/>
            <a:p>
              <a:pPr>
                <a:defRPr/>
              </a:pPr>
              <a:r>
                <a:rPr lang="en-GB" sz="1200" dirty="0">
                  <a:solidFill>
                    <a:prstClr val="black"/>
                  </a:solidFill>
                  <a:latin typeface="Calibri"/>
                </a:rPr>
                <a:t>20</a:t>
              </a:r>
            </a:p>
          </p:txBody>
        </p:sp>
        <p:sp>
          <p:nvSpPr>
            <p:cNvPr id="14" name="TextBox 13"/>
            <p:cNvSpPr txBox="1"/>
            <p:nvPr/>
          </p:nvSpPr>
          <p:spPr>
            <a:xfrm>
              <a:off x="1169277" y="3369832"/>
              <a:ext cx="269626" cy="276999"/>
            </a:xfrm>
            <a:prstGeom prst="rect">
              <a:avLst/>
            </a:prstGeom>
            <a:grpFill/>
          </p:spPr>
          <p:txBody>
            <a:bodyPr wrap="none">
              <a:spAutoFit/>
            </a:bodyPr>
            <a:lstStyle/>
            <a:p>
              <a:pPr>
                <a:defRPr/>
              </a:pPr>
              <a:r>
                <a:rPr lang="en-GB" sz="1200" dirty="0">
                  <a:solidFill>
                    <a:prstClr val="black"/>
                  </a:solidFill>
                  <a:latin typeface="Calibri"/>
                </a:rPr>
                <a:t>0</a:t>
              </a:r>
            </a:p>
          </p:txBody>
        </p:sp>
        <p:sp>
          <p:nvSpPr>
            <p:cNvPr id="15" name="TextBox 14"/>
            <p:cNvSpPr txBox="1"/>
            <p:nvPr/>
          </p:nvSpPr>
          <p:spPr>
            <a:xfrm>
              <a:off x="999359" y="3778633"/>
              <a:ext cx="439544" cy="276999"/>
            </a:xfrm>
            <a:prstGeom prst="rect">
              <a:avLst/>
            </a:prstGeom>
            <a:grpFill/>
          </p:spPr>
          <p:txBody>
            <a:bodyPr wrap="none">
              <a:spAutoFit/>
            </a:bodyPr>
            <a:lstStyle/>
            <a:p>
              <a:pPr>
                <a:defRPr/>
              </a:pPr>
              <a:r>
                <a:rPr lang="en-GB" sz="1200" dirty="0">
                  <a:solidFill>
                    <a:prstClr val="black"/>
                  </a:solidFill>
                  <a:latin typeface="Calibri"/>
                </a:rPr>
                <a:t>–20</a:t>
              </a:r>
            </a:p>
          </p:txBody>
        </p:sp>
        <p:sp>
          <p:nvSpPr>
            <p:cNvPr id="16" name="TextBox 15"/>
            <p:cNvSpPr txBox="1"/>
            <p:nvPr/>
          </p:nvSpPr>
          <p:spPr>
            <a:xfrm>
              <a:off x="999359" y="4175948"/>
              <a:ext cx="439544" cy="276999"/>
            </a:xfrm>
            <a:prstGeom prst="rect">
              <a:avLst/>
            </a:prstGeom>
            <a:grpFill/>
          </p:spPr>
          <p:txBody>
            <a:bodyPr wrap="none">
              <a:spAutoFit/>
            </a:bodyPr>
            <a:lstStyle/>
            <a:p>
              <a:pPr>
                <a:defRPr/>
              </a:pPr>
              <a:r>
                <a:rPr lang="en-GB" sz="1200" dirty="0">
                  <a:solidFill>
                    <a:prstClr val="black"/>
                  </a:solidFill>
                  <a:latin typeface="Calibri"/>
                </a:rPr>
                <a:t>–40</a:t>
              </a:r>
            </a:p>
          </p:txBody>
        </p:sp>
        <p:sp>
          <p:nvSpPr>
            <p:cNvPr id="17" name="TextBox 16"/>
            <p:cNvSpPr txBox="1"/>
            <p:nvPr/>
          </p:nvSpPr>
          <p:spPr>
            <a:xfrm>
              <a:off x="999359" y="4568707"/>
              <a:ext cx="439544" cy="276999"/>
            </a:xfrm>
            <a:prstGeom prst="rect">
              <a:avLst/>
            </a:prstGeom>
            <a:grpFill/>
          </p:spPr>
          <p:txBody>
            <a:bodyPr wrap="none">
              <a:spAutoFit/>
            </a:bodyPr>
            <a:lstStyle/>
            <a:p>
              <a:pPr>
                <a:defRPr/>
              </a:pPr>
              <a:r>
                <a:rPr lang="en-GB" sz="1200" dirty="0">
                  <a:solidFill>
                    <a:prstClr val="black"/>
                  </a:solidFill>
                  <a:latin typeface="Calibri"/>
                </a:rPr>
                <a:t>–60</a:t>
              </a:r>
            </a:p>
          </p:txBody>
        </p:sp>
        <p:sp>
          <p:nvSpPr>
            <p:cNvPr id="18" name="TextBox 17"/>
            <p:cNvSpPr txBox="1"/>
            <p:nvPr/>
          </p:nvSpPr>
          <p:spPr>
            <a:xfrm>
              <a:off x="999359" y="4998106"/>
              <a:ext cx="439544" cy="276999"/>
            </a:xfrm>
            <a:prstGeom prst="rect">
              <a:avLst/>
            </a:prstGeom>
            <a:grpFill/>
          </p:spPr>
          <p:txBody>
            <a:bodyPr wrap="none">
              <a:spAutoFit/>
            </a:bodyPr>
            <a:lstStyle/>
            <a:p>
              <a:pPr>
                <a:defRPr/>
              </a:pPr>
              <a:r>
                <a:rPr lang="en-GB" sz="1200" dirty="0">
                  <a:solidFill>
                    <a:prstClr val="black"/>
                  </a:solidFill>
                  <a:latin typeface="Calibri"/>
                </a:rPr>
                <a:t>–80</a:t>
              </a:r>
            </a:p>
          </p:txBody>
        </p:sp>
        <p:sp>
          <p:nvSpPr>
            <p:cNvPr id="19" name="TextBox 18"/>
            <p:cNvSpPr txBox="1"/>
            <p:nvPr/>
          </p:nvSpPr>
          <p:spPr>
            <a:xfrm>
              <a:off x="914400" y="5390865"/>
              <a:ext cx="524503" cy="276999"/>
            </a:xfrm>
            <a:prstGeom prst="rect">
              <a:avLst/>
            </a:prstGeom>
            <a:grpFill/>
          </p:spPr>
          <p:txBody>
            <a:bodyPr wrap="none">
              <a:spAutoFit/>
            </a:bodyPr>
            <a:lstStyle/>
            <a:p>
              <a:pPr>
                <a:defRPr/>
              </a:pPr>
              <a:r>
                <a:rPr lang="en-GB" sz="1200" dirty="0">
                  <a:solidFill>
                    <a:prstClr val="black"/>
                  </a:solidFill>
                  <a:latin typeface="Calibri"/>
                </a:rPr>
                <a:t>–100</a:t>
              </a:r>
            </a:p>
          </p:txBody>
        </p:sp>
        <p:sp>
          <p:nvSpPr>
            <p:cNvPr id="20" name="TextBox 19"/>
            <p:cNvSpPr txBox="1"/>
            <p:nvPr/>
          </p:nvSpPr>
          <p:spPr>
            <a:xfrm>
              <a:off x="1109211" y="5742801"/>
              <a:ext cx="338589" cy="275371"/>
            </a:xfrm>
            <a:prstGeom prst="rect">
              <a:avLst/>
            </a:prstGeom>
            <a:grpFill/>
          </p:spPr>
          <p:txBody>
            <a:bodyPr>
              <a:spAutoFit/>
            </a:bodyPr>
            <a:lstStyle/>
            <a:p>
              <a:pPr>
                <a:defRPr/>
              </a:pPr>
              <a:endParaRPr lang="en-GB" sz="1200" dirty="0">
                <a:solidFill>
                  <a:prstClr val="black"/>
                </a:solidFill>
                <a:latin typeface="Calibri"/>
              </a:endParaRPr>
            </a:p>
          </p:txBody>
        </p:sp>
      </p:grpSp>
      <p:grpSp>
        <p:nvGrpSpPr>
          <p:cNvPr id="21" name="Group 8"/>
          <p:cNvGrpSpPr>
            <a:grpSpLocks/>
          </p:cNvGrpSpPr>
          <p:nvPr/>
        </p:nvGrpSpPr>
        <p:grpSpPr bwMode="auto">
          <a:xfrm>
            <a:off x="2104259" y="5431684"/>
            <a:ext cx="2660650" cy="338137"/>
            <a:chOff x="4654437" y="1566446"/>
            <a:chExt cx="2660763" cy="338554"/>
          </a:xfrm>
        </p:grpSpPr>
        <p:sp>
          <p:nvSpPr>
            <p:cNvPr id="22" name="TextBox 55"/>
            <p:cNvSpPr txBox="1">
              <a:spLocks noChangeArrowheads="1"/>
            </p:cNvSpPr>
            <p:nvPr/>
          </p:nvSpPr>
          <p:spPr bwMode="auto">
            <a:xfrm>
              <a:off x="4724400" y="1566446"/>
              <a:ext cx="2590800" cy="338554"/>
            </a:xfrm>
            <a:prstGeom prst="rect">
              <a:avLst/>
            </a:prstGeom>
            <a:solidFill>
              <a:schemeClr val="bg1"/>
            </a:solidFill>
            <a:ln w="9525">
              <a:noFill/>
              <a:miter lim="800000"/>
              <a:headEnd/>
              <a:tailEnd/>
            </a:ln>
          </p:spPr>
          <p:txBody>
            <a:bodyPr>
              <a:spAutoFit/>
            </a:bodyPr>
            <a:lstStyle/>
            <a:p>
              <a:r>
                <a:rPr lang="en-US" sz="1600">
                  <a:solidFill>
                    <a:prstClr val="black"/>
                  </a:solidFill>
                  <a:latin typeface="Calibri"/>
                </a:rPr>
                <a:t>Progression or death</a:t>
              </a:r>
            </a:p>
          </p:txBody>
        </p:sp>
        <p:sp>
          <p:nvSpPr>
            <p:cNvPr id="23" name="Flowchart: Connector 56"/>
            <p:cNvSpPr>
              <a:spLocks noChangeAspect="1"/>
            </p:cNvSpPr>
            <p:nvPr/>
          </p:nvSpPr>
          <p:spPr>
            <a:xfrm>
              <a:off x="4654437" y="1676118"/>
              <a:ext cx="69853" cy="69936"/>
            </a:xfrm>
            <a:prstGeom prst="flowChartConnector">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grpSp>
      <p:sp>
        <p:nvSpPr>
          <p:cNvPr id="24" name="Text Box 5"/>
          <p:cNvSpPr txBox="1">
            <a:spLocks noChangeArrowheads="1"/>
          </p:cNvSpPr>
          <p:nvPr/>
        </p:nvSpPr>
        <p:spPr bwMode="auto">
          <a:xfrm>
            <a:off x="2332859" y="1832821"/>
            <a:ext cx="5429250" cy="584200"/>
          </a:xfrm>
          <a:prstGeom prst="rect">
            <a:avLst/>
          </a:prstGeom>
          <a:solidFill>
            <a:schemeClr val="bg1"/>
          </a:solidFill>
          <a:ln w="9525">
            <a:noFill/>
            <a:miter lim="800000"/>
            <a:headEnd/>
            <a:tailEnd/>
          </a:ln>
        </p:spPr>
        <p:txBody>
          <a:bodyPr wrap="none">
            <a:spAutoFit/>
          </a:bodyPr>
          <a:lstStyle/>
          <a:p>
            <a:pPr algn="ctr" defTabSz="914400"/>
            <a:r>
              <a:rPr lang="en-US" sz="1600" b="1" dirty="0">
                <a:solidFill>
                  <a:prstClr val="black"/>
                </a:solidFill>
                <a:latin typeface="Calibri"/>
              </a:rPr>
              <a:t>Best % change from baseline</a:t>
            </a:r>
          </a:p>
          <a:p>
            <a:pPr algn="ctr" defTabSz="914400"/>
            <a:r>
              <a:rPr lang="en-US" sz="1600" b="1" dirty="0">
                <a:solidFill>
                  <a:prstClr val="black"/>
                </a:solidFill>
                <a:latin typeface="Calibri"/>
              </a:rPr>
              <a:t>LDK378 400–750 mg PO </a:t>
            </a:r>
            <a:r>
              <a:rPr lang="en-US" sz="1600" b="1" dirty="0" err="1">
                <a:solidFill>
                  <a:prstClr val="black"/>
                </a:solidFill>
                <a:latin typeface="Calibri"/>
              </a:rPr>
              <a:t>qd</a:t>
            </a:r>
            <a:r>
              <a:rPr lang="en-US" sz="1600" b="1" dirty="0">
                <a:solidFill>
                  <a:prstClr val="black"/>
                </a:solidFill>
                <a:latin typeface="Calibri"/>
              </a:rPr>
              <a:t>; lung cancer patients only</a:t>
            </a:r>
          </a:p>
        </p:txBody>
      </p:sp>
      <p:grpSp>
        <p:nvGrpSpPr>
          <p:cNvPr id="25" name="Group 11"/>
          <p:cNvGrpSpPr>
            <a:grpSpLocks/>
          </p:cNvGrpSpPr>
          <p:nvPr/>
        </p:nvGrpSpPr>
        <p:grpSpPr bwMode="auto">
          <a:xfrm>
            <a:off x="3018659" y="5922218"/>
            <a:ext cx="3568233" cy="369332"/>
            <a:chOff x="2667000" y="5715000"/>
            <a:chExt cx="3568683" cy="368777"/>
          </a:xfrm>
        </p:grpSpPr>
        <p:sp>
          <p:nvSpPr>
            <p:cNvPr id="26" name="TextBox 9"/>
            <p:cNvSpPr txBox="1">
              <a:spLocks noChangeArrowheads="1"/>
            </p:cNvSpPr>
            <p:nvPr/>
          </p:nvSpPr>
          <p:spPr bwMode="auto">
            <a:xfrm>
              <a:off x="2841928" y="5715000"/>
              <a:ext cx="3393755" cy="368777"/>
            </a:xfrm>
            <a:prstGeom prst="rect">
              <a:avLst/>
            </a:prstGeom>
            <a:noFill/>
            <a:ln w="9525">
              <a:noFill/>
              <a:miter lim="800000"/>
              <a:headEnd/>
              <a:tailEnd/>
            </a:ln>
          </p:spPr>
          <p:txBody>
            <a:bodyPr wrap="none">
              <a:spAutoFit/>
            </a:bodyPr>
            <a:lstStyle/>
            <a:p>
              <a:r>
                <a:rPr lang="en-GB" dirty="0">
                  <a:latin typeface="Calibri"/>
                </a:rPr>
                <a:t>Prior </a:t>
              </a:r>
              <a:r>
                <a:rPr lang="en-GB" dirty="0" err="1">
                  <a:latin typeface="Calibri"/>
                </a:rPr>
                <a:t>crizotinib</a:t>
              </a:r>
              <a:r>
                <a:rPr lang="en-GB" dirty="0">
                  <a:latin typeface="Calibri"/>
                </a:rPr>
                <a:t>       </a:t>
              </a:r>
              <a:r>
                <a:rPr lang="en-GB" dirty="0" err="1">
                  <a:latin typeface="Calibri"/>
                </a:rPr>
                <a:t>Crizotinib</a:t>
              </a:r>
              <a:r>
                <a:rPr lang="en-GB" dirty="0">
                  <a:latin typeface="Calibri"/>
                </a:rPr>
                <a:t>-naïve </a:t>
              </a:r>
            </a:p>
          </p:txBody>
        </p:sp>
        <p:sp>
          <p:nvSpPr>
            <p:cNvPr id="27" name="Rectangle 26"/>
            <p:cNvSpPr/>
            <p:nvPr/>
          </p:nvSpPr>
          <p:spPr>
            <a:xfrm>
              <a:off x="2667000" y="5827544"/>
              <a:ext cx="144481" cy="144245"/>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latin typeface="Calibri"/>
              </a:endParaRPr>
            </a:p>
          </p:txBody>
        </p:sp>
        <p:sp>
          <p:nvSpPr>
            <p:cNvPr id="28" name="Rectangle 27"/>
            <p:cNvSpPr/>
            <p:nvPr/>
          </p:nvSpPr>
          <p:spPr>
            <a:xfrm>
              <a:off x="4503969" y="5827544"/>
              <a:ext cx="144480" cy="144245"/>
            </a:xfrm>
            <a:prstGeom prst="rect">
              <a:avLst/>
            </a:prstGeom>
            <a:solidFill>
              <a:srgbClr val="FF99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prstClr val="white"/>
                </a:solidFill>
                <a:latin typeface="Calibri"/>
              </a:endParaRPr>
            </a:p>
          </p:txBody>
        </p:sp>
      </p:grpSp>
      <p:sp>
        <p:nvSpPr>
          <p:cNvPr id="30" name="TextBox 29"/>
          <p:cNvSpPr txBox="1"/>
          <p:nvPr/>
        </p:nvSpPr>
        <p:spPr>
          <a:xfrm>
            <a:off x="-3011" y="6427113"/>
            <a:ext cx="4507624" cy="430887"/>
          </a:xfrm>
          <a:prstGeom prst="rect">
            <a:avLst/>
          </a:prstGeom>
          <a:noFill/>
        </p:spPr>
        <p:txBody>
          <a:bodyPr wrap="none" lIns="182880" tIns="91440" bIns="91440" rtlCol="0">
            <a:spAutoFit/>
          </a:bodyPr>
          <a:lstStyle/>
          <a:p>
            <a:r>
              <a:rPr lang="en-US" sz="1600" dirty="0" smtClean="0">
                <a:solidFill>
                  <a:srgbClr val="FFFFFF"/>
                </a:solidFill>
                <a:latin typeface="Arial"/>
                <a:cs typeface="Arial"/>
              </a:rPr>
              <a:t>With permission from Shaw et al., ESMO 2012</a:t>
            </a:r>
            <a:endParaRPr lang="en-US" sz="1600" dirty="0">
              <a:solidFill>
                <a:srgbClr val="FFFFFF"/>
              </a:solidFill>
              <a:latin typeface="Arial"/>
              <a:cs typeface="Arial"/>
            </a:endParaRPr>
          </a:p>
        </p:txBody>
      </p:sp>
      <p:sp>
        <p:nvSpPr>
          <p:cNvPr id="2" name="Title 1"/>
          <p:cNvSpPr>
            <a:spLocks noGrp="1"/>
          </p:cNvSpPr>
          <p:nvPr>
            <p:ph type="title"/>
          </p:nvPr>
        </p:nvSpPr>
        <p:spPr/>
        <p:txBody>
          <a:bodyPr/>
          <a:lstStyle/>
          <a:p>
            <a:r>
              <a:rPr lang="en-GB" b="1" dirty="0" smtClean="0"/>
              <a:t>LDK378 Induces Responses in the Majority of </a:t>
            </a:r>
            <a:r>
              <a:rPr lang="en-GB" b="1" dirty="0" err="1" smtClean="0"/>
              <a:t>Crizotinib</a:t>
            </a:r>
            <a:r>
              <a:rPr lang="en-GB" b="1" dirty="0" smtClean="0"/>
              <a:t>-Resistant Patients</a:t>
            </a:r>
            <a:endParaRPr lang="en-US" b="1" dirty="0"/>
          </a:p>
        </p:txBody>
      </p:sp>
    </p:spTree>
    <p:extLst>
      <p:ext uri="{BB962C8B-B14F-4D97-AF65-F5344CB8AC3E}">
        <p14:creationId xmlns:p14="http://schemas.microsoft.com/office/powerpoint/2010/main" val="1304985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mtClean="0"/>
              <a:t>Typical response to LDK378</a:t>
            </a:r>
            <a:endParaRPr lang="en-GB" dirty="0" smtClean="0"/>
          </a:p>
        </p:txBody>
      </p:sp>
      <p:sp>
        <p:nvSpPr>
          <p:cNvPr id="8" name="TextBox 7"/>
          <p:cNvSpPr txBox="1"/>
          <p:nvPr/>
        </p:nvSpPr>
        <p:spPr>
          <a:xfrm>
            <a:off x="5795963" y="5405438"/>
            <a:ext cx="1804987" cy="400050"/>
          </a:xfrm>
          <a:prstGeom prst="rect">
            <a:avLst/>
          </a:prstGeom>
          <a:noFill/>
        </p:spPr>
        <p:txBody>
          <a:bodyPr wrap="none">
            <a:spAutoFit/>
          </a:bodyPr>
          <a:lstStyle/>
          <a:p>
            <a:pPr fontAlgn="base">
              <a:spcBef>
                <a:spcPct val="0"/>
              </a:spcBef>
              <a:spcAft>
                <a:spcPct val="0"/>
              </a:spcAft>
              <a:defRPr/>
            </a:pPr>
            <a:r>
              <a:rPr lang="en-US" sz="2000" dirty="0">
                <a:solidFill>
                  <a:schemeClr val="bg1"/>
                </a:solidFill>
                <a:latin typeface="Calibri"/>
                <a:ea typeface="ＭＳ Ｐゴシック" pitchFamily="-1" charset="-128"/>
                <a:cs typeface="ＭＳ Ｐゴシック"/>
              </a:rPr>
              <a:t>After 3.5 weeks</a:t>
            </a:r>
          </a:p>
        </p:txBody>
      </p:sp>
      <p:sp>
        <p:nvSpPr>
          <p:cNvPr id="9" name="TextBox 8"/>
          <p:cNvSpPr txBox="1"/>
          <p:nvPr/>
        </p:nvSpPr>
        <p:spPr>
          <a:xfrm>
            <a:off x="2076450" y="5405438"/>
            <a:ext cx="1055688" cy="400050"/>
          </a:xfrm>
          <a:prstGeom prst="rect">
            <a:avLst/>
          </a:prstGeom>
          <a:noFill/>
        </p:spPr>
        <p:txBody>
          <a:bodyPr wrap="none">
            <a:spAutoFit/>
          </a:bodyPr>
          <a:lstStyle/>
          <a:p>
            <a:pPr fontAlgn="base">
              <a:spcBef>
                <a:spcPct val="0"/>
              </a:spcBef>
              <a:spcAft>
                <a:spcPct val="0"/>
              </a:spcAft>
              <a:defRPr/>
            </a:pPr>
            <a:r>
              <a:rPr lang="en-US" sz="2000" dirty="0">
                <a:solidFill>
                  <a:schemeClr val="bg1"/>
                </a:solidFill>
                <a:latin typeface="Calibri"/>
                <a:ea typeface="ＭＳ Ｐゴシック" pitchFamily="-1" charset="-128"/>
                <a:cs typeface="ＭＳ Ｐゴシック"/>
              </a:rPr>
              <a:t>Baseline</a:t>
            </a:r>
          </a:p>
        </p:txBody>
      </p:sp>
      <p:pic>
        <p:nvPicPr>
          <p:cNvPr id="26628" name="Picture 2" descr="ES_prePET.tiff"/>
          <p:cNvPicPr>
            <a:picLocks noChangeAspect="1"/>
          </p:cNvPicPr>
          <p:nvPr/>
        </p:nvPicPr>
        <p:blipFill>
          <a:blip r:embed="rId3"/>
          <a:srcRect/>
          <a:stretch>
            <a:fillRect/>
          </a:stretch>
        </p:blipFill>
        <p:spPr bwMode="auto">
          <a:xfrm>
            <a:off x="681038" y="1468438"/>
            <a:ext cx="3962400" cy="3997325"/>
          </a:xfrm>
          <a:prstGeom prst="rect">
            <a:avLst/>
          </a:prstGeom>
          <a:noFill/>
          <a:ln w="9525">
            <a:noFill/>
            <a:miter lim="800000"/>
            <a:headEnd/>
            <a:tailEnd/>
          </a:ln>
        </p:spPr>
      </p:pic>
      <p:pic>
        <p:nvPicPr>
          <p:cNvPr id="26629" name="Picture 5" descr="ES_post.tiff"/>
          <p:cNvPicPr>
            <a:picLocks noChangeAspect="1"/>
          </p:cNvPicPr>
          <p:nvPr/>
        </p:nvPicPr>
        <p:blipFill>
          <a:blip r:embed="rId4"/>
          <a:srcRect/>
          <a:stretch>
            <a:fillRect/>
          </a:stretch>
        </p:blipFill>
        <p:spPr bwMode="auto">
          <a:xfrm>
            <a:off x="4716463" y="1412875"/>
            <a:ext cx="4006850" cy="4032250"/>
          </a:xfrm>
          <a:prstGeom prst="rect">
            <a:avLst/>
          </a:prstGeom>
          <a:noFill/>
          <a:ln w="9525">
            <a:noFill/>
            <a:miter lim="800000"/>
            <a:headEnd/>
            <a:tailEnd/>
          </a:ln>
        </p:spPr>
      </p:pic>
      <p:sp>
        <p:nvSpPr>
          <p:cNvPr id="11" name="TextBox 10"/>
          <p:cNvSpPr txBox="1"/>
          <p:nvPr/>
        </p:nvSpPr>
        <p:spPr>
          <a:xfrm>
            <a:off x="-3011" y="6427113"/>
            <a:ext cx="4507624" cy="430887"/>
          </a:xfrm>
          <a:prstGeom prst="rect">
            <a:avLst/>
          </a:prstGeom>
          <a:noFill/>
        </p:spPr>
        <p:txBody>
          <a:bodyPr wrap="none" lIns="182880" tIns="91440" bIns="91440" rtlCol="0">
            <a:spAutoFit/>
          </a:bodyPr>
          <a:lstStyle/>
          <a:p>
            <a:r>
              <a:rPr lang="en-US" sz="1600">
                <a:solidFill>
                  <a:srgbClr val="FFFFFF"/>
                </a:solidFill>
                <a:cs typeface="Arial"/>
              </a:rPr>
              <a:t>With permission from Shaw </a:t>
            </a:r>
            <a:r>
              <a:rPr lang="en-US" sz="1600" dirty="0" smtClean="0">
                <a:solidFill>
                  <a:srgbClr val="FFFFFF"/>
                </a:solidFill>
                <a:latin typeface="Arial"/>
                <a:cs typeface="Arial"/>
              </a:rPr>
              <a:t>et al., ESMO 2012</a:t>
            </a:r>
            <a:endParaRPr lang="en-US" sz="1600" dirty="0">
              <a:solidFill>
                <a:srgbClr val="FFFFFF"/>
              </a:solidFill>
              <a:latin typeface="Arial"/>
              <a:cs typeface="Arial"/>
            </a:endParaRPr>
          </a:p>
        </p:txBody>
      </p:sp>
    </p:spTree>
    <p:extLst>
      <p:ext uri="{BB962C8B-B14F-4D97-AF65-F5344CB8AC3E}">
        <p14:creationId xmlns:p14="http://schemas.microsoft.com/office/powerpoint/2010/main" val="242134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52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735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853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6_CME Blue">
  <a:themeElements>
    <a:clrScheme name="">
      <a:dk1>
        <a:srgbClr val="000000"/>
      </a:dk1>
      <a:lt1>
        <a:srgbClr val="FFFFFF"/>
      </a:lt1>
      <a:dk2>
        <a:srgbClr val="000066"/>
      </a:dk2>
      <a:lt2>
        <a:srgbClr val="FFCC00"/>
      </a:lt2>
      <a:accent1>
        <a:srgbClr val="FFFF00"/>
      </a:accent1>
      <a:accent2>
        <a:srgbClr val="00FF00"/>
      </a:accent2>
      <a:accent3>
        <a:srgbClr val="AAAAB8"/>
      </a:accent3>
      <a:accent4>
        <a:srgbClr val="DADADA"/>
      </a:accent4>
      <a:accent5>
        <a:srgbClr val="FFFFAA"/>
      </a:accent5>
      <a:accent6>
        <a:srgbClr val="00E700"/>
      </a:accent6>
      <a:hlink>
        <a:srgbClr val="00FFFF"/>
      </a:hlink>
      <a:folHlink>
        <a:srgbClr val="FF33FF"/>
      </a:folHlink>
    </a:clrScheme>
    <a:fontScheme name="1_CM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ME Blue 1">
        <a:dk1>
          <a:srgbClr val="000000"/>
        </a:dk1>
        <a:lt1>
          <a:srgbClr val="FFFFFF"/>
        </a:lt1>
        <a:dk2>
          <a:srgbClr val="000099"/>
        </a:dk2>
        <a:lt2>
          <a:srgbClr val="FFCC00"/>
        </a:lt2>
        <a:accent1>
          <a:srgbClr val="FFFF00"/>
        </a:accent1>
        <a:accent2>
          <a:srgbClr val="00FF66"/>
        </a:accent2>
        <a:accent3>
          <a:srgbClr val="AAAACA"/>
        </a:accent3>
        <a:accent4>
          <a:srgbClr val="DADADA"/>
        </a:accent4>
        <a:accent5>
          <a:srgbClr val="FFFFAA"/>
        </a:accent5>
        <a:accent6>
          <a:srgbClr val="00E75C"/>
        </a:accent6>
        <a:hlink>
          <a:srgbClr val="00FFFF"/>
        </a:hlink>
        <a:folHlink>
          <a:srgbClr val="FF33FF"/>
        </a:folHlink>
      </a:clrScheme>
      <a:clrMap bg1="dk2" tx1="lt1" bg2="dk1" tx2="lt2" accent1="accent1" accent2="accent2" accent3="accent3" accent4="accent4" accent5="accent5" accent6="accent6" hlink="hlink" folHlink="folHlink"/>
    </a:extraClrScheme>
    <a:extraClrScheme>
      <a:clrScheme name="1_CME Blu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ME Blu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CME Blu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ME Blu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ME Blu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ME Blu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CME Blu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lank Presentation">
  <a:themeElements>
    <a:clrScheme name="">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1947</TotalTime>
  <Words>2764</Words>
  <Application>Microsoft Macintosh PowerPoint</Application>
  <PresentationFormat>On-screen Show (4:3)</PresentationFormat>
  <Paragraphs>619</Paragraphs>
  <Slides>64</Slides>
  <Notes>64</Notes>
  <HiddenSlides>0</HiddenSlides>
  <MMClips>0</MMClips>
  <ScaleCrop>false</ScaleCrop>
  <HeadingPairs>
    <vt:vector size="4" baseType="variant">
      <vt:variant>
        <vt:lpstr>Theme</vt:lpstr>
      </vt:variant>
      <vt:variant>
        <vt:i4>9</vt:i4>
      </vt:variant>
      <vt:variant>
        <vt:lpstr>Slide Titles</vt:lpstr>
      </vt:variant>
      <vt:variant>
        <vt:i4>64</vt:i4>
      </vt:variant>
    </vt:vector>
  </HeadingPairs>
  <TitlesOfParts>
    <vt:vector size="73" baseType="lpstr">
      <vt:lpstr>Office Theme</vt:lpstr>
      <vt:lpstr>1_Office Theme</vt:lpstr>
      <vt:lpstr>26_CME Blue</vt:lpstr>
      <vt:lpstr>4_Office Theme</vt:lpstr>
      <vt:lpstr>6_Office Theme</vt:lpstr>
      <vt:lpstr>8_Office Theme</vt:lpstr>
      <vt:lpstr>5_Office Theme</vt:lpstr>
      <vt:lpstr>Blank Presentation</vt:lpstr>
      <vt:lpstr>2_Office Theme</vt:lpstr>
      <vt:lpstr>PowerPoint Presentation</vt:lpstr>
      <vt:lpstr>PowerPoint Presentation</vt:lpstr>
      <vt:lpstr>Challenging Cases  Oncologist and Nurse Investigators  Consult on Actual Patients from the  Practices of the Invited Faculty</vt:lpstr>
      <vt:lpstr>Themes — Challenging Cases in Oncology A 10-Hour Integrated Curriculum</vt:lpstr>
      <vt:lpstr>Themes — Challenging Cases in Oncology A 10-Hour Integrated Curriculum</vt:lpstr>
      <vt:lpstr>PowerPoint Presentation</vt:lpstr>
      <vt:lpstr>PowerPoint Presentation</vt:lpstr>
      <vt:lpstr>PowerPoint Presentation</vt:lpstr>
      <vt:lpstr>PowerPoint Presentation</vt:lpstr>
      <vt:lpstr>Agenda</vt:lpstr>
      <vt:lpstr>Agenda</vt:lpstr>
      <vt:lpstr>New Agents/Regimens Recently Approved  by the FDA</vt:lpstr>
      <vt:lpstr>PowerPoint Presentation</vt:lpstr>
      <vt:lpstr>Case (from the practice of Ms Culkin)</vt:lpstr>
      <vt:lpstr>Incidence of Single Driver Mutations</vt:lpstr>
      <vt:lpstr>PowerPoint Presentation</vt:lpstr>
      <vt:lpstr>Phase III EURTAC Study Design</vt:lpstr>
      <vt:lpstr>EURTAC: Response, PFS and OS</vt:lpstr>
      <vt:lpstr>EURTAC: Select Grade ≥3 Adverse Events (AEs)</vt:lpstr>
      <vt:lpstr>PowerPoint Presentation</vt:lpstr>
      <vt:lpstr>Skin Rash from Tyrosine Kinase Inhibitors</vt:lpstr>
      <vt:lpstr>Clinical Grades of Erlotinib-Induced Rash</vt:lpstr>
      <vt:lpstr>Prophylaxis of Dermatologic Toxicities  with EGFR Inhibitors</vt:lpstr>
      <vt:lpstr>Management of Dermatologic Toxicities with EGFR Inhibitors</vt:lpstr>
      <vt:lpstr>Erlotinib versus Afatinib</vt:lpstr>
      <vt:lpstr>Afatinib: An Irreversible ErbB Family Blocker</vt:lpstr>
      <vt:lpstr>Phase III LUX-Lung 3 Study for Patients with Treatment-Naïve Advanced Lung Cancer</vt:lpstr>
      <vt:lpstr>LUX-Lung 3: Response and PFS  (Independent Review)</vt:lpstr>
      <vt:lpstr>Possible Afatinib-Related AEs</vt:lpstr>
      <vt:lpstr>PowerPoint Presentation</vt:lpstr>
      <vt:lpstr>Treatment Options After Acquired Resistance to EGFR TKIs </vt:lpstr>
      <vt:lpstr>Cessation of EGFR TKI Upon Disease Progression</vt:lpstr>
      <vt:lpstr>Studies Evaluating Continuation of EGFR TKI After Progression in Patients with an EGFR Mutation</vt:lpstr>
      <vt:lpstr>Phase Ib Study of Afatinib/Cetuximab</vt:lpstr>
      <vt:lpstr>Afatinib + cetuximab at MTD:  Responses by T790M mutation</vt:lpstr>
      <vt:lpstr>PowerPoint Presentation</vt:lpstr>
      <vt:lpstr>PowerPoint Presentation</vt:lpstr>
      <vt:lpstr>Phase II Trial Design</vt:lpstr>
      <vt:lpstr>PowerPoint Presentation</vt:lpstr>
      <vt:lpstr>Case (from the practice of Ms Eaby-Sandy)</vt:lpstr>
      <vt:lpstr>AvaALL Phase IIIb Study Design</vt:lpstr>
      <vt:lpstr>PowerPoint Presentation</vt:lpstr>
      <vt:lpstr>Potential Contraindications to Bevacizumab</vt:lpstr>
      <vt:lpstr>Possible Bevacizumab-Associated Side Effects and Complications</vt:lpstr>
      <vt:lpstr>Case (from the practice of Ms Eaby-Sandy)</vt:lpstr>
      <vt:lpstr>Case: Pre- and Postdocetaxel Pneumonitis </vt:lpstr>
      <vt:lpstr>Case: Lung Metastasis Prior and Midcourse Through Therapy with Nab Paclitaxel </vt:lpstr>
      <vt:lpstr>PowerPoint Presentation</vt:lpstr>
      <vt:lpstr>FDA Approves Nab Paclitaxel in Combination with Carboplatin for NSCLC</vt:lpstr>
      <vt:lpstr>PowerPoint Presentation</vt:lpstr>
      <vt:lpstr>CA031 Study Design</vt:lpstr>
      <vt:lpstr>Response and Survival Outcomes:  Nab-P versus Paclitaxel</vt:lpstr>
      <vt:lpstr>Possible Side Effects Associated with Nab Paclitaxel and Solvent-based Paclitaxel</vt:lpstr>
      <vt:lpstr>PowerPoint Presentation</vt:lpstr>
      <vt:lpstr>Case (from the practice of Ms Culkin)</vt:lpstr>
      <vt:lpstr>PowerPoint Presentation</vt:lpstr>
      <vt:lpstr>ALK and ROS1 Encode Related Receptor Tyrosine Kinases</vt:lpstr>
      <vt:lpstr>ALK Rearrangement in Cancer</vt:lpstr>
      <vt:lpstr>PowerPoint Presentation</vt:lpstr>
      <vt:lpstr>PROFILE 1007: Crizotinib-Related Adverse Events</vt:lpstr>
      <vt:lpstr>Activity of Crizotinib in ALK+ NSCLC Update of the Phase 2 Study*</vt:lpstr>
      <vt:lpstr>PowerPoint Presentation</vt:lpstr>
      <vt:lpstr>LDK378 Induces Responses in the Majority of Crizotinib-Resistant Patients</vt:lpstr>
      <vt:lpstr>Typical response to LDK378</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Neil Love, MD</dc:creator>
  <cp:keywords/>
  <dc:description>www.ResearchToPractice.com</dc:description>
  <cp:lastModifiedBy>Aura Herrmann</cp:lastModifiedBy>
  <cp:revision>287</cp:revision>
  <cp:lastPrinted>2013-04-26T09:28:16Z</cp:lastPrinted>
  <dcterms:created xsi:type="dcterms:W3CDTF">2013-04-10T14:27:57Z</dcterms:created>
  <dcterms:modified xsi:type="dcterms:W3CDTF">2013-07-02T22:26:14Z</dcterms:modified>
  <cp:category/>
</cp:coreProperties>
</file>