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 id="2147483651" r:id="rId2"/>
    <p:sldMasterId id="2147483867" r:id="rId3"/>
    <p:sldMasterId id="2147483969" r:id="rId4"/>
    <p:sldMasterId id="2147484049" r:id="rId5"/>
  </p:sldMasterIdLst>
  <p:notesMasterIdLst>
    <p:notesMasterId r:id="rId31"/>
  </p:notesMasterIdLst>
  <p:handoutMasterIdLst>
    <p:handoutMasterId r:id="rId32"/>
  </p:handoutMasterIdLst>
  <p:sldIdLst>
    <p:sldId id="292" r:id="rId6"/>
    <p:sldId id="290" r:id="rId7"/>
    <p:sldId id="291" r:id="rId8"/>
    <p:sldId id="293" r:id="rId9"/>
    <p:sldId id="270" r:id="rId10"/>
    <p:sldId id="258" r:id="rId11"/>
    <p:sldId id="267" r:id="rId12"/>
    <p:sldId id="268" r:id="rId13"/>
    <p:sldId id="285" r:id="rId14"/>
    <p:sldId id="271" r:id="rId15"/>
    <p:sldId id="272" r:id="rId16"/>
    <p:sldId id="275" r:id="rId17"/>
    <p:sldId id="284" r:id="rId18"/>
    <p:sldId id="274" r:id="rId19"/>
    <p:sldId id="276" r:id="rId20"/>
    <p:sldId id="286" r:id="rId21"/>
    <p:sldId id="273" r:id="rId22"/>
    <p:sldId id="279" r:id="rId23"/>
    <p:sldId id="287" r:id="rId24"/>
    <p:sldId id="283" r:id="rId25"/>
    <p:sldId id="281" r:id="rId26"/>
    <p:sldId id="266" r:id="rId27"/>
    <p:sldId id="282" r:id="rId28"/>
    <p:sldId id="277" r:id="rId29"/>
    <p:sldId id="294"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0099"/>
    <a:srgbClr val="CCECFF"/>
    <a:srgbClr val="CC00FF"/>
    <a:srgbClr val="FFCCFF"/>
    <a:srgbClr val="FFFF00"/>
    <a:srgbClr val="6699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835" autoAdjust="0"/>
  </p:normalViewPr>
  <p:slideViewPr>
    <p:cSldViewPr>
      <p:cViewPr>
        <p:scale>
          <a:sx n="100" d="100"/>
          <a:sy n="100" d="100"/>
        </p:scale>
        <p:origin x="-1784" y="-1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92" d="100"/>
          <a:sy n="92" d="100"/>
        </p:scale>
        <p:origin x="-3072"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5.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ea typeface="ＭＳ Ｐゴシック" charset="0"/>
                <a:cs typeface="+mn-cs"/>
              </a:defRPr>
            </a:lvl1pPr>
          </a:lstStyle>
          <a:p>
            <a:pPr>
              <a:defRPr/>
            </a:pPr>
            <a:endParaRPr lang="en-US"/>
          </a:p>
        </p:txBody>
      </p:sp>
      <p:sp>
        <p:nvSpPr>
          <p:cNvPr id="41987"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ea typeface="ＭＳ Ｐゴシック" charset="0"/>
                <a:cs typeface="+mn-cs"/>
              </a:defRPr>
            </a:lvl1pPr>
          </a:lstStyle>
          <a:p>
            <a:pPr>
              <a:defRPr/>
            </a:pPr>
            <a:endParaRPr lang="en-US"/>
          </a:p>
        </p:txBody>
      </p:sp>
      <p:sp>
        <p:nvSpPr>
          <p:cNvPr id="41988"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ea typeface="ＭＳ Ｐゴシック" charset="0"/>
                <a:cs typeface="+mn-cs"/>
              </a:defRPr>
            </a:lvl1pPr>
          </a:lstStyle>
          <a:p>
            <a:pPr>
              <a:defRPr/>
            </a:pPr>
            <a:endParaRPr lang="en-US"/>
          </a:p>
        </p:txBody>
      </p:sp>
      <p:sp>
        <p:nvSpPr>
          <p:cNvPr id="41989"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53B25004-E8FC-A84F-9EBD-9003CC14F7B9}" type="slidenum">
              <a:rPr lang="en-US"/>
              <a:pPr>
                <a:defRPr/>
              </a:pPr>
              <a:t>‹#›</a:t>
            </a:fld>
            <a:endParaRPr lang="en-US"/>
          </a:p>
        </p:txBody>
      </p:sp>
    </p:spTree>
    <p:extLst>
      <p:ext uri="{BB962C8B-B14F-4D97-AF65-F5344CB8AC3E}">
        <p14:creationId xmlns:p14="http://schemas.microsoft.com/office/powerpoint/2010/main" val="35330750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ea typeface="ＭＳ Ｐゴシック" charset="0"/>
                <a:cs typeface="+mn-cs"/>
              </a:defRPr>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ea typeface="ＭＳ Ｐゴシック" charset="0"/>
                <a:cs typeface="+mn-cs"/>
              </a:defRPr>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ea typeface="ＭＳ Ｐゴシック" charset="0"/>
                <a:cs typeface="+mn-cs"/>
              </a:defRPr>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97410D20-AB09-D047-8D94-EF3A80F2EA69}" type="slidenum">
              <a:rPr lang="en-US"/>
              <a:pPr>
                <a:defRPr/>
              </a:pPr>
              <a:t>‹#›</a:t>
            </a:fld>
            <a:endParaRPr lang="en-US"/>
          </a:p>
        </p:txBody>
      </p:sp>
    </p:spTree>
    <p:extLst>
      <p:ext uri="{BB962C8B-B14F-4D97-AF65-F5344CB8AC3E}">
        <p14:creationId xmlns:p14="http://schemas.microsoft.com/office/powerpoint/2010/main" val="4887106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a:ln/>
        </p:spPr>
      </p:sp>
      <p:sp>
        <p:nvSpPr>
          <p:cNvPr id="2355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2355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B9CBEA6-84F5-5E43-83A3-E4F25E60AD34}" type="slidenum">
              <a:rPr lang="en-US" sz="1200"/>
              <a:pPr eaLnBrk="1" hangingPunct="1"/>
              <a:t>1</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4198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1987"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AF0233B-F96B-224D-A806-EE159ACDCE65}" type="slidenum">
              <a:rPr lang="en-US" sz="1200"/>
              <a:pPr eaLnBrk="1" hangingPunct="1"/>
              <a:t>10</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440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403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18CD8E7-8E87-8C46-A471-74013255924C}" type="slidenum">
              <a:rPr lang="en-US" sz="1200"/>
              <a:pPr eaLnBrk="1" hangingPunct="1"/>
              <a:t>11</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a:ln/>
        </p:spPr>
      </p:sp>
      <p:sp>
        <p:nvSpPr>
          <p:cNvPr id="46082"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6083"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199B013-6F18-2B47-822A-38A670417D64}" type="slidenum">
              <a:rPr lang="en-US" sz="1200"/>
              <a:pPr eaLnBrk="1" hangingPunct="1"/>
              <a:t>12</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a:ln/>
        </p:spPr>
      </p:sp>
      <p:sp>
        <p:nvSpPr>
          <p:cNvPr id="48130"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48131"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F1A9BA5-4A90-6D4A-A378-95DF61FC178C}" type="slidenum">
              <a:rPr lang="en-US" sz="1200"/>
              <a:pPr eaLnBrk="1" hangingPunct="1"/>
              <a:t>13</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a:ln/>
        </p:spPr>
      </p:sp>
      <p:sp>
        <p:nvSpPr>
          <p:cNvPr id="5017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0179"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DFAE2F3-C85A-844D-A897-14CBA0CA0681}" type="slidenum">
              <a:rPr lang="en-US" sz="1200"/>
              <a:pPr eaLnBrk="1" hangingPunct="1"/>
              <a:t>14</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a:ln/>
        </p:spPr>
      </p:sp>
      <p:sp>
        <p:nvSpPr>
          <p:cNvPr id="5222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2227"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8C49EEB-65C9-E64A-94D0-DA05D7C25CA3}" type="slidenum">
              <a:rPr lang="en-US" sz="1200"/>
              <a:pPr eaLnBrk="1" hangingPunct="1"/>
              <a:t>15</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a:ln/>
        </p:spPr>
      </p:sp>
      <p:sp>
        <p:nvSpPr>
          <p:cNvPr id="5427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427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22137F2-88AD-A546-BF01-6B63B491654C}" type="slidenum">
              <a:rPr lang="en-US" sz="1200"/>
              <a:pPr eaLnBrk="1" hangingPunct="1"/>
              <a:t>16</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ln/>
        </p:spPr>
      </p:sp>
      <p:sp>
        <p:nvSpPr>
          <p:cNvPr id="56322"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6323"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5EBC78A-B6D5-8649-BCD6-1CEA3D61C35D}" type="slidenum">
              <a:rPr lang="en-US" sz="1200"/>
              <a:pPr eaLnBrk="1" hangingPunct="1"/>
              <a:t>17</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a:ln/>
        </p:spPr>
      </p:sp>
      <p:sp>
        <p:nvSpPr>
          <p:cNvPr id="58370"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58371"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D33B528-379E-544A-9050-B30EC24BC8F5}" type="slidenum">
              <a:rPr lang="en-US" sz="1200"/>
              <a:pPr eaLnBrk="1" hangingPunct="1"/>
              <a:t>18</a:t>
            </a:fld>
            <a:endParaRPr 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a:ln/>
        </p:spPr>
      </p:sp>
      <p:sp>
        <p:nvSpPr>
          <p:cNvPr id="6041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60419"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5D9B496-E62B-4C4A-8126-AEFBE8E763C2}" type="slidenum">
              <a:rPr lang="en-US" sz="1200"/>
              <a:pPr eaLnBrk="1" hangingPunct="1"/>
              <a:t>19</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2"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25603"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CD87F49-FC93-4E47-9B7B-2B374750EBDA}" type="slidenum">
              <a:rPr lang="en-US" sz="1200"/>
              <a:pPr eaLnBrk="1" hangingPunct="1"/>
              <a:t>2</a:t>
            </a:fld>
            <a:endParaRPr 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a:ln/>
        </p:spPr>
      </p:sp>
      <p:sp>
        <p:nvSpPr>
          <p:cNvPr id="6246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62467"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F1F5253-1D94-D549-964E-06425B33CB11}" type="slidenum">
              <a:rPr lang="en-US" sz="1200"/>
              <a:pPr eaLnBrk="1" hangingPunct="1"/>
              <a:t>20</a:t>
            </a:fld>
            <a:endParaRPr 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a:ln/>
        </p:spPr>
      </p:sp>
      <p:sp>
        <p:nvSpPr>
          <p:cNvPr id="6451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6451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E0E6CEA-FB32-9E49-AE80-2A7F78D6C4A1}" type="slidenum">
              <a:rPr lang="en-US" sz="1200"/>
              <a:pPr eaLnBrk="1" hangingPunct="1"/>
              <a:t>21</a:t>
            </a:fld>
            <a:endParaRPr 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Number Placeholder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04D6827-CE27-5443-8651-ADA21B77D0EB}" type="slidenum">
              <a:rPr lang="en-US" sz="1200"/>
              <a:pPr eaLnBrk="1" hangingPunct="1"/>
              <a:t>22</a:t>
            </a:fld>
            <a:endParaRPr lang="en-US" sz="1200"/>
          </a:p>
        </p:txBody>
      </p:sp>
      <p:sp>
        <p:nvSpPr>
          <p:cNvPr id="6656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7361" tIns="-8681" rIns="-17361" bIns="-8681" anchor="b"/>
          <a:lstStyle>
            <a:lvl1pPr defTabSz="-173038" eaLnBrk="0" hangingPunct="0">
              <a:defRPr sz="2400">
                <a:solidFill>
                  <a:schemeClr val="tx1"/>
                </a:solidFill>
                <a:latin typeface="Arial" charset="0"/>
                <a:ea typeface="ＭＳ Ｐゴシック" charset="0"/>
                <a:cs typeface="ＭＳ Ｐゴシック" charset="0"/>
              </a:defRPr>
            </a:lvl1pPr>
            <a:lvl2pPr marL="742950" indent="-285750" defTabSz="-173038" eaLnBrk="0" hangingPunct="0">
              <a:defRPr sz="2400">
                <a:solidFill>
                  <a:schemeClr val="tx1"/>
                </a:solidFill>
                <a:latin typeface="Arial" charset="0"/>
                <a:ea typeface="ＭＳ Ｐゴシック" charset="0"/>
              </a:defRPr>
            </a:lvl2pPr>
            <a:lvl3pPr marL="1143000" indent="-228600" defTabSz="-173038" eaLnBrk="0" hangingPunct="0">
              <a:defRPr sz="2400">
                <a:solidFill>
                  <a:schemeClr val="tx1"/>
                </a:solidFill>
                <a:latin typeface="Arial" charset="0"/>
                <a:ea typeface="ＭＳ Ｐゴシック" charset="0"/>
              </a:defRPr>
            </a:lvl3pPr>
            <a:lvl4pPr marL="1600200" indent="-228600" defTabSz="-173038" eaLnBrk="0" hangingPunct="0">
              <a:defRPr sz="2400">
                <a:solidFill>
                  <a:schemeClr val="tx1"/>
                </a:solidFill>
                <a:latin typeface="Arial" charset="0"/>
                <a:ea typeface="ＭＳ Ｐゴシック" charset="0"/>
              </a:defRPr>
            </a:lvl4pPr>
            <a:lvl5pPr marL="2057400" indent="-228600" defTabSz="-173038" eaLnBrk="0" hangingPunct="0">
              <a:defRPr sz="2400">
                <a:solidFill>
                  <a:schemeClr val="tx1"/>
                </a:solidFill>
                <a:latin typeface="Arial" charset="0"/>
                <a:ea typeface="ＭＳ Ｐゴシック" charset="0"/>
              </a:defRPr>
            </a:lvl5pPr>
            <a:lvl6pPr marL="2514600" indent="-228600" defTabSz="-173038"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173038"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173038"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173038"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6AB71F31-883B-E245-8BB9-6F9EDA320E37}" type="slidenum">
              <a:rPr lang="en-US" sz="1800"/>
              <a:pPr algn="r" eaLnBrk="1" hangingPunct="1"/>
              <a:t>22</a:t>
            </a:fld>
            <a:endParaRPr lang="en-US" sz="1800"/>
          </a:p>
        </p:txBody>
      </p:sp>
      <p:sp>
        <p:nvSpPr>
          <p:cNvPr id="66563"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p:txBody>
          <a:bodyPr lIns="-17361" tIns="-8681" rIns="-17361" bIns="-8681"/>
          <a:lstStyle/>
          <a:p>
            <a:pPr eaLnBrk="1" hangingPunct="1">
              <a:defRPr/>
            </a:pPr>
            <a:endParaRPr lang="en-US" smtClean="0">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a:ln/>
        </p:spPr>
      </p:sp>
      <p:sp>
        <p:nvSpPr>
          <p:cNvPr id="68610"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68611"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CD4968C-5809-4545-9F5A-136BC01BB996}" type="slidenum">
              <a:rPr lang="en-US" sz="1200"/>
              <a:pPr eaLnBrk="1" hangingPunct="1"/>
              <a:t>23</a:t>
            </a:fld>
            <a:endParaRPr 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a:ln/>
        </p:spPr>
      </p:sp>
      <p:sp>
        <p:nvSpPr>
          <p:cNvPr id="7065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70659"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A849539-4A89-3C48-8A76-4CB4E2E8584E}" type="slidenum">
              <a:rPr lang="en-US" sz="1200"/>
              <a:pPr eaLnBrk="1" hangingPunct="1"/>
              <a:t>24</a:t>
            </a:fld>
            <a:endParaRPr 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2FA9D7B-4F6B-A445-AAA2-DA96B267AB5F}" type="slidenum">
              <a:rPr lang="en-US" sz="1200">
                <a:solidFill>
                  <a:srgbClr val="000000"/>
                </a:solidFill>
              </a:rPr>
              <a:pPr eaLnBrk="1" hangingPunct="1"/>
              <a:t>25</a:t>
            </a:fld>
            <a:endParaRPr lang="en-US" sz="1200">
              <a:solidFill>
                <a:srgbClr val="000000"/>
              </a:solidFill>
            </a:endParaRPr>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a:ln/>
        </p:spPr>
      </p:sp>
      <p:sp>
        <p:nvSpPr>
          <p:cNvPr id="27650"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27651"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A089866-3EF5-464B-9CB0-14DFFD7EB4B2}" type="slidenum">
              <a:rPr lang="en-US" sz="1200"/>
              <a:pPr eaLnBrk="1" hangingPunct="1"/>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29699"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30D0420-859B-EB4F-B545-2BF196757221}" type="slidenum">
              <a:rPr lang="en-US" sz="1200"/>
              <a:pPr eaLnBrk="1" hangingPunct="1"/>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7FE0770-E5C0-CF45-A196-EB92A3A5294F}" type="slidenum">
              <a:rPr lang="en-US" sz="1200"/>
              <a:pPr eaLnBrk="1" hangingPunct="1"/>
              <a:t>5</a:t>
            </a:fld>
            <a:endParaRPr lang="en-US" sz="1200"/>
          </a:p>
        </p:txBody>
      </p:sp>
      <p:sp>
        <p:nvSpPr>
          <p:cNvPr id="31746"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14400" y="4343400"/>
            <a:ext cx="5029200" cy="4114800"/>
          </a:xfrm>
        </p:spPr>
        <p:txBody>
          <a:bodyPr/>
          <a:lstStyle/>
          <a:p>
            <a:pPr eaLnBrk="1" hangingPunct="1">
              <a:defRPr/>
            </a:pPr>
            <a:endParaRPr lang="en-US" smtClean="0">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Number Placeholder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5A80715-0555-654D-BD3B-3DAB41A4A766}" type="slidenum">
              <a:rPr lang="en-US" sz="1200"/>
              <a:pPr eaLnBrk="1" hangingPunct="1"/>
              <a:t>6</a:t>
            </a:fld>
            <a:endParaRPr lang="en-US" sz="1200"/>
          </a:p>
        </p:txBody>
      </p:sp>
      <p:sp>
        <p:nvSpPr>
          <p:cNvPr id="3379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031DC628-B856-DC49-B362-51A268E21EA4}" type="slidenum">
              <a:rPr lang="en-US" sz="1200"/>
              <a:pPr algn="r" eaLnBrk="1" hangingPunct="1"/>
              <a:t>6</a:t>
            </a:fld>
            <a:endParaRPr lang="en-US" sz="1200"/>
          </a:p>
        </p:txBody>
      </p:sp>
      <p:sp>
        <p:nvSpPr>
          <p:cNvPr id="33795"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5842"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35843"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50D9F29-77DE-2E4B-817F-B8C7D2CF9B56}" type="slidenum">
              <a:rPr lang="en-US" sz="1200"/>
              <a:pPr eaLnBrk="1" hangingPunct="1"/>
              <a:t>7</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7890"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37891"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A4484BC-AFE5-EC42-B0A9-3DE6382CC2C6}" type="slidenum">
              <a:rPr lang="en-US" sz="1200"/>
              <a:pPr eaLnBrk="1" hangingPunct="1"/>
              <a:t>8</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993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39939"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45941C2-9B48-2349-8775-8B4762F9D841}" type="slidenum">
              <a:rPr lang="en-US" sz="1200"/>
              <a:pPr eaLnBrk="1" hangingPunct="1"/>
              <a:t>9</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2.xml"/><Relationship Id="rId3" Type="http://schemas.openxmlformats.org/officeDocument/2006/relationships/image" Target="../media/image1.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253A21-ABAB-9846-818D-BF1DAFFC07FA}" type="slidenum">
              <a:rPr lang="en-US"/>
              <a:pPr>
                <a:defRPr/>
              </a:pPr>
              <a:t>‹#›</a:t>
            </a:fld>
            <a:endParaRPr lang="en-US"/>
          </a:p>
        </p:txBody>
      </p:sp>
    </p:spTree>
    <p:extLst>
      <p:ext uri="{BB962C8B-B14F-4D97-AF65-F5344CB8AC3E}">
        <p14:creationId xmlns:p14="http://schemas.microsoft.com/office/powerpoint/2010/main" val="2701527850"/>
      </p:ext>
    </p:extLst>
  </p:cSld>
  <p:clrMapOvr>
    <a:masterClrMapping/>
  </p:clrMapOvr>
  <p:transition xmlns:p14="http://schemas.microsoft.com/office/powerpoint/2010/mai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34C71B8-62D5-2F4E-92C4-BE56013A70B4}" type="slidenum">
              <a:rPr lang="en-US"/>
              <a:pPr>
                <a:defRPr/>
              </a:pPr>
              <a:t>‹#›</a:t>
            </a:fld>
            <a:endParaRPr lang="en-US"/>
          </a:p>
        </p:txBody>
      </p:sp>
    </p:spTree>
    <p:extLst>
      <p:ext uri="{BB962C8B-B14F-4D97-AF65-F5344CB8AC3E}">
        <p14:creationId xmlns:p14="http://schemas.microsoft.com/office/powerpoint/2010/main" val="1046212439"/>
      </p:ext>
    </p:extLst>
  </p:cSld>
  <p:clrMapOvr>
    <a:masterClrMapping/>
  </p:clrMapOvr>
  <p:transition xmlns:p14="http://schemas.microsoft.com/office/powerpoint/2010/mai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14AD4DD-B7AC-7F42-B881-67A4DF03A2FE}" type="slidenum">
              <a:rPr lang="en-US"/>
              <a:pPr>
                <a:defRPr/>
              </a:pPr>
              <a:t>‹#›</a:t>
            </a:fld>
            <a:endParaRPr lang="en-US"/>
          </a:p>
        </p:txBody>
      </p:sp>
    </p:spTree>
    <p:extLst>
      <p:ext uri="{BB962C8B-B14F-4D97-AF65-F5344CB8AC3E}">
        <p14:creationId xmlns:p14="http://schemas.microsoft.com/office/powerpoint/2010/main" val="1426813536"/>
      </p:ext>
    </p:extLst>
  </p:cSld>
  <p:clrMapOvr>
    <a:masterClrMapping/>
  </p:clrMapOvr>
  <p:transition xmlns:p14="http://schemas.microsoft.com/office/powerpoint/2010/main" spd="slow"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C976B4-ED3A-2E40-A6D7-89AC67BF8D44}" type="slidenum">
              <a:rPr lang="en-US"/>
              <a:pPr>
                <a:defRPr/>
              </a:pPr>
              <a:t>‹#›</a:t>
            </a:fld>
            <a:endParaRPr lang="en-US"/>
          </a:p>
        </p:txBody>
      </p:sp>
    </p:spTree>
    <p:extLst>
      <p:ext uri="{BB962C8B-B14F-4D97-AF65-F5344CB8AC3E}">
        <p14:creationId xmlns:p14="http://schemas.microsoft.com/office/powerpoint/2010/main" val="1782121819"/>
      </p:ext>
    </p:extLst>
  </p:cSld>
  <p:clrMapOvr>
    <a:masterClrMapping/>
  </p:clrMapOvr>
  <p:transition xmlns:p14="http://schemas.microsoft.com/office/powerpoint/2010/main" spd="slow"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chemeClr val="bg1"/>
        </a:solidFill>
        <a:effectLst/>
      </p:bgPr>
    </p:bg>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836613" y="2895600"/>
            <a:ext cx="7848600" cy="1096963"/>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defRPr/>
            </a:pPr>
            <a:r>
              <a:rPr lang="en-US" sz="2200" smtClean="0">
                <a:solidFill>
                  <a:schemeClr val="tx2"/>
                </a:solidFill>
              </a:rPr>
              <a:t>Title of Presentation Arial Regular 22pt</a:t>
            </a:r>
            <a:endParaRPr lang="en-US" sz="2200" smtClean="0"/>
          </a:p>
          <a:p>
            <a:pPr>
              <a:defRPr/>
            </a:pPr>
            <a:r>
              <a:rPr lang="en-US" sz="2200" smtClean="0"/>
              <a:t>Single line spacing</a:t>
            </a:r>
          </a:p>
          <a:p>
            <a:pPr>
              <a:defRPr/>
            </a:pPr>
            <a:r>
              <a:rPr lang="en-US" sz="2200" smtClean="0"/>
              <a:t>Up to 3 lines long</a:t>
            </a:r>
          </a:p>
        </p:txBody>
      </p:sp>
      <p:sp>
        <p:nvSpPr>
          <p:cNvPr id="3" name="Text Box 3"/>
          <p:cNvSpPr txBox="1">
            <a:spLocks noChangeArrowheads="1"/>
          </p:cNvSpPr>
          <p:nvPr/>
        </p:nvSpPr>
        <p:spPr bwMode="auto">
          <a:xfrm>
            <a:off x="836613" y="5105400"/>
            <a:ext cx="7150100" cy="777875"/>
          </a:xfrm>
          <a:prstGeom prst="rect">
            <a:avLst/>
          </a:prstGeom>
          <a:noFill/>
          <a:ln>
            <a:noFill/>
          </a:ln>
          <a:effectLs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defRPr/>
            </a:pPr>
            <a:r>
              <a:rPr lang="en-US" sz="1500" smtClean="0"/>
              <a:t>Date 20pts</a:t>
            </a:r>
          </a:p>
          <a:p>
            <a:pPr>
              <a:defRPr/>
            </a:pPr>
            <a:r>
              <a:rPr lang="en-US" sz="1500" smtClean="0"/>
              <a:t>Author Name 20pts</a:t>
            </a:r>
          </a:p>
          <a:p>
            <a:pPr>
              <a:defRPr/>
            </a:pPr>
            <a:r>
              <a:rPr lang="en-US" sz="1500" smtClean="0"/>
              <a:t>Author Title 20pts</a:t>
            </a:r>
            <a:endParaRPr lang="en-US" sz="2000" smtClean="0"/>
          </a:p>
        </p:txBody>
      </p:sp>
      <p:pic>
        <p:nvPicPr>
          <p:cNvPr id="4" name="Picture 4" descr="Macintosh HD:Users:marienl:Desktop:ƒ Lisa work:CC_PowerPoint:CC_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136650"/>
            <a:ext cx="296862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2960952"/>
      </p:ext>
    </p:extLst>
  </p:cSld>
  <p:clrMapOvr>
    <a:overrideClrMapping bg1="lt1" tx1="dk1" bg2="lt2" tx2="dk2" accent1="accent1" accent2="accent2" accent3="accent3" accent4="accent4" accent5="accent5" accent6="accent6" hlink="hlink" folHlink="folHlink"/>
  </p:clrMapOvr>
  <p:transition xmlns:p14="http://schemas.microsoft.com/office/powerpoint/2010/main" spd="slow"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8951348"/>
      </p:ext>
    </p:extLst>
  </p:cSld>
  <p:clrMapOvr>
    <a:masterClrMapping/>
  </p:clrMapOvr>
  <p:transition xmlns:p14="http://schemas.microsoft.com/office/powerpoint/2010/main" spd="slow"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98328810"/>
      </p:ext>
    </p:extLst>
  </p:cSld>
  <p:clrMapOvr>
    <a:masterClrMapping/>
  </p:clrMapOvr>
  <p:transition xmlns:p14="http://schemas.microsoft.com/office/powerpoint/2010/main" spd="slow"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2057400"/>
            <a:ext cx="3543300" cy="4035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05300" y="2057400"/>
            <a:ext cx="3543300" cy="4035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4691148"/>
      </p:ext>
    </p:extLst>
  </p:cSld>
  <p:clrMapOvr>
    <a:masterClrMapping/>
  </p:clrMapOvr>
  <p:transition xmlns:p14="http://schemas.microsoft.com/office/powerpoint/2010/main" spd="slow"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6550440"/>
      </p:ext>
    </p:extLst>
  </p:cSld>
  <p:clrMapOvr>
    <a:masterClrMapping/>
  </p:clrMapOvr>
  <p:transition xmlns:p14="http://schemas.microsoft.com/office/powerpoint/2010/main" spd="slow"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20504978"/>
      </p:ext>
    </p:extLst>
  </p:cSld>
  <p:clrMapOvr>
    <a:masterClrMapping/>
  </p:clrMapOvr>
  <p:transition xmlns:p14="http://schemas.microsoft.com/office/powerpoint/2010/main" spd="slow"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9360025"/>
      </p:ext>
    </p:extLst>
  </p:cSld>
  <p:clrMapOvr>
    <a:masterClrMapping/>
  </p:clrMapOvr>
  <p:transition xmlns:p14="http://schemas.microsoft.com/office/powerpoint/2010/mai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CAC79DE-6165-D646-8300-0891C9AB5FED}" type="slidenum">
              <a:rPr lang="en-US"/>
              <a:pPr>
                <a:defRPr/>
              </a:pPr>
              <a:t>‹#›</a:t>
            </a:fld>
            <a:endParaRPr lang="en-US"/>
          </a:p>
        </p:txBody>
      </p:sp>
    </p:spTree>
    <p:extLst>
      <p:ext uri="{BB962C8B-B14F-4D97-AF65-F5344CB8AC3E}">
        <p14:creationId xmlns:p14="http://schemas.microsoft.com/office/powerpoint/2010/main" val="3798390194"/>
      </p:ext>
    </p:extLst>
  </p:cSld>
  <p:clrMapOvr>
    <a:masterClrMapping/>
  </p:clrMapOvr>
  <p:transition xmlns:p14="http://schemas.microsoft.com/office/powerpoint/2010/main" spd="slow"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72217588"/>
      </p:ext>
    </p:extLst>
  </p:cSld>
  <p:clrMapOvr>
    <a:masterClrMapping/>
  </p:clrMapOvr>
  <p:transition xmlns:p14="http://schemas.microsoft.com/office/powerpoint/2010/main" spd="slow"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11374961"/>
      </p:ext>
    </p:extLst>
  </p:cSld>
  <p:clrMapOvr>
    <a:masterClrMapping/>
  </p:clrMapOvr>
  <p:transition xmlns:p14="http://schemas.microsoft.com/office/powerpoint/2010/main" spd="slow"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458225"/>
      </p:ext>
    </p:extLst>
  </p:cSld>
  <p:clrMapOvr>
    <a:masterClrMapping/>
  </p:clrMapOvr>
  <p:transition xmlns:p14="http://schemas.microsoft.com/office/powerpoint/2010/main" spd="slow"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94500" y="623888"/>
            <a:ext cx="2060575" cy="54689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23888"/>
            <a:ext cx="6032500" cy="5468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5372012"/>
      </p:ext>
    </p:extLst>
  </p:cSld>
  <p:clrMapOvr>
    <a:masterClrMapping/>
  </p:clrMapOvr>
  <p:transition xmlns:p14="http://schemas.microsoft.com/office/powerpoint/2010/main" spd="slow"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7278808"/>
      </p:ext>
    </p:extLst>
  </p:cSld>
  <p:clrMapOvr>
    <a:masterClrMapping/>
  </p:clrMapOvr>
  <p:transition xmlns:p14="http://schemas.microsoft.com/office/powerpoint/2010/main" spd="slow"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786651"/>
      </p:ext>
    </p:extLst>
  </p:cSld>
  <p:clrMapOvr>
    <a:masterClrMapping/>
  </p:clrMapOvr>
  <p:transition xmlns:p14="http://schemas.microsoft.com/office/powerpoint/2010/main" spd="slow"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603599880"/>
      </p:ext>
    </p:extLst>
  </p:cSld>
  <p:clrMapOvr>
    <a:masterClrMapping/>
  </p:clrMapOvr>
  <p:transition xmlns:p14="http://schemas.microsoft.com/office/powerpoint/2010/main"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2884327"/>
      </p:ext>
    </p:extLst>
  </p:cSld>
  <p:clrMapOvr>
    <a:masterClrMapping/>
  </p:clrMapOvr>
  <p:transition xmlns:p14="http://schemas.microsoft.com/office/powerpoint/2010/main"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45321205"/>
      </p:ext>
    </p:extLst>
  </p:cSld>
  <p:clrMapOvr>
    <a:masterClrMapping/>
  </p:clrMapOvr>
  <p:transition xmlns:p14="http://schemas.microsoft.com/office/powerpoint/2010/main"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5014272"/>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DC47EB0-F1C6-7748-A558-341594D525B5}" type="slidenum">
              <a:rPr lang="en-US"/>
              <a:pPr>
                <a:defRPr/>
              </a:pPr>
              <a:t>‹#›</a:t>
            </a:fld>
            <a:endParaRPr lang="en-US"/>
          </a:p>
        </p:txBody>
      </p:sp>
    </p:spTree>
    <p:extLst>
      <p:ext uri="{BB962C8B-B14F-4D97-AF65-F5344CB8AC3E}">
        <p14:creationId xmlns:p14="http://schemas.microsoft.com/office/powerpoint/2010/main" val="4196578091"/>
      </p:ext>
    </p:extLst>
  </p:cSld>
  <p:clrMapOvr>
    <a:masterClrMapping/>
  </p:clrMapOvr>
  <p:transition xmlns:p14="http://schemas.microsoft.com/office/powerpoint/2010/main" spd="slow"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7378462"/>
      </p:ext>
    </p:extLst>
  </p:cSld>
  <p:clrMapOvr>
    <a:masterClrMapping/>
  </p:clrMapOvr>
  <p:transition xmlns:p14="http://schemas.microsoft.com/office/powerpoint/2010/mai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7010042"/>
      </p:ext>
    </p:extLst>
  </p:cSld>
  <p:clrMapOvr>
    <a:masterClrMapping/>
  </p:clrMapOvr>
  <p:transition xmlns:p14="http://schemas.microsoft.com/office/powerpoint/2010/mai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2255844"/>
      </p:ext>
    </p:extLst>
  </p:cSld>
  <p:clrMapOvr>
    <a:masterClrMapping/>
  </p:clrMapOvr>
  <p:transition xmlns:p14="http://schemas.microsoft.com/office/powerpoint/2010/main"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15743518"/>
      </p:ext>
    </p:extLst>
  </p:cSld>
  <p:clrMapOvr>
    <a:masterClrMapping/>
  </p:clrMapOvr>
  <p:transition xmlns:p14="http://schemas.microsoft.com/office/powerpoint/2010/main"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1920265"/>
      </p:ext>
    </p:extLst>
  </p:cSld>
  <p:clrMapOvr>
    <a:masterClrMapping/>
  </p:clrMapOvr>
  <p:transition xmlns:p14="http://schemas.microsoft.com/office/powerpoint/2010/main"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3359935"/>
      </p:ext>
    </p:extLst>
  </p:cSld>
  <p:clrMapOvr>
    <a:masterClrMapping/>
  </p:clrMapOvr>
  <p:transition xmlns:p14="http://schemas.microsoft.com/office/powerpoint/2010/mai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03521453"/>
      </p:ext>
    </p:extLst>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7E38B0-C08E-6242-916C-0FF135FC369F}" type="slidenum">
              <a:rPr lang="en-US"/>
              <a:pPr>
                <a:defRPr/>
              </a:pPr>
              <a:t>‹#›</a:t>
            </a:fld>
            <a:endParaRPr lang="en-US"/>
          </a:p>
        </p:txBody>
      </p:sp>
    </p:spTree>
    <p:extLst>
      <p:ext uri="{BB962C8B-B14F-4D97-AF65-F5344CB8AC3E}">
        <p14:creationId xmlns:p14="http://schemas.microsoft.com/office/powerpoint/2010/main" val="4206069164"/>
      </p:ext>
    </p:extLst>
  </p:cSld>
  <p:clrMapOvr>
    <a:masterClrMapping/>
  </p:clrMapOvr>
  <p:transition xmlns:p14="http://schemas.microsoft.com/office/powerpoint/2010/main" spd="slow"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909DBE5-AB9F-CA4D-84EF-E572EC98865C}" type="slidenum">
              <a:rPr lang="en-US"/>
              <a:pPr>
                <a:defRPr/>
              </a:pPr>
              <a:t>‹#›</a:t>
            </a:fld>
            <a:endParaRPr lang="en-US"/>
          </a:p>
        </p:txBody>
      </p:sp>
    </p:spTree>
    <p:extLst>
      <p:ext uri="{BB962C8B-B14F-4D97-AF65-F5344CB8AC3E}">
        <p14:creationId xmlns:p14="http://schemas.microsoft.com/office/powerpoint/2010/main" val="3457707984"/>
      </p:ext>
    </p:extLst>
  </p:cSld>
  <p:clrMapOvr>
    <a:masterClrMapping/>
  </p:clrMapOvr>
  <p:transition xmlns:p14="http://schemas.microsoft.com/office/powerpoint/2010/main" spd="slow"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DEC3CAA-7DB3-3D4E-89EC-9AA47F506533}" type="slidenum">
              <a:rPr lang="en-US"/>
              <a:pPr>
                <a:defRPr/>
              </a:pPr>
              <a:t>‹#›</a:t>
            </a:fld>
            <a:endParaRPr lang="en-US"/>
          </a:p>
        </p:txBody>
      </p:sp>
    </p:spTree>
    <p:extLst>
      <p:ext uri="{BB962C8B-B14F-4D97-AF65-F5344CB8AC3E}">
        <p14:creationId xmlns:p14="http://schemas.microsoft.com/office/powerpoint/2010/main" val="1350646780"/>
      </p:ext>
    </p:extLst>
  </p:cSld>
  <p:clrMapOvr>
    <a:masterClrMapping/>
  </p:clrMapOvr>
  <p:transition xmlns:p14="http://schemas.microsoft.com/office/powerpoint/2010/main" spd="slow"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C68F995-AF24-3B4F-855D-70070C25E1DF}" type="slidenum">
              <a:rPr lang="en-US"/>
              <a:pPr>
                <a:defRPr/>
              </a:pPr>
              <a:t>‹#›</a:t>
            </a:fld>
            <a:endParaRPr lang="en-US"/>
          </a:p>
        </p:txBody>
      </p:sp>
    </p:spTree>
    <p:extLst>
      <p:ext uri="{BB962C8B-B14F-4D97-AF65-F5344CB8AC3E}">
        <p14:creationId xmlns:p14="http://schemas.microsoft.com/office/powerpoint/2010/main" val="4086289324"/>
      </p:ext>
    </p:extLst>
  </p:cSld>
  <p:clrMapOvr>
    <a:masterClrMapping/>
  </p:clrMapOvr>
  <p:transition xmlns:p14="http://schemas.microsoft.com/office/powerpoint/2010/main" spd="slow"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B33E3F2-70C8-854F-A9AF-F87F4ACCC8EC}" type="slidenum">
              <a:rPr lang="en-US"/>
              <a:pPr>
                <a:defRPr/>
              </a:pPr>
              <a:t>‹#›</a:t>
            </a:fld>
            <a:endParaRPr lang="en-US"/>
          </a:p>
        </p:txBody>
      </p:sp>
    </p:spTree>
    <p:extLst>
      <p:ext uri="{BB962C8B-B14F-4D97-AF65-F5344CB8AC3E}">
        <p14:creationId xmlns:p14="http://schemas.microsoft.com/office/powerpoint/2010/main" val="2236287771"/>
      </p:ext>
    </p:extLst>
  </p:cSld>
  <p:clrMapOvr>
    <a:masterClrMapping/>
  </p:clrMapOvr>
  <p:transition xmlns:p14="http://schemas.microsoft.com/office/powerpoint/2010/main" spd="slow"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D3E22EB-7B8F-2245-8555-6586F2C215A8}" type="slidenum">
              <a:rPr lang="en-US"/>
              <a:pPr>
                <a:defRPr/>
              </a:pPr>
              <a:t>‹#›</a:t>
            </a:fld>
            <a:endParaRPr lang="en-US"/>
          </a:p>
        </p:txBody>
      </p:sp>
    </p:spTree>
    <p:extLst>
      <p:ext uri="{BB962C8B-B14F-4D97-AF65-F5344CB8AC3E}">
        <p14:creationId xmlns:p14="http://schemas.microsoft.com/office/powerpoint/2010/main" val="113948706"/>
      </p:ext>
    </p:extLst>
  </p:cSld>
  <p:clrMapOvr>
    <a:masterClrMapping/>
  </p:clrMapOvr>
  <p:transition xmlns:p14="http://schemas.microsoft.com/office/powerpoint/2010/main" spd="slow"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theme" Target="../theme/theme3.xml"/><Relationship Id="rId3"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theme" Target="../theme/theme4.xml"/><Relationship Id="rId3"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theme" Target="../theme/theme5.xml"/><Relationship Id="rId13" Type="http://schemas.openxmlformats.org/officeDocument/2006/relationships/image" Target="../media/image2.png"/><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n-lt"/>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n-lt"/>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F143CAF-C9BB-3242-96A4-704C74512BA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01" r:id="rId1"/>
    <p:sldLayoutId id="2147484102" r:id="rId2"/>
    <p:sldLayoutId id="2147484103" r:id="rId3"/>
    <p:sldLayoutId id="2147484104" r:id="rId4"/>
    <p:sldLayoutId id="2147484105" r:id="rId5"/>
    <p:sldLayoutId id="2147484106" r:id="rId6"/>
    <p:sldLayoutId id="2147484107" r:id="rId7"/>
    <p:sldLayoutId id="2147484108" r:id="rId8"/>
    <p:sldLayoutId id="2147484109" r:id="rId9"/>
    <p:sldLayoutId id="2147484110" r:id="rId10"/>
    <p:sldLayoutId id="2147484111" r:id="rId11"/>
    <p:sldLayoutId id="2147484112" r:id="rId12"/>
  </p:sldLayoutIdLst>
  <p:transition xmlns:p14="http://schemas.microsoft.com/office/powerpoint/2010/main" spd="slow" advClick="0"/>
  <p:txStyles>
    <p:titleStyle>
      <a:lvl1pPr algn="ctr" rtl="0" eaLnBrk="0" fontAlgn="base" hangingPunct="0">
        <a:spcBef>
          <a:spcPct val="0"/>
        </a:spcBef>
        <a:spcAft>
          <a:spcPct val="0"/>
        </a:spcAft>
        <a:defRPr sz="3200" b="1">
          <a:solidFill>
            <a:schemeClr val="bg1"/>
          </a:solidFill>
          <a:latin typeface="+mj-lt"/>
          <a:ea typeface="+mj-ea"/>
          <a:cs typeface="ＭＳ Ｐゴシック" charset="0"/>
        </a:defRPr>
      </a:lvl1pPr>
      <a:lvl2pPr algn="ctr" rtl="0" eaLnBrk="0" fontAlgn="base" hangingPunct="0">
        <a:spcBef>
          <a:spcPct val="0"/>
        </a:spcBef>
        <a:spcAft>
          <a:spcPct val="0"/>
        </a:spcAft>
        <a:defRPr sz="3200" b="1">
          <a:solidFill>
            <a:schemeClr val="bg1"/>
          </a:solidFill>
          <a:latin typeface="Arial" charset="0"/>
          <a:ea typeface="ＭＳ Ｐゴシック" charset="0"/>
          <a:cs typeface="ＭＳ Ｐゴシック" charset="0"/>
        </a:defRPr>
      </a:lvl2pPr>
      <a:lvl3pPr algn="ctr" rtl="0" eaLnBrk="0" fontAlgn="base" hangingPunct="0">
        <a:spcBef>
          <a:spcPct val="0"/>
        </a:spcBef>
        <a:spcAft>
          <a:spcPct val="0"/>
        </a:spcAft>
        <a:defRPr sz="3200" b="1">
          <a:solidFill>
            <a:schemeClr val="bg1"/>
          </a:solidFill>
          <a:latin typeface="Arial" charset="0"/>
          <a:ea typeface="ＭＳ Ｐゴシック" charset="0"/>
          <a:cs typeface="ＭＳ Ｐゴシック" charset="0"/>
        </a:defRPr>
      </a:lvl3pPr>
      <a:lvl4pPr algn="ctr" rtl="0" eaLnBrk="0" fontAlgn="base" hangingPunct="0">
        <a:spcBef>
          <a:spcPct val="0"/>
        </a:spcBef>
        <a:spcAft>
          <a:spcPct val="0"/>
        </a:spcAft>
        <a:defRPr sz="3200" b="1">
          <a:solidFill>
            <a:schemeClr val="bg1"/>
          </a:solidFill>
          <a:latin typeface="Arial" charset="0"/>
          <a:ea typeface="ＭＳ Ｐゴシック" charset="0"/>
          <a:cs typeface="ＭＳ Ｐゴシック" charset="0"/>
        </a:defRPr>
      </a:lvl4pPr>
      <a:lvl5pPr algn="ctr" rtl="0" eaLnBrk="0" fontAlgn="base" hangingPunct="0">
        <a:spcBef>
          <a:spcPct val="0"/>
        </a:spcBef>
        <a:spcAft>
          <a:spcPct val="0"/>
        </a:spcAft>
        <a:defRPr sz="3200" b="1">
          <a:solidFill>
            <a:schemeClr val="bg1"/>
          </a:solidFill>
          <a:latin typeface="Arial" charset="0"/>
          <a:ea typeface="ＭＳ Ｐゴシック" charset="0"/>
          <a:cs typeface="ＭＳ Ｐゴシック" charset="0"/>
        </a:defRPr>
      </a:lvl5pPr>
      <a:lvl6pPr marL="457200" algn="ctr" rtl="0" eaLnBrk="0" fontAlgn="base" hangingPunct="0">
        <a:spcBef>
          <a:spcPct val="0"/>
        </a:spcBef>
        <a:spcAft>
          <a:spcPct val="0"/>
        </a:spcAft>
        <a:defRPr sz="3200" b="1">
          <a:solidFill>
            <a:schemeClr val="bg1"/>
          </a:solidFill>
          <a:latin typeface="Arial" charset="0"/>
          <a:ea typeface="ＭＳ Ｐゴシック" charset="0"/>
        </a:defRPr>
      </a:lvl6pPr>
      <a:lvl7pPr marL="914400" algn="ctr" rtl="0" eaLnBrk="0" fontAlgn="base" hangingPunct="0">
        <a:spcBef>
          <a:spcPct val="0"/>
        </a:spcBef>
        <a:spcAft>
          <a:spcPct val="0"/>
        </a:spcAft>
        <a:defRPr sz="3200" b="1">
          <a:solidFill>
            <a:schemeClr val="bg1"/>
          </a:solidFill>
          <a:latin typeface="Arial" charset="0"/>
          <a:ea typeface="ＭＳ Ｐゴシック" charset="0"/>
        </a:defRPr>
      </a:lvl7pPr>
      <a:lvl8pPr marL="1371600" algn="ctr" rtl="0" eaLnBrk="0" fontAlgn="base" hangingPunct="0">
        <a:spcBef>
          <a:spcPct val="0"/>
        </a:spcBef>
        <a:spcAft>
          <a:spcPct val="0"/>
        </a:spcAft>
        <a:defRPr sz="3200" b="1">
          <a:solidFill>
            <a:schemeClr val="bg1"/>
          </a:solidFill>
          <a:latin typeface="Arial" charset="0"/>
          <a:ea typeface="ＭＳ Ｐゴシック" charset="0"/>
        </a:defRPr>
      </a:lvl8pPr>
      <a:lvl9pPr marL="1828800" algn="ctr" rtl="0" eaLnBrk="0" fontAlgn="base" hangingPunct="0">
        <a:spcBef>
          <a:spcPct val="0"/>
        </a:spcBef>
        <a:spcAft>
          <a:spcPct val="0"/>
        </a:spcAft>
        <a:defRPr sz="3200" b="1">
          <a:solidFill>
            <a:schemeClr val="bg1"/>
          </a:solidFill>
          <a:latin typeface="Arial" charset="0"/>
          <a:ea typeface="ＭＳ Ｐゴシック" charset="0"/>
        </a:defRPr>
      </a:lvl9pPr>
    </p:titleStyle>
    <p:bodyStyle>
      <a:lvl1pPr marL="342900" indent="-342900" algn="l" rtl="0" eaLnBrk="0" fontAlgn="base" hangingPunct="0">
        <a:spcBef>
          <a:spcPct val="20000"/>
        </a:spcBef>
        <a:spcAft>
          <a:spcPct val="0"/>
        </a:spcAft>
        <a:buChar char="•"/>
        <a:defRPr sz="3200" b="1">
          <a:solidFill>
            <a:schemeClr val="bg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b="1">
          <a:solidFill>
            <a:schemeClr val="bg1"/>
          </a:solidFill>
          <a:latin typeface="+mn-lt"/>
          <a:ea typeface="+mn-ea"/>
        </a:defRPr>
      </a:lvl2pPr>
      <a:lvl3pPr marL="1143000" indent="-228600" algn="l" rtl="0" eaLnBrk="0" fontAlgn="base" hangingPunct="0">
        <a:spcBef>
          <a:spcPct val="20000"/>
        </a:spcBef>
        <a:spcAft>
          <a:spcPct val="0"/>
        </a:spcAft>
        <a:buChar char="•"/>
        <a:defRPr sz="2400" b="1">
          <a:solidFill>
            <a:schemeClr val="bg1"/>
          </a:solidFill>
          <a:latin typeface="+mn-lt"/>
          <a:ea typeface="+mn-ea"/>
        </a:defRPr>
      </a:lvl3pPr>
      <a:lvl4pPr marL="1600200" indent="-228600" algn="l" rtl="0" eaLnBrk="0" fontAlgn="base" hangingPunct="0">
        <a:spcBef>
          <a:spcPct val="20000"/>
        </a:spcBef>
        <a:spcAft>
          <a:spcPct val="0"/>
        </a:spcAft>
        <a:buChar char="–"/>
        <a:defRPr sz="2000" b="1">
          <a:solidFill>
            <a:schemeClr val="bg1"/>
          </a:solidFill>
          <a:latin typeface="+mn-lt"/>
          <a:ea typeface="+mn-ea"/>
        </a:defRPr>
      </a:lvl4pPr>
      <a:lvl5pPr marL="2057400" indent="-228600" algn="l" rtl="0" eaLnBrk="0" fontAlgn="base" hangingPunct="0">
        <a:spcBef>
          <a:spcPct val="20000"/>
        </a:spcBef>
        <a:spcAft>
          <a:spcPct val="0"/>
        </a:spcAft>
        <a:buChar char="»"/>
        <a:defRPr sz="2000" b="1">
          <a:solidFill>
            <a:schemeClr val="bg1"/>
          </a:solidFill>
          <a:latin typeface="+mn-lt"/>
          <a:ea typeface="+mn-ea"/>
        </a:defRPr>
      </a:lvl5pPr>
      <a:lvl6pPr marL="2514600" indent="-228600" algn="l" rtl="0" eaLnBrk="0" fontAlgn="base" hangingPunct="0">
        <a:spcBef>
          <a:spcPct val="20000"/>
        </a:spcBef>
        <a:spcAft>
          <a:spcPct val="0"/>
        </a:spcAft>
        <a:buChar char="»"/>
        <a:defRPr sz="2000" b="1">
          <a:solidFill>
            <a:schemeClr val="bg1"/>
          </a:solidFill>
          <a:latin typeface="+mn-lt"/>
          <a:ea typeface="+mn-ea"/>
        </a:defRPr>
      </a:lvl6pPr>
      <a:lvl7pPr marL="2971800" indent="-228600" algn="l" rtl="0" eaLnBrk="0" fontAlgn="base" hangingPunct="0">
        <a:spcBef>
          <a:spcPct val="20000"/>
        </a:spcBef>
        <a:spcAft>
          <a:spcPct val="0"/>
        </a:spcAft>
        <a:buChar char="»"/>
        <a:defRPr sz="2000" b="1">
          <a:solidFill>
            <a:schemeClr val="bg1"/>
          </a:solidFill>
          <a:latin typeface="+mn-lt"/>
          <a:ea typeface="+mn-ea"/>
        </a:defRPr>
      </a:lvl7pPr>
      <a:lvl8pPr marL="3429000" indent="-228600" algn="l" rtl="0" eaLnBrk="0" fontAlgn="base" hangingPunct="0">
        <a:spcBef>
          <a:spcPct val="20000"/>
        </a:spcBef>
        <a:spcAft>
          <a:spcPct val="0"/>
        </a:spcAft>
        <a:buChar char="»"/>
        <a:defRPr sz="2000" b="1">
          <a:solidFill>
            <a:schemeClr val="bg1"/>
          </a:solidFill>
          <a:latin typeface="+mn-lt"/>
          <a:ea typeface="+mn-ea"/>
        </a:defRPr>
      </a:lvl8pPr>
      <a:lvl9pPr marL="3886200" indent="-228600" algn="l" rtl="0" eaLnBrk="0" fontAlgn="base" hangingPunct="0">
        <a:spcBef>
          <a:spcPct val="20000"/>
        </a:spcBef>
        <a:spcAft>
          <a:spcPct val="0"/>
        </a:spcAft>
        <a:buChar char="»"/>
        <a:defRPr sz="2000" b="1">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bwMode="gray">
          <a:xfrm>
            <a:off x="609600" y="623888"/>
            <a:ext cx="8245475" cy="579437"/>
          </a:xfrm>
          <a:prstGeom prst="rect">
            <a:avLst/>
          </a:prstGeom>
          <a:noFill/>
          <a:ln>
            <a:noFill/>
          </a:ln>
          <a:effectLst/>
          <a:extLst/>
        </p:spPr>
        <p:txBody>
          <a:bodyPr vert="horz" wrap="square" lIns="91426" tIns="45713" rIns="91426" bIns="45713" numCol="1" anchor="b" anchorCtr="0" compatLnSpc="1">
            <a:prstTxWarp prst="textNoShape">
              <a:avLst/>
            </a:prstTxWarp>
            <a:spAutoFit/>
          </a:bodyPr>
          <a:lstStyle/>
          <a:p>
            <a:pPr lvl="0"/>
            <a:r>
              <a:rPr lang="en-US"/>
              <a:t>Click to edit Master title style</a:t>
            </a:r>
          </a:p>
        </p:txBody>
      </p:sp>
      <p:sp>
        <p:nvSpPr>
          <p:cNvPr id="14339" name="Rectangle 3"/>
          <p:cNvSpPr>
            <a:spLocks noGrp="1" noChangeArrowheads="1"/>
          </p:cNvSpPr>
          <p:nvPr>
            <p:ph type="body" idx="1"/>
          </p:nvPr>
        </p:nvSpPr>
        <p:spPr bwMode="gray">
          <a:xfrm>
            <a:off x="609600" y="2057400"/>
            <a:ext cx="7239000" cy="403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26" tIns="45713" rIns="91426" bIns="4571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340" name="Picture 4" descr="Macintosh HD:Users:marienl:Desktop:ƒ Lisa work:CC_PowerPoint:CC_S.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9600" y="6400800"/>
            <a:ext cx="15271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Line 5"/>
          <p:cNvSpPr>
            <a:spLocks noChangeShapeType="1"/>
          </p:cNvSpPr>
          <p:nvPr userDrawn="1"/>
        </p:nvSpPr>
        <p:spPr bwMode="auto">
          <a:xfrm>
            <a:off x="609600" y="6248400"/>
            <a:ext cx="7924800" cy="0"/>
          </a:xfrm>
          <a:prstGeom prst="line">
            <a:avLst/>
          </a:prstGeom>
          <a:noFill/>
          <a:ln w="25400">
            <a:solidFill>
              <a:schemeClr val="tx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4135" r:id="rId1"/>
    <p:sldLayoutId id="2147484113" r:id="rId2"/>
    <p:sldLayoutId id="2147484114" r:id="rId3"/>
    <p:sldLayoutId id="2147484115" r:id="rId4"/>
    <p:sldLayoutId id="2147484116" r:id="rId5"/>
    <p:sldLayoutId id="2147484117" r:id="rId6"/>
    <p:sldLayoutId id="2147484118" r:id="rId7"/>
    <p:sldLayoutId id="2147484119" r:id="rId8"/>
    <p:sldLayoutId id="2147484120" r:id="rId9"/>
    <p:sldLayoutId id="2147484121" r:id="rId10"/>
    <p:sldLayoutId id="2147484122" r:id="rId11"/>
  </p:sldLayoutIdLst>
  <p:transition xmlns:p14="http://schemas.microsoft.com/office/powerpoint/2010/main" spd="slow" advClick="0"/>
  <p:txStyles>
    <p:titleStyle>
      <a:lvl1pPr algn="l" rtl="0" eaLnBrk="0" fontAlgn="base" hangingPunct="0">
        <a:spcBef>
          <a:spcPct val="30000"/>
        </a:spcBef>
        <a:spcAft>
          <a:spcPct val="0"/>
        </a:spcAft>
        <a:defRPr sz="3200" b="1">
          <a:solidFill>
            <a:schemeClr val="tx2"/>
          </a:solidFill>
          <a:effectLst>
            <a:outerShdw blurRad="38100" dist="38100" dir="2700000" algn="tl">
              <a:srgbClr val="DDDDDD"/>
            </a:outerShdw>
          </a:effectLst>
          <a:latin typeface="+mj-lt"/>
          <a:ea typeface="+mj-ea"/>
          <a:cs typeface="ＭＳ Ｐゴシック" charset="0"/>
        </a:defRPr>
      </a:lvl1pPr>
      <a:lvl2pPr algn="l" rtl="0" eaLnBrk="0" fontAlgn="base" hangingPunct="0">
        <a:spcBef>
          <a:spcPct val="30000"/>
        </a:spcBef>
        <a:spcAft>
          <a:spcPct val="0"/>
        </a:spcAft>
        <a:defRPr sz="3200" b="1">
          <a:solidFill>
            <a:schemeClr val="tx2"/>
          </a:solidFill>
          <a:effectLst>
            <a:outerShdw blurRad="38100" dist="38100" dir="2700000" algn="tl">
              <a:srgbClr val="DDDDDD"/>
            </a:outerShdw>
          </a:effectLst>
          <a:latin typeface="Arial" charset="0"/>
          <a:ea typeface="ＭＳ Ｐゴシック" charset="0"/>
          <a:cs typeface="ＭＳ Ｐゴシック" charset="0"/>
        </a:defRPr>
      </a:lvl2pPr>
      <a:lvl3pPr algn="l" rtl="0" eaLnBrk="0" fontAlgn="base" hangingPunct="0">
        <a:spcBef>
          <a:spcPct val="30000"/>
        </a:spcBef>
        <a:spcAft>
          <a:spcPct val="0"/>
        </a:spcAft>
        <a:defRPr sz="3200" b="1">
          <a:solidFill>
            <a:schemeClr val="tx2"/>
          </a:solidFill>
          <a:effectLst>
            <a:outerShdw blurRad="38100" dist="38100" dir="2700000" algn="tl">
              <a:srgbClr val="DDDDDD"/>
            </a:outerShdw>
          </a:effectLst>
          <a:latin typeface="Arial" charset="0"/>
          <a:ea typeface="ＭＳ Ｐゴシック" charset="0"/>
          <a:cs typeface="ＭＳ Ｐゴシック" charset="0"/>
        </a:defRPr>
      </a:lvl3pPr>
      <a:lvl4pPr algn="l" rtl="0" eaLnBrk="0" fontAlgn="base" hangingPunct="0">
        <a:spcBef>
          <a:spcPct val="30000"/>
        </a:spcBef>
        <a:spcAft>
          <a:spcPct val="0"/>
        </a:spcAft>
        <a:defRPr sz="3200" b="1">
          <a:solidFill>
            <a:schemeClr val="tx2"/>
          </a:solidFill>
          <a:effectLst>
            <a:outerShdw blurRad="38100" dist="38100" dir="2700000" algn="tl">
              <a:srgbClr val="DDDDDD"/>
            </a:outerShdw>
          </a:effectLst>
          <a:latin typeface="Arial" charset="0"/>
          <a:ea typeface="ＭＳ Ｐゴシック" charset="0"/>
          <a:cs typeface="ＭＳ Ｐゴシック" charset="0"/>
        </a:defRPr>
      </a:lvl4pPr>
      <a:lvl5pPr algn="l" rtl="0" eaLnBrk="0" fontAlgn="base" hangingPunct="0">
        <a:spcBef>
          <a:spcPct val="30000"/>
        </a:spcBef>
        <a:spcAft>
          <a:spcPct val="0"/>
        </a:spcAft>
        <a:defRPr sz="3200" b="1">
          <a:solidFill>
            <a:schemeClr val="tx2"/>
          </a:solidFill>
          <a:effectLst>
            <a:outerShdw blurRad="38100" dist="38100" dir="2700000" algn="tl">
              <a:srgbClr val="DDDDDD"/>
            </a:outerShdw>
          </a:effectLst>
          <a:latin typeface="Arial" charset="0"/>
          <a:ea typeface="ＭＳ Ｐゴシック" charset="0"/>
          <a:cs typeface="ＭＳ Ｐゴシック" charset="0"/>
        </a:defRPr>
      </a:lvl5pPr>
      <a:lvl6pPr marL="457200" algn="l" rtl="0" fontAlgn="base">
        <a:spcBef>
          <a:spcPct val="30000"/>
        </a:spcBef>
        <a:spcAft>
          <a:spcPct val="0"/>
        </a:spcAft>
        <a:defRPr sz="3200" b="1">
          <a:solidFill>
            <a:schemeClr val="tx2"/>
          </a:solidFill>
          <a:effectLst>
            <a:outerShdw blurRad="38100" dist="38100" dir="2700000" algn="tl">
              <a:srgbClr val="DDDDDD"/>
            </a:outerShdw>
          </a:effectLst>
          <a:latin typeface="Arial" charset="0"/>
          <a:ea typeface="ＭＳ Ｐゴシック" charset="0"/>
        </a:defRPr>
      </a:lvl6pPr>
      <a:lvl7pPr marL="914400" algn="l" rtl="0" fontAlgn="base">
        <a:spcBef>
          <a:spcPct val="30000"/>
        </a:spcBef>
        <a:spcAft>
          <a:spcPct val="0"/>
        </a:spcAft>
        <a:defRPr sz="3200" b="1">
          <a:solidFill>
            <a:schemeClr val="tx2"/>
          </a:solidFill>
          <a:effectLst>
            <a:outerShdw blurRad="38100" dist="38100" dir="2700000" algn="tl">
              <a:srgbClr val="DDDDDD"/>
            </a:outerShdw>
          </a:effectLst>
          <a:latin typeface="Arial" charset="0"/>
          <a:ea typeface="ＭＳ Ｐゴシック" charset="0"/>
        </a:defRPr>
      </a:lvl7pPr>
      <a:lvl8pPr marL="1371600" algn="l" rtl="0" fontAlgn="base">
        <a:spcBef>
          <a:spcPct val="30000"/>
        </a:spcBef>
        <a:spcAft>
          <a:spcPct val="0"/>
        </a:spcAft>
        <a:defRPr sz="3200" b="1">
          <a:solidFill>
            <a:schemeClr val="tx2"/>
          </a:solidFill>
          <a:effectLst>
            <a:outerShdw blurRad="38100" dist="38100" dir="2700000" algn="tl">
              <a:srgbClr val="DDDDDD"/>
            </a:outerShdw>
          </a:effectLst>
          <a:latin typeface="Arial" charset="0"/>
          <a:ea typeface="ＭＳ Ｐゴシック" charset="0"/>
        </a:defRPr>
      </a:lvl8pPr>
      <a:lvl9pPr marL="1828800" algn="l" rtl="0" fontAlgn="base">
        <a:spcBef>
          <a:spcPct val="30000"/>
        </a:spcBef>
        <a:spcAft>
          <a:spcPct val="0"/>
        </a:spcAft>
        <a:defRPr sz="3200" b="1">
          <a:solidFill>
            <a:schemeClr val="tx2"/>
          </a:solidFill>
          <a:effectLst>
            <a:outerShdw blurRad="38100" dist="38100" dir="2700000" algn="tl">
              <a:srgbClr val="DDDDDD"/>
            </a:outerShdw>
          </a:effectLst>
          <a:latin typeface="Arial" charset="0"/>
          <a:ea typeface="ＭＳ Ｐゴシック" charset="0"/>
        </a:defRPr>
      </a:lvl9pPr>
    </p:titleStyle>
    <p:bodyStyle>
      <a:lvl1pPr marL="228600" indent="-228600" algn="l" rtl="0" eaLnBrk="0" fontAlgn="base" hangingPunct="0">
        <a:spcBef>
          <a:spcPct val="50000"/>
        </a:spcBef>
        <a:spcAft>
          <a:spcPct val="0"/>
        </a:spcAft>
        <a:buClr>
          <a:schemeClr val="tx1"/>
        </a:buClr>
        <a:buSzPct val="120000"/>
        <a:buFont typeface="Times" charset="0"/>
        <a:buChar char="•"/>
        <a:defRPr sz="2200" b="1">
          <a:solidFill>
            <a:schemeClr val="tx1"/>
          </a:solidFill>
          <a:latin typeface="+mn-lt"/>
          <a:ea typeface="+mn-ea"/>
          <a:cs typeface="ＭＳ Ｐゴシック" charset="0"/>
        </a:defRPr>
      </a:lvl1pPr>
      <a:lvl2pPr marL="568325" indent="-225425" algn="l" rtl="0" eaLnBrk="0" fontAlgn="base" hangingPunct="0">
        <a:spcBef>
          <a:spcPct val="25000"/>
        </a:spcBef>
        <a:spcAft>
          <a:spcPct val="0"/>
        </a:spcAft>
        <a:buClr>
          <a:schemeClr val="tx1"/>
        </a:buClr>
        <a:buSzPct val="120000"/>
        <a:buFont typeface="Times" charset="0"/>
        <a:buChar char="–"/>
        <a:defRPr b="1">
          <a:solidFill>
            <a:schemeClr val="tx1"/>
          </a:solidFill>
          <a:latin typeface="+mn-lt"/>
          <a:ea typeface="+mn-ea"/>
        </a:defRPr>
      </a:lvl2pPr>
      <a:lvl3pPr marL="863600" indent="-180975" algn="l" rtl="0" eaLnBrk="0" fontAlgn="base" hangingPunct="0">
        <a:spcBef>
          <a:spcPct val="25000"/>
        </a:spcBef>
        <a:spcAft>
          <a:spcPct val="0"/>
        </a:spcAft>
        <a:buClr>
          <a:schemeClr val="tx1"/>
        </a:buClr>
        <a:buSzPct val="120000"/>
        <a:buChar char="–"/>
        <a:defRPr b="1">
          <a:solidFill>
            <a:schemeClr val="tx1"/>
          </a:solidFill>
          <a:latin typeface="+mn-lt"/>
          <a:ea typeface="+mn-ea"/>
        </a:defRPr>
      </a:lvl3pPr>
      <a:lvl4pPr marL="1206500" indent="-179388" algn="l" rtl="0" eaLnBrk="0" fontAlgn="base" hangingPunct="0">
        <a:spcBef>
          <a:spcPct val="25000"/>
        </a:spcBef>
        <a:spcAft>
          <a:spcPct val="0"/>
        </a:spcAft>
        <a:buClr>
          <a:schemeClr val="tx1"/>
        </a:buClr>
        <a:buSzPct val="120000"/>
        <a:buFont typeface="Times" charset="0"/>
        <a:buChar char="–"/>
        <a:defRPr b="1">
          <a:solidFill>
            <a:schemeClr val="tx1"/>
          </a:solidFill>
          <a:latin typeface="+mn-lt"/>
          <a:ea typeface="+mn-ea"/>
        </a:defRPr>
      </a:lvl4pPr>
      <a:lvl5pPr marL="1598613" indent="-223838" algn="l" rtl="0" eaLnBrk="0" fontAlgn="base" hangingPunct="0">
        <a:spcBef>
          <a:spcPct val="25000"/>
        </a:spcBef>
        <a:spcAft>
          <a:spcPct val="0"/>
        </a:spcAft>
        <a:buClr>
          <a:schemeClr val="bg2"/>
        </a:buClr>
        <a:buSzPct val="120000"/>
        <a:buFont typeface="Times" charset="0"/>
        <a:defRPr sz="2000" b="1">
          <a:solidFill>
            <a:schemeClr val="tx2"/>
          </a:solidFill>
          <a:latin typeface="+mn-lt"/>
          <a:ea typeface="+mn-ea"/>
        </a:defRPr>
      </a:lvl5pPr>
      <a:lvl6pPr marL="2055813" indent="-223838" algn="l" rtl="0" fontAlgn="base">
        <a:spcBef>
          <a:spcPct val="25000"/>
        </a:spcBef>
        <a:spcAft>
          <a:spcPct val="0"/>
        </a:spcAft>
        <a:buClr>
          <a:schemeClr val="bg2"/>
        </a:buClr>
        <a:buSzPct val="120000"/>
        <a:buFont typeface="Times" charset="0"/>
        <a:defRPr sz="2000" b="1">
          <a:solidFill>
            <a:schemeClr val="tx2"/>
          </a:solidFill>
          <a:latin typeface="+mn-lt"/>
          <a:ea typeface="+mn-ea"/>
        </a:defRPr>
      </a:lvl6pPr>
      <a:lvl7pPr marL="2513013" indent="-223838" algn="l" rtl="0" fontAlgn="base">
        <a:spcBef>
          <a:spcPct val="25000"/>
        </a:spcBef>
        <a:spcAft>
          <a:spcPct val="0"/>
        </a:spcAft>
        <a:buClr>
          <a:schemeClr val="bg2"/>
        </a:buClr>
        <a:buSzPct val="120000"/>
        <a:buFont typeface="Times" charset="0"/>
        <a:defRPr sz="2000" b="1">
          <a:solidFill>
            <a:schemeClr val="tx2"/>
          </a:solidFill>
          <a:latin typeface="+mn-lt"/>
          <a:ea typeface="+mn-ea"/>
        </a:defRPr>
      </a:lvl7pPr>
      <a:lvl8pPr marL="2970213" indent="-223838" algn="l" rtl="0" fontAlgn="base">
        <a:spcBef>
          <a:spcPct val="25000"/>
        </a:spcBef>
        <a:spcAft>
          <a:spcPct val="0"/>
        </a:spcAft>
        <a:buClr>
          <a:schemeClr val="bg2"/>
        </a:buClr>
        <a:buSzPct val="120000"/>
        <a:buFont typeface="Times" charset="0"/>
        <a:defRPr sz="2000" b="1">
          <a:solidFill>
            <a:schemeClr val="tx2"/>
          </a:solidFill>
          <a:latin typeface="+mn-lt"/>
          <a:ea typeface="+mn-ea"/>
        </a:defRPr>
      </a:lvl8pPr>
      <a:lvl9pPr marL="3427413" indent="-223838" algn="l" rtl="0" fontAlgn="base">
        <a:spcBef>
          <a:spcPct val="25000"/>
        </a:spcBef>
        <a:spcAft>
          <a:spcPct val="0"/>
        </a:spcAft>
        <a:buClr>
          <a:schemeClr val="bg2"/>
        </a:buClr>
        <a:buSzPct val="120000"/>
        <a:buFont typeface="Times" charset="0"/>
        <a:defRPr sz="2000" b="1">
          <a:solidFill>
            <a:schemeClr val="tx2"/>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1" descr="RTP_SlideBackground-YiR_v2fr-Bulleted.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638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4123" r:id="rId1"/>
  </p:sldLayoutIdLst>
  <p:transition xmlns:p14="http://schemas.microsoft.com/office/powerpoint/2010/main" spd="slow" advClick="0"/>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410" name="Picture 1" descr="RTP_SlideBackground-YiR_v2fr-Bulleted.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7412"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4124" r:id="rId1"/>
  </p:sldLayoutIdLst>
  <p:transition xmlns:p14="http://schemas.microsoft.com/office/powerpoint/2010/main" spd="slow" advClick="0"/>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434"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8436"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4136" r:id="rId1"/>
    <p:sldLayoutId id="2147484125" r:id="rId2"/>
    <p:sldLayoutId id="2147484126" r:id="rId3"/>
    <p:sldLayoutId id="2147484127" r:id="rId4"/>
    <p:sldLayoutId id="2147484128" r:id="rId5"/>
    <p:sldLayoutId id="2147484129" r:id="rId6"/>
    <p:sldLayoutId id="2147484130" r:id="rId7"/>
    <p:sldLayoutId id="2147484131" r:id="rId8"/>
    <p:sldLayoutId id="2147484132" r:id="rId9"/>
    <p:sldLayoutId id="2147484133" r:id="rId10"/>
    <p:sldLayoutId id="2147484134"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1.bin"/><Relationship Id="rId5" Type="http://schemas.openxmlformats.org/officeDocument/2006/relationships/oleObject" Target="../embeddings/Microsoft_Excel_Chart1.xls"/><Relationship Id="rId6" Type="http://schemas.openxmlformats.org/officeDocument/2006/relationships/image" Target="../media/image6.png"/><Relationship Id="rId1" Type="http://schemas.openxmlformats.org/officeDocument/2006/relationships/vmlDrawing" Target="../drawings/vmlDrawing1.vml"/><Relationship Id="rId2"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eaLnBrk="0" hangingPunct="0">
              <a:defRPr sz="2400">
                <a:solidFill>
                  <a:schemeClr val="tx1"/>
                </a:solidFill>
                <a:latin typeface="Arial" charset="0"/>
                <a:ea typeface="ＭＳ Ｐゴシック" charset="0"/>
                <a:cs typeface="ＭＳ Ｐゴシック" charset="0"/>
              </a:defRPr>
            </a:lvl1pPr>
            <a:lvl2pPr marL="742950" indent="-285750" defTabSz="449263" eaLnBrk="0" hangingPunct="0">
              <a:defRPr sz="2400">
                <a:solidFill>
                  <a:schemeClr val="tx1"/>
                </a:solidFill>
                <a:latin typeface="Arial" charset="0"/>
                <a:ea typeface="ＭＳ Ｐゴシック" charset="0"/>
              </a:defRPr>
            </a:lvl2pPr>
            <a:lvl3pPr marL="1143000" indent="-228600" defTabSz="449263" eaLnBrk="0" hangingPunct="0">
              <a:defRPr sz="2400">
                <a:solidFill>
                  <a:schemeClr val="tx1"/>
                </a:solidFill>
                <a:latin typeface="Arial" charset="0"/>
                <a:ea typeface="ＭＳ Ｐゴシック" charset="0"/>
              </a:defRPr>
            </a:lvl3pPr>
            <a:lvl4pPr marL="1600200" indent="-228600" defTabSz="449263" eaLnBrk="0" hangingPunct="0">
              <a:defRPr sz="2400">
                <a:solidFill>
                  <a:schemeClr val="tx1"/>
                </a:solidFill>
                <a:latin typeface="Arial" charset="0"/>
                <a:ea typeface="ＭＳ Ｐゴシック" charset="0"/>
              </a:defRPr>
            </a:lvl4pPr>
            <a:lvl5pPr marL="2057400" indent="-228600" defTabSz="449263" eaLnBrk="0" hangingPunct="0">
              <a:defRPr sz="2400">
                <a:solidFill>
                  <a:schemeClr val="tx1"/>
                </a:solidFill>
                <a:latin typeface="Arial" charset="0"/>
                <a:ea typeface="ＭＳ Ｐゴシック" charset="0"/>
              </a:defRPr>
            </a:lvl5pPr>
            <a:lvl6pPr marL="2514600" indent="-228600" defTabSz="44926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44926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44926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449263"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ts val="800"/>
              </a:spcBef>
              <a:buClr>
                <a:srgbClr val="000000"/>
              </a:buClr>
              <a:buSzPct val="100000"/>
              <a:buFont typeface="Times New Roman" charset="0"/>
              <a:buNone/>
            </a:pPr>
            <a:r>
              <a:rPr lang="en-US" sz="2600" b="1" dirty="0">
                <a:solidFill>
                  <a:srgbClr val="FFFFFF"/>
                </a:solidFill>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b="1" dirty="0" smtClean="0">
                <a:solidFill>
                  <a:srgbClr val="FFFFFF"/>
                </a:solidFill>
                <a:cs typeface="Arial" charset="0"/>
              </a:rPr>
              <a:t>. </a:t>
            </a:r>
            <a:endParaRPr lang="en-US" sz="2600" b="1" dirty="0">
              <a:solidFill>
                <a:srgbClr val="FFFFFF"/>
              </a:solidFill>
              <a:cs typeface="Arial"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a:xfrm>
            <a:off x="457200" y="0"/>
            <a:ext cx="8229600" cy="1143000"/>
          </a:xfrm>
        </p:spPr>
        <p:txBody>
          <a:bodyPr/>
          <a:lstStyle/>
          <a:p>
            <a:r>
              <a:rPr lang="en-US" sz="3600">
                <a:latin typeface="Arial" charset="0"/>
                <a:ea typeface="ＭＳ Ｐゴシック" charset="0"/>
              </a:rPr>
              <a:t>TOXICITY ISSUES</a:t>
            </a:r>
          </a:p>
        </p:txBody>
      </p:sp>
      <p:sp>
        <p:nvSpPr>
          <p:cNvPr id="40962" name="Rectangle 3"/>
          <p:cNvSpPr>
            <a:spLocks noGrp="1" noChangeArrowheads="1"/>
          </p:cNvSpPr>
          <p:nvPr>
            <p:ph type="body" idx="1"/>
          </p:nvPr>
        </p:nvSpPr>
        <p:spPr>
          <a:xfrm>
            <a:off x="381000" y="990600"/>
            <a:ext cx="8458200" cy="5562600"/>
          </a:xfrm>
        </p:spPr>
        <p:txBody>
          <a:bodyPr/>
          <a:lstStyle/>
          <a:p>
            <a:pPr>
              <a:lnSpc>
                <a:spcPct val="80000"/>
              </a:lnSpc>
              <a:buFontTx/>
              <a:buNone/>
            </a:pPr>
            <a:r>
              <a:rPr lang="en-US" sz="2000">
                <a:latin typeface="Arial" charset="0"/>
                <a:ea typeface="ＭＳ Ｐゴシック" charset="0"/>
              </a:rPr>
              <a:t>COMMON CONCERNS:</a:t>
            </a:r>
          </a:p>
          <a:p>
            <a:pPr>
              <a:lnSpc>
                <a:spcPct val="80000"/>
              </a:lnSpc>
            </a:pPr>
            <a:r>
              <a:rPr lang="en-US" sz="2000">
                <a:latin typeface="Arial" charset="0"/>
                <a:ea typeface="ＭＳ Ｐゴシック" charset="0"/>
              </a:rPr>
              <a:t>Prolonged myelo-suppression</a:t>
            </a:r>
          </a:p>
          <a:p>
            <a:pPr>
              <a:lnSpc>
                <a:spcPct val="80000"/>
              </a:lnSpc>
            </a:pPr>
            <a:r>
              <a:rPr lang="en-US" sz="2000">
                <a:latin typeface="Arial" charset="0"/>
                <a:ea typeface="ＭＳ Ｐゴシック" charset="0"/>
              </a:rPr>
              <a:t>Therapy related myeloid neoplasia (t-MN)</a:t>
            </a:r>
          </a:p>
          <a:p>
            <a:pPr>
              <a:lnSpc>
                <a:spcPct val="80000"/>
              </a:lnSpc>
              <a:buFontTx/>
              <a:buNone/>
            </a:pPr>
            <a:endParaRPr lang="en-US" sz="2000">
              <a:latin typeface="Arial" charset="0"/>
              <a:ea typeface="ＭＳ Ｐゴシック" charset="0"/>
            </a:endParaRPr>
          </a:p>
          <a:p>
            <a:pPr>
              <a:lnSpc>
                <a:spcPct val="80000"/>
              </a:lnSpc>
              <a:buFontTx/>
              <a:buNone/>
            </a:pPr>
            <a:r>
              <a:rPr lang="en-US" sz="2000">
                <a:latin typeface="Arial" charset="0"/>
                <a:ea typeface="ＭＳ Ｐゴシック" charset="0"/>
              </a:rPr>
              <a:t>FLUDARABINE:</a:t>
            </a:r>
          </a:p>
          <a:p>
            <a:pPr>
              <a:lnSpc>
                <a:spcPct val="80000"/>
              </a:lnSpc>
            </a:pPr>
            <a:r>
              <a:rPr lang="en-US" sz="2000">
                <a:latin typeface="Arial" charset="0"/>
                <a:ea typeface="ＭＳ Ｐゴシック" charset="0"/>
              </a:rPr>
              <a:t>F(C)R difficult in older patients</a:t>
            </a:r>
          </a:p>
          <a:p>
            <a:pPr>
              <a:lnSpc>
                <a:spcPct val="80000"/>
              </a:lnSpc>
            </a:pPr>
            <a:r>
              <a:rPr lang="en-US" sz="2000">
                <a:latin typeface="Arial" charset="0"/>
                <a:ea typeface="ＭＳ Ｐゴシック" charset="0"/>
              </a:rPr>
              <a:t>Immuno-suppression</a:t>
            </a:r>
          </a:p>
          <a:p>
            <a:pPr>
              <a:lnSpc>
                <a:spcPct val="80000"/>
              </a:lnSpc>
            </a:pPr>
            <a:r>
              <a:rPr lang="en-US" sz="2000">
                <a:latin typeface="Arial" charset="0"/>
                <a:ea typeface="ＭＳ Ｐゴシック" charset="0"/>
              </a:rPr>
              <a:t>Fludarabine renal excretion</a:t>
            </a:r>
          </a:p>
          <a:p>
            <a:pPr>
              <a:lnSpc>
                <a:spcPct val="80000"/>
              </a:lnSpc>
            </a:pPr>
            <a:r>
              <a:rPr lang="en-US" sz="2000">
                <a:latin typeface="Arial" charset="0"/>
                <a:ea typeface="ＭＳ Ｐゴシック" charset="0"/>
              </a:rPr>
              <a:t>Exacerbation of AIHA</a:t>
            </a:r>
          </a:p>
          <a:p>
            <a:pPr>
              <a:lnSpc>
                <a:spcPct val="80000"/>
              </a:lnSpc>
            </a:pPr>
            <a:endParaRPr lang="en-US" sz="2000">
              <a:solidFill>
                <a:srgbClr val="FFFF00"/>
              </a:solidFill>
              <a:latin typeface="Arial" charset="0"/>
              <a:ea typeface="ＭＳ Ｐゴシック" charset="0"/>
            </a:endParaRPr>
          </a:p>
          <a:p>
            <a:pPr>
              <a:lnSpc>
                <a:spcPct val="80000"/>
              </a:lnSpc>
              <a:buFontTx/>
              <a:buNone/>
            </a:pPr>
            <a:r>
              <a:rPr lang="en-US" sz="2000">
                <a:latin typeface="Arial" charset="0"/>
                <a:ea typeface="ＭＳ Ｐゴシック" charset="0"/>
              </a:rPr>
              <a:t>BENDAMUSTINE:</a:t>
            </a:r>
          </a:p>
          <a:p>
            <a:pPr>
              <a:lnSpc>
                <a:spcPct val="80000"/>
              </a:lnSpc>
            </a:pPr>
            <a:r>
              <a:rPr lang="en-US" sz="2000">
                <a:latin typeface="Arial" charset="0"/>
                <a:ea typeface="ＭＳ Ｐゴシック" charset="0"/>
              </a:rPr>
              <a:t>Rash/Hypersensitivity</a:t>
            </a:r>
          </a:p>
          <a:p>
            <a:pPr>
              <a:lnSpc>
                <a:spcPct val="80000"/>
              </a:lnSpc>
            </a:pPr>
            <a:endParaRPr lang="en-US" sz="2000">
              <a:latin typeface="Arial" charset="0"/>
              <a:ea typeface="ＭＳ Ｐゴシック" charset="0"/>
            </a:endParaRPr>
          </a:p>
          <a:p>
            <a:pPr>
              <a:lnSpc>
                <a:spcPct val="80000"/>
              </a:lnSpc>
            </a:pPr>
            <a:endParaRPr lang="en-US" sz="2000">
              <a:latin typeface="Arial" charset="0"/>
              <a:ea typeface="ＭＳ Ｐゴシック" charset="0"/>
            </a:endParaRPr>
          </a:p>
          <a:p>
            <a:pPr>
              <a:lnSpc>
                <a:spcPct val="80000"/>
              </a:lnSpc>
              <a:buFontTx/>
              <a:buNone/>
            </a:pPr>
            <a:r>
              <a:rPr lang="en-US" sz="2400">
                <a:solidFill>
                  <a:srgbClr val="FFFF00"/>
                </a:solidFill>
                <a:latin typeface="Arial" charset="0"/>
                <a:ea typeface="ＭＳ Ｐゴシック" charset="0"/>
              </a:rPr>
              <a:t>AWAIT CLL10 Phase 3 Trial:	</a:t>
            </a:r>
          </a:p>
          <a:p>
            <a:pPr>
              <a:lnSpc>
                <a:spcPct val="80000"/>
              </a:lnSpc>
              <a:buFontTx/>
              <a:buNone/>
            </a:pPr>
            <a:r>
              <a:rPr lang="en-US" sz="2400">
                <a:solidFill>
                  <a:srgbClr val="FFFF00"/>
                </a:solidFill>
                <a:latin typeface="Arial" charset="0"/>
                <a:ea typeface="ＭＳ Ｐゴシック" charset="0"/>
              </a:rPr>
              <a:t>BR vs FCR</a:t>
            </a:r>
          </a:p>
          <a:p>
            <a:pPr>
              <a:lnSpc>
                <a:spcPct val="80000"/>
              </a:lnSpc>
              <a:buFontTx/>
              <a:buNone/>
            </a:pPr>
            <a:r>
              <a:rPr lang="en-US" sz="2400">
                <a:solidFill>
                  <a:srgbClr val="FFFF00"/>
                </a:solidFill>
                <a:latin typeface="Arial" charset="0"/>
                <a:ea typeface="ＭＳ Ｐゴシック" charset="0"/>
              </a:rPr>
              <a:t>	limited to </a:t>
            </a:r>
            <a:r>
              <a:rPr lang="en-US" sz="2400">
                <a:solidFill>
                  <a:srgbClr val="FFFF00"/>
                </a:solidFill>
                <a:latin typeface="Arial" charset="0"/>
                <a:ea typeface="ＭＳ Ｐゴシック" charset="0"/>
                <a:cs typeface="Arial" charset="0"/>
              </a:rPr>
              <a:t>CrCl ≥70 mL/min and CIRS </a:t>
            </a:r>
            <a:r>
              <a:rPr lang="en-US" sz="2400">
                <a:solidFill>
                  <a:srgbClr val="FFFF00"/>
                </a:solidFill>
                <a:latin typeface="Arial" charset="0"/>
                <a:ea typeface="ＭＳ Ｐゴシック" charset="0"/>
              </a:rPr>
              <a:t>score </a:t>
            </a:r>
            <a:r>
              <a:rPr lang="en-US" sz="2400">
                <a:solidFill>
                  <a:srgbClr val="FFFF00"/>
                </a:solidFill>
                <a:latin typeface="Arial" charset="0"/>
                <a:ea typeface="ＭＳ Ｐゴシック" charset="0"/>
                <a:cs typeface="Arial" charset="0"/>
              </a:rPr>
              <a:t>&gt;6</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p:txBody>
          <a:bodyPr/>
          <a:lstStyle/>
          <a:p>
            <a:r>
              <a:rPr lang="en-US">
                <a:latin typeface="Arial" charset="0"/>
                <a:ea typeface="ＭＳ Ｐゴシック" charset="0"/>
              </a:rPr>
              <a:t>Is there a role for consolidation/maintenance?</a:t>
            </a:r>
          </a:p>
        </p:txBody>
      </p:sp>
      <p:sp>
        <p:nvSpPr>
          <p:cNvPr id="43010" name="Rectangle 3"/>
          <p:cNvSpPr>
            <a:spLocks noGrp="1" noChangeArrowheads="1"/>
          </p:cNvSpPr>
          <p:nvPr>
            <p:ph type="body" idx="1"/>
          </p:nvPr>
        </p:nvSpPr>
        <p:spPr/>
        <p:txBody>
          <a:bodyPr/>
          <a:lstStyle/>
          <a:p>
            <a:r>
              <a:rPr lang="en-US" sz="2800">
                <a:latin typeface="Arial" charset="0"/>
                <a:ea typeface="ＭＳ Ｐゴシック" charset="0"/>
              </a:rPr>
              <a:t>Alemtuzumab:</a:t>
            </a:r>
            <a:r>
              <a:rPr lang="en-US">
                <a:latin typeface="Arial" charset="0"/>
                <a:ea typeface="ＭＳ Ｐゴシック" charset="0"/>
              </a:rPr>
              <a:t> </a:t>
            </a:r>
          </a:p>
          <a:p>
            <a:pPr lvl="1"/>
            <a:r>
              <a:rPr lang="en-US" sz="2400">
                <a:latin typeface="Arial" charset="0"/>
                <a:ea typeface="ＭＳ Ｐゴシック" charset="0"/>
              </a:rPr>
              <a:t>increased infections when used after FCR</a:t>
            </a:r>
          </a:p>
          <a:p>
            <a:r>
              <a:rPr lang="en-US" sz="2800">
                <a:latin typeface="Arial" charset="0"/>
                <a:ea typeface="ＭＳ Ｐゴシック" charset="0"/>
              </a:rPr>
              <a:t>Rituximab:</a:t>
            </a:r>
            <a:r>
              <a:rPr lang="en-US">
                <a:latin typeface="Arial" charset="0"/>
                <a:ea typeface="ＭＳ Ｐゴシック" charset="0"/>
              </a:rPr>
              <a:t>	</a:t>
            </a:r>
          </a:p>
          <a:p>
            <a:pPr lvl="1"/>
            <a:r>
              <a:rPr lang="en-US" sz="2400">
                <a:latin typeface="Arial" charset="0"/>
                <a:ea typeface="ＭＳ Ｐゴシック" charset="0"/>
              </a:rPr>
              <a:t>Little maintenance data</a:t>
            </a:r>
          </a:p>
          <a:p>
            <a:pPr lvl="1"/>
            <a:r>
              <a:rPr lang="en-US" sz="2400">
                <a:latin typeface="Arial" charset="0"/>
                <a:ea typeface="ＭＳ Ｐゴシック" charset="0"/>
              </a:rPr>
              <a:t>CALGB F/FR studies gave weekly x 4 one time</a:t>
            </a:r>
          </a:p>
          <a:p>
            <a:r>
              <a:rPr lang="en-US" sz="2800">
                <a:latin typeface="Arial" charset="0"/>
                <a:ea typeface="ＭＳ Ｐゴシック" charset="0"/>
              </a:rPr>
              <a:t>Lenalidomide</a:t>
            </a:r>
          </a:p>
          <a:p>
            <a:pPr lvl="1"/>
            <a:r>
              <a:rPr lang="en-US" sz="2400">
                <a:latin typeface="Arial" charset="0"/>
                <a:ea typeface="ＭＳ Ｐゴシック" charset="0"/>
              </a:rPr>
              <a:t>Await US Intergroup C10404 randomized Phase 2 of FR vs FCR vs FR followed by lenalidomide</a:t>
            </a:r>
          </a:p>
          <a:p>
            <a:pPr lvl="1"/>
            <a:r>
              <a:rPr lang="en-US" sz="2400">
                <a:latin typeface="Arial" charset="0"/>
                <a:ea typeface="ＭＳ Ｐゴシック" charset="0"/>
              </a:rPr>
              <a:t>Await CONTINUUM company sponsored CLL02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533400" y="0"/>
            <a:ext cx="8229600" cy="1143000"/>
          </a:xfrm>
        </p:spPr>
        <p:txBody>
          <a:bodyPr/>
          <a:lstStyle/>
          <a:p>
            <a:r>
              <a:rPr lang="en-US">
                <a:latin typeface="Arial" charset="0"/>
                <a:ea typeface="ＭＳ Ｐゴシック" charset="0"/>
              </a:rPr>
              <a:t>Deletion 17p/Mutant TP53</a:t>
            </a:r>
          </a:p>
        </p:txBody>
      </p:sp>
      <p:sp>
        <p:nvSpPr>
          <p:cNvPr id="45058" name="Rectangle 3"/>
          <p:cNvSpPr>
            <a:spLocks noGrp="1" noChangeArrowheads="1"/>
          </p:cNvSpPr>
          <p:nvPr>
            <p:ph type="body" idx="1"/>
          </p:nvPr>
        </p:nvSpPr>
        <p:spPr>
          <a:xfrm>
            <a:off x="457200" y="1219200"/>
            <a:ext cx="8382000" cy="5410200"/>
          </a:xfrm>
        </p:spPr>
        <p:txBody>
          <a:bodyPr/>
          <a:lstStyle/>
          <a:p>
            <a:pPr>
              <a:lnSpc>
                <a:spcPts val="2175"/>
              </a:lnSpc>
              <a:spcBef>
                <a:spcPts val="1800"/>
              </a:spcBef>
            </a:pPr>
            <a:r>
              <a:rPr lang="en-US" sz="2400">
                <a:latin typeface="Arial" charset="0"/>
                <a:ea typeface="ＭＳ Ｐゴシック" charset="0"/>
              </a:rPr>
              <a:t>Del17p by FISH represents loss of TP53</a:t>
            </a:r>
          </a:p>
          <a:p>
            <a:pPr>
              <a:lnSpc>
                <a:spcPts val="2175"/>
              </a:lnSpc>
              <a:spcBef>
                <a:spcPts val="1800"/>
              </a:spcBef>
            </a:pPr>
            <a:r>
              <a:rPr lang="en-US" sz="2400">
                <a:latin typeface="Arial" charset="0"/>
                <a:ea typeface="ＭＳ Ｐゴシック" charset="0"/>
              </a:rPr>
              <a:t>TP53 mutation can be present without del17p and 	also carries poor prognosis</a:t>
            </a:r>
          </a:p>
          <a:p>
            <a:pPr lvl="1">
              <a:lnSpc>
                <a:spcPts val="2175"/>
              </a:lnSpc>
              <a:spcBef>
                <a:spcPts val="1800"/>
              </a:spcBef>
            </a:pPr>
            <a:r>
              <a:rPr lang="en-US" sz="2000">
                <a:latin typeface="Arial" charset="0"/>
                <a:ea typeface="ＭＳ Ｐゴシック" charset="0"/>
              </a:rPr>
              <a:t>Not clear if mono- or bi-allelic p53 loss of function matters</a:t>
            </a:r>
          </a:p>
          <a:p>
            <a:pPr>
              <a:lnSpc>
                <a:spcPts val="2175"/>
              </a:lnSpc>
              <a:spcBef>
                <a:spcPts val="1800"/>
              </a:spcBef>
            </a:pPr>
            <a:r>
              <a:rPr lang="en-US" sz="2400">
                <a:latin typeface="Arial" charset="0"/>
                <a:ea typeface="ＭＳ Ｐゴシック" charset="0"/>
              </a:rPr>
              <a:t>With TP53 abnormal, by deletion or mutation, cells 	escape death by DNA damaging agents </a:t>
            </a:r>
          </a:p>
          <a:p>
            <a:pPr>
              <a:lnSpc>
                <a:spcPts val="2175"/>
              </a:lnSpc>
              <a:spcBef>
                <a:spcPts val="1800"/>
              </a:spcBef>
            </a:pPr>
            <a:r>
              <a:rPr lang="en-US" sz="2400">
                <a:latin typeface="Arial" charset="0"/>
                <a:ea typeface="ＭＳ Ｐゴシック" charset="0"/>
              </a:rPr>
              <a:t>Del17p/mutTP53 associated with:</a:t>
            </a:r>
          </a:p>
          <a:p>
            <a:pPr lvl="1">
              <a:lnSpc>
                <a:spcPts val="2175"/>
              </a:lnSpc>
              <a:spcBef>
                <a:spcPts val="1800"/>
              </a:spcBef>
            </a:pPr>
            <a:r>
              <a:rPr lang="en-US" sz="2400">
                <a:latin typeface="Arial" charset="0"/>
                <a:ea typeface="ＭＳ Ｐゴシック" charset="0"/>
              </a:rPr>
              <a:t>Lower response rate</a:t>
            </a:r>
          </a:p>
          <a:p>
            <a:pPr lvl="1">
              <a:lnSpc>
                <a:spcPts val="2175"/>
              </a:lnSpc>
              <a:spcBef>
                <a:spcPts val="1800"/>
              </a:spcBef>
            </a:pPr>
            <a:r>
              <a:rPr lang="en-US" sz="2400">
                <a:latin typeface="Arial" charset="0"/>
                <a:ea typeface="ＭＳ Ｐゴシック" charset="0"/>
              </a:rPr>
              <a:t>Shorter PFS and duration of response</a:t>
            </a:r>
          </a:p>
          <a:p>
            <a:pPr lvl="1">
              <a:lnSpc>
                <a:spcPts val="2175"/>
              </a:lnSpc>
              <a:spcBef>
                <a:spcPts val="1800"/>
              </a:spcBef>
            </a:pPr>
            <a:r>
              <a:rPr lang="en-US" sz="2400">
                <a:latin typeface="Arial" charset="0"/>
                <a:ea typeface="ＭＳ Ｐゴシック" charset="0"/>
              </a:rPr>
              <a:t>Fludarabine refractoriness</a:t>
            </a:r>
          </a:p>
          <a:p>
            <a:pPr lvl="1">
              <a:lnSpc>
                <a:spcPts val="2175"/>
              </a:lnSpc>
              <a:spcBef>
                <a:spcPts val="1800"/>
              </a:spcBef>
            </a:pPr>
            <a:r>
              <a:rPr lang="en-US" sz="2400">
                <a:latin typeface="Arial" charset="0"/>
                <a:ea typeface="ＭＳ Ｐゴシック" charset="0"/>
              </a:rPr>
              <a:t>Worse overall survival</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4"/>
          <p:cNvSpPr>
            <a:spLocks noGrp="1" noChangeArrowheads="1"/>
          </p:cNvSpPr>
          <p:nvPr>
            <p:ph type="title"/>
          </p:nvPr>
        </p:nvSpPr>
        <p:spPr/>
        <p:txBody>
          <a:bodyPr/>
          <a:lstStyle/>
          <a:p>
            <a:r>
              <a:rPr lang="en-US">
                <a:latin typeface="Arial" charset="0"/>
                <a:ea typeface="ＭＳ Ｐゴシック" charset="0"/>
              </a:rPr>
              <a:t>CLL BIOLOGY: Interface of Cytogenetics, Oncogenes and micro-RNAs</a:t>
            </a:r>
          </a:p>
        </p:txBody>
      </p:sp>
      <p:sp>
        <p:nvSpPr>
          <p:cNvPr id="67589" name="Oval 5"/>
          <p:cNvSpPr>
            <a:spLocks noChangeArrowheads="1"/>
          </p:cNvSpPr>
          <p:nvPr/>
        </p:nvSpPr>
        <p:spPr bwMode="auto">
          <a:xfrm>
            <a:off x="3505200" y="2133600"/>
            <a:ext cx="1524000" cy="914400"/>
          </a:xfrm>
          <a:prstGeom prst="ellipse">
            <a:avLst/>
          </a:prstGeom>
          <a:solidFill>
            <a:schemeClr val="accent1"/>
          </a:solidFill>
          <a:ln w="9525">
            <a:solidFill>
              <a:schemeClr val="tx1"/>
            </a:solidFill>
            <a:round/>
            <a:headEnd/>
            <a:tailEnd/>
          </a:ln>
          <a:effectLst/>
          <a:extLst/>
        </p:spPr>
        <p:txBody>
          <a:bodyPr wrap="none" anchor="ctr"/>
          <a:lstStyle/>
          <a:p>
            <a:pPr algn="ctr">
              <a:defRPr/>
            </a:pPr>
            <a:r>
              <a:rPr lang="en-US" b="1">
                <a:cs typeface="+mn-cs"/>
              </a:rPr>
              <a:t>TP53</a:t>
            </a:r>
          </a:p>
          <a:p>
            <a:pPr algn="ctr">
              <a:defRPr/>
            </a:pPr>
            <a:r>
              <a:rPr lang="en-US" b="1">
                <a:cs typeface="+mn-cs"/>
              </a:rPr>
              <a:t>17p</a:t>
            </a:r>
          </a:p>
        </p:txBody>
      </p:sp>
      <p:sp>
        <p:nvSpPr>
          <p:cNvPr id="67590" name="Oval 6"/>
          <p:cNvSpPr>
            <a:spLocks noChangeArrowheads="1"/>
          </p:cNvSpPr>
          <p:nvPr/>
        </p:nvSpPr>
        <p:spPr bwMode="auto">
          <a:xfrm>
            <a:off x="6400800" y="2743200"/>
            <a:ext cx="1524000" cy="1066800"/>
          </a:xfrm>
          <a:prstGeom prst="ellipse">
            <a:avLst/>
          </a:prstGeom>
          <a:solidFill>
            <a:schemeClr val="accent1"/>
          </a:solidFill>
          <a:ln w="9525">
            <a:solidFill>
              <a:schemeClr val="tx1"/>
            </a:solidFill>
            <a:round/>
            <a:headEnd/>
            <a:tailEnd/>
          </a:ln>
          <a:effectLst/>
          <a:extLst/>
        </p:spPr>
        <p:txBody>
          <a:bodyPr wrap="none" anchor="ctr"/>
          <a:lstStyle/>
          <a:p>
            <a:pPr algn="ctr">
              <a:defRPr/>
            </a:pPr>
            <a:r>
              <a:rPr lang="en-US" b="1">
                <a:cs typeface="+mn-cs"/>
              </a:rPr>
              <a:t>miR34b/c</a:t>
            </a:r>
          </a:p>
          <a:p>
            <a:pPr algn="ctr">
              <a:defRPr/>
            </a:pPr>
            <a:r>
              <a:rPr lang="en-US" b="1">
                <a:cs typeface="+mn-cs"/>
              </a:rPr>
              <a:t>11q23</a:t>
            </a:r>
          </a:p>
          <a:p>
            <a:pPr algn="ctr">
              <a:defRPr/>
            </a:pPr>
            <a:r>
              <a:rPr lang="en-US" b="1">
                <a:cs typeface="+mn-cs"/>
              </a:rPr>
              <a:t>ATM</a:t>
            </a:r>
          </a:p>
        </p:txBody>
      </p:sp>
      <p:sp>
        <p:nvSpPr>
          <p:cNvPr id="67592" name="Line 8"/>
          <p:cNvSpPr>
            <a:spLocks noChangeShapeType="1"/>
          </p:cNvSpPr>
          <p:nvPr/>
        </p:nvSpPr>
        <p:spPr bwMode="auto">
          <a:xfrm>
            <a:off x="5105400" y="2743200"/>
            <a:ext cx="1295400" cy="381000"/>
          </a:xfrm>
          <a:prstGeom prst="line">
            <a:avLst/>
          </a:prstGeom>
          <a:noFill/>
          <a:ln w="38100">
            <a:solidFill>
              <a:srgbClr val="FF0000"/>
            </a:solidFill>
            <a:round/>
            <a:headEnd/>
            <a:tailEnd type="triangle" w="lg" len="lg"/>
          </a:ln>
          <a:effectLst/>
          <a:extLst/>
        </p:spPr>
        <p:txBody>
          <a:bodyPr/>
          <a:lstStyle/>
          <a:p>
            <a:pPr>
              <a:defRPr/>
            </a:pPr>
            <a:endParaRPr lang="en-US">
              <a:cs typeface="+mn-cs"/>
            </a:endParaRPr>
          </a:p>
        </p:txBody>
      </p:sp>
      <p:sp>
        <p:nvSpPr>
          <p:cNvPr id="67593" name="Oval 9"/>
          <p:cNvSpPr>
            <a:spLocks noChangeArrowheads="1"/>
          </p:cNvSpPr>
          <p:nvPr/>
        </p:nvSpPr>
        <p:spPr bwMode="auto">
          <a:xfrm>
            <a:off x="6477000" y="4724400"/>
            <a:ext cx="1371600" cy="762000"/>
          </a:xfrm>
          <a:prstGeom prst="ellipse">
            <a:avLst/>
          </a:prstGeom>
          <a:solidFill>
            <a:schemeClr val="accent1"/>
          </a:solidFill>
          <a:ln w="9525">
            <a:solidFill>
              <a:schemeClr val="tx1"/>
            </a:solidFill>
            <a:round/>
            <a:headEnd/>
            <a:tailEnd/>
          </a:ln>
          <a:effectLst/>
          <a:extLst/>
        </p:spPr>
        <p:txBody>
          <a:bodyPr wrap="none" anchor="ctr"/>
          <a:lstStyle/>
          <a:p>
            <a:pPr algn="ctr">
              <a:defRPr/>
            </a:pPr>
            <a:r>
              <a:rPr lang="en-US" b="1">
                <a:cs typeface="+mn-cs"/>
              </a:rPr>
              <a:t>ZAP70</a:t>
            </a:r>
          </a:p>
        </p:txBody>
      </p:sp>
      <p:sp>
        <p:nvSpPr>
          <p:cNvPr id="67595" name="Line 11"/>
          <p:cNvSpPr>
            <a:spLocks noChangeShapeType="1"/>
          </p:cNvSpPr>
          <p:nvPr/>
        </p:nvSpPr>
        <p:spPr bwMode="auto">
          <a:xfrm>
            <a:off x="7162800" y="3962400"/>
            <a:ext cx="0" cy="533400"/>
          </a:xfrm>
          <a:prstGeom prst="line">
            <a:avLst/>
          </a:prstGeom>
          <a:noFill/>
          <a:ln w="50800">
            <a:solidFill>
              <a:srgbClr val="339966"/>
            </a:solidFill>
            <a:round/>
            <a:headEnd/>
            <a:tailEnd type="diamond" w="lg" len="lg"/>
          </a:ln>
          <a:effectLst/>
          <a:extLst/>
        </p:spPr>
        <p:txBody>
          <a:bodyPr/>
          <a:lstStyle/>
          <a:p>
            <a:pPr>
              <a:defRPr/>
            </a:pPr>
            <a:endParaRPr lang="en-US">
              <a:cs typeface="+mn-cs"/>
            </a:endParaRPr>
          </a:p>
        </p:txBody>
      </p:sp>
      <p:sp>
        <p:nvSpPr>
          <p:cNvPr id="67596" name="Oval 12"/>
          <p:cNvSpPr>
            <a:spLocks noChangeArrowheads="1"/>
          </p:cNvSpPr>
          <p:nvPr/>
        </p:nvSpPr>
        <p:spPr bwMode="auto">
          <a:xfrm>
            <a:off x="990600" y="2057400"/>
            <a:ext cx="1524000" cy="990600"/>
          </a:xfrm>
          <a:prstGeom prst="ellipse">
            <a:avLst/>
          </a:prstGeom>
          <a:solidFill>
            <a:schemeClr val="accent1"/>
          </a:solidFill>
          <a:ln w="9525">
            <a:solidFill>
              <a:schemeClr val="tx1"/>
            </a:solidFill>
            <a:round/>
            <a:headEnd/>
            <a:tailEnd/>
          </a:ln>
          <a:effectLst/>
          <a:extLst/>
        </p:spPr>
        <p:txBody>
          <a:bodyPr wrap="none" anchor="ctr"/>
          <a:lstStyle/>
          <a:p>
            <a:pPr algn="ctr">
              <a:defRPr/>
            </a:pPr>
            <a:r>
              <a:rPr lang="en-US" b="1">
                <a:cs typeface="+mn-cs"/>
              </a:rPr>
              <a:t>miR15a/16-1</a:t>
            </a:r>
          </a:p>
          <a:p>
            <a:pPr algn="ctr">
              <a:defRPr/>
            </a:pPr>
            <a:r>
              <a:rPr lang="en-US" b="1">
                <a:cs typeface="+mn-cs"/>
              </a:rPr>
              <a:t>13q14</a:t>
            </a:r>
          </a:p>
        </p:txBody>
      </p:sp>
      <p:sp>
        <p:nvSpPr>
          <p:cNvPr id="67598" name="Line 14"/>
          <p:cNvSpPr>
            <a:spLocks noChangeShapeType="1"/>
          </p:cNvSpPr>
          <p:nvPr/>
        </p:nvSpPr>
        <p:spPr bwMode="auto">
          <a:xfrm flipH="1">
            <a:off x="2590800" y="2590800"/>
            <a:ext cx="762000" cy="0"/>
          </a:xfrm>
          <a:prstGeom prst="line">
            <a:avLst/>
          </a:prstGeom>
          <a:noFill/>
          <a:ln w="38100">
            <a:solidFill>
              <a:srgbClr val="FF0000"/>
            </a:solidFill>
            <a:round/>
            <a:headEnd/>
            <a:tailEnd type="triangle" w="lg" len="lg"/>
          </a:ln>
          <a:effectLst/>
          <a:extLst/>
        </p:spPr>
        <p:txBody>
          <a:bodyPr/>
          <a:lstStyle/>
          <a:p>
            <a:pPr>
              <a:defRPr/>
            </a:pPr>
            <a:endParaRPr lang="en-US">
              <a:cs typeface="+mn-cs"/>
            </a:endParaRPr>
          </a:p>
        </p:txBody>
      </p:sp>
      <p:sp>
        <p:nvSpPr>
          <p:cNvPr id="67599" name="Line 15"/>
          <p:cNvSpPr>
            <a:spLocks noChangeShapeType="1"/>
          </p:cNvSpPr>
          <p:nvPr/>
        </p:nvSpPr>
        <p:spPr bwMode="auto">
          <a:xfrm>
            <a:off x="2590800" y="2743200"/>
            <a:ext cx="762000" cy="0"/>
          </a:xfrm>
          <a:prstGeom prst="line">
            <a:avLst/>
          </a:prstGeom>
          <a:noFill/>
          <a:ln w="50800">
            <a:solidFill>
              <a:srgbClr val="339966"/>
            </a:solidFill>
            <a:round/>
            <a:headEnd/>
            <a:tailEnd type="diamond" w="lg" len="lg"/>
          </a:ln>
          <a:effectLst/>
          <a:extLst/>
        </p:spPr>
        <p:txBody>
          <a:bodyPr/>
          <a:lstStyle/>
          <a:p>
            <a:pPr>
              <a:defRPr/>
            </a:pPr>
            <a:endParaRPr lang="en-US">
              <a:cs typeface="+mn-cs"/>
            </a:endParaRPr>
          </a:p>
        </p:txBody>
      </p:sp>
      <p:sp>
        <p:nvSpPr>
          <p:cNvPr id="67600" name="Line 16"/>
          <p:cNvSpPr>
            <a:spLocks noChangeShapeType="1"/>
          </p:cNvSpPr>
          <p:nvPr/>
        </p:nvSpPr>
        <p:spPr bwMode="auto">
          <a:xfrm>
            <a:off x="1752600" y="3124200"/>
            <a:ext cx="0" cy="914400"/>
          </a:xfrm>
          <a:prstGeom prst="line">
            <a:avLst/>
          </a:prstGeom>
          <a:noFill/>
          <a:ln w="50800">
            <a:solidFill>
              <a:srgbClr val="339966"/>
            </a:solidFill>
            <a:round/>
            <a:headEnd/>
            <a:tailEnd type="diamond" w="lg" len="lg"/>
          </a:ln>
          <a:effectLst/>
          <a:extLst/>
        </p:spPr>
        <p:txBody>
          <a:bodyPr/>
          <a:lstStyle/>
          <a:p>
            <a:pPr>
              <a:defRPr/>
            </a:pPr>
            <a:endParaRPr lang="en-US">
              <a:cs typeface="+mn-cs"/>
            </a:endParaRPr>
          </a:p>
        </p:txBody>
      </p:sp>
      <p:sp>
        <p:nvSpPr>
          <p:cNvPr id="67602" name="Oval 18"/>
          <p:cNvSpPr>
            <a:spLocks noChangeArrowheads="1"/>
          </p:cNvSpPr>
          <p:nvPr/>
        </p:nvSpPr>
        <p:spPr bwMode="auto">
          <a:xfrm>
            <a:off x="457200" y="4191000"/>
            <a:ext cx="2743200" cy="990600"/>
          </a:xfrm>
          <a:prstGeom prst="ellipse">
            <a:avLst/>
          </a:prstGeom>
          <a:solidFill>
            <a:schemeClr val="accent1"/>
          </a:solidFill>
          <a:ln w="9525">
            <a:solidFill>
              <a:schemeClr val="tx1"/>
            </a:solidFill>
            <a:round/>
            <a:headEnd/>
            <a:tailEnd/>
          </a:ln>
          <a:effectLst/>
          <a:extLst/>
        </p:spPr>
        <p:txBody>
          <a:bodyPr wrap="none" anchor="ctr"/>
          <a:lstStyle/>
          <a:p>
            <a:pPr algn="ctr">
              <a:defRPr/>
            </a:pPr>
            <a:r>
              <a:rPr lang="en-US" b="1">
                <a:cs typeface="+mn-cs"/>
              </a:rPr>
              <a:t>BCL2/MCL1 </a:t>
            </a:r>
          </a:p>
          <a:p>
            <a:pPr algn="ctr">
              <a:defRPr/>
            </a:pPr>
            <a:r>
              <a:rPr lang="en-US" b="1">
                <a:cs typeface="+mn-cs"/>
              </a:rPr>
              <a:t>Anti-apoptotic</a:t>
            </a:r>
          </a:p>
        </p:txBody>
      </p:sp>
      <p:sp>
        <p:nvSpPr>
          <p:cNvPr id="67605" name="Text Box 21"/>
          <p:cNvSpPr txBox="1">
            <a:spLocks noChangeArrowheads="1"/>
          </p:cNvSpPr>
          <p:nvPr/>
        </p:nvSpPr>
        <p:spPr bwMode="auto">
          <a:xfrm>
            <a:off x="4648200" y="6172200"/>
            <a:ext cx="4006850" cy="366713"/>
          </a:xfrm>
          <a:prstGeom prst="rect">
            <a:avLst/>
          </a:prstGeom>
          <a:noFill/>
          <a:ln>
            <a:noFill/>
          </a:ln>
          <a:effectLst/>
          <a:extLst/>
        </p:spPr>
        <p:txBody>
          <a:bodyPr wrap="none">
            <a:spAutoFit/>
          </a:bodyPr>
          <a:lstStyle/>
          <a:p>
            <a:pPr>
              <a:defRPr/>
            </a:pPr>
            <a:r>
              <a:rPr lang="en-US">
                <a:solidFill>
                  <a:schemeClr val="bg1"/>
                </a:solidFill>
                <a:cs typeface="+mn-cs"/>
              </a:rPr>
              <a:t>Adapted from Fabbri et al JAMA 2011</a:t>
            </a:r>
          </a:p>
        </p:txBody>
      </p:sp>
      <p:sp>
        <p:nvSpPr>
          <p:cNvPr id="67606" name="Line 22"/>
          <p:cNvSpPr>
            <a:spLocks noChangeShapeType="1"/>
          </p:cNvSpPr>
          <p:nvPr/>
        </p:nvSpPr>
        <p:spPr bwMode="auto">
          <a:xfrm>
            <a:off x="2590800" y="5715000"/>
            <a:ext cx="381000" cy="0"/>
          </a:xfrm>
          <a:prstGeom prst="line">
            <a:avLst/>
          </a:prstGeom>
          <a:noFill/>
          <a:ln w="38100">
            <a:solidFill>
              <a:srgbClr val="FF0000"/>
            </a:solidFill>
            <a:round/>
            <a:headEnd/>
            <a:tailEnd type="triangle" w="lg" len="lg"/>
          </a:ln>
          <a:effectLst/>
          <a:extLst/>
        </p:spPr>
        <p:txBody>
          <a:bodyPr/>
          <a:lstStyle/>
          <a:p>
            <a:pPr>
              <a:defRPr/>
            </a:pPr>
            <a:endParaRPr lang="en-US">
              <a:cs typeface="+mn-cs"/>
            </a:endParaRPr>
          </a:p>
        </p:txBody>
      </p:sp>
      <p:sp>
        <p:nvSpPr>
          <p:cNvPr id="67607" name="Line 23"/>
          <p:cNvSpPr>
            <a:spLocks noChangeShapeType="1"/>
          </p:cNvSpPr>
          <p:nvPr/>
        </p:nvSpPr>
        <p:spPr bwMode="auto">
          <a:xfrm>
            <a:off x="2590800" y="6019800"/>
            <a:ext cx="304800" cy="0"/>
          </a:xfrm>
          <a:prstGeom prst="line">
            <a:avLst/>
          </a:prstGeom>
          <a:noFill/>
          <a:ln w="50800">
            <a:solidFill>
              <a:srgbClr val="339966"/>
            </a:solidFill>
            <a:round/>
            <a:headEnd/>
            <a:tailEnd type="diamond" w="lg" len="lg"/>
          </a:ln>
          <a:effectLst/>
          <a:extLst/>
        </p:spPr>
        <p:txBody>
          <a:bodyPr/>
          <a:lstStyle/>
          <a:p>
            <a:pPr>
              <a:defRPr/>
            </a:pPr>
            <a:endParaRPr lang="en-US">
              <a:cs typeface="+mn-cs"/>
            </a:endParaRPr>
          </a:p>
        </p:txBody>
      </p:sp>
      <p:sp>
        <p:nvSpPr>
          <p:cNvPr id="67608" name="Text Box 24"/>
          <p:cNvSpPr txBox="1">
            <a:spLocks noChangeArrowheads="1"/>
          </p:cNvSpPr>
          <p:nvPr/>
        </p:nvSpPr>
        <p:spPr bwMode="auto">
          <a:xfrm>
            <a:off x="3032125" y="5546725"/>
            <a:ext cx="2409825" cy="336550"/>
          </a:xfrm>
          <a:prstGeom prst="rect">
            <a:avLst/>
          </a:prstGeom>
          <a:noFill/>
          <a:ln>
            <a:noFill/>
          </a:ln>
          <a:effectLst/>
          <a:extLst/>
        </p:spPr>
        <p:txBody>
          <a:bodyPr wrap="none">
            <a:spAutoFit/>
          </a:bodyPr>
          <a:lstStyle/>
          <a:p>
            <a:pPr>
              <a:defRPr/>
            </a:pPr>
            <a:r>
              <a:rPr lang="en-US" sz="1600" b="1">
                <a:solidFill>
                  <a:srgbClr val="FF0000"/>
                </a:solidFill>
                <a:cs typeface="+mn-cs"/>
              </a:rPr>
              <a:t>Up-regulation normally</a:t>
            </a:r>
          </a:p>
        </p:txBody>
      </p:sp>
      <p:sp>
        <p:nvSpPr>
          <p:cNvPr id="67609" name="Text Box 25"/>
          <p:cNvSpPr txBox="1">
            <a:spLocks noChangeArrowheads="1"/>
          </p:cNvSpPr>
          <p:nvPr/>
        </p:nvSpPr>
        <p:spPr bwMode="auto">
          <a:xfrm>
            <a:off x="3032125" y="5851525"/>
            <a:ext cx="2692400" cy="336550"/>
          </a:xfrm>
          <a:prstGeom prst="rect">
            <a:avLst/>
          </a:prstGeom>
          <a:noFill/>
          <a:ln>
            <a:noFill/>
          </a:ln>
          <a:effectLst/>
          <a:extLst/>
        </p:spPr>
        <p:txBody>
          <a:bodyPr wrap="none">
            <a:spAutoFit/>
          </a:bodyPr>
          <a:lstStyle/>
          <a:p>
            <a:pPr>
              <a:defRPr/>
            </a:pPr>
            <a:r>
              <a:rPr lang="en-US" sz="1600" b="1">
                <a:solidFill>
                  <a:schemeClr val="hlink"/>
                </a:solidFill>
                <a:cs typeface="+mn-cs"/>
              </a:rPr>
              <a:t>Down-regulation normally</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457200" y="0"/>
            <a:ext cx="8229600" cy="1143000"/>
          </a:xfrm>
        </p:spPr>
        <p:txBody>
          <a:bodyPr/>
          <a:lstStyle/>
          <a:p>
            <a:r>
              <a:rPr lang="en-US">
                <a:latin typeface="Arial" charset="0"/>
                <a:ea typeface="ＭＳ Ｐゴシック" charset="0"/>
              </a:rPr>
              <a:t>What do you do when del17p is present?</a:t>
            </a:r>
          </a:p>
        </p:txBody>
      </p:sp>
      <p:sp>
        <p:nvSpPr>
          <p:cNvPr id="49154" name="Rectangle 3"/>
          <p:cNvSpPr>
            <a:spLocks noGrp="1" noChangeArrowheads="1"/>
          </p:cNvSpPr>
          <p:nvPr>
            <p:ph type="body" idx="1"/>
          </p:nvPr>
        </p:nvSpPr>
        <p:spPr>
          <a:xfrm>
            <a:off x="457200" y="1493838"/>
            <a:ext cx="8229600" cy="4525962"/>
          </a:xfrm>
        </p:spPr>
        <p:txBody>
          <a:bodyPr/>
          <a:lstStyle/>
          <a:p>
            <a:pPr>
              <a:lnSpc>
                <a:spcPts val="2800"/>
              </a:lnSpc>
              <a:spcBef>
                <a:spcPts val="963"/>
              </a:spcBef>
            </a:pPr>
            <a:r>
              <a:rPr lang="en-US" sz="2400">
                <a:latin typeface="Arial" charset="0"/>
                <a:ea typeface="ＭＳ Ｐゴシック" charset="0"/>
              </a:rPr>
              <a:t>How do you define </a:t>
            </a:r>
            <a:r>
              <a:rPr lang="ja-JP" altLang="en-US" sz="2400">
                <a:latin typeface="Arial" charset="0"/>
                <a:ea typeface="ＭＳ Ｐゴシック" charset="0"/>
              </a:rPr>
              <a:t>“</a:t>
            </a:r>
            <a:r>
              <a:rPr lang="en-US" altLang="ja-JP" sz="2400">
                <a:latin typeface="Arial" charset="0"/>
                <a:ea typeface="ＭＳ Ｐゴシック" charset="0"/>
              </a:rPr>
              <a:t>positive</a:t>
            </a:r>
            <a:r>
              <a:rPr lang="ja-JP" altLang="en-US" sz="2400">
                <a:latin typeface="Arial" charset="0"/>
                <a:ea typeface="ＭＳ Ｐゴシック" charset="0"/>
              </a:rPr>
              <a:t>”</a:t>
            </a:r>
            <a:r>
              <a:rPr lang="en-US" altLang="ja-JP" sz="2400">
                <a:latin typeface="Arial" charset="0"/>
                <a:ea typeface="ＭＳ Ｐゴシック" charset="0"/>
              </a:rPr>
              <a:t> for del17p?</a:t>
            </a:r>
          </a:p>
          <a:p>
            <a:pPr lvl="1">
              <a:lnSpc>
                <a:spcPts val="2800"/>
              </a:lnSpc>
              <a:spcBef>
                <a:spcPts val="963"/>
              </a:spcBef>
            </a:pPr>
            <a:r>
              <a:rPr lang="en-US" sz="2400">
                <a:latin typeface="Arial" charset="0"/>
                <a:ea typeface="ＭＳ Ｐゴシック" charset="0"/>
              </a:rPr>
              <a:t>Common cut-off 20% by FISH</a:t>
            </a:r>
          </a:p>
          <a:p>
            <a:pPr lvl="1">
              <a:lnSpc>
                <a:spcPts val="2800"/>
              </a:lnSpc>
              <a:spcBef>
                <a:spcPts val="963"/>
              </a:spcBef>
            </a:pPr>
            <a:endParaRPr lang="en-US" sz="2400">
              <a:latin typeface="Arial" charset="0"/>
              <a:ea typeface="ＭＳ Ｐゴシック" charset="0"/>
            </a:endParaRPr>
          </a:p>
          <a:p>
            <a:pPr>
              <a:lnSpc>
                <a:spcPts val="2800"/>
              </a:lnSpc>
              <a:spcBef>
                <a:spcPts val="963"/>
              </a:spcBef>
            </a:pPr>
            <a:r>
              <a:rPr lang="en-US" sz="2400">
                <a:latin typeface="Arial" charset="0"/>
                <a:ea typeface="ＭＳ Ｐゴシック" charset="0"/>
              </a:rPr>
              <a:t>Incidence</a:t>
            </a:r>
          </a:p>
          <a:p>
            <a:pPr lvl="1">
              <a:lnSpc>
                <a:spcPts val="2800"/>
              </a:lnSpc>
              <a:spcBef>
                <a:spcPts val="963"/>
              </a:spcBef>
            </a:pPr>
            <a:r>
              <a:rPr lang="en-US" sz="2400">
                <a:latin typeface="Arial" charset="0"/>
                <a:ea typeface="ＭＳ Ｐゴシック" charset="0"/>
              </a:rPr>
              <a:t>In 1</a:t>
            </a:r>
            <a:r>
              <a:rPr lang="en-US" sz="2400" baseline="30000">
                <a:latin typeface="Arial" charset="0"/>
                <a:ea typeface="ＭＳ Ｐゴシック" charset="0"/>
              </a:rPr>
              <a:t>st</a:t>
            </a:r>
            <a:r>
              <a:rPr lang="en-US" sz="2400">
                <a:latin typeface="Arial" charset="0"/>
                <a:ea typeface="ＭＳ Ｐゴシック" charset="0"/>
              </a:rPr>
              <a:t>-line treatment trials ~7-8%</a:t>
            </a:r>
          </a:p>
          <a:p>
            <a:pPr lvl="1">
              <a:lnSpc>
                <a:spcPts val="2800"/>
              </a:lnSpc>
              <a:spcBef>
                <a:spcPts val="963"/>
              </a:spcBef>
            </a:pPr>
            <a:r>
              <a:rPr lang="en-US" sz="2400">
                <a:latin typeface="Arial" charset="0"/>
                <a:ea typeface="ＭＳ Ｐゴシック" charset="0"/>
              </a:rPr>
              <a:t>In 1</a:t>
            </a:r>
            <a:r>
              <a:rPr lang="en-US" sz="2400" baseline="30000">
                <a:latin typeface="Arial" charset="0"/>
                <a:ea typeface="ＭＳ Ｐゴシック" charset="0"/>
              </a:rPr>
              <a:t>st</a:t>
            </a:r>
            <a:r>
              <a:rPr lang="en-US" sz="2400">
                <a:latin typeface="Arial" charset="0"/>
                <a:ea typeface="ＭＳ Ｐゴシック" charset="0"/>
              </a:rPr>
              <a:t>-line observation patients ~3%</a:t>
            </a:r>
          </a:p>
          <a:p>
            <a:pPr lvl="1">
              <a:lnSpc>
                <a:spcPts val="2800"/>
              </a:lnSpc>
              <a:spcBef>
                <a:spcPts val="963"/>
              </a:spcBef>
            </a:pPr>
            <a:r>
              <a:rPr lang="en-US" sz="2400">
                <a:latin typeface="Arial" charset="0"/>
                <a:ea typeface="ＭＳ Ｐゴシック" charset="0"/>
              </a:rPr>
              <a:t>In relapsed patients ~20-25%</a:t>
            </a:r>
          </a:p>
          <a:p>
            <a:pPr lvl="1">
              <a:lnSpc>
                <a:spcPts val="2800"/>
              </a:lnSpc>
              <a:spcBef>
                <a:spcPts val="963"/>
              </a:spcBef>
            </a:pPr>
            <a:r>
              <a:rPr lang="en-US" sz="2400">
                <a:latin typeface="Arial" charset="0"/>
                <a:ea typeface="ＭＳ Ｐゴシック" charset="0"/>
              </a:rPr>
              <a:t>Increased prevalence later in disease due to clonal evolution and clonal selection</a:t>
            </a:r>
            <a:endParaRPr lang="en-US" sz="4000">
              <a:latin typeface="Arial" charset="0"/>
              <a:ea typeface="ＭＳ Ｐゴシック"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p:txBody>
          <a:bodyPr/>
          <a:lstStyle/>
          <a:p>
            <a:r>
              <a:rPr lang="en-US">
                <a:latin typeface="Arial" charset="0"/>
                <a:ea typeface="ＭＳ Ｐゴシック" charset="0"/>
              </a:rPr>
              <a:t>What do you do when del17p is present?</a:t>
            </a:r>
          </a:p>
        </p:txBody>
      </p:sp>
      <p:sp>
        <p:nvSpPr>
          <p:cNvPr id="51202" name="Rectangle 3"/>
          <p:cNvSpPr>
            <a:spLocks noGrp="1" noChangeArrowheads="1"/>
          </p:cNvSpPr>
          <p:nvPr>
            <p:ph type="body" idx="4294967295"/>
          </p:nvPr>
        </p:nvSpPr>
        <p:spPr>
          <a:xfrm>
            <a:off x="0" y="1219200"/>
            <a:ext cx="8229600" cy="4525963"/>
          </a:xfrm>
        </p:spPr>
        <p:txBody>
          <a:bodyPr/>
          <a:lstStyle/>
          <a:p>
            <a:endParaRPr lang="en-US" sz="2400">
              <a:latin typeface="Arial" charset="0"/>
              <a:ea typeface="ＭＳ Ｐゴシック" charset="0"/>
            </a:endParaRPr>
          </a:p>
          <a:p>
            <a:endParaRPr lang="en-US" sz="4000">
              <a:latin typeface="Arial" charset="0"/>
              <a:ea typeface="ＭＳ Ｐゴシック" charset="0"/>
            </a:endParaRPr>
          </a:p>
          <a:p>
            <a:endParaRPr lang="en-US" sz="4000">
              <a:latin typeface="Arial" charset="0"/>
              <a:ea typeface="ＭＳ Ｐゴシック" charset="0"/>
            </a:endParaRPr>
          </a:p>
        </p:txBody>
      </p:sp>
      <p:graphicFrame>
        <p:nvGraphicFramePr>
          <p:cNvPr id="46177" name="Group 97"/>
          <p:cNvGraphicFramePr>
            <a:graphicFrameLocks noGrp="1"/>
          </p:cNvGraphicFramePr>
          <p:nvPr>
            <p:ph idx="1"/>
          </p:nvPr>
        </p:nvGraphicFramePr>
        <p:xfrm>
          <a:off x="228600" y="1447800"/>
          <a:ext cx="8382000" cy="4511674"/>
        </p:xfrm>
        <a:graphic>
          <a:graphicData uri="http://schemas.openxmlformats.org/drawingml/2006/table">
            <a:tbl>
              <a:tblPr/>
              <a:tblGrid>
                <a:gridCol w="2636838"/>
                <a:gridCol w="792162"/>
                <a:gridCol w="1143000"/>
                <a:gridCol w="990600"/>
                <a:gridCol w="2819400"/>
              </a:tblGrid>
              <a:tr h="76210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rPr>
                        <a:t>Rx</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rPr>
                        <a:t>N</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rPr>
                        <a:t>% RR</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rPr>
                        <a:t>% CR</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rPr>
                        <a:t>PFS              Med PFS</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rPr>
                        <a:t>@ 3yr           (months)</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r>
              <a:tr h="149373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FC                    ALL</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17p</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FCR                 ALL</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17p</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408</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29</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409</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22</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80</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34</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90</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68</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22</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0</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44</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5</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45%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0%</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65%</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18%</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76210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BR         ALL</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17p</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117</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8</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88</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38</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23</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0</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34</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8</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149373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Alemtuzumab  ALL</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17p</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Chlorambucil  ALL</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17p</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149</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7</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148</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10</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83</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64</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55</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20</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1" i="0" u="none" strike="noStrike" cap="none" normalizeH="0" baseline="0">
                        <a:ln>
                          <a:noFill/>
                        </a:ln>
                        <a:solidFill>
                          <a:schemeClr val="bg1"/>
                        </a:solidFill>
                        <a:effectLst/>
                        <a:latin typeface="Arial" charset="0"/>
                        <a:ea typeface="ＭＳ Ｐゴシック"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15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11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12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2 </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r>
            </a:tbl>
          </a:graphicData>
        </a:graphic>
      </p:graphicFrame>
      <p:sp>
        <p:nvSpPr>
          <p:cNvPr id="51235" name="Text Box 91"/>
          <p:cNvSpPr txBox="1">
            <a:spLocks noChangeArrowheads="1"/>
          </p:cNvSpPr>
          <p:nvPr/>
        </p:nvSpPr>
        <p:spPr bwMode="auto">
          <a:xfrm>
            <a:off x="4724400" y="5967413"/>
            <a:ext cx="2462213"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chemeClr val="bg1"/>
                </a:solidFill>
              </a:rPr>
              <a:t>Hallek Lancet 2010 CLL8</a:t>
            </a:r>
          </a:p>
          <a:p>
            <a:pPr eaLnBrk="1" hangingPunct="1"/>
            <a:r>
              <a:rPr lang="en-US" sz="1600">
                <a:solidFill>
                  <a:schemeClr val="bg1"/>
                </a:solidFill>
              </a:rPr>
              <a:t>Fisher JCO 2012</a:t>
            </a:r>
          </a:p>
          <a:p>
            <a:pPr eaLnBrk="1" hangingPunct="1"/>
            <a:r>
              <a:rPr lang="en-US" sz="1600">
                <a:solidFill>
                  <a:schemeClr val="bg1"/>
                </a:solidFill>
              </a:rPr>
              <a:t>Hillmen JCO 2007</a:t>
            </a:r>
          </a:p>
          <a:p>
            <a:pPr eaLnBrk="1" hangingPunct="1"/>
            <a:endParaRPr lang="en-US" sz="1600">
              <a:solidFill>
                <a:schemeClr val="bg1"/>
              </a:solidFill>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p:txBody>
          <a:bodyPr/>
          <a:lstStyle/>
          <a:p>
            <a:r>
              <a:rPr lang="en-US">
                <a:latin typeface="Arial" charset="0"/>
                <a:ea typeface="ＭＳ Ｐゴシック" charset="0"/>
              </a:rPr>
              <a:t>What do you do when del17p is present?</a:t>
            </a:r>
          </a:p>
        </p:txBody>
      </p:sp>
      <p:sp>
        <p:nvSpPr>
          <p:cNvPr id="53250" name="Rectangle 3"/>
          <p:cNvSpPr>
            <a:spLocks noGrp="1" noChangeArrowheads="1"/>
          </p:cNvSpPr>
          <p:nvPr>
            <p:ph type="body" idx="4294967295"/>
          </p:nvPr>
        </p:nvSpPr>
        <p:spPr>
          <a:xfrm>
            <a:off x="0" y="1219200"/>
            <a:ext cx="8229600" cy="4525963"/>
          </a:xfrm>
        </p:spPr>
        <p:txBody>
          <a:bodyPr/>
          <a:lstStyle/>
          <a:p>
            <a:endParaRPr lang="en-US" sz="2400">
              <a:latin typeface="Arial" charset="0"/>
              <a:ea typeface="ＭＳ Ｐゴシック" charset="0"/>
            </a:endParaRPr>
          </a:p>
          <a:p>
            <a:endParaRPr lang="en-US" sz="4000">
              <a:latin typeface="Arial" charset="0"/>
              <a:ea typeface="ＭＳ Ｐゴシック" charset="0"/>
            </a:endParaRPr>
          </a:p>
          <a:p>
            <a:endParaRPr lang="en-US" sz="4000">
              <a:latin typeface="Arial" charset="0"/>
              <a:ea typeface="ＭＳ Ｐゴシック" charset="0"/>
            </a:endParaRPr>
          </a:p>
        </p:txBody>
      </p:sp>
      <p:graphicFrame>
        <p:nvGraphicFramePr>
          <p:cNvPr id="71726" name="Group 46"/>
          <p:cNvGraphicFramePr>
            <a:graphicFrameLocks noGrp="1"/>
          </p:cNvGraphicFramePr>
          <p:nvPr>
            <p:ph idx="1"/>
          </p:nvPr>
        </p:nvGraphicFramePr>
        <p:xfrm>
          <a:off x="228600" y="1447800"/>
          <a:ext cx="8382000" cy="4543424"/>
        </p:xfrm>
        <a:graphic>
          <a:graphicData uri="http://schemas.openxmlformats.org/drawingml/2006/table">
            <a:tbl>
              <a:tblPr/>
              <a:tblGrid>
                <a:gridCol w="2636838"/>
                <a:gridCol w="792162"/>
                <a:gridCol w="1143000"/>
                <a:gridCol w="990600"/>
                <a:gridCol w="2819400"/>
              </a:tblGrid>
              <a:tr h="76205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tx2"/>
                          </a:solidFill>
                          <a:effectLst/>
                          <a:latin typeface="Arial" charset="0"/>
                          <a:ea typeface="ＭＳ Ｐゴシック" charset="0"/>
                        </a:rPr>
                        <a:t>Rx</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tx2"/>
                          </a:solidFill>
                          <a:effectLst/>
                          <a:latin typeface="Arial" charset="0"/>
                          <a:ea typeface="ＭＳ Ｐゴシック" charset="0"/>
                        </a:rPr>
                        <a:t>N</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tx2"/>
                          </a:solidFill>
                          <a:effectLst/>
                          <a:latin typeface="Arial" charset="0"/>
                          <a:ea typeface="ＭＳ Ｐゴシック" charset="0"/>
                        </a:rPr>
                        <a:t>% RR</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tx2"/>
                          </a:solidFill>
                          <a:effectLst/>
                          <a:latin typeface="Arial" charset="0"/>
                          <a:ea typeface="ＭＳ Ｐゴシック" charset="0"/>
                        </a:rPr>
                        <a:t>% CR</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tx2"/>
                          </a:solidFill>
                          <a:effectLst/>
                          <a:latin typeface="Arial" charset="0"/>
                          <a:ea typeface="ＭＳ Ｐゴシック" charset="0"/>
                        </a:rPr>
                        <a:t>PFS              Med PFS</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tx2"/>
                          </a:solidFill>
                          <a:effectLst/>
                          <a:latin typeface="Arial" charset="0"/>
                          <a:ea typeface="ＭＳ Ｐゴシック" charset="0"/>
                        </a:rPr>
                        <a:t>@ 3yr           (months)</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r>
              <a:tr h="1525694">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FC                    ALL</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17p</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FCR                 ALL</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17p</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408</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29</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409</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22</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80</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34</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90</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68</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22</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0</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44</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5</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45%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0%</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65%</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18%</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76205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BR         ALL</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17p</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117</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8</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88</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38</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23</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34</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8</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1493624">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Alemtuzumab  ALL</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17p</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Chlorambucil  ALL</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17p</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149</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7</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148</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10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83</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64</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55</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20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1" i="0" u="none" strike="noStrike" cap="none" normalizeH="0" baseline="0">
                        <a:ln>
                          <a:noFill/>
                        </a:ln>
                        <a:solidFill>
                          <a:schemeClr val="bg1"/>
                        </a:solidFill>
                        <a:effectLst/>
                        <a:latin typeface="Arial" charset="0"/>
                        <a:ea typeface="ＭＳ Ｐゴシック"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15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11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12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rPr>
                        <a:t>                          2 </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r>
            </a:tbl>
          </a:graphicData>
        </a:graphic>
      </p:graphicFrame>
      <p:sp>
        <p:nvSpPr>
          <p:cNvPr id="53283" name="Text Box 36"/>
          <p:cNvSpPr txBox="1">
            <a:spLocks noChangeArrowheads="1"/>
          </p:cNvSpPr>
          <p:nvPr/>
        </p:nvSpPr>
        <p:spPr bwMode="auto">
          <a:xfrm>
            <a:off x="4724400" y="5967413"/>
            <a:ext cx="2462213"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chemeClr val="bg1"/>
                </a:solidFill>
              </a:rPr>
              <a:t>Hallek Lancet 2010 CLL8</a:t>
            </a:r>
          </a:p>
          <a:p>
            <a:pPr eaLnBrk="1" hangingPunct="1"/>
            <a:r>
              <a:rPr lang="en-US" sz="1600">
                <a:solidFill>
                  <a:schemeClr val="bg1"/>
                </a:solidFill>
              </a:rPr>
              <a:t>Fisher JCO 2012</a:t>
            </a:r>
          </a:p>
          <a:p>
            <a:pPr eaLnBrk="1" hangingPunct="1"/>
            <a:r>
              <a:rPr lang="en-US" sz="1600">
                <a:solidFill>
                  <a:schemeClr val="bg1"/>
                </a:solidFill>
              </a:rPr>
              <a:t>Hillmen JCO 2007</a:t>
            </a:r>
          </a:p>
          <a:p>
            <a:pPr eaLnBrk="1" hangingPunct="1"/>
            <a:endParaRPr lang="en-US" sz="1600">
              <a:solidFill>
                <a:schemeClr val="bg1"/>
              </a:solidFill>
            </a:endParaRPr>
          </a:p>
        </p:txBody>
      </p:sp>
      <p:sp>
        <p:nvSpPr>
          <p:cNvPr id="71717" name="Oval 37"/>
          <p:cNvSpPr>
            <a:spLocks noChangeArrowheads="1"/>
          </p:cNvSpPr>
          <p:nvPr/>
        </p:nvSpPr>
        <p:spPr bwMode="auto">
          <a:xfrm>
            <a:off x="1600200" y="2743200"/>
            <a:ext cx="76200" cy="76200"/>
          </a:xfrm>
          <a:prstGeom prst="ellipse">
            <a:avLst/>
          </a:prstGeom>
          <a:solidFill>
            <a:schemeClr val="accent1"/>
          </a:solidFill>
          <a:ln w="9525">
            <a:solidFill>
              <a:schemeClr val="tx1"/>
            </a:solidFill>
            <a:round/>
            <a:headEnd/>
            <a:tailEnd/>
          </a:ln>
          <a:effectLst/>
          <a:extLst/>
        </p:spPr>
        <p:txBody>
          <a:bodyPr wrap="none" anchor="ctr"/>
          <a:lstStyle/>
          <a:p>
            <a:pPr>
              <a:defRPr/>
            </a:pPr>
            <a:endParaRPr lang="en-US">
              <a:cs typeface="+mn-cs"/>
            </a:endParaRPr>
          </a:p>
        </p:txBody>
      </p:sp>
      <p:sp>
        <p:nvSpPr>
          <p:cNvPr id="71721" name="Oval 41"/>
          <p:cNvSpPr>
            <a:spLocks noChangeArrowheads="1"/>
          </p:cNvSpPr>
          <p:nvPr/>
        </p:nvSpPr>
        <p:spPr bwMode="auto">
          <a:xfrm>
            <a:off x="1295400" y="3276600"/>
            <a:ext cx="5943600" cy="457200"/>
          </a:xfrm>
          <a:prstGeom prst="ellipse">
            <a:avLst/>
          </a:prstGeom>
          <a:noFill/>
          <a:ln w="25400">
            <a:solidFill>
              <a:srgbClr val="FF0066"/>
            </a:solidFill>
            <a:round/>
            <a:headEnd/>
            <a:tailEnd/>
          </a:ln>
          <a:effectLst/>
          <a:extLst/>
        </p:spPr>
        <p:txBody>
          <a:bodyPr wrap="none" anchor="ctr"/>
          <a:lstStyle/>
          <a:p>
            <a:pPr>
              <a:defRPr/>
            </a:pPr>
            <a:endParaRPr lang="en-US">
              <a:cs typeface="+mn-cs"/>
            </a:endParaRPr>
          </a:p>
        </p:txBody>
      </p:sp>
      <p:sp>
        <p:nvSpPr>
          <p:cNvPr id="71723" name="Oval 43"/>
          <p:cNvSpPr>
            <a:spLocks noChangeArrowheads="1"/>
          </p:cNvSpPr>
          <p:nvPr/>
        </p:nvSpPr>
        <p:spPr bwMode="auto">
          <a:xfrm>
            <a:off x="1219200" y="4800600"/>
            <a:ext cx="7162800" cy="533400"/>
          </a:xfrm>
          <a:prstGeom prst="ellipse">
            <a:avLst/>
          </a:prstGeom>
          <a:noFill/>
          <a:ln w="25400">
            <a:solidFill>
              <a:srgbClr val="FF0066"/>
            </a:solidFill>
            <a:round/>
            <a:headEnd/>
            <a:tailEnd/>
          </a:ln>
          <a:effectLst/>
          <a:extLst/>
        </p:spPr>
        <p:txBody>
          <a:bodyPr wrap="none" anchor="ctr"/>
          <a:lstStyle/>
          <a:p>
            <a:pPr>
              <a:defRPr/>
            </a:pPr>
            <a:endParaRPr lang="en-US">
              <a:cs typeface="+mn-cs"/>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457200" y="152400"/>
            <a:ext cx="8229600" cy="1143000"/>
          </a:xfrm>
        </p:spPr>
        <p:txBody>
          <a:bodyPr/>
          <a:lstStyle/>
          <a:p>
            <a:r>
              <a:rPr lang="en-US">
                <a:latin typeface="Arial" charset="0"/>
                <a:ea typeface="ＭＳ Ｐゴシック" charset="0"/>
              </a:rPr>
              <a:t>What is the role of allogeneic stem </a:t>
            </a:r>
            <a:br>
              <a:rPr lang="en-US">
                <a:latin typeface="Arial" charset="0"/>
                <a:ea typeface="ＭＳ Ｐゴシック" charset="0"/>
              </a:rPr>
            </a:br>
            <a:r>
              <a:rPr lang="en-US">
                <a:latin typeface="Arial" charset="0"/>
                <a:ea typeface="ＭＳ Ｐゴシック" charset="0"/>
              </a:rPr>
              <a:t>cell transplant?</a:t>
            </a:r>
          </a:p>
        </p:txBody>
      </p:sp>
      <p:sp>
        <p:nvSpPr>
          <p:cNvPr id="55298" name="Rectangle 3"/>
          <p:cNvSpPr>
            <a:spLocks noGrp="1" noChangeArrowheads="1"/>
          </p:cNvSpPr>
          <p:nvPr>
            <p:ph type="body" idx="1"/>
          </p:nvPr>
        </p:nvSpPr>
        <p:spPr>
          <a:xfrm>
            <a:off x="457200" y="1295400"/>
            <a:ext cx="8305800" cy="5410200"/>
          </a:xfrm>
        </p:spPr>
        <p:txBody>
          <a:bodyPr/>
          <a:lstStyle/>
          <a:p>
            <a:pPr>
              <a:lnSpc>
                <a:spcPct val="90000"/>
              </a:lnSpc>
              <a:buFontTx/>
              <a:buNone/>
            </a:pPr>
            <a:r>
              <a:rPr lang="en-US" sz="2400">
                <a:latin typeface="Arial" charset="0"/>
                <a:ea typeface="ＭＳ Ｐゴシック" charset="0"/>
              </a:rPr>
              <a:t>EBMT recommendations to consider allo-SCT:</a:t>
            </a:r>
          </a:p>
          <a:p>
            <a:pPr>
              <a:lnSpc>
                <a:spcPct val="90000"/>
              </a:lnSpc>
              <a:buFontTx/>
              <a:buNone/>
            </a:pPr>
            <a:r>
              <a:rPr lang="en-US" sz="1600">
                <a:latin typeface="Arial" charset="0"/>
                <a:ea typeface="ＭＳ Ｐゴシック" charset="0"/>
              </a:rPr>
              <a:t>	(Dreger P et al Leukemia 2007)</a:t>
            </a:r>
            <a:endParaRPr lang="en-US" sz="2400">
              <a:latin typeface="Arial" charset="0"/>
              <a:ea typeface="ＭＳ Ｐゴシック" charset="0"/>
            </a:endParaRPr>
          </a:p>
          <a:p>
            <a:pPr lvl="1">
              <a:lnSpc>
                <a:spcPct val="90000"/>
              </a:lnSpc>
              <a:buFontTx/>
              <a:buNone/>
            </a:pPr>
            <a:r>
              <a:rPr lang="ja-JP" altLang="en-US" sz="2000">
                <a:latin typeface="Arial" charset="0"/>
                <a:ea typeface="ＭＳ Ｐゴシック" charset="0"/>
              </a:rPr>
              <a:t>“</a:t>
            </a:r>
            <a:r>
              <a:rPr lang="en-US" altLang="ja-JP" sz="2000">
                <a:latin typeface="Arial" charset="0"/>
                <a:ea typeface="ＭＳ Ｐゴシック" charset="0"/>
              </a:rPr>
              <a:t>younger</a:t>
            </a:r>
            <a:r>
              <a:rPr lang="ja-JP" altLang="en-US" sz="2000">
                <a:latin typeface="Arial" charset="0"/>
                <a:ea typeface="ＭＳ Ｐゴシック" charset="0"/>
              </a:rPr>
              <a:t>”</a:t>
            </a:r>
            <a:r>
              <a:rPr lang="en-US" altLang="ja-JP" sz="2000">
                <a:latin typeface="Arial" charset="0"/>
                <a:ea typeface="ＭＳ Ｐゴシック" charset="0"/>
              </a:rPr>
              <a:t> patient with </a:t>
            </a:r>
          </a:p>
          <a:p>
            <a:pPr lvl="1">
              <a:lnSpc>
                <a:spcPct val="90000"/>
              </a:lnSpc>
            </a:pPr>
            <a:r>
              <a:rPr lang="en-US" sz="2000">
                <a:latin typeface="Arial" charset="0"/>
                <a:ea typeface="ＭＳ Ｐゴシック" charset="0"/>
              </a:rPr>
              <a:t>Fludarabine Refractory CLL </a:t>
            </a:r>
          </a:p>
          <a:p>
            <a:pPr lvl="2">
              <a:lnSpc>
                <a:spcPct val="90000"/>
              </a:lnSpc>
            </a:pPr>
            <a:r>
              <a:rPr lang="en-US" sz="2000">
                <a:latin typeface="Arial" charset="0"/>
                <a:ea typeface="ＭＳ Ｐゴシック" charset="0"/>
              </a:rPr>
              <a:t>NR or PD &lt; 12 months after response</a:t>
            </a:r>
          </a:p>
          <a:p>
            <a:pPr lvl="1">
              <a:lnSpc>
                <a:spcPct val="90000"/>
              </a:lnSpc>
            </a:pPr>
            <a:r>
              <a:rPr lang="en-US" sz="2000">
                <a:latin typeface="Arial" charset="0"/>
                <a:ea typeface="ＭＳ Ｐゴシック" charset="0"/>
              </a:rPr>
              <a:t>PD &lt; 2 years after HDC/autologous SCT or other </a:t>
            </a:r>
            <a:r>
              <a:rPr lang="ja-JP" altLang="en-US" sz="2000">
                <a:latin typeface="Arial" charset="0"/>
                <a:ea typeface="ＭＳ Ｐゴシック" charset="0"/>
              </a:rPr>
              <a:t>“</a:t>
            </a:r>
            <a:r>
              <a:rPr lang="en-US" altLang="ja-JP" sz="2000">
                <a:latin typeface="Arial" charset="0"/>
                <a:ea typeface="ＭＳ Ｐゴシック" charset="0"/>
              </a:rPr>
              <a:t>intensive 	therapy</a:t>
            </a:r>
            <a:r>
              <a:rPr lang="ja-JP" altLang="en-US" sz="2000">
                <a:latin typeface="Arial" charset="0"/>
                <a:ea typeface="ＭＳ Ｐゴシック" charset="0"/>
              </a:rPr>
              <a:t>”</a:t>
            </a:r>
            <a:r>
              <a:rPr lang="en-US" altLang="ja-JP" sz="2000">
                <a:latin typeface="Arial" charset="0"/>
                <a:ea typeface="ＭＳ Ｐゴシック" charset="0"/>
              </a:rPr>
              <a:t> (? purine nucleoside + alkylator combination)</a:t>
            </a:r>
          </a:p>
          <a:p>
            <a:pPr lvl="1">
              <a:lnSpc>
                <a:spcPct val="90000"/>
              </a:lnSpc>
            </a:pPr>
            <a:r>
              <a:rPr lang="en-US" sz="2000">
                <a:latin typeface="Arial" charset="0"/>
                <a:ea typeface="ＭＳ Ｐゴシック" charset="0"/>
              </a:rPr>
              <a:t>Del17p/TP53 abnormalities in patients requiring treatment</a:t>
            </a:r>
          </a:p>
          <a:p>
            <a:pPr>
              <a:lnSpc>
                <a:spcPct val="90000"/>
              </a:lnSpc>
              <a:buFontTx/>
              <a:buNone/>
            </a:pPr>
            <a:endParaRPr lang="en-US" sz="2000">
              <a:latin typeface="Arial" charset="0"/>
              <a:ea typeface="ＭＳ Ｐゴシック" charset="0"/>
            </a:endParaRPr>
          </a:p>
          <a:p>
            <a:pPr>
              <a:lnSpc>
                <a:spcPct val="90000"/>
              </a:lnSpc>
              <a:buFontTx/>
              <a:buNone/>
            </a:pPr>
            <a:r>
              <a:rPr lang="en-US" sz="2400">
                <a:latin typeface="Arial" charset="0"/>
                <a:ea typeface="ＭＳ Ｐゴシック" charset="0"/>
              </a:rPr>
              <a:t>Myeloablative vs RIC-SCT in CLL?</a:t>
            </a:r>
          </a:p>
          <a:p>
            <a:pPr>
              <a:lnSpc>
                <a:spcPct val="90000"/>
              </a:lnSpc>
              <a:buFontTx/>
              <a:buNone/>
            </a:pPr>
            <a:r>
              <a:rPr lang="en-US" sz="2000">
                <a:latin typeface="Arial" charset="0"/>
                <a:ea typeface="ＭＳ Ｐゴシック" charset="0"/>
              </a:rPr>
              <a:t>	EBMT analysis of 73 RIC vs 82 matched myeloablative-alloSCT</a:t>
            </a:r>
          </a:p>
          <a:p>
            <a:pPr>
              <a:lnSpc>
                <a:spcPct val="90000"/>
              </a:lnSpc>
              <a:buFontTx/>
              <a:buNone/>
            </a:pPr>
            <a:r>
              <a:rPr lang="en-US" sz="1800">
                <a:latin typeface="Arial" charset="0"/>
                <a:ea typeface="ＭＳ Ｐゴシック" charset="0"/>
              </a:rPr>
              <a:t>		(</a:t>
            </a:r>
            <a:r>
              <a:rPr lang="en-US" sz="1600">
                <a:latin typeface="Arial" charset="0"/>
                <a:ea typeface="ＭＳ Ｐゴシック" charset="0"/>
              </a:rPr>
              <a:t>Dreger P et al Leukemia 2005)</a:t>
            </a:r>
          </a:p>
          <a:p>
            <a:pPr>
              <a:lnSpc>
                <a:spcPct val="90000"/>
              </a:lnSpc>
              <a:buFontTx/>
              <a:buNone/>
            </a:pPr>
            <a:r>
              <a:rPr lang="en-US" sz="2000">
                <a:latin typeface="Arial" charset="0"/>
                <a:ea typeface="ＭＳ Ｐゴシック" charset="0"/>
              </a:rPr>
              <a:t>	RIC:</a:t>
            </a:r>
          </a:p>
          <a:p>
            <a:pPr lvl="1">
              <a:lnSpc>
                <a:spcPct val="90000"/>
              </a:lnSpc>
            </a:pPr>
            <a:r>
              <a:rPr lang="en-US" sz="1800">
                <a:latin typeface="Arial" charset="0"/>
                <a:ea typeface="ＭＳ Ｐゴシック" charset="0"/>
              </a:rPr>
              <a:t>	</a:t>
            </a:r>
            <a:r>
              <a:rPr lang="en-US" sz="2000">
                <a:latin typeface="Arial" charset="0"/>
                <a:ea typeface="ＭＳ Ｐゴシック" charset="0"/>
              </a:rPr>
              <a:t>lower Treatment Related Mortality (TRM)</a:t>
            </a:r>
          </a:p>
          <a:p>
            <a:pPr lvl="1">
              <a:lnSpc>
                <a:spcPct val="90000"/>
              </a:lnSpc>
            </a:pPr>
            <a:r>
              <a:rPr lang="en-US" sz="2000">
                <a:latin typeface="Arial" charset="0"/>
                <a:ea typeface="ＭＳ Ｐゴシック" charset="0"/>
              </a:rPr>
              <a:t>	higher relapse rate</a:t>
            </a:r>
          </a:p>
          <a:p>
            <a:pPr lvl="1">
              <a:lnSpc>
                <a:spcPct val="90000"/>
              </a:lnSpc>
            </a:pPr>
            <a:r>
              <a:rPr lang="en-US" sz="2000">
                <a:latin typeface="Arial" charset="0"/>
                <a:ea typeface="ＭＳ Ｐゴシック" charset="0"/>
              </a:rPr>
              <a:t>	no difference in PFS or overall survival</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lstStyle/>
          <a:p>
            <a:r>
              <a:rPr lang="en-US" sz="2800">
                <a:latin typeface="Arial" charset="0"/>
                <a:ea typeface="ＭＳ Ｐゴシック" charset="0"/>
              </a:rPr>
              <a:t>What is role of allogeneic stem cell transplant?</a:t>
            </a:r>
            <a:br>
              <a:rPr lang="en-US" sz="2800">
                <a:latin typeface="Arial" charset="0"/>
                <a:ea typeface="ＭＳ Ｐゴシック" charset="0"/>
              </a:rPr>
            </a:br>
            <a:r>
              <a:rPr lang="en-US" sz="2400">
                <a:latin typeface="Arial" charset="0"/>
                <a:ea typeface="ＭＳ Ｐゴシック" charset="0"/>
              </a:rPr>
              <a:t>Selected reports in heavily pre-treated CLL patients</a:t>
            </a:r>
          </a:p>
        </p:txBody>
      </p:sp>
      <p:graphicFrame>
        <p:nvGraphicFramePr>
          <p:cNvPr id="50264" name="Group 88"/>
          <p:cNvGraphicFramePr>
            <a:graphicFrameLocks noGrp="1"/>
          </p:cNvGraphicFramePr>
          <p:nvPr>
            <p:ph idx="1"/>
          </p:nvPr>
        </p:nvGraphicFramePr>
        <p:xfrm>
          <a:off x="457200" y="1600200"/>
          <a:ext cx="8305800" cy="4232276"/>
        </p:xfrm>
        <a:graphic>
          <a:graphicData uri="http://schemas.openxmlformats.org/drawingml/2006/table">
            <a:tbl>
              <a:tblPr/>
              <a:tblGrid>
                <a:gridCol w="1676400"/>
                <a:gridCol w="914400"/>
                <a:gridCol w="762000"/>
                <a:gridCol w="762000"/>
                <a:gridCol w="1219200"/>
                <a:gridCol w="1447800"/>
                <a:gridCol w="1524000"/>
              </a:tblGrid>
              <a:tr h="8382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cs typeface="ＭＳ Ｐゴシック" charset="0"/>
                        </a:rPr>
                        <a:t>Site</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cs typeface="ＭＳ Ｐゴシック" charset="0"/>
                        </a:rPr>
                        <a:t>Ref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cs typeface="ＭＳ Ｐゴシック" charset="0"/>
                        </a:rPr>
                        <a:t>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cs typeface="ＭＳ Ｐゴシック" charset="0"/>
                        </a:rPr>
                        <a:t>Med.</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cs typeface="ＭＳ Ｐゴシック" charset="0"/>
                        </a:rPr>
                        <a:t>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cs typeface="ＭＳ Ｐゴシック" charset="0"/>
                        </a:rPr>
                        <a:t>TRM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cs typeface="ＭＳ Ｐゴシック" charset="0"/>
                        </a:rPr>
                        <a:t>Chronic GVHD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cs typeface="ＭＳ Ｐゴシック" charset="0"/>
                        </a:rPr>
                        <a:t>PFS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cs typeface="ＭＳ Ｐゴシック" charset="0"/>
                        </a:rPr>
                        <a:t>Overall</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accent2"/>
                          </a:solidFill>
                          <a:effectLst/>
                          <a:latin typeface="Arial" charset="0"/>
                          <a:ea typeface="ＭＳ Ｐゴシック" charset="0"/>
                          <a:cs typeface="ＭＳ Ｐゴシック" charset="0"/>
                        </a:rPr>
                        <a:t>Survival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r>
              <a:tr h="11318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FHCRC</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a:ln>
                            <a:noFill/>
                          </a:ln>
                          <a:solidFill>
                            <a:schemeClr val="bg1"/>
                          </a:solidFill>
                          <a:effectLst/>
                          <a:latin typeface="Arial" charset="0"/>
                          <a:ea typeface="ＭＳ Ｐゴシック" charset="0"/>
                          <a:cs typeface="ＭＳ Ｐゴシック" charset="0"/>
                        </a:rPr>
                        <a:t>Sorror 2008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82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25%</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000" b="1" i="0" u="none" strike="noStrike" cap="none" normalizeH="0" baseline="0">
                        <a:ln>
                          <a:noFill/>
                        </a:ln>
                        <a:solidFill>
                          <a:schemeClr val="bg1"/>
                        </a:solidFill>
                        <a:effectLst/>
                        <a:latin typeface="Arial"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45% 5 yr</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39% DFS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1130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DFCI</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a:ln>
                            <a:noFill/>
                          </a:ln>
                          <a:solidFill>
                            <a:schemeClr val="bg1"/>
                          </a:solidFill>
                          <a:effectLst/>
                          <a:latin typeface="Arial" charset="0"/>
                          <a:ea typeface="ＭＳ Ｐゴシック" charset="0"/>
                          <a:cs typeface="ＭＳ Ｐゴシック" charset="0"/>
                        </a:rPr>
                        <a:t>Brown 2006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34% 2 yr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54% 2 yr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11318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EBMT</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a:ln>
                            <a:noFill/>
                          </a:ln>
                          <a:solidFill>
                            <a:schemeClr val="bg1"/>
                          </a:solidFill>
                          <a:effectLst/>
                          <a:latin typeface="Arial" charset="0"/>
                          <a:ea typeface="ＭＳ Ｐゴシック" charset="0"/>
                          <a:cs typeface="ＭＳ Ｐゴシック" charset="0"/>
                        </a:rPr>
                        <a:t>Schletig 2008</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a:ln>
                            <a:noFill/>
                          </a:ln>
                          <a:solidFill>
                            <a:schemeClr val="bg1"/>
                          </a:solidFill>
                          <a:effectLst/>
                          <a:latin typeface="Arial" charset="0"/>
                          <a:ea typeface="ＭＳ Ｐゴシック" charset="0"/>
                          <a:cs typeface="ＭＳ Ｐゴシック" charset="0"/>
                        </a:rPr>
                        <a:t>Del 17p ONLY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39</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a:ln>
                            <a:noFill/>
                          </a:ln>
                          <a:solidFill>
                            <a:schemeClr val="bg1"/>
                          </a:solidFill>
                          <a:effectLst/>
                          <a:latin typeface="Arial" charset="0"/>
                          <a:ea typeface="ＭＳ Ｐゴシック" charset="0"/>
                          <a:cs typeface="ＭＳ Ｐゴシック" charset="0"/>
                        </a:rPr>
                        <a:t>+5 full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54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52%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37% 3 yr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0"/>
                          <a:cs typeface="ＭＳ Ｐゴシック" charset="0"/>
                        </a:rPr>
                        <a:t>44% 3 yr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r>
            </a:tbl>
          </a:graphicData>
        </a:graphic>
      </p:graphicFrame>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4"/>
          <p:cNvSpPr>
            <a:spLocks noGrp="1" noChangeArrowheads="1"/>
          </p:cNvSpPr>
          <p:nvPr>
            <p:ph type="title"/>
          </p:nvPr>
        </p:nvSpPr>
        <p:spPr>
          <a:xfrm>
            <a:off x="533400" y="0"/>
            <a:ext cx="8229600" cy="1143000"/>
          </a:xfrm>
        </p:spPr>
        <p:txBody>
          <a:bodyPr/>
          <a:lstStyle/>
          <a:p>
            <a:r>
              <a:rPr lang="en-US">
                <a:latin typeface="Arial" charset="0"/>
                <a:ea typeface="ＭＳ Ｐゴシック" charset="0"/>
              </a:rPr>
              <a:t>CLL: Novel Targets for Therapy</a:t>
            </a:r>
          </a:p>
        </p:txBody>
      </p:sp>
      <p:sp>
        <p:nvSpPr>
          <p:cNvPr id="1435650" name="PubChord"/>
          <p:cNvSpPr>
            <a:spLocks noEditPoints="1" noChangeArrowheads="1"/>
          </p:cNvSpPr>
          <p:nvPr/>
        </p:nvSpPr>
        <p:spPr bwMode="auto">
          <a:xfrm rot="10800000">
            <a:off x="1290638" y="2759075"/>
            <a:ext cx="2697162" cy="2598738"/>
          </a:xfrm>
          <a:custGeom>
            <a:avLst/>
            <a:gdLst>
              <a:gd name="T0" fmla="*/ 374502 w 21600"/>
              <a:gd name="T1" fmla="*/ 360554 h 21600"/>
              <a:gd name="T2" fmla="*/ 1278613 w 21600"/>
              <a:gd name="T3" fmla="*/ 1230992 h 21600"/>
              <a:gd name="T4" fmla="*/ 2182841 w 21600"/>
              <a:gd name="T5" fmla="*/ 2101544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3163" y="3163"/>
                </a:moveTo>
                <a:cubicBezTo>
                  <a:pt x="1137" y="5188"/>
                  <a:pt x="0" y="7935"/>
                  <a:pt x="0" y="10799"/>
                </a:cubicBezTo>
                <a:cubicBezTo>
                  <a:pt x="0" y="16764"/>
                  <a:pt x="4835" y="21600"/>
                  <a:pt x="10800" y="21600"/>
                </a:cubicBezTo>
                <a:cubicBezTo>
                  <a:pt x="13664" y="21600"/>
                  <a:pt x="16411" y="20462"/>
                  <a:pt x="18436" y="18436"/>
                </a:cubicBezTo>
                <a:close/>
              </a:path>
            </a:pathLst>
          </a:custGeom>
          <a:solidFill>
            <a:srgbClr val="CCCCFF"/>
          </a:solidFill>
          <a:ln w="9525">
            <a:solidFill>
              <a:srgbClr val="000000"/>
            </a:solidFill>
            <a:miter lim="800000"/>
            <a:headEnd/>
            <a:tailEnd/>
          </a:ln>
          <a:effectLst>
            <a:outerShdw blurRad="63500" dist="107763" dir="2700000" algn="ctr" rotWithShape="0">
              <a:srgbClr val="808080"/>
            </a:outerShdw>
          </a:effectLst>
        </p:spPr>
        <p:txBody>
          <a:bodyPr rot="10800000" vert="eaVert"/>
          <a:lstStyle/>
          <a:p>
            <a:pPr>
              <a:defRPr/>
            </a:pPr>
            <a:endParaRPr lang="en-US">
              <a:cs typeface="+mn-cs"/>
            </a:endParaRPr>
          </a:p>
        </p:txBody>
      </p:sp>
      <p:grpSp>
        <p:nvGrpSpPr>
          <p:cNvPr id="59395" name="Group 122"/>
          <p:cNvGrpSpPr>
            <a:grpSpLocks/>
          </p:cNvGrpSpPr>
          <p:nvPr/>
        </p:nvGrpSpPr>
        <p:grpSpPr bwMode="auto">
          <a:xfrm rot="-7418995">
            <a:off x="3828256" y="2312194"/>
            <a:ext cx="395288" cy="647700"/>
            <a:chOff x="2257" y="1125"/>
            <a:chExt cx="1868" cy="2355"/>
          </a:xfrm>
        </p:grpSpPr>
        <p:sp>
          <p:nvSpPr>
            <p:cNvPr id="59527" name="Freeform 123"/>
            <p:cNvSpPr>
              <a:spLocks/>
            </p:cNvSpPr>
            <p:nvPr/>
          </p:nvSpPr>
          <p:spPr bwMode="auto">
            <a:xfrm>
              <a:off x="3207" y="1955"/>
              <a:ext cx="200" cy="1525"/>
            </a:xfrm>
            <a:custGeom>
              <a:avLst/>
              <a:gdLst>
                <a:gd name="T0" fmla="*/ 200 w 200"/>
                <a:gd name="T1" fmla="*/ 87 h 1525"/>
                <a:gd name="T2" fmla="*/ 200 w 200"/>
                <a:gd name="T3" fmla="*/ 1525 h 1525"/>
                <a:gd name="T4" fmla="*/ 0 w 200"/>
                <a:gd name="T5" fmla="*/ 1525 h 1525"/>
                <a:gd name="T6" fmla="*/ 0 w 200"/>
                <a:gd name="T7" fmla="*/ 89 h 1525"/>
                <a:gd name="T8" fmla="*/ 74 w 200"/>
                <a:gd name="T9" fmla="*/ 0 h 1525"/>
                <a:gd name="T10" fmla="*/ 200 w 200"/>
                <a:gd name="T11" fmla="*/ 87 h 1525"/>
                <a:gd name="T12" fmla="*/ 200 w 200"/>
                <a:gd name="T13" fmla="*/ 87 h 1525"/>
                <a:gd name="T14" fmla="*/ 0 60000 65536"/>
                <a:gd name="T15" fmla="*/ 0 60000 65536"/>
                <a:gd name="T16" fmla="*/ 0 60000 65536"/>
                <a:gd name="T17" fmla="*/ 0 60000 65536"/>
                <a:gd name="T18" fmla="*/ 0 60000 65536"/>
                <a:gd name="T19" fmla="*/ 0 60000 65536"/>
                <a:gd name="T20" fmla="*/ 0 60000 65536"/>
                <a:gd name="T21" fmla="*/ 0 w 200"/>
                <a:gd name="T22" fmla="*/ 0 h 1525"/>
                <a:gd name="T23" fmla="*/ 200 w 200"/>
                <a:gd name="T24" fmla="*/ 1525 h 15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 h="1525">
                  <a:moveTo>
                    <a:pt x="200" y="87"/>
                  </a:moveTo>
                  <a:lnTo>
                    <a:pt x="200" y="1525"/>
                  </a:lnTo>
                  <a:lnTo>
                    <a:pt x="0" y="1525"/>
                  </a:lnTo>
                  <a:lnTo>
                    <a:pt x="0" y="89"/>
                  </a:lnTo>
                  <a:lnTo>
                    <a:pt x="74" y="0"/>
                  </a:lnTo>
                  <a:lnTo>
                    <a:pt x="200" y="87"/>
                  </a:lnTo>
                  <a:close/>
                </a:path>
              </a:pathLst>
            </a:custGeom>
            <a:gradFill rotWithShape="1">
              <a:gsLst>
                <a:gs pos="0">
                  <a:srgbClr val="765E00"/>
                </a:gs>
                <a:gs pos="50000">
                  <a:srgbClr val="FFCC00"/>
                </a:gs>
                <a:gs pos="100000">
                  <a:srgbClr val="765E00"/>
                </a:gs>
              </a:gsLst>
              <a:lin ang="0" scaled="1"/>
            </a:gra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a:p>
          </p:txBody>
        </p:sp>
        <p:sp>
          <p:nvSpPr>
            <p:cNvPr id="59528" name="Freeform 124"/>
            <p:cNvSpPr>
              <a:spLocks/>
            </p:cNvSpPr>
            <p:nvPr/>
          </p:nvSpPr>
          <p:spPr bwMode="auto">
            <a:xfrm flipH="1">
              <a:off x="2977" y="1955"/>
              <a:ext cx="200" cy="1525"/>
            </a:xfrm>
            <a:custGeom>
              <a:avLst/>
              <a:gdLst>
                <a:gd name="T0" fmla="*/ 200 w 200"/>
                <a:gd name="T1" fmla="*/ 87 h 1525"/>
                <a:gd name="T2" fmla="*/ 200 w 200"/>
                <a:gd name="T3" fmla="*/ 1525 h 1525"/>
                <a:gd name="T4" fmla="*/ 0 w 200"/>
                <a:gd name="T5" fmla="*/ 1525 h 1525"/>
                <a:gd name="T6" fmla="*/ 0 w 200"/>
                <a:gd name="T7" fmla="*/ 89 h 1525"/>
                <a:gd name="T8" fmla="*/ 74 w 200"/>
                <a:gd name="T9" fmla="*/ 0 h 1525"/>
                <a:gd name="T10" fmla="*/ 200 w 200"/>
                <a:gd name="T11" fmla="*/ 87 h 1525"/>
                <a:gd name="T12" fmla="*/ 200 w 200"/>
                <a:gd name="T13" fmla="*/ 87 h 1525"/>
                <a:gd name="T14" fmla="*/ 0 60000 65536"/>
                <a:gd name="T15" fmla="*/ 0 60000 65536"/>
                <a:gd name="T16" fmla="*/ 0 60000 65536"/>
                <a:gd name="T17" fmla="*/ 0 60000 65536"/>
                <a:gd name="T18" fmla="*/ 0 60000 65536"/>
                <a:gd name="T19" fmla="*/ 0 60000 65536"/>
                <a:gd name="T20" fmla="*/ 0 60000 65536"/>
                <a:gd name="T21" fmla="*/ 0 w 200"/>
                <a:gd name="T22" fmla="*/ 0 h 1525"/>
                <a:gd name="T23" fmla="*/ 200 w 200"/>
                <a:gd name="T24" fmla="*/ 1525 h 15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 h="1525">
                  <a:moveTo>
                    <a:pt x="200" y="87"/>
                  </a:moveTo>
                  <a:lnTo>
                    <a:pt x="200" y="1525"/>
                  </a:lnTo>
                  <a:lnTo>
                    <a:pt x="0" y="1525"/>
                  </a:lnTo>
                  <a:lnTo>
                    <a:pt x="0" y="89"/>
                  </a:lnTo>
                  <a:lnTo>
                    <a:pt x="74" y="0"/>
                  </a:lnTo>
                  <a:lnTo>
                    <a:pt x="200" y="87"/>
                  </a:lnTo>
                  <a:close/>
                </a:path>
              </a:pathLst>
            </a:custGeom>
            <a:gradFill rotWithShape="1">
              <a:gsLst>
                <a:gs pos="0">
                  <a:srgbClr val="765E00"/>
                </a:gs>
                <a:gs pos="50000">
                  <a:srgbClr val="FFCC00"/>
                </a:gs>
                <a:gs pos="100000">
                  <a:srgbClr val="765E00"/>
                </a:gs>
              </a:gsLst>
              <a:lin ang="0" scaled="1"/>
            </a:gra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a:p>
          </p:txBody>
        </p:sp>
        <p:grpSp>
          <p:nvGrpSpPr>
            <p:cNvPr id="59529" name="Group 125"/>
            <p:cNvGrpSpPr>
              <a:grpSpLocks/>
            </p:cNvGrpSpPr>
            <p:nvPr/>
          </p:nvGrpSpPr>
          <p:grpSpPr bwMode="auto">
            <a:xfrm>
              <a:off x="2257" y="1125"/>
              <a:ext cx="718" cy="1131"/>
              <a:chOff x="2257" y="1125"/>
              <a:chExt cx="718" cy="1131"/>
            </a:xfrm>
          </p:grpSpPr>
          <p:grpSp>
            <p:nvGrpSpPr>
              <p:cNvPr id="59541" name="Group 126"/>
              <p:cNvGrpSpPr>
                <a:grpSpLocks/>
              </p:cNvGrpSpPr>
              <p:nvPr/>
            </p:nvGrpSpPr>
            <p:grpSpPr bwMode="auto">
              <a:xfrm>
                <a:off x="2603" y="1554"/>
                <a:ext cx="372" cy="702"/>
                <a:chOff x="2603" y="1554"/>
                <a:chExt cx="372" cy="702"/>
              </a:xfrm>
            </p:grpSpPr>
            <p:sp>
              <p:nvSpPr>
                <p:cNvPr id="59546" name="Rectangle 127"/>
                <p:cNvSpPr>
                  <a:spLocks noChangeArrowheads="1"/>
                </p:cNvSpPr>
                <p:nvPr/>
              </p:nvSpPr>
              <p:spPr bwMode="auto">
                <a:xfrm rot="-2340358">
                  <a:off x="2603" y="1700"/>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wrap="none" anchor="ctr"/>
                <a:lstStyle/>
                <a:p>
                  <a:endParaRPr lang="en-US" sz="2400">
                    <a:latin typeface="Times New Roman" charset="0"/>
                    <a:cs typeface="Arial" charset="0"/>
                  </a:endParaRPr>
                </a:p>
              </p:txBody>
            </p:sp>
            <p:sp>
              <p:nvSpPr>
                <p:cNvPr id="59547" name="Rectangle 128"/>
                <p:cNvSpPr>
                  <a:spLocks noChangeArrowheads="1"/>
                </p:cNvSpPr>
                <p:nvPr/>
              </p:nvSpPr>
              <p:spPr bwMode="auto">
                <a:xfrm rot="-2340358">
                  <a:off x="2782" y="1554"/>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wrap="none" anchor="ctr"/>
                <a:lstStyle/>
                <a:p>
                  <a:endParaRPr lang="en-US" sz="2400">
                    <a:latin typeface="Times New Roman" charset="0"/>
                    <a:cs typeface="Arial" charset="0"/>
                  </a:endParaRPr>
                </a:p>
              </p:txBody>
            </p:sp>
          </p:grpSp>
          <p:grpSp>
            <p:nvGrpSpPr>
              <p:cNvPr id="59542" name="Group 129"/>
              <p:cNvGrpSpPr>
                <a:grpSpLocks/>
              </p:cNvGrpSpPr>
              <p:nvPr/>
            </p:nvGrpSpPr>
            <p:grpSpPr bwMode="auto">
              <a:xfrm>
                <a:off x="2257" y="1125"/>
                <a:ext cx="375" cy="702"/>
                <a:chOff x="2257" y="1125"/>
                <a:chExt cx="375" cy="702"/>
              </a:xfrm>
            </p:grpSpPr>
            <p:sp>
              <p:nvSpPr>
                <p:cNvPr id="2" name="Rectangle 130"/>
                <p:cNvSpPr>
                  <a:spLocks noChangeArrowheads="1"/>
                </p:cNvSpPr>
                <p:nvPr/>
              </p:nvSpPr>
              <p:spPr bwMode="auto">
                <a:xfrm rot="-2340358">
                  <a:off x="2637" y="1274"/>
                  <a:ext cx="233" cy="548"/>
                </a:xfrm>
                <a:prstGeom prst="rect">
                  <a:avLst/>
                </a:prstGeom>
                <a:gradFill rotWithShape="1">
                  <a:gsLst>
                    <a:gs pos="0">
                      <a:srgbClr val="182F76"/>
                    </a:gs>
                    <a:gs pos="50000">
                      <a:schemeClr val="accent1"/>
                    </a:gs>
                    <a:gs pos="100000">
                      <a:srgbClr val="182F76"/>
                    </a:gs>
                  </a:gsLst>
                  <a:lin ang="0" scaled="1"/>
                </a:gradFill>
                <a:ln>
                  <a:noFill/>
                </a:ln>
                <a:extLst/>
              </p:spPr>
              <p:txBody>
                <a:bodyPr rot="10800000" wrap="none" anchor="ctr"/>
                <a:lstStyle/>
                <a:p>
                  <a:pPr>
                    <a:defRPr/>
                  </a:pPr>
                  <a:endParaRPr lang="en-US" sz="2400">
                    <a:latin typeface="Times New Roman" pitchFamily="18" charset="0"/>
                    <a:ea typeface="+mn-ea"/>
                    <a:cs typeface="+mn-cs"/>
                  </a:endParaRPr>
                </a:p>
              </p:txBody>
            </p:sp>
            <p:sp>
              <p:nvSpPr>
                <p:cNvPr id="3" name="Rectangle 131"/>
                <p:cNvSpPr>
                  <a:spLocks noChangeArrowheads="1"/>
                </p:cNvSpPr>
                <p:nvPr/>
              </p:nvSpPr>
              <p:spPr bwMode="auto">
                <a:xfrm rot="-2340358">
                  <a:off x="2853" y="1137"/>
                  <a:ext cx="240" cy="554"/>
                </a:xfrm>
                <a:prstGeom prst="rect">
                  <a:avLst/>
                </a:prstGeom>
                <a:gradFill rotWithShape="1">
                  <a:gsLst>
                    <a:gs pos="0">
                      <a:srgbClr val="182F76"/>
                    </a:gs>
                    <a:gs pos="50000">
                      <a:schemeClr val="accent1"/>
                    </a:gs>
                    <a:gs pos="100000">
                      <a:srgbClr val="182F76"/>
                    </a:gs>
                  </a:gsLst>
                  <a:lin ang="0" scaled="1"/>
                </a:gradFill>
                <a:ln>
                  <a:noFill/>
                </a:ln>
                <a:extLst/>
              </p:spPr>
              <p:txBody>
                <a:bodyPr rot="10800000" wrap="none" anchor="ctr"/>
                <a:lstStyle/>
                <a:p>
                  <a:pPr>
                    <a:defRPr/>
                  </a:pPr>
                  <a:endParaRPr lang="en-US" sz="2400">
                    <a:latin typeface="Times New Roman" pitchFamily="18" charset="0"/>
                    <a:ea typeface="+mn-ea"/>
                    <a:cs typeface="+mn-cs"/>
                  </a:endParaRPr>
                </a:p>
              </p:txBody>
            </p:sp>
            <p:sp>
              <p:nvSpPr>
                <p:cNvPr id="59545" name="Line 132"/>
                <p:cNvSpPr>
                  <a:spLocks noChangeShapeType="1"/>
                </p:cNvSpPr>
                <p:nvPr/>
              </p:nvSpPr>
              <p:spPr bwMode="auto">
                <a:xfrm flipV="1">
                  <a:off x="2603" y="1680"/>
                  <a:ext cx="29" cy="24"/>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9530" name="Group 133"/>
            <p:cNvGrpSpPr>
              <a:grpSpLocks/>
            </p:cNvGrpSpPr>
            <p:nvPr/>
          </p:nvGrpSpPr>
          <p:grpSpPr bwMode="auto">
            <a:xfrm>
              <a:off x="3407" y="1125"/>
              <a:ext cx="718" cy="1131"/>
              <a:chOff x="3407" y="1125"/>
              <a:chExt cx="718" cy="1131"/>
            </a:xfrm>
          </p:grpSpPr>
          <p:grpSp>
            <p:nvGrpSpPr>
              <p:cNvPr id="59534" name="Group 134"/>
              <p:cNvGrpSpPr>
                <a:grpSpLocks/>
              </p:cNvGrpSpPr>
              <p:nvPr/>
            </p:nvGrpSpPr>
            <p:grpSpPr bwMode="auto">
              <a:xfrm>
                <a:off x="3407" y="1554"/>
                <a:ext cx="372" cy="702"/>
                <a:chOff x="3407" y="1554"/>
                <a:chExt cx="372" cy="702"/>
              </a:xfrm>
            </p:grpSpPr>
            <p:sp>
              <p:nvSpPr>
                <p:cNvPr id="59539" name="Rectangle 135"/>
                <p:cNvSpPr>
                  <a:spLocks noChangeArrowheads="1"/>
                </p:cNvSpPr>
                <p:nvPr/>
              </p:nvSpPr>
              <p:spPr bwMode="auto">
                <a:xfrm rot="2340358" flipH="1">
                  <a:off x="3586" y="1700"/>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vert="eaVert" wrap="none" anchor="ctr"/>
                <a:lstStyle/>
                <a:p>
                  <a:endParaRPr lang="en-US" sz="2400">
                    <a:latin typeface="Times New Roman" charset="0"/>
                    <a:cs typeface="Arial" charset="0"/>
                  </a:endParaRPr>
                </a:p>
              </p:txBody>
            </p:sp>
            <p:sp>
              <p:nvSpPr>
                <p:cNvPr id="59540" name="Rectangle 136"/>
                <p:cNvSpPr>
                  <a:spLocks noChangeArrowheads="1"/>
                </p:cNvSpPr>
                <p:nvPr/>
              </p:nvSpPr>
              <p:spPr bwMode="auto">
                <a:xfrm rot="2340358" flipH="1">
                  <a:off x="3407" y="1554"/>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vert="eaVert" wrap="none" anchor="ctr"/>
                <a:lstStyle/>
                <a:p>
                  <a:endParaRPr lang="en-US" sz="2400">
                    <a:latin typeface="Times New Roman" charset="0"/>
                    <a:cs typeface="Arial" charset="0"/>
                  </a:endParaRPr>
                </a:p>
              </p:txBody>
            </p:sp>
          </p:grpSp>
          <p:grpSp>
            <p:nvGrpSpPr>
              <p:cNvPr id="59535" name="Group 137"/>
              <p:cNvGrpSpPr>
                <a:grpSpLocks/>
              </p:cNvGrpSpPr>
              <p:nvPr/>
            </p:nvGrpSpPr>
            <p:grpSpPr bwMode="auto">
              <a:xfrm>
                <a:off x="3750" y="1125"/>
                <a:ext cx="375" cy="702"/>
                <a:chOff x="3750" y="1125"/>
                <a:chExt cx="375" cy="702"/>
              </a:xfrm>
            </p:grpSpPr>
            <p:sp>
              <p:nvSpPr>
                <p:cNvPr id="4" name="Rectangle 138"/>
                <p:cNvSpPr>
                  <a:spLocks noChangeArrowheads="1"/>
                </p:cNvSpPr>
                <p:nvPr/>
              </p:nvSpPr>
              <p:spPr bwMode="auto">
                <a:xfrm rot="2340358" flipH="1">
                  <a:off x="4170" y="1250"/>
                  <a:ext cx="240" cy="554"/>
                </a:xfrm>
                <a:prstGeom prst="rect">
                  <a:avLst/>
                </a:prstGeom>
                <a:gradFill rotWithShape="1">
                  <a:gsLst>
                    <a:gs pos="0">
                      <a:srgbClr val="182F76"/>
                    </a:gs>
                    <a:gs pos="50000">
                      <a:schemeClr val="accent1"/>
                    </a:gs>
                    <a:gs pos="100000">
                      <a:srgbClr val="182F76"/>
                    </a:gs>
                  </a:gsLst>
                  <a:lin ang="0" scaled="1"/>
                </a:gradFill>
                <a:ln>
                  <a:noFill/>
                </a:ln>
                <a:extLst/>
              </p:spPr>
              <p:txBody>
                <a:bodyPr vert="eaVert" wrap="none" anchor="ctr"/>
                <a:lstStyle/>
                <a:p>
                  <a:pPr>
                    <a:defRPr/>
                  </a:pPr>
                  <a:endParaRPr lang="en-US" sz="2400">
                    <a:latin typeface="Times New Roman" pitchFamily="18" charset="0"/>
                    <a:ea typeface="+mn-ea"/>
                    <a:cs typeface="+mn-cs"/>
                  </a:endParaRPr>
                </a:p>
              </p:txBody>
            </p:sp>
            <p:sp>
              <p:nvSpPr>
                <p:cNvPr id="5" name="Rectangle 139"/>
                <p:cNvSpPr>
                  <a:spLocks noChangeArrowheads="1"/>
                </p:cNvSpPr>
                <p:nvPr/>
              </p:nvSpPr>
              <p:spPr bwMode="auto">
                <a:xfrm rot="2340358" flipH="1">
                  <a:off x="4016" y="1112"/>
                  <a:ext cx="233" cy="537"/>
                </a:xfrm>
                <a:prstGeom prst="rect">
                  <a:avLst/>
                </a:prstGeom>
                <a:gradFill rotWithShape="1">
                  <a:gsLst>
                    <a:gs pos="0">
                      <a:srgbClr val="182F76"/>
                    </a:gs>
                    <a:gs pos="50000">
                      <a:schemeClr val="accent1"/>
                    </a:gs>
                    <a:gs pos="100000">
                      <a:srgbClr val="182F76"/>
                    </a:gs>
                  </a:gsLst>
                  <a:lin ang="0" scaled="1"/>
                </a:gradFill>
                <a:ln>
                  <a:noFill/>
                </a:ln>
                <a:extLst/>
              </p:spPr>
              <p:txBody>
                <a:bodyPr vert="eaVert" wrap="none" anchor="ctr"/>
                <a:lstStyle/>
                <a:p>
                  <a:pPr>
                    <a:defRPr/>
                  </a:pPr>
                  <a:endParaRPr lang="en-US" sz="2400">
                    <a:latin typeface="Times New Roman" pitchFamily="18" charset="0"/>
                    <a:ea typeface="+mn-ea"/>
                    <a:cs typeface="+mn-cs"/>
                  </a:endParaRPr>
                </a:p>
              </p:txBody>
            </p:sp>
            <p:sp>
              <p:nvSpPr>
                <p:cNvPr id="59538" name="Line 140"/>
                <p:cNvSpPr>
                  <a:spLocks noChangeShapeType="1"/>
                </p:cNvSpPr>
                <p:nvPr/>
              </p:nvSpPr>
              <p:spPr bwMode="auto">
                <a:xfrm flipH="1" flipV="1">
                  <a:off x="3750" y="1680"/>
                  <a:ext cx="29" cy="24"/>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9531" name="Group 141"/>
            <p:cNvGrpSpPr>
              <a:grpSpLocks/>
            </p:cNvGrpSpPr>
            <p:nvPr/>
          </p:nvGrpSpPr>
          <p:grpSpPr bwMode="auto">
            <a:xfrm>
              <a:off x="2948" y="2110"/>
              <a:ext cx="486" cy="24"/>
              <a:chOff x="2948" y="2110"/>
              <a:chExt cx="486" cy="24"/>
            </a:xfrm>
          </p:grpSpPr>
          <p:sp>
            <p:nvSpPr>
              <p:cNvPr id="59532" name="Line 142"/>
              <p:cNvSpPr>
                <a:spLocks noChangeShapeType="1"/>
              </p:cNvSpPr>
              <p:nvPr/>
            </p:nvSpPr>
            <p:spPr bwMode="auto">
              <a:xfrm flipV="1">
                <a:off x="2948" y="2110"/>
                <a:ext cx="29" cy="24"/>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533" name="Line 143"/>
              <p:cNvSpPr>
                <a:spLocks noChangeShapeType="1"/>
              </p:cNvSpPr>
              <p:nvPr/>
            </p:nvSpPr>
            <p:spPr bwMode="auto">
              <a:xfrm flipH="1" flipV="1">
                <a:off x="3405" y="2110"/>
                <a:ext cx="29" cy="24"/>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9396" name="Group 151"/>
          <p:cNvGrpSpPr>
            <a:grpSpLocks/>
          </p:cNvGrpSpPr>
          <p:nvPr/>
        </p:nvGrpSpPr>
        <p:grpSpPr bwMode="auto">
          <a:xfrm rot="-2548799">
            <a:off x="3381375" y="2840038"/>
            <a:ext cx="338138" cy="187325"/>
            <a:chOff x="3626" y="3707"/>
            <a:chExt cx="254" cy="112"/>
          </a:xfrm>
        </p:grpSpPr>
        <p:sp>
          <p:nvSpPr>
            <p:cNvPr id="59520" name="Freeform 152"/>
            <p:cNvSpPr>
              <a:spLocks/>
            </p:cNvSpPr>
            <p:nvPr/>
          </p:nvSpPr>
          <p:spPr bwMode="auto">
            <a:xfrm>
              <a:off x="3626" y="3707"/>
              <a:ext cx="33" cy="112"/>
            </a:xfrm>
            <a:custGeom>
              <a:avLst/>
              <a:gdLst>
                <a:gd name="T0" fmla="*/ 33 w 33"/>
                <a:gd name="T1" fmla="*/ 0 h 112"/>
                <a:gd name="T2" fmla="*/ 0 w 33"/>
                <a:gd name="T3" fmla="*/ 55 h 112"/>
                <a:gd name="T4" fmla="*/ 33 w 33"/>
                <a:gd name="T5" fmla="*/ 112 h 112"/>
                <a:gd name="T6" fmla="*/ 0 60000 65536"/>
                <a:gd name="T7" fmla="*/ 0 60000 65536"/>
                <a:gd name="T8" fmla="*/ 0 60000 65536"/>
                <a:gd name="T9" fmla="*/ 0 w 33"/>
                <a:gd name="T10" fmla="*/ 0 h 112"/>
                <a:gd name="T11" fmla="*/ 33 w 33"/>
                <a:gd name="T12" fmla="*/ 112 h 112"/>
              </a:gdLst>
              <a:ahLst/>
              <a:cxnLst>
                <a:cxn ang="T6">
                  <a:pos x="T0" y="T1"/>
                </a:cxn>
                <a:cxn ang="T7">
                  <a:pos x="T2" y="T3"/>
                </a:cxn>
                <a:cxn ang="T8">
                  <a:pos x="T4" y="T5"/>
                </a:cxn>
              </a:cxnLst>
              <a:rect l="T9" t="T10" r="T11" b="T12"/>
              <a:pathLst>
                <a:path w="33" h="112">
                  <a:moveTo>
                    <a:pt x="33" y="0"/>
                  </a:moveTo>
                  <a:cubicBezTo>
                    <a:pt x="16" y="18"/>
                    <a:pt x="0" y="36"/>
                    <a:pt x="0" y="55"/>
                  </a:cubicBezTo>
                  <a:cubicBezTo>
                    <a:pt x="0" y="74"/>
                    <a:pt x="16" y="93"/>
                    <a:pt x="33" y="112"/>
                  </a:cubicBezTo>
                </a:path>
              </a:pathLst>
            </a:custGeom>
            <a:noFill/>
            <a:ln w="19050">
              <a:solidFill>
                <a:srgbClr val="CC0066"/>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9521" name="Line 153"/>
            <p:cNvSpPr>
              <a:spLocks noChangeShapeType="1"/>
            </p:cNvSpPr>
            <p:nvPr/>
          </p:nvSpPr>
          <p:spPr bwMode="auto">
            <a:xfrm>
              <a:off x="3655" y="3708"/>
              <a:ext cx="225" cy="0"/>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522" name="Line 154"/>
            <p:cNvSpPr>
              <a:spLocks noChangeShapeType="1"/>
            </p:cNvSpPr>
            <p:nvPr/>
          </p:nvSpPr>
          <p:spPr bwMode="auto">
            <a:xfrm>
              <a:off x="3655" y="3817"/>
              <a:ext cx="225" cy="0"/>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523" name="Line 155"/>
            <p:cNvSpPr>
              <a:spLocks noChangeShapeType="1"/>
            </p:cNvSpPr>
            <p:nvPr/>
          </p:nvSpPr>
          <p:spPr bwMode="auto">
            <a:xfrm>
              <a:off x="3626" y="3762"/>
              <a:ext cx="254" cy="0"/>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59524" name="Group 156"/>
            <p:cNvGrpSpPr>
              <a:grpSpLocks/>
            </p:cNvGrpSpPr>
            <p:nvPr/>
          </p:nvGrpSpPr>
          <p:grpSpPr bwMode="auto">
            <a:xfrm>
              <a:off x="3635" y="3735"/>
              <a:ext cx="245" cy="54"/>
              <a:chOff x="3655" y="3735"/>
              <a:chExt cx="225" cy="54"/>
            </a:xfrm>
          </p:grpSpPr>
          <p:sp>
            <p:nvSpPr>
              <p:cNvPr id="59525" name="Line 157"/>
              <p:cNvSpPr>
                <a:spLocks noChangeShapeType="1"/>
              </p:cNvSpPr>
              <p:nvPr/>
            </p:nvSpPr>
            <p:spPr bwMode="auto">
              <a:xfrm>
                <a:off x="3655" y="3789"/>
                <a:ext cx="225" cy="0"/>
              </a:xfrm>
              <a:prstGeom prst="line">
                <a:avLst/>
              </a:prstGeom>
              <a:noFill/>
              <a:ln w="19050">
                <a:solidFill>
                  <a:srgbClr val="FF00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526" name="Line 158"/>
              <p:cNvSpPr>
                <a:spLocks noChangeShapeType="1"/>
              </p:cNvSpPr>
              <p:nvPr/>
            </p:nvSpPr>
            <p:spPr bwMode="auto">
              <a:xfrm>
                <a:off x="3655" y="3735"/>
                <a:ext cx="225" cy="0"/>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sp>
        <p:nvSpPr>
          <p:cNvPr id="59397" name="Oval 3"/>
          <p:cNvSpPr>
            <a:spLocks noChangeArrowheads="1"/>
          </p:cNvSpPr>
          <p:nvPr/>
        </p:nvSpPr>
        <p:spPr bwMode="auto">
          <a:xfrm>
            <a:off x="5149850" y="1793875"/>
            <a:ext cx="3536950" cy="1849438"/>
          </a:xfrm>
          <a:prstGeom prst="ellipse">
            <a:avLst/>
          </a:prstGeom>
          <a:solidFill>
            <a:schemeClr val="accent1"/>
          </a:solidFill>
          <a:ln w="9525">
            <a:solidFill>
              <a:schemeClr val="tx1"/>
            </a:solidFill>
            <a:round/>
            <a:headEnd/>
            <a:tailEnd/>
          </a:ln>
        </p:spPr>
        <p:txBody>
          <a:bodyPr wrap="none" anchor="ctr"/>
          <a:lstStyle/>
          <a:p>
            <a:pPr algn="ctr"/>
            <a:r>
              <a:rPr lang="en-US" b="1">
                <a:cs typeface="Arial" charset="0"/>
              </a:rPr>
              <a:t>ADCC</a:t>
            </a:r>
          </a:p>
          <a:p>
            <a:pPr algn="ctr"/>
            <a:r>
              <a:rPr lang="en-US" b="1">
                <a:cs typeface="Arial" charset="0"/>
              </a:rPr>
              <a:t>NK or T</a:t>
            </a:r>
          </a:p>
        </p:txBody>
      </p:sp>
      <p:sp>
        <p:nvSpPr>
          <p:cNvPr id="6" name="PubChord"/>
          <p:cNvSpPr>
            <a:spLocks noEditPoints="1" noChangeArrowheads="1"/>
          </p:cNvSpPr>
          <p:nvPr/>
        </p:nvSpPr>
        <p:spPr bwMode="auto">
          <a:xfrm rot="8187438">
            <a:off x="2576513" y="5653088"/>
            <a:ext cx="2060575" cy="1814512"/>
          </a:xfrm>
          <a:custGeom>
            <a:avLst/>
            <a:gdLst>
              <a:gd name="T0" fmla="*/ 374502 w 21600"/>
              <a:gd name="T1" fmla="*/ 360554 h 21600"/>
              <a:gd name="T2" fmla="*/ 1278613 w 21600"/>
              <a:gd name="T3" fmla="*/ 1230992 h 21600"/>
              <a:gd name="T4" fmla="*/ 2182841 w 21600"/>
              <a:gd name="T5" fmla="*/ 2101544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3163" y="3163"/>
                </a:moveTo>
                <a:cubicBezTo>
                  <a:pt x="1137" y="5188"/>
                  <a:pt x="0" y="7935"/>
                  <a:pt x="0" y="10799"/>
                </a:cubicBezTo>
                <a:cubicBezTo>
                  <a:pt x="0" y="16764"/>
                  <a:pt x="4835" y="21600"/>
                  <a:pt x="10800" y="21600"/>
                </a:cubicBezTo>
                <a:cubicBezTo>
                  <a:pt x="13664" y="21600"/>
                  <a:pt x="16411" y="20462"/>
                  <a:pt x="18436" y="18436"/>
                </a:cubicBezTo>
                <a:close/>
              </a:path>
            </a:pathLst>
          </a:custGeom>
          <a:solidFill>
            <a:srgbClr val="FFFF00"/>
          </a:solidFill>
          <a:ln w="9525">
            <a:solidFill>
              <a:srgbClr val="000000"/>
            </a:solidFill>
            <a:miter lim="800000"/>
            <a:headEnd/>
            <a:tailEnd/>
          </a:ln>
          <a:effectLst>
            <a:outerShdw blurRad="63500" dist="107763" dir="2700000" algn="ctr" rotWithShape="0">
              <a:srgbClr val="808080"/>
            </a:outerShdw>
          </a:effectLst>
        </p:spPr>
        <p:txBody>
          <a:bodyPr rot="10800000" vert="eaVert"/>
          <a:lstStyle/>
          <a:p>
            <a:pPr>
              <a:defRPr/>
            </a:pPr>
            <a:endParaRPr lang="en-US">
              <a:cs typeface="+mn-cs"/>
            </a:endParaRPr>
          </a:p>
        </p:txBody>
      </p:sp>
      <p:sp>
        <p:nvSpPr>
          <p:cNvPr id="72771" name="Text Box 67"/>
          <p:cNvSpPr txBox="1">
            <a:spLocks noChangeArrowheads="1"/>
          </p:cNvSpPr>
          <p:nvPr/>
        </p:nvSpPr>
        <p:spPr bwMode="auto">
          <a:xfrm>
            <a:off x="2743200" y="5953125"/>
            <a:ext cx="1828800" cy="523875"/>
          </a:xfrm>
          <a:prstGeom prst="rect">
            <a:avLst/>
          </a:prstGeom>
          <a:noFill/>
          <a:ln>
            <a:noFill/>
          </a:ln>
          <a:effectLst/>
          <a:extLst/>
        </p:spPr>
        <p:txBody>
          <a:bodyPr>
            <a:spAutoFit/>
          </a:bodyPr>
          <a:lstStyle/>
          <a:p>
            <a:pPr>
              <a:defRPr/>
            </a:pPr>
            <a:r>
              <a:rPr lang="en-US" sz="1400" dirty="0">
                <a:solidFill>
                  <a:schemeClr val="accent2"/>
                </a:solidFill>
                <a:cs typeface="+mn-cs"/>
              </a:rPr>
              <a:t>          </a:t>
            </a:r>
            <a:r>
              <a:rPr lang="en-US" sz="1400" b="1" dirty="0">
                <a:solidFill>
                  <a:schemeClr val="accent2"/>
                </a:solidFill>
                <a:cs typeface="+mn-cs"/>
              </a:rPr>
              <a:t>STROMAL</a:t>
            </a:r>
          </a:p>
          <a:p>
            <a:pPr>
              <a:defRPr/>
            </a:pPr>
            <a:r>
              <a:rPr lang="en-US" sz="1400" b="1" dirty="0">
                <a:solidFill>
                  <a:schemeClr val="accent2"/>
                </a:solidFill>
                <a:cs typeface="+mn-cs"/>
              </a:rPr>
              <a:t>NURSE-LIKE CELL</a:t>
            </a:r>
          </a:p>
        </p:txBody>
      </p:sp>
      <p:sp>
        <p:nvSpPr>
          <p:cNvPr id="72772" name="Text Box 68"/>
          <p:cNvSpPr txBox="1">
            <a:spLocks noChangeArrowheads="1"/>
          </p:cNvSpPr>
          <p:nvPr/>
        </p:nvSpPr>
        <p:spPr bwMode="auto">
          <a:xfrm>
            <a:off x="2479675" y="3414713"/>
            <a:ext cx="715963" cy="417512"/>
          </a:xfrm>
          <a:prstGeom prst="rect">
            <a:avLst/>
          </a:prstGeom>
          <a:noFill/>
          <a:ln>
            <a:noFill/>
          </a:ln>
          <a:effectLst/>
          <a:extLst/>
        </p:spPr>
        <p:txBody>
          <a:bodyPr wrap="none">
            <a:spAutoFit/>
          </a:bodyPr>
          <a:lstStyle/>
          <a:p>
            <a:pPr>
              <a:defRPr/>
            </a:pPr>
            <a:r>
              <a:rPr lang="en-US" sz="2000" b="1">
                <a:solidFill>
                  <a:schemeClr val="accent2"/>
                </a:solidFill>
                <a:cs typeface="+mn-cs"/>
              </a:rPr>
              <a:t>CLL</a:t>
            </a:r>
          </a:p>
        </p:txBody>
      </p:sp>
      <p:sp>
        <p:nvSpPr>
          <p:cNvPr id="72773" name="Text Box 69"/>
          <p:cNvSpPr txBox="1">
            <a:spLocks noChangeArrowheads="1"/>
          </p:cNvSpPr>
          <p:nvPr/>
        </p:nvSpPr>
        <p:spPr bwMode="auto">
          <a:xfrm>
            <a:off x="2093913" y="2197100"/>
            <a:ext cx="1252537" cy="385763"/>
          </a:xfrm>
          <a:prstGeom prst="rect">
            <a:avLst/>
          </a:prstGeom>
          <a:noFill/>
          <a:ln>
            <a:noFill/>
          </a:ln>
          <a:effectLst/>
          <a:extLst/>
        </p:spPr>
        <p:txBody>
          <a:bodyPr wrap="none">
            <a:spAutoFit/>
          </a:bodyPr>
          <a:lstStyle/>
          <a:p>
            <a:pPr>
              <a:defRPr/>
            </a:pPr>
            <a:r>
              <a:rPr lang="en-US">
                <a:solidFill>
                  <a:schemeClr val="bg1"/>
                </a:solidFill>
                <a:cs typeface="+mn-cs"/>
              </a:rPr>
              <a:t>Apoptosis</a:t>
            </a:r>
          </a:p>
        </p:txBody>
      </p:sp>
      <p:sp>
        <p:nvSpPr>
          <p:cNvPr id="72774" name="Line 70"/>
          <p:cNvSpPr>
            <a:spLocks noChangeShapeType="1"/>
          </p:cNvSpPr>
          <p:nvPr/>
        </p:nvSpPr>
        <p:spPr bwMode="auto">
          <a:xfrm flipH="1" flipV="1">
            <a:off x="3460750" y="2438400"/>
            <a:ext cx="642938" cy="0"/>
          </a:xfrm>
          <a:prstGeom prst="line">
            <a:avLst/>
          </a:prstGeom>
          <a:noFill/>
          <a:ln w="25400">
            <a:solidFill>
              <a:schemeClr val="bg1"/>
            </a:solidFill>
            <a:round/>
            <a:headEnd/>
            <a:tailEnd type="triangle" w="med" len="med"/>
          </a:ln>
          <a:effectLst/>
          <a:extLst/>
        </p:spPr>
        <p:txBody>
          <a:bodyPr/>
          <a:lstStyle/>
          <a:p>
            <a:pPr>
              <a:defRPr/>
            </a:pPr>
            <a:endParaRPr lang="en-US">
              <a:cs typeface="+mn-cs"/>
            </a:endParaRPr>
          </a:p>
        </p:txBody>
      </p:sp>
      <p:sp>
        <p:nvSpPr>
          <p:cNvPr id="72775" name="Text Box 71"/>
          <p:cNvSpPr txBox="1">
            <a:spLocks noChangeArrowheads="1"/>
          </p:cNvSpPr>
          <p:nvPr/>
        </p:nvSpPr>
        <p:spPr bwMode="auto">
          <a:xfrm>
            <a:off x="2254250" y="1793875"/>
            <a:ext cx="717550" cy="387350"/>
          </a:xfrm>
          <a:prstGeom prst="rect">
            <a:avLst/>
          </a:prstGeom>
          <a:noFill/>
          <a:ln>
            <a:noFill/>
          </a:ln>
          <a:effectLst/>
          <a:extLst/>
        </p:spPr>
        <p:txBody>
          <a:bodyPr wrap="none">
            <a:spAutoFit/>
          </a:bodyPr>
          <a:lstStyle/>
          <a:p>
            <a:pPr>
              <a:defRPr/>
            </a:pPr>
            <a:r>
              <a:rPr lang="en-US" b="1" dirty="0">
                <a:solidFill>
                  <a:srgbClr val="FF9999"/>
                </a:solidFill>
                <a:cs typeface="+mn-cs"/>
              </a:rPr>
              <a:t>CDC</a:t>
            </a:r>
          </a:p>
        </p:txBody>
      </p:sp>
      <p:sp>
        <p:nvSpPr>
          <p:cNvPr id="72776" name="Line 72"/>
          <p:cNvSpPr>
            <a:spLocks noChangeShapeType="1"/>
          </p:cNvSpPr>
          <p:nvPr/>
        </p:nvSpPr>
        <p:spPr bwMode="auto">
          <a:xfrm flipH="1" flipV="1">
            <a:off x="3300413" y="2035175"/>
            <a:ext cx="965200" cy="322263"/>
          </a:xfrm>
          <a:prstGeom prst="line">
            <a:avLst/>
          </a:prstGeom>
          <a:noFill/>
          <a:ln w="25400">
            <a:solidFill>
              <a:srgbClr val="FF9999"/>
            </a:solidFill>
            <a:round/>
            <a:headEnd/>
            <a:tailEnd type="triangle" w="med" len="med"/>
          </a:ln>
          <a:effectLst/>
          <a:extLst/>
        </p:spPr>
        <p:txBody>
          <a:bodyPr/>
          <a:lstStyle/>
          <a:p>
            <a:pPr>
              <a:defRPr/>
            </a:pPr>
            <a:endParaRPr lang="en-US">
              <a:cs typeface="+mn-cs"/>
            </a:endParaRPr>
          </a:p>
        </p:txBody>
      </p:sp>
      <p:sp>
        <p:nvSpPr>
          <p:cNvPr id="72777" name="Text Box 73"/>
          <p:cNvSpPr txBox="1">
            <a:spLocks noChangeArrowheads="1"/>
          </p:cNvSpPr>
          <p:nvPr/>
        </p:nvSpPr>
        <p:spPr bwMode="auto">
          <a:xfrm>
            <a:off x="4184650" y="2438400"/>
            <a:ext cx="461963" cy="385763"/>
          </a:xfrm>
          <a:prstGeom prst="rect">
            <a:avLst/>
          </a:prstGeom>
          <a:noFill/>
          <a:ln>
            <a:noFill/>
          </a:ln>
          <a:effectLst/>
          <a:extLst/>
        </p:spPr>
        <p:txBody>
          <a:bodyPr>
            <a:spAutoFit/>
          </a:bodyPr>
          <a:lstStyle/>
          <a:p>
            <a:pPr>
              <a:defRPr/>
            </a:pPr>
            <a:r>
              <a:rPr lang="en-US">
                <a:solidFill>
                  <a:srgbClr val="FFCC66"/>
                </a:solidFill>
                <a:cs typeface="+mn-cs"/>
              </a:rPr>
              <a:t>Fc</a:t>
            </a:r>
          </a:p>
        </p:txBody>
      </p:sp>
      <p:grpSp>
        <p:nvGrpSpPr>
          <p:cNvPr id="59406" name="Group 144"/>
          <p:cNvGrpSpPr>
            <a:grpSpLocks/>
          </p:cNvGrpSpPr>
          <p:nvPr/>
        </p:nvGrpSpPr>
        <p:grpSpPr bwMode="auto">
          <a:xfrm rot="2849320">
            <a:off x="4675188" y="1866900"/>
            <a:ext cx="469900" cy="806450"/>
            <a:chOff x="2196" y="1231"/>
            <a:chExt cx="718" cy="1131"/>
          </a:xfrm>
        </p:grpSpPr>
        <p:sp>
          <p:nvSpPr>
            <p:cNvPr id="59516" name="Rectangle 145"/>
            <p:cNvSpPr>
              <a:spLocks noChangeArrowheads="1"/>
            </p:cNvSpPr>
            <p:nvPr/>
          </p:nvSpPr>
          <p:spPr bwMode="auto">
            <a:xfrm rot="2340358" flipH="1">
              <a:off x="2375" y="1806"/>
              <a:ext cx="193" cy="556"/>
            </a:xfrm>
            <a:prstGeom prst="rect">
              <a:avLst/>
            </a:prstGeom>
            <a:gradFill rotWithShape="1">
              <a:gsLst>
                <a:gs pos="0">
                  <a:srgbClr val="765E00"/>
                </a:gs>
                <a:gs pos="50000">
                  <a:srgbClr val="FFCC00"/>
                </a:gs>
                <a:gs pos="100000">
                  <a:srgbClr val="765E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vert="eaVert" wrap="none" anchor="ctr"/>
            <a:lstStyle/>
            <a:p>
              <a:endParaRPr lang="en-US" sz="2400">
                <a:latin typeface="Times New Roman" charset="0"/>
                <a:cs typeface="Arial" charset="0"/>
              </a:endParaRPr>
            </a:p>
          </p:txBody>
        </p:sp>
        <p:sp>
          <p:nvSpPr>
            <p:cNvPr id="59517" name="Rectangle 146"/>
            <p:cNvSpPr>
              <a:spLocks noChangeArrowheads="1"/>
            </p:cNvSpPr>
            <p:nvPr/>
          </p:nvSpPr>
          <p:spPr bwMode="auto">
            <a:xfrm rot="2340358" flipH="1">
              <a:off x="2196" y="1660"/>
              <a:ext cx="193" cy="556"/>
            </a:xfrm>
            <a:prstGeom prst="rect">
              <a:avLst/>
            </a:prstGeom>
            <a:gradFill rotWithShape="1">
              <a:gsLst>
                <a:gs pos="0">
                  <a:srgbClr val="765E00"/>
                </a:gs>
                <a:gs pos="50000">
                  <a:srgbClr val="FFCC00"/>
                </a:gs>
                <a:gs pos="100000">
                  <a:srgbClr val="765E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vert="eaVert" wrap="none" anchor="ctr"/>
            <a:lstStyle/>
            <a:p>
              <a:endParaRPr lang="en-US" sz="2400">
                <a:latin typeface="Times New Roman" charset="0"/>
                <a:cs typeface="Arial" charset="0"/>
              </a:endParaRPr>
            </a:p>
          </p:txBody>
        </p:sp>
        <p:sp>
          <p:nvSpPr>
            <p:cNvPr id="59518" name="Rectangle 147"/>
            <p:cNvSpPr>
              <a:spLocks noChangeArrowheads="1"/>
            </p:cNvSpPr>
            <p:nvPr/>
          </p:nvSpPr>
          <p:spPr bwMode="auto">
            <a:xfrm rot="2340358" flipH="1">
              <a:off x="2721" y="1377"/>
              <a:ext cx="193" cy="556"/>
            </a:xfrm>
            <a:prstGeom prst="rect">
              <a:avLst/>
            </a:prstGeom>
            <a:gradFill rotWithShape="1">
              <a:gsLst>
                <a:gs pos="0">
                  <a:srgbClr val="765E00"/>
                </a:gs>
                <a:gs pos="50000">
                  <a:srgbClr val="FFCC00"/>
                </a:gs>
                <a:gs pos="100000">
                  <a:srgbClr val="765E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vert="eaVert" wrap="none" anchor="ctr"/>
            <a:lstStyle/>
            <a:p>
              <a:endParaRPr lang="en-US" sz="2400">
                <a:latin typeface="Times New Roman" charset="0"/>
                <a:cs typeface="Arial" charset="0"/>
              </a:endParaRPr>
            </a:p>
          </p:txBody>
        </p:sp>
        <p:sp>
          <p:nvSpPr>
            <p:cNvPr id="59519" name="Rectangle 148"/>
            <p:cNvSpPr>
              <a:spLocks noChangeArrowheads="1"/>
            </p:cNvSpPr>
            <p:nvPr/>
          </p:nvSpPr>
          <p:spPr bwMode="auto">
            <a:xfrm rot="2340358" flipH="1">
              <a:off x="2542" y="1231"/>
              <a:ext cx="193" cy="556"/>
            </a:xfrm>
            <a:prstGeom prst="rect">
              <a:avLst/>
            </a:prstGeom>
            <a:gradFill rotWithShape="1">
              <a:gsLst>
                <a:gs pos="0">
                  <a:srgbClr val="765E00"/>
                </a:gs>
                <a:gs pos="50000">
                  <a:srgbClr val="FFCC00"/>
                </a:gs>
                <a:gs pos="100000">
                  <a:srgbClr val="765E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vert="eaVert" wrap="none" anchor="ctr"/>
            <a:lstStyle/>
            <a:p>
              <a:endParaRPr lang="en-US" sz="2400">
                <a:latin typeface="Times New Roman" charset="0"/>
                <a:cs typeface="Arial" charset="0"/>
              </a:endParaRPr>
            </a:p>
          </p:txBody>
        </p:sp>
      </p:grpSp>
      <p:sp>
        <p:nvSpPr>
          <p:cNvPr id="59407" name="Text Box 80"/>
          <p:cNvSpPr txBox="1">
            <a:spLocks noChangeArrowheads="1"/>
          </p:cNvSpPr>
          <p:nvPr/>
        </p:nvSpPr>
        <p:spPr bwMode="auto">
          <a:xfrm>
            <a:off x="4586288" y="1714500"/>
            <a:ext cx="636587"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FFCC66"/>
                </a:solidFill>
              </a:rPr>
              <a:t>FcR</a:t>
            </a:r>
            <a:endParaRPr lang="en-US" sz="1800"/>
          </a:p>
        </p:txBody>
      </p:sp>
      <p:sp>
        <p:nvSpPr>
          <p:cNvPr id="72785" name="Text Box 81"/>
          <p:cNvSpPr txBox="1">
            <a:spLocks noChangeArrowheads="1"/>
          </p:cNvSpPr>
          <p:nvPr/>
        </p:nvSpPr>
        <p:spPr bwMode="auto">
          <a:xfrm>
            <a:off x="2509838" y="2840038"/>
            <a:ext cx="790575" cy="388937"/>
          </a:xfrm>
          <a:prstGeom prst="rect">
            <a:avLst/>
          </a:prstGeom>
          <a:noFill/>
          <a:ln>
            <a:noFill/>
          </a:ln>
          <a:effectLst/>
          <a:extLst/>
        </p:spPr>
        <p:txBody>
          <a:bodyPr wrap="none">
            <a:spAutoFit/>
          </a:bodyPr>
          <a:lstStyle/>
          <a:p>
            <a:pPr>
              <a:defRPr/>
            </a:pPr>
            <a:r>
              <a:rPr lang="en-US" b="1" dirty="0">
                <a:solidFill>
                  <a:srgbClr val="FF0000"/>
                </a:solidFill>
                <a:cs typeface="+mn-cs"/>
              </a:rPr>
              <a:t>CD-X</a:t>
            </a:r>
          </a:p>
        </p:txBody>
      </p:sp>
      <p:grpSp>
        <p:nvGrpSpPr>
          <p:cNvPr id="59409" name="Group 122"/>
          <p:cNvGrpSpPr>
            <a:grpSpLocks/>
          </p:cNvGrpSpPr>
          <p:nvPr/>
        </p:nvGrpSpPr>
        <p:grpSpPr bwMode="auto">
          <a:xfrm rot="-6930784">
            <a:off x="4425950" y="2517776"/>
            <a:ext cx="561975" cy="1206500"/>
            <a:chOff x="2257" y="1125"/>
            <a:chExt cx="1868" cy="2355"/>
          </a:xfrm>
        </p:grpSpPr>
        <p:sp>
          <p:nvSpPr>
            <p:cNvPr id="59495" name="Freeform 123"/>
            <p:cNvSpPr>
              <a:spLocks/>
            </p:cNvSpPr>
            <p:nvPr/>
          </p:nvSpPr>
          <p:spPr bwMode="auto">
            <a:xfrm>
              <a:off x="3207" y="1955"/>
              <a:ext cx="200" cy="1525"/>
            </a:xfrm>
            <a:custGeom>
              <a:avLst/>
              <a:gdLst>
                <a:gd name="T0" fmla="*/ 200 w 200"/>
                <a:gd name="T1" fmla="*/ 87 h 1525"/>
                <a:gd name="T2" fmla="*/ 200 w 200"/>
                <a:gd name="T3" fmla="*/ 1525 h 1525"/>
                <a:gd name="T4" fmla="*/ 0 w 200"/>
                <a:gd name="T5" fmla="*/ 1525 h 1525"/>
                <a:gd name="T6" fmla="*/ 0 w 200"/>
                <a:gd name="T7" fmla="*/ 89 h 1525"/>
                <a:gd name="T8" fmla="*/ 74 w 200"/>
                <a:gd name="T9" fmla="*/ 0 h 1525"/>
                <a:gd name="T10" fmla="*/ 200 w 200"/>
                <a:gd name="T11" fmla="*/ 87 h 1525"/>
                <a:gd name="T12" fmla="*/ 200 w 200"/>
                <a:gd name="T13" fmla="*/ 87 h 1525"/>
                <a:gd name="T14" fmla="*/ 0 60000 65536"/>
                <a:gd name="T15" fmla="*/ 0 60000 65536"/>
                <a:gd name="T16" fmla="*/ 0 60000 65536"/>
                <a:gd name="T17" fmla="*/ 0 60000 65536"/>
                <a:gd name="T18" fmla="*/ 0 60000 65536"/>
                <a:gd name="T19" fmla="*/ 0 60000 65536"/>
                <a:gd name="T20" fmla="*/ 0 60000 65536"/>
                <a:gd name="T21" fmla="*/ 0 w 200"/>
                <a:gd name="T22" fmla="*/ 0 h 1525"/>
                <a:gd name="T23" fmla="*/ 200 w 200"/>
                <a:gd name="T24" fmla="*/ 1525 h 15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 h="1525">
                  <a:moveTo>
                    <a:pt x="200" y="87"/>
                  </a:moveTo>
                  <a:lnTo>
                    <a:pt x="200" y="1525"/>
                  </a:lnTo>
                  <a:lnTo>
                    <a:pt x="0" y="1525"/>
                  </a:lnTo>
                  <a:lnTo>
                    <a:pt x="0" y="89"/>
                  </a:lnTo>
                  <a:lnTo>
                    <a:pt x="74" y="0"/>
                  </a:lnTo>
                  <a:lnTo>
                    <a:pt x="200" y="87"/>
                  </a:lnTo>
                  <a:close/>
                </a:path>
              </a:pathLst>
            </a:custGeom>
            <a:solidFill>
              <a:schemeClr val="accent1"/>
            </a:soli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a:p>
          </p:txBody>
        </p:sp>
        <p:sp>
          <p:nvSpPr>
            <p:cNvPr id="59496" name="Freeform 124"/>
            <p:cNvSpPr>
              <a:spLocks/>
            </p:cNvSpPr>
            <p:nvPr/>
          </p:nvSpPr>
          <p:spPr bwMode="auto">
            <a:xfrm flipH="1">
              <a:off x="2977" y="1955"/>
              <a:ext cx="200" cy="1525"/>
            </a:xfrm>
            <a:custGeom>
              <a:avLst/>
              <a:gdLst>
                <a:gd name="T0" fmla="*/ 200 w 200"/>
                <a:gd name="T1" fmla="*/ 87 h 1525"/>
                <a:gd name="T2" fmla="*/ 200 w 200"/>
                <a:gd name="T3" fmla="*/ 1525 h 1525"/>
                <a:gd name="T4" fmla="*/ 0 w 200"/>
                <a:gd name="T5" fmla="*/ 1525 h 1525"/>
                <a:gd name="T6" fmla="*/ 0 w 200"/>
                <a:gd name="T7" fmla="*/ 89 h 1525"/>
                <a:gd name="T8" fmla="*/ 74 w 200"/>
                <a:gd name="T9" fmla="*/ 0 h 1525"/>
                <a:gd name="T10" fmla="*/ 200 w 200"/>
                <a:gd name="T11" fmla="*/ 87 h 1525"/>
                <a:gd name="T12" fmla="*/ 200 w 200"/>
                <a:gd name="T13" fmla="*/ 87 h 1525"/>
                <a:gd name="T14" fmla="*/ 0 60000 65536"/>
                <a:gd name="T15" fmla="*/ 0 60000 65536"/>
                <a:gd name="T16" fmla="*/ 0 60000 65536"/>
                <a:gd name="T17" fmla="*/ 0 60000 65536"/>
                <a:gd name="T18" fmla="*/ 0 60000 65536"/>
                <a:gd name="T19" fmla="*/ 0 60000 65536"/>
                <a:gd name="T20" fmla="*/ 0 60000 65536"/>
                <a:gd name="T21" fmla="*/ 0 w 200"/>
                <a:gd name="T22" fmla="*/ 0 h 1525"/>
                <a:gd name="T23" fmla="*/ 200 w 200"/>
                <a:gd name="T24" fmla="*/ 1525 h 15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 h="1525">
                  <a:moveTo>
                    <a:pt x="200" y="87"/>
                  </a:moveTo>
                  <a:lnTo>
                    <a:pt x="200" y="1525"/>
                  </a:lnTo>
                  <a:lnTo>
                    <a:pt x="0" y="1525"/>
                  </a:lnTo>
                  <a:lnTo>
                    <a:pt x="0" y="89"/>
                  </a:lnTo>
                  <a:lnTo>
                    <a:pt x="74" y="0"/>
                  </a:lnTo>
                  <a:lnTo>
                    <a:pt x="200" y="87"/>
                  </a:lnTo>
                  <a:close/>
                </a:path>
              </a:pathLst>
            </a:custGeom>
            <a:solidFill>
              <a:srgbClr val="CCECFF"/>
            </a:soli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a:p>
          </p:txBody>
        </p:sp>
        <p:grpSp>
          <p:nvGrpSpPr>
            <p:cNvPr id="59497" name="Group 125"/>
            <p:cNvGrpSpPr>
              <a:grpSpLocks/>
            </p:cNvGrpSpPr>
            <p:nvPr/>
          </p:nvGrpSpPr>
          <p:grpSpPr bwMode="auto">
            <a:xfrm>
              <a:off x="2257" y="1125"/>
              <a:ext cx="718" cy="1131"/>
              <a:chOff x="2257" y="1125"/>
              <a:chExt cx="718" cy="1131"/>
            </a:xfrm>
          </p:grpSpPr>
          <p:grpSp>
            <p:nvGrpSpPr>
              <p:cNvPr id="59509" name="Group 126"/>
              <p:cNvGrpSpPr>
                <a:grpSpLocks/>
              </p:cNvGrpSpPr>
              <p:nvPr/>
            </p:nvGrpSpPr>
            <p:grpSpPr bwMode="auto">
              <a:xfrm>
                <a:off x="2603" y="1554"/>
                <a:ext cx="372" cy="702"/>
                <a:chOff x="2603" y="1554"/>
                <a:chExt cx="372" cy="702"/>
              </a:xfrm>
            </p:grpSpPr>
            <p:sp>
              <p:nvSpPr>
                <p:cNvPr id="59514" name="Rectangle 127"/>
                <p:cNvSpPr>
                  <a:spLocks noChangeArrowheads="1"/>
                </p:cNvSpPr>
                <p:nvPr/>
              </p:nvSpPr>
              <p:spPr bwMode="auto">
                <a:xfrm rot="-2340358">
                  <a:off x="2603" y="1700"/>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wrap="none" anchor="ctr"/>
                <a:lstStyle/>
                <a:p>
                  <a:endParaRPr lang="en-US" sz="2400">
                    <a:latin typeface="Times New Roman" charset="0"/>
                    <a:cs typeface="Arial" charset="0"/>
                  </a:endParaRPr>
                </a:p>
              </p:txBody>
            </p:sp>
            <p:sp>
              <p:nvSpPr>
                <p:cNvPr id="59515" name="Rectangle 128"/>
                <p:cNvSpPr>
                  <a:spLocks noChangeArrowheads="1"/>
                </p:cNvSpPr>
                <p:nvPr/>
              </p:nvSpPr>
              <p:spPr bwMode="auto">
                <a:xfrm rot="-2340358">
                  <a:off x="2782" y="1554"/>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wrap="none" anchor="ctr"/>
                <a:lstStyle/>
                <a:p>
                  <a:endParaRPr lang="en-US" sz="2400">
                    <a:latin typeface="Times New Roman" charset="0"/>
                    <a:cs typeface="Arial" charset="0"/>
                  </a:endParaRPr>
                </a:p>
              </p:txBody>
            </p:sp>
          </p:grpSp>
          <p:grpSp>
            <p:nvGrpSpPr>
              <p:cNvPr id="59510" name="Group 129"/>
              <p:cNvGrpSpPr>
                <a:grpSpLocks/>
              </p:cNvGrpSpPr>
              <p:nvPr/>
            </p:nvGrpSpPr>
            <p:grpSpPr bwMode="auto">
              <a:xfrm>
                <a:off x="2257" y="1125"/>
                <a:ext cx="375" cy="702"/>
                <a:chOff x="2257" y="1125"/>
                <a:chExt cx="375" cy="702"/>
              </a:xfrm>
            </p:grpSpPr>
            <p:sp>
              <p:nvSpPr>
                <p:cNvPr id="7" name="Rectangle 130"/>
                <p:cNvSpPr>
                  <a:spLocks noChangeArrowheads="1"/>
                </p:cNvSpPr>
                <p:nvPr/>
              </p:nvSpPr>
              <p:spPr bwMode="auto">
                <a:xfrm rot="-2340358">
                  <a:off x="2560" y="1233"/>
                  <a:ext cx="164" cy="570"/>
                </a:xfrm>
                <a:prstGeom prst="rect">
                  <a:avLst/>
                </a:prstGeom>
                <a:gradFill rotWithShape="1">
                  <a:gsLst>
                    <a:gs pos="0">
                      <a:srgbClr val="182F76"/>
                    </a:gs>
                    <a:gs pos="50000">
                      <a:schemeClr val="accent1"/>
                    </a:gs>
                    <a:gs pos="100000">
                      <a:srgbClr val="182F76"/>
                    </a:gs>
                  </a:gsLst>
                  <a:lin ang="0" scaled="1"/>
                </a:gradFill>
                <a:ln>
                  <a:noFill/>
                </a:ln>
                <a:extLst/>
              </p:spPr>
              <p:txBody>
                <a:bodyPr rot="10800000" wrap="none" anchor="ctr"/>
                <a:lstStyle/>
                <a:p>
                  <a:pPr>
                    <a:defRPr/>
                  </a:pPr>
                  <a:endParaRPr lang="en-US" sz="2400">
                    <a:latin typeface="Times New Roman" pitchFamily="18" charset="0"/>
                    <a:ea typeface="+mn-ea"/>
                    <a:cs typeface="+mn-cs"/>
                  </a:endParaRPr>
                </a:p>
              </p:txBody>
            </p:sp>
            <p:sp>
              <p:nvSpPr>
                <p:cNvPr id="8" name="Rectangle 131"/>
                <p:cNvSpPr>
                  <a:spLocks noChangeArrowheads="1"/>
                </p:cNvSpPr>
                <p:nvPr/>
              </p:nvSpPr>
              <p:spPr bwMode="auto">
                <a:xfrm rot="-2340358">
                  <a:off x="2667" y="1087"/>
                  <a:ext cx="169" cy="564"/>
                </a:xfrm>
                <a:prstGeom prst="rect">
                  <a:avLst/>
                </a:prstGeom>
                <a:gradFill rotWithShape="1">
                  <a:gsLst>
                    <a:gs pos="0">
                      <a:srgbClr val="182F76"/>
                    </a:gs>
                    <a:gs pos="50000">
                      <a:schemeClr val="accent1"/>
                    </a:gs>
                    <a:gs pos="100000">
                      <a:srgbClr val="182F76"/>
                    </a:gs>
                  </a:gsLst>
                  <a:lin ang="0" scaled="1"/>
                </a:gradFill>
                <a:ln>
                  <a:noFill/>
                </a:ln>
                <a:extLst/>
              </p:spPr>
              <p:txBody>
                <a:bodyPr rot="10800000" wrap="none" anchor="ctr"/>
                <a:lstStyle/>
                <a:p>
                  <a:pPr>
                    <a:defRPr/>
                  </a:pPr>
                  <a:endParaRPr lang="en-US" sz="2400">
                    <a:latin typeface="Times New Roman" pitchFamily="18" charset="0"/>
                    <a:ea typeface="+mn-ea"/>
                    <a:cs typeface="+mn-cs"/>
                  </a:endParaRPr>
                </a:p>
              </p:txBody>
            </p:sp>
            <p:sp>
              <p:nvSpPr>
                <p:cNvPr id="59513" name="Line 132"/>
                <p:cNvSpPr>
                  <a:spLocks noChangeShapeType="1"/>
                </p:cNvSpPr>
                <p:nvPr/>
              </p:nvSpPr>
              <p:spPr bwMode="auto">
                <a:xfrm flipV="1">
                  <a:off x="2603" y="1680"/>
                  <a:ext cx="29" cy="24"/>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9498" name="Group 133"/>
            <p:cNvGrpSpPr>
              <a:grpSpLocks/>
            </p:cNvGrpSpPr>
            <p:nvPr/>
          </p:nvGrpSpPr>
          <p:grpSpPr bwMode="auto">
            <a:xfrm>
              <a:off x="3407" y="1125"/>
              <a:ext cx="718" cy="1131"/>
              <a:chOff x="3407" y="1125"/>
              <a:chExt cx="718" cy="1131"/>
            </a:xfrm>
          </p:grpSpPr>
          <p:grpSp>
            <p:nvGrpSpPr>
              <p:cNvPr id="59502" name="Group 134"/>
              <p:cNvGrpSpPr>
                <a:grpSpLocks/>
              </p:cNvGrpSpPr>
              <p:nvPr/>
            </p:nvGrpSpPr>
            <p:grpSpPr bwMode="auto">
              <a:xfrm>
                <a:off x="3407" y="1554"/>
                <a:ext cx="372" cy="702"/>
                <a:chOff x="3407" y="1554"/>
                <a:chExt cx="372" cy="702"/>
              </a:xfrm>
            </p:grpSpPr>
            <p:sp>
              <p:nvSpPr>
                <p:cNvPr id="59507" name="Rectangle 135"/>
                <p:cNvSpPr>
                  <a:spLocks noChangeArrowheads="1"/>
                </p:cNvSpPr>
                <p:nvPr/>
              </p:nvSpPr>
              <p:spPr bwMode="auto">
                <a:xfrm rot="2340358" flipH="1">
                  <a:off x="3586" y="1700"/>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vert="eaVert" wrap="none" anchor="ctr"/>
                <a:lstStyle/>
                <a:p>
                  <a:endParaRPr lang="en-US" sz="2400">
                    <a:latin typeface="Times New Roman" charset="0"/>
                    <a:cs typeface="Arial" charset="0"/>
                  </a:endParaRPr>
                </a:p>
              </p:txBody>
            </p:sp>
            <p:sp>
              <p:nvSpPr>
                <p:cNvPr id="59508" name="Rectangle 136"/>
                <p:cNvSpPr>
                  <a:spLocks noChangeArrowheads="1"/>
                </p:cNvSpPr>
                <p:nvPr/>
              </p:nvSpPr>
              <p:spPr bwMode="auto">
                <a:xfrm rot="2340358" flipH="1">
                  <a:off x="3407" y="1554"/>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vert="eaVert" wrap="none" anchor="ctr"/>
                <a:lstStyle/>
                <a:p>
                  <a:endParaRPr lang="en-US" sz="2400">
                    <a:latin typeface="Times New Roman" charset="0"/>
                    <a:cs typeface="Arial" charset="0"/>
                  </a:endParaRPr>
                </a:p>
              </p:txBody>
            </p:sp>
          </p:grpSp>
          <p:grpSp>
            <p:nvGrpSpPr>
              <p:cNvPr id="59503" name="Group 137"/>
              <p:cNvGrpSpPr>
                <a:grpSpLocks/>
              </p:cNvGrpSpPr>
              <p:nvPr/>
            </p:nvGrpSpPr>
            <p:grpSpPr bwMode="auto">
              <a:xfrm>
                <a:off x="3750" y="1125"/>
                <a:ext cx="375" cy="702"/>
                <a:chOff x="3750" y="1125"/>
                <a:chExt cx="375" cy="702"/>
              </a:xfrm>
            </p:grpSpPr>
            <p:sp>
              <p:nvSpPr>
                <p:cNvPr id="9" name="Rectangle 138"/>
                <p:cNvSpPr>
                  <a:spLocks noChangeArrowheads="1"/>
                </p:cNvSpPr>
                <p:nvPr/>
              </p:nvSpPr>
              <p:spPr bwMode="auto">
                <a:xfrm rot="2340358" flipH="1">
                  <a:off x="4172" y="1225"/>
                  <a:ext cx="174" cy="570"/>
                </a:xfrm>
                <a:prstGeom prst="rect">
                  <a:avLst/>
                </a:prstGeom>
                <a:gradFill rotWithShape="1">
                  <a:gsLst>
                    <a:gs pos="0">
                      <a:srgbClr val="182F76"/>
                    </a:gs>
                    <a:gs pos="50000">
                      <a:schemeClr val="accent1"/>
                    </a:gs>
                    <a:gs pos="100000">
                      <a:srgbClr val="182F76"/>
                    </a:gs>
                  </a:gsLst>
                  <a:lin ang="0" scaled="1"/>
                </a:gradFill>
                <a:ln>
                  <a:noFill/>
                </a:ln>
                <a:extLst/>
              </p:spPr>
              <p:txBody>
                <a:bodyPr vert="eaVert" wrap="none" anchor="ctr"/>
                <a:lstStyle/>
                <a:p>
                  <a:pPr>
                    <a:defRPr/>
                  </a:pPr>
                  <a:endParaRPr lang="en-US" sz="2400">
                    <a:latin typeface="Times New Roman" pitchFamily="18" charset="0"/>
                    <a:ea typeface="+mn-ea"/>
                    <a:cs typeface="+mn-cs"/>
                  </a:endParaRPr>
                </a:p>
              </p:txBody>
            </p:sp>
            <p:sp>
              <p:nvSpPr>
                <p:cNvPr id="10" name="Rectangle 139"/>
                <p:cNvSpPr>
                  <a:spLocks noChangeArrowheads="1"/>
                </p:cNvSpPr>
                <p:nvPr/>
              </p:nvSpPr>
              <p:spPr bwMode="auto">
                <a:xfrm rot="2340358" flipH="1">
                  <a:off x="4020" y="1079"/>
                  <a:ext cx="174" cy="573"/>
                </a:xfrm>
                <a:prstGeom prst="rect">
                  <a:avLst/>
                </a:prstGeom>
                <a:gradFill rotWithShape="1">
                  <a:gsLst>
                    <a:gs pos="0">
                      <a:srgbClr val="182F76"/>
                    </a:gs>
                    <a:gs pos="50000">
                      <a:schemeClr val="accent1"/>
                    </a:gs>
                    <a:gs pos="100000">
                      <a:srgbClr val="182F76"/>
                    </a:gs>
                  </a:gsLst>
                  <a:lin ang="0" scaled="1"/>
                </a:gradFill>
                <a:ln>
                  <a:noFill/>
                </a:ln>
                <a:extLst/>
              </p:spPr>
              <p:txBody>
                <a:bodyPr vert="eaVert" wrap="none" anchor="ctr"/>
                <a:lstStyle/>
                <a:p>
                  <a:pPr>
                    <a:defRPr/>
                  </a:pPr>
                  <a:endParaRPr lang="en-US" sz="2400">
                    <a:latin typeface="Times New Roman" pitchFamily="18" charset="0"/>
                    <a:ea typeface="+mn-ea"/>
                    <a:cs typeface="+mn-cs"/>
                  </a:endParaRPr>
                </a:p>
              </p:txBody>
            </p:sp>
            <p:sp>
              <p:nvSpPr>
                <p:cNvPr id="59506" name="Line 140"/>
                <p:cNvSpPr>
                  <a:spLocks noChangeShapeType="1"/>
                </p:cNvSpPr>
                <p:nvPr/>
              </p:nvSpPr>
              <p:spPr bwMode="auto">
                <a:xfrm flipH="1" flipV="1">
                  <a:off x="3750" y="1680"/>
                  <a:ext cx="29" cy="24"/>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9499" name="Group 141"/>
            <p:cNvGrpSpPr>
              <a:grpSpLocks/>
            </p:cNvGrpSpPr>
            <p:nvPr/>
          </p:nvGrpSpPr>
          <p:grpSpPr bwMode="auto">
            <a:xfrm>
              <a:off x="2948" y="2110"/>
              <a:ext cx="486" cy="24"/>
              <a:chOff x="2948" y="2110"/>
              <a:chExt cx="486" cy="24"/>
            </a:xfrm>
          </p:grpSpPr>
          <p:sp>
            <p:nvSpPr>
              <p:cNvPr id="59500" name="Line 142"/>
              <p:cNvSpPr>
                <a:spLocks noChangeShapeType="1"/>
              </p:cNvSpPr>
              <p:nvPr/>
            </p:nvSpPr>
            <p:spPr bwMode="auto">
              <a:xfrm flipV="1">
                <a:off x="2948" y="2110"/>
                <a:ext cx="29" cy="24"/>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501" name="Line 143"/>
              <p:cNvSpPr>
                <a:spLocks noChangeShapeType="1"/>
              </p:cNvSpPr>
              <p:nvPr/>
            </p:nvSpPr>
            <p:spPr bwMode="auto">
              <a:xfrm flipH="1" flipV="1">
                <a:off x="3405" y="2110"/>
                <a:ext cx="29" cy="24"/>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9410" name="Group 151"/>
          <p:cNvGrpSpPr>
            <a:grpSpLocks/>
          </p:cNvGrpSpPr>
          <p:nvPr/>
        </p:nvGrpSpPr>
        <p:grpSpPr bwMode="auto">
          <a:xfrm rot="-1423279">
            <a:off x="3862388" y="3322638"/>
            <a:ext cx="338137" cy="187325"/>
            <a:chOff x="3626" y="3707"/>
            <a:chExt cx="254" cy="112"/>
          </a:xfrm>
        </p:grpSpPr>
        <p:sp>
          <p:nvSpPr>
            <p:cNvPr id="59488" name="Freeform 152"/>
            <p:cNvSpPr>
              <a:spLocks/>
            </p:cNvSpPr>
            <p:nvPr/>
          </p:nvSpPr>
          <p:spPr bwMode="auto">
            <a:xfrm>
              <a:off x="3626" y="3707"/>
              <a:ext cx="33" cy="112"/>
            </a:xfrm>
            <a:custGeom>
              <a:avLst/>
              <a:gdLst>
                <a:gd name="T0" fmla="*/ 33 w 33"/>
                <a:gd name="T1" fmla="*/ 0 h 112"/>
                <a:gd name="T2" fmla="*/ 0 w 33"/>
                <a:gd name="T3" fmla="*/ 55 h 112"/>
                <a:gd name="T4" fmla="*/ 33 w 33"/>
                <a:gd name="T5" fmla="*/ 112 h 112"/>
                <a:gd name="T6" fmla="*/ 0 60000 65536"/>
                <a:gd name="T7" fmla="*/ 0 60000 65536"/>
                <a:gd name="T8" fmla="*/ 0 60000 65536"/>
                <a:gd name="T9" fmla="*/ 0 w 33"/>
                <a:gd name="T10" fmla="*/ 0 h 112"/>
                <a:gd name="T11" fmla="*/ 33 w 33"/>
                <a:gd name="T12" fmla="*/ 112 h 112"/>
              </a:gdLst>
              <a:ahLst/>
              <a:cxnLst>
                <a:cxn ang="T6">
                  <a:pos x="T0" y="T1"/>
                </a:cxn>
                <a:cxn ang="T7">
                  <a:pos x="T2" y="T3"/>
                </a:cxn>
                <a:cxn ang="T8">
                  <a:pos x="T4" y="T5"/>
                </a:cxn>
              </a:cxnLst>
              <a:rect l="T9" t="T10" r="T11" b="T12"/>
              <a:pathLst>
                <a:path w="33" h="112">
                  <a:moveTo>
                    <a:pt x="33" y="0"/>
                  </a:moveTo>
                  <a:cubicBezTo>
                    <a:pt x="16" y="18"/>
                    <a:pt x="0" y="36"/>
                    <a:pt x="0" y="55"/>
                  </a:cubicBezTo>
                  <a:cubicBezTo>
                    <a:pt x="0" y="74"/>
                    <a:pt x="16" y="93"/>
                    <a:pt x="33" y="112"/>
                  </a:cubicBezTo>
                </a:path>
              </a:pathLst>
            </a:custGeom>
            <a:noFill/>
            <a:ln w="19050">
              <a:solidFill>
                <a:srgbClr val="FF9933"/>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9489" name="Line 153"/>
            <p:cNvSpPr>
              <a:spLocks noChangeShapeType="1"/>
            </p:cNvSpPr>
            <p:nvPr/>
          </p:nvSpPr>
          <p:spPr bwMode="auto">
            <a:xfrm>
              <a:off x="3655" y="3708"/>
              <a:ext cx="225" cy="0"/>
            </a:xfrm>
            <a:prstGeom prst="line">
              <a:avLst/>
            </a:prstGeom>
            <a:noFill/>
            <a:ln w="19050">
              <a:solidFill>
                <a:srgbClr val="FF993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90" name="Line 154"/>
            <p:cNvSpPr>
              <a:spLocks noChangeShapeType="1"/>
            </p:cNvSpPr>
            <p:nvPr/>
          </p:nvSpPr>
          <p:spPr bwMode="auto">
            <a:xfrm>
              <a:off x="3655" y="3817"/>
              <a:ext cx="225" cy="0"/>
            </a:xfrm>
            <a:prstGeom prst="line">
              <a:avLst/>
            </a:prstGeom>
            <a:noFill/>
            <a:ln w="19050">
              <a:solidFill>
                <a:srgbClr val="FF993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91" name="Line 155"/>
            <p:cNvSpPr>
              <a:spLocks noChangeShapeType="1"/>
            </p:cNvSpPr>
            <p:nvPr/>
          </p:nvSpPr>
          <p:spPr bwMode="auto">
            <a:xfrm>
              <a:off x="3626" y="3762"/>
              <a:ext cx="254" cy="0"/>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59492" name="Group 156"/>
            <p:cNvGrpSpPr>
              <a:grpSpLocks/>
            </p:cNvGrpSpPr>
            <p:nvPr/>
          </p:nvGrpSpPr>
          <p:grpSpPr bwMode="auto">
            <a:xfrm>
              <a:off x="3635" y="3735"/>
              <a:ext cx="245" cy="54"/>
              <a:chOff x="3655" y="3735"/>
              <a:chExt cx="225" cy="54"/>
            </a:xfrm>
          </p:grpSpPr>
          <p:sp>
            <p:nvSpPr>
              <p:cNvPr id="59493" name="Line 157"/>
              <p:cNvSpPr>
                <a:spLocks noChangeShapeType="1"/>
              </p:cNvSpPr>
              <p:nvPr/>
            </p:nvSpPr>
            <p:spPr bwMode="auto">
              <a:xfrm>
                <a:off x="3655" y="3789"/>
                <a:ext cx="225" cy="0"/>
              </a:xfrm>
              <a:prstGeom prst="line">
                <a:avLst/>
              </a:prstGeom>
              <a:noFill/>
              <a:ln w="19050">
                <a:solidFill>
                  <a:srgbClr val="FF993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94" name="Line 158"/>
              <p:cNvSpPr>
                <a:spLocks noChangeShapeType="1"/>
              </p:cNvSpPr>
              <p:nvPr/>
            </p:nvSpPr>
            <p:spPr bwMode="auto">
              <a:xfrm>
                <a:off x="3655" y="3735"/>
                <a:ext cx="225" cy="0"/>
              </a:xfrm>
              <a:prstGeom prst="line">
                <a:avLst/>
              </a:prstGeom>
              <a:noFill/>
              <a:ln w="19050">
                <a:solidFill>
                  <a:srgbClr val="FF993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sp>
        <p:nvSpPr>
          <p:cNvPr id="72816" name="Text Box 112"/>
          <p:cNvSpPr txBox="1">
            <a:spLocks noChangeArrowheads="1"/>
          </p:cNvSpPr>
          <p:nvPr/>
        </p:nvSpPr>
        <p:spPr bwMode="auto">
          <a:xfrm>
            <a:off x="4746625" y="3160713"/>
            <a:ext cx="1574800" cy="387350"/>
          </a:xfrm>
          <a:prstGeom prst="rect">
            <a:avLst/>
          </a:prstGeom>
          <a:noFill/>
          <a:ln>
            <a:noFill/>
          </a:ln>
          <a:effectLst/>
          <a:extLst/>
        </p:spPr>
        <p:txBody>
          <a:bodyPr>
            <a:spAutoFit/>
          </a:bodyPr>
          <a:lstStyle/>
          <a:p>
            <a:pPr>
              <a:defRPr/>
            </a:pPr>
            <a:r>
              <a:rPr lang="en-US" b="1">
                <a:solidFill>
                  <a:schemeClr val="accent1"/>
                </a:solidFill>
                <a:cs typeface="+mn-cs"/>
              </a:rPr>
              <a:t>CART</a:t>
            </a:r>
          </a:p>
        </p:txBody>
      </p:sp>
      <p:grpSp>
        <p:nvGrpSpPr>
          <p:cNvPr id="59412" name="Group 122"/>
          <p:cNvGrpSpPr>
            <a:grpSpLocks/>
          </p:cNvGrpSpPr>
          <p:nvPr/>
        </p:nvGrpSpPr>
        <p:grpSpPr bwMode="auto">
          <a:xfrm rot="4080331">
            <a:off x="5269707" y="3523456"/>
            <a:ext cx="241300" cy="642937"/>
            <a:chOff x="2257" y="1125"/>
            <a:chExt cx="1868" cy="2355"/>
          </a:xfrm>
        </p:grpSpPr>
        <p:sp>
          <p:nvSpPr>
            <p:cNvPr id="59467" name="Freeform 123"/>
            <p:cNvSpPr>
              <a:spLocks/>
            </p:cNvSpPr>
            <p:nvPr/>
          </p:nvSpPr>
          <p:spPr bwMode="auto">
            <a:xfrm>
              <a:off x="3207" y="1955"/>
              <a:ext cx="200" cy="1525"/>
            </a:xfrm>
            <a:custGeom>
              <a:avLst/>
              <a:gdLst>
                <a:gd name="T0" fmla="*/ 200 w 200"/>
                <a:gd name="T1" fmla="*/ 87 h 1525"/>
                <a:gd name="T2" fmla="*/ 200 w 200"/>
                <a:gd name="T3" fmla="*/ 1525 h 1525"/>
                <a:gd name="T4" fmla="*/ 0 w 200"/>
                <a:gd name="T5" fmla="*/ 1525 h 1525"/>
                <a:gd name="T6" fmla="*/ 0 w 200"/>
                <a:gd name="T7" fmla="*/ 89 h 1525"/>
                <a:gd name="T8" fmla="*/ 74 w 200"/>
                <a:gd name="T9" fmla="*/ 0 h 1525"/>
                <a:gd name="T10" fmla="*/ 200 w 200"/>
                <a:gd name="T11" fmla="*/ 87 h 1525"/>
                <a:gd name="T12" fmla="*/ 200 w 200"/>
                <a:gd name="T13" fmla="*/ 87 h 1525"/>
                <a:gd name="T14" fmla="*/ 0 60000 65536"/>
                <a:gd name="T15" fmla="*/ 0 60000 65536"/>
                <a:gd name="T16" fmla="*/ 0 60000 65536"/>
                <a:gd name="T17" fmla="*/ 0 60000 65536"/>
                <a:gd name="T18" fmla="*/ 0 60000 65536"/>
                <a:gd name="T19" fmla="*/ 0 60000 65536"/>
                <a:gd name="T20" fmla="*/ 0 60000 65536"/>
                <a:gd name="T21" fmla="*/ 0 w 200"/>
                <a:gd name="T22" fmla="*/ 0 h 1525"/>
                <a:gd name="T23" fmla="*/ 200 w 200"/>
                <a:gd name="T24" fmla="*/ 1525 h 15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 h="1525">
                  <a:moveTo>
                    <a:pt x="200" y="87"/>
                  </a:moveTo>
                  <a:lnTo>
                    <a:pt x="200" y="1525"/>
                  </a:lnTo>
                  <a:lnTo>
                    <a:pt x="0" y="1525"/>
                  </a:lnTo>
                  <a:lnTo>
                    <a:pt x="0" y="89"/>
                  </a:lnTo>
                  <a:lnTo>
                    <a:pt x="74" y="0"/>
                  </a:lnTo>
                  <a:lnTo>
                    <a:pt x="200" y="87"/>
                  </a:lnTo>
                  <a:close/>
                </a:path>
              </a:pathLst>
            </a:custGeom>
            <a:gradFill rotWithShape="1">
              <a:gsLst>
                <a:gs pos="0">
                  <a:srgbClr val="765E00"/>
                </a:gs>
                <a:gs pos="50000">
                  <a:srgbClr val="FFCC00"/>
                </a:gs>
                <a:gs pos="100000">
                  <a:srgbClr val="765E00"/>
                </a:gs>
              </a:gsLst>
              <a:lin ang="0" scaled="1"/>
            </a:gra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a:p>
          </p:txBody>
        </p:sp>
        <p:sp>
          <p:nvSpPr>
            <p:cNvPr id="59468" name="Freeform 124"/>
            <p:cNvSpPr>
              <a:spLocks/>
            </p:cNvSpPr>
            <p:nvPr/>
          </p:nvSpPr>
          <p:spPr bwMode="auto">
            <a:xfrm flipH="1">
              <a:off x="2977" y="1955"/>
              <a:ext cx="200" cy="1525"/>
            </a:xfrm>
            <a:custGeom>
              <a:avLst/>
              <a:gdLst>
                <a:gd name="T0" fmla="*/ 200 w 200"/>
                <a:gd name="T1" fmla="*/ 87 h 1525"/>
                <a:gd name="T2" fmla="*/ 200 w 200"/>
                <a:gd name="T3" fmla="*/ 1525 h 1525"/>
                <a:gd name="T4" fmla="*/ 0 w 200"/>
                <a:gd name="T5" fmla="*/ 1525 h 1525"/>
                <a:gd name="T6" fmla="*/ 0 w 200"/>
                <a:gd name="T7" fmla="*/ 89 h 1525"/>
                <a:gd name="T8" fmla="*/ 74 w 200"/>
                <a:gd name="T9" fmla="*/ 0 h 1525"/>
                <a:gd name="T10" fmla="*/ 200 w 200"/>
                <a:gd name="T11" fmla="*/ 87 h 1525"/>
                <a:gd name="T12" fmla="*/ 200 w 200"/>
                <a:gd name="T13" fmla="*/ 87 h 1525"/>
                <a:gd name="T14" fmla="*/ 0 60000 65536"/>
                <a:gd name="T15" fmla="*/ 0 60000 65536"/>
                <a:gd name="T16" fmla="*/ 0 60000 65536"/>
                <a:gd name="T17" fmla="*/ 0 60000 65536"/>
                <a:gd name="T18" fmla="*/ 0 60000 65536"/>
                <a:gd name="T19" fmla="*/ 0 60000 65536"/>
                <a:gd name="T20" fmla="*/ 0 60000 65536"/>
                <a:gd name="T21" fmla="*/ 0 w 200"/>
                <a:gd name="T22" fmla="*/ 0 h 1525"/>
                <a:gd name="T23" fmla="*/ 200 w 200"/>
                <a:gd name="T24" fmla="*/ 1525 h 15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 h="1525">
                  <a:moveTo>
                    <a:pt x="200" y="87"/>
                  </a:moveTo>
                  <a:lnTo>
                    <a:pt x="200" y="1525"/>
                  </a:lnTo>
                  <a:lnTo>
                    <a:pt x="0" y="1525"/>
                  </a:lnTo>
                  <a:lnTo>
                    <a:pt x="0" y="89"/>
                  </a:lnTo>
                  <a:lnTo>
                    <a:pt x="74" y="0"/>
                  </a:lnTo>
                  <a:lnTo>
                    <a:pt x="200" y="87"/>
                  </a:lnTo>
                  <a:close/>
                </a:path>
              </a:pathLst>
            </a:custGeom>
            <a:gradFill rotWithShape="1">
              <a:gsLst>
                <a:gs pos="0">
                  <a:srgbClr val="765E00"/>
                </a:gs>
                <a:gs pos="50000">
                  <a:srgbClr val="FFCC00"/>
                </a:gs>
                <a:gs pos="100000">
                  <a:srgbClr val="765E00"/>
                </a:gs>
              </a:gsLst>
              <a:lin ang="0" scaled="1"/>
            </a:gra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a:p>
          </p:txBody>
        </p:sp>
        <p:grpSp>
          <p:nvGrpSpPr>
            <p:cNvPr id="59469" name="Group 125"/>
            <p:cNvGrpSpPr>
              <a:grpSpLocks/>
            </p:cNvGrpSpPr>
            <p:nvPr/>
          </p:nvGrpSpPr>
          <p:grpSpPr bwMode="auto">
            <a:xfrm>
              <a:off x="2257" y="1125"/>
              <a:ext cx="718" cy="1131"/>
              <a:chOff x="2257" y="1125"/>
              <a:chExt cx="718" cy="1131"/>
            </a:xfrm>
          </p:grpSpPr>
          <p:grpSp>
            <p:nvGrpSpPr>
              <p:cNvPr id="59481" name="Group 126"/>
              <p:cNvGrpSpPr>
                <a:grpSpLocks/>
              </p:cNvGrpSpPr>
              <p:nvPr/>
            </p:nvGrpSpPr>
            <p:grpSpPr bwMode="auto">
              <a:xfrm>
                <a:off x="2603" y="1554"/>
                <a:ext cx="372" cy="702"/>
                <a:chOff x="2603" y="1554"/>
                <a:chExt cx="372" cy="702"/>
              </a:xfrm>
            </p:grpSpPr>
            <p:sp>
              <p:nvSpPr>
                <p:cNvPr id="59486" name="Rectangle 127"/>
                <p:cNvSpPr>
                  <a:spLocks noChangeArrowheads="1"/>
                </p:cNvSpPr>
                <p:nvPr/>
              </p:nvSpPr>
              <p:spPr bwMode="auto">
                <a:xfrm rot="-2340358">
                  <a:off x="2603" y="1700"/>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endParaRPr lang="en-US" sz="2400">
                    <a:latin typeface="Times New Roman" charset="0"/>
                    <a:cs typeface="Arial" charset="0"/>
                  </a:endParaRPr>
                </a:p>
              </p:txBody>
            </p:sp>
            <p:sp>
              <p:nvSpPr>
                <p:cNvPr id="59487" name="Rectangle 128"/>
                <p:cNvSpPr>
                  <a:spLocks noChangeArrowheads="1"/>
                </p:cNvSpPr>
                <p:nvPr/>
              </p:nvSpPr>
              <p:spPr bwMode="auto">
                <a:xfrm rot="-2340358">
                  <a:off x="2782" y="1554"/>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endParaRPr lang="en-US" sz="2400">
                    <a:latin typeface="Times New Roman" charset="0"/>
                    <a:cs typeface="Arial" charset="0"/>
                  </a:endParaRPr>
                </a:p>
              </p:txBody>
            </p:sp>
          </p:grpSp>
          <p:grpSp>
            <p:nvGrpSpPr>
              <p:cNvPr id="59482" name="Group 129"/>
              <p:cNvGrpSpPr>
                <a:grpSpLocks/>
              </p:cNvGrpSpPr>
              <p:nvPr/>
            </p:nvGrpSpPr>
            <p:grpSpPr bwMode="auto">
              <a:xfrm>
                <a:off x="2257" y="1125"/>
                <a:ext cx="375" cy="702"/>
                <a:chOff x="2257" y="1125"/>
                <a:chExt cx="375" cy="702"/>
              </a:xfrm>
            </p:grpSpPr>
            <p:sp>
              <p:nvSpPr>
                <p:cNvPr id="11" name="Rectangle 130"/>
                <p:cNvSpPr>
                  <a:spLocks noChangeArrowheads="1"/>
                </p:cNvSpPr>
                <p:nvPr/>
              </p:nvSpPr>
              <p:spPr bwMode="auto">
                <a:xfrm rot="-2340358">
                  <a:off x="1820" y="1323"/>
                  <a:ext cx="209" cy="547"/>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19050">
                  <a:noFill/>
                  <a:miter lim="800000"/>
                  <a:headEnd/>
                  <a:tailEnd/>
                </a:ln>
                <a:effectLst/>
              </p:spPr>
              <p:txBody>
                <a:bodyPr wrap="none" anchor="ctr"/>
                <a:lstStyle/>
                <a:p>
                  <a:pPr>
                    <a:defRPr/>
                  </a:pPr>
                  <a:endParaRPr lang="en-US" sz="2400">
                    <a:latin typeface="Times New Roman" pitchFamily="18" charset="0"/>
                    <a:ea typeface="+mn-ea"/>
                    <a:cs typeface="+mn-cs"/>
                  </a:endParaRPr>
                </a:p>
              </p:txBody>
            </p:sp>
            <p:sp>
              <p:nvSpPr>
                <p:cNvPr id="12" name="Rectangle 131"/>
                <p:cNvSpPr>
                  <a:spLocks noChangeArrowheads="1"/>
                </p:cNvSpPr>
                <p:nvPr/>
              </p:nvSpPr>
              <p:spPr bwMode="auto">
                <a:xfrm rot="-2340358">
                  <a:off x="1949" y="1186"/>
                  <a:ext cx="197" cy="535"/>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19050">
                  <a:noFill/>
                  <a:miter lim="800000"/>
                  <a:headEnd/>
                  <a:tailEnd/>
                </a:ln>
                <a:effectLst/>
              </p:spPr>
              <p:txBody>
                <a:bodyPr wrap="none" anchor="ctr"/>
                <a:lstStyle/>
                <a:p>
                  <a:pPr>
                    <a:defRPr/>
                  </a:pPr>
                  <a:endParaRPr lang="en-US" sz="2400">
                    <a:latin typeface="Times New Roman" pitchFamily="18" charset="0"/>
                    <a:ea typeface="+mn-ea"/>
                    <a:cs typeface="+mn-cs"/>
                  </a:endParaRPr>
                </a:p>
              </p:txBody>
            </p:sp>
            <p:sp>
              <p:nvSpPr>
                <p:cNvPr id="59485" name="Line 132"/>
                <p:cNvSpPr>
                  <a:spLocks noChangeShapeType="1"/>
                </p:cNvSpPr>
                <p:nvPr/>
              </p:nvSpPr>
              <p:spPr bwMode="auto">
                <a:xfrm flipV="1">
                  <a:off x="2603" y="1680"/>
                  <a:ext cx="29" cy="24"/>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9470" name="Group 133"/>
            <p:cNvGrpSpPr>
              <a:grpSpLocks/>
            </p:cNvGrpSpPr>
            <p:nvPr/>
          </p:nvGrpSpPr>
          <p:grpSpPr bwMode="auto">
            <a:xfrm>
              <a:off x="3407" y="1125"/>
              <a:ext cx="718" cy="1131"/>
              <a:chOff x="3407" y="1125"/>
              <a:chExt cx="718" cy="1131"/>
            </a:xfrm>
          </p:grpSpPr>
          <p:grpSp>
            <p:nvGrpSpPr>
              <p:cNvPr id="59474" name="Group 134"/>
              <p:cNvGrpSpPr>
                <a:grpSpLocks/>
              </p:cNvGrpSpPr>
              <p:nvPr/>
            </p:nvGrpSpPr>
            <p:grpSpPr bwMode="auto">
              <a:xfrm>
                <a:off x="3407" y="1554"/>
                <a:ext cx="372" cy="702"/>
                <a:chOff x="3407" y="1554"/>
                <a:chExt cx="372" cy="702"/>
              </a:xfrm>
            </p:grpSpPr>
            <p:sp>
              <p:nvSpPr>
                <p:cNvPr id="59479" name="Rectangle 135"/>
                <p:cNvSpPr>
                  <a:spLocks noChangeArrowheads="1"/>
                </p:cNvSpPr>
                <p:nvPr/>
              </p:nvSpPr>
              <p:spPr bwMode="auto">
                <a:xfrm rot="2340358" flipH="1">
                  <a:off x="3586" y="1700"/>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vert="eaVert" wrap="none" anchor="ctr"/>
                <a:lstStyle/>
                <a:p>
                  <a:endParaRPr lang="en-US" sz="2400">
                    <a:latin typeface="Times New Roman" charset="0"/>
                    <a:cs typeface="Arial" charset="0"/>
                  </a:endParaRPr>
                </a:p>
              </p:txBody>
            </p:sp>
            <p:sp>
              <p:nvSpPr>
                <p:cNvPr id="59480" name="Rectangle 136"/>
                <p:cNvSpPr>
                  <a:spLocks noChangeArrowheads="1"/>
                </p:cNvSpPr>
                <p:nvPr/>
              </p:nvSpPr>
              <p:spPr bwMode="auto">
                <a:xfrm rot="2340358" flipH="1">
                  <a:off x="3407" y="1554"/>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vert="eaVert" wrap="none" anchor="ctr"/>
                <a:lstStyle/>
                <a:p>
                  <a:endParaRPr lang="en-US" sz="2400">
                    <a:latin typeface="Times New Roman" charset="0"/>
                    <a:cs typeface="Arial" charset="0"/>
                  </a:endParaRPr>
                </a:p>
              </p:txBody>
            </p:sp>
          </p:grpSp>
          <p:grpSp>
            <p:nvGrpSpPr>
              <p:cNvPr id="59475" name="Group 137"/>
              <p:cNvGrpSpPr>
                <a:grpSpLocks/>
              </p:cNvGrpSpPr>
              <p:nvPr/>
            </p:nvGrpSpPr>
            <p:grpSpPr bwMode="auto">
              <a:xfrm>
                <a:off x="3750" y="1125"/>
                <a:ext cx="375" cy="702"/>
                <a:chOff x="3750" y="1125"/>
                <a:chExt cx="375" cy="702"/>
              </a:xfrm>
            </p:grpSpPr>
            <p:sp>
              <p:nvSpPr>
                <p:cNvPr id="13" name="Rectangle 138"/>
                <p:cNvSpPr>
                  <a:spLocks noChangeArrowheads="1"/>
                </p:cNvSpPr>
                <p:nvPr/>
              </p:nvSpPr>
              <p:spPr bwMode="auto">
                <a:xfrm rot="2340358" flipH="1">
                  <a:off x="3499" y="1394"/>
                  <a:ext cx="197" cy="523"/>
                </a:xfrm>
                <a:prstGeom prst="rect">
                  <a:avLst/>
                </a:prstGeom>
                <a:gradFill rotWithShape="1">
                  <a:gsLst>
                    <a:gs pos="0">
                      <a:srgbClr val="182F76"/>
                    </a:gs>
                    <a:gs pos="50000">
                      <a:schemeClr val="accent1"/>
                    </a:gs>
                    <a:gs pos="100000">
                      <a:srgbClr val="182F76"/>
                    </a:gs>
                  </a:gsLst>
                  <a:lin ang="0" scaled="1"/>
                </a:gradFill>
                <a:ln>
                  <a:noFill/>
                </a:ln>
                <a:extLst/>
              </p:spPr>
              <p:txBody>
                <a:bodyPr rot="10800000" vert="eaVert" wrap="none" anchor="ctr"/>
                <a:lstStyle/>
                <a:p>
                  <a:pPr>
                    <a:defRPr/>
                  </a:pPr>
                  <a:endParaRPr lang="en-US" sz="2400">
                    <a:latin typeface="Times New Roman" pitchFamily="18" charset="0"/>
                    <a:ea typeface="+mn-ea"/>
                    <a:cs typeface="+mn-cs"/>
                  </a:endParaRPr>
                </a:p>
              </p:txBody>
            </p:sp>
            <p:sp>
              <p:nvSpPr>
                <p:cNvPr id="14" name="Rectangle 139"/>
                <p:cNvSpPr>
                  <a:spLocks noChangeArrowheads="1"/>
                </p:cNvSpPr>
                <p:nvPr/>
              </p:nvSpPr>
              <p:spPr bwMode="auto">
                <a:xfrm rot="2340358" flipH="1">
                  <a:off x="3364" y="1205"/>
                  <a:ext cx="184" cy="535"/>
                </a:xfrm>
                <a:prstGeom prst="rect">
                  <a:avLst/>
                </a:prstGeom>
                <a:gradFill rotWithShape="1">
                  <a:gsLst>
                    <a:gs pos="0">
                      <a:srgbClr val="182F76"/>
                    </a:gs>
                    <a:gs pos="50000">
                      <a:schemeClr val="accent1"/>
                    </a:gs>
                    <a:gs pos="100000">
                      <a:srgbClr val="182F76"/>
                    </a:gs>
                  </a:gsLst>
                  <a:lin ang="0" scaled="1"/>
                </a:gradFill>
                <a:ln>
                  <a:noFill/>
                </a:ln>
                <a:extLst/>
              </p:spPr>
              <p:txBody>
                <a:bodyPr rot="10800000" vert="eaVert" wrap="none" anchor="ctr"/>
                <a:lstStyle/>
                <a:p>
                  <a:pPr>
                    <a:defRPr/>
                  </a:pPr>
                  <a:endParaRPr lang="en-US" sz="2400">
                    <a:latin typeface="Times New Roman" pitchFamily="18" charset="0"/>
                    <a:ea typeface="+mn-ea"/>
                    <a:cs typeface="+mn-cs"/>
                  </a:endParaRPr>
                </a:p>
              </p:txBody>
            </p:sp>
            <p:sp>
              <p:nvSpPr>
                <p:cNvPr id="59478" name="Line 140"/>
                <p:cNvSpPr>
                  <a:spLocks noChangeShapeType="1"/>
                </p:cNvSpPr>
                <p:nvPr/>
              </p:nvSpPr>
              <p:spPr bwMode="auto">
                <a:xfrm flipH="1" flipV="1">
                  <a:off x="3750" y="1680"/>
                  <a:ext cx="29" cy="24"/>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9471" name="Group 141"/>
            <p:cNvGrpSpPr>
              <a:grpSpLocks/>
            </p:cNvGrpSpPr>
            <p:nvPr/>
          </p:nvGrpSpPr>
          <p:grpSpPr bwMode="auto">
            <a:xfrm>
              <a:off x="2948" y="2110"/>
              <a:ext cx="486" cy="24"/>
              <a:chOff x="2948" y="2110"/>
              <a:chExt cx="486" cy="24"/>
            </a:xfrm>
          </p:grpSpPr>
          <p:sp>
            <p:nvSpPr>
              <p:cNvPr id="59472" name="Line 142"/>
              <p:cNvSpPr>
                <a:spLocks noChangeShapeType="1"/>
              </p:cNvSpPr>
              <p:nvPr/>
            </p:nvSpPr>
            <p:spPr bwMode="auto">
              <a:xfrm flipV="1">
                <a:off x="2948" y="2110"/>
                <a:ext cx="29" cy="24"/>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473" name="Line 143"/>
              <p:cNvSpPr>
                <a:spLocks noChangeShapeType="1"/>
              </p:cNvSpPr>
              <p:nvPr/>
            </p:nvSpPr>
            <p:spPr bwMode="auto">
              <a:xfrm flipH="1" flipV="1">
                <a:off x="3405" y="2110"/>
                <a:ext cx="29" cy="24"/>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9413" name="Group 122"/>
          <p:cNvGrpSpPr>
            <a:grpSpLocks/>
          </p:cNvGrpSpPr>
          <p:nvPr/>
        </p:nvGrpSpPr>
        <p:grpSpPr bwMode="auto">
          <a:xfrm rot="14933901" flipH="1">
            <a:off x="4662488" y="3729037"/>
            <a:ext cx="249238" cy="722313"/>
            <a:chOff x="2257" y="1125"/>
            <a:chExt cx="1868" cy="2355"/>
          </a:xfrm>
        </p:grpSpPr>
        <p:sp>
          <p:nvSpPr>
            <p:cNvPr id="59446" name="Freeform 123"/>
            <p:cNvSpPr>
              <a:spLocks/>
            </p:cNvSpPr>
            <p:nvPr/>
          </p:nvSpPr>
          <p:spPr bwMode="auto">
            <a:xfrm>
              <a:off x="3207" y="1955"/>
              <a:ext cx="200" cy="1525"/>
            </a:xfrm>
            <a:custGeom>
              <a:avLst/>
              <a:gdLst>
                <a:gd name="T0" fmla="*/ 200 w 200"/>
                <a:gd name="T1" fmla="*/ 87 h 1525"/>
                <a:gd name="T2" fmla="*/ 200 w 200"/>
                <a:gd name="T3" fmla="*/ 1525 h 1525"/>
                <a:gd name="T4" fmla="*/ 0 w 200"/>
                <a:gd name="T5" fmla="*/ 1525 h 1525"/>
                <a:gd name="T6" fmla="*/ 0 w 200"/>
                <a:gd name="T7" fmla="*/ 89 h 1525"/>
                <a:gd name="T8" fmla="*/ 74 w 200"/>
                <a:gd name="T9" fmla="*/ 0 h 1525"/>
                <a:gd name="T10" fmla="*/ 200 w 200"/>
                <a:gd name="T11" fmla="*/ 87 h 1525"/>
                <a:gd name="T12" fmla="*/ 200 w 200"/>
                <a:gd name="T13" fmla="*/ 87 h 1525"/>
                <a:gd name="T14" fmla="*/ 0 60000 65536"/>
                <a:gd name="T15" fmla="*/ 0 60000 65536"/>
                <a:gd name="T16" fmla="*/ 0 60000 65536"/>
                <a:gd name="T17" fmla="*/ 0 60000 65536"/>
                <a:gd name="T18" fmla="*/ 0 60000 65536"/>
                <a:gd name="T19" fmla="*/ 0 60000 65536"/>
                <a:gd name="T20" fmla="*/ 0 60000 65536"/>
                <a:gd name="T21" fmla="*/ 0 w 200"/>
                <a:gd name="T22" fmla="*/ 0 h 1525"/>
                <a:gd name="T23" fmla="*/ 200 w 200"/>
                <a:gd name="T24" fmla="*/ 1525 h 15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 h="1525">
                  <a:moveTo>
                    <a:pt x="200" y="87"/>
                  </a:moveTo>
                  <a:lnTo>
                    <a:pt x="200" y="1525"/>
                  </a:lnTo>
                  <a:lnTo>
                    <a:pt x="0" y="1525"/>
                  </a:lnTo>
                  <a:lnTo>
                    <a:pt x="0" y="89"/>
                  </a:lnTo>
                  <a:lnTo>
                    <a:pt x="74" y="0"/>
                  </a:lnTo>
                  <a:lnTo>
                    <a:pt x="200" y="87"/>
                  </a:lnTo>
                  <a:close/>
                </a:path>
              </a:pathLst>
            </a:custGeom>
            <a:gradFill rotWithShape="1">
              <a:gsLst>
                <a:gs pos="0">
                  <a:srgbClr val="765E00"/>
                </a:gs>
                <a:gs pos="50000">
                  <a:srgbClr val="FFCC00"/>
                </a:gs>
                <a:gs pos="100000">
                  <a:srgbClr val="765E00"/>
                </a:gs>
              </a:gsLst>
              <a:lin ang="0" scaled="1"/>
            </a:gra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a:p>
          </p:txBody>
        </p:sp>
        <p:sp>
          <p:nvSpPr>
            <p:cNvPr id="59447" name="Freeform 124"/>
            <p:cNvSpPr>
              <a:spLocks/>
            </p:cNvSpPr>
            <p:nvPr/>
          </p:nvSpPr>
          <p:spPr bwMode="auto">
            <a:xfrm flipH="1">
              <a:off x="2977" y="1955"/>
              <a:ext cx="200" cy="1525"/>
            </a:xfrm>
            <a:custGeom>
              <a:avLst/>
              <a:gdLst>
                <a:gd name="T0" fmla="*/ 200 w 200"/>
                <a:gd name="T1" fmla="*/ 87 h 1525"/>
                <a:gd name="T2" fmla="*/ 200 w 200"/>
                <a:gd name="T3" fmla="*/ 1525 h 1525"/>
                <a:gd name="T4" fmla="*/ 0 w 200"/>
                <a:gd name="T5" fmla="*/ 1525 h 1525"/>
                <a:gd name="T6" fmla="*/ 0 w 200"/>
                <a:gd name="T7" fmla="*/ 89 h 1525"/>
                <a:gd name="T8" fmla="*/ 74 w 200"/>
                <a:gd name="T9" fmla="*/ 0 h 1525"/>
                <a:gd name="T10" fmla="*/ 200 w 200"/>
                <a:gd name="T11" fmla="*/ 87 h 1525"/>
                <a:gd name="T12" fmla="*/ 200 w 200"/>
                <a:gd name="T13" fmla="*/ 87 h 1525"/>
                <a:gd name="T14" fmla="*/ 0 60000 65536"/>
                <a:gd name="T15" fmla="*/ 0 60000 65536"/>
                <a:gd name="T16" fmla="*/ 0 60000 65536"/>
                <a:gd name="T17" fmla="*/ 0 60000 65536"/>
                <a:gd name="T18" fmla="*/ 0 60000 65536"/>
                <a:gd name="T19" fmla="*/ 0 60000 65536"/>
                <a:gd name="T20" fmla="*/ 0 60000 65536"/>
                <a:gd name="T21" fmla="*/ 0 w 200"/>
                <a:gd name="T22" fmla="*/ 0 h 1525"/>
                <a:gd name="T23" fmla="*/ 200 w 200"/>
                <a:gd name="T24" fmla="*/ 1525 h 15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 h="1525">
                  <a:moveTo>
                    <a:pt x="200" y="87"/>
                  </a:moveTo>
                  <a:lnTo>
                    <a:pt x="200" y="1525"/>
                  </a:lnTo>
                  <a:lnTo>
                    <a:pt x="0" y="1525"/>
                  </a:lnTo>
                  <a:lnTo>
                    <a:pt x="0" y="89"/>
                  </a:lnTo>
                  <a:lnTo>
                    <a:pt x="74" y="0"/>
                  </a:lnTo>
                  <a:lnTo>
                    <a:pt x="200" y="87"/>
                  </a:lnTo>
                  <a:close/>
                </a:path>
              </a:pathLst>
            </a:custGeom>
            <a:gradFill rotWithShape="1">
              <a:gsLst>
                <a:gs pos="0">
                  <a:srgbClr val="765E00"/>
                </a:gs>
                <a:gs pos="50000">
                  <a:srgbClr val="FFCC00"/>
                </a:gs>
                <a:gs pos="100000">
                  <a:srgbClr val="765E00"/>
                </a:gs>
              </a:gsLst>
              <a:lin ang="0" scaled="1"/>
            </a:gra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a:p>
          </p:txBody>
        </p:sp>
        <p:grpSp>
          <p:nvGrpSpPr>
            <p:cNvPr id="59448" name="Group 125"/>
            <p:cNvGrpSpPr>
              <a:grpSpLocks/>
            </p:cNvGrpSpPr>
            <p:nvPr/>
          </p:nvGrpSpPr>
          <p:grpSpPr bwMode="auto">
            <a:xfrm>
              <a:off x="2257" y="1125"/>
              <a:ext cx="718" cy="1131"/>
              <a:chOff x="2257" y="1125"/>
              <a:chExt cx="718" cy="1131"/>
            </a:xfrm>
          </p:grpSpPr>
          <p:grpSp>
            <p:nvGrpSpPr>
              <p:cNvPr id="59460" name="Group 126"/>
              <p:cNvGrpSpPr>
                <a:grpSpLocks/>
              </p:cNvGrpSpPr>
              <p:nvPr/>
            </p:nvGrpSpPr>
            <p:grpSpPr bwMode="auto">
              <a:xfrm>
                <a:off x="2603" y="1554"/>
                <a:ext cx="372" cy="702"/>
                <a:chOff x="2603" y="1554"/>
                <a:chExt cx="372" cy="702"/>
              </a:xfrm>
            </p:grpSpPr>
            <p:sp>
              <p:nvSpPr>
                <p:cNvPr id="59465" name="Rectangle 127"/>
                <p:cNvSpPr>
                  <a:spLocks noChangeArrowheads="1"/>
                </p:cNvSpPr>
                <p:nvPr/>
              </p:nvSpPr>
              <p:spPr bwMode="auto">
                <a:xfrm rot="-2340358">
                  <a:off x="2603" y="1700"/>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vert="eaVert" wrap="none" anchor="ctr"/>
                <a:lstStyle/>
                <a:p>
                  <a:pPr algn="ctr"/>
                  <a:endParaRPr lang="en-US"/>
                </a:p>
              </p:txBody>
            </p:sp>
            <p:sp>
              <p:nvSpPr>
                <p:cNvPr id="59466" name="Rectangle 128"/>
                <p:cNvSpPr>
                  <a:spLocks noChangeArrowheads="1"/>
                </p:cNvSpPr>
                <p:nvPr/>
              </p:nvSpPr>
              <p:spPr bwMode="auto">
                <a:xfrm rot="-2340358">
                  <a:off x="2782" y="1554"/>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vert="eaVert" wrap="none" anchor="ctr"/>
                <a:lstStyle/>
                <a:p>
                  <a:pPr algn="ctr"/>
                  <a:endParaRPr lang="en-US"/>
                </a:p>
              </p:txBody>
            </p:sp>
          </p:grpSp>
          <p:grpSp>
            <p:nvGrpSpPr>
              <p:cNvPr id="59461" name="Group 129"/>
              <p:cNvGrpSpPr>
                <a:grpSpLocks/>
              </p:cNvGrpSpPr>
              <p:nvPr/>
            </p:nvGrpSpPr>
            <p:grpSpPr bwMode="auto">
              <a:xfrm>
                <a:off x="2257" y="1125"/>
                <a:ext cx="375" cy="702"/>
                <a:chOff x="2257" y="1125"/>
                <a:chExt cx="375" cy="702"/>
              </a:xfrm>
            </p:grpSpPr>
            <p:sp>
              <p:nvSpPr>
                <p:cNvPr id="1435778" name="Rectangle 130"/>
                <p:cNvSpPr>
                  <a:spLocks noChangeArrowheads="1"/>
                </p:cNvSpPr>
                <p:nvPr/>
              </p:nvSpPr>
              <p:spPr bwMode="auto">
                <a:xfrm rot="-2340358">
                  <a:off x="2063" y="1165"/>
                  <a:ext cx="202" cy="533"/>
                </a:xfrm>
                <a:prstGeom prst="rect">
                  <a:avLst/>
                </a:prstGeom>
                <a:gradFill rotWithShape="1">
                  <a:gsLst>
                    <a:gs pos="0">
                      <a:srgbClr val="182F76"/>
                    </a:gs>
                    <a:gs pos="50000">
                      <a:schemeClr val="accent1"/>
                    </a:gs>
                    <a:gs pos="100000">
                      <a:srgbClr val="182F76"/>
                    </a:gs>
                  </a:gsLst>
                  <a:lin ang="0" scaled="1"/>
                </a:gradFill>
                <a:ln>
                  <a:noFill/>
                </a:ln>
                <a:extLst/>
              </p:spPr>
              <p:txBody>
                <a:bodyPr vert="eaVert" wrap="none" anchor="ctr"/>
                <a:lstStyle/>
                <a:p>
                  <a:pPr algn="ctr">
                    <a:defRPr/>
                  </a:pPr>
                  <a:endParaRPr lang="en-US">
                    <a:cs typeface="+mn-cs"/>
                  </a:endParaRPr>
                </a:p>
              </p:txBody>
            </p:sp>
            <p:sp>
              <p:nvSpPr>
                <p:cNvPr id="1435779" name="Rectangle 131"/>
                <p:cNvSpPr>
                  <a:spLocks noChangeArrowheads="1"/>
                </p:cNvSpPr>
                <p:nvPr/>
              </p:nvSpPr>
              <p:spPr bwMode="auto">
                <a:xfrm rot="-2340358">
                  <a:off x="2251" y="1031"/>
                  <a:ext cx="178" cy="538"/>
                </a:xfrm>
                <a:prstGeom prst="rect">
                  <a:avLst/>
                </a:prstGeom>
                <a:gradFill rotWithShape="1">
                  <a:gsLst>
                    <a:gs pos="0">
                      <a:srgbClr val="182F76"/>
                    </a:gs>
                    <a:gs pos="50000">
                      <a:schemeClr val="accent1"/>
                    </a:gs>
                    <a:gs pos="100000">
                      <a:srgbClr val="182F76"/>
                    </a:gs>
                  </a:gsLst>
                  <a:lin ang="0" scaled="1"/>
                </a:gradFill>
                <a:ln>
                  <a:noFill/>
                </a:ln>
                <a:extLst/>
              </p:spPr>
              <p:txBody>
                <a:bodyPr vert="eaVert" wrap="none" anchor="ctr"/>
                <a:lstStyle/>
                <a:p>
                  <a:pPr algn="ctr">
                    <a:defRPr/>
                  </a:pPr>
                  <a:endParaRPr lang="en-US">
                    <a:cs typeface="+mn-cs"/>
                  </a:endParaRPr>
                </a:p>
              </p:txBody>
            </p:sp>
            <p:sp>
              <p:nvSpPr>
                <p:cNvPr id="59464" name="Line 132"/>
                <p:cNvSpPr>
                  <a:spLocks noChangeShapeType="1"/>
                </p:cNvSpPr>
                <p:nvPr/>
              </p:nvSpPr>
              <p:spPr bwMode="auto">
                <a:xfrm flipV="1">
                  <a:off x="2603" y="1680"/>
                  <a:ext cx="29" cy="24"/>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9449" name="Group 133"/>
            <p:cNvGrpSpPr>
              <a:grpSpLocks/>
            </p:cNvGrpSpPr>
            <p:nvPr/>
          </p:nvGrpSpPr>
          <p:grpSpPr bwMode="auto">
            <a:xfrm>
              <a:off x="3407" y="1125"/>
              <a:ext cx="718" cy="1131"/>
              <a:chOff x="3407" y="1125"/>
              <a:chExt cx="718" cy="1131"/>
            </a:xfrm>
          </p:grpSpPr>
          <p:grpSp>
            <p:nvGrpSpPr>
              <p:cNvPr id="59453" name="Group 134"/>
              <p:cNvGrpSpPr>
                <a:grpSpLocks/>
              </p:cNvGrpSpPr>
              <p:nvPr/>
            </p:nvGrpSpPr>
            <p:grpSpPr bwMode="auto">
              <a:xfrm>
                <a:off x="3407" y="1554"/>
                <a:ext cx="372" cy="702"/>
                <a:chOff x="3407" y="1554"/>
                <a:chExt cx="372" cy="702"/>
              </a:xfrm>
            </p:grpSpPr>
            <p:sp>
              <p:nvSpPr>
                <p:cNvPr id="59458" name="Rectangle 135"/>
                <p:cNvSpPr>
                  <a:spLocks noChangeArrowheads="1"/>
                </p:cNvSpPr>
                <p:nvPr/>
              </p:nvSpPr>
              <p:spPr bwMode="auto">
                <a:xfrm rot="2340358" flipH="1">
                  <a:off x="3586" y="1700"/>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wrap="none" anchor="ctr"/>
                <a:lstStyle/>
                <a:p>
                  <a:pPr algn="ctr"/>
                  <a:endParaRPr lang="en-US"/>
                </a:p>
              </p:txBody>
            </p:sp>
            <p:sp>
              <p:nvSpPr>
                <p:cNvPr id="59459" name="Rectangle 136"/>
                <p:cNvSpPr>
                  <a:spLocks noChangeArrowheads="1"/>
                </p:cNvSpPr>
                <p:nvPr/>
              </p:nvSpPr>
              <p:spPr bwMode="auto">
                <a:xfrm rot="2340358" flipH="1">
                  <a:off x="3407" y="1554"/>
                  <a:ext cx="193" cy="556"/>
                </a:xfrm>
                <a:prstGeom prst="rect">
                  <a:avLst/>
                </a:prstGeom>
                <a:gradFill rotWithShape="1">
                  <a:gsLst>
                    <a:gs pos="0">
                      <a:srgbClr val="764700"/>
                    </a:gs>
                    <a:gs pos="50000">
                      <a:srgbClr val="FF9900"/>
                    </a:gs>
                    <a:gs pos="100000">
                      <a:srgbClr val="764700"/>
                    </a:gs>
                  </a:gsLst>
                  <a:lin ang="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wrap="none" anchor="ctr"/>
                <a:lstStyle/>
                <a:p>
                  <a:pPr algn="ctr"/>
                  <a:endParaRPr lang="en-US"/>
                </a:p>
              </p:txBody>
            </p:sp>
          </p:grpSp>
          <p:grpSp>
            <p:nvGrpSpPr>
              <p:cNvPr id="59454" name="Group 137"/>
              <p:cNvGrpSpPr>
                <a:grpSpLocks/>
              </p:cNvGrpSpPr>
              <p:nvPr/>
            </p:nvGrpSpPr>
            <p:grpSpPr bwMode="auto">
              <a:xfrm>
                <a:off x="3750" y="1125"/>
                <a:ext cx="375" cy="702"/>
                <a:chOff x="3750" y="1125"/>
                <a:chExt cx="375" cy="702"/>
              </a:xfrm>
            </p:grpSpPr>
            <p:sp>
              <p:nvSpPr>
                <p:cNvPr id="1435786" name="Rectangle 138"/>
                <p:cNvSpPr>
                  <a:spLocks noChangeArrowheads="1"/>
                </p:cNvSpPr>
                <p:nvPr/>
              </p:nvSpPr>
              <p:spPr bwMode="auto">
                <a:xfrm rot="2340358" flipH="1">
                  <a:off x="3684" y="1157"/>
                  <a:ext cx="167" cy="528"/>
                </a:xfrm>
                <a:prstGeom prst="rect">
                  <a:avLst/>
                </a:prstGeom>
                <a:gradFill rotWithShape="1">
                  <a:gsLst>
                    <a:gs pos="0">
                      <a:srgbClr val="182F76"/>
                    </a:gs>
                    <a:gs pos="50000">
                      <a:schemeClr val="accent1"/>
                    </a:gs>
                    <a:gs pos="100000">
                      <a:srgbClr val="182F76"/>
                    </a:gs>
                  </a:gsLst>
                  <a:lin ang="0" scaled="1"/>
                </a:gradFill>
                <a:ln>
                  <a:noFill/>
                </a:ln>
                <a:extLst/>
              </p:spPr>
              <p:txBody>
                <a:bodyPr rot="10800000" wrap="none" anchor="ctr"/>
                <a:lstStyle/>
                <a:p>
                  <a:pPr algn="ctr">
                    <a:defRPr/>
                  </a:pPr>
                  <a:endParaRPr lang="en-US">
                    <a:cs typeface="+mn-cs"/>
                  </a:endParaRPr>
                </a:p>
              </p:txBody>
            </p:sp>
            <p:sp>
              <p:nvSpPr>
                <p:cNvPr id="1435787" name="Rectangle 139"/>
                <p:cNvSpPr>
                  <a:spLocks noChangeArrowheads="1"/>
                </p:cNvSpPr>
                <p:nvPr/>
              </p:nvSpPr>
              <p:spPr bwMode="auto">
                <a:xfrm rot="2340358" flipH="1">
                  <a:off x="3537" y="1026"/>
                  <a:ext cx="202" cy="528"/>
                </a:xfrm>
                <a:prstGeom prst="rect">
                  <a:avLst/>
                </a:prstGeom>
                <a:gradFill rotWithShape="1">
                  <a:gsLst>
                    <a:gs pos="0">
                      <a:srgbClr val="182F76"/>
                    </a:gs>
                    <a:gs pos="50000">
                      <a:schemeClr val="accent1"/>
                    </a:gs>
                    <a:gs pos="100000">
                      <a:srgbClr val="182F76"/>
                    </a:gs>
                  </a:gsLst>
                  <a:lin ang="0" scaled="1"/>
                </a:gradFill>
                <a:ln>
                  <a:noFill/>
                </a:ln>
                <a:extLst/>
              </p:spPr>
              <p:txBody>
                <a:bodyPr rot="10800000" wrap="none" anchor="ctr"/>
                <a:lstStyle/>
                <a:p>
                  <a:pPr algn="ctr">
                    <a:defRPr/>
                  </a:pPr>
                  <a:endParaRPr lang="en-US">
                    <a:cs typeface="+mn-cs"/>
                  </a:endParaRPr>
                </a:p>
              </p:txBody>
            </p:sp>
            <p:sp>
              <p:nvSpPr>
                <p:cNvPr id="59457" name="Line 140"/>
                <p:cNvSpPr>
                  <a:spLocks noChangeShapeType="1"/>
                </p:cNvSpPr>
                <p:nvPr/>
              </p:nvSpPr>
              <p:spPr bwMode="auto">
                <a:xfrm flipH="1" flipV="1">
                  <a:off x="3750" y="1680"/>
                  <a:ext cx="29" cy="24"/>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9450" name="Group 141"/>
            <p:cNvGrpSpPr>
              <a:grpSpLocks/>
            </p:cNvGrpSpPr>
            <p:nvPr/>
          </p:nvGrpSpPr>
          <p:grpSpPr bwMode="auto">
            <a:xfrm>
              <a:off x="2948" y="2110"/>
              <a:ext cx="486" cy="24"/>
              <a:chOff x="2948" y="2110"/>
              <a:chExt cx="486" cy="24"/>
            </a:xfrm>
          </p:grpSpPr>
          <p:sp>
            <p:nvSpPr>
              <p:cNvPr id="59451" name="Line 142"/>
              <p:cNvSpPr>
                <a:spLocks noChangeShapeType="1"/>
              </p:cNvSpPr>
              <p:nvPr/>
            </p:nvSpPr>
            <p:spPr bwMode="auto">
              <a:xfrm flipV="1">
                <a:off x="2948" y="2110"/>
                <a:ext cx="29" cy="24"/>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452" name="Line 143"/>
              <p:cNvSpPr>
                <a:spLocks noChangeShapeType="1"/>
              </p:cNvSpPr>
              <p:nvPr/>
            </p:nvSpPr>
            <p:spPr bwMode="auto">
              <a:xfrm flipH="1" flipV="1">
                <a:off x="3405" y="2110"/>
                <a:ext cx="29" cy="24"/>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59414" name="Group 151"/>
          <p:cNvGrpSpPr>
            <a:grpSpLocks/>
          </p:cNvGrpSpPr>
          <p:nvPr/>
        </p:nvGrpSpPr>
        <p:grpSpPr bwMode="auto">
          <a:xfrm rot="-764106">
            <a:off x="4024313" y="4206875"/>
            <a:ext cx="338137" cy="187325"/>
            <a:chOff x="3626" y="3707"/>
            <a:chExt cx="254" cy="112"/>
          </a:xfrm>
        </p:grpSpPr>
        <p:sp>
          <p:nvSpPr>
            <p:cNvPr id="59439" name="Freeform 152"/>
            <p:cNvSpPr>
              <a:spLocks/>
            </p:cNvSpPr>
            <p:nvPr/>
          </p:nvSpPr>
          <p:spPr bwMode="auto">
            <a:xfrm>
              <a:off x="3626" y="3707"/>
              <a:ext cx="33" cy="112"/>
            </a:xfrm>
            <a:custGeom>
              <a:avLst/>
              <a:gdLst>
                <a:gd name="T0" fmla="*/ 33 w 33"/>
                <a:gd name="T1" fmla="*/ 0 h 112"/>
                <a:gd name="T2" fmla="*/ 0 w 33"/>
                <a:gd name="T3" fmla="*/ 55 h 112"/>
                <a:gd name="T4" fmla="*/ 33 w 33"/>
                <a:gd name="T5" fmla="*/ 112 h 112"/>
                <a:gd name="T6" fmla="*/ 0 60000 65536"/>
                <a:gd name="T7" fmla="*/ 0 60000 65536"/>
                <a:gd name="T8" fmla="*/ 0 60000 65536"/>
                <a:gd name="T9" fmla="*/ 0 w 33"/>
                <a:gd name="T10" fmla="*/ 0 h 112"/>
                <a:gd name="T11" fmla="*/ 33 w 33"/>
                <a:gd name="T12" fmla="*/ 112 h 112"/>
              </a:gdLst>
              <a:ahLst/>
              <a:cxnLst>
                <a:cxn ang="T6">
                  <a:pos x="T0" y="T1"/>
                </a:cxn>
                <a:cxn ang="T7">
                  <a:pos x="T2" y="T3"/>
                </a:cxn>
                <a:cxn ang="T8">
                  <a:pos x="T4" y="T5"/>
                </a:cxn>
              </a:cxnLst>
              <a:rect l="T9" t="T10" r="T11" b="T12"/>
              <a:pathLst>
                <a:path w="33" h="112">
                  <a:moveTo>
                    <a:pt x="33" y="0"/>
                  </a:moveTo>
                  <a:cubicBezTo>
                    <a:pt x="16" y="18"/>
                    <a:pt x="0" y="36"/>
                    <a:pt x="0" y="55"/>
                  </a:cubicBezTo>
                  <a:cubicBezTo>
                    <a:pt x="0" y="74"/>
                    <a:pt x="16" y="93"/>
                    <a:pt x="33" y="112"/>
                  </a:cubicBezTo>
                </a:path>
              </a:pathLst>
            </a:custGeom>
            <a:noFill/>
            <a:ln w="19050">
              <a:solidFill>
                <a:srgbClr val="FF9933"/>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9440" name="Line 153"/>
            <p:cNvSpPr>
              <a:spLocks noChangeShapeType="1"/>
            </p:cNvSpPr>
            <p:nvPr/>
          </p:nvSpPr>
          <p:spPr bwMode="auto">
            <a:xfrm>
              <a:off x="3655" y="3708"/>
              <a:ext cx="225" cy="0"/>
            </a:xfrm>
            <a:prstGeom prst="line">
              <a:avLst/>
            </a:prstGeom>
            <a:noFill/>
            <a:ln w="19050">
              <a:solidFill>
                <a:srgbClr val="FF993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41" name="Line 154"/>
            <p:cNvSpPr>
              <a:spLocks noChangeShapeType="1"/>
            </p:cNvSpPr>
            <p:nvPr/>
          </p:nvSpPr>
          <p:spPr bwMode="auto">
            <a:xfrm>
              <a:off x="3655" y="3817"/>
              <a:ext cx="225" cy="0"/>
            </a:xfrm>
            <a:prstGeom prst="line">
              <a:avLst/>
            </a:prstGeom>
            <a:noFill/>
            <a:ln w="19050">
              <a:solidFill>
                <a:srgbClr val="FF993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42" name="Line 155"/>
            <p:cNvSpPr>
              <a:spLocks noChangeShapeType="1"/>
            </p:cNvSpPr>
            <p:nvPr/>
          </p:nvSpPr>
          <p:spPr bwMode="auto">
            <a:xfrm>
              <a:off x="3626" y="3762"/>
              <a:ext cx="254" cy="0"/>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59443" name="Group 156"/>
            <p:cNvGrpSpPr>
              <a:grpSpLocks/>
            </p:cNvGrpSpPr>
            <p:nvPr/>
          </p:nvGrpSpPr>
          <p:grpSpPr bwMode="auto">
            <a:xfrm>
              <a:off x="3635" y="3735"/>
              <a:ext cx="245" cy="54"/>
              <a:chOff x="3655" y="3735"/>
              <a:chExt cx="225" cy="54"/>
            </a:xfrm>
          </p:grpSpPr>
          <p:sp>
            <p:nvSpPr>
              <p:cNvPr id="59444" name="Line 157"/>
              <p:cNvSpPr>
                <a:spLocks noChangeShapeType="1"/>
              </p:cNvSpPr>
              <p:nvPr/>
            </p:nvSpPr>
            <p:spPr bwMode="auto">
              <a:xfrm>
                <a:off x="3655" y="3789"/>
                <a:ext cx="225" cy="0"/>
              </a:xfrm>
              <a:prstGeom prst="line">
                <a:avLst/>
              </a:prstGeom>
              <a:noFill/>
              <a:ln w="19050">
                <a:solidFill>
                  <a:srgbClr val="FF993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45" name="Line 158"/>
              <p:cNvSpPr>
                <a:spLocks noChangeShapeType="1"/>
              </p:cNvSpPr>
              <p:nvPr/>
            </p:nvSpPr>
            <p:spPr bwMode="auto">
              <a:xfrm>
                <a:off x="3655" y="3735"/>
                <a:ext cx="225" cy="0"/>
              </a:xfrm>
              <a:prstGeom prst="line">
                <a:avLst/>
              </a:prstGeom>
              <a:noFill/>
              <a:ln w="19050">
                <a:solidFill>
                  <a:srgbClr val="FF9933"/>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sp>
        <p:nvSpPr>
          <p:cNvPr id="59415" name="Freeform 161"/>
          <p:cNvSpPr>
            <a:spLocks/>
          </p:cNvSpPr>
          <p:nvPr/>
        </p:nvSpPr>
        <p:spPr bwMode="auto">
          <a:xfrm rot="-6846711" flipH="1" flipV="1">
            <a:off x="5615781" y="3448844"/>
            <a:ext cx="404813" cy="333375"/>
          </a:xfrm>
          <a:custGeom>
            <a:avLst/>
            <a:gdLst>
              <a:gd name="T0" fmla="*/ 2147483647 w 345"/>
              <a:gd name="T1" fmla="*/ 2147483647 h 493"/>
              <a:gd name="T2" fmla="*/ 2147483647 w 345"/>
              <a:gd name="T3" fmla="*/ 2147483647 h 493"/>
              <a:gd name="T4" fmla="*/ 2147483647 w 345"/>
              <a:gd name="T5" fmla="*/ 2147483647 h 493"/>
              <a:gd name="T6" fmla="*/ 2147483647 w 345"/>
              <a:gd name="T7" fmla="*/ 2147483647 h 493"/>
              <a:gd name="T8" fmla="*/ 2147483647 w 345"/>
              <a:gd name="T9" fmla="*/ 2147483647 h 493"/>
              <a:gd name="T10" fmla="*/ 2147483647 w 345"/>
              <a:gd name="T11" fmla="*/ 2147483647 h 493"/>
              <a:gd name="T12" fmla="*/ 2147483647 w 345"/>
              <a:gd name="T13" fmla="*/ 2147483647 h 493"/>
              <a:gd name="T14" fmla="*/ 2147483647 w 345"/>
              <a:gd name="T15" fmla="*/ 2147483647 h 493"/>
              <a:gd name="T16" fmla="*/ 2147483647 w 345"/>
              <a:gd name="T17" fmla="*/ 2147483647 h 493"/>
              <a:gd name="T18" fmla="*/ 2147483647 w 345"/>
              <a:gd name="T19" fmla="*/ 2147483647 h 493"/>
              <a:gd name="T20" fmla="*/ 2147483647 w 345"/>
              <a:gd name="T21" fmla="*/ 2147483647 h 493"/>
              <a:gd name="T22" fmla="*/ 2147483647 w 345"/>
              <a:gd name="T23" fmla="*/ 2147483647 h 493"/>
              <a:gd name="T24" fmla="*/ 2147483647 w 345"/>
              <a:gd name="T25" fmla="*/ 2147483647 h 493"/>
              <a:gd name="T26" fmla="*/ 2147483647 w 345"/>
              <a:gd name="T27" fmla="*/ 2147483647 h 493"/>
              <a:gd name="T28" fmla="*/ 2147483647 w 345"/>
              <a:gd name="T29" fmla="*/ 2147483647 h 493"/>
              <a:gd name="T30" fmla="*/ 2147483647 w 345"/>
              <a:gd name="T31" fmla="*/ 2147483647 h 493"/>
              <a:gd name="T32" fmla="*/ 2147483647 w 345"/>
              <a:gd name="T33" fmla="*/ 2147483647 h 493"/>
              <a:gd name="T34" fmla="*/ 2147483647 w 345"/>
              <a:gd name="T35" fmla="*/ 2147483647 h 493"/>
              <a:gd name="T36" fmla="*/ 2147483647 w 345"/>
              <a:gd name="T37" fmla="*/ 2147483647 h 493"/>
              <a:gd name="T38" fmla="*/ 2147483647 w 345"/>
              <a:gd name="T39" fmla="*/ 2147483647 h 493"/>
              <a:gd name="T40" fmla="*/ 2147483647 w 345"/>
              <a:gd name="T41" fmla="*/ 2147483647 h 493"/>
              <a:gd name="T42" fmla="*/ 2147483647 w 345"/>
              <a:gd name="T43" fmla="*/ 2147483647 h 493"/>
              <a:gd name="T44" fmla="*/ 2147483647 w 345"/>
              <a:gd name="T45" fmla="*/ 2147483647 h 493"/>
              <a:gd name="T46" fmla="*/ 2147483647 w 345"/>
              <a:gd name="T47" fmla="*/ 2147483647 h 493"/>
              <a:gd name="T48" fmla="*/ 2147483647 w 345"/>
              <a:gd name="T49" fmla="*/ 2147483647 h 493"/>
              <a:gd name="T50" fmla="*/ 2147483647 w 345"/>
              <a:gd name="T51" fmla="*/ 2147483647 h 493"/>
              <a:gd name="T52" fmla="*/ 2147483647 w 345"/>
              <a:gd name="T53" fmla="*/ 2147483647 h 493"/>
              <a:gd name="T54" fmla="*/ 2147483647 w 345"/>
              <a:gd name="T55" fmla="*/ 2147483647 h 493"/>
              <a:gd name="T56" fmla="*/ 2147483647 w 345"/>
              <a:gd name="T57" fmla="*/ 2147483647 h 493"/>
              <a:gd name="T58" fmla="*/ 2147483647 w 345"/>
              <a:gd name="T59" fmla="*/ 2147483647 h 493"/>
              <a:gd name="T60" fmla="*/ 2147483647 w 345"/>
              <a:gd name="T61" fmla="*/ 2147483647 h 493"/>
              <a:gd name="T62" fmla="*/ 2147483647 w 345"/>
              <a:gd name="T63" fmla="*/ 2147483647 h 493"/>
              <a:gd name="T64" fmla="*/ 2147483647 w 345"/>
              <a:gd name="T65" fmla="*/ 2147483647 h 493"/>
              <a:gd name="T66" fmla="*/ 2147483647 w 345"/>
              <a:gd name="T67" fmla="*/ 2147483647 h 493"/>
              <a:gd name="T68" fmla="*/ 2147483647 w 345"/>
              <a:gd name="T69" fmla="*/ 2147483647 h 493"/>
              <a:gd name="T70" fmla="*/ 2147483647 w 345"/>
              <a:gd name="T71" fmla="*/ 2147483647 h 493"/>
              <a:gd name="T72" fmla="*/ 2147483647 w 345"/>
              <a:gd name="T73" fmla="*/ 2147483647 h 493"/>
              <a:gd name="T74" fmla="*/ 2147483647 w 345"/>
              <a:gd name="T75" fmla="*/ 2147483647 h 4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45"/>
              <a:gd name="T115" fmla="*/ 0 h 493"/>
              <a:gd name="T116" fmla="*/ 345 w 345"/>
              <a:gd name="T117" fmla="*/ 493 h 4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45" h="493">
                <a:moveTo>
                  <a:pt x="78" y="493"/>
                </a:moveTo>
                <a:cubicBezTo>
                  <a:pt x="81" y="489"/>
                  <a:pt x="78" y="473"/>
                  <a:pt x="78" y="460"/>
                </a:cubicBezTo>
                <a:cubicBezTo>
                  <a:pt x="78" y="447"/>
                  <a:pt x="85" y="435"/>
                  <a:pt x="80" y="417"/>
                </a:cubicBezTo>
                <a:cubicBezTo>
                  <a:pt x="75" y="399"/>
                  <a:pt x="58" y="363"/>
                  <a:pt x="50" y="349"/>
                </a:cubicBezTo>
                <a:cubicBezTo>
                  <a:pt x="42" y="335"/>
                  <a:pt x="39" y="339"/>
                  <a:pt x="35" y="333"/>
                </a:cubicBezTo>
                <a:cubicBezTo>
                  <a:pt x="31" y="327"/>
                  <a:pt x="31" y="320"/>
                  <a:pt x="27" y="313"/>
                </a:cubicBezTo>
                <a:cubicBezTo>
                  <a:pt x="23" y="306"/>
                  <a:pt x="14" y="302"/>
                  <a:pt x="11" y="291"/>
                </a:cubicBezTo>
                <a:cubicBezTo>
                  <a:pt x="8" y="280"/>
                  <a:pt x="5" y="253"/>
                  <a:pt x="9" y="244"/>
                </a:cubicBezTo>
                <a:cubicBezTo>
                  <a:pt x="13" y="235"/>
                  <a:pt x="24" y="234"/>
                  <a:pt x="33" y="234"/>
                </a:cubicBezTo>
                <a:cubicBezTo>
                  <a:pt x="42" y="234"/>
                  <a:pt x="60" y="237"/>
                  <a:pt x="66" y="247"/>
                </a:cubicBezTo>
                <a:cubicBezTo>
                  <a:pt x="72" y="257"/>
                  <a:pt x="63" y="279"/>
                  <a:pt x="66" y="295"/>
                </a:cubicBezTo>
                <a:cubicBezTo>
                  <a:pt x="69" y="311"/>
                  <a:pt x="74" y="334"/>
                  <a:pt x="84" y="343"/>
                </a:cubicBezTo>
                <a:cubicBezTo>
                  <a:pt x="94" y="352"/>
                  <a:pt x="121" y="353"/>
                  <a:pt x="129" y="348"/>
                </a:cubicBezTo>
                <a:cubicBezTo>
                  <a:pt x="137" y="343"/>
                  <a:pt x="136" y="319"/>
                  <a:pt x="132" y="310"/>
                </a:cubicBezTo>
                <a:cubicBezTo>
                  <a:pt x="128" y="301"/>
                  <a:pt x="109" y="299"/>
                  <a:pt x="105" y="292"/>
                </a:cubicBezTo>
                <a:cubicBezTo>
                  <a:pt x="101" y="285"/>
                  <a:pt x="111" y="275"/>
                  <a:pt x="108" y="265"/>
                </a:cubicBezTo>
                <a:cubicBezTo>
                  <a:pt x="105" y="255"/>
                  <a:pt x="89" y="238"/>
                  <a:pt x="87" y="229"/>
                </a:cubicBezTo>
                <a:cubicBezTo>
                  <a:pt x="85" y="220"/>
                  <a:pt x="98" y="215"/>
                  <a:pt x="98" y="208"/>
                </a:cubicBezTo>
                <a:cubicBezTo>
                  <a:pt x="98" y="201"/>
                  <a:pt x="98" y="198"/>
                  <a:pt x="84" y="184"/>
                </a:cubicBezTo>
                <a:cubicBezTo>
                  <a:pt x="70" y="170"/>
                  <a:pt x="24" y="151"/>
                  <a:pt x="12" y="127"/>
                </a:cubicBezTo>
                <a:cubicBezTo>
                  <a:pt x="0" y="103"/>
                  <a:pt x="2" y="61"/>
                  <a:pt x="12" y="40"/>
                </a:cubicBezTo>
                <a:cubicBezTo>
                  <a:pt x="22" y="19"/>
                  <a:pt x="47" y="0"/>
                  <a:pt x="72" y="1"/>
                </a:cubicBezTo>
                <a:cubicBezTo>
                  <a:pt x="97" y="2"/>
                  <a:pt x="148" y="13"/>
                  <a:pt x="162" y="43"/>
                </a:cubicBezTo>
                <a:cubicBezTo>
                  <a:pt x="176" y="73"/>
                  <a:pt x="151" y="155"/>
                  <a:pt x="153" y="181"/>
                </a:cubicBezTo>
                <a:cubicBezTo>
                  <a:pt x="155" y="207"/>
                  <a:pt x="166" y="195"/>
                  <a:pt x="174" y="201"/>
                </a:cubicBezTo>
                <a:cubicBezTo>
                  <a:pt x="182" y="207"/>
                  <a:pt x="200" y="212"/>
                  <a:pt x="204" y="220"/>
                </a:cubicBezTo>
                <a:cubicBezTo>
                  <a:pt x="208" y="228"/>
                  <a:pt x="194" y="239"/>
                  <a:pt x="198" y="247"/>
                </a:cubicBezTo>
                <a:cubicBezTo>
                  <a:pt x="202" y="255"/>
                  <a:pt x="225" y="261"/>
                  <a:pt x="228" y="268"/>
                </a:cubicBezTo>
                <a:cubicBezTo>
                  <a:pt x="231" y="275"/>
                  <a:pt x="218" y="283"/>
                  <a:pt x="219" y="289"/>
                </a:cubicBezTo>
                <a:cubicBezTo>
                  <a:pt x="220" y="295"/>
                  <a:pt x="230" y="298"/>
                  <a:pt x="234" y="304"/>
                </a:cubicBezTo>
                <a:cubicBezTo>
                  <a:pt x="238" y="310"/>
                  <a:pt x="235" y="319"/>
                  <a:pt x="243" y="328"/>
                </a:cubicBezTo>
                <a:cubicBezTo>
                  <a:pt x="251" y="337"/>
                  <a:pt x="282" y="348"/>
                  <a:pt x="285" y="358"/>
                </a:cubicBezTo>
                <a:cubicBezTo>
                  <a:pt x="288" y="368"/>
                  <a:pt x="264" y="383"/>
                  <a:pt x="263" y="391"/>
                </a:cubicBezTo>
                <a:cubicBezTo>
                  <a:pt x="262" y="399"/>
                  <a:pt x="265" y="402"/>
                  <a:pt x="278" y="405"/>
                </a:cubicBezTo>
                <a:cubicBezTo>
                  <a:pt x="291" y="408"/>
                  <a:pt x="333" y="403"/>
                  <a:pt x="339" y="412"/>
                </a:cubicBezTo>
                <a:cubicBezTo>
                  <a:pt x="345" y="421"/>
                  <a:pt x="325" y="450"/>
                  <a:pt x="314" y="460"/>
                </a:cubicBezTo>
                <a:cubicBezTo>
                  <a:pt x="303" y="470"/>
                  <a:pt x="286" y="469"/>
                  <a:pt x="273" y="469"/>
                </a:cubicBezTo>
                <a:cubicBezTo>
                  <a:pt x="260" y="469"/>
                  <a:pt x="244" y="462"/>
                  <a:pt x="237" y="460"/>
                </a:cubicBezTo>
              </a:path>
            </a:pathLst>
          </a:custGeom>
          <a:solidFill>
            <a:srgbClr val="FF0000"/>
          </a:solidFill>
          <a:ln w="9525">
            <a:round/>
            <a:headEnd/>
            <a:tailEnd/>
          </a:ln>
          <a:scene3d>
            <a:camera prst="legacyObliqueTopRight"/>
            <a:lightRig rig="legacyFlat3" dir="b"/>
          </a:scene3d>
          <a:sp3d extrusionH="125400" prstMaterial="legacyMatte">
            <a:bevelT w="13500" h="13500" prst="angle"/>
            <a:bevelB w="13500" h="13500" prst="angle"/>
            <a:extrusionClr>
              <a:srgbClr val="EF9B3F"/>
            </a:extrusionClr>
          </a:sp3d>
        </p:spPr>
        <p:txBody>
          <a:bodyPr>
            <a:flatTx/>
          </a:bodyPr>
          <a:lstStyle/>
          <a:p>
            <a:endParaRPr lang="en-US"/>
          </a:p>
        </p:txBody>
      </p:sp>
      <p:sp>
        <p:nvSpPr>
          <p:cNvPr id="72900" name="Text Box 196"/>
          <p:cNvSpPr txBox="1">
            <a:spLocks noChangeArrowheads="1"/>
          </p:cNvSpPr>
          <p:nvPr/>
        </p:nvSpPr>
        <p:spPr bwMode="auto">
          <a:xfrm>
            <a:off x="5872163" y="3724275"/>
            <a:ext cx="965200" cy="388938"/>
          </a:xfrm>
          <a:prstGeom prst="rect">
            <a:avLst/>
          </a:prstGeom>
          <a:noFill/>
          <a:ln>
            <a:noFill/>
          </a:ln>
          <a:effectLst/>
          <a:extLst/>
        </p:spPr>
        <p:txBody>
          <a:bodyPr>
            <a:spAutoFit/>
          </a:bodyPr>
          <a:lstStyle/>
          <a:p>
            <a:pPr>
              <a:defRPr/>
            </a:pPr>
            <a:r>
              <a:rPr lang="en-US" b="1" dirty="0">
                <a:solidFill>
                  <a:srgbClr val="FF0000"/>
                </a:solidFill>
                <a:cs typeface="+mn-cs"/>
              </a:rPr>
              <a:t>CD3</a:t>
            </a:r>
          </a:p>
        </p:txBody>
      </p:sp>
      <p:sp>
        <p:nvSpPr>
          <p:cNvPr id="72901" name="Text Box 197"/>
          <p:cNvSpPr txBox="1">
            <a:spLocks noChangeArrowheads="1"/>
          </p:cNvSpPr>
          <p:nvPr/>
        </p:nvSpPr>
        <p:spPr bwMode="auto">
          <a:xfrm>
            <a:off x="4024313" y="4367213"/>
            <a:ext cx="739775" cy="355600"/>
          </a:xfrm>
          <a:prstGeom prst="rect">
            <a:avLst/>
          </a:prstGeom>
          <a:noFill/>
          <a:ln>
            <a:noFill/>
          </a:ln>
          <a:effectLst/>
          <a:extLst/>
        </p:spPr>
        <p:txBody>
          <a:bodyPr wrap="none">
            <a:spAutoFit/>
          </a:bodyPr>
          <a:lstStyle/>
          <a:p>
            <a:pPr>
              <a:defRPr/>
            </a:pPr>
            <a:r>
              <a:rPr lang="en-US" sz="1600" b="1">
                <a:solidFill>
                  <a:srgbClr val="FF9933"/>
                </a:solidFill>
                <a:cs typeface="+mn-cs"/>
              </a:rPr>
              <a:t>CD19</a:t>
            </a:r>
          </a:p>
        </p:txBody>
      </p:sp>
      <p:sp>
        <p:nvSpPr>
          <p:cNvPr id="72902" name="Text Box 198"/>
          <p:cNvSpPr txBox="1">
            <a:spLocks noChangeArrowheads="1"/>
          </p:cNvSpPr>
          <p:nvPr/>
        </p:nvSpPr>
        <p:spPr bwMode="auto">
          <a:xfrm>
            <a:off x="5068888" y="4125913"/>
            <a:ext cx="742950" cy="387350"/>
          </a:xfrm>
          <a:prstGeom prst="rect">
            <a:avLst/>
          </a:prstGeom>
          <a:noFill/>
          <a:ln>
            <a:noFill/>
          </a:ln>
          <a:effectLst/>
          <a:extLst/>
        </p:spPr>
        <p:txBody>
          <a:bodyPr wrap="none">
            <a:spAutoFit/>
          </a:bodyPr>
          <a:lstStyle/>
          <a:p>
            <a:pPr>
              <a:defRPr/>
            </a:pPr>
            <a:r>
              <a:rPr lang="en-US" b="1">
                <a:solidFill>
                  <a:srgbClr val="FFCC66"/>
                </a:solidFill>
                <a:cs typeface="+mn-cs"/>
              </a:rPr>
              <a:t>BiTE</a:t>
            </a:r>
          </a:p>
        </p:txBody>
      </p:sp>
      <p:sp>
        <p:nvSpPr>
          <p:cNvPr id="59419" name="Text Box 199"/>
          <p:cNvSpPr txBox="1">
            <a:spLocks noChangeArrowheads="1"/>
          </p:cNvSpPr>
          <p:nvPr/>
        </p:nvSpPr>
        <p:spPr bwMode="auto">
          <a:xfrm>
            <a:off x="2174875" y="5091113"/>
            <a:ext cx="917575" cy="96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chemeClr val="bg1"/>
                </a:solidFill>
              </a:rPr>
              <a:t>BAFF</a:t>
            </a:r>
          </a:p>
          <a:p>
            <a:pPr eaLnBrk="1" hangingPunct="1"/>
            <a:r>
              <a:rPr lang="en-US" sz="1800" b="1">
                <a:solidFill>
                  <a:schemeClr val="bg1"/>
                </a:solidFill>
              </a:rPr>
              <a:t>APRIL</a:t>
            </a:r>
          </a:p>
          <a:p>
            <a:pPr eaLnBrk="1" hangingPunct="1"/>
            <a:endParaRPr lang="en-US" sz="1800"/>
          </a:p>
        </p:txBody>
      </p:sp>
      <p:sp>
        <p:nvSpPr>
          <p:cNvPr id="59420" name="Freeform 161"/>
          <p:cNvSpPr>
            <a:spLocks/>
          </p:cNvSpPr>
          <p:nvPr/>
        </p:nvSpPr>
        <p:spPr bwMode="auto">
          <a:xfrm flipH="1" flipV="1">
            <a:off x="3541713" y="5332413"/>
            <a:ext cx="331787" cy="331787"/>
          </a:xfrm>
          <a:custGeom>
            <a:avLst/>
            <a:gdLst>
              <a:gd name="T0" fmla="*/ 2147483647 w 345"/>
              <a:gd name="T1" fmla="*/ 2147483647 h 493"/>
              <a:gd name="T2" fmla="*/ 2147483647 w 345"/>
              <a:gd name="T3" fmla="*/ 2147483647 h 493"/>
              <a:gd name="T4" fmla="*/ 2147483647 w 345"/>
              <a:gd name="T5" fmla="*/ 2147483647 h 493"/>
              <a:gd name="T6" fmla="*/ 2147483647 w 345"/>
              <a:gd name="T7" fmla="*/ 2147483647 h 493"/>
              <a:gd name="T8" fmla="*/ 2147483647 w 345"/>
              <a:gd name="T9" fmla="*/ 2147483647 h 493"/>
              <a:gd name="T10" fmla="*/ 2147483647 w 345"/>
              <a:gd name="T11" fmla="*/ 2147483647 h 493"/>
              <a:gd name="T12" fmla="*/ 2147483647 w 345"/>
              <a:gd name="T13" fmla="*/ 2147483647 h 493"/>
              <a:gd name="T14" fmla="*/ 2147483647 w 345"/>
              <a:gd name="T15" fmla="*/ 2147483647 h 493"/>
              <a:gd name="T16" fmla="*/ 2147483647 w 345"/>
              <a:gd name="T17" fmla="*/ 2147483647 h 493"/>
              <a:gd name="T18" fmla="*/ 2147483647 w 345"/>
              <a:gd name="T19" fmla="*/ 2147483647 h 493"/>
              <a:gd name="T20" fmla="*/ 2147483647 w 345"/>
              <a:gd name="T21" fmla="*/ 2147483647 h 493"/>
              <a:gd name="T22" fmla="*/ 2147483647 w 345"/>
              <a:gd name="T23" fmla="*/ 2147483647 h 493"/>
              <a:gd name="T24" fmla="*/ 2147483647 w 345"/>
              <a:gd name="T25" fmla="*/ 2147483647 h 493"/>
              <a:gd name="T26" fmla="*/ 2147483647 w 345"/>
              <a:gd name="T27" fmla="*/ 2147483647 h 493"/>
              <a:gd name="T28" fmla="*/ 2147483647 w 345"/>
              <a:gd name="T29" fmla="*/ 2147483647 h 493"/>
              <a:gd name="T30" fmla="*/ 2147483647 w 345"/>
              <a:gd name="T31" fmla="*/ 2147483647 h 493"/>
              <a:gd name="T32" fmla="*/ 2147483647 w 345"/>
              <a:gd name="T33" fmla="*/ 2147483647 h 493"/>
              <a:gd name="T34" fmla="*/ 2147483647 w 345"/>
              <a:gd name="T35" fmla="*/ 2147483647 h 493"/>
              <a:gd name="T36" fmla="*/ 2147483647 w 345"/>
              <a:gd name="T37" fmla="*/ 2147483647 h 493"/>
              <a:gd name="T38" fmla="*/ 2147483647 w 345"/>
              <a:gd name="T39" fmla="*/ 2147483647 h 493"/>
              <a:gd name="T40" fmla="*/ 2147483647 w 345"/>
              <a:gd name="T41" fmla="*/ 2147483647 h 493"/>
              <a:gd name="T42" fmla="*/ 2147483647 w 345"/>
              <a:gd name="T43" fmla="*/ 2147483647 h 493"/>
              <a:gd name="T44" fmla="*/ 2147483647 w 345"/>
              <a:gd name="T45" fmla="*/ 2147483647 h 493"/>
              <a:gd name="T46" fmla="*/ 2147483647 w 345"/>
              <a:gd name="T47" fmla="*/ 2147483647 h 493"/>
              <a:gd name="T48" fmla="*/ 2147483647 w 345"/>
              <a:gd name="T49" fmla="*/ 2147483647 h 493"/>
              <a:gd name="T50" fmla="*/ 2147483647 w 345"/>
              <a:gd name="T51" fmla="*/ 2147483647 h 493"/>
              <a:gd name="T52" fmla="*/ 2147483647 w 345"/>
              <a:gd name="T53" fmla="*/ 2147483647 h 493"/>
              <a:gd name="T54" fmla="*/ 2147483647 w 345"/>
              <a:gd name="T55" fmla="*/ 2147483647 h 493"/>
              <a:gd name="T56" fmla="*/ 2147483647 w 345"/>
              <a:gd name="T57" fmla="*/ 2147483647 h 493"/>
              <a:gd name="T58" fmla="*/ 2147483647 w 345"/>
              <a:gd name="T59" fmla="*/ 2147483647 h 493"/>
              <a:gd name="T60" fmla="*/ 2147483647 w 345"/>
              <a:gd name="T61" fmla="*/ 2147483647 h 493"/>
              <a:gd name="T62" fmla="*/ 2147483647 w 345"/>
              <a:gd name="T63" fmla="*/ 2147483647 h 493"/>
              <a:gd name="T64" fmla="*/ 2147483647 w 345"/>
              <a:gd name="T65" fmla="*/ 2147483647 h 493"/>
              <a:gd name="T66" fmla="*/ 2147483647 w 345"/>
              <a:gd name="T67" fmla="*/ 2147483647 h 493"/>
              <a:gd name="T68" fmla="*/ 2147483647 w 345"/>
              <a:gd name="T69" fmla="*/ 2147483647 h 493"/>
              <a:gd name="T70" fmla="*/ 2147483647 w 345"/>
              <a:gd name="T71" fmla="*/ 2147483647 h 493"/>
              <a:gd name="T72" fmla="*/ 2147483647 w 345"/>
              <a:gd name="T73" fmla="*/ 2147483647 h 493"/>
              <a:gd name="T74" fmla="*/ 2147483647 w 345"/>
              <a:gd name="T75" fmla="*/ 2147483647 h 4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45"/>
              <a:gd name="T115" fmla="*/ 0 h 493"/>
              <a:gd name="T116" fmla="*/ 345 w 345"/>
              <a:gd name="T117" fmla="*/ 493 h 4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45" h="493">
                <a:moveTo>
                  <a:pt x="78" y="493"/>
                </a:moveTo>
                <a:cubicBezTo>
                  <a:pt x="81" y="489"/>
                  <a:pt x="78" y="473"/>
                  <a:pt x="78" y="460"/>
                </a:cubicBezTo>
                <a:cubicBezTo>
                  <a:pt x="78" y="447"/>
                  <a:pt x="85" y="435"/>
                  <a:pt x="80" y="417"/>
                </a:cubicBezTo>
                <a:cubicBezTo>
                  <a:pt x="75" y="399"/>
                  <a:pt x="58" y="363"/>
                  <a:pt x="50" y="349"/>
                </a:cubicBezTo>
                <a:cubicBezTo>
                  <a:pt x="42" y="335"/>
                  <a:pt x="39" y="339"/>
                  <a:pt x="35" y="333"/>
                </a:cubicBezTo>
                <a:cubicBezTo>
                  <a:pt x="31" y="327"/>
                  <a:pt x="31" y="320"/>
                  <a:pt x="27" y="313"/>
                </a:cubicBezTo>
                <a:cubicBezTo>
                  <a:pt x="23" y="306"/>
                  <a:pt x="14" y="302"/>
                  <a:pt x="11" y="291"/>
                </a:cubicBezTo>
                <a:cubicBezTo>
                  <a:pt x="8" y="280"/>
                  <a:pt x="5" y="253"/>
                  <a:pt x="9" y="244"/>
                </a:cubicBezTo>
                <a:cubicBezTo>
                  <a:pt x="13" y="235"/>
                  <a:pt x="24" y="234"/>
                  <a:pt x="33" y="234"/>
                </a:cubicBezTo>
                <a:cubicBezTo>
                  <a:pt x="42" y="234"/>
                  <a:pt x="60" y="237"/>
                  <a:pt x="66" y="247"/>
                </a:cubicBezTo>
                <a:cubicBezTo>
                  <a:pt x="72" y="257"/>
                  <a:pt x="63" y="279"/>
                  <a:pt x="66" y="295"/>
                </a:cubicBezTo>
                <a:cubicBezTo>
                  <a:pt x="69" y="311"/>
                  <a:pt x="74" y="334"/>
                  <a:pt x="84" y="343"/>
                </a:cubicBezTo>
                <a:cubicBezTo>
                  <a:pt x="94" y="352"/>
                  <a:pt x="121" y="353"/>
                  <a:pt x="129" y="348"/>
                </a:cubicBezTo>
                <a:cubicBezTo>
                  <a:pt x="137" y="343"/>
                  <a:pt x="136" y="319"/>
                  <a:pt x="132" y="310"/>
                </a:cubicBezTo>
                <a:cubicBezTo>
                  <a:pt x="128" y="301"/>
                  <a:pt x="109" y="299"/>
                  <a:pt x="105" y="292"/>
                </a:cubicBezTo>
                <a:cubicBezTo>
                  <a:pt x="101" y="285"/>
                  <a:pt x="111" y="275"/>
                  <a:pt x="108" y="265"/>
                </a:cubicBezTo>
                <a:cubicBezTo>
                  <a:pt x="105" y="255"/>
                  <a:pt x="89" y="238"/>
                  <a:pt x="87" y="229"/>
                </a:cubicBezTo>
                <a:cubicBezTo>
                  <a:pt x="85" y="220"/>
                  <a:pt x="98" y="215"/>
                  <a:pt x="98" y="208"/>
                </a:cubicBezTo>
                <a:cubicBezTo>
                  <a:pt x="98" y="201"/>
                  <a:pt x="98" y="198"/>
                  <a:pt x="84" y="184"/>
                </a:cubicBezTo>
                <a:cubicBezTo>
                  <a:pt x="70" y="170"/>
                  <a:pt x="24" y="151"/>
                  <a:pt x="12" y="127"/>
                </a:cubicBezTo>
                <a:cubicBezTo>
                  <a:pt x="0" y="103"/>
                  <a:pt x="2" y="61"/>
                  <a:pt x="12" y="40"/>
                </a:cubicBezTo>
                <a:cubicBezTo>
                  <a:pt x="22" y="19"/>
                  <a:pt x="47" y="0"/>
                  <a:pt x="72" y="1"/>
                </a:cubicBezTo>
                <a:cubicBezTo>
                  <a:pt x="97" y="2"/>
                  <a:pt x="148" y="13"/>
                  <a:pt x="162" y="43"/>
                </a:cubicBezTo>
                <a:cubicBezTo>
                  <a:pt x="176" y="73"/>
                  <a:pt x="151" y="155"/>
                  <a:pt x="153" y="181"/>
                </a:cubicBezTo>
                <a:cubicBezTo>
                  <a:pt x="155" y="207"/>
                  <a:pt x="166" y="195"/>
                  <a:pt x="174" y="201"/>
                </a:cubicBezTo>
                <a:cubicBezTo>
                  <a:pt x="182" y="207"/>
                  <a:pt x="200" y="212"/>
                  <a:pt x="204" y="220"/>
                </a:cubicBezTo>
                <a:cubicBezTo>
                  <a:pt x="208" y="228"/>
                  <a:pt x="194" y="239"/>
                  <a:pt x="198" y="247"/>
                </a:cubicBezTo>
                <a:cubicBezTo>
                  <a:pt x="202" y="255"/>
                  <a:pt x="225" y="261"/>
                  <a:pt x="228" y="268"/>
                </a:cubicBezTo>
                <a:cubicBezTo>
                  <a:pt x="231" y="275"/>
                  <a:pt x="218" y="283"/>
                  <a:pt x="219" y="289"/>
                </a:cubicBezTo>
                <a:cubicBezTo>
                  <a:pt x="220" y="295"/>
                  <a:pt x="230" y="298"/>
                  <a:pt x="234" y="304"/>
                </a:cubicBezTo>
                <a:cubicBezTo>
                  <a:pt x="238" y="310"/>
                  <a:pt x="235" y="319"/>
                  <a:pt x="243" y="328"/>
                </a:cubicBezTo>
                <a:cubicBezTo>
                  <a:pt x="251" y="337"/>
                  <a:pt x="282" y="348"/>
                  <a:pt x="285" y="358"/>
                </a:cubicBezTo>
                <a:cubicBezTo>
                  <a:pt x="288" y="368"/>
                  <a:pt x="264" y="383"/>
                  <a:pt x="263" y="391"/>
                </a:cubicBezTo>
                <a:cubicBezTo>
                  <a:pt x="262" y="399"/>
                  <a:pt x="265" y="402"/>
                  <a:pt x="278" y="405"/>
                </a:cubicBezTo>
                <a:cubicBezTo>
                  <a:pt x="291" y="408"/>
                  <a:pt x="333" y="403"/>
                  <a:pt x="339" y="412"/>
                </a:cubicBezTo>
                <a:cubicBezTo>
                  <a:pt x="345" y="421"/>
                  <a:pt x="325" y="450"/>
                  <a:pt x="314" y="460"/>
                </a:cubicBezTo>
                <a:cubicBezTo>
                  <a:pt x="303" y="470"/>
                  <a:pt x="286" y="469"/>
                  <a:pt x="273" y="469"/>
                </a:cubicBezTo>
                <a:cubicBezTo>
                  <a:pt x="260" y="469"/>
                  <a:pt x="244" y="462"/>
                  <a:pt x="237" y="460"/>
                </a:cubicBezTo>
              </a:path>
            </a:pathLst>
          </a:custGeom>
          <a:solidFill>
            <a:srgbClr val="FF9933"/>
          </a:solidFill>
          <a:ln w="9525">
            <a:round/>
            <a:headEnd/>
            <a:tailEnd/>
          </a:ln>
          <a:scene3d>
            <a:camera prst="legacyObliqueTopRight"/>
            <a:lightRig rig="legacyFlat3" dir="b"/>
          </a:scene3d>
          <a:sp3d extrusionH="125400" prstMaterial="legacyMatte">
            <a:bevelT w="13500" h="13500" prst="angle"/>
            <a:bevelB w="13500" h="13500" prst="angle"/>
            <a:extrusionClr>
              <a:srgbClr val="EF9B3F"/>
            </a:extrusionClr>
          </a:sp3d>
        </p:spPr>
        <p:txBody>
          <a:bodyPr>
            <a:flatTx/>
          </a:bodyPr>
          <a:lstStyle/>
          <a:p>
            <a:endParaRPr lang="en-US"/>
          </a:p>
        </p:txBody>
      </p:sp>
      <p:sp>
        <p:nvSpPr>
          <p:cNvPr id="59421" name="Text Box 201"/>
          <p:cNvSpPr txBox="1">
            <a:spLocks noChangeArrowheads="1"/>
          </p:cNvSpPr>
          <p:nvPr/>
        </p:nvSpPr>
        <p:spPr bwMode="auto">
          <a:xfrm>
            <a:off x="3862388" y="5251450"/>
            <a:ext cx="811212"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FF9933"/>
                </a:solidFill>
              </a:rPr>
              <a:t>CD31</a:t>
            </a:r>
            <a:endParaRPr lang="en-US" sz="1800"/>
          </a:p>
        </p:txBody>
      </p:sp>
      <p:grpSp>
        <p:nvGrpSpPr>
          <p:cNvPr id="59422" name="Group 151"/>
          <p:cNvGrpSpPr>
            <a:grpSpLocks/>
          </p:cNvGrpSpPr>
          <p:nvPr/>
        </p:nvGrpSpPr>
        <p:grpSpPr bwMode="auto">
          <a:xfrm rot="4587849">
            <a:off x="3466307" y="5006181"/>
            <a:ext cx="338138" cy="187325"/>
            <a:chOff x="3626" y="3707"/>
            <a:chExt cx="254" cy="112"/>
          </a:xfrm>
        </p:grpSpPr>
        <p:sp>
          <p:nvSpPr>
            <p:cNvPr id="59432" name="Freeform 152"/>
            <p:cNvSpPr>
              <a:spLocks/>
            </p:cNvSpPr>
            <p:nvPr/>
          </p:nvSpPr>
          <p:spPr bwMode="auto">
            <a:xfrm>
              <a:off x="3626" y="3707"/>
              <a:ext cx="33" cy="112"/>
            </a:xfrm>
            <a:custGeom>
              <a:avLst/>
              <a:gdLst>
                <a:gd name="T0" fmla="*/ 33 w 33"/>
                <a:gd name="T1" fmla="*/ 0 h 112"/>
                <a:gd name="T2" fmla="*/ 0 w 33"/>
                <a:gd name="T3" fmla="*/ 55 h 112"/>
                <a:gd name="T4" fmla="*/ 33 w 33"/>
                <a:gd name="T5" fmla="*/ 112 h 112"/>
                <a:gd name="T6" fmla="*/ 0 60000 65536"/>
                <a:gd name="T7" fmla="*/ 0 60000 65536"/>
                <a:gd name="T8" fmla="*/ 0 60000 65536"/>
                <a:gd name="T9" fmla="*/ 0 w 33"/>
                <a:gd name="T10" fmla="*/ 0 h 112"/>
                <a:gd name="T11" fmla="*/ 33 w 33"/>
                <a:gd name="T12" fmla="*/ 112 h 112"/>
              </a:gdLst>
              <a:ahLst/>
              <a:cxnLst>
                <a:cxn ang="T6">
                  <a:pos x="T0" y="T1"/>
                </a:cxn>
                <a:cxn ang="T7">
                  <a:pos x="T2" y="T3"/>
                </a:cxn>
                <a:cxn ang="T8">
                  <a:pos x="T4" y="T5"/>
                </a:cxn>
              </a:cxnLst>
              <a:rect l="T9" t="T10" r="T11" b="T12"/>
              <a:pathLst>
                <a:path w="33" h="112">
                  <a:moveTo>
                    <a:pt x="33" y="0"/>
                  </a:moveTo>
                  <a:cubicBezTo>
                    <a:pt x="16" y="18"/>
                    <a:pt x="0" y="36"/>
                    <a:pt x="0" y="55"/>
                  </a:cubicBezTo>
                  <a:cubicBezTo>
                    <a:pt x="0" y="74"/>
                    <a:pt x="16" y="93"/>
                    <a:pt x="33" y="112"/>
                  </a:cubicBezTo>
                </a:path>
              </a:pathLst>
            </a:custGeom>
            <a:noFill/>
            <a:ln w="19050">
              <a:solidFill>
                <a:srgbClr val="CC0066"/>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9433" name="Line 153"/>
            <p:cNvSpPr>
              <a:spLocks noChangeShapeType="1"/>
            </p:cNvSpPr>
            <p:nvPr/>
          </p:nvSpPr>
          <p:spPr bwMode="auto">
            <a:xfrm>
              <a:off x="3655" y="3708"/>
              <a:ext cx="225" cy="0"/>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34" name="Line 154"/>
            <p:cNvSpPr>
              <a:spLocks noChangeShapeType="1"/>
            </p:cNvSpPr>
            <p:nvPr/>
          </p:nvSpPr>
          <p:spPr bwMode="auto">
            <a:xfrm>
              <a:off x="3655" y="3817"/>
              <a:ext cx="225" cy="0"/>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35" name="Line 155"/>
            <p:cNvSpPr>
              <a:spLocks noChangeShapeType="1"/>
            </p:cNvSpPr>
            <p:nvPr/>
          </p:nvSpPr>
          <p:spPr bwMode="auto">
            <a:xfrm>
              <a:off x="3626" y="3762"/>
              <a:ext cx="254" cy="0"/>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59436" name="Group 156"/>
            <p:cNvGrpSpPr>
              <a:grpSpLocks/>
            </p:cNvGrpSpPr>
            <p:nvPr/>
          </p:nvGrpSpPr>
          <p:grpSpPr bwMode="auto">
            <a:xfrm>
              <a:off x="3635" y="3735"/>
              <a:ext cx="245" cy="54"/>
              <a:chOff x="3655" y="3735"/>
              <a:chExt cx="225" cy="54"/>
            </a:xfrm>
          </p:grpSpPr>
          <p:sp>
            <p:nvSpPr>
              <p:cNvPr id="59437" name="Line 157"/>
              <p:cNvSpPr>
                <a:spLocks noChangeShapeType="1"/>
              </p:cNvSpPr>
              <p:nvPr/>
            </p:nvSpPr>
            <p:spPr bwMode="auto">
              <a:xfrm>
                <a:off x="3655" y="3789"/>
                <a:ext cx="225" cy="0"/>
              </a:xfrm>
              <a:prstGeom prst="line">
                <a:avLst/>
              </a:prstGeom>
              <a:noFill/>
              <a:ln w="19050">
                <a:solidFill>
                  <a:srgbClr val="FF00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38" name="Line 158"/>
              <p:cNvSpPr>
                <a:spLocks noChangeShapeType="1"/>
              </p:cNvSpPr>
              <p:nvPr/>
            </p:nvSpPr>
            <p:spPr bwMode="auto">
              <a:xfrm>
                <a:off x="3655" y="3735"/>
                <a:ext cx="225" cy="0"/>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sp>
        <p:nvSpPr>
          <p:cNvPr id="72914" name="Text Box 210"/>
          <p:cNvSpPr txBox="1">
            <a:spLocks noChangeArrowheads="1"/>
          </p:cNvSpPr>
          <p:nvPr/>
        </p:nvSpPr>
        <p:spPr bwMode="auto">
          <a:xfrm>
            <a:off x="3702050" y="4849813"/>
            <a:ext cx="890588" cy="387350"/>
          </a:xfrm>
          <a:prstGeom prst="rect">
            <a:avLst/>
          </a:prstGeom>
          <a:noFill/>
          <a:ln>
            <a:noFill/>
          </a:ln>
          <a:effectLst/>
          <a:extLst/>
        </p:spPr>
        <p:txBody>
          <a:bodyPr wrap="none">
            <a:spAutoFit/>
          </a:bodyPr>
          <a:lstStyle/>
          <a:p>
            <a:pPr>
              <a:defRPr/>
            </a:pPr>
            <a:r>
              <a:rPr lang="en-US" b="1" dirty="0">
                <a:solidFill>
                  <a:srgbClr val="FF0000"/>
                </a:solidFill>
                <a:cs typeface="+mn-cs"/>
              </a:rPr>
              <a:t>CD-38</a:t>
            </a:r>
          </a:p>
        </p:txBody>
      </p:sp>
      <p:sp>
        <p:nvSpPr>
          <p:cNvPr id="72916" name="Freeform 212"/>
          <p:cNvSpPr>
            <a:spLocks/>
          </p:cNvSpPr>
          <p:nvPr/>
        </p:nvSpPr>
        <p:spPr bwMode="auto">
          <a:xfrm>
            <a:off x="3382963" y="4619625"/>
            <a:ext cx="384175" cy="352425"/>
          </a:xfrm>
          <a:custGeom>
            <a:avLst/>
            <a:gdLst>
              <a:gd name="T0" fmla="*/ 122 w 230"/>
              <a:gd name="T1" fmla="*/ 210 h 210"/>
              <a:gd name="T2" fmla="*/ 155 w 230"/>
              <a:gd name="T3" fmla="*/ 116 h 210"/>
              <a:gd name="T4" fmla="*/ 61 w 230"/>
              <a:gd name="T5" fmla="*/ 109 h 210"/>
              <a:gd name="T6" fmla="*/ 20 w 230"/>
              <a:gd name="T7" fmla="*/ 82 h 210"/>
              <a:gd name="T8" fmla="*/ 0 w 230"/>
              <a:gd name="T9" fmla="*/ 68 h 210"/>
              <a:gd name="T10" fmla="*/ 108 w 230"/>
              <a:gd name="T11" fmla="*/ 48 h 210"/>
              <a:gd name="T12" fmla="*/ 47 w 230"/>
              <a:gd name="T13" fmla="*/ 88 h 210"/>
              <a:gd name="T14" fmla="*/ 122 w 230"/>
              <a:gd name="T15" fmla="*/ 82 h 210"/>
              <a:gd name="T16" fmla="*/ 128 w 230"/>
              <a:gd name="T17" fmla="*/ 102 h 210"/>
              <a:gd name="T18" fmla="*/ 74 w 230"/>
              <a:gd name="T19" fmla="*/ 95 h 210"/>
              <a:gd name="T20" fmla="*/ 67 w 230"/>
              <a:gd name="T21" fmla="*/ 48 h 210"/>
              <a:gd name="T22" fmla="*/ 128 w 230"/>
              <a:gd name="T23" fmla="*/ 88 h 210"/>
              <a:gd name="T24" fmla="*/ 94 w 230"/>
              <a:gd name="T25" fmla="*/ 82 h 210"/>
              <a:gd name="T26" fmla="*/ 54 w 230"/>
              <a:gd name="T27" fmla="*/ 55 h 210"/>
              <a:gd name="T28" fmla="*/ 47 w 230"/>
              <a:gd name="T29"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0" h="210">
                <a:moveTo>
                  <a:pt x="122" y="210"/>
                </a:moveTo>
                <a:cubicBezTo>
                  <a:pt x="133" y="173"/>
                  <a:pt x="127" y="144"/>
                  <a:pt x="155" y="116"/>
                </a:cubicBezTo>
                <a:cubicBezTo>
                  <a:pt x="230" y="138"/>
                  <a:pt x="87" y="116"/>
                  <a:pt x="61" y="109"/>
                </a:cubicBezTo>
                <a:cubicBezTo>
                  <a:pt x="47" y="100"/>
                  <a:pt x="34" y="91"/>
                  <a:pt x="20" y="82"/>
                </a:cubicBezTo>
                <a:cubicBezTo>
                  <a:pt x="13" y="77"/>
                  <a:pt x="0" y="68"/>
                  <a:pt x="0" y="68"/>
                </a:cubicBezTo>
                <a:cubicBezTo>
                  <a:pt x="14" y="20"/>
                  <a:pt x="64" y="44"/>
                  <a:pt x="108" y="48"/>
                </a:cubicBezTo>
                <a:cubicBezTo>
                  <a:pt x="123" y="108"/>
                  <a:pt x="94" y="95"/>
                  <a:pt x="47" y="88"/>
                </a:cubicBezTo>
                <a:cubicBezTo>
                  <a:pt x="75" y="70"/>
                  <a:pt x="77" y="62"/>
                  <a:pt x="122" y="82"/>
                </a:cubicBezTo>
                <a:cubicBezTo>
                  <a:pt x="128" y="85"/>
                  <a:pt x="135" y="100"/>
                  <a:pt x="128" y="102"/>
                </a:cubicBezTo>
                <a:cubicBezTo>
                  <a:pt x="110" y="107"/>
                  <a:pt x="92" y="97"/>
                  <a:pt x="74" y="95"/>
                </a:cubicBezTo>
                <a:cubicBezTo>
                  <a:pt x="45" y="76"/>
                  <a:pt x="33" y="70"/>
                  <a:pt x="67" y="48"/>
                </a:cubicBezTo>
                <a:cubicBezTo>
                  <a:pt x="83" y="49"/>
                  <a:pt x="201" y="43"/>
                  <a:pt x="128" y="88"/>
                </a:cubicBezTo>
                <a:cubicBezTo>
                  <a:pt x="117" y="86"/>
                  <a:pt x="105" y="87"/>
                  <a:pt x="94" y="82"/>
                </a:cubicBezTo>
                <a:cubicBezTo>
                  <a:pt x="79" y="75"/>
                  <a:pt x="54" y="55"/>
                  <a:pt x="54" y="55"/>
                </a:cubicBezTo>
                <a:cubicBezTo>
                  <a:pt x="43" y="23"/>
                  <a:pt x="47" y="41"/>
                  <a:pt x="47" y="0"/>
                </a:cubicBezTo>
              </a:path>
            </a:pathLst>
          </a:custGeom>
          <a:solidFill>
            <a:srgbClr val="CC00FF"/>
          </a:solidFill>
          <a:ln w="25400">
            <a:solidFill>
              <a:srgbClr val="CC00FF"/>
            </a:solidFill>
            <a:round/>
            <a:headEnd/>
            <a:tailEnd/>
          </a:ln>
          <a:effectLst/>
          <a:extLst/>
        </p:spPr>
        <p:txBody>
          <a:bodyPr/>
          <a:lstStyle/>
          <a:p>
            <a:pPr>
              <a:defRPr/>
            </a:pPr>
            <a:endParaRPr lang="en-US">
              <a:cs typeface="+mn-cs"/>
            </a:endParaRPr>
          </a:p>
        </p:txBody>
      </p:sp>
      <p:sp>
        <p:nvSpPr>
          <p:cNvPr id="72917" name="Text Box 213"/>
          <p:cNvSpPr txBox="1">
            <a:spLocks noChangeArrowheads="1"/>
          </p:cNvSpPr>
          <p:nvPr/>
        </p:nvSpPr>
        <p:spPr bwMode="auto">
          <a:xfrm>
            <a:off x="3140075" y="4367213"/>
            <a:ext cx="776288" cy="322262"/>
          </a:xfrm>
          <a:prstGeom prst="rect">
            <a:avLst/>
          </a:prstGeom>
          <a:noFill/>
          <a:ln>
            <a:noFill/>
          </a:ln>
          <a:effectLst/>
          <a:extLst/>
        </p:spPr>
        <p:txBody>
          <a:bodyPr wrap="none">
            <a:spAutoFit/>
          </a:bodyPr>
          <a:lstStyle/>
          <a:p>
            <a:pPr>
              <a:defRPr/>
            </a:pPr>
            <a:r>
              <a:rPr lang="en-US" sz="1400" b="1">
                <a:solidFill>
                  <a:srgbClr val="CC00FF"/>
                </a:solidFill>
                <a:cs typeface="+mn-cs"/>
              </a:rPr>
              <a:t>ZAP70</a:t>
            </a:r>
          </a:p>
        </p:txBody>
      </p:sp>
      <p:sp>
        <p:nvSpPr>
          <p:cNvPr id="72918" name="Line 214"/>
          <p:cNvSpPr>
            <a:spLocks noChangeShapeType="1"/>
          </p:cNvSpPr>
          <p:nvPr/>
        </p:nvSpPr>
        <p:spPr bwMode="auto">
          <a:xfrm flipH="1" flipV="1">
            <a:off x="2817813" y="5734050"/>
            <a:ext cx="80962" cy="241300"/>
          </a:xfrm>
          <a:prstGeom prst="line">
            <a:avLst/>
          </a:prstGeom>
          <a:noFill/>
          <a:ln w="25400">
            <a:solidFill>
              <a:schemeClr val="bg1"/>
            </a:solidFill>
            <a:round/>
            <a:headEnd/>
            <a:tailEnd type="triangle" w="med" len="med"/>
          </a:ln>
          <a:effectLst/>
          <a:extLst/>
        </p:spPr>
        <p:txBody>
          <a:bodyPr/>
          <a:lstStyle/>
          <a:p>
            <a:pPr>
              <a:defRPr/>
            </a:pPr>
            <a:endParaRPr lang="en-US">
              <a:cs typeface="+mn-cs"/>
            </a:endParaRPr>
          </a:p>
        </p:txBody>
      </p:sp>
      <p:sp>
        <p:nvSpPr>
          <p:cNvPr id="72919" name="Line 215"/>
          <p:cNvSpPr>
            <a:spLocks noChangeShapeType="1"/>
          </p:cNvSpPr>
          <p:nvPr/>
        </p:nvSpPr>
        <p:spPr bwMode="auto">
          <a:xfrm flipH="1">
            <a:off x="2736850" y="4849813"/>
            <a:ext cx="161925" cy="241300"/>
          </a:xfrm>
          <a:prstGeom prst="line">
            <a:avLst/>
          </a:prstGeom>
          <a:noFill/>
          <a:ln w="25400">
            <a:solidFill>
              <a:schemeClr val="bg1"/>
            </a:solidFill>
            <a:round/>
            <a:headEnd/>
            <a:tailEnd type="triangle" w="med" len="med"/>
          </a:ln>
          <a:effectLst/>
          <a:extLst/>
        </p:spPr>
        <p:txBody>
          <a:bodyPr/>
          <a:lstStyle/>
          <a:p>
            <a:pPr>
              <a:defRPr/>
            </a:pPr>
            <a:endParaRPr lang="en-US">
              <a:cs typeface="+mn-cs"/>
            </a:endParaRPr>
          </a:p>
        </p:txBody>
      </p:sp>
      <p:sp>
        <p:nvSpPr>
          <p:cNvPr id="72920" name="Freeform 216"/>
          <p:cNvSpPr>
            <a:spLocks/>
          </p:cNvSpPr>
          <p:nvPr/>
        </p:nvSpPr>
        <p:spPr bwMode="auto">
          <a:xfrm>
            <a:off x="4506913" y="5170488"/>
            <a:ext cx="2009775" cy="885825"/>
          </a:xfrm>
          <a:custGeom>
            <a:avLst/>
            <a:gdLst>
              <a:gd name="T0" fmla="*/ 0 w 632"/>
              <a:gd name="T1" fmla="*/ 576 h 576"/>
              <a:gd name="T2" fmla="*/ 576 w 632"/>
              <a:gd name="T3" fmla="*/ 336 h 576"/>
              <a:gd name="T4" fmla="*/ 336 w 632"/>
              <a:gd name="T5" fmla="*/ 0 h 576"/>
            </a:gdLst>
            <a:ahLst/>
            <a:cxnLst>
              <a:cxn ang="0">
                <a:pos x="T0" y="T1"/>
              </a:cxn>
              <a:cxn ang="0">
                <a:pos x="T2" y="T3"/>
              </a:cxn>
              <a:cxn ang="0">
                <a:pos x="T4" y="T5"/>
              </a:cxn>
            </a:cxnLst>
            <a:rect l="0" t="0" r="r" b="b"/>
            <a:pathLst>
              <a:path w="632" h="576">
                <a:moveTo>
                  <a:pt x="0" y="576"/>
                </a:moveTo>
                <a:cubicBezTo>
                  <a:pt x="260" y="504"/>
                  <a:pt x="520" y="432"/>
                  <a:pt x="576" y="336"/>
                </a:cubicBezTo>
                <a:cubicBezTo>
                  <a:pt x="632" y="240"/>
                  <a:pt x="376" y="56"/>
                  <a:pt x="336" y="0"/>
                </a:cubicBezTo>
              </a:path>
            </a:pathLst>
          </a:custGeom>
          <a:noFill/>
          <a:ln w="25400" cap="flat">
            <a:solidFill>
              <a:srgbClr val="FFFF00"/>
            </a:solidFill>
            <a:prstDash val="dash"/>
            <a:round/>
            <a:headEnd/>
            <a:tailEnd type="oval" w="med" len="med"/>
          </a:ln>
          <a:effectLst/>
          <a:extLst/>
        </p:spPr>
        <p:txBody>
          <a:bodyPr/>
          <a:lstStyle/>
          <a:p>
            <a:pPr>
              <a:defRPr/>
            </a:pPr>
            <a:endParaRPr lang="en-US">
              <a:cs typeface="+mn-cs"/>
            </a:endParaRPr>
          </a:p>
        </p:txBody>
      </p:sp>
      <p:sp>
        <p:nvSpPr>
          <p:cNvPr id="72921" name="Text Box 217"/>
          <p:cNvSpPr txBox="1">
            <a:spLocks noChangeArrowheads="1"/>
          </p:cNvSpPr>
          <p:nvPr/>
        </p:nvSpPr>
        <p:spPr bwMode="auto">
          <a:xfrm>
            <a:off x="4987925" y="4689475"/>
            <a:ext cx="1106488" cy="385763"/>
          </a:xfrm>
          <a:prstGeom prst="rect">
            <a:avLst/>
          </a:prstGeom>
          <a:noFill/>
          <a:ln>
            <a:noFill/>
          </a:ln>
          <a:effectLst/>
          <a:extLst/>
        </p:spPr>
        <p:txBody>
          <a:bodyPr>
            <a:spAutoFit/>
          </a:bodyPr>
          <a:lstStyle/>
          <a:p>
            <a:pPr>
              <a:defRPr/>
            </a:pPr>
            <a:r>
              <a:rPr lang="en-US">
                <a:solidFill>
                  <a:srgbClr val="FFFF00"/>
                </a:solidFill>
                <a:cs typeface="+mn-cs"/>
              </a:rPr>
              <a:t>CXCL12</a:t>
            </a:r>
          </a:p>
        </p:txBody>
      </p:sp>
      <p:sp>
        <p:nvSpPr>
          <p:cNvPr id="72922" name="Text Box 218"/>
          <p:cNvSpPr txBox="1">
            <a:spLocks noChangeArrowheads="1"/>
          </p:cNvSpPr>
          <p:nvPr/>
        </p:nvSpPr>
        <p:spPr bwMode="auto">
          <a:xfrm>
            <a:off x="808038" y="1473200"/>
            <a:ext cx="1000125" cy="1851025"/>
          </a:xfrm>
          <a:prstGeom prst="rect">
            <a:avLst/>
          </a:prstGeom>
          <a:noFill/>
          <a:ln>
            <a:noFill/>
          </a:ln>
          <a:effectLst/>
          <a:extLst/>
        </p:spPr>
        <p:txBody>
          <a:bodyPr wrap="none">
            <a:spAutoFit/>
          </a:bodyPr>
          <a:lstStyle/>
          <a:p>
            <a:pPr>
              <a:defRPr/>
            </a:pPr>
            <a:r>
              <a:rPr lang="en-US" b="1" dirty="0">
                <a:solidFill>
                  <a:srgbClr val="FF0000"/>
                </a:solidFill>
                <a:cs typeface="+mn-cs"/>
              </a:rPr>
              <a:t>CD-X =</a:t>
            </a:r>
          </a:p>
          <a:p>
            <a:pPr>
              <a:defRPr/>
            </a:pPr>
            <a:r>
              <a:rPr lang="en-US" b="1" dirty="0">
                <a:solidFill>
                  <a:srgbClr val="FF0000"/>
                </a:solidFill>
                <a:cs typeface="+mn-cs"/>
              </a:rPr>
              <a:t>CD19</a:t>
            </a:r>
          </a:p>
          <a:p>
            <a:pPr>
              <a:defRPr/>
            </a:pPr>
            <a:r>
              <a:rPr lang="en-US" b="1" dirty="0">
                <a:solidFill>
                  <a:srgbClr val="FF0000"/>
                </a:solidFill>
                <a:cs typeface="+mn-cs"/>
              </a:rPr>
              <a:t>CD23</a:t>
            </a:r>
          </a:p>
          <a:p>
            <a:pPr>
              <a:defRPr/>
            </a:pPr>
            <a:r>
              <a:rPr lang="en-US" b="1" dirty="0">
                <a:solidFill>
                  <a:srgbClr val="FF0000"/>
                </a:solidFill>
                <a:cs typeface="+mn-cs"/>
              </a:rPr>
              <a:t>CD38</a:t>
            </a:r>
          </a:p>
          <a:p>
            <a:pPr>
              <a:defRPr/>
            </a:pPr>
            <a:r>
              <a:rPr lang="en-US" b="1" dirty="0">
                <a:solidFill>
                  <a:srgbClr val="FF0000"/>
                </a:solidFill>
                <a:cs typeface="+mn-cs"/>
              </a:rPr>
              <a:t>CD40</a:t>
            </a:r>
          </a:p>
          <a:p>
            <a:pPr>
              <a:defRPr/>
            </a:pPr>
            <a:r>
              <a:rPr lang="en-US" b="1" dirty="0">
                <a:solidFill>
                  <a:srgbClr val="FF0000"/>
                </a:solidFill>
                <a:cs typeface="+mn-cs"/>
              </a:rPr>
              <a:t>CD74</a:t>
            </a:r>
          </a:p>
        </p:txBody>
      </p:sp>
      <p:sp>
        <p:nvSpPr>
          <p:cNvPr id="72923" name="Text Box 219"/>
          <p:cNvSpPr txBox="1">
            <a:spLocks noChangeArrowheads="1"/>
          </p:cNvSpPr>
          <p:nvPr/>
        </p:nvSpPr>
        <p:spPr bwMode="auto">
          <a:xfrm>
            <a:off x="3300413" y="990600"/>
            <a:ext cx="3814762" cy="779463"/>
          </a:xfrm>
          <a:prstGeom prst="rect">
            <a:avLst/>
          </a:prstGeom>
          <a:noFill/>
          <a:ln>
            <a:noFill/>
          </a:ln>
          <a:effectLst/>
          <a:extLst/>
        </p:spPr>
        <p:txBody>
          <a:bodyPr wrap="none">
            <a:spAutoFit/>
          </a:bodyPr>
          <a:lstStyle/>
          <a:p>
            <a:pPr>
              <a:defRPr/>
            </a:pPr>
            <a:r>
              <a:rPr lang="en-US" sz="1400" b="1" dirty="0">
                <a:solidFill>
                  <a:srgbClr val="FF9933"/>
                </a:solidFill>
                <a:cs typeface="+mn-cs"/>
              </a:rPr>
              <a:t>Engineered anti-CD20 Abs:</a:t>
            </a:r>
          </a:p>
          <a:p>
            <a:pPr>
              <a:defRPr/>
            </a:pPr>
            <a:r>
              <a:rPr lang="en-US" sz="1400" b="1" dirty="0">
                <a:solidFill>
                  <a:srgbClr val="FF9933"/>
                </a:solidFill>
                <a:cs typeface="+mn-cs"/>
              </a:rPr>
              <a:t>e.g. rituximab, </a:t>
            </a:r>
            <a:r>
              <a:rPr lang="en-US" sz="1400" b="1" dirty="0" err="1">
                <a:solidFill>
                  <a:srgbClr val="FF9933"/>
                </a:solidFill>
                <a:cs typeface="+mn-cs"/>
              </a:rPr>
              <a:t>ofatumumab</a:t>
            </a:r>
            <a:r>
              <a:rPr lang="en-US" sz="1400" b="1" dirty="0">
                <a:solidFill>
                  <a:srgbClr val="FF9933"/>
                </a:solidFill>
                <a:cs typeface="+mn-cs"/>
              </a:rPr>
              <a:t>, </a:t>
            </a:r>
            <a:r>
              <a:rPr lang="en-US" sz="1400" b="1" dirty="0" err="1">
                <a:solidFill>
                  <a:srgbClr val="FF9933"/>
                </a:solidFill>
                <a:cs typeface="+mn-cs"/>
              </a:rPr>
              <a:t>veltuzumab</a:t>
            </a:r>
            <a:endParaRPr lang="en-US" sz="1400" b="1" dirty="0">
              <a:solidFill>
                <a:srgbClr val="FF9933"/>
              </a:solidFill>
              <a:cs typeface="+mn-cs"/>
            </a:endParaRPr>
          </a:p>
          <a:p>
            <a:pPr>
              <a:defRPr/>
            </a:pPr>
            <a:r>
              <a:rPr lang="en-US" sz="1400" b="1" dirty="0" err="1">
                <a:solidFill>
                  <a:srgbClr val="FF9933"/>
                </a:solidFill>
                <a:cs typeface="+mn-cs"/>
              </a:rPr>
              <a:t>obinutuzumab</a:t>
            </a:r>
            <a:r>
              <a:rPr lang="en-US" sz="1400" b="1" dirty="0">
                <a:solidFill>
                  <a:srgbClr val="FF9933"/>
                </a:solidFill>
                <a:cs typeface="+mn-cs"/>
              </a:rPr>
              <a:t> (GA101)</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85800" y="2743200"/>
            <a:ext cx="7772400" cy="784225"/>
          </a:xfrm>
        </p:spPr>
        <p:txBody>
          <a:bodyPr/>
          <a:lstStyle/>
          <a:p>
            <a:r>
              <a:rPr lang="en-US">
                <a:latin typeface="Arial" charset="0"/>
                <a:ea typeface="ＭＳ Ｐゴシック" charset="0"/>
              </a:rPr>
              <a:t>CLL</a:t>
            </a:r>
          </a:p>
        </p:txBody>
      </p:sp>
      <p:sp>
        <p:nvSpPr>
          <p:cNvPr id="24579" name="Rectangle 3"/>
          <p:cNvSpPr>
            <a:spLocks noGrp="1" noChangeArrowheads="1"/>
          </p:cNvSpPr>
          <p:nvPr>
            <p:ph type="subTitle" idx="1"/>
          </p:nvPr>
        </p:nvSpPr>
        <p:spPr>
          <a:xfrm>
            <a:off x="1295400" y="4114800"/>
            <a:ext cx="7010400" cy="2514600"/>
          </a:xfrm>
        </p:spPr>
        <p:txBody>
          <a:bodyPr/>
          <a:lstStyle/>
          <a:p>
            <a:pPr>
              <a:lnSpc>
                <a:spcPct val="90000"/>
              </a:lnSpc>
            </a:pPr>
            <a:r>
              <a:rPr lang="en-US" sz="2400" b="0">
                <a:latin typeface="Arial" charset="0"/>
                <a:ea typeface="ＭＳ Ｐゴシック" charset="0"/>
              </a:rPr>
              <a:t>Mitchell R. Smith, M.D., Ph.D.</a:t>
            </a:r>
          </a:p>
          <a:p>
            <a:pPr>
              <a:lnSpc>
                <a:spcPct val="90000"/>
              </a:lnSpc>
            </a:pPr>
            <a:r>
              <a:rPr lang="en-US" sz="2400" b="0">
                <a:latin typeface="Arial" charset="0"/>
                <a:ea typeface="ＭＳ Ｐゴシック" charset="0"/>
              </a:rPr>
              <a:t>Director of Lymphoid Malignancy Program</a:t>
            </a:r>
          </a:p>
          <a:p>
            <a:pPr>
              <a:lnSpc>
                <a:spcPct val="90000"/>
              </a:lnSpc>
            </a:pPr>
            <a:r>
              <a:rPr lang="en-US" sz="2400" b="0">
                <a:latin typeface="Arial" charset="0"/>
                <a:ea typeface="ＭＳ Ｐゴシック" charset="0"/>
              </a:rPr>
              <a:t>Taussig Cancer Institute</a:t>
            </a:r>
          </a:p>
          <a:p>
            <a:pPr>
              <a:lnSpc>
                <a:spcPct val="90000"/>
              </a:lnSpc>
            </a:pPr>
            <a:r>
              <a:rPr lang="en-US" sz="2400" b="0">
                <a:latin typeface="Arial" charset="0"/>
                <a:ea typeface="ＭＳ Ｐゴシック" charset="0"/>
              </a:rPr>
              <a:t>Cleveland Clinic</a:t>
            </a:r>
          </a:p>
          <a:p>
            <a:pPr>
              <a:lnSpc>
                <a:spcPct val="90000"/>
              </a:lnSpc>
            </a:pPr>
            <a:r>
              <a:rPr lang="en-US" sz="2400" b="0">
                <a:latin typeface="Arial" charset="0"/>
                <a:ea typeface="ＭＳ Ｐゴシック" charset="0"/>
              </a:rPr>
              <a:t>Cleveland, OH</a:t>
            </a:r>
          </a:p>
        </p:txBody>
      </p:sp>
      <p:pic>
        <p:nvPicPr>
          <p:cNvPr id="24580" name="Picture 8" descr="DM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6" descr="Taussig Cancer Center at night"/>
          <p:cNvPicPr>
            <a:picLocks noChangeAspect="1" noChangeArrowheads="1"/>
          </p:cNvPicPr>
          <p:nvPr/>
        </p:nvPicPr>
        <p:blipFill>
          <a:blip r:embed="rId4">
            <a:extLst>
              <a:ext uri="{28A0092B-C50C-407E-A947-70E740481C1C}">
                <a14:useLocalDpi xmlns:a14="http://schemas.microsoft.com/office/drawing/2010/main" val="0"/>
              </a:ext>
            </a:extLst>
          </a:blip>
          <a:srcRect t="35989"/>
          <a:stretch>
            <a:fillRect/>
          </a:stretch>
        </p:blipFill>
        <p:spPr bwMode="auto">
          <a:xfrm>
            <a:off x="3094038" y="0"/>
            <a:ext cx="6049962"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a:xfrm>
            <a:off x="533400" y="228600"/>
            <a:ext cx="8229600" cy="1143000"/>
          </a:xfrm>
        </p:spPr>
        <p:txBody>
          <a:bodyPr/>
          <a:lstStyle/>
          <a:p>
            <a:r>
              <a:rPr lang="en-US">
                <a:latin typeface="Arial" charset="0"/>
                <a:ea typeface="ＭＳ Ｐゴシック" charset="0"/>
              </a:rPr>
              <a:t>Novel Agents: Lenalidomide</a:t>
            </a:r>
          </a:p>
        </p:txBody>
      </p:sp>
      <p:sp>
        <p:nvSpPr>
          <p:cNvPr id="61442" name="Rectangle 3"/>
          <p:cNvSpPr>
            <a:spLocks noGrp="1" noChangeArrowheads="1"/>
          </p:cNvSpPr>
          <p:nvPr>
            <p:ph type="body" idx="1"/>
          </p:nvPr>
        </p:nvSpPr>
        <p:spPr>
          <a:xfrm>
            <a:off x="533400" y="1295400"/>
            <a:ext cx="8305800" cy="5334000"/>
          </a:xfrm>
        </p:spPr>
        <p:txBody>
          <a:bodyPr/>
          <a:lstStyle/>
          <a:p>
            <a:pPr>
              <a:buFontTx/>
              <a:buNone/>
            </a:pPr>
            <a:endParaRPr lang="en-US" sz="2400">
              <a:latin typeface="Arial" charset="0"/>
              <a:ea typeface="ＭＳ Ｐゴシック" charset="0"/>
            </a:endParaRPr>
          </a:p>
          <a:p>
            <a:r>
              <a:rPr lang="en-US" sz="2400">
                <a:latin typeface="Arial" charset="0"/>
                <a:ea typeface="ＭＳ Ｐゴシック" charset="0"/>
              </a:rPr>
              <a:t>Due to risk of tumor flare and tumor lysis, start </a:t>
            </a:r>
          </a:p>
          <a:p>
            <a:pPr lvl="1">
              <a:buFontTx/>
              <a:buNone/>
            </a:pPr>
            <a:r>
              <a:rPr lang="en-US" sz="2400">
                <a:latin typeface="Arial" charset="0"/>
                <a:ea typeface="ＭＳ Ｐゴシック" charset="0"/>
              </a:rPr>
              <a:t> 5 mg/day and titrate up</a:t>
            </a:r>
          </a:p>
          <a:p>
            <a:r>
              <a:rPr lang="en-US" sz="2400">
                <a:latin typeface="Arial" charset="0"/>
                <a:ea typeface="ＭＳ Ｐゴシック" charset="0"/>
              </a:rPr>
              <a:t>1</a:t>
            </a:r>
            <a:r>
              <a:rPr lang="en-US" sz="2400" baseline="30000">
                <a:latin typeface="Arial" charset="0"/>
                <a:ea typeface="ＭＳ Ｐゴシック" charset="0"/>
              </a:rPr>
              <a:t>st</a:t>
            </a:r>
            <a:r>
              <a:rPr lang="en-US" sz="2400">
                <a:latin typeface="Arial" charset="0"/>
                <a:ea typeface="ＭＳ Ｐゴシック" charset="0"/>
              </a:rPr>
              <a:t> line in CLL</a:t>
            </a:r>
          </a:p>
          <a:p>
            <a:pPr lvl="1">
              <a:buFontTx/>
              <a:buNone/>
            </a:pPr>
            <a:r>
              <a:rPr lang="en-US" sz="2400">
                <a:latin typeface="Arial" charset="0"/>
                <a:ea typeface="ＭＳ Ｐゴシック" charset="0"/>
              </a:rPr>
              <a:t>Single Agent Lenalidomide</a:t>
            </a:r>
          </a:p>
          <a:p>
            <a:pPr lvl="1"/>
            <a:r>
              <a:rPr lang="en-US" sz="2400">
                <a:latin typeface="Arial" charset="0"/>
                <a:ea typeface="ＭＳ Ｐゴシック" charset="0"/>
              </a:rPr>
              <a:t>age &gt; 65, N = 60, RR 65% (10% CR)</a:t>
            </a:r>
          </a:p>
          <a:p>
            <a:pPr lvl="2">
              <a:buFontTx/>
              <a:buNone/>
            </a:pPr>
            <a:r>
              <a:rPr lang="en-US" sz="1600">
                <a:latin typeface="Arial" charset="0"/>
                <a:ea typeface="ＭＳ Ｐゴシック" charset="0"/>
              </a:rPr>
              <a:t>Badoux Blood 2011</a:t>
            </a:r>
          </a:p>
          <a:p>
            <a:pPr>
              <a:buFontTx/>
              <a:buNone/>
            </a:pPr>
            <a:r>
              <a:rPr lang="en-US" sz="2000">
                <a:latin typeface="Arial" charset="0"/>
                <a:ea typeface="ＭＳ Ｐゴシック" charset="0"/>
              </a:rPr>
              <a:t>	</a:t>
            </a:r>
            <a:r>
              <a:rPr lang="en-US" sz="2400">
                <a:latin typeface="Arial" charset="0"/>
                <a:ea typeface="ＭＳ Ｐゴシック" charset="0"/>
              </a:rPr>
              <a:t>Lenalidomide</a:t>
            </a:r>
            <a:r>
              <a:rPr lang="en-US" sz="2000">
                <a:latin typeface="Arial" charset="0"/>
                <a:ea typeface="ＭＳ Ｐゴシック" charset="0"/>
              </a:rPr>
              <a:t>+ </a:t>
            </a:r>
            <a:r>
              <a:rPr lang="en-US" sz="2400">
                <a:latin typeface="Arial" charset="0"/>
                <a:ea typeface="ＭＳ Ｐゴシック" charset="0"/>
              </a:rPr>
              <a:t>Rituximab (R</a:t>
            </a:r>
            <a:r>
              <a:rPr lang="en-US" sz="2400" baseline="30000">
                <a:latin typeface="Arial" charset="0"/>
                <a:ea typeface="ＭＳ Ｐゴシック" charset="0"/>
              </a:rPr>
              <a:t>2</a:t>
            </a:r>
            <a:r>
              <a:rPr lang="en-US" sz="2400">
                <a:latin typeface="Arial" charset="0"/>
                <a:ea typeface="ＭＳ Ｐゴシック" charset="0"/>
              </a:rPr>
              <a:t>)</a:t>
            </a:r>
          </a:p>
          <a:p>
            <a:pPr lvl="1"/>
            <a:r>
              <a:rPr lang="en-US" sz="2400">
                <a:latin typeface="Arial" charset="0"/>
                <a:ea typeface="ＭＳ Ｐゴシック" charset="0"/>
              </a:rPr>
              <a:t>Age &gt; 65, 78% RR (7% CR)</a:t>
            </a:r>
          </a:p>
          <a:p>
            <a:pPr lvl="1"/>
            <a:r>
              <a:rPr lang="en-US" sz="2400">
                <a:latin typeface="Arial" charset="0"/>
                <a:ea typeface="ＭＳ Ｐゴシック" charset="0"/>
              </a:rPr>
              <a:t>Age &lt; 65, 95% RR (20% CR)</a:t>
            </a:r>
          </a:p>
          <a:p>
            <a:pPr lvl="2">
              <a:buFontTx/>
              <a:buNone/>
            </a:pPr>
            <a:r>
              <a:rPr lang="en-US" sz="1600">
                <a:latin typeface="Arial" charset="0"/>
                <a:ea typeface="ＭＳ Ｐゴシック" charset="0"/>
              </a:rPr>
              <a:t>James ASH 2011 A291</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r>
              <a:rPr lang="en-US">
                <a:latin typeface="Arial" charset="0"/>
                <a:ea typeface="ＭＳ Ｐゴシック" charset="0"/>
              </a:rPr>
              <a:t>Novel Agents:</a:t>
            </a:r>
            <a:br>
              <a:rPr lang="en-US">
                <a:latin typeface="Arial" charset="0"/>
                <a:ea typeface="ＭＳ Ｐゴシック" charset="0"/>
              </a:rPr>
            </a:br>
            <a:r>
              <a:rPr lang="en-US">
                <a:latin typeface="Arial" charset="0"/>
                <a:ea typeface="ＭＳ Ｐゴシック" charset="0"/>
              </a:rPr>
              <a:t>Block Proliferation or Enhance Apoptosis</a:t>
            </a:r>
          </a:p>
        </p:txBody>
      </p:sp>
      <p:sp>
        <p:nvSpPr>
          <p:cNvPr id="63490" name="Rectangle 3"/>
          <p:cNvSpPr>
            <a:spLocks noGrp="1" noChangeArrowheads="1"/>
          </p:cNvSpPr>
          <p:nvPr>
            <p:ph type="body" idx="1"/>
          </p:nvPr>
        </p:nvSpPr>
        <p:spPr>
          <a:xfrm>
            <a:off x="457200" y="1447800"/>
            <a:ext cx="8458200" cy="5334000"/>
          </a:xfrm>
        </p:spPr>
        <p:txBody>
          <a:bodyPr/>
          <a:lstStyle/>
          <a:p>
            <a:pPr>
              <a:lnSpc>
                <a:spcPct val="80000"/>
              </a:lnSpc>
              <a:spcBef>
                <a:spcPts val="1175"/>
              </a:spcBef>
              <a:buFontTx/>
              <a:buNone/>
            </a:pPr>
            <a:r>
              <a:rPr lang="en-US" sz="2400">
                <a:latin typeface="Arial" charset="0"/>
                <a:ea typeface="ＭＳ Ｐゴシック" charset="0"/>
              </a:rPr>
              <a:t>Enhance Apoptosis:</a:t>
            </a:r>
          </a:p>
          <a:p>
            <a:pPr>
              <a:lnSpc>
                <a:spcPct val="80000"/>
              </a:lnSpc>
              <a:spcBef>
                <a:spcPts val="1175"/>
              </a:spcBef>
            </a:pPr>
            <a:r>
              <a:rPr lang="en-US" sz="2000">
                <a:latin typeface="Arial" charset="0"/>
                <a:ea typeface="ＭＳ Ｐゴシック" charset="0"/>
              </a:rPr>
              <a:t>Blocking BCL2 pathway </a:t>
            </a:r>
          </a:p>
          <a:p>
            <a:pPr lvl="2">
              <a:lnSpc>
                <a:spcPct val="80000"/>
              </a:lnSpc>
              <a:spcBef>
                <a:spcPts val="1175"/>
              </a:spcBef>
              <a:buFontTx/>
              <a:buNone/>
            </a:pPr>
            <a:r>
              <a:rPr lang="en-US" sz="2000">
                <a:latin typeface="Arial" charset="0"/>
                <a:ea typeface="ＭＳ Ｐゴシック" charset="0"/>
              </a:rPr>
              <a:t>Navitoclax (ABT-263) and ABT-199</a:t>
            </a:r>
          </a:p>
          <a:p>
            <a:pPr lvl="2">
              <a:lnSpc>
                <a:spcPct val="80000"/>
              </a:lnSpc>
              <a:spcBef>
                <a:spcPts val="1175"/>
              </a:spcBef>
              <a:buFontTx/>
              <a:buNone/>
            </a:pPr>
            <a:r>
              <a:rPr lang="en-US" sz="2000">
                <a:latin typeface="Arial" charset="0"/>
                <a:ea typeface="ＭＳ Ｐゴシック" charset="0"/>
              </a:rPr>
              <a:t>Obatoclax</a:t>
            </a:r>
          </a:p>
          <a:p>
            <a:pPr lvl="2">
              <a:lnSpc>
                <a:spcPct val="80000"/>
              </a:lnSpc>
              <a:spcBef>
                <a:spcPts val="1175"/>
              </a:spcBef>
              <a:buFontTx/>
              <a:buNone/>
            </a:pPr>
            <a:r>
              <a:rPr lang="en-US" sz="2000">
                <a:latin typeface="Arial" charset="0"/>
                <a:ea typeface="ＭＳ Ｐゴシック" charset="0"/>
              </a:rPr>
              <a:t>AT-101 (gossypol)</a:t>
            </a:r>
          </a:p>
          <a:p>
            <a:pPr>
              <a:lnSpc>
                <a:spcPct val="80000"/>
              </a:lnSpc>
              <a:spcBef>
                <a:spcPts val="1175"/>
              </a:spcBef>
            </a:pPr>
            <a:r>
              <a:rPr lang="en-US" sz="2000">
                <a:latin typeface="Arial" charset="0"/>
                <a:ea typeface="ＭＳ Ｐゴシック" charset="0"/>
              </a:rPr>
              <a:t>SMAC mimetics block IAP (inhibitors of apoptosis)</a:t>
            </a:r>
          </a:p>
          <a:p>
            <a:pPr>
              <a:lnSpc>
                <a:spcPct val="80000"/>
              </a:lnSpc>
              <a:spcBef>
                <a:spcPts val="1175"/>
              </a:spcBef>
              <a:buFontTx/>
              <a:buNone/>
            </a:pPr>
            <a:endParaRPr lang="en-US" sz="2000">
              <a:latin typeface="Arial" charset="0"/>
              <a:ea typeface="ＭＳ Ｐゴシック" charset="0"/>
            </a:endParaRPr>
          </a:p>
          <a:p>
            <a:pPr>
              <a:lnSpc>
                <a:spcPct val="80000"/>
              </a:lnSpc>
              <a:spcBef>
                <a:spcPts val="1175"/>
              </a:spcBef>
              <a:buFontTx/>
              <a:buNone/>
            </a:pPr>
            <a:r>
              <a:rPr lang="en-US" sz="2400">
                <a:latin typeface="Arial" charset="0"/>
                <a:ea typeface="ＭＳ Ｐゴシック" charset="0"/>
              </a:rPr>
              <a:t>Block proliferation:</a:t>
            </a:r>
          </a:p>
          <a:p>
            <a:pPr>
              <a:lnSpc>
                <a:spcPct val="80000"/>
              </a:lnSpc>
              <a:spcBef>
                <a:spcPts val="1175"/>
              </a:spcBef>
            </a:pPr>
            <a:r>
              <a:rPr lang="en-US" sz="2000">
                <a:latin typeface="Arial" charset="0"/>
                <a:ea typeface="ＭＳ Ｐゴシック" charset="0"/>
              </a:rPr>
              <a:t>Blocking cyclin-dependent kinases (CDK) </a:t>
            </a:r>
          </a:p>
          <a:p>
            <a:pPr lvl="2">
              <a:lnSpc>
                <a:spcPct val="80000"/>
              </a:lnSpc>
              <a:spcBef>
                <a:spcPts val="1175"/>
              </a:spcBef>
              <a:buFontTx/>
              <a:buNone/>
            </a:pPr>
            <a:r>
              <a:rPr lang="en-US" sz="2000">
                <a:latin typeface="Arial" charset="0"/>
                <a:ea typeface="ＭＳ Ｐゴシック" charset="0"/>
              </a:rPr>
              <a:t>Alvocidib (flavopiridol)</a:t>
            </a:r>
          </a:p>
          <a:p>
            <a:pPr lvl="2">
              <a:lnSpc>
                <a:spcPct val="80000"/>
              </a:lnSpc>
              <a:spcBef>
                <a:spcPts val="1175"/>
              </a:spcBef>
              <a:buFontTx/>
              <a:buNone/>
            </a:pPr>
            <a:r>
              <a:rPr lang="en-US" sz="2000">
                <a:latin typeface="Arial" charset="0"/>
                <a:ea typeface="ＭＳ Ｐゴシック" charset="0"/>
              </a:rPr>
              <a:t>PD 0332991</a:t>
            </a:r>
          </a:p>
          <a:p>
            <a:pPr lvl="2">
              <a:lnSpc>
                <a:spcPct val="80000"/>
              </a:lnSpc>
              <a:spcBef>
                <a:spcPts val="1175"/>
              </a:spcBef>
              <a:buFontTx/>
              <a:buNone/>
            </a:pPr>
            <a:r>
              <a:rPr lang="en-US" sz="2000">
                <a:latin typeface="Arial" charset="0"/>
                <a:ea typeface="ＭＳ Ｐゴシック" charset="0"/>
              </a:rPr>
              <a:t>SNS032</a:t>
            </a:r>
          </a:p>
          <a:p>
            <a:pPr>
              <a:lnSpc>
                <a:spcPct val="80000"/>
              </a:lnSpc>
              <a:spcBef>
                <a:spcPts val="1175"/>
              </a:spcBef>
            </a:pPr>
            <a:r>
              <a:rPr lang="en-US" sz="2000">
                <a:latin typeface="Arial" charset="0"/>
                <a:ea typeface="ＭＳ Ｐゴシック" charset="0"/>
              </a:rPr>
              <a:t>B cell receptor signaling inhibitors</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idx="4294967295"/>
          </p:nvPr>
        </p:nvSpPr>
        <p:spPr>
          <a:xfrm>
            <a:off x="457200" y="152400"/>
            <a:ext cx="8229600" cy="1143000"/>
          </a:xfrm>
        </p:spPr>
        <p:txBody>
          <a:bodyPr/>
          <a:lstStyle/>
          <a:p>
            <a:pPr eaLnBrk="1" hangingPunct="1"/>
            <a:r>
              <a:rPr lang="en-US" sz="2800">
                <a:solidFill>
                  <a:srgbClr val="FFFF00"/>
                </a:solidFill>
                <a:latin typeface="Arial" charset="0"/>
                <a:ea typeface="ＭＳ Ｐゴシック" charset="0"/>
              </a:rPr>
              <a:t>B-cell Receptor Signaling Pathways:</a:t>
            </a:r>
            <a:br>
              <a:rPr lang="en-US" sz="2800">
                <a:solidFill>
                  <a:srgbClr val="FFFF00"/>
                </a:solidFill>
                <a:latin typeface="Arial" charset="0"/>
                <a:ea typeface="ＭＳ Ｐゴシック" charset="0"/>
              </a:rPr>
            </a:br>
            <a:r>
              <a:rPr lang="en-US" sz="2800">
                <a:solidFill>
                  <a:srgbClr val="FFFF00"/>
                </a:solidFill>
                <a:latin typeface="Arial" charset="0"/>
                <a:ea typeface="ＭＳ Ｐゴシック" charset="0"/>
              </a:rPr>
              <a:t>Important for B cell Survival</a:t>
            </a:r>
          </a:p>
        </p:txBody>
      </p:sp>
      <p:pic>
        <p:nvPicPr>
          <p:cNvPr id="6553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143000"/>
            <a:ext cx="5791200" cy="537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39" name="Text Box 5"/>
          <p:cNvSpPr txBox="1">
            <a:spLocks noChangeArrowheads="1"/>
          </p:cNvSpPr>
          <p:nvPr/>
        </p:nvSpPr>
        <p:spPr bwMode="auto">
          <a:xfrm>
            <a:off x="5486400" y="6553200"/>
            <a:ext cx="3495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sz="1400" b="1">
                <a:solidFill>
                  <a:schemeClr val="bg1"/>
                </a:solidFill>
              </a:rPr>
              <a:t>Adapted from Niiro H. Nature Rev. 2002</a:t>
            </a:r>
          </a:p>
        </p:txBody>
      </p:sp>
      <p:sp>
        <p:nvSpPr>
          <p:cNvPr id="22533" name="Oval 5"/>
          <p:cNvSpPr>
            <a:spLocks noChangeArrowheads="1"/>
          </p:cNvSpPr>
          <p:nvPr/>
        </p:nvSpPr>
        <p:spPr bwMode="auto">
          <a:xfrm>
            <a:off x="5334000" y="3352800"/>
            <a:ext cx="533400" cy="381000"/>
          </a:xfrm>
          <a:prstGeom prst="ellipse">
            <a:avLst/>
          </a:prstGeom>
          <a:solidFill>
            <a:schemeClr val="accent1"/>
          </a:solidFill>
          <a:ln w="9525">
            <a:solidFill>
              <a:schemeClr val="tx1"/>
            </a:solidFill>
            <a:round/>
            <a:headEnd/>
            <a:tailEnd/>
          </a:ln>
          <a:effectLst/>
          <a:extLst/>
        </p:spPr>
        <p:txBody>
          <a:bodyPr wrap="none" anchor="ctr"/>
          <a:lstStyle/>
          <a:p>
            <a:pPr algn="ctr" eaLnBrk="0" hangingPunct="0">
              <a:defRPr/>
            </a:pPr>
            <a:r>
              <a:rPr lang="en-US" sz="1600" b="1">
                <a:solidFill>
                  <a:srgbClr val="CC0000"/>
                </a:solidFill>
                <a:latin typeface="Helvetica" charset="0"/>
                <a:cs typeface="+mn-cs"/>
              </a:rPr>
              <a:t>PI3K</a:t>
            </a:r>
          </a:p>
        </p:txBody>
      </p:sp>
      <p:sp>
        <p:nvSpPr>
          <p:cNvPr id="22534" name="Text Box 6"/>
          <p:cNvSpPr txBox="1">
            <a:spLocks noChangeArrowheads="1"/>
          </p:cNvSpPr>
          <p:nvPr/>
        </p:nvSpPr>
        <p:spPr bwMode="auto">
          <a:xfrm>
            <a:off x="3657600" y="1676400"/>
            <a:ext cx="550863" cy="304800"/>
          </a:xfrm>
          <a:prstGeom prst="rect">
            <a:avLst/>
          </a:prstGeom>
          <a:noFill/>
          <a:ln>
            <a:noFill/>
          </a:ln>
          <a:effectLst/>
          <a:extLst/>
        </p:spPr>
        <p:txBody>
          <a:bodyPr>
            <a:spAutoFit/>
          </a:bodyPr>
          <a:lstStyle/>
          <a:p>
            <a:pPr eaLnBrk="0" hangingPunct="0">
              <a:defRPr/>
            </a:pPr>
            <a:r>
              <a:rPr lang="en-US" sz="1400" b="1">
                <a:solidFill>
                  <a:srgbClr val="CC0000"/>
                </a:solidFill>
                <a:latin typeface="Helvetica" charset="0"/>
                <a:cs typeface="+mn-cs"/>
              </a:rPr>
              <a:t>BTK</a:t>
            </a:r>
          </a:p>
        </p:txBody>
      </p:sp>
      <p:sp>
        <p:nvSpPr>
          <p:cNvPr id="22535" name="Text Box 7"/>
          <p:cNvSpPr txBox="1">
            <a:spLocks noChangeArrowheads="1"/>
          </p:cNvSpPr>
          <p:nvPr/>
        </p:nvSpPr>
        <p:spPr bwMode="auto">
          <a:xfrm>
            <a:off x="3276600" y="3429000"/>
            <a:ext cx="550863" cy="304800"/>
          </a:xfrm>
          <a:prstGeom prst="rect">
            <a:avLst/>
          </a:prstGeom>
          <a:noFill/>
          <a:ln>
            <a:noFill/>
          </a:ln>
          <a:effectLst/>
          <a:extLst/>
        </p:spPr>
        <p:txBody>
          <a:bodyPr wrap="none">
            <a:spAutoFit/>
          </a:bodyPr>
          <a:lstStyle/>
          <a:p>
            <a:pPr eaLnBrk="0" hangingPunct="0">
              <a:defRPr/>
            </a:pPr>
            <a:r>
              <a:rPr lang="en-US" sz="1400" b="1">
                <a:solidFill>
                  <a:srgbClr val="CC0000"/>
                </a:solidFill>
                <a:latin typeface="Helvetica" charset="0"/>
                <a:cs typeface="+mn-cs"/>
              </a:rPr>
              <a:t>SYK</a:t>
            </a:r>
          </a:p>
        </p:txBody>
      </p:sp>
      <p:sp>
        <p:nvSpPr>
          <p:cNvPr id="22536" name="Line 8"/>
          <p:cNvSpPr>
            <a:spLocks noChangeShapeType="1"/>
          </p:cNvSpPr>
          <p:nvPr/>
        </p:nvSpPr>
        <p:spPr bwMode="auto">
          <a:xfrm flipH="1" flipV="1">
            <a:off x="3352800" y="3048000"/>
            <a:ext cx="152400" cy="381000"/>
          </a:xfrm>
          <a:prstGeom prst="line">
            <a:avLst/>
          </a:prstGeom>
          <a:noFill/>
          <a:ln w="38100">
            <a:solidFill>
              <a:srgbClr val="CC0000"/>
            </a:solidFill>
            <a:round/>
            <a:headEnd/>
            <a:tailEnd type="triangle" w="med" len="med"/>
          </a:ln>
          <a:effectLst/>
          <a:extLst/>
        </p:spPr>
        <p:txBody>
          <a:bodyPr/>
          <a:lstStyle/>
          <a:p>
            <a:pPr>
              <a:defRPr/>
            </a:pPr>
            <a:endParaRPr lang="en-US">
              <a:cs typeface="+mn-cs"/>
            </a:endParaRPr>
          </a:p>
        </p:txBody>
      </p:sp>
      <p:sp>
        <p:nvSpPr>
          <p:cNvPr id="22537" name="Line 9"/>
          <p:cNvSpPr>
            <a:spLocks noChangeShapeType="1"/>
          </p:cNvSpPr>
          <p:nvPr/>
        </p:nvSpPr>
        <p:spPr bwMode="auto">
          <a:xfrm flipH="1">
            <a:off x="3810000" y="1981200"/>
            <a:ext cx="76200" cy="381000"/>
          </a:xfrm>
          <a:prstGeom prst="line">
            <a:avLst/>
          </a:prstGeom>
          <a:noFill/>
          <a:ln w="38100">
            <a:solidFill>
              <a:srgbClr val="CC0000"/>
            </a:solidFill>
            <a:round/>
            <a:headEnd/>
            <a:tailEnd type="triangle" w="med" len="med"/>
          </a:ln>
          <a:effectLst/>
          <a:extLst/>
        </p:spPr>
        <p:txBody>
          <a:bodyPr/>
          <a:lstStyle/>
          <a:p>
            <a:pPr>
              <a:defRPr/>
            </a:pPr>
            <a:endParaRPr lang="en-US">
              <a:cs typeface="+mn-cs"/>
            </a:endParaRPr>
          </a:p>
        </p:txBody>
      </p:sp>
      <p:sp>
        <p:nvSpPr>
          <p:cNvPr id="22538" name="Text Box 10"/>
          <p:cNvSpPr txBox="1">
            <a:spLocks noChangeArrowheads="1"/>
          </p:cNvSpPr>
          <p:nvPr/>
        </p:nvSpPr>
        <p:spPr bwMode="auto">
          <a:xfrm>
            <a:off x="6640513" y="2667000"/>
            <a:ext cx="2503487" cy="1552575"/>
          </a:xfrm>
          <a:prstGeom prst="rect">
            <a:avLst/>
          </a:prstGeom>
          <a:noFill/>
          <a:ln>
            <a:noFill/>
          </a:ln>
          <a:effectLst/>
          <a:extLst/>
        </p:spPr>
        <p:txBody>
          <a:bodyPr wrap="none">
            <a:spAutoFit/>
          </a:bodyPr>
          <a:lstStyle/>
          <a:p>
            <a:pPr>
              <a:defRPr/>
            </a:pPr>
            <a:r>
              <a:rPr lang="en-US" sz="2400" b="1">
                <a:solidFill>
                  <a:schemeClr val="bg1"/>
                </a:solidFill>
                <a:cs typeface="+mn-cs"/>
              </a:rPr>
              <a:t>Also affect CLL </a:t>
            </a:r>
          </a:p>
          <a:p>
            <a:pPr>
              <a:defRPr/>
            </a:pPr>
            <a:r>
              <a:rPr lang="en-US" sz="2400" b="1">
                <a:solidFill>
                  <a:schemeClr val="bg1"/>
                </a:solidFill>
                <a:cs typeface="+mn-cs"/>
              </a:rPr>
              <a:t>Cell-Stromal </a:t>
            </a:r>
          </a:p>
          <a:p>
            <a:pPr>
              <a:defRPr/>
            </a:pPr>
            <a:r>
              <a:rPr lang="en-US" sz="2400" b="1">
                <a:solidFill>
                  <a:schemeClr val="bg1"/>
                </a:solidFill>
                <a:cs typeface="+mn-cs"/>
              </a:rPr>
              <a:t>interactions</a:t>
            </a:r>
          </a:p>
          <a:p>
            <a:pPr>
              <a:defRPr/>
            </a:pPr>
            <a:r>
              <a:rPr lang="en-US" sz="2400" b="1">
                <a:solidFill>
                  <a:schemeClr val="bg1"/>
                </a:solidFill>
                <a:cs typeface="+mn-cs"/>
              </a:rPr>
              <a:t>and homing</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a:xfrm>
            <a:off x="457200" y="76200"/>
            <a:ext cx="8229600" cy="1143000"/>
          </a:xfrm>
        </p:spPr>
        <p:txBody>
          <a:bodyPr/>
          <a:lstStyle/>
          <a:p>
            <a:r>
              <a:rPr lang="en-US">
                <a:latin typeface="Arial" charset="0"/>
                <a:ea typeface="ＭＳ Ｐゴシック" charset="0"/>
              </a:rPr>
              <a:t>Novel Agents: BCR Signaling Inhibitors</a:t>
            </a:r>
          </a:p>
        </p:txBody>
      </p:sp>
      <p:sp>
        <p:nvSpPr>
          <p:cNvPr id="67586" name="Rectangle 4"/>
          <p:cNvSpPr>
            <a:spLocks noGrp="1" noChangeArrowheads="1"/>
          </p:cNvSpPr>
          <p:nvPr>
            <p:ph type="body" sz="half" idx="1"/>
          </p:nvPr>
        </p:nvSpPr>
        <p:spPr>
          <a:xfrm>
            <a:off x="457200" y="1371600"/>
            <a:ext cx="4038600" cy="4525963"/>
          </a:xfrm>
        </p:spPr>
        <p:txBody>
          <a:bodyPr/>
          <a:lstStyle/>
          <a:p>
            <a:pPr>
              <a:lnSpc>
                <a:spcPct val="80000"/>
              </a:lnSpc>
              <a:buFontTx/>
              <a:buNone/>
            </a:pPr>
            <a:r>
              <a:rPr lang="en-US" sz="1800">
                <a:latin typeface="Arial" charset="0"/>
                <a:ea typeface="ＭＳ Ｐゴシック" charset="0"/>
              </a:rPr>
              <a:t>Ibrutinib (PCI-32765)</a:t>
            </a:r>
          </a:p>
          <a:p>
            <a:pPr>
              <a:lnSpc>
                <a:spcPct val="80000"/>
              </a:lnSpc>
            </a:pPr>
            <a:r>
              <a:rPr lang="en-US" sz="1800">
                <a:latin typeface="Arial" charset="0"/>
                <a:ea typeface="ＭＳ Ｐゴシック" charset="0"/>
              </a:rPr>
              <a:t>Oral inhibitor of BTK</a:t>
            </a:r>
          </a:p>
          <a:p>
            <a:pPr>
              <a:lnSpc>
                <a:spcPct val="80000"/>
              </a:lnSpc>
            </a:pPr>
            <a:r>
              <a:rPr lang="en-US" sz="1800">
                <a:latin typeface="Arial" charset="0"/>
                <a:ea typeface="ＭＳ Ｐゴシック" charset="0"/>
              </a:rPr>
              <a:t>Main toxicity diarrhea; fatigue</a:t>
            </a:r>
          </a:p>
          <a:p>
            <a:pPr>
              <a:lnSpc>
                <a:spcPct val="80000"/>
              </a:lnSpc>
            </a:pPr>
            <a:r>
              <a:rPr lang="en-US" sz="1800">
                <a:latin typeface="Arial" charset="0"/>
                <a:ea typeface="ＭＳ Ｐゴシック" charset="0"/>
              </a:rPr>
              <a:t>Increased lymphocytosis due to altered CLL-stromal inter-actions make response assessment uncertain</a:t>
            </a:r>
          </a:p>
          <a:p>
            <a:pPr>
              <a:lnSpc>
                <a:spcPct val="80000"/>
              </a:lnSpc>
            </a:pPr>
            <a:r>
              <a:rPr lang="en-US" sz="1800">
                <a:latin typeface="Arial" charset="0"/>
                <a:ea typeface="ＭＳ Ｐゴシック" charset="0"/>
              </a:rPr>
              <a:t>Relapsed/Refractory RR 67%, 86% estimated 1 yr PFS</a:t>
            </a:r>
          </a:p>
          <a:p>
            <a:pPr>
              <a:lnSpc>
                <a:spcPct val="80000"/>
              </a:lnSpc>
              <a:buFontTx/>
              <a:buNone/>
            </a:pPr>
            <a:r>
              <a:rPr lang="en-US" sz="1200">
                <a:latin typeface="Arial" charset="0"/>
                <a:ea typeface="ＭＳ Ｐゴシック" charset="0"/>
              </a:rPr>
              <a:t>		(O</a:t>
            </a:r>
            <a:r>
              <a:rPr lang="ja-JP" altLang="en-US" sz="1200">
                <a:latin typeface="Arial" charset="0"/>
                <a:ea typeface="ＭＳ Ｐゴシック" charset="0"/>
              </a:rPr>
              <a:t>’</a:t>
            </a:r>
            <a:r>
              <a:rPr lang="en-US" altLang="ja-JP" sz="1200">
                <a:latin typeface="Arial" charset="0"/>
                <a:ea typeface="ＭＳ Ｐゴシック" charset="0"/>
              </a:rPr>
              <a:t>Brien ASH 2011)</a:t>
            </a:r>
          </a:p>
          <a:p>
            <a:pPr>
              <a:lnSpc>
                <a:spcPct val="80000"/>
              </a:lnSpc>
            </a:pPr>
            <a:endParaRPr lang="en-US" sz="1200">
              <a:latin typeface="Arial" charset="0"/>
              <a:ea typeface="ＭＳ Ｐゴシック" charset="0"/>
            </a:endParaRPr>
          </a:p>
          <a:p>
            <a:pPr>
              <a:lnSpc>
                <a:spcPct val="80000"/>
              </a:lnSpc>
            </a:pPr>
            <a:r>
              <a:rPr lang="en-US" sz="1800">
                <a:latin typeface="Arial" charset="0"/>
                <a:ea typeface="ＭＳ Ｐゴシック" charset="0"/>
              </a:rPr>
              <a:t>First-line pts &gt; 65 RR 81% (12% CR) with est 18 month PFS 88% 	</a:t>
            </a:r>
          </a:p>
          <a:p>
            <a:pPr>
              <a:lnSpc>
                <a:spcPct val="80000"/>
              </a:lnSpc>
            </a:pPr>
            <a:r>
              <a:rPr lang="en-US" sz="1800">
                <a:latin typeface="Arial" charset="0"/>
                <a:ea typeface="ＭＳ Ｐゴシック" charset="0"/>
              </a:rPr>
              <a:t>Combining with ofatumumab may decrease lymphocytosis</a:t>
            </a:r>
          </a:p>
          <a:p>
            <a:pPr lvl="2">
              <a:lnSpc>
                <a:spcPct val="80000"/>
              </a:lnSpc>
              <a:buFontTx/>
              <a:buNone/>
            </a:pPr>
            <a:r>
              <a:rPr lang="en-US" sz="1200">
                <a:latin typeface="Arial" charset="0"/>
                <a:ea typeface="ＭＳ Ｐゴシック" charset="0"/>
              </a:rPr>
              <a:t>(Byrd et al ASCO 2012)</a:t>
            </a:r>
          </a:p>
          <a:p>
            <a:pPr>
              <a:lnSpc>
                <a:spcPct val="80000"/>
              </a:lnSpc>
              <a:buFontTx/>
              <a:buNone/>
            </a:pPr>
            <a:endParaRPr lang="en-US" sz="1200">
              <a:latin typeface="Arial" charset="0"/>
              <a:ea typeface="ＭＳ Ｐゴシック" charset="0"/>
            </a:endParaRPr>
          </a:p>
          <a:p>
            <a:pPr>
              <a:lnSpc>
                <a:spcPct val="80000"/>
              </a:lnSpc>
            </a:pPr>
            <a:endParaRPr lang="en-US" sz="1800">
              <a:latin typeface="Arial" charset="0"/>
              <a:ea typeface="ＭＳ Ｐゴシック" charset="0"/>
            </a:endParaRPr>
          </a:p>
          <a:p>
            <a:pPr>
              <a:lnSpc>
                <a:spcPct val="80000"/>
              </a:lnSpc>
            </a:pPr>
            <a:endParaRPr lang="en-US" sz="1800">
              <a:latin typeface="Arial" charset="0"/>
              <a:ea typeface="ＭＳ Ｐゴシック" charset="0"/>
            </a:endParaRPr>
          </a:p>
          <a:p>
            <a:pPr>
              <a:lnSpc>
                <a:spcPct val="80000"/>
              </a:lnSpc>
            </a:pPr>
            <a:endParaRPr lang="en-US" sz="1600">
              <a:latin typeface="Arial" charset="0"/>
              <a:ea typeface="ＭＳ Ｐゴシック" charset="0"/>
            </a:endParaRPr>
          </a:p>
          <a:p>
            <a:pPr>
              <a:lnSpc>
                <a:spcPct val="80000"/>
              </a:lnSpc>
            </a:pPr>
            <a:endParaRPr lang="en-US" sz="1600">
              <a:latin typeface="Arial" charset="0"/>
              <a:ea typeface="ＭＳ Ｐゴシック" charset="0"/>
            </a:endParaRPr>
          </a:p>
        </p:txBody>
      </p:sp>
      <p:sp>
        <p:nvSpPr>
          <p:cNvPr id="67587" name="Rectangle 5"/>
          <p:cNvSpPr>
            <a:spLocks noGrp="1" noChangeArrowheads="1"/>
          </p:cNvSpPr>
          <p:nvPr>
            <p:ph type="body" sz="half" idx="2"/>
          </p:nvPr>
        </p:nvSpPr>
        <p:spPr>
          <a:xfrm>
            <a:off x="4876800" y="1371600"/>
            <a:ext cx="4038600" cy="4525963"/>
          </a:xfrm>
        </p:spPr>
        <p:txBody>
          <a:bodyPr/>
          <a:lstStyle/>
          <a:p>
            <a:pPr>
              <a:lnSpc>
                <a:spcPct val="80000"/>
              </a:lnSpc>
              <a:buFontTx/>
              <a:buNone/>
            </a:pPr>
            <a:r>
              <a:rPr lang="en-US" sz="1800">
                <a:latin typeface="Arial" charset="0"/>
                <a:ea typeface="ＭＳ Ｐゴシック" charset="0"/>
              </a:rPr>
              <a:t>GS-1101</a:t>
            </a:r>
          </a:p>
          <a:p>
            <a:pPr>
              <a:lnSpc>
                <a:spcPct val="80000"/>
              </a:lnSpc>
            </a:pPr>
            <a:r>
              <a:rPr lang="en-US" sz="1800">
                <a:latin typeface="Arial" charset="0"/>
                <a:ea typeface="ＭＳ Ｐゴシック" charset="0"/>
              </a:rPr>
              <a:t>Oral inhibitor of PI3K</a:t>
            </a:r>
            <a:r>
              <a:rPr lang="en-US" sz="1800">
                <a:latin typeface="Arial" charset="0"/>
                <a:ea typeface="ＭＳ Ｐゴシック" charset="0"/>
                <a:sym typeface="Symbol" charset="0"/>
              </a:rPr>
              <a:t></a:t>
            </a:r>
          </a:p>
          <a:p>
            <a:pPr>
              <a:lnSpc>
                <a:spcPct val="80000"/>
              </a:lnSpc>
            </a:pPr>
            <a:r>
              <a:rPr lang="en-US" sz="1800">
                <a:latin typeface="Arial" charset="0"/>
                <a:ea typeface="ＭＳ Ｐゴシック" charset="0"/>
              </a:rPr>
              <a:t>~10% grade 3/4 neutropenia</a:t>
            </a:r>
          </a:p>
          <a:p>
            <a:pPr>
              <a:lnSpc>
                <a:spcPct val="80000"/>
              </a:lnSpc>
            </a:pPr>
            <a:r>
              <a:rPr lang="en-US" sz="1800">
                <a:latin typeface="Arial" charset="0"/>
                <a:ea typeface="ＭＳ Ｐゴシック" charset="0"/>
              </a:rPr>
              <a:t>Lymphocytosis a class effect, indicative of biologic activity Need new response criteria</a:t>
            </a:r>
          </a:p>
          <a:p>
            <a:pPr>
              <a:lnSpc>
                <a:spcPct val="80000"/>
              </a:lnSpc>
            </a:pPr>
            <a:endParaRPr lang="en-US" sz="1800">
              <a:latin typeface="Arial" charset="0"/>
              <a:ea typeface="ＭＳ Ｐゴシック" charset="0"/>
            </a:endParaRPr>
          </a:p>
          <a:p>
            <a:pPr>
              <a:lnSpc>
                <a:spcPct val="80000"/>
              </a:lnSpc>
            </a:pPr>
            <a:r>
              <a:rPr lang="en-US" sz="1800">
                <a:latin typeface="Arial" charset="0"/>
                <a:ea typeface="ＭＳ Ｐゴシック" charset="0"/>
              </a:rPr>
              <a:t>ORR 26%, but nodal response 80% and </a:t>
            </a:r>
            <a:r>
              <a:rPr lang="ja-JP" altLang="en-US" sz="1800">
                <a:latin typeface="Arial" charset="0"/>
                <a:ea typeface="ＭＳ Ｐゴシック" charset="0"/>
              </a:rPr>
              <a:t>“</a:t>
            </a:r>
            <a:r>
              <a:rPr lang="en-US" altLang="ja-JP" sz="1800">
                <a:latin typeface="Arial" charset="0"/>
                <a:ea typeface="ＭＳ Ｐゴシック" charset="0"/>
              </a:rPr>
              <a:t>responses</a:t>
            </a:r>
            <a:r>
              <a:rPr lang="ja-JP" altLang="en-US" sz="1800">
                <a:latin typeface="Arial" charset="0"/>
                <a:ea typeface="ＭＳ Ｐゴシック" charset="0"/>
              </a:rPr>
              <a:t>”</a:t>
            </a:r>
            <a:r>
              <a:rPr lang="en-US" altLang="ja-JP" sz="1800">
                <a:latin typeface="Arial" charset="0"/>
                <a:ea typeface="ＭＳ Ｐゴシック" charset="0"/>
              </a:rPr>
              <a:t> improve as lymphocytosis resolves</a:t>
            </a:r>
          </a:p>
          <a:p>
            <a:pPr lvl="2">
              <a:lnSpc>
                <a:spcPct val="80000"/>
              </a:lnSpc>
              <a:buFontTx/>
              <a:buNone/>
            </a:pPr>
            <a:r>
              <a:rPr lang="en-US" sz="1200">
                <a:latin typeface="Arial" charset="0"/>
                <a:ea typeface="ＭＳ Ｐゴシック" charset="0"/>
              </a:rPr>
              <a:t>(Furman ASCO 2010)</a:t>
            </a:r>
          </a:p>
          <a:p>
            <a:pPr>
              <a:lnSpc>
                <a:spcPct val="80000"/>
              </a:lnSpc>
            </a:pPr>
            <a:endParaRPr lang="en-US" sz="1800">
              <a:latin typeface="Arial" charset="0"/>
              <a:ea typeface="ＭＳ Ｐゴシック" charset="0"/>
            </a:endParaRPr>
          </a:p>
          <a:p>
            <a:pPr>
              <a:lnSpc>
                <a:spcPct val="80000"/>
              </a:lnSpc>
            </a:pPr>
            <a:endParaRPr lang="en-US" sz="1800">
              <a:latin typeface="Arial" charset="0"/>
              <a:ea typeface="ＭＳ Ｐゴシック" charset="0"/>
            </a:endParaRPr>
          </a:p>
          <a:p>
            <a:pPr>
              <a:lnSpc>
                <a:spcPct val="80000"/>
              </a:lnSpc>
            </a:pPr>
            <a:r>
              <a:rPr lang="en-US" sz="1800">
                <a:latin typeface="Arial" charset="0"/>
                <a:ea typeface="ＭＳ Ｐゴシック" charset="0"/>
              </a:rPr>
              <a:t>Combining with rituximab or bendamustine reduces lymphocytosis, increasing </a:t>
            </a:r>
            <a:r>
              <a:rPr lang="ja-JP" altLang="en-US" sz="1800">
                <a:latin typeface="Arial" charset="0"/>
                <a:ea typeface="ＭＳ Ｐゴシック" charset="0"/>
              </a:rPr>
              <a:t>“</a:t>
            </a:r>
            <a:r>
              <a:rPr lang="en-US" altLang="ja-JP" sz="1800">
                <a:latin typeface="Arial" charset="0"/>
                <a:ea typeface="ＭＳ Ｐゴシック" charset="0"/>
              </a:rPr>
              <a:t>response</a:t>
            </a:r>
            <a:r>
              <a:rPr lang="ja-JP" altLang="en-US" sz="1800">
                <a:latin typeface="Arial" charset="0"/>
                <a:ea typeface="ＭＳ Ｐゴシック" charset="0"/>
              </a:rPr>
              <a:t>”</a:t>
            </a:r>
            <a:r>
              <a:rPr lang="en-US" altLang="ja-JP" sz="1800">
                <a:latin typeface="Arial" charset="0"/>
                <a:ea typeface="ＭＳ Ｐゴシック" charset="0"/>
              </a:rPr>
              <a:t> rate</a:t>
            </a:r>
            <a:endParaRPr lang="en-US" sz="1800">
              <a:latin typeface="Arial" charset="0"/>
              <a:ea typeface="ＭＳ Ｐゴシック"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a:xfrm>
            <a:off x="533400" y="0"/>
            <a:ext cx="8229600" cy="1143000"/>
          </a:xfrm>
        </p:spPr>
        <p:txBody>
          <a:bodyPr/>
          <a:lstStyle/>
          <a:p>
            <a:r>
              <a:rPr lang="en-US">
                <a:latin typeface="Arial" charset="0"/>
                <a:ea typeface="ＭＳ Ｐゴシック" charset="0"/>
              </a:rPr>
              <a:t>SUMMARY</a:t>
            </a:r>
          </a:p>
        </p:txBody>
      </p:sp>
      <p:sp>
        <p:nvSpPr>
          <p:cNvPr id="69634" name="Rectangle 3"/>
          <p:cNvSpPr>
            <a:spLocks noGrp="1" noChangeArrowheads="1"/>
          </p:cNvSpPr>
          <p:nvPr>
            <p:ph type="body" idx="1"/>
          </p:nvPr>
        </p:nvSpPr>
        <p:spPr>
          <a:xfrm>
            <a:off x="381000" y="914400"/>
            <a:ext cx="8534400" cy="5791200"/>
          </a:xfrm>
        </p:spPr>
        <p:txBody>
          <a:bodyPr/>
          <a:lstStyle/>
          <a:p>
            <a:pPr>
              <a:lnSpc>
                <a:spcPct val="80000"/>
              </a:lnSpc>
            </a:pPr>
            <a:r>
              <a:rPr lang="en-US" sz="1400">
                <a:latin typeface="Arial" charset="0"/>
                <a:ea typeface="ＭＳ Ｐゴシック" charset="0"/>
              </a:rPr>
              <a:t>Prognostic Factors:</a:t>
            </a:r>
            <a:r>
              <a:rPr lang="en-US" sz="1800">
                <a:latin typeface="Arial" charset="0"/>
                <a:ea typeface="ＭＳ Ｐゴシック" charset="0"/>
              </a:rPr>
              <a:t> </a:t>
            </a:r>
          </a:p>
          <a:p>
            <a:pPr lvl="1">
              <a:lnSpc>
                <a:spcPct val="80000"/>
              </a:lnSpc>
            </a:pPr>
            <a:r>
              <a:rPr lang="en-US" sz="1800">
                <a:latin typeface="Arial" charset="0"/>
                <a:ea typeface="ＭＳ Ｐゴシック" charset="0"/>
              </a:rPr>
              <a:t>Not ready for early intervention trial in W&amp;W patients based on prognostic factors</a:t>
            </a:r>
            <a:r>
              <a:rPr lang="en-US" sz="2400">
                <a:latin typeface="Arial" charset="0"/>
                <a:ea typeface="ＭＳ Ｐゴシック" charset="0"/>
              </a:rPr>
              <a:t>  </a:t>
            </a:r>
          </a:p>
          <a:p>
            <a:pPr>
              <a:lnSpc>
                <a:spcPct val="80000"/>
              </a:lnSpc>
            </a:pPr>
            <a:endParaRPr lang="en-US" sz="1400">
              <a:latin typeface="Arial" charset="0"/>
              <a:ea typeface="ＭＳ Ｐゴシック" charset="0"/>
            </a:endParaRPr>
          </a:p>
          <a:p>
            <a:pPr>
              <a:lnSpc>
                <a:spcPct val="80000"/>
              </a:lnSpc>
            </a:pPr>
            <a:r>
              <a:rPr lang="en-US" sz="1400">
                <a:latin typeface="Arial" charset="0"/>
                <a:ea typeface="ＭＳ Ｐゴシック" charset="0"/>
              </a:rPr>
              <a:t>What are options for initial therapy?</a:t>
            </a:r>
          </a:p>
          <a:p>
            <a:pPr lvl="1">
              <a:lnSpc>
                <a:spcPct val="80000"/>
              </a:lnSpc>
            </a:pPr>
            <a:r>
              <a:rPr lang="en-US" sz="1800">
                <a:latin typeface="Arial" charset="0"/>
                <a:ea typeface="ＭＳ Ｐゴシック" charset="0"/>
              </a:rPr>
              <a:t>BR, FR or FCR reasonable in appropriate patients </a:t>
            </a:r>
          </a:p>
          <a:p>
            <a:pPr lvl="1">
              <a:lnSpc>
                <a:spcPct val="80000"/>
              </a:lnSpc>
            </a:pPr>
            <a:r>
              <a:rPr lang="en-US" sz="1800">
                <a:latin typeface="Arial" charset="0"/>
                <a:ea typeface="ＭＳ Ｐゴシック" charset="0"/>
              </a:rPr>
              <a:t>Choose based on age, PS, CIRS score, CrCL, pace of disease</a:t>
            </a:r>
          </a:p>
          <a:p>
            <a:pPr lvl="1">
              <a:lnSpc>
                <a:spcPct val="80000"/>
              </a:lnSpc>
            </a:pPr>
            <a:r>
              <a:rPr lang="en-US" sz="1800">
                <a:latin typeface="Arial" charset="0"/>
                <a:ea typeface="ＭＳ Ｐゴシック" charset="0"/>
              </a:rPr>
              <a:t>Novel agents soon</a:t>
            </a:r>
          </a:p>
          <a:p>
            <a:pPr>
              <a:lnSpc>
                <a:spcPct val="80000"/>
              </a:lnSpc>
            </a:pPr>
            <a:endParaRPr lang="en-US" sz="1400">
              <a:latin typeface="Arial" charset="0"/>
              <a:ea typeface="ＭＳ Ｐゴシック" charset="0"/>
            </a:endParaRPr>
          </a:p>
          <a:p>
            <a:pPr>
              <a:lnSpc>
                <a:spcPct val="80000"/>
              </a:lnSpc>
            </a:pPr>
            <a:r>
              <a:rPr lang="en-US" sz="1400">
                <a:latin typeface="Arial" charset="0"/>
                <a:ea typeface="ＭＳ Ｐゴシック" charset="0"/>
              </a:rPr>
              <a:t>Is there a role for consolidation/maintenance?</a:t>
            </a:r>
          </a:p>
          <a:p>
            <a:pPr lvl="1">
              <a:lnSpc>
                <a:spcPct val="80000"/>
              </a:lnSpc>
            </a:pPr>
            <a:r>
              <a:rPr lang="en-US" sz="1800">
                <a:latin typeface="Arial" charset="0"/>
                <a:ea typeface="ＭＳ Ｐゴシック" charset="0"/>
              </a:rPr>
              <a:t>Not yet, await data on lenalidomide </a:t>
            </a:r>
            <a:r>
              <a:rPr lang="en-US" sz="1800">
                <a:latin typeface="Arial" charset="0"/>
                <a:ea typeface="ＭＳ Ｐゴシック" charset="0"/>
                <a:cs typeface="Arial" charset="0"/>
              </a:rPr>
              <a:t>± </a:t>
            </a:r>
            <a:r>
              <a:rPr lang="en-US" sz="1800">
                <a:latin typeface="Arial" charset="0"/>
                <a:ea typeface="ＭＳ Ｐゴシック" charset="0"/>
              </a:rPr>
              <a:t>rituximab; novel agents</a:t>
            </a:r>
          </a:p>
          <a:p>
            <a:pPr>
              <a:lnSpc>
                <a:spcPct val="80000"/>
              </a:lnSpc>
            </a:pPr>
            <a:endParaRPr lang="en-US" sz="1400">
              <a:latin typeface="Arial" charset="0"/>
              <a:ea typeface="ＭＳ Ｐゴシック" charset="0"/>
            </a:endParaRPr>
          </a:p>
          <a:p>
            <a:pPr>
              <a:lnSpc>
                <a:spcPct val="80000"/>
              </a:lnSpc>
            </a:pPr>
            <a:r>
              <a:rPr lang="en-US" sz="1400">
                <a:latin typeface="Arial" charset="0"/>
                <a:ea typeface="ＭＳ Ｐゴシック" charset="0"/>
              </a:rPr>
              <a:t>What do you do when del17p is present?</a:t>
            </a:r>
          </a:p>
          <a:p>
            <a:pPr lvl="1">
              <a:lnSpc>
                <a:spcPct val="80000"/>
              </a:lnSpc>
            </a:pPr>
            <a:r>
              <a:rPr lang="en-US" sz="1800">
                <a:latin typeface="Arial" charset="0"/>
                <a:ea typeface="ＭＳ Ｐゴシック" charset="0"/>
              </a:rPr>
              <a:t>No good answer</a:t>
            </a:r>
          </a:p>
          <a:p>
            <a:pPr lvl="1">
              <a:lnSpc>
                <a:spcPct val="80000"/>
              </a:lnSpc>
            </a:pPr>
            <a:r>
              <a:rPr lang="en-US" sz="1800">
                <a:latin typeface="Arial" charset="0"/>
                <a:ea typeface="ＭＳ Ｐゴシック" charset="0"/>
              </a:rPr>
              <a:t>Consider alemtuzumab, allo-SCT, novel agents</a:t>
            </a:r>
          </a:p>
          <a:p>
            <a:pPr lvl="1">
              <a:lnSpc>
                <a:spcPct val="80000"/>
              </a:lnSpc>
            </a:pPr>
            <a:endParaRPr lang="en-US" sz="1600">
              <a:latin typeface="Arial" charset="0"/>
              <a:ea typeface="ＭＳ Ｐゴシック" charset="0"/>
            </a:endParaRPr>
          </a:p>
          <a:p>
            <a:pPr>
              <a:lnSpc>
                <a:spcPct val="80000"/>
              </a:lnSpc>
            </a:pPr>
            <a:r>
              <a:rPr lang="en-US" sz="1400">
                <a:latin typeface="Arial" charset="0"/>
                <a:ea typeface="ＭＳ Ｐゴシック" charset="0"/>
              </a:rPr>
              <a:t>What is the role of allogeneic stem cell transplant?</a:t>
            </a:r>
          </a:p>
          <a:p>
            <a:pPr lvl="1">
              <a:lnSpc>
                <a:spcPct val="80000"/>
              </a:lnSpc>
            </a:pPr>
            <a:r>
              <a:rPr lang="en-US" sz="1800">
                <a:latin typeface="Arial" charset="0"/>
                <a:ea typeface="ＭＳ Ｐゴシック" charset="0"/>
              </a:rPr>
              <a:t>EBMT recommendations reasonable, balance risk:benefit</a:t>
            </a:r>
          </a:p>
          <a:p>
            <a:pPr>
              <a:lnSpc>
                <a:spcPct val="80000"/>
              </a:lnSpc>
            </a:pPr>
            <a:endParaRPr lang="en-US" sz="1800">
              <a:latin typeface="Arial" charset="0"/>
              <a:ea typeface="ＭＳ Ｐゴシック" charset="0"/>
            </a:endParaRPr>
          </a:p>
          <a:p>
            <a:pPr>
              <a:lnSpc>
                <a:spcPct val="80000"/>
              </a:lnSpc>
            </a:pPr>
            <a:r>
              <a:rPr lang="en-US" sz="1400">
                <a:latin typeface="Arial" charset="0"/>
                <a:ea typeface="ＭＳ Ｐゴシック" charset="0"/>
              </a:rPr>
              <a:t>What about new agents and how to use them?</a:t>
            </a:r>
          </a:p>
          <a:p>
            <a:pPr lvl="1">
              <a:lnSpc>
                <a:spcPct val="80000"/>
              </a:lnSpc>
            </a:pPr>
            <a:r>
              <a:rPr lang="en-US" sz="1800">
                <a:latin typeface="Arial" charset="0"/>
                <a:ea typeface="ＭＳ Ｐゴシック" charset="0"/>
              </a:rPr>
              <a:t>Exciting data; will they supplant or supplement chemotherapy?</a:t>
            </a:r>
            <a:endParaRPr lang="en-US" sz="1200">
              <a:latin typeface="Arial" charset="0"/>
              <a:ea typeface="ＭＳ Ｐゴシック"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8"/>
          <p:cNvSpPr>
            <a:spLocks noGrp="1" noChangeArrowheads="1"/>
          </p:cNvSpPr>
          <p:nvPr>
            <p:ph type="ctrTitle" idx="4294967295"/>
          </p:nvPr>
        </p:nvSpPr>
        <p:spPr>
          <a:xfrm>
            <a:off x="304800" y="838200"/>
            <a:ext cx="8534400" cy="2438400"/>
          </a:xfrm>
        </p:spPr>
        <p:txBody>
          <a:bodyPr/>
          <a:lstStyle/>
          <a:p>
            <a:pPr algn="ctr" eaLnBrk="1" hangingPunct="1"/>
            <a:r>
              <a:rPr lang="en-US">
                <a:solidFill>
                  <a:srgbClr val="EFC53D"/>
                </a:solidFill>
                <a:latin typeface="Arial" charset="0"/>
                <a:ea typeface="ヒラギノ角ゴ Pro W3" charset="0"/>
                <a:cs typeface="ヒラギノ角ゴ Pro W3" charset="0"/>
              </a:rPr>
              <a:t>International Second Opinion: Interactive </a:t>
            </a:r>
            <a:br>
              <a:rPr lang="en-US">
                <a:solidFill>
                  <a:srgbClr val="EFC53D"/>
                </a:solidFill>
                <a:latin typeface="Arial" charset="0"/>
                <a:ea typeface="ヒラギノ角ゴ Pro W3" charset="0"/>
                <a:cs typeface="ヒラギノ角ゴ Pro W3" charset="0"/>
              </a:rPr>
            </a:br>
            <a:r>
              <a:rPr lang="en-US">
                <a:solidFill>
                  <a:srgbClr val="EFC53D"/>
                </a:solidFill>
                <a:latin typeface="Arial" charset="0"/>
                <a:ea typeface="ヒラギノ角ゴ Pro W3" charset="0"/>
                <a:cs typeface="ヒラギノ角ゴ Pro W3" charset="0"/>
              </a:rPr>
              <a:t>Case-Based Discussions Focused on the Management of Non-Hodgkin Lymphoma/CLL</a:t>
            </a:r>
            <a:br>
              <a:rPr lang="en-US">
                <a:solidFill>
                  <a:srgbClr val="EFC53D"/>
                </a:solidFill>
                <a:latin typeface="Arial" charset="0"/>
                <a:ea typeface="ヒラギノ角ゴ Pro W3" charset="0"/>
                <a:cs typeface="ヒラギノ角ゴ Pro W3" charset="0"/>
              </a:rPr>
            </a:br>
            <a:r>
              <a:rPr lang="en-US" sz="800">
                <a:latin typeface="Arial" charset="0"/>
                <a:ea typeface="ヒラギノ角ゴ Pro W3" charset="0"/>
                <a:cs typeface="ヒラギノ角ゴ Pro W3" charset="0"/>
              </a:rPr>
              <a:t> </a:t>
            </a:r>
            <a:r>
              <a:rPr lang="en-US" sz="1400">
                <a:latin typeface="Arial" charset="0"/>
                <a:ea typeface="ヒラギノ角ゴ Pro W3" charset="0"/>
                <a:cs typeface="ヒラギノ角ゴ Pro W3" charset="0"/>
              </a:rPr>
              <a:t/>
            </a:r>
            <a:br>
              <a:rPr lang="en-US" sz="1400">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Friday, December 7, 2012</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1:00 PM – 3:30 PM</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Atlanta, Georgia</a:t>
            </a:r>
          </a:p>
        </p:txBody>
      </p:sp>
      <p:sp>
        <p:nvSpPr>
          <p:cNvPr id="71682" name="Text Box 7"/>
          <p:cNvSpPr txBox="1">
            <a:spLocks noChangeArrowheads="1"/>
          </p:cNvSpPr>
          <p:nvPr/>
        </p:nvSpPr>
        <p:spPr bwMode="auto">
          <a:xfrm>
            <a:off x="3998913" y="4572000"/>
            <a:ext cx="11461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000" b="1">
                <a:solidFill>
                  <a:srgbClr val="EFC53D"/>
                </a:solidFill>
                <a:ea typeface="ヒラギノ角ゴ Pro W3" charset="0"/>
                <a:cs typeface="ヒラギノ角ゴ Pro W3" charset="0"/>
              </a:rPr>
              <a:t>Faculty</a:t>
            </a:r>
            <a:r>
              <a:rPr lang="en-US" sz="2000" b="1">
                <a:solidFill>
                  <a:srgbClr val="FFFFFF"/>
                </a:solidFill>
                <a:ea typeface="ヒラギノ角ゴ Pro W3" charset="0"/>
                <a:cs typeface="ヒラギノ角ゴ Pro W3" charset="0"/>
              </a:rPr>
              <a:t> </a:t>
            </a:r>
          </a:p>
        </p:txBody>
      </p:sp>
      <p:sp>
        <p:nvSpPr>
          <p:cNvPr id="71683" name="Text Box 6"/>
          <p:cNvSpPr txBox="1">
            <a:spLocks noChangeArrowheads="1"/>
          </p:cNvSpPr>
          <p:nvPr/>
        </p:nvSpPr>
        <p:spPr bwMode="auto">
          <a:xfrm>
            <a:off x="1352550" y="4945063"/>
            <a:ext cx="29146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b="1">
                <a:solidFill>
                  <a:srgbClr val="FFFFFF"/>
                </a:solidFill>
              </a:rPr>
              <a:t>Myron S Czuczman, MD</a:t>
            </a:r>
          </a:p>
          <a:p>
            <a:r>
              <a:rPr lang="en-US" sz="1800" b="1">
                <a:solidFill>
                  <a:srgbClr val="FFFFFF"/>
                </a:solidFill>
              </a:rPr>
              <a:t>Martin Dreyling, MD, PhD</a:t>
            </a:r>
          </a:p>
          <a:p>
            <a:r>
              <a:rPr lang="en-US" sz="1800" b="1">
                <a:solidFill>
                  <a:srgbClr val="FFFFFF"/>
                </a:solidFill>
              </a:rPr>
              <a:t>Steven M Horwitz, MD</a:t>
            </a:r>
          </a:p>
        </p:txBody>
      </p:sp>
      <p:sp>
        <p:nvSpPr>
          <p:cNvPr id="71684" name="Text Box 6"/>
          <p:cNvSpPr txBox="1">
            <a:spLocks noChangeArrowheads="1"/>
          </p:cNvSpPr>
          <p:nvPr/>
        </p:nvSpPr>
        <p:spPr bwMode="auto">
          <a:xfrm>
            <a:off x="4648200" y="4973638"/>
            <a:ext cx="305752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b="1">
                <a:solidFill>
                  <a:srgbClr val="FFFFFF"/>
                </a:solidFill>
              </a:rPr>
              <a:t>John P Leonard, MD</a:t>
            </a:r>
          </a:p>
          <a:p>
            <a:r>
              <a:rPr lang="en-US" sz="1800" b="1">
                <a:solidFill>
                  <a:srgbClr val="FFFFFF"/>
                </a:solidFill>
              </a:rPr>
              <a:t>Mitchell R Smith, MD, PhD</a:t>
            </a:r>
          </a:p>
        </p:txBody>
      </p:sp>
      <p:sp>
        <p:nvSpPr>
          <p:cNvPr id="71685" name="Text Box 7"/>
          <p:cNvSpPr txBox="1">
            <a:spLocks noChangeArrowheads="1"/>
          </p:cNvSpPr>
          <p:nvPr/>
        </p:nvSpPr>
        <p:spPr bwMode="auto">
          <a:xfrm>
            <a:off x="3859213" y="3657600"/>
            <a:ext cx="1425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2000" b="1">
                <a:solidFill>
                  <a:srgbClr val="EFC53D"/>
                </a:solidFill>
              </a:rPr>
              <a:t>Moderator</a:t>
            </a:r>
          </a:p>
        </p:txBody>
      </p:sp>
      <p:sp>
        <p:nvSpPr>
          <p:cNvPr id="71686" name="Text Box 6"/>
          <p:cNvSpPr txBox="1">
            <a:spLocks noChangeArrowheads="1"/>
          </p:cNvSpPr>
          <p:nvPr/>
        </p:nvSpPr>
        <p:spPr bwMode="auto">
          <a:xfrm>
            <a:off x="3362325" y="3962400"/>
            <a:ext cx="241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ts val="213"/>
              </a:spcBef>
            </a:pPr>
            <a:r>
              <a:rPr lang="en-US" sz="1800" b="1">
                <a:solidFill>
                  <a:srgbClr val="FFFFFF"/>
                </a:solidFill>
              </a:rPr>
              <a:t>Neil Love, MD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idx="4294967295"/>
          </p:nvPr>
        </p:nvSpPr>
        <p:spPr>
          <a:xfrm>
            <a:off x="0" y="0"/>
            <a:ext cx="9144000" cy="1143000"/>
          </a:xfrm>
        </p:spPr>
        <p:txBody>
          <a:bodyPr/>
          <a:lstStyle/>
          <a:p>
            <a:pPr algn="ctr" eaLnBrk="1" hangingPunct="1"/>
            <a:r>
              <a:rPr lang="en-US" sz="2400">
                <a:solidFill>
                  <a:srgbClr val="FFFF00"/>
                </a:solidFill>
                <a:latin typeface="Arial" charset="0"/>
                <a:ea typeface="ＭＳ Ｐゴシック" charset="0"/>
                <a:cs typeface="Arial" charset="0"/>
              </a:rPr>
              <a:t>Case: From the practice of Ramón García-Sanz, MD, PhD</a:t>
            </a:r>
          </a:p>
        </p:txBody>
      </p:sp>
      <p:sp>
        <p:nvSpPr>
          <p:cNvPr id="26626" name="Content Placeholder 2"/>
          <p:cNvSpPr>
            <a:spLocks noGrp="1"/>
          </p:cNvSpPr>
          <p:nvPr>
            <p:ph idx="4294967295"/>
          </p:nvPr>
        </p:nvSpPr>
        <p:spPr>
          <a:xfrm>
            <a:off x="685800" y="1143000"/>
            <a:ext cx="7924800" cy="5027613"/>
          </a:xfrm>
        </p:spPr>
        <p:txBody>
          <a:bodyPr/>
          <a:lstStyle/>
          <a:p>
            <a:pPr eaLnBrk="1" hangingPunct="1"/>
            <a:r>
              <a:rPr lang="en-US" sz="2400">
                <a:latin typeface="Arial" charset="0"/>
                <a:ea typeface="ＭＳ Ｐゴシック" charset="0"/>
                <a:cs typeface="Arial" charset="0"/>
              </a:rPr>
              <a:t>64-year-old woman diagnosed at age 56 with asymptomatic CLL had progressive lymphocytosis (currently 256K/mL) over 8 years of observation</a:t>
            </a:r>
          </a:p>
          <a:p>
            <a:pPr eaLnBrk="1" hangingPunct="1"/>
            <a:r>
              <a:rPr lang="en-US" sz="2400">
                <a:latin typeface="Arial" charset="0"/>
                <a:ea typeface="ＭＳ Ｐゴシック" charset="0"/>
                <a:cs typeface="Arial" charset="0"/>
              </a:rPr>
              <a:t>Now experiences weight loss, respiratory pneumonia, renal deterioration (creatinine 2.1 mg/dL, Bence Jones proteinuria)</a:t>
            </a:r>
          </a:p>
          <a:p>
            <a:pPr eaLnBrk="1" hangingPunct="1"/>
            <a:r>
              <a:rPr lang="en-US" sz="2400">
                <a:latin typeface="Arial" charset="0"/>
                <a:ea typeface="ＭＳ Ｐゴシック" charset="0"/>
                <a:cs typeface="Arial" charset="0"/>
              </a:rPr>
              <a:t>CT scan reveals hepatomegaly, splenomegaly, abdominal lymphadenopathy</a:t>
            </a:r>
          </a:p>
          <a:p>
            <a:pPr eaLnBrk="1" hangingPunct="1"/>
            <a:r>
              <a:rPr lang="en-US" sz="2400">
                <a:latin typeface="Arial" charset="0"/>
                <a:ea typeface="ＭＳ Ｐゴシック" charset="0"/>
                <a:cs typeface="Arial" charset="0"/>
              </a:rPr>
              <a:t>Treatment on clinical trial with chlorambucil/GA101 results in WBC reduction, renal function improvement and &lt;5.0x10</a:t>
            </a:r>
            <a:r>
              <a:rPr lang="en-US" sz="2400" baseline="30000">
                <a:latin typeface="Arial" charset="0"/>
                <a:ea typeface="ＭＳ Ｐゴシック" charset="0"/>
                <a:cs typeface="Arial" charset="0"/>
              </a:rPr>
              <a:t>9</a:t>
            </a:r>
            <a:r>
              <a:rPr lang="en-US" sz="2400">
                <a:latin typeface="Arial" charset="0"/>
                <a:ea typeface="ＭＳ Ｐゴシック" charset="0"/>
                <a:cs typeface="Arial" charset="0"/>
              </a:rPr>
              <a:t> lymphocytes/L</a:t>
            </a:r>
          </a:p>
          <a:p>
            <a:pPr eaLnBrk="1" hangingPunct="1"/>
            <a:r>
              <a:rPr lang="en-US" sz="2400">
                <a:latin typeface="Arial" charset="0"/>
                <a:ea typeface="ＭＳ Ｐゴシック" charset="0"/>
                <a:cs typeface="Arial" charset="0"/>
              </a:rPr>
              <a:t>Chlorambucil/GA101 reduced then stopped due to profound neutropenia</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a:solidFill>
                  <a:srgbClr val="FFFFFF"/>
                </a:solidFill>
              </a:rPr>
              <a:t>A 64-year-old woman was diagnosed with CLL at age 56 and was observed off treatment for 8 years. She is now experiencing symptoms requiring treatment, including renal failure, weight loss and fatigue. What treatment would you most likely recommend for this patient?</a:t>
            </a:r>
          </a:p>
        </p:txBody>
      </p:sp>
      <p:graphicFrame>
        <p:nvGraphicFramePr>
          <p:cNvPr id="28674" name="Chart 2"/>
          <p:cNvGraphicFramePr>
            <a:graphicFrameLocks/>
          </p:cNvGraphicFramePr>
          <p:nvPr/>
        </p:nvGraphicFramePr>
        <p:xfrm>
          <a:off x="558800" y="2159000"/>
          <a:ext cx="8255000" cy="4445000"/>
        </p:xfrm>
        <a:graphic>
          <a:graphicData uri="http://schemas.openxmlformats.org/presentationml/2006/ole">
            <mc:AlternateContent xmlns:mc="http://schemas.openxmlformats.org/markup-compatibility/2006">
              <mc:Choice xmlns:v="urn:schemas-microsoft-com:vml" Requires="v">
                <p:oleObj spid="_x0000_s28675" r:id="rId5" imgW="8253302" imgH="4443617" progId="Excel.Chart.8">
                  <p:embed/>
                </p:oleObj>
              </mc:Choice>
              <mc:Fallback>
                <p:oleObj r:id="rId5" imgW="8253302" imgH="4443617" progId="Excel.Chart.8">
                  <p:embed/>
                  <p:pic>
                    <p:nvPicPr>
                      <p:cNvPr id="0" name="Chart 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800" y="2159000"/>
                        <a:ext cx="82550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title"/>
          </p:nvPr>
        </p:nvSpPr>
        <p:spPr>
          <a:xfrm>
            <a:off x="457200" y="220663"/>
            <a:ext cx="8229600" cy="579437"/>
          </a:xfrm>
          <a:extLst/>
        </p:spPr>
        <p:txBody>
          <a:bodyPr/>
          <a:lstStyle/>
          <a:p>
            <a:pPr>
              <a:defRPr/>
            </a:pPr>
            <a:r>
              <a:rPr lang="en-US" dirty="0" smtClean="0">
                <a:cs typeface="+mj-cs"/>
              </a:rPr>
              <a:t>CLL: THERAPEUTIC QUESTIONS</a:t>
            </a:r>
          </a:p>
        </p:txBody>
      </p:sp>
      <p:sp>
        <p:nvSpPr>
          <p:cNvPr id="30722" name="Rectangle 4"/>
          <p:cNvSpPr>
            <a:spLocks noGrp="1" noChangeArrowheads="1"/>
          </p:cNvSpPr>
          <p:nvPr>
            <p:ph type="body" idx="1"/>
          </p:nvPr>
        </p:nvSpPr>
        <p:spPr>
          <a:xfrm>
            <a:off x="304800" y="914400"/>
            <a:ext cx="8610600" cy="5257800"/>
          </a:xfrm>
        </p:spPr>
        <p:txBody>
          <a:bodyPr/>
          <a:lstStyle/>
          <a:p>
            <a:r>
              <a:rPr lang="en-US" sz="2400">
                <a:latin typeface="Arial" charset="0"/>
                <a:ea typeface="ＭＳ Ｐゴシック" charset="0"/>
              </a:rPr>
              <a:t>Prognostic Factors: </a:t>
            </a:r>
          </a:p>
          <a:p>
            <a:pPr lvl="1">
              <a:buFontTx/>
              <a:buNone/>
            </a:pPr>
            <a:r>
              <a:rPr lang="en-US" sz="2400">
                <a:latin typeface="Arial" charset="0"/>
                <a:ea typeface="ＭＳ Ｐゴシック" charset="0"/>
              </a:rPr>
              <a:t>Can we identify candidates for early intervention?</a:t>
            </a:r>
          </a:p>
          <a:p>
            <a:endParaRPr lang="en-US" sz="2400">
              <a:latin typeface="Arial" charset="0"/>
              <a:ea typeface="ＭＳ Ｐゴシック" charset="0"/>
            </a:endParaRPr>
          </a:p>
          <a:p>
            <a:r>
              <a:rPr lang="en-US" sz="2400">
                <a:latin typeface="Arial" charset="0"/>
                <a:ea typeface="ＭＳ Ｐゴシック" charset="0"/>
              </a:rPr>
              <a:t>What are options for initial therapy?</a:t>
            </a:r>
          </a:p>
          <a:p>
            <a:endParaRPr lang="en-US" sz="2400">
              <a:latin typeface="Arial" charset="0"/>
              <a:ea typeface="ＭＳ Ｐゴシック" charset="0"/>
            </a:endParaRPr>
          </a:p>
          <a:p>
            <a:r>
              <a:rPr lang="en-US" sz="2400">
                <a:latin typeface="Arial" charset="0"/>
                <a:ea typeface="ＭＳ Ｐゴシック" charset="0"/>
              </a:rPr>
              <a:t>Is there a role for consolidation/maintenance?</a:t>
            </a:r>
          </a:p>
          <a:p>
            <a:endParaRPr lang="en-US" sz="2400">
              <a:latin typeface="Arial" charset="0"/>
              <a:ea typeface="ＭＳ Ｐゴシック" charset="0"/>
            </a:endParaRPr>
          </a:p>
          <a:p>
            <a:r>
              <a:rPr lang="en-US" sz="2400">
                <a:latin typeface="Arial" charset="0"/>
                <a:ea typeface="ＭＳ Ｐゴシック" charset="0"/>
              </a:rPr>
              <a:t>What do you do when del17p is present?</a:t>
            </a:r>
          </a:p>
          <a:p>
            <a:endParaRPr lang="en-US" sz="2400">
              <a:latin typeface="Arial" charset="0"/>
              <a:ea typeface="ＭＳ Ｐゴシック" charset="0"/>
            </a:endParaRPr>
          </a:p>
          <a:p>
            <a:r>
              <a:rPr lang="en-US" sz="2400">
                <a:latin typeface="Arial" charset="0"/>
                <a:ea typeface="ＭＳ Ｐゴシック" charset="0"/>
              </a:rPr>
              <a:t>What is the role of allogeneic stem cell transplant?</a:t>
            </a:r>
          </a:p>
          <a:p>
            <a:endParaRPr lang="en-US" sz="2400">
              <a:latin typeface="Arial" charset="0"/>
              <a:ea typeface="ＭＳ Ｐゴシック" charset="0"/>
            </a:endParaRPr>
          </a:p>
          <a:p>
            <a:r>
              <a:rPr lang="en-US" sz="2400">
                <a:latin typeface="Arial" charset="0"/>
                <a:ea typeface="ＭＳ Ｐゴシック" charset="0"/>
              </a:rPr>
              <a:t>What about new agents and how to use them?</a:t>
            </a:r>
            <a:r>
              <a:rPr lang="en-US" sz="3300">
                <a:latin typeface="Arial" charset="0"/>
                <a:ea typeface="ＭＳ Ｐゴシック" charset="0"/>
              </a:rPr>
              <a:t> </a:t>
            </a:r>
            <a:endParaRPr lang="en-US">
              <a:latin typeface="Arial" charset="0"/>
              <a:ea typeface="ＭＳ Ｐゴシック"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AutoShape 2"/>
          <p:cNvSpPr>
            <a:spLocks noChangeArrowheads="1"/>
          </p:cNvSpPr>
          <p:nvPr/>
        </p:nvSpPr>
        <p:spPr bwMode="auto">
          <a:xfrm>
            <a:off x="5867400" y="1676400"/>
            <a:ext cx="1243013" cy="457200"/>
          </a:xfrm>
          <a:prstGeom prst="roundRect">
            <a:avLst>
              <a:gd name="adj" fmla="val 16667"/>
            </a:avLst>
          </a:prstGeom>
          <a:solidFill>
            <a:srgbClr val="006600"/>
          </a:solidFill>
          <a:ln w="28575">
            <a:solidFill>
              <a:srgbClr val="006600"/>
            </a:solidFill>
            <a:round/>
            <a:headEnd/>
            <a:tailEnd/>
          </a:ln>
        </p:spPr>
        <p:txBody>
          <a:bodyPr wrap="none" anchor="ctr"/>
          <a:lstStyle/>
          <a:p>
            <a:pPr algn="ctr" eaLnBrk="0" hangingPunct="0"/>
            <a:r>
              <a:rPr lang="en-US" sz="2400" b="1">
                <a:solidFill>
                  <a:srgbClr val="FFFF00"/>
                </a:solidFill>
                <a:cs typeface="Arial" charset="0"/>
              </a:rPr>
              <a:t>2000s</a:t>
            </a:r>
          </a:p>
        </p:txBody>
      </p:sp>
      <p:sp>
        <p:nvSpPr>
          <p:cNvPr id="32770" name="Line 3"/>
          <p:cNvSpPr>
            <a:spLocks noChangeShapeType="1"/>
          </p:cNvSpPr>
          <p:nvPr/>
        </p:nvSpPr>
        <p:spPr bwMode="auto">
          <a:xfrm flipH="1">
            <a:off x="6477000" y="2209800"/>
            <a:ext cx="0" cy="838200"/>
          </a:xfrm>
          <a:prstGeom prst="line">
            <a:avLst/>
          </a:prstGeom>
          <a:noFill/>
          <a:ln w="38100">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32771" name="Text Box 4"/>
          <p:cNvSpPr txBox="1">
            <a:spLocks noChangeArrowheads="1"/>
          </p:cNvSpPr>
          <p:nvPr/>
        </p:nvSpPr>
        <p:spPr bwMode="auto">
          <a:xfrm>
            <a:off x="5638800" y="3048000"/>
            <a:ext cx="2117725"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2000" b="1">
                <a:solidFill>
                  <a:schemeClr val="bg1"/>
                </a:solidFill>
                <a:cs typeface="Arial" charset="0"/>
              </a:rPr>
              <a:t>Chemo-immuno</a:t>
            </a:r>
          </a:p>
          <a:p>
            <a:pPr algn="ctr"/>
            <a:r>
              <a:rPr lang="en-US" sz="2000" b="1" u="sng">
                <a:solidFill>
                  <a:schemeClr val="bg1"/>
                </a:solidFill>
                <a:cs typeface="Arial" charset="0"/>
              </a:rPr>
              <a:t> therapy  </a:t>
            </a:r>
          </a:p>
          <a:p>
            <a:pPr algn="ctr"/>
            <a:endParaRPr lang="en-US" sz="1600" b="1">
              <a:solidFill>
                <a:schemeClr val="bg1"/>
              </a:solidFill>
              <a:cs typeface="Arial" charset="0"/>
            </a:endParaRPr>
          </a:p>
          <a:p>
            <a:pPr algn="ctr"/>
            <a:r>
              <a:rPr lang="en-US" sz="2000" b="1">
                <a:solidFill>
                  <a:srgbClr val="FFFF00"/>
                </a:solidFill>
              </a:rPr>
              <a:t>90%</a:t>
            </a:r>
          </a:p>
          <a:p>
            <a:pPr algn="ctr" eaLnBrk="1" hangingPunct="1"/>
            <a:r>
              <a:rPr lang="en-US" sz="2000" b="1">
                <a:solidFill>
                  <a:srgbClr val="FFFF00"/>
                </a:solidFill>
              </a:rPr>
              <a:t>40-50%</a:t>
            </a:r>
          </a:p>
        </p:txBody>
      </p:sp>
      <p:grpSp>
        <p:nvGrpSpPr>
          <p:cNvPr id="32772" name="Group 8"/>
          <p:cNvGrpSpPr>
            <a:grpSpLocks/>
          </p:cNvGrpSpPr>
          <p:nvPr/>
        </p:nvGrpSpPr>
        <p:grpSpPr bwMode="auto">
          <a:xfrm>
            <a:off x="685800" y="1676400"/>
            <a:ext cx="1371600" cy="1524000"/>
            <a:chOff x="96" y="960"/>
            <a:chExt cx="903" cy="1056"/>
          </a:xfrm>
        </p:grpSpPr>
        <p:sp>
          <p:nvSpPr>
            <p:cNvPr id="32787" name="AutoShape 9"/>
            <p:cNvSpPr>
              <a:spLocks noChangeArrowheads="1"/>
            </p:cNvSpPr>
            <p:nvPr/>
          </p:nvSpPr>
          <p:spPr bwMode="auto">
            <a:xfrm>
              <a:off x="96" y="960"/>
              <a:ext cx="903" cy="336"/>
            </a:xfrm>
            <a:prstGeom prst="roundRect">
              <a:avLst>
                <a:gd name="adj" fmla="val 16667"/>
              </a:avLst>
            </a:prstGeom>
            <a:solidFill>
              <a:srgbClr val="006600"/>
            </a:solidFill>
            <a:ln w="28575">
              <a:solidFill>
                <a:srgbClr val="006600"/>
              </a:solidFill>
              <a:round/>
              <a:headEnd/>
              <a:tailEnd/>
            </a:ln>
          </p:spPr>
          <p:txBody>
            <a:bodyPr wrap="none" anchor="ctr"/>
            <a:lstStyle/>
            <a:p>
              <a:pPr algn="ctr" eaLnBrk="0" hangingPunct="0"/>
              <a:r>
                <a:rPr lang="en-US" sz="2400" b="1">
                  <a:solidFill>
                    <a:srgbClr val="FFFF00"/>
                  </a:solidFill>
                  <a:cs typeface="Arial" charset="0"/>
                </a:rPr>
                <a:t>1960-70s</a:t>
              </a:r>
            </a:p>
          </p:txBody>
        </p:sp>
        <p:sp>
          <p:nvSpPr>
            <p:cNvPr id="32788" name="Line 10"/>
            <p:cNvSpPr>
              <a:spLocks noChangeShapeType="1"/>
            </p:cNvSpPr>
            <p:nvPr/>
          </p:nvSpPr>
          <p:spPr bwMode="auto">
            <a:xfrm>
              <a:off x="547" y="1344"/>
              <a:ext cx="0" cy="672"/>
            </a:xfrm>
            <a:prstGeom prst="line">
              <a:avLst/>
            </a:prstGeom>
            <a:noFill/>
            <a:ln w="38100">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grpSp>
      <p:sp>
        <p:nvSpPr>
          <p:cNvPr id="32773" name="Text Box 11"/>
          <p:cNvSpPr txBox="1">
            <a:spLocks noChangeArrowheads="1"/>
          </p:cNvSpPr>
          <p:nvPr/>
        </p:nvSpPr>
        <p:spPr bwMode="auto">
          <a:xfrm>
            <a:off x="762000" y="3276600"/>
            <a:ext cx="1411288"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152400" indent="-150813"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2000" b="1" u="sng">
                <a:solidFill>
                  <a:schemeClr val="bg1"/>
                </a:solidFill>
                <a:cs typeface="Arial" charset="0"/>
              </a:rPr>
              <a:t>Alkylators</a:t>
            </a:r>
          </a:p>
          <a:p>
            <a:pPr lvl="1" algn="ctr">
              <a:spcBef>
                <a:spcPct val="10000"/>
              </a:spcBef>
              <a:spcAft>
                <a:spcPct val="10000"/>
              </a:spcAft>
            </a:pPr>
            <a:endParaRPr lang="en-US" sz="2000" b="1">
              <a:solidFill>
                <a:schemeClr val="bg1"/>
              </a:solidFill>
              <a:cs typeface="Arial" charset="0"/>
            </a:endParaRPr>
          </a:p>
          <a:p>
            <a:pPr algn="ctr" eaLnBrk="1" hangingPunct="1"/>
            <a:r>
              <a:rPr lang="en-US" sz="2000" b="1">
                <a:solidFill>
                  <a:srgbClr val="FFFF00"/>
                </a:solidFill>
              </a:rPr>
              <a:t>50%</a:t>
            </a:r>
          </a:p>
          <a:p>
            <a:pPr algn="ctr" eaLnBrk="1" hangingPunct="1"/>
            <a:r>
              <a:rPr lang="en-US" sz="2000" b="1">
                <a:solidFill>
                  <a:srgbClr val="FFFF00"/>
                </a:solidFill>
              </a:rPr>
              <a:t>5%</a:t>
            </a:r>
          </a:p>
        </p:txBody>
      </p:sp>
      <p:sp>
        <p:nvSpPr>
          <p:cNvPr id="32774" name="AutoShape 12"/>
          <p:cNvSpPr>
            <a:spLocks noChangeArrowheads="1"/>
          </p:cNvSpPr>
          <p:nvPr/>
        </p:nvSpPr>
        <p:spPr bwMode="auto">
          <a:xfrm>
            <a:off x="2362200" y="1676400"/>
            <a:ext cx="1295400" cy="533400"/>
          </a:xfrm>
          <a:prstGeom prst="roundRect">
            <a:avLst>
              <a:gd name="adj" fmla="val 16667"/>
            </a:avLst>
          </a:prstGeom>
          <a:solidFill>
            <a:srgbClr val="006600"/>
          </a:solidFill>
          <a:ln w="28575">
            <a:solidFill>
              <a:srgbClr val="006600"/>
            </a:solidFill>
            <a:round/>
            <a:headEnd/>
            <a:tailEnd/>
          </a:ln>
        </p:spPr>
        <p:txBody>
          <a:bodyPr wrap="none" anchor="ctr"/>
          <a:lstStyle/>
          <a:p>
            <a:pPr algn="ctr" eaLnBrk="0" hangingPunct="0"/>
            <a:r>
              <a:rPr lang="en-US" sz="2400" b="1">
                <a:solidFill>
                  <a:srgbClr val="FFFF00"/>
                </a:solidFill>
                <a:cs typeface="Arial" charset="0"/>
              </a:rPr>
              <a:t>1980s</a:t>
            </a:r>
          </a:p>
        </p:txBody>
      </p:sp>
      <p:sp>
        <p:nvSpPr>
          <p:cNvPr id="32775" name="Line 13"/>
          <p:cNvSpPr>
            <a:spLocks noChangeShapeType="1"/>
          </p:cNvSpPr>
          <p:nvPr/>
        </p:nvSpPr>
        <p:spPr bwMode="auto">
          <a:xfrm>
            <a:off x="2971800" y="2286000"/>
            <a:ext cx="0" cy="838200"/>
          </a:xfrm>
          <a:prstGeom prst="line">
            <a:avLst/>
          </a:prstGeom>
          <a:noFill/>
          <a:ln w="38100">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32776" name="Text Box 14"/>
          <p:cNvSpPr txBox="1">
            <a:spLocks noChangeArrowheads="1"/>
          </p:cNvSpPr>
          <p:nvPr/>
        </p:nvSpPr>
        <p:spPr bwMode="auto">
          <a:xfrm>
            <a:off x="2438400" y="2971800"/>
            <a:ext cx="118745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179388" indent="-17780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2000" b="1">
                <a:solidFill>
                  <a:schemeClr val="bg1"/>
                </a:solidFill>
                <a:cs typeface="Arial" charset="0"/>
              </a:rPr>
              <a:t>Purine</a:t>
            </a:r>
            <a:r>
              <a:rPr lang="en-US" sz="2000" b="1" u="sng">
                <a:solidFill>
                  <a:schemeClr val="bg1"/>
                </a:solidFill>
                <a:cs typeface="Arial" charset="0"/>
              </a:rPr>
              <a:t> </a:t>
            </a:r>
          </a:p>
          <a:p>
            <a:pPr algn="ctr"/>
            <a:r>
              <a:rPr lang="en-US" sz="2000" b="1" u="sng">
                <a:solidFill>
                  <a:schemeClr val="bg1"/>
                </a:solidFill>
                <a:cs typeface="Arial" charset="0"/>
              </a:rPr>
              <a:t>Analogs</a:t>
            </a:r>
          </a:p>
          <a:p>
            <a:pPr lvl="1" algn="ctr">
              <a:spcBef>
                <a:spcPct val="10000"/>
              </a:spcBef>
              <a:spcAft>
                <a:spcPct val="10000"/>
              </a:spcAft>
            </a:pPr>
            <a:endParaRPr lang="en-US" sz="2000" b="1">
              <a:solidFill>
                <a:schemeClr val="bg1"/>
              </a:solidFill>
              <a:cs typeface="Arial" charset="0"/>
            </a:endParaRPr>
          </a:p>
          <a:p>
            <a:pPr algn="ctr" eaLnBrk="1" hangingPunct="1"/>
            <a:r>
              <a:rPr lang="en-US" sz="2000" b="1">
                <a:solidFill>
                  <a:srgbClr val="FFFF00"/>
                </a:solidFill>
              </a:rPr>
              <a:t>80%</a:t>
            </a:r>
          </a:p>
          <a:p>
            <a:pPr algn="ctr" eaLnBrk="1" hangingPunct="1"/>
            <a:r>
              <a:rPr lang="en-US" sz="2000" b="1">
                <a:solidFill>
                  <a:srgbClr val="FFFF00"/>
                </a:solidFill>
              </a:rPr>
              <a:t>10-20%</a:t>
            </a:r>
          </a:p>
        </p:txBody>
      </p:sp>
      <p:sp>
        <p:nvSpPr>
          <p:cNvPr id="32777" name="AutoShape 15"/>
          <p:cNvSpPr>
            <a:spLocks noChangeArrowheads="1"/>
          </p:cNvSpPr>
          <p:nvPr/>
        </p:nvSpPr>
        <p:spPr bwMode="auto">
          <a:xfrm>
            <a:off x="4038600" y="1676400"/>
            <a:ext cx="1447800" cy="533400"/>
          </a:xfrm>
          <a:prstGeom prst="roundRect">
            <a:avLst>
              <a:gd name="adj" fmla="val 16667"/>
            </a:avLst>
          </a:prstGeom>
          <a:solidFill>
            <a:srgbClr val="006600"/>
          </a:solidFill>
          <a:ln w="28575">
            <a:solidFill>
              <a:srgbClr val="006600"/>
            </a:solidFill>
            <a:round/>
            <a:headEnd/>
            <a:tailEnd/>
          </a:ln>
        </p:spPr>
        <p:txBody>
          <a:bodyPr wrap="none" anchor="ctr"/>
          <a:lstStyle/>
          <a:p>
            <a:pPr algn="ctr" eaLnBrk="0" hangingPunct="0"/>
            <a:r>
              <a:rPr lang="en-US" sz="2400" b="1">
                <a:solidFill>
                  <a:srgbClr val="FFFF00"/>
                </a:solidFill>
                <a:cs typeface="Arial" charset="0"/>
              </a:rPr>
              <a:t>1990s</a:t>
            </a:r>
          </a:p>
        </p:txBody>
      </p:sp>
      <p:sp>
        <p:nvSpPr>
          <p:cNvPr id="32778" name="Line 16"/>
          <p:cNvSpPr>
            <a:spLocks noChangeShapeType="1"/>
          </p:cNvSpPr>
          <p:nvPr/>
        </p:nvSpPr>
        <p:spPr bwMode="auto">
          <a:xfrm>
            <a:off x="4724400" y="2286000"/>
            <a:ext cx="0" cy="795338"/>
          </a:xfrm>
          <a:prstGeom prst="line">
            <a:avLst/>
          </a:prstGeom>
          <a:noFill/>
          <a:ln w="38100">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32779" name="Text Box 17"/>
          <p:cNvSpPr txBox="1">
            <a:spLocks noChangeArrowheads="1"/>
          </p:cNvSpPr>
          <p:nvPr/>
        </p:nvSpPr>
        <p:spPr bwMode="auto">
          <a:xfrm>
            <a:off x="3810000" y="2971800"/>
            <a:ext cx="1906588"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2000" b="1">
                <a:solidFill>
                  <a:schemeClr val="bg1"/>
                </a:solidFill>
                <a:cs typeface="Arial" charset="0"/>
              </a:rPr>
              <a:t>Purine Analog</a:t>
            </a:r>
          </a:p>
          <a:p>
            <a:pPr algn="ctr"/>
            <a:r>
              <a:rPr lang="en-US" sz="2000" b="1" u="sng">
                <a:solidFill>
                  <a:schemeClr val="bg1"/>
                </a:solidFill>
                <a:cs typeface="Arial" charset="0"/>
              </a:rPr>
              <a:t>+ alkylator</a:t>
            </a:r>
            <a:endParaRPr lang="en-US" sz="2000" b="1">
              <a:solidFill>
                <a:schemeClr val="bg1"/>
              </a:solidFill>
              <a:cs typeface="Arial" charset="0"/>
            </a:endParaRPr>
          </a:p>
          <a:p>
            <a:pPr algn="ctr">
              <a:spcBef>
                <a:spcPct val="10000"/>
              </a:spcBef>
              <a:spcAft>
                <a:spcPct val="10000"/>
              </a:spcAft>
            </a:pPr>
            <a:endParaRPr lang="en-US" sz="2000" b="1">
              <a:solidFill>
                <a:schemeClr val="bg1"/>
              </a:solidFill>
              <a:cs typeface="Arial" charset="0"/>
            </a:endParaRPr>
          </a:p>
          <a:p>
            <a:pPr algn="ctr" eaLnBrk="1" hangingPunct="1"/>
            <a:r>
              <a:rPr lang="en-US" sz="2000" b="1">
                <a:solidFill>
                  <a:srgbClr val="FFFF00"/>
                </a:solidFill>
              </a:rPr>
              <a:t>85%</a:t>
            </a:r>
          </a:p>
          <a:p>
            <a:pPr algn="ctr" eaLnBrk="1" hangingPunct="1"/>
            <a:r>
              <a:rPr lang="en-US" sz="2000" b="1">
                <a:solidFill>
                  <a:srgbClr val="FFFF00"/>
                </a:solidFill>
              </a:rPr>
              <a:t>25%</a:t>
            </a:r>
          </a:p>
        </p:txBody>
      </p:sp>
      <p:sp>
        <p:nvSpPr>
          <p:cNvPr id="32780" name="Rectangle 18"/>
          <p:cNvSpPr>
            <a:spLocks noChangeArrowheads="1"/>
          </p:cNvSpPr>
          <p:nvPr/>
        </p:nvSpPr>
        <p:spPr bwMode="auto">
          <a:xfrm>
            <a:off x="685800" y="88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en-US" sz="3200" b="1">
                <a:solidFill>
                  <a:srgbClr val="FFFF00"/>
                </a:solidFill>
              </a:rPr>
              <a:t>The Evolution of Treatment</a:t>
            </a:r>
            <a:br>
              <a:rPr lang="en-US" sz="3200" b="1">
                <a:solidFill>
                  <a:srgbClr val="FFFF00"/>
                </a:solidFill>
              </a:rPr>
            </a:br>
            <a:r>
              <a:rPr lang="en-US" sz="3200" b="1">
                <a:solidFill>
                  <a:srgbClr val="FFFF00"/>
                </a:solidFill>
              </a:rPr>
              <a:t>Options in CLL</a:t>
            </a:r>
          </a:p>
        </p:txBody>
      </p:sp>
      <p:sp>
        <p:nvSpPr>
          <p:cNvPr id="5140" name="Text Box 20"/>
          <p:cNvSpPr txBox="1">
            <a:spLocks noChangeArrowheads="1"/>
          </p:cNvSpPr>
          <p:nvPr/>
        </p:nvSpPr>
        <p:spPr bwMode="auto">
          <a:xfrm>
            <a:off x="228600" y="3962400"/>
            <a:ext cx="552450" cy="701675"/>
          </a:xfrm>
          <a:prstGeom prst="rect">
            <a:avLst/>
          </a:prstGeom>
          <a:noFill/>
          <a:ln>
            <a:noFill/>
          </a:ln>
          <a:effectLst/>
          <a:extLst/>
        </p:spPr>
        <p:txBody>
          <a:bodyPr wrap="none">
            <a:spAutoFit/>
          </a:bodyPr>
          <a:lstStyle/>
          <a:p>
            <a:pPr>
              <a:defRPr/>
            </a:pPr>
            <a:r>
              <a:rPr lang="en-US" sz="2000" b="1">
                <a:solidFill>
                  <a:srgbClr val="FFFF00"/>
                </a:solidFill>
                <a:cs typeface="+mn-cs"/>
              </a:rPr>
              <a:t>RR</a:t>
            </a:r>
          </a:p>
          <a:p>
            <a:pPr>
              <a:defRPr/>
            </a:pPr>
            <a:r>
              <a:rPr lang="en-US" sz="2000" b="1">
                <a:solidFill>
                  <a:srgbClr val="FFFF00"/>
                </a:solidFill>
                <a:cs typeface="+mn-cs"/>
              </a:rPr>
              <a:t>CR</a:t>
            </a:r>
          </a:p>
        </p:txBody>
      </p:sp>
      <p:sp>
        <p:nvSpPr>
          <p:cNvPr id="32782" name="AutoShape 2"/>
          <p:cNvSpPr>
            <a:spLocks noChangeArrowheads="1"/>
          </p:cNvSpPr>
          <p:nvPr/>
        </p:nvSpPr>
        <p:spPr bwMode="auto">
          <a:xfrm>
            <a:off x="7696200" y="1676400"/>
            <a:ext cx="1243013" cy="457200"/>
          </a:xfrm>
          <a:prstGeom prst="roundRect">
            <a:avLst>
              <a:gd name="adj" fmla="val 16667"/>
            </a:avLst>
          </a:prstGeom>
          <a:solidFill>
            <a:srgbClr val="006600"/>
          </a:solidFill>
          <a:ln w="28575">
            <a:solidFill>
              <a:srgbClr val="006600"/>
            </a:solidFill>
            <a:round/>
            <a:headEnd/>
            <a:tailEnd/>
          </a:ln>
        </p:spPr>
        <p:txBody>
          <a:bodyPr wrap="none" anchor="ctr"/>
          <a:lstStyle/>
          <a:p>
            <a:pPr algn="ctr" eaLnBrk="0" hangingPunct="0"/>
            <a:r>
              <a:rPr lang="en-US" sz="2400" b="1">
                <a:solidFill>
                  <a:srgbClr val="FFFF00"/>
                </a:solidFill>
                <a:cs typeface="Arial" charset="0"/>
              </a:rPr>
              <a:t>2010s</a:t>
            </a:r>
          </a:p>
        </p:txBody>
      </p:sp>
      <p:sp>
        <p:nvSpPr>
          <p:cNvPr id="32783" name="Line 3"/>
          <p:cNvSpPr>
            <a:spLocks noChangeShapeType="1"/>
          </p:cNvSpPr>
          <p:nvPr/>
        </p:nvSpPr>
        <p:spPr bwMode="auto">
          <a:xfrm flipH="1">
            <a:off x="8305800" y="2286000"/>
            <a:ext cx="0" cy="838200"/>
          </a:xfrm>
          <a:prstGeom prst="line">
            <a:avLst/>
          </a:prstGeom>
          <a:noFill/>
          <a:ln w="38100">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5143" name="Text Box 23"/>
          <p:cNvSpPr txBox="1">
            <a:spLocks noChangeArrowheads="1"/>
          </p:cNvSpPr>
          <p:nvPr/>
        </p:nvSpPr>
        <p:spPr bwMode="auto">
          <a:xfrm>
            <a:off x="7832725" y="2982913"/>
            <a:ext cx="1046163" cy="701675"/>
          </a:xfrm>
          <a:prstGeom prst="rect">
            <a:avLst/>
          </a:prstGeom>
          <a:noFill/>
          <a:ln>
            <a:noFill/>
          </a:ln>
          <a:effectLst/>
          <a:extLst/>
        </p:spPr>
        <p:txBody>
          <a:bodyPr wrap="none">
            <a:spAutoFit/>
          </a:bodyPr>
          <a:lstStyle/>
          <a:p>
            <a:pPr>
              <a:defRPr/>
            </a:pPr>
            <a:r>
              <a:rPr lang="en-US" sz="2000" b="1">
                <a:solidFill>
                  <a:schemeClr val="bg1"/>
                </a:solidFill>
                <a:cs typeface="+mn-cs"/>
              </a:rPr>
              <a:t>Novel</a:t>
            </a:r>
          </a:p>
          <a:p>
            <a:pPr>
              <a:defRPr/>
            </a:pPr>
            <a:r>
              <a:rPr lang="en-US" sz="2000" b="1" u="sng">
                <a:solidFill>
                  <a:schemeClr val="bg1"/>
                </a:solidFill>
                <a:cs typeface="+mn-cs"/>
              </a:rPr>
              <a:t>Agents</a:t>
            </a:r>
          </a:p>
        </p:txBody>
      </p:sp>
      <p:sp>
        <p:nvSpPr>
          <p:cNvPr id="5144" name="Text Box 24"/>
          <p:cNvSpPr txBox="1">
            <a:spLocks noChangeArrowheads="1"/>
          </p:cNvSpPr>
          <p:nvPr/>
        </p:nvSpPr>
        <p:spPr bwMode="auto">
          <a:xfrm>
            <a:off x="1600200" y="4953000"/>
            <a:ext cx="6534150" cy="1187450"/>
          </a:xfrm>
          <a:prstGeom prst="rect">
            <a:avLst/>
          </a:prstGeom>
          <a:noFill/>
          <a:ln>
            <a:noFill/>
          </a:ln>
          <a:effectLst/>
          <a:extLst/>
        </p:spPr>
        <p:txBody>
          <a:bodyPr wrap="none">
            <a:spAutoFit/>
          </a:bodyPr>
          <a:lstStyle/>
          <a:p>
            <a:pPr>
              <a:defRPr/>
            </a:pPr>
            <a:r>
              <a:rPr lang="en-US" sz="2400" b="1">
                <a:solidFill>
                  <a:srgbClr val="FFCC66"/>
                </a:solidFill>
                <a:cs typeface="+mn-cs"/>
              </a:rPr>
              <a:t>DESIRED		Increase CR rate</a:t>
            </a:r>
          </a:p>
          <a:p>
            <a:pPr>
              <a:defRPr/>
            </a:pPr>
            <a:r>
              <a:rPr lang="en-US" sz="2400" b="1">
                <a:solidFill>
                  <a:srgbClr val="FFCC66"/>
                </a:solidFill>
                <a:cs typeface="+mn-cs"/>
              </a:rPr>
              <a:t>ENDPOINTS:	Achieve MRD status</a:t>
            </a:r>
          </a:p>
          <a:p>
            <a:pPr>
              <a:defRPr/>
            </a:pPr>
            <a:r>
              <a:rPr lang="en-US" sz="2400" b="1">
                <a:solidFill>
                  <a:srgbClr val="FFCC66"/>
                </a:solidFill>
                <a:cs typeface="+mn-cs"/>
              </a:rPr>
              <a:t>			More durable remissions</a:t>
            </a:r>
          </a:p>
        </p:txBody>
      </p:sp>
      <p:sp>
        <p:nvSpPr>
          <p:cNvPr id="5145" name="Text Box 25"/>
          <p:cNvSpPr txBox="1">
            <a:spLocks noChangeArrowheads="1"/>
          </p:cNvSpPr>
          <p:nvPr/>
        </p:nvSpPr>
        <p:spPr bwMode="auto">
          <a:xfrm>
            <a:off x="8061325" y="3925888"/>
            <a:ext cx="741363" cy="457200"/>
          </a:xfrm>
          <a:prstGeom prst="rect">
            <a:avLst/>
          </a:prstGeom>
          <a:noFill/>
          <a:ln>
            <a:noFill/>
          </a:ln>
          <a:effectLst/>
          <a:extLst/>
        </p:spPr>
        <p:txBody>
          <a:bodyPr wrap="none">
            <a:spAutoFit/>
          </a:bodyPr>
          <a:lstStyle/>
          <a:p>
            <a:pPr>
              <a:defRPr/>
            </a:pPr>
            <a:r>
              <a:rPr lang="en-US" sz="2400" b="1">
                <a:solidFill>
                  <a:srgbClr val="FFFF00"/>
                </a:solidFill>
                <a:cs typeface="+mn-cs"/>
              </a:rPr>
              <a:t>???</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457200" y="381000"/>
            <a:ext cx="8382000" cy="1828800"/>
          </a:xfrm>
        </p:spPr>
        <p:txBody>
          <a:bodyPr/>
          <a:lstStyle/>
          <a:p>
            <a:r>
              <a:rPr lang="en-US" sz="2800">
                <a:solidFill>
                  <a:srgbClr val="FFFF00"/>
                </a:solidFill>
                <a:latin typeface="Arial" charset="0"/>
                <a:ea typeface="ＭＳ Ｐゴシック" charset="0"/>
              </a:rPr>
              <a:t>Can Prognostic Factors Guide Early Treatment?</a:t>
            </a:r>
            <a:r>
              <a:rPr lang="en-US" sz="2800">
                <a:latin typeface="Arial" charset="0"/>
                <a:ea typeface="ＭＳ Ｐゴシック" charset="0"/>
              </a:rPr>
              <a:t/>
            </a:r>
            <a:br>
              <a:rPr lang="en-US" sz="2800">
                <a:latin typeface="Arial" charset="0"/>
                <a:ea typeface="ＭＳ Ｐゴシック" charset="0"/>
              </a:rPr>
            </a:br>
            <a:r>
              <a:rPr lang="en-US" sz="2800">
                <a:solidFill>
                  <a:srgbClr val="CCECFF"/>
                </a:solidFill>
                <a:latin typeface="Arial" charset="0"/>
                <a:ea typeface="ＭＳ Ｐゴシック" charset="0"/>
              </a:rPr>
              <a:t>Goal: identify adequate % of patients with CLL otherwise candidates for W&amp;W with very short expected time to require therapy</a:t>
            </a:r>
            <a:br>
              <a:rPr lang="en-US" sz="2800">
                <a:solidFill>
                  <a:srgbClr val="CCECFF"/>
                </a:solidFill>
                <a:latin typeface="Arial" charset="0"/>
                <a:ea typeface="ＭＳ Ｐゴシック" charset="0"/>
              </a:rPr>
            </a:br>
            <a:endParaRPr lang="en-US" sz="2800">
              <a:solidFill>
                <a:srgbClr val="CCECFF"/>
              </a:solidFill>
              <a:latin typeface="Arial" charset="0"/>
              <a:ea typeface="ＭＳ Ｐゴシック" charset="0"/>
            </a:endParaRPr>
          </a:p>
        </p:txBody>
      </p:sp>
      <p:graphicFrame>
        <p:nvGraphicFramePr>
          <p:cNvPr id="24720" name="Group 144"/>
          <p:cNvGraphicFramePr>
            <a:graphicFrameLocks noGrp="1"/>
          </p:cNvGraphicFramePr>
          <p:nvPr>
            <p:ph idx="1"/>
          </p:nvPr>
        </p:nvGraphicFramePr>
        <p:xfrm>
          <a:off x="457200" y="2327275"/>
          <a:ext cx="8382000" cy="4073528"/>
        </p:xfrm>
        <a:graphic>
          <a:graphicData uri="http://schemas.openxmlformats.org/drawingml/2006/table">
            <a:tbl>
              <a:tblPr/>
              <a:tblGrid>
                <a:gridCol w="4343400"/>
                <a:gridCol w="2370138"/>
                <a:gridCol w="1668462"/>
              </a:tblGrid>
              <a:tr h="82292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rgbClr val="000099"/>
                          </a:solidFill>
                          <a:effectLst/>
                          <a:latin typeface="Arial" charset="0"/>
                          <a:ea typeface="ＭＳ Ｐゴシック" charset="-128"/>
                          <a:cs typeface="ＭＳ Ｐゴシック" charset="-128"/>
                        </a:rPr>
                        <a:t>FACTOR</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rgbClr val="000099"/>
                          </a:solidFill>
                          <a:effectLst/>
                          <a:latin typeface="Arial" charset="0"/>
                          <a:ea typeface="ＭＳ Ｐゴシック" charset="-128"/>
                          <a:cs typeface="ＭＳ Ｐゴシック" charset="-128"/>
                        </a:rPr>
                        <a:t>% of CLL W&amp;W pts</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rgbClr val="000099"/>
                          </a:solidFill>
                          <a:effectLst/>
                          <a:latin typeface="Arial" charset="0"/>
                          <a:ea typeface="ＭＳ Ｐゴシック" charset="-128"/>
                          <a:cs typeface="ＭＳ Ｐゴシック" charset="-128"/>
                        </a:rPr>
                        <a:t>Time to Rx (yrs)</a:t>
                      </a: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r>
              <a:tr h="40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Rai Stage 1-2 (vs 0)</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50</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3</a:t>
                      </a: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40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IgVH unmutated</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45</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3</a:t>
                      </a: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40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ZAP70</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35</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3</a:t>
                      </a: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40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CD38+</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30</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3</a:t>
                      </a: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40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IgVH umut + ZAP70+</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10</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2.5</a:t>
                      </a: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40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Del17p</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3</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3</a:t>
                      </a: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40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MDACC High Clinical Score </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&lt;1</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a:t>
                      </a: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406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Del17p/Rai 1-2/IgVH unmutated</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?~1-2</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a:ln>
                            <a:noFill/>
                          </a:ln>
                          <a:solidFill>
                            <a:schemeClr val="bg1"/>
                          </a:solidFill>
                          <a:effectLst/>
                          <a:latin typeface="Arial" charset="0"/>
                          <a:ea typeface="ＭＳ Ｐゴシック" charset="-128"/>
                          <a:cs typeface="ＭＳ Ｐゴシック" charset="-128"/>
                        </a:rPr>
                        <a:t>All by 3 yrs</a:t>
                      </a: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r>
            </a:tbl>
          </a:graphicData>
        </a:graphic>
      </p:graphicFrame>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lang="en-US">
                <a:latin typeface="Arial" charset="0"/>
                <a:ea typeface="ＭＳ Ｐゴシック" charset="0"/>
              </a:rPr>
              <a:t>SELECTION OF INITIAL THERAPY</a:t>
            </a:r>
          </a:p>
        </p:txBody>
      </p:sp>
      <p:graphicFrame>
        <p:nvGraphicFramePr>
          <p:cNvPr id="26808" name="Group 184"/>
          <p:cNvGraphicFramePr>
            <a:graphicFrameLocks noGrp="1"/>
          </p:cNvGraphicFramePr>
          <p:nvPr>
            <p:ph idx="1"/>
          </p:nvPr>
        </p:nvGraphicFramePr>
        <p:xfrm>
          <a:off x="304800" y="1600200"/>
          <a:ext cx="8534400" cy="4560888"/>
        </p:xfrm>
        <a:graphic>
          <a:graphicData uri="http://schemas.openxmlformats.org/drawingml/2006/table">
            <a:tbl>
              <a:tblPr/>
              <a:tblGrid>
                <a:gridCol w="1524000"/>
                <a:gridCol w="1981200"/>
                <a:gridCol w="838200"/>
                <a:gridCol w="914400"/>
                <a:gridCol w="990600"/>
                <a:gridCol w="990600"/>
                <a:gridCol w="1295400"/>
              </a:tblGrid>
              <a:tr h="89613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RX</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Trial</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N =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Med.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age</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%RR</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%CR</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Med.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PFS</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r>
              <a:tr h="4572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FCR</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charset="0"/>
                        </a:rPr>
                        <a:t>CLL8</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408</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61</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90</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44</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52 mos</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479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FR</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CALGB9712</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104</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63</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84</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38</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42</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49690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BR</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Fisher</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117</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64</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88</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23</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34</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89613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Benda</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Chloram</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Knauf</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162</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157</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63</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64</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68</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31</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31</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2</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22</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8</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133506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Alemtuz -umab</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Chloram</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CAM 307</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149</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a:ln>
                          <a:noFill/>
                        </a:ln>
                        <a:solidFill>
                          <a:schemeClr val="bg1"/>
                        </a:solidFill>
                        <a:effectLst/>
                        <a:latin typeface="Arial" charset="0"/>
                        <a:ea typeface="ＭＳ Ｐゴシック" charset="0"/>
                      </a:endParaRP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148</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59</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a:ln>
                          <a:noFill/>
                        </a:ln>
                        <a:solidFill>
                          <a:schemeClr val="bg1"/>
                        </a:solidFill>
                        <a:effectLst/>
                        <a:latin typeface="Arial" charset="0"/>
                        <a:ea typeface="ＭＳ Ｐゴシック"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60</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83</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a:ln>
                          <a:noFill/>
                        </a:ln>
                        <a:solidFill>
                          <a:schemeClr val="bg1"/>
                        </a:solidFill>
                        <a:effectLst/>
                        <a:latin typeface="Arial" charset="0"/>
                        <a:ea typeface="ＭＳ Ｐゴシック"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55</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24</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a:ln>
                          <a:noFill/>
                        </a:ln>
                        <a:solidFill>
                          <a:schemeClr val="bg1"/>
                        </a:solidFill>
                        <a:effectLst/>
                        <a:latin typeface="Arial" charset="0"/>
                        <a:ea typeface="ＭＳ Ｐゴシック"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2</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charset="0"/>
                        </a:rPr>
                        <a:t>23</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0"/>
                      </a:endParaRP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charset="0"/>
                        </a:rPr>
                        <a:t>15</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r>
            </a:tbl>
          </a:graphicData>
        </a:graphic>
      </p:graphicFrame>
      <p:sp>
        <p:nvSpPr>
          <p:cNvPr id="26789" name="Text Box 165"/>
          <p:cNvSpPr txBox="1">
            <a:spLocks noChangeArrowheads="1"/>
          </p:cNvSpPr>
          <p:nvPr/>
        </p:nvSpPr>
        <p:spPr bwMode="auto">
          <a:xfrm>
            <a:off x="5105400" y="6491288"/>
            <a:ext cx="3435350" cy="366712"/>
          </a:xfrm>
          <a:prstGeom prst="rect">
            <a:avLst/>
          </a:prstGeom>
          <a:noFill/>
          <a:ln>
            <a:noFill/>
          </a:ln>
          <a:effectLst/>
          <a:extLst/>
        </p:spPr>
        <p:txBody>
          <a:bodyPr wrap="none">
            <a:spAutoFit/>
          </a:bodyPr>
          <a:lstStyle/>
          <a:p>
            <a:pPr>
              <a:defRPr/>
            </a:pPr>
            <a:r>
              <a:rPr lang="en-US">
                <a:solidFill>
                  <a:schemeClr val="bg1"/>
                </a:solidFill>
                <a:cs typeface="+mn-cs"/>
              </a:rPr>
              <a:t>Adapted from Wierda JCO 2012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r>
              <a:rPr lang="en-US">
                <a:latin typeface="Arial" charset="0"/>
                <a:ea typeface="ＭＳ Ｐゴシック" charset="0"/>
              </a:rPr>
              <a:t>SELECTION OF INITIAL THERAPY</a:t>
            </a:r>
          </a:p>
        </p:txBody>
      </p:sp>
      <p:graphicFrame>
        <p:nvGraphicFramePr>
          <p:cNvPr id="70659" name="Group 3"/>
          <p:cNvGraphicFramePr>
            <a:graphicFrameLocks noGrp="1"/>
          </p:cNvGraphicFramePr>
          <p:nvPr>
            <p:ph idx="1"/>
          </p:nvPr>
        </p:nvGraphicFramePr>
        <p:xfrm>
          <a:off x="304800" y="1600200"/>
          <a:ext cx="8534400" cy="4560888"/>
        </p:xfrm>
        <a:graphic>
          <a:graphicData uri="http://schemas.openxmlformats.org/drawingml/2006/table">
            <a:tbl>
              <a:tblPr/>
              <a:tblGrid>
                <a:gridCol w="1524000"/>
                <a:gridCol w="1981200"/>
                <a:gridCol w="838200"/>
                <a:gridCol w="914400"/>
                <a:gridCol w="990600"/>
                <a:gridCol w="990600"/>
                <a:gridCol w="1295400"/>
              </a:tblGrid>
              <a:tr h="89613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RX</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Trial</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N =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Med.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age</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%RR</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%CR</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Med.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accent2"/>
                          </a:solidFill>
                          <a:effectLst/>
                          <a:latin typeface="Arial" charset="0"/>
                          <a:ea typeface="ＭＳ Ｐゴシック" charset="0"/>
                        </a:rPr>
                        <a:t>PFS</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r>
              <a:tr h="4572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FCR</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CLL8</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408</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61</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90</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rgbClr val="FF0066"/>
                          </a:solidFill>
                          <a:effectLst/>
                          <a:latin typeface="Arial" charset="0"/>
                          <a:ea typeface="ＭＳ Ｐゴシック" charset="0"/>
                        </a:rPr>
                        <a:t>44</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rgbClr val="FF0066"/>
                          </a:solidFill>
                          <a:effectLst/>
                          <a:latin typeface="Arial" charset="0"/>
                          <a:ea typeface="ＭＳ Ｐゴシック" charset="0"/>
                        </a:rPr>
                        <a:t>52 mos</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479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FR</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CALGB9712</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104</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63</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84</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rgbClr val="FF0066"/>
                          </a:solidFill>
                          <a:effectLst/>
                          <a:latin typeface="Arial" charset="0"/>
                          <a:ea typeface="ＭＳ Ｐゴシック" charset="0"/>
                        </a:rPr>
                        <a:t>38</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rgbClr val="FF0066"/>
                          </a:solidFill>
                          <a:effectLst/>
                          <a:latin typeface="Arial" charset="0"/>
                          <a:ea typeface="ＭＳ Ｐゴシック" charset="0"/>
                        </a:rPr>
                        <a:t>42</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49690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BR</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Fisher</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117</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64</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88</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rgbClr val="FF0066"/>
                          </a:solidFill>
                          <a:effectLst/>
                          <a:latin typeface="Arial" charset="0"/>
                          <a:ea typeface="ＭＳ Ｐゴシック" charset="0"/>
                        </a:rPr>
                        <a:t>23</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rgbClr val="FF0066"/>
                          </a:solidFill>
                          <a:effectLst/>
                          <a:latin typeface="Arial" charset="0"/>
                          <a:ea typeface="ＭＳ Ｐゴシック" charset="0"/>
                        </a:rPr>
                        <a:t>34</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89613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Benda</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Chloram</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Knauf</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162</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157</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63</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64</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68</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31</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31</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2</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22</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8</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133506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Alemtuz -umab</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Chloram</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CAM 307</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149</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a:ln>
                          <a:noFill/>
                        </a:ln>
                        <a:solidFill>
                          <a:schemeClr val="bg1"/>
                        </a:solidFill>
                        <a:effectLst/>
                        <a:latin typeface="Arial" charset="0"/>
                        <a:ea typeface="ＭＳ Ｐゴシック" charset="0"/>
                      </a:endParaRP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148</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59</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a:ln>
                          <a:noFill/>
                        </a:ln>
                        <a:solidFill>
                          <a:schemeClr val="bg1"/>
                        </a:solidFill>
                        <a:effectLst/>
                        <a:latin typeface="Arial" charset="0"/>
                        <a:ea typeface="ＭＳ Ｐゴシック"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60</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83</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a:ln>
                          <a:noFill/>
                        </a:ln>
                        <a:solidFill>
                          <a:schemeClr val="bg1"/>
                        </a:solidFill>
                        <a:effectLst/>
                        <a:latin typeface="Arial" charset="0"/>
                        <a:ea typeface="ＭＳ Ｐゴシック"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55</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24</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a:ln>
                          <a:noFill/>
                        </a:ln>
                        <a:solidFill>
                          <a:schemeClr val="bg1"/>
                        </a:solidFill>
                        <a:effectLst/>
                        <a:latin typeface="Arial" charset="0"/>
                        <a:ea typeface="ＭＳ Ｐゴシック"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2</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23</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1" i="0" u="none" strike="noStrike" cap="none" normalizeH="0" baseline="0">
                        <a:ln>
                          <a:noFill/>
                        </a:ln>
                        <a:solidFill>
                          <a:schemeClr val="bg1"/>
                        </a:solidFill>
                        <a:effectLst/>
                        <a:latin typeface="Arial" charset="0"/>
                        <a:ea typeface="ＭＳ Ｐゴシック" charset="0"/>
                      </a:endParaRP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a:ln>
                            <a:noFill/>
                          </a:ln>
                          <a:solidFill>
                            <a:schemeClr val="bg1"/>
                          </a:solidFill>
                          <a:effectLst/>
                          <a:latin typeface="Arial" charset="0"/>
                          <a:ea typeface="ＭＳ Ｐゴシック" charset="0"/>
                        </a:rPr>
                        <a:t>15</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r>
            </a:tbl>
          </a:graphicData>
        </a:graphic>
      </p:graphicFrame>
      <p:sp>
        <p:nvSpPr>
          <p:cNvPr id="70717" name="Text Box 61"/>
          <p:cNvSpPr txBox="1">
            <a:spLocks noChangeArrowheads="1"/>
          </p:cNvSpPr>
          <p:nvPr/>
        </p:nvSpPr>
        <p:spPr bwMode="auto">
          <a:xfrm>
            <a:off x="5105400" y="6491288"/>
            <a:ext cx="3435350" cy="366712"/>
          </a:xfrm>
          <a:prstGeom prst="rect">
            <a:avLst/>
          </a:prstGeom>
          <a:noFill/>
          <a:ln>
            <a:noFill/>
          </a:ln>
          <a:effectLst/>
          <a:extLst/>
        </p:spPr>
        <p:txBody>
          <a:bodyPr wrap="none">
            <a:spAutoFit/>
          </a:bodyPr>
          <a:lstStyle/>
          <a:p>
            <a:pPr>
              <a:defRPr/>
            </a:pPr>
            <a:r>
              <a:rPr lang="en-US">
                <a:solidFill>
                  <a:schemeClr val="bg1"/>
                </a:solidFill>
                <a:cs typeface="+mn-cs"/>
              </a:rPr>
              <a:t>Adapted from Wierda JCO 2012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7_Default Design">
  <a:themeElements>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levelandClinictemplate_white">
  <a:themeElements>
    <a:clrScheme name="">
      <a:dk1>
        <a:srgbClr val="000000"/>
      </a:dk1>
      <a:lt1>
        <a:srgbClr val="FFFFFF"/>
      </a:lt1>
      <a:dk2>
        <a:srgbClr val="0768A9"/>
      </a:dk2>
      <a:lt2>
        <a:srgbClr val="000000"/>
      </a:lt2>
      <a:accent1>
        <a:srgbClr val="A8034F"/>
      </a:accent1>
      <a:accent2>
        <a:srgbClr val="611759"/>
      </a:accent2>
      <a:accent3>
        <a:srgbClr val="FFFFFF"/>
      </a:accent3>
      <a:accent4>
        <a:srgbClr val="000000"/>
      </a:accent4>
      <a:accent5>
        <a:srgbClr val="D1AAB2"/>
      </a:accent5>
      <a:accent6>
        <a:srgbClr val="571450"/>
      </a:accent6>
      <a:hlink>
        <a:srgbClr val="F27D00"/>
      </a:hlink>
      <a:folHlink>
        <a:srgbClr val="EBB700"/>
      </a:folHlink>
    </a:clrScheme>
    <a:fontScheme name="ClevelandClinictemplate_whi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ClevelandClinictemplate_white 1">
        <a:dk1>
          <a:srgbClr val="061844"/>
        </a:dk1>
        <a:lt1>
          <a:srgbClr val="FFFFFF"/>
        </a:lt1>
        <a:dk2>
          <a:srgbClr val="474747"/>
        </a:dk2>
        <a:lt2>
          <a:srgbClr val="80A7A5"/>
        </a:lt2>
        <a:accent1>
          <a:srgbClr val="0768A9"/>
        </a:accent1>
        <a:accent2>
          <a:srgbClr val="6EBB1F"/>
        </a:accent2>
        <a:accent3>
          <a:srgbClr val="B1B1B1"/>
        </a:accent3>
        <a:accent4>
          <a:srgbClr val="DADADA"/>
        </a:accent4>
        <a:accent5>
          <a:srgbClr val="AAB9D1"/>
        </a:accent5>
        <a:accent6>
          <a:srgbClr val="63A91B"/>
        </a:accent6>
        <a:hlink>
          <a:srgbClr val="EE014C"/>
        </a:hlink>
        <a:folHlink>
          <a:srgbClr val="FFD100"/>
        </a:folHlink>
      </a:clrScheme>
      <a:clrMap bg1="dk2" tx1="lt1" bg2="dk1" tx2="lt2" accent1="accent1" accent2="accent2" accent3="accent3" accent4="accent4" accent5="accent5" accent6="accent6" hlink="hlink" folHlink="folHlink"/>
    </a:extraClrScheme>
    <a:extraClrScheme>
      <a:clrScheme name="ClevelandClinictemplate_white 2">
        <a:dk1>
          <a:srgbClr val="000000"/>
        </a:dk1>
        <a:lt1>
          <a:srgbClr val="FFFFFF"/>
        </a:lt1>
        <a:dk2>
          <a:srgbClr val="B7D30B"/>
        </a:dk2>
        <a:lt2>
          <a:srgbClr val="084887"/>
        </a:lt2>
        <a:accent1>
          <a:srgbClr val="646464"/>
        </a:accent1>
        <a:accent2>
          <a:srgbClr val="2B85BB"/>
        </a:accent2>
        <a:accent3>
          <a:srgbClr val="FFFFFF"/>
        </a:accent3>
        <a:accent4>
          <a:srgbClr val="000000"/>
        </a:accent4>
        <a:accent5>
          <a:srgbClr val="B8B8B8"/>
        </a:accent5>
        <a:accent6>
          <a:srgbClr val="2678A9"/>
        </a:accent6>
        <a:hlink>
          <a:srgbClr val="FFD600"/>
        </a:hlink>
        <a:folHlink>
          <a:srgbClr val="A7ACAC"/>
        </a:folHlink>
      </a:clrScheme>
      <a:clrMap bg1="lt1" tx1="dk1" bg2="lt2" tx2="dk2" accent1="accent1" accent2="accent2" accent3="accent3" accent4="accent4" accent5="accent5" accent6="accent6" hlink="hlink" folHlink="folHlink"/>
    </a:extraClrScheme>
    <a:extraClrScheme>
      <a:clrScheme name="ClevelandClinictemplate_white 3">
        <a:dk1>
          <a:srgbClr val="000000"/>
        </a:dk1>
        <a:lt1>
          <a:srgbClr val="000000"/>
        </a:lt1>
        <a:dk2>
          <a:srgbClr val="FFFFFF"/>
        </a:dk2>
        <a:lt2>
          <a:srgbClr val="9B9C70"/>
        </a:lt2>
        <a:accent1>
          <a:srgbClr val="FFA616"/>
        </a:accent1>
        <a:accent2>
          <a:srgbClr val="666666"/>
        </a:accent2>
        <a:accent3>
          <a:srgbClr val="AAAAAA"/>
        </a:accent3>
        <a:accent4>
          <a:srgbClr val="000000"/>
        </a:accent4>
        <a:accent5>
          <a:srgbClr val="FFD0AB"/>
        </a:accent5>
        <a:accent6>
          <a:srgbClr val="5C5C5C"/>
        </a:accent6>
        <a:hlink>
          <a:srgbClr val="BD3826"/>
        </a:hlink>
        <a:folHlink>
          <a:srgbClr val="45637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
    <a:dk1>
      <a:srgbClr val="000000"/>
    </a:dk1>
    <a:lt1>
      <a:srgbClr val="FFFFFF"/>
    </a:lt1>
    <a:dk2>
      <a:srgbClr val="0768A9"/>
    </a:dk2>
    <a:lt2>
      <a:srgbClr val="016A3A"/>
    </a:lt2>
    <a:accent1>
      <a:srgbClr val="A8034F"/>
    </a:accent1>
    <a:accent2>
      <a:srgbClr val="611759"/>
    </a:accent2>
    <a:accent3>
      <a:srgbClr val="FFFFFF"/>
    </a:accent3>
    <a:accent4>
      <a:srgbClr val="000000"/>
    </a:accent4>
    <a:accent5>
      <a:srgbClr val="D1AAB2"/>
    </a:accent5>
    <a:accent6>
      <a:srgbClr val="571450"/>
    </a:accent6>
    <a:hlink>
      <a:srgbClr val="F27D00"/>
    </a:hlink>
    <a:folHlink>
      <a:srgbClr val="EBB700"/>
    </a:folHlink>
  </a:clrScheme>
</a:themeOverride>
</file>

<file path=docProps/app.xml><?xml version="1.0" encoding="utf-8"?>
<Properties xmlns="http://schemas.openxmlformats.org/officeDocument/2006/extended-properties" xmlns:vt="http://schemas.openxmlformats.org/officeDocument/2006/docPropsVTypes">
  <TotalTime>1120</TotalTime>
  <Words>1602</Words>
  <Application>Microsoft Macintosh PowerPoint</Application>
  <PresentationFormat>On-screen Show (4:3)</PresentationFormat>
  <Paragraphs>588</Paragraphs>
  <Slides>25</Slides>
  <Notes>25</Notes>
  <HiddenSlides>0</HiddenSlides>
  <MMClips>0</MMClips>
  <ScaleCrop>false</ScaleCrop>
  <HeadingPairs>
    <vt:vector size="8" baseType="variant">
      <vt:variant>
        <vt:lpstr>Fonts Used</vt:lpstr>
      </vt:variant>
      <vt:variant>
        <vt:i4>7</vt:i4>
      </vt:variant>
      <vt:variant>
        <vt:lpstr>Theme</vt:lpstr>
      </vt:variant>
      <vt:variant>
        <vt:i4>5</vt:i4>
      </vt:variant>
      <vt:variant>
        <vt:lpstr>Embedded OLE Servers</vt:lpstr>
      </vt:variant>
      <vt:variant>
        <vt:i4>1</vt:i4>
      </vt:variant>
      <vt:variant>
        <vt:lpstr>Slide Titles</vt:lpstr>
      </vt:variant>
      <vt:variant>
        <vt:i4>25</vt:i4>
      </vt:variant>
    </vt:vector>
  </HeadingPairs>
  <TitlesOfParts>
    <vt:vector size="38" baseType="lpstr">
      <vt:lpstr>Arial</vt:lpstr>
      <vt:lpstr>ＭＳ Ｐゴシック</vt:lpstr>
      <vt:lpstr>Times</vt:lpstr>
      <vt:lpstr>Times New Roman</vt:lpstr>
      <vt:lpstr>Helvetica</vt:lpstr>
      <vt:lpstr>Symbol</vt:lpstr>
      <vt:lpstr>ヒラギノ角ゴ Pro W3</vt:lpstr>
      <vt:lpstr>7_Default Design</vt:lpstr>
      <vt:lpstr>ClevelandClinictemplate_white</vt:lpstr>
      <vt:lpstr>1_Blank Presentation</vt:lpstr>
      <vt:lpstr>2_Blank Presentation</vt:lpstr>
      <vt:lpstr>Blank Presentation</vt:lpstr>
      <vt:lpstr>Excel.Chart.8</vt:lpstr>
      <vt:lpstr>PowerPoint Presentation</vt:lpstr>
      <vt:lpstr>CLL</vt:lpstr>
      <vt:lpstr>Case: From the practice of Ramón García-Sanz, MD, PhD</vt:lpstr>
      <vt:lpstr>PowerPoint Presentation</vt:lpstr>
      <vt:lpstr>CLL: THERAPEUTIC QUESTIONS</vt:lpstr>
      <vt:lpstr>PowerPoint Presentation</vt:lpstr>
      <vt:lpstr>Can Prognostic Factors Guide Early Treatment? Goal: identify adequate % of patients with CLL otherwise candidates for W&amp;W with very short expected time to require therapy </vt:lpstr>
      <vt:lpstr>SELECTION OF INITIAL THERAPY</vt:lpstr>
      <vt:lpstr>SELECTION OF INITIAL THERAPY</vt:lpstr>
      <vt:lpstr>TOXICITY ISSUES</vt:lpstr>
      <vt:lpstr>Is there a role for consolidation/maintenance?</vt:lpstr>
      <vt:lpstr>Deletion 17p/Mutant TP53</vt:lpstr>
      <vt:lpstr>CLL BIOLOGY: Interface of Cytogenetics, Oncogenes and micro-RNAs</vt:lpstr>
      <vt:lpstr>What do you do when del17p is present?</vt:lpstr>
      <vt:lpstr>What do you do when del17p is present?</vt:lpstr>
      <vt:lpstr>What do you do when del17p is present?</vt:lpstr>
      <vt:lpstr>What is the role of allogeneic stem  cell transplant?</vt:lpstr>
      <vt:lpstr>What is role of allogeneic stem cell transplant? Selected reports in heavily pre-treated CLL patients</vt:lpstr>
      <vt:lpstr>CLL: Novel Targets for Therapy</vt:lpstr>
      <vt:lpstr>Novel Agents: Lenalidomide</vt:lpstr>
      <vt:lpstr>Novel Agents: Block Proliferation or Enhance Apoptosis</vt:lpstr>
      <vt:lpstr>B-cell Receptor Signaling Pathways: Important for B cell Survival</vt:lpstr>
      <vt:lpstr>Novel Agents: BCR Signaling Inhibitors</vt:lpstr>
      <vt:lpstr>SUMMARY</vt:lpstr>
      <vt:lpstr>International Second Opinion: Interactive  Case-Based Discussions Focused on the Management of Non-Hodgkin Lymphoma/CLL   Friday, December 7, 2012 1:00 PM – 3:30 PM Atlanta, Georgia</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48</cp:revision>
  <dcterms:created xsi:type="dcterms:W3CDTF">2012-11-20T15:43:31Z</dcterms:created>
  <dcterms:modified xsi:type="dcterms:W3CDTF">2013-03-01T18:00:10Z</dcterms:modified>
  <cp:category/>
</cp:coreProperties>
</file>