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embeddings/oleObject1.bin" ContentType="application/vnd.openxmlformats-officedocument.oleObject"/>
  <Override PartName="/ppt/notesSlides/notesSlide4.xml" ContentType="application/vnd.openxmlformats-officedocument.presentationml.notesSlide+xml"/>
  <Override PartName="/ppt/notesSlides/notesSlide5.xml" ContentType="application/vnd.openxmlformats-officedocument.presentationml.notesSlide+xml"/>
  <Override PartName="/ppt/embeddings/oleObject2.bin" ContentType="application/vnd.openxmlformats-officedocument.oleObject"/>
  <Override PartName="/ppt/notesSlides/notesSlide6.xml" ContentType="application/vnd.openxmlformats-officedocument.presentationml.notesSlide+xml"/>
  <Override PartName="/ppt/embeddings/oleObject3.bin" ContentType="application/vnd.openxmlformats-officedocument.oleObject"/>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3" r:id="rId2"/>
    <p:sldMasterId id="2147483679" r:id="rId3"/>
    <p:sldMasterId id="2147483681" r:id="rId4"/>
    <p:sldMasterId id="2147483712" r:id="rId5"/>
  </p:sldMasterIdLst>
  <p:notesMasterIdLst>
    <p:notesMasterId r:id="rId34"/>
  </p:notesMasterIdLst>
  <p:sldIdLst>
    <p:sldId id="1591" r:id="rId6"/>
    <p:sldId id="989" r:id="rId7"/>
    <p:sldId id="1592" r:id="rId8"/>
    <p:sldId id="1590" r:id="rId9"/>
    <p:sldId id="1593" r:id="rId10"/>
    <p:sldId id="1594" r:id="rId11"/>
    <p:sldId id="1595" r:id="rId12"/>
    <p:sldId id="1548" r:id="rId13"/>
    <p:sldId id="1570" r:id="rId14"/>
    <p:sldId id="1528" r:id="rId15"/>
    <p:sldId id="1547" r:id="rId16"/>
    <p:sldId id="1571" r:id="rId17"/>
    <p:sldId id="1530" r:id="rId18"/>
    <p:sldId id="1556" r:id="rId19"/>
    <p:sldId id="1532" r:id="rId20"/>
    <p:sldId id="1544" r:id="rId21"/>
    <p:sldId id="1573" r:id="rId22"/>
    <p:sldId id="1574" r:id="rId23"/>
    <p:sldId id="1586" r:id="rId24"/>
    <p:sldId id="1578" r:id="rId25"/>
    <p:sldId id="1580" r:id="rId26"/>
    <p:sldId id="1582" r:id="rId27"/>
    <p:sldId id="1584" r:id="rId28"/>
    <p:sldId id="1585" r:id="rId29"/>
    <p:sldId id="1575" r:id="rId30"/>
    <p:sldId id="1576" r:id="rId31"/>
    <p:sldId id="1587" r:id="rId32"/>
    <p:sldId id="1596"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00CC"/>
    <a:srgbClr val="0000FF"/>
    <a:srgbClr val="000099"/>
    <a:srgbClr val="00FF00"/>
    <a:srgbClr val="0080FF"/>
    <a:srgbClr val="800000"/>
    <a:srgbClr val="FF6FC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7195" autoAdjust="0"/>
  </p:normalViewPr>
  <p:slideViewPr>
    <p:cSldViewPr>
      <p:cViewPr>
        <p:scale>
          <a:sx n="100" d="100"/>
          <a:sy n="100" d="100"/>
        </p:scale>
        <p:origin x="-1784" y="-1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p:cViewPr varScale="1">
        <p:scale>
          <a:sx n="92" d="100"/>
          <a:sy n="92" d="100"/>
        </p:scale>
        <p:origin x="-3072" y="-11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notesMaster" Target="notesMasters/notes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106" charset="0"/>
                <a:ea typeface="+mn-ea"/>
                <a:cs typeface="+mn-cs"/>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106" charset="0"/>
                <a:ea typeface="+mn-ea"/>
                <a:cs typeface="+mn-cs"/>
              </a:defRPr>
            </a:lvl1pPr>
          </a:lstStyle>
          <a:p>
            <a:pPr>
              <a:defRPr/>
            </a:pPr>
            <a:endParaRPr lang="en-US"/>
          </a:p>
        </p:txBody>
      </p:sp>
      <p:sp>
        <p:nvSpPr>
          <p:cNvPr id="3584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106" charset="0"/>
                <a:ea typeface="+mn-ea"/>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A3D0112-7FDE-9447-9EF3-43E48A2032FA}" type="slidenum">
              <a:rPr lang="en-US"/>
              <a:pPr>
                <a:defRPr/>
              </a:pPr>
              <a:t>‹#›</a:t>
            </a:fld>
            <a:endParaRPr lang="en-US"/>
          </a:p>
        </p:txBody>
      </p:sp>
    </p:spTree>
    <p:extLst>
      <p:ext uri="{BB962C8B-B14F-4D97-AF65-F5344CB8AC3E}">
        <p14:creationId xmlns:p14="http://schemas.microsoft.com/office/powerpoint/2010/main" val="2371856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a:ln/>
        </p:spPr>
      </p:sp>
      <p:sp>
        <p:nvSpPr>
          <p:cNvPr id="3789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789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4C03A5A-317B-A240-AED0-BF846E269467}" type="slidenum">
              <a:rPr lang="en-US" sz="1200"/>
              <a:pPr eaLnBrk="1" hangingPunct="1"/>
              <a:t>1</a:t>
            </a:fld>
            <a:endParaRPr 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a:ln/>
        </p:spPr>
      </p:sp>
      <p:sp>
        <p:nvSpPr>
          <p:cNvPr id="5632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5632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3EF7976-3CE5-EF46-BE46-74B1B372908A}" type="slidenum">
              <a:rPr lang="en-US" sz="1200"/>
              <a:pPr eaLnBrk="1" hangingPunct="1"/>
              <a:t>10</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Rot="1" noChangeArrowheads="1" noTextEdit="1"/>
          </p:cNvSpPr>
          <p:nvPr>
            <p:ph type="sldImg"/>
          </p:nvPr>
        </p:nvSpPr>
        <p:spPr>
          <a:ln/>
        </p:spPr>
      </p:sp>
      <p:sp>
        <p:nvSpPr>
          <p:cNvPr id="5837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Rot="1" noChangeArrowheads="1" noTextEdit="1"/>
          </p:cNvSpPr>
          <p:nvPr>
            <p:ph type="sldImg"/>
          </p:nvPr>
        </p:nvSpPr>
        <p:spPr>
          <a:ln/>
        </p:spPr>
      </p:sp>
      <p:sp>
        <p:nvSpPr>
          <p:cNvPr id="6041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a:ln/>
        </p:spPr>
      </p:sp>
      <p:sp>
        <p:nvSpPr>
          <p:cNvPr id="6246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6246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6CB9586-26A2-694A-971E-2A28A0FDEB50}" type="slidenum">
              <a:rPr lang="en-US" sz="1200"/>
              <a:pPr eaLnBrk="1" hangingPunct="1"/>
              <a:t>13</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47DA4E4-CCBD-8945-9107-8DFD12DA5870}" type="slidenum">
              <a:rPr lang="en-US" sz="1200"/>
              <a:pPr eaLnBrk="1" hangingPunct="1"/>
              <a:t>14</a:t>
            </a:fld>
            <a:endParaRPr lang="en-US" sz="1200"/>
          </a:p>
        </p:txBody>
      </p:sp>
      <p:sp>
        <p:nvSpPr>
          <p:cNvPr id="64514" name="Rectangle 2"/>
          <p:cNvSpPr>
            <a:spLocks noRot="1" noChangeArrowheads="1" noTextEdit="1"/>
          </p:cNvSpPr>
          <p:nvPr>
            <p:ph type="sldImg"/>
          </p:nvPr>
        </p:nvSpPr>
        <p:spPr>
          <a:xfrm>
            <a:off x="1127125" y="677863"/>
            <a:ext cx="4605338" cy="3454400"/>
          </a:xfrm>
          <a:ln/>
        </p:spPr>
      </p:sp>
      <p:sp>
        <p:nvSpPr>
          <p:cNvPr id="64515" name="Rectangle 3"/>
          <p:cNvSpPr>
            <a:spLocks noGrp="1" noChangeArrowheads="1"/>
          </p:cNvSpPr>
          <p:nvPr>
            <p:ph type="body" idx="1"/>
          </p:nvPr>
        </p:nvSpPr>
        <p:spPr>
          <a:xfrm>
            <a:off x="914400" y="4335463"/>
            <a:ext cx="5029200" cy="41306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a:ln/>
        </p:spPr>
      </p:sp>
      <p:sp>
        <p:nvSpPr>
          <p:cNvPr id="6656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6656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1A82CC7-7123-2244-9D51-2289A1AECAE8}" type="slidenum">
              <a:rPr lang="en-US" sz="1200"/>
              <a:pPr eaLnBrk="1" hangingPunct="1"/>
              <a:t>15</a:t>
            </a:fld>
            <a:endParaRPr 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AC6D136-410A-4B40-B1DE-5FC52BCA590E}" type="slidenum">
              <a:rPr lang="en-US" sz="1200"/>
              <a:pPr eaLnBrk="1" hangingPunct="1"/>
              <a:t>16</a:t>
            </a:fld>
            <a:endParaRPr lang="en-US" sz="1200"/>
          </a:p>
        </p:txBody>
      </p:sp>
      <p:sp>
        <p:nvSpPr>
          <p:cNvPr id="68611" name="Notes Placeholder 1"/>
          <p:cNvSpPr>
            <a:spLocks noGrp="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spcBef>
                <a:spcPct val="30000"/>
              </a:spcBef>
            </a:pPr>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7CF1902-96C8-444F-829C-304B43C44D8E}" type="slidenum">
              <a:rPr lang="de-DE" sz="1200"/>
              <a:pPr eaLnBrk="1" hangingPunct="1"/>
              <a:t>17</a:t>
            </a:fld>
            <a:endParaRPr lang="de-DE" sz="1200"/>
          </a:p>
        </p:txBody>
      </p:sp>
      <p:sp>
        <p:nvSpPr>
          <p:cNvPr id="70658" name="Rectangle 2"/>
          <p:cNvSpPr>
            <a:spLocks noChangeArrowheads="1" noTextEdit="1"/>
          </p:cNvSpPr>
          <p:nvPr>
            <p:ph type="sldImg"/>
          </p:nvPr>
        </p:nvSpPr>
        <p:spPr>
          <a:xfrm>
            <a:off x="1144588" y="685800"/>
            <a:ext cx="4573587" cy="3429000"/>
          </a:xfrm>
          <a:ln/>
        </p:spPr>
      </p:sp>
      <p:sp>
        <p:nvSpPr>
          <p:cNvPr id="70659" name="Notes Placeholder 1"/>
          <p:cNvSpPr>
            <a:spLocks noGrp="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spcBef>
                <a:spcPct val="30000"/>
              </a:spcBef>
            </a:pPr>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AA7365E7-CC77-524B-8A51-6017E35D8DE9}" type="slidenum">
              <a:rPr lang="da-DK" sz="1200"/>
              <a:pPr algn="r" eaLnBrk="1" hangingPunct="1"/>
              <a:t>18</a:t>
            </a:fld>
            <a:endParaRPr lang="da-DK" sz="1200"/>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a:ln/>
        </p:spPr>
      </p:sp>
      <p:sp>
        <p:nvSpPr>
          <p:cNvPr id="7475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7475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C206307-1869-E148-AC54-ECA3FB45BBD7}" type="slidenum">
              <a:rPr lang="en-US" sz="1200"/>
              <a:pPr eaLnBrk="1" hangingPunct="1"/>
              <a:t>19</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AE59CA0-14C6-5A46-B47F-64D7DE9498AC}" type="slidenum">
              <a:rPr lang="en-US" sz="1200"/>
              <a:pPr eaLnBrk="1" hangingPunct="1"/>
              <a:t>2</a:t>
            </a:fld>
            <a:endParaRPr lang="en-US" sz="1200"/>
          </a:p>
        </p:txBody>
      </p:sp>
      <p:sp>
        <p:nvSpPr>
          <p:cNvPr id="39938" name="Rectangle 2"/>
          <p:cNvSpPr>
            <a:spLocks noRot="1" noChangeArrowheads="1" noTextEdit="1"/>
          </p:cNvSpPr>
          <p:nvPr>
            <p:ph type="sldImg"/>
          </p:nvPr>
        </p:nvSpPr>
        <p:spPr>
          <a:ln/>
        </p:spPr>
      </p:sp>
      <p:sp>
        <p:nvSpPr>
          <p:cNvPr id="39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a:ln/>
        </p:spPr>
      </p:sp>
      <p:sp>
        <p:nvSpPr>
          <p:cNvPr id="7680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6BEF5CA-3004-E046-AA8F-69EF1DDF11C2}" type="slidenum">
              <a:rPr lang="en-US" sz="1200"/>
              <a:pPr eaLnBrk="1" hangingPunct="1"/>
              <a:t>20</a:t>
            </a:fld>
            <a:endParaRPr lang="en-US" sz="1200"/>
          </a:p>
        </p:txBody>
      </p:sp>
      <p:sp>
        <p:nvSpPr>
          <p:cNvPr id="76803" name="Notes Placeholder 1"/>
          <p:cNvSpPr>
            <a:spLocks noGrp="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spcBef>
                <a:spcPct val="30000"/>
              </a:spcBef>
            </a:pPr>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Rot="1" noChangeAspect="1" noChangeArrowheads="1" noTextEdit="1"/>
          </p:cNvSpPr>
          <p:nvPr>
            <p:ph type="sldImg"/>
          </p:nvPr>
        </p:nvSpPr>
        <p:spPr>
          <a:ln/>
        </p:spPr>
      </p:sp>
      <p:sp>
        <p:nvSpPr>
          <p:cNvPr id="7885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a:ln/>
        </p:spPr>
      </p:sp>
      <p:sp>
        <p:nvSpPr>
          <p:cNvPr id="8089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8089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1E6449C-9590-5142-BC02-B5A08566167B}" type="slidenum">
              <a:rPr lang="en-US" sz="1200"/>
              <a:pPr eaLnBrk="1" hangingPunct="1"/>
              <a:t>22</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a:ln/>
        </p:spPr>
      </p:sp>
      <p:sp>
        <p:nvSpPr>
          <p:cNvPr id="8294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8294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60741DA-A1F6-9C47-A26C-0FFB0013CD82}" type="slidenum">
              <a:rPr lang="en-US" sz="1200"/>
              <a:pPr eaLnBrk="1" hangingPunct="1"/>
              <a:t>23</a:t>
            </a:fld>
            <a:endParaRPr 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a:ln/>
        </p:spPr>
      </p:sp>
      <p:sp>
        <p:nvSpPr>
          <p:cNvPr id="849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849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549F67B-A1D7-5A4E-9605-9F7E8FA65771}" type="slidenum">
              <a:rPr lang="en-US" sz="1200"/>
              <a:pPr eaLnBrk="1" hangingPunct="1"/>
              <a:t>24</a:t>
            </a:fld>
            <a:endParaRPr 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noTextEdit="1"/>
          </p:cNvSpPr>
          <p:nvPr>
            <p:ph type="sldImg"/>
          </p:nvPr>
        </p:nvSpPr>
        <p:spPr>
          <a:ln/>
        </p:spPr>
      </p:sp>
      <p:sp>
        <p:nvSpPr>
          <p:cNvPr id="8704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8704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093F169-2982-CF43-8C20-041CBAC32819}" type="slidenum">
              <a:rPr lang="en-US" sz="1200">
                <a:latin typeface="Times" charset="0"/>
              </a:rPr>
              <a:pPr eaLnBrk="1" hangingPunct="1"/>
              <a:t>25</a:t>
            </a:fld>
            <a:endParaRPr lang="en-US" sz="1200">
              <a:latin typeface="Times"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a:ln/>
        </p:spPr>
      </p:sp>
      <p:sp>
        <p:nvSpPr>
          <p:cNvPr id="8909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8909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A7AB506-1C99-9F49-A649-AFC6C6673F54}" type="slidenum">
              <a:rPr lang="en-US" sz="1200"/>
              <a:pPr eaLnBrk="1" hangingPunct="1"/>
              <a:t>26</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5247204-7C4E-8B46-B664-D4895015DAFA}" type="slidenum">
              <a:rPr lang="en-US" sz="1200"/>
              <a:pPr eaLnBrk="1" hangingPunct="1"/>
              <a:t>27</a:t>
            </a:fld>
            <a:endParaRPr lang="en-US" sz="1200"/>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spcBef>
                <a:spcPct val="0"/>
              </a:spcBef>
            </a:pPr>
            <a:endParaRPr lang="en-US">
              <a:latin typeface="Arial" charset="0"/>
              <a:ea typeface="ＭＳ Ｐゴシック" charset="0"/>
              <a:cs typeface="ＭＳ Ｐゴシック"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3193B5D-B999-9F4C-B59B-14B92A115DFD}" type="slidenum">
              <a:rPr lang="en-US" sz="1200">
                <a:solidFill>
                  <a:srgbClr val="000000"/>
                </a:solidFill>
              </a:rPr>
              <a:pPr eaLnBrk="1" hangingPunct="1"/>
              <a:t>28</a:t>
            </a:fld>
            <a:endParaRPr lang="en-US" sz="1200">
              <a:solidFill>
                <a:srgbClr val="000000"/>
              </a:solidFill>
            </a:endParaRPr>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dirty="0">
              <a:latin typeface="Arial"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ln/>
        </p:spPr>
      </p:sp>
      <p:sp>
        <p:nvSpPr>
          <p:cNvPr id="4198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4198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82CE969-4596-0347-AA54-722E558D46DA}" type="slidenum">
              <a:rPr lang="en-US" sz="1200"/>
              <a:pPr eaLnBrk="1" hangingPunct="1"/>
              <a:t>3</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4403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4403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AE7A6B6-AC84-214B-942C-C4239B61AFFD}" type="slidenum">
              <a:rPr lang="en-US" sz="1200"/>
              <a:pPr eaLnBrk="1" hangingPunct="1"/>
              <a:t>4</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a:ln/>
        </p:spPr>
      </p:sp>
      <p:sp>
        <p:nvSpPr>
          <p:cNvPr id="460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460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18B995A-73EB-B341-960E-76BC61F457E5}" type="slidenum">
              <a:rPr lang="en-US" sz="1200"/>
              <a:pPr eaLnBrk="1" hangingPunct="1"/>
              <a:t>5</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a:ln/>
        </p:spPr>
      </p:sp>
      <p:sp>
        <p:nvSpPr>
          <p:cNvPr id="4813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4813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74312DA-F173-E74A-AC7B-5EC92DF44E40}" type="slidenum">
              <a:rPr lang="en-US" sz="1200"/>
              <a:pPr eaLnBrk="1" hangingPunct="1"/>
              <a:t>6</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B20A614-A14A-8C48-B791-48709CDBEBDA}" type="slidenum">
              <a:rPr lang="en-US" sz="1200">
                <a:solidFill>
                  <a:srgbClr val="000000"/>
                </a:solidFill>
              </a:rPr>
              <a:pPr eaLnBrk="1" hangingPunct="1"/>
              <a:t>7</a:t>
            </a:fld>
            <a:endParaRPr lang="en-US" sz="1200">
              <a:solidFill>
                <a:srgbClr val="000000"/>
              </a:solidFill>
            </a:endParaRPr>
          </a:p>
        </p:txBody>
      </p:sp>
      <p:sp>
        <p:nvSpPr>
          <p:cNvPr id="50178" name="Rectangle 2"/>
          <p:cNvSpPr>
            <a:spLocks noRot="1" noChangeArrowheads="1" noTextEdit="1"/>
          </p:cNvSpPr>
          <p:nvPr>
            <p:ph type="sldImg"/>
          </p:nvPr>
        </p:nvSpPr>
        <p:spPr>
          <a:xfrm>
            <a:off x="1127125" y="677863"/>
            <a:ext cx="4605338" cy="3454400"/>
          </a:xfrm>
          <a:ln/>
        </p:spPr>
      </p:sp>
      <p:sp>
        <p:nvSpPr>
          <p:cNvPr id="50179" name="Rectangle 3"/>
          <p:cNvSpPr>
            <a:spLocks noGrp="1" noChangeArrowheads="1"/>
          </p:cNvSpPr>
          <p:nvPr>
            <p:ph type="body" idx="1"/>
          </p:nvPr>
        </p:nvSpPr>
        <p:spPr>
          <a:xfrm>
            <a:off x="914400" y="4335463"/>
            <a:ext cx="5029200" cy="41306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Rot="1" noChangeArrowheads="1" noTextEdit="1"/>
          </p:cNvSpPr>
          <p:nvPr>
            <p:ph type="sldImg"/>
          </p:nvPr>
        </p:nvSpPr>
        <p:spPr>
          <a:ln/>
        </p:spPr>
      </p:sp>
      <p:sp>
        <p:nvSpPr>
          <p:cNvPr id="5222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a:ln/>
        </p:spPr>
      </p:sp>
      <p:sp>
        <p:nvSpPr>
          <p:cNvPr id="5427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5427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3986355-C2F2-334B-99D8-F64AE35DD4E1}" type="slidenum">
              <a:rPr lang="en-US" sz="1200"/>
              <a:pPr eaLnBrk="1" hangingPunct="1"/>
              <a:t>9</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E97E158-2AEE-954E-B91B-CD09192E804E}" type="slidenum">
              <a:rPr lang="en-US"/>
              <a:pPr>
                <a:defRPr/>
              </a:pPr>
              <a:t>‹#›</a:t>
            </a:fld>
            <a:endParaRPr lang="en-US"/>
          </a:p>
        </p:txBody>
      </p:sp>
    </p:spTree>
    <p:extLst>
      <p:ext uri="{BB962C8B-B14F-4D97-AF65-F5344CB8AC3E}">
        <p14:creationId xmlns:p14="http://schemas.microsoft.com/office/powerpoint/2010/main" val="4129072334"/>
      </p:ext>
    </p:extLst>
  </p:cSld>
  <p:clrMapOvr>
    <a:masterClrMapping/>
  </p:clrMapOvr>
  <p:transition xmlns:p14="http://schemas.microsoft.com/office/powerpoint/2010/main" spd="slow"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27B8ED-E389-4F49-AF03-A28D6A5588F9}" type="slidenum">
              <a:rPr lang="en-US"/>
              <a:pPr>
                <a:defRPr/>
              </a:pPr>
              <a:t>‹#›</a:t>
            </a:fld>
            <a:endParaRPr lang="en-US"/>
          </a:p>
        </p:txBody>
      </p:sp>
    </p:spTree>
    <p:extLst>
      <p:ext uri="{BB962C8B-B14F-4D97-AF65-F5344CB8AC3E}">
        <p14:creationId xmlns:p14="http://schemas.microsoft.com/office/powerpoint/2010/main" val="873594959"/>
      </p:ext>
    </p:extLst>
  </p:cSld>
  <p:clrMapOvr>
    <a:masterClrMapping/>
  </p:clrMapOvr>
  <p:transition xmlns:p14="http://schemas.microsoft.com/office/powerpoint/2010/main" spd="slow"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DE6A5B5-95E1-574B-9E7A-E554D55CD829}" type="slidenum">
              <a:rPr lang="en-US"/>
              <a:pPr>
                <a:defRPr/>
              </a:pPr>
              <a:t>‹#›</a:t>
            </a:fld>
            <a:endParaRPr lang="en-US"/>
          </a:p>
        </p:txBody>
      </p:sp>
    </p:spTree>
    <p:extLst>
      <p:ext uri="{BB962C8B-B14F-4D97-AF65-F5344CB8AC3E}">
        <p14:creationId xmlns:p14="http://schemas.microsoft.com/office/powerpoint/2010/main" val="3864674144"/>
      </p:ext>
    </p:extLst>
  </p:cSld>
  <p:clrMapOvr>
    <a:masterClrMapping/>
  </p:clrMapOvr>
  <p:transition xmlns:p14="http://schemas.microsoft.com/office/powerpoint/2010/main" spd="slow"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896BB35-B707-D043-B5F0-27FDC150BD4C}" type="slidenum">
              <a:rPr lang="en-US"/>
              <a:pPr>
                <a:defRPr/>
              </a:pPr>
              <a:t>‹#›</a:t>
            </a:fld>
            <a:endParaRPr lang="en-US"/>
          </a:p>
        </p:txBody>
      </p:sp>
    </p:spTree>
    <p:extLst>
      <p:ext uri="{BB962C8B-B14F-4D97-AF65-F5344CB8AC3E}">
        <p14:creationId xmlns:p14="http://schemas.microsoft.com/office/powerpoint/2010/main" val="143400621"/>
      </p:ext>
    </p:extLst>
  </p:cSld>
  <p:clrMapOvr>
    <a:masterClrMapping/>
  </p:clrMapOvr>
  <p:transition xmlns:p14="http://schemas.microsoft.com/office/powerpoint/2010/main" spd="slow"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62E205E-76F6-7542-B099-8690F5357616}" type="slidenum">
              <a:rPr lang="en-US"/>
              <a:pPr>
                <a:defRPr/>
              </a:pPr>
              <a:t>‹#›</a:t>
            </a:fld>
            <a:endParaRPr lang="en-US"/>
          </a:p>
        </p:txBody>
      </p:sp>
    </p:spTree>
    <p:extLst>
      <p:ext uri="{BB962C8B-B14F-4D97-AF65-F5344CB8AC3E}">
        <p14:creationId xmlns:p14="http://schemas.microsoft.com/office/powerpoint/2010/main" val="4035404465"/>
      </p:ext>
    </p:extLst>
  </p:cSld>
  <p:clrMapOvr>
    <a:masterClrMapping/>
  </p:clrMapOvr>
  <p:transition xmlns:p14="http://schemas.microsoft.com/office/powerpoint/2010/main" spd="slow"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02C2FDB-5F2C-F546-A48E-17FED73650EB}" type="slidenum">
              <a:rPr lang="en-US"/>
              <a:pPr>
                <a:defRPr/>
              </a:pPr>
              <a:t>‹#›</a:t>
            </a:fld>
            <a:endParaRPr lang="en-US"/>
          </a:p>
        </p:txBody>
      </p:sp>
    </p:spTree>
    <p:extLst>
      <p:ext uri="{BB962C8B-B14F-4D97-AF65-F5344CB8AC3E}">
        <p14:creationId xmlns:p14="http://schemas.microsoft.com/office/powerpoint/2010/main" val="4049486101"/>
      </p:ext>
    </p:extLst>
  </p:cSld>
  <p:clrMapOvr>
    <a:masterClrMapping/>
  </p:clrMapOvr>
  <p:transition xmlns:p14="http://schemas.microsoft.com/office/powerpoint/2010/main" spd="slow"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666446"/>
      </p:ext>
    </p:extLst>
  </p:cSld>
  <p:clrMapOvr>
    <a:masterClrMapping/>
  </p:clrMapOvr>
  <p:transition xmlns:p14="http://schemas.microsoft.com/office/powerpoint/2010/main" spd="slow"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6245075"/>
      </p:ext>
    </p:extLst>
  </p:cSld>
  <p:clrMapOvr>
    <a:masterClrMapping/>
  </p:clrMapOvr>
  <p:transition xmlns:p14="http://schemas.microsoft.com/office/powerpoint/2010/main" spd="slow"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5AB6FA1-A197-7146-BD5B-14BE3009A75D}" type="slidenum">
              <a:rPr lang="en-US"/>
              <a:pPr>
                <a:defRPr/>
              </a:pPr>
              <a:t>‹#›</a:t>
            </a:fld>
            <a:endParaRPr lang="en-US"/>
          </a:p>
        </p:txBody>
      </p:sp>
    </p:spTree>
    <p:extLst>
      <p:ext uri="{BB962C8B-B14F-4D97-AF65-F5344CB8AC3E}">
        <p14:creationId xmlns:p14="http://schemas.microsoft.com/office/powerpoint/2010/main" val="3068818632"/>
      </p:ext>
    </p:extLst>
  </p:cSld>
  <p:clrMapOvr>
    <a:masterClrMapping/>
  </p:clrMapOvr>
  <p:transition xmlns:p14="http://schemas.microsoft.com/office/powerpoint/2010/main" spd="slow"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E98370-4014-294F-A0DB-E3E4A910A12D}" type="slidenum">
              <a:rPr lang="en-US"/>
              <a:pPr>
                <a:defRPr/>
              </a:pPr>
              <a:t>‹#›</a:t>
            </a:fld>
            <a:endParaRPr lang="en-US"/>
          </a:p>
        </p:txBody>
      </p:sp>
    </p:spTree>
    <p:extLst>
      <p:ext uri="{BB962C8B-B14F-4D97-AF65-F5344CB8AC3E}">
        <p14:creationId xmlns:p14="http://schemas.microsoft.com/office/powerpoint/2010/main" val="3751203133"/>
      </p:ext>
    </p:extLst>
  </p:cSld>
  <p:clrMapOvr>
    <a:masterClrMapping/>
  </p:clrMapOvr>
  <p:transition xmlns:p14="http://schemas.microsoft.com/office/powerpoint/2010/main" spd="slow"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8EAEC2C-3946-2246-965F-5BA64A0F5CB0}" type="slidenum">
              <a:rPr lang="en-US"/>
              <a:pPr>
                <a:defRPr/>
              </a:pPr>
              <a:t>‹#›</a:t>
            </a:fld>
            <a:endParaRPr lang="en-US"/>
          </a:p>
        </p:txBody>
      </p:sp>
    </p:spTree>
    <p:extLst>
      <p:ext uri="{BB962C8B-B14F-4D97-AF65-F5344CB8AC3E}">
        <p14:creationId xmlns:p14="http://schemas.microsoft.com/office/powerpoint/2010/main" val="3472391267"/>
      </p:ext>
    </p:extLst>
  </p:cSld>
  <p:clrMapOvr>
    <a:masterClrMapping/>
  </p:clrMapOvr>
  <p:transition xmlns:p14="http://schemas.microsoft.com/office/powerpoint/2010/main" spd="slow"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DAA1DDA-7B75-AA4E-A28E-A2238A79E4F3}" type="slidenum">
              <a:rPr lang="en-US"/>
              <a:pPr>
                <a:defRPr/>
              </a:pPr>
              <a:t>‹#›</a:t>
            </a:fld>
            <a:endParaRPr lang="en-US"/>
          </a:p>
        </p:txBody>
      </p:sp>
    </p:spTree>
    <p:extLst>
      <p:ext uri="{BB962C8B-B14F-4D97-AF65-F5344CB8AC3E}">
        <p14:creationId xmlns:p14="http://schemas.microsoft.com/office/powerpoint/2010/main" val="679119362"/>
      </p:ext>
    </p:extLst>
  </p:cSld>
  <p:clrMapOvr>
    <a:masterClrMapping/>
  </p:clrMapOvr>
  <p:transition xmlns:p14="http://schemas.microsoft.com/office/powerpoint/2010/main" spd="slow" advClick="0"/>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20815C8-5DDC-7D48-A857-FD91E304EB8D}" type="slidenum">
              <a:rPr lang="en-US"/>
              <a:pPr>
                <a:defRPr/>
              </a:pPr>
              <a:t>‹#›</a:t>
            </a:fld>
            <a:endParaRPr lang="en-US"/>
          </a:p>
        </p:txBody>
      </p:sp>
    </p:spTree>
    <p:extLst>
      <p:ext uri="{BB962C8B-B14F-4D97-AF65-F5344CB8AC3E}">
        <p14:creationId xmlns:p14="http://schemas.microsoft.com/office/powerpoint/2010/main" val="1966522501"/>
      </p:ext>
    </p:extLst>
  </p:cSld>
  <p:clrMapOvr>
    <a:masterClrMapping/>
  </p:clrMapOvr>
  <p:transition xmlns:p14="http://schemas.microsoft.com/office/powerpoint/2010/main" spd="slow"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3260884-86C9-0945-B87D-B0101E2C879A}" type="slidenum">
              <a:rPr lang="en-US"/>
              <a:pPr>
                <a:defRPr/>
              </a:pPr>
              <a:t>‹#›</a:t>
            </a:fld>
            <a:endParaRPr lang="en-US"/>
          </a:p>
        </p:txBody>
      </p:sp>
    </p:spTree>
    <p:extLst>
      <p:ext uri="{BB962C8B-B14F-4D97-AF65-F5344CB8AC3E}">
        <p14:creationId xmlns:p14="http://schemas.microsoft.com/office/powerpoint/2010/main" val="1466525709"/>
      </p:ext>
    </p:extLst>
  </p:cSld>
  <p:clrMapOvr>
    <a:masterClrMapping/>
  </p:clrMapOvr>
  <p:transition xmlns:p14="http://schemas.microsoft.com/office/powerpoint/2010/main" spd="slow"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C76ECFB-3905-4347-AC2F-01903E5E4513}" type="slidenum">
              <a:rPr lang="en-US"/>
              <a:pPr>
                <a:defRPr/>
              </a:pPr>
              <a:t>‹#›</a:t>
            </a:fld>
            <a:endParaRPr lang="en-US"/>
          </a:p>
        </p:txBody>
      </p:sp>
    </p:spTree>
    <p:extLst>
      <p:ext uri="{BB962C8B-B14F-4D97-AF65-F5344CB8AC3E}">
        <p14:creationId xmlns:p14="http://schemas.microsoft.com/office/powerpoint/2010/main" val="35974946"/>
      </p:ext>
    </p:extLst>
  </p:cSld>
  <p:clrMapOvr>
    <a:masterClrMapping/>
  </p:clrMapOvr>
  <p:transition xmlns:p14="http://schemas.microsoft.com/office/powerpoint/2010/main" spd="slow"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75B58A3-56B7-A747-90DD-595503D2D366}" type="slidenum">
              <a:rPr lang="en-US"/>
              <a:pPr>
                <a:defRPr/>
              </a:pPr>
              <a:t>‹#›</a:t>
            </a:fld>
            <a:endParaRPr lang="en-US"/>
          </a:p>
        </p:txBody>
      </p:sp>
    </p:spTree>
    <p:extLst>
      <p:ext uri="{BB962C8B-B14F-4D97-AF65-F5344CB8AC3E}">
        <p14:creationId xmlns:p14="http://schemas.microsoft.com/office/powerpoint/2010/main" val="1433823278"/>
      </p:ext>
    </p:extLst>
  </p:cSld>
  <p:clrMapOvr>
    <a:masterClrMapping/>
  </p:clrMapOvr>
  <p:transition xmlns:p14="http://schemas.microsoft.com/office/powerpoint/2010/main" spd="slow"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E0481FB-1F68-C44D-84EC-E11F2AF1CB86}" type="slidenum">
              <a:rPr lang="en-US"/>
              <a:pPr>
                <a:defRPr/>
              </a:pPr>
              <a:t>‹#›</a:t>
            </a:fld>
            <a:endParaRPr lang="en-US"/>
          </a:p>
        </p:txBody>
      </p:sp>
    </p:spTree>
    <p:extLst>
      <p:ext uri="{BB962C8B-B14F-4D97-AF65-F5344CB8AC3E}">
        <p14:creationId xmlns:p14="http://schemas.microsoft.com/office/powerpoint/2010/main" val="530487941"/>
      </p:ext>
    </p:extLst>
  </p:cSld>
  <p:clrMapOvr>
    <a:masterClrMapping/>
  </p:clrMapOvr>
  <p:transition xmlns:p14="http://schemas.microsoft.com/office/powerpoint/2010/main" spd="slow"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4DD84A5-C4CA-9E4C-8B47-C5D4A5061610}" type="slidenum">
              <a:rPr lang="en-US"/>
              <a:pPr>
                <a:defRPr/>
              </a:pPr>
              <a:t>‹#›</a:t>
            </a:fld>
            <a:endParaRPr lang="en-US"/>
          </a:p>
        </p:txBody>
      </p:sp>
    </p:spTree>
    <p:extLst>
      <p:ext uri="{BB962C8B-B14F-4D97-AF65-F5344CB8AC3E}">
        <p14:creationId xmlns:p14="http://schemas.microsoft.com/office/powerpoint/2010/main" val="2974200816"/>
      </p:ext>
    </p:extLst>
  </p:cSld>
  <p:clrMapOvr>
    <a:masterClrMapping/>
  </p:clrMapOvr>
  <p:transition xmlns:p14="http://schemas.microsoft.com/office/powerpoint/2010/main" spd="slow"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C5A9A29-189F-0F4B-8B39-F0E32AC4F30A}" type="slidenum">
              <a:rPr lang="en-US"/>
              <a:pPr>
                <a:defRPr/>
              </a:pPr>
              <a:t>‹#›</a:t>
            </a:fld>
            <a:endParaRPr lang="en-US"/>
          </a:p>
        </p:txBody>
      </p:sp>
    </p:spTree>
    <p:extLst>
      <p:ext uri="{BB962C8B-B14F-4D97-AF65-F5344CB8AC3E}">
        <p14:creationId xmlns:p14="http://schemas.microsoft.com/office/powerpoint/2010/main" val="100824319"/>
      </p:ext>
    </p:extLst>
  </p:cSld>
  <p:clrMapOvr>
    <a:masterClrMapping/>
  </p:clrMapOvr>
  <p:transition xmlns:p14="http://schemas.microsoft.com/office/powerpoint/2010/main" spd="slow" advClick="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417EB56-AF77-B04B-AED8-B5E4E4320AFE}" type="slidenum">
              <a:rPr lang="en-US"/>
              <a:pPr>
                <a:defRPr/>
              </a:pPr>
              <a:t>‹#›</a:t>
            </a:fld>
            <a:endParaRPr lang="en-US"/>
          </a:p>
        </p:txBody>
      </p:sp>
    </p:spTree>
    <p:extLst>
      <p:ext uri="{BB962C8B-B14F-4D97-AF65-F5344CB8AC3E}">
        <p14:creationId xmlns:p14="http://schemas.microsoft.com/office/powerpoint/2010/main" val="442654914"/>
      </p:ext>
    </p:extLst>
  </p:cSld>
  <p:clrMapOvr>
    <a:masterClrMapping/>
  </p:clrMapOvr>
  <p:transition xmlns:p14="http://schemas.microsoft.com/office/powerpoint/2010/main" spd="slow" advClick="0"/>
</p:sldLayout>
</file>

<file path=ppt/slideLayouts/slideLayout28.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6F42FBB-66B6-FB4E-A409-CCD9FE3F302A}" type="slidenum">
              <a:rPr lang="en-US"/>
              <a:pPr>
                <a:defRPr/>
              </a:pPr>
              <a:t>‹#›</a:t>
            </a:fld>
            <a:endParaRPr lang="en-US"/>
          </a:p>
        </p:txBody>
      </p:sp>
    </p:spTree>
    <p:extLst>
      <p:ext uri="{BB962C8B-B14F-4D97-AF65-F5344CB8AC3E}">
        <p14:creationId xmlns:p14="http://schemas.microsoft.com/office/powerpoint/2010/main" val="3870177671"/>
      </p:ext>
    </p:extLst>
  </p:cSld>
  <p:clrMapOvr>
    <a:masterClrMapping/>
  </p:clrMapOvr>
  <p:transition xmlns:p14="http://schemas.microsoft.com/office/powerpoint/2010/main" spd="slow"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E132C2B-3BFD-2E42-B683-EFD5FD49BF50}" type="slidenum">
              <a:rPr lang="en-US"/>
              <a:pPr>
                <a:defRPr/>
              </a:pPr>
              <a:t>‹#›</a:t>
            </a:fld>
            <a:endParaRPr lang="en-US"/>
          </a:p>
        </p:txBody>
      </p:sp>
    </p:spTree>
    <p:extLst>
      <p:ext uri="{BB962C8B-B14F-4D97-AF65-F5344CB8AC3E}">
        <p14:creationId xmlns:p14="http://schemas.microsoft.com/office/powerpoint/2010/main" val="1455024172"/>
      </p:ext>
    </p:extLst>
  </p:cSld>
  <p:clrMapOvr>
    <a:masterClrMapping/>
  </p:clrMapOvr>
  <p:transition xmlns:p14="http://schemas.microsoft.com/office/powerpoint/2010/main" spd="slow"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55DA386-927C-8943-8828-5E90BCE2A17F}" type="slidenum">
              <a:rPr lang="en-US"/>
              <a:pPr>
                <a:defRPr/>
              </a:pPr>
              <a:t>‹#›</a:t>
            </a:fld>
            <a:endParaRPr lang="en-US"/>
          </a:p>
        </p:txBody>
      </p:sp>
    </p:spTree>
    <p:extLst>
      <p:ext uri="{BB962C8B-B14F-4D97-AF65-F5344CB8AC3E}">
        <p14:creationId xmlns:p14="http://schemas.microsoft.com/office/powerpoint/2010/main" val="3943774409"/>
      </p:ext>
    </p:extLst>
  </p:cSld>
  <p:clrMapOvr>
    <a:masterClrMapping/>
  </p:clrMapOvr>
  <p:transition xmlns:p14="http://schemas.microsoft.com/office/powerpoint/2010/main" spd="slow" advClick="0"/>
</p:sldLayout>
</file>

<file path=ppt/slideLayouts/slideLayout30.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2506786-D98A-F642-B5A8-75492EA4F9E9}" type="slidenum">
              <a:rPr lang="en-US"/>
              <a:pPr>
                <a:defRPr/>
              </a:pPr>
              <a:t>‹#›</a:t>
            </a:fld>
            <a:endParaRPr lang="en-US"/>
          </a:p>
        </p:txBody>
      </p:sp>
    </p:spTree>
    <p:extLst>
      <p:ext uri="{BB962C8B-B14F-4D97-AF65-F5344CB8AC3E}">
        <p14:creationId xmlns:p14="http://schemas.microsoft.com/office/powerpoint/2010/main" val="2469246031"/>
      </p:ext>
    </p:extLst>
  </p:cSld>
  <p:clrMapOvr>
    <a:masterClrMapping/>
  </p:clrMapOvr>
  <p:transition xmlns:p14="http://schemas.microsoft.com/office/powerpoint/2010/main" spd="slow"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PCUTT_v1f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2114767519"/>
      </p:ext>
    </p:extLst>
  </p:cSld>
  <p:clrMapOvr>
    <a:masterClrMapping/>
  </p:clrMapOvr>
  <p:transition xmlns:p14="http://schemas.microsoft.com/office/powerpoint/2010/main"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1124006"/>
      </p:ext>
    </p:extLst>
  </p:cSld>
  <p:clrMapOvr>
    <a:masterClrMapping/>
  </p:clrMapOvr>
  <p:transition xmlns:p14="http://schemas.microsoft.com/office/powerpoint/2010/main" advClick="0"/>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495252239"/>
      </p:ext>
    </p:extLst>
  </p:cSld>
  <p:clrMapOvr>
    <a:masterClrMapping/>
  </p:clrMapOvr>
  <p:transition xmlns:p14="http://schemas.microsoft.com/office/powerpoint/2010/main" advClick="0"/>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13120103"/>
      </p:ext>
    </p:extLst>
  </p:cSld>
  <p:clrMapOvr>
    <a:masterClrMapping/>
  </p:clrMapOvr>
  <p:transition xmlns:p14="http://schemas.microsoft.com/office/powerpoint/2010/main" advClick="0"/>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41737623"/>
      </p:ext>
    </p:extLst>
  </p:cSld>
  <p:clrMapOvr>
    <a:masterClrMapping/>
  </p:clrMapOvr>
  <p:transition xmlns:p14="http://schemas.microsoft.com/office/powerpoint/2010/main" advClick="0"/>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09952258"/>
      </p:ext>
    </p:extLst>
  </p:cSld>
  <p:clrMapOvr>
    <a:masterClrMapping/>
  </p:clrMapOvr>
  <p:transition xmlns:p14="http://schemas.microsoft.com/office/powerpoint/2010/main" advClick="0"/>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2015956"/>
      </p:ext>
    </p:extLst>
  </p:cSld>
  <p:clrMapOvr>
    <a:masterClrMapping/>
  </p:clrMapOvr>
  <p:transition xmlns:p14="http://schemas.microsoft.com/office/powerpoint/2010/main" advClick="0"/>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20096576"/>
      </p:ext>
    </p:extLst>
  </p:cSld>
  <p:clrMapOvr>
    <a:masterClrMapping/>
  </p:clrMapOvr>
  <p:transition xmlns:p14="http://schemas.microsoft.com/office/powerpoint/2010/main" advClick="0"/>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72391373"/>
      </p:ext>
    </p:extLst>
  </p:cSld>
  <p:clrMapOvr>
    <a:masterClrMapping/>
  </p:clrMapOvr>
  <p:transition xmlns:p14="http://schemas.microsoft.com/office/powerpoint/2010/mai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A001339-3932-8E4F-AB81-6997D5E327C1}" type="slidenum">
              <a:rPr lang="en-US"/>
              <a:pPr>
                <a:defRPr/>
              </a:pPr>
              <a:t>‹#›</a:t>
            </a:fld>
            <a:endParaRPr lang="en-US"/>
          </a:p>
        </p:txBody>
      </p:sp>
    </p:spTree>
    <p:extLst>
      <p:ext uri="{BB962C8B-B14F-4D97-AF65-F5344CB8AC3E}">
        <p14:creationId xmlns:p14="http://schemas.microsoft.com/office/powerpoint/2010/main" val="1279237448"/>
      </p:ext>
    </p:extLst>
  </p:cSld>
  <p:clrMapOvr>
    <a:masterClrMapping/>
  </p:clrMapOvr>
  <p:transition xmlns:p14="http://schemas.microsoft.com/office/powerpoint/2010/main" spd="slow" advClick="0"/>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6104425"/>
      </p:ext>
    </p:extLst>
  </p:cSld>
  <p:clrMapOvr>
    <a:masterClrMapping/>
  </p:clrMapOvr>
  <p:transition xmlns:p14="http://schemas.microsoft.com/office/powerpoint/2010/main"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0450960"/>
      </p:ext>
    </p:extLst>
  </p:cSld>
  <p:clrMapOvr>
    <a:masterClrMapping/>
  </p:clrMapOvr>
  <p:transition xmlns:p14="http://schemas.microsoft.com/office/powerpoint/2010/mai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18F91ED-4E98-DE48-91B4-8DE083B641D3}" type="slidenum">
              <a:rPr lang="en-US"/>
              <a:pPr>
                <a:defRPr/>
              </a:pPr>
              <a:t>‹#›</a:t>
            </a:fld>
            <a:endParaRPr lang="en-US"/>
          </a:p>
        </p:txBody>
      </p:sp>
    </p:spTree>
    <p:extLst>
      <p:ext uri="{BB962C8B-B14F-4D97-AF65-F5344CB8AC3E}">
        <p14:creationId xmlns:p14="http://schemas.microsoft.com/office/powerpoint/2010/main" val="3814220072"/>
      </p:ext>
    </p:extLst>
  </p:cSld>
  <p:clrMapOvr>
    <a:masterClrMapping/>
  </p:clrMapOvr>
  <p:transition xmlns:p14="http://schemas.microsoft.com/office/powerpoint/2010/main" spd="slow"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550EFCC-6533-F74D-90C4-840C166099A6}" type="slidenum">
              <a:rPr lang="en-US"/>
              <a:pPr>
                <a:defRPr/>
              </a:pPr>
              <a:t>‹#›</a:t>
            </a:fld>
            <a:endParaRPr lang="en-US"/>
          </a:p>
        </p:txBody>
      </p:sp>
    </p:spTree>
    <p:extLst>
      <p:ext uri="{BB962C8B-B14F-4D97-AF65-F5344CB8AC3E}">
        <p14:creationId xmlns:p14="http://schemas.microsoft.com/office/powerpoint/2010/main" val="135009333"/>
      </p:ext>
    </p:extLst>
  </p:cSld>
  <p:clrMapOvr>
    <a:masterClrMapping/>
  </p:clrMapOvr>
  <p:transition xmlns:p14="http://schemas.microsoft.com/office/powerpoint/2010/main" spd="slow"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FACE685-1947-694F-AE12-08FC5E724E70}" type="slidenum">
              <a:rPr lang="en-US"/>
              <a:pPr>
                <a:defRPr/>
              </a:pPr>
              <a:t>‹#›</a:t>
            </a:fld>
            <a:endParaRPr lang="en-US"/>
          </a:p>
        </p:txBody>
      </p:sp>
    </p:spTree>
    <p:extLst>
      <p:ext uri="{BB962C8B-B14F-4D97-AF65-F5344CB8AC3E}">
        <p14:creationId xmlns:p14="http://schemas.microsoft.com/office/powerpoint/2010/main" val="705203025"/>
      </p:ext>
    </p:extLst>
  </p:cSld>
  <p:clrMapOvr>
    <a:masterClrMapping/>
  </p:clrMapOvr>
  <p:transition xmlns:p14="http://schemas.microsoft.com/office/powerpoint/2010/main" spd="slow"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F70CD40-0DA7-074D-A14A-AF007567FFD5}" type="slidenum">
              <a:rPr lang="en-US"/>
              <a:pPr>
                <a:defRPr/>
              </a:pPr>
              <a:t>‹#›</a:t>
            </a:fld>
            <a:endParaRPr lang="en-US"/>
          </a:p>
        </p:txBody>
      </p:sp>
    </p:spTree>
    <p:extLst>
      <p:ext uri="{BB962C8B-B14F-4D97-AF65-F5344CB8AC3E}">
        <p14:creationId xmlns:p14="http://schemas.microsoft.com/office/powerpoint/2010/main" val="1124228581"/>
      </p:ext>
    </p:extLst>
  </p:cSld>
  <p:clrMapOvr>
    <a:masterClrMapping/>
  </p:clrMapOvr>
  <p:transition xmlns:p14="http://schemas.microsoft.com/office/powerpoint/2010/main" spd="slow"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D383FAA-9A3A-EF4E-8C89-0E89F5F3B01C}" type="slidenum">
              <a:rPr lang="en-US"/>
              <a:pPr>
                <a:defRPr/>
              </a:pPr>
              <a:t>‹#›</a:t>
            </a:fld>
            <a:endParaRPr lang="en-US"/>
          </a:p>
        </p:txBody>
      </p:sp>
    </p:spTree>
    <p:extLst>
      <p:ext uri="{BB962C8B-B14F-4D97-AF65-F5344CB8AC3E}">
        <p14:creationId xmlns:p14="http://schemas.microsoft.com/office/powerpoint/2010/main" val="3559045703"/>
      </p:ext>
    </p:extLst>
  </p:cSld>
  <p:clrMapOvr>
    <a:masterClrMapping/>
  </p:clrMapOvr>
  <p:transition xmlns:p14="http://schemas.microsoft.com/office/powerpoint/2010/main" spd="slow" advClick="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theme" Target="../theme/theme2.xml"/><Relationship Id="rId3"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theme" Target="../theme/theme3.xml"/><Relationship Id="rId3"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27.xml"/><Relationship Id="rId12" Type="http://schemas.openxmlformats.org/officeDocument/2006/relationships/slideLayout" Target="../slideLayouts/slideLayout28.xml"/><Relationship Id="rId13" Type="http://schemas.openxmlformats.org/officeDocument/2006/relationships/slideLayout" Target="../slideLayouts/slideLayout29.xml"/><Relationship Id="rId14" Type="http://schemas.openxmlformats.org/officeDocument/2006/relationships/slideLayout" Target="../slideLayouts/slideLayout30.xml"/><Relationship Id="rId15" Type="http://schemas.openxmlformats.org/officeDocument/2006/relationships/theme" Target="../theme/theme4.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 Id="rId9" Type="http://schemas.openxmlformats.org/officeDocument/2006/relationships/slideLayout" Target="../slideLayouts/slideLayout25.xml"/><Relationship Id="rId10"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41.xml"/><Relationship Id="rId12" Type="http://schemas.openxmlformats.org/officeDocument/2006/relationships/theme" Target="../theme/theme5.xml"/><Relationship Id="rId13" Type="http://schemas.openxmlformats.org/officeDocument/2006/relationships/image" Target="../media/image1.png"/><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 Id="rId9" Type="http://schemas.openxmlformats.org/officeDocument/2006/relationships/slideLayout" Target="../slideLayouts/slideLayout39.xml"/><Relationship Id="rId10"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6"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6"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BFC1D050-37E4-5C4E-95F2-F75ED9D9EF5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 id="2147483780" r:id="rId14"/>
  </p:sldLayoutIdLst>
  <p:transition xmlns:p14="http://schemas.microsoft.com/office/powerpoint/2010/main" spd="slow" advClick="0"/>
  <p:txStyles>
    <p:titleStyle>
      <a:lvl1pPr algn="ctr" rtl="0" eaLnBrk="0" fontAlgn="base" hangingPunct="0">
        <a:spcBef>
          <a:spcPct val="0"/>
        </a:spcBef>
        <a:spcAft>
          <a:spcPct val="0"/>
        </a:spcAft>
        <a:defRPr sz="3200">
          <a:solidFill>
            <a:srgbClr val="000090"/>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3200">
          <a:solidFill>
            <a:srgbClr val="000090"/>
          </a:solidFill>
          <a:latin typeface="Arial"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3200">
          <a:solidFill>
            <a:srgbClr val="000090"/>
          </a:solidFill>
          <a:latin typeface="Arial"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3200">
          <a:solidFill>
            <a:srgbClr val="000090"/>
          </a:solidFill>
          <a:latin typeface="Arial"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3200">
          <a:solidFill>
            <a:srgbClr val="000090"/>
          </a:solidFill>
          <a:latin typeface="Arial"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2"/>
          </a:solidFill>
          <a:latin typeface="Arial" pitchFamily="-112" charset="0"/>
        </a:defRPr>
      </a:lvl6pPr>
      <a:lvl7pPr marL="914400" algn="ctr" rtl="0" fontAlgn="base">
        <a:spcBef>
          <a:spcPct val="0"/>
        </a:spcBef>
        <a:spcAft>
          <a:spcPct val="0"/>
        </a:spcAft>
        <a:defRPr sz="4400">
          <a:solidFill>
            <a:schemeClr val="tx2"/>
          </a:solidFill>
          <a:latin typeface="Arial" pitchFamily="-112" charset="0"/>
        </a:defRPr>
      </a:lvl7pPr>
      <a:lvl8pPr marL="1371600" algn="ctr" rtl="0" fontAlgn="base">
        <a:spcBef>
          <a:spcPct val="0"/>
        </a:spcBef>
        <a:spcAft>
          <a:spcPct val="0"/>
        </a:spcAft>
        <a:defRPr sz="4400">
          <a:solidFill>
            <a:schemeClr val="tx2"/>
          </a:solidFill>
          <a:latin typeface="Arial" pitchFamily="-112" charset="0"/>
        </a:defRPr>
      </a:lvl8pPr>
      <a:lvl9pPr marL="1828800" algn="ctr" rtl="0" fontAlgn="base">
        <a:spcBef>
          <a:spcPct val="0"/>
        </a:spcBef>
        <a:spcAft>
          <a:spcPct val="0"/>
        </a:spcAft>
        <a:defRPr sz="4400">
          <a:solidFill>
            <a:schemeClr val="tx2"/>
          </a:solidFill>
          <a:latin typeface="Arial" pitchFamily="-112" charset="0"/>
        </a:defRPr>
      </a:lvl9pPr>
    </p:titleStyle>
    <p:bodyStyle>
      <a:lvl1pPr marL="342900" indent="-342900" algn="l" rtl="0" eaLnBrk="0" fontAlgn="base" hangingPunct="0">
        <a:spcBef>
          <a:spcPct val="20000"/>
        </a:spcBef>
        <a:spcAft>
          <a:spcPct val="0"/>
        </a:spcAft>
        <a:buClr>
          <a:srgbClr val="FF6600"/>
        </a:buClr>
        <a:buSzPct val="125000"/>
        <a:buFont typeface="Wingdings" charset="0"/>
        <a:buChar char="§"/>
        <a:defRPr sz="2400">
          <a:solidFill>
            <a:srgbClr val="0000FF"/>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lr>
          <a:srgbClr val="FF6600"/>
        </a:buClr>
        <a:buChar char="–"/>
        <a:defRPr sz="2000">
          <a:solidFill>
            <a:schemeClr val="tx2"/>
          </a:solidFill>
          <a:latin typeface="+mn-lt"/>
          <a:ea typeface="ＭＳ Ｐゴシック" pitchFamily="-112" charset="-128"/>
        </a:defRPr>
      </a:lvl2pPr>
      <a:lvl3pPr marL="1143000" indent="-228600" algn="l" rtl="0" eaLnBrk="0" fontAlgn="base" hangingPunct="0">
        <a:spcBef>
          <a:spcPct val="20000"/>
        </a:spcBef>
        <a:spcAft>
          <a:spcPct val="0"/>
        </a:spcAft>
        <a:buClr>
          <a:srgbClr val="FF6600"/>
        </a:buClr>
        <a:buChar char="•"/>
        <a:defRPr>
          <a:solidFill>
            <a:schemeClr val="tx2"/>
          </a:solidFill>
          <a:latin typeface="+mn-lt"/>
          <a:ea typeface="ＭＳ Ｐゴシック" pitchFamily="-112" charset="-128"/>
        </a:defRPr>
      </a:lvl3pPr>
      <a:lvl4pPr marL="1600200" indent="-228600" algn="l" rtl="0" eaLnBrk="0" fontAlgn="base" hangingPunct="0">
        <a:spcBef>
          <a:spcPct val="20000"/>
        </a:spcBef>
        <a:spcAft>
          <a:spcPct val="0"/>
        </a:spcAft>
        <a:buClr>
          <a:srgbClr val="FF6600"/>
        </a:buClr>
        <a:buChar char="–"/>
        <a:defRPr sz="1600">
          <a:solidFill>
            <a:schemeClr val="tx2"/>
          </a:solidFill>
          <a:latin typeface="+mn-lt"/>
          <a:ea typeface="ＭＳ Ｐゴシック" pitchFamily="-112" charset="-128"/>
        </a:defRPr>
      </a:lvl4pPr>
      <a:lvl5pPr marL="2057400" indent="-228600" algn="l" rtl="0" eaLnBrk="0" fontAlgn="base" hangingPunct="0">
        <a:spcBef>
          <a:spcPct val="20000"/>
        </a:spcBef>
        <a:spcAft>
          <a:spcPct val="0"/>
        </a:spcAft>
        <a:buClr>
          <a:srgbClr val="FF6600"/>
        </a:buClr>
        <a:buChar char="»"/>
        <a:defRPr sz="1600">
          <a:solidFill>
            <a:schemeClr val="tx2"/>
          </a:solidFill>
          <a:latin typeface="+mn-lt"/>
          <a:ea typeface="ＭＳ Ｐゴシック" pitchFamily="-112"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386" name="Picture 1" descr="RTP_SlideBackground-YiR_v2fr-Bulleted.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8"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781" r:id="rId1"/>
  </p:sldLayoutIdLst>
  <p:transition xmlns:p14="http://schemas.microsoft.com/office/powerpoint/2010/main" spd="slow" advClick="0"/>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410" name="Picture 1" descr="RTP_SlideBackground-YiR_v2fr-Bulleted.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7412"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782" r:id="rId1"/>
  </p:sldLayoutIdLst>
  <p:transition xmlns:p14="http://schemas.microsoft.com/office/powerpoint/2010/main" spd="slow" advClick="0"/>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843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latin typeface="Arial" pitchFamily="-106"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Arial" pitchFamily="-106"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defRPr>
            </a:lvl1pPr>
          </a:lstStyle>
          <a:p>
            <a:pPr>
              <a:defRPr/>
            </a:pPr>
            <a:fld id="{BC938792-0AAD-694E-872B-79B1C4E8339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Lst>
  <p:transition xmlns:p14="http://schemas.microsoft.com/office/powerpoint/2010/main" spd="slow" advClick="0"/>
  <p:txStyles>
    <p:titleStyle>
      <a:lvl1pPr algn="ctr" rtl="0" eaLnBrk="0" fontAlgn="base" hangingPunct="0">
        <a:spcBef>
          <a:spcPct val="0"/>
        </a:spcBef>
        <a:spcAft>
          <a:spcPct val="0"/>
        </a:spcAft>
        <a:defRPr sz="3200">
          <a:solidFill>
            <a:srgbClr val="000090"/>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3200">
          <a:solidFill>
            <a:srgbClr val="000090"/>
          </a:solidFill>
          <a:latin typeface="Arial"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3200">
          <a:solidFill>
            <a:srgbClr val="000090"/>
          </a:solidFill>
          <a:latin typeface="Arial"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3200">
          <a:solidFill>
            <a:srgbClr val="000090"/>
          </a:solidFill>
          <a:latin typeface="Arial"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3200">
          <a:solidFill>
            <a:srgbClr val="000090"/>
          </a:solidFill>
          <a:latin typeface="Arial"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2"/>
          </a:solidFill>
          <a:latin typeface="Arial" pitchFamily="-112" charset="0"/>
        </a:defRPr>
      </a:lvl6pPr>
      <a:lvl7pPr marL="914400" algn="ctr" rtl="0" fontAlgn="base">
        <a:spcBef>
          <a:spcPct val="0"/>
        </a:spcBef>
        <a:spcAft>
          <a:spcPct val="0"/>
        </a:spcAft>
        <a:defRPr sz="4400">
          <a:solidFill>
            <a:schemeClr val="tx2"/>
          </a:solidFill>
          <a:latin typeface="Arial" pitchFamily="-112" charset="0"/>
        </a:defRPr>
      </a:lvl7pPr>
      <a:lvl8pPr marL="1371600" algn="ctr" rtl="0" fontAlgn="base">
        <a:spcBef>
          <a:spcPct val="0"/>
        </a:spcBef>
        <a:spcAft>
          <a:spcPct val="0"/>
        </a:spcAft>
        <a:defRPr sz="4400">
          <a:solidFill>
            <a:schemeClr val="tx2"/>
          </a:solidFill>
          <a:latin typeface="Arial" pitchFamily="-112" charset="0"/>
        </a:defRPr>
      </a:lvl8pPr>
      <a:lvl9pPr marL="1828800" algn="ctr" rtl="0" fontAlgn="base">
        <a:spcBef>
          <a:spcPct val="0"/>
        </a:spcBef>
        <a:spcAft>
          <a:spcPct val="0"/>
        </a:spcAft>
        <a:defRPr sz="4400">
          <a:solidFill>
            <a:schemeClr val="tx2"/>
          </a:solidFill>
          <a:latin typeface="Arial" pitchFamily="-112" charset="0"/>
        </a:defRPr>
      </a:lvl9pPr>
    </p:titleStyle>
    <p:bodyStyle>
      <a:lvl1pPr marL="342900" indent="-342900" algn="l" rtl="0" eaLnBrk="0" fontAlgn="base" hangingPunct="0">
        <a:spcBef>
          <a:spcPct val="20000"/>
        </a:spcBef>
        <a:spcAft>
          <a:spcPct val="0"/>
        </a:spcAft>
        <a:buClr>
          <a:srgbClr val="FF6600"/>
        </a:buClr>
        <a:buSzPct val="125000"/>
        <a:buFont typeface="Wingdings" charset="0"/>
        <a:buChar char="§"/>
        <a:defRPr sz="2400">
          <a:solidFill>
            <a:srgbClr val="0000FF"/>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lr>
          <a:srgbClr val="FF6600"/>
        </a:buClr>
        <a:buChar char="–"/>
        <a:defRPr sz="2000">
          <a:solidFill>
            <a:schemeClr val="tx2"/>
          </a:solidFill>
          <a:latin typeface="+mn-lt"/>
          <a:ea typeface="ＭＳ Ｐゴシック" pitchFamily="-112" charset="-128"/>
        </a:defRPr>
      </a:lvl2pPr>
      <a:lvl3pPr marL="1143000" indent="-228600" algn="l" rtl="0" eaLnBrk="0" fontAlgn="base" hangingPunct="0">
        <a:spcBef>
          <a:spcPct val="20000"/>
        </a:spcBef>
        <a:spcAft>
          <a:spcPct val="0"/>
        </a:spcAft>
        <a:buClr>
          <a:srgbClr val="FF6600"/>
        </a:buClr>
        <a:buChar char="•"/>
        <a:defRPr>
          <a:solidFill>
            <a:schemeClr val="tx2"/>
          </a:solidFill>
          <a:latin typeface="+mn-lt"/>
          <a:ea typeface="ＭＳ Ｐゴシック" pitchFamily="-112" charset="-128"/>
        </a:defRPr>
      </a:lvl3pPr>
      <a:lvl4pPr marL="1600200" indent="-228600" algn="l" rtl="0" eaLnBrk="0" fontAlgn="base" hangingPunct="0">
        <a:spcBef>
          <a:spcPct val="20000"/>
        </a:spcBef>
        <a:spcAft>
          <a:spcPct val="0"/>
        </a:spcAft>
        <a:buClr>
          <a:srgbClr val="FF6600"/>
        </a:buClr>
        <a:buChar char="–"/>
        <a:defRPr sz="1600">
          <a:solidFill>
            <a:schemeClr val="tx2"/>
          </a:solidFill>
          <a:latin typeface="+mn-lt"/>
          <a:ea typeface="ＭＳ Ｐゴシック" pitchFamily="-112" charset="-128"/>
        </a:defRPr>
      </a:lvl4pPr>
      <a:lvl5pPr marL="2057400" indent="-228600" algn="l" rtl="0" eaLnBrk="0" fontAlgn="base" hangingPunct="0">
        <a:spcBef>
          <a:spcPct val="20000"/>
        </a:spcBef>
        <a:spcAft>
          <a:spcPct val="0"/>
        </a:spcAft>
        <a:buClr>
          <a:srgbClr val="FF6600"/>
        </a:buClr>
        <a:buChar char="»"/>
        <a:defRPr sz="1600">
          <a:solidFill>
            <a:schemeClr val="tx2"/>
          </a:solidFill>
          <a:latin typeface="+mn-lt"/>
          <a:ea typeface="ＭＳ Ｐゴシック" pitchFamily="-112"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3794" name="Picture 1" descr="RTP_SlideBackground-YiR_v2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3796"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07"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ransition xmlns:p14="http://schemas.microsoft.com/office/powerpoint/2010/main" advClick="0"/>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jpeg"/><Relationship Id="rId6" Type="http://schemas.openxmlformats.org/officeDocument/2006/relationships/image" Target="../media/image9.jpeg"/><Relationship Id="rId7"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jpeg"/><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jpeg"/><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oleObject" Target="../embeddings/oleObject1.bin"/><Relationship Id="rId5" Type="http://schemas.openxmlformats.org/officeDocument/2006/relationships/oleObject" Target="../embeddings/Microsoft_Excel_Chart1.xls"/><Relationship Id="rId6" Type="http://schemas.openxmlformats.org/officeDocument/2006/relationships/image" Target="../media/image3.png"/><Relationship Id="rId1" Type="http://schemas.openxmlformats.org/officeDocument/2006/relationships/vmlDrawing" Target="../drawings/vmlDrawing1.vml"/><Relationship Id="rId2"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oleObject" Target="../embeddings/oleObject2.bin"/><Relationship Id="rId5" Type="http://schemas.openxmlformats.org/officeDocument/2006/relationships/oleObject" Target="../embeddings/Microsoft_Excel_Chart2.xls"/><Relationship Id="rId6" Type="http://schemas.openxmlformats.org/officeDocument/2006/relationships/image" Target="../media/image4.png"/><Relationship Id="rId1" Type="http://schemas.openxmlformats.org/officeDocument/2006/relationships/vmlDrawing" Target="../drawings/vmlDrawing2.vml"/><Relationship Id="rId2"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oleObject" Target="../embeddings/oleObject3.bin"/><Relationship Id="rId5" Type="http://schemas.openxmlformats.org/officeDocument/2006/relationships/oleObject" Target="../embeddings/Microsoft_Excel_Chart3.xls"/><Relationship Id="rId6" Type="http://schemas.openxmlformats.org/officeDocument/2006/relationships/image" Target="../media/image5.png"/><Relationship Id="rId1" Type="http://schemas.openxmlformats.org/officeDocument/2006/relationships/vmlDrawing" Target="../drawings/vmlDrawing3.vml"/><Relationship Id="rId2"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Content Placeholder 2"/>
          <p:cNvSpPr txBox="1">
            <a:spLocks/>
          </p:cNvSpPr>
          <p:nvPr/>
        </p:nvSpPr>
        <p:spPr bwMode="auto">
          <a:xfrm>
            <a:off x="381000" y="1327150"/>
            <a:ext cx="8266113"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49263" eaLnBrk="0" hangingPunct="0">
              <a:defRPr sz="2400">
                <a:solidFill>
                  <a:schemeClr val="tx1"/>
                </a:solidFill>
                <a:latin typeface="Arial" charset="0"/>
                <a:ea typeface="ＭＳ Ｐゴシック" charset="0"/>
                <a:cs typeface="ＭＳ Ｐゴシック" charset="0"/>
              </a:defRPr>
            </a:lvl1pPr>
            <a:lvl2pPr marL="742950" indent="-285750" defTabSz="449263" eaLnBrk="0" hangingPunct="0">
              <a:defRPr sz="2400">
                <a:solidFill>
                  <a:schemeClr val="tx1"/>
                </a:solidFill>
                <a:latin typeface="Arial" charset="0"/>
                <a:ea typeface="ＭＳ Ｐゴシック" charset="0"/>
              </a:defRPr>
            </a:lvl2pPr>
            <a:lvl3pPr marL="1143000" indent="-228600" defTabSz="449263" eaLnBrk="0" hangingPunct="0">
              <a:defRPr sz="2400">
                <a:solidFill>
                  <a:schemeClr val="tx1"/>
                </a:solidFill>
                <a:latin typeface="Arial" charset="0"/>
                <a:ea typeface="ＭＳ Ｐゴシック" charset="0"/>
              </a:defRPr>
            </a:lvl3pPr>
            <a:lvl4pPr marL="1600200" indent="-228600" defTabSz="449263" eaLnBrk="0" hangingPunct="0">
              <a:defRPr sz="2400">
                <a:solidFill>
                  <a:schemeClr val="tx1"/>
                </a:solidFill>
                <a:latin typeface="Arial" charset="0"/>
                <a:ea typeface="ＭＳ Ｐゴシック" charset="0"/>
              </a:defRPr>
            </a:lvl4pPr>
            <a:lvl5pPr marL="2057400" indent="-228600" defTabSz="449263" eaLnBrk="0" hangingPunct="0">
              <a:defRPr sz="2400">
                <a:solidFill>
                  <a:schemeClr val="tx1"/>
                </a:solidFill>
                <a:latin typeface="Arial" charset="0"/>
                <a:ea typeface="ＭＳ Ｐゴシック" charset="0"/>
              </a:defRPr>
            </a:lvl5pPr>
            <a:lvl6pPr marL="2514600" indent="-228600" defTabSz="44926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44926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44926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449263"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ts val="800"/>
              </a:spcBef>
              <a:buClr>
                <a:srgbClr val="000000"/>
              </a:buClr>
              <a:buSzPct val="100000"/>
              <a:buFont typeface="Times New Roman" charset="0"/>
              <a:buNone/>
            </a:pPr>
            <a:r>
              <a:rPr lang="en-US" sz="2600" b="1" dirty="0">
                <a:solidFill>
                  <a:srgbClr val="FFFFFF"/>
                </a:solidFill>
                <a:cs typeface="Arial" charset="0"/>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r>
              <a:rPr lang="en-US" sz="2600" b="1" dirty="0" smtClean="0">
                <a:solidFill>
                  <a:srgbClr val="FFFFFF"/>
                </a:solidFill>
                <a:cs typeface="Arial" charset="0"/>
              </a:rPr>
              <a:t>. </a:t>
            </a:r>
            <a:endParaRPr lang="en-US" sz="2600" b="1" dirty="0">
              <a:solidFill>
                <a:srgbClr val="FFFFFF"/>
              </a:solidFill>
              <a:cs typeface="Arial" charset="0"/>
            </a:endParaRPr>
          </a:p>
        </p:txBody>
      </p:sp>
    </p:spTree>
  </p:cSld>
  <p:clrMapOvr>
    <a:masterClrMapping/>
  </p:clrMapOvr>
  <p:transition xmlns:p14="http://schemas.microsoft.com/office/powerpoint/2010/main" spd="slow"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28600" y="76200"/>
            <a:ext cx="8686800" cy="13716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5300" name="Rectangle 2"/>
          <p:cNvSpPr>
            <a:spLocks noGrp="1" noChangeArrowheads="1"/>
          </p:cNvSpPr>
          <p:nvPr>
            <p:ph type="title"/>
          </p:nvPr>
        </p:nvSpPr>
        <p:spPr>
          <a:xfrm>
            <a:off x="457200" y="198438"/>
            <a:ext cx="8229600" cy="792162"/>
          </a:xfrm>
        </p:spPr>
        <p:txBody>
          <a:bodyPr/>
          <a:lstStyle/>
          <a:p>
            <a:pPr>
              <a:lnSpc>
                <a:spcPct val="90000"/>
              </a:lnSpc>
            </a:pPr>
            <a:r>
              <a:rPr lang="en-US">
                <a:solidFill>
                  <a:srgbClr val="FFFFFF"/>
                </a:solidFill>
                <a:latin typeface="Arial" charset="0"/>
                <a:ea typeface="ＭＳ Ｐゴシック" charset="0"/>
                <a:cs typeface="ＭＳ Ｐゴシック" charset="0"/>
              </a:rPr>
              <a:t>CHOP</a:t>
            </a:r>
            <a:br>
              <a:rPr lang="en-US">
                <a:solidFill>
                  <a:srgbClr val="FFFFFF"/>
                </a:solidFill>
                <a:latin typeface="Arial" charset="0"/>
                <a:ea typeface="ＭＳ Ｐゴシック" charset="0"/>
                <a:cs typeface="ＭＳ Ｐゴシック" charset="0"/>
              </a:rPr>
            </a:br>
            <a:r>
              <a:rPr lang="en-US">
                <a:solidFill>
                  <a:srgbClr val="FFFFFF"/>
                </a:solidFill>
                <a:latin typeface="Arial" charset="0"/>
                <a:ea typeface="ＭＳ Ｐゴシック" charset="0"/>
                <a:cs typeface="ＭＳ Ｐゴシック" charset="0"/>
              </a:rPr>
              <a:t>First-line treatment of PTCL</a:t>
            </a:r>
          </a:p>
        </p:txBody>
      </p:sp>
      <p:graphicFrame>
        <p:nvGraphicFramePr>
          <p:cNvPr id="23555" name="Group 3"/>
          <p:cNvGraphicFramePr>
            <a:graphicFrameLocks noGrp="1"/>
          </p:cNvGraphicFramePr>
          <p:nvPr>
            <p:ph idx="1"/>
          </p:nvPr>
        </p:nvGraphicFramePr>
        <p:xfrm>
          <a:off x="228600" y="2006600"/>
          <a:ext cx="8610600" cy="4319590"/>
        </p:xfrm>
        <a:graphic>
          <a:graphicData uri="http://schemas.openxmlformats.org/drawingml/2006/table">
            <a:tbl>
              <a:tblPr/>
              <a:tblGrid>
                <a:gridCol w="2438400"/>
                <a:gridCol w="1676400"/>
                <a:gridCol w="762000"/>
                <a:gridCol w="1143000"/>
                <a:gridCol w="1219200"/>
                <a:gridCol w="1371600"/>
              </a:tblGrid>
              <a:tr h="64003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Citation</a:t>
                      </a:r>
                    </a:p>
                  </a:txBody>
                  <a:tcPr marL="91430" marR="91430"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n</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rgbClr val="CC3300"/>
                          </a:solidFill>
                          <a:effectLst/>
                          <a:latin typeface="Arial" charset="0"/>
                          <a:ea typeface="ＭＳ Ｐゴシック" charset="0"/>
                          <a:cs typeface="Arial" charset="0"/>
                        </a:rPr>
                        <a:t>N</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ORR%</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CR %</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 PFS/EFS</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417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Savage et 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Annals of Oncol 2004</a:t>
                      </a:r>
                    </a:p>
                  </a:txBody>
                  <a:tcPr marL="91430" marR="91430"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PTCL-US</a:t>
                      </a: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117</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84</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64</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29 (5 yr)</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559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Reimer et 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JCO 2009</a:t>
                      </a:r>
                    </a:p>
                  </a:txBody>
                  <a:tcPr marL="91430" marR="91430"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PTCL (32)/AITL/ALCL</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83</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79</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39</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ASCT</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989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Simon et 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BJH 2010</a:t>
                      </a:r>
                    </a:p>
                  </a:txBody>
                  <a:tcPr marL="91430" marR="91430"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PTCL (30)/AITL/ALCL</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43</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62</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39</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PTCL 29%</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41 (2 yr)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Lower for PTCL</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989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MSKCC</a:t>
                      </a:r>
                    </a:p>
                  </a:txBody>
                  <a:tcPr marL="91430" marR="91430"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PTCL (32)/AITL/ALCL</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62</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87 (Int)</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53 (Int)</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ASCT</a:t>
                      </a:r>
                    </a:p>
                  </a:txBody>
                  <a:tcPr marL="91430" marR="91430"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9743" name="Text Box 50"/>
          <p:cNvSpPr txBox="1">
            <a:spLocks noChangeArrowheads="1"/>
          </p:cNvSpPr>
          <p:nvPr/>
        </p:nvSpPr>
        <p:spPr bwMode="auto">
          <a:xfrm>
            <a:off x="3402013" y="985838"/>
            <a:ext cx="2339975" cy="461962"/>
          </a:xfrm>
          <a:prstGeom prst="rect">
            <a:avLst/>
          </a:prstGeom>
          <a:noFill/>
          <a:ln w="9525">
            <a:noFill/>
            <a:miter lim="800000"/>
            <a:headEnd/>
            <a:tailEnd/>
          </a:ln>
        </p:spPr>
        <p:txBody>
          <a:bodyPr wrap="none" lIns="91430" tIns="45715" rIns="91430" bIns="45715">
            <a:spAutoFit/>
          </a:bodyPr>
          <a:lstStyle/>
          <a:p>
            <a:pPr defTabSz="457200">
              <a:defRPr/>
            </a:pPr>
            <a:r>
              <a:rPr lang="en-US" sz="2400" dirty="0">
                <a:solidFill>
                  <a:schemeClr val="accent2"/>
                </a:solidFill>
                <a:latin typeface="+mj-lt"/>
                <a:ea typeface="+mn-ea"/>
                <a:cs typeface="+mn-cs"/>
              </a:rPr>
              <a:t>Selected Series</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9600" y="1752600"/>
            <a:ext cx="7924800" cy="4419600"/>
          </a:xfrm>
          <a:prstGeom prst="rect">
            <a:avLst/>
          </a:prstGeom>
          <a:solidFill>
            <a:schemeClr val="bg1"/>
          </a:solidFill>
          <a:ln>
            <a:noFill/>
          </a:ln>
          <a:effectLst>
            <a:outerShdw blurRad="190500" dist="101600" dir="5400000"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Rounded Rectangle 3"/>
          <p:cNvSpPr/>
          <p:nvPr/>
        </p:nvSpPr>
        <p:spPr>
          <a:xfrm>
            <a:off x="381000" y="228600"/>
            <a:ext cx="8382000" cy="12192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7349" name="Rectangle 2"/>
          <p:cNvSpPr>
            <a:spLocks noGrp="1" noChangeArrowheads="1"/>
          </p:cNvSpPr>
          <p:nvPr>
            <p:ph type="title"/>
          </p:nvPr>
        </p:nvSpPr>
        <p:spPr/>
        <p:txBody>
          <a:bodyPr/>
          <a:lstStyle/>
          <a:p>
            <a:r>
              <a:rPr lang="en-US" b="1">
                <a:solidFill>
                  <a:schemeClr val="bg1"/>
                </a:solidFill>
                <a:latin typeface="Arial" charset="0"/>
                <a:ea typeface="ＭＳ Ｐゴシック" charset="0"/>
                <a:cs typeface="ＭＳ Ｐゴシック" charset="0"/>
              </a:rPr>
              <a:t>What do we get with CHOP?</a:t>
            </a:r>
          </a:p>
        </p:txBody>
      </p:sp>
      <p:sp>
        <p:nvSpPr>
          <p:cNvPr id="57350" name="Rectangle 3"/>
          <p:cNvSpPr>
            <a:spLocks noGrp="1" noChangeArrowheads="1"/>
          </p:cNvSpPr>
          <p:nvPr>
            <p:ph type="body" idx="1"/>
          </p:nvPr>
        </p:nvSpPr>
        <p:spPr>
          <a:xfrm>
            <a:off x="762000" y="2027238"/>
            <a:ext cx="8229600" cy="4068762"/>
          </a:xfrm>
        </p:spPr>
        <p:txBody>
          <a:bodyPr/>
          <a:lstStyle/>
          <a:p>
            <a:pPr lvl="1">
              <a:buClr>
                <a:srgbClr val="3366FF"/>
              </a:buClr>
              <a:buSzPct val="70000"/>
              <a:buFont typeface="Wingdings" charset="0"/>
              <a:buChar char="u"/>
            </a:pPr>
            <a:r>
              <a:rPr lang="en-US" sz="2800">
                <a:solidFill>
                  <a:srgbClr val="000000"/>
                </a:solidFill>
                <a:latin typeface="Arial" charset="0"/>
                <a:ea typeface="ＭＳ Ｐゴシック" charset="0"/>
                <a:cs typeface="ＭＳ Ｐゴシック" charset="0"/>
              </a:rPr>
              <a:t>ORR: 60-80+%</a:t>
            </a:r>
            <a:endParaRPr lang="en-US" sz="2800">
              <a:latin typeface="Arial" charset="0"/>
              <a:ea typeface="ＭＳ Ｐゴシック" charset="0"/>
              <a:cs typeface="ＭＳ Ｐゴシック" charset="0"/>
            </a:endParaRPr>
          </a:p>
          <a:p>
            <a:pPr lvl="1">
              <a:buClr>
                <a:srgbClr val="3366FF"/>
              </a:buClr>
              <a:buSzPct val="70000"/>
              <a:buFont typeface="Wingdings" charset="0"/>
              <a:buChar char="u"/>
            </a:pPr>
            <a:r>
              <a:rPr lang="en-US" sz="2800">
                <a:latin typeface="Arial" charset="0"/>
                <a:ea typeface="ＭＳ Ｐゴシック" charset="0"/>
                <a:cs typeface="ＭＳ Ｐゴシック" charset="0"/>
              </a:rPr>
              <a:t>CR: 30-60+%</a:t>
            </a:r>
            <a:endParaRPr lang="en-US" sz="2800">
              <a:solidFill>
                <a:srgbClr val="000000"/>
              </a:solidFill>
              <a:latin typeface="Arial" charset="0"/>
              <a:ea typeface="ＭＳ Ｐゴシック" charset="0"/>
              <a:cs typeface="ＭＳ Ｐゴシック" charset="0"/>
            </a:endParaRPr>
          </a:p>
          <a:p>
            <a:pPr lvl="1">
              <a:buClr>
                <a:srgbClr val="3366FF"/>
              </a:buClr>
              <a:buSzPct val="70000"/>
              <a:buFont typeface="Wingdings" charset="0"/>
              <a:buChar char="u"/>
            </a:pPr>
            <a:r>
              <a:rPr lang="en-US" sz="2800">
                <a:solidFill>
                  <a:srgbClr val="000000"/>
                </a:solidFill>
                <a:latin typeface="Arial" charset="0"/>
                <a:ea typeface="ＭＳ Ｐゴシック" charset="0"/>
                <a:cs typeface="ＭＳ Ｐゴシック" charset="0"/>
              </a:rPr>
              <a:t>Durable remissions: &lt;20-30%</a:t>
            </a:r>
          </a:p>
          <a:p>
            <a:pPr lvl="2">
              <a:buClr>
                <a:srgbClr val="3366FF"/>
              </a:buClr>
              <a:buSzPct val="70000"/>
              <a:buFont typeface="Wingdings" charset="0"/>
              <a:buChar char="u"/>
            </a:pPr>
            <a:r>
              <a:rPr lang="en-US" sz="2600">
                <a:solidFill>
                  <a:srgbClr val="000000"/>
                </a:solidFill>
                <a:latin typeface="Arial" charset="0"/>
                <a:ea typeface="ＭＳ Ｐゴシック" charset="0"/>
                <a:cs typeface="ＭＳ Ｐゴシック" charset="0"/>
              </a:rPr>
              <a:t>Stratification based on IPI/PIT/Subtype</a:t>
            </a:r>
          </a:p>
          <a:p>
            <a:pPr lvl="1">
              <a:buClr>
                <a:srgbClr val="3366FF"/>
              </a:buClr>
              <a:buSzPct val="70000"/>
              <a:buFontTx/>
              <a:buNone/>
            </a:pPr>
            <a:endParaRPr lang="en-US" sz="2800">
              <a:solidFill>
                <a:srgbClr val="000000"/>
              </a:solidFill>
              <a:latin typeface="Arial" charset="0"/>
              <a:ea typeface="ＭＳ Ｐゴシック" charset="0"/>
              <a:cs typeface="ＭＳ Ｐゴシック" charset="0"/>
            </a:endParaRPr>
          </a:p>
          <a:p>
            <a:pPr lvl="1">
              <a:buClr>
                <a:srgbClr val="3366FF"/>
              </a:buClr>
              <a:buSzPct val="70000"/>
              <a:buFont typeface="Wingdings" charset="0"/>
              <a:buChar char="u"/>
            </a:pPr>
            <a:endParaRPr lang="en-US" sz="2800">
              <a:latin typeface="Arial" charset="0"/>
              <a:ea typeface="ＭＳ Ｐゴシック" charset="0"/>
              <a:cs typeface="ＭＳ Ｐゴシック" charset="0"/>
            </a:endParaRPr>
          </a:p>
        </p:txBody>
      </p:sp>
      <p:sp>
        <p:nvSpPr>
          <p:cNvPr id="7" name="TextBox 6"/>
          <p:cNvSpPr txBox="1">
            <a:spLocks noChangeArrowheads="1"/>
          </p:cNvSpPr>
          <p:nvPr/>
        </p:nvSpPr>
        <p:spPr bwMode="auto">
          <a:xfrm>
            <a:off x="1371600" y="4572000"/>
            <a:ext cx="6477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800" i="1"/>
              <a:t>These are very beatable numbers.</a:t>
            </a:r>
          </a:p>
        </p:txBody>
      </p:sp>
      <p:sp>
        <p:nvSpPr>
          <p:cNvPr id="8" name="TextBox 7"/>
          <p:cNvSpPr txBox="1">
            <a:spLocks noChangeArrowheads="1"/>
          </p:cNvSpPr>
          <p:nvPr/>
        </p:nvSpPr>
        <p:spPr bwMode="auto">
          <a:xfrm>
            <a:off x="1371600" y="5038725"/>
            <a:ext cx="6477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800" i="1"/>
              <a:t>So why do so many pts still get CHOP?</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81000" y="2362200"/>
            <a:ext cx="8382000" cy="12192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9396" name="Rectangle 2"/>
          <p:cNvSpPr>
            <a:spLocks noGrp="1" noChangeArrowheads="1"/>
          </p:cNvSpPr>
          <p:nvPr>
            <p:ph type="title"/>
          </p:nvPr>
        </p:nvSpPr>
        <p:spPr>
          <a:xfrm>
            <a:off x="457200" y="2133600"/>
            <a:ext cx="8229600" cy="1143000"/>
          </a:xfrm>
        </p:spPr>
        <p:txBody>
          <a:bodyPr/>
          <a:lstStyle/>
          <a:p>
            <a:r>
              <a:rPr lang="en-US" b="1">
                <a:solidFill>
                  <a:schemeClr val="bg1"/>
                </a:solidFill>
                <a:latin typeface="Arial" charset="0"/>
                <a:ea typeface="ＭＳ Ｐゴシック" charset="0"/>
                <a:cs typeface="ＭＳ Ｐゴシック" charset="0"/>
              </a:rPr>
              <a:t/>
            </a:r>
            <a:br>
              <a:rPr lang="en-US" b="1">
                <a:solidFill>
                  <a:schemeClr val="bg1"/>
                </a:solidFill>
                <a:latin typeface="Arial" charset="0"/>
                <a:ea typeface="ＭＳ Ｐゴシック" charset="0"/>
                <a:cs typeface="ＭＳ Ｐゴシック" charset="0"/>
              </a:rPr>
            </a:br>
            <a:r>
              <a:rPr lang="en-US" b="1">
                <a:solidFill>
                  <a:schemeClr val="bg1"/>
                </a:solidFill>
                <a:latin typeface="Arial" charset="0"/>
                <a:ea typeface="ＭＳ Ｐゴシック" charset="0"/>
                <a:cs typeface="ＭＳ Ｐゴシック" charset="0"/>
              </a:rPr>
              <a:t>Is anything clearly better than CHOP?</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28600" y="76200"/>
            <a:ext cx="8686800" cy="13716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61444" name="Rectangle 2"/>
          <p:cNvSpPr>
            <a:spLocks noGrp="1" noChangeArrowheads="1"/>
          </p:cNvSpPr>
          <p:nvPr>
            <p:ph type="title"/>
          </p:nvPr>
        </p:nvSpPr>
        <p:spPr>
          <a:xfrm>
            <a:off x="457200" y="274638"/>
            <a:ext cx="8229600" cy="792162"/>
          </a:xfrm>
        </p:spPr>
        <p:txBody>
          <a:bodyPr/>
          <a:lstStyle/>
          <a:p>
            <a:r>
              <a:rPr lang="en-US">
                <a:solidFill>
                  <a:schemeClr val="bg1"/>
                </a:solidFill>
                <a:latin typeface="Arial" charset="0"/>
                <a:ea typeface="ＭＳ Ｐゴシック" charset="0"/>
                <a:cs typeface="ＭＳ Ｐゴシック" charset="0"/>
              </a:rPr>
              <a:t>Alemtuzumab (A) + Chemotherapy</a:t>
            </a:r>
            <a:br>
              <a:rPr lang="en-US">
                <a:solidFill>
                  <a:schemeClr val="bg1"/>
                </a:solidFill>
                <a:latin typeface="Arial" charset="0"/>
                <a:ea typeface="ＭＳ Ｐゴシック" charset="0"/>
                <a:cs typeface="ＭＳ Ｐゴシック" charset="0"/>
              </a:rPr>
            </a:br>
            <a:r>
              <a:rPr lang="en-US">
                <a:solidFill>
                  <a:schemeClr val="bg1"/>
                </a:solidFill>
                <a:latin typeface="Arial" charset="0"/>
                <a:ea typeface="ＭＳ Ｐゴシック" charset="0"/>
                <a:cs typeface="ＭＳ Ｐゴシック" charset="0"/>
              </a:rPr>
              <a:t>First-line treatment of PTCL</a:t>
            </a:r>
          </a:p>
        </p:txBody>
      </p:sp>
      <p:graphicFrame>
        <p:nvGraphicFramePr>
          <p:cNvPr id="23555" name="Group 3"/>
          <p:cNvGraphicFramePr>
            <a:graphicFrameLocks noGrp="1"/>
          </p:cNvGraphicFramePr>
          <p:nvPr>
            <p:ph idx="1"/>
          </p:nvPr>
        </p:nvGraphicFramePr>
        <p:xfrm>
          <a:off x="304800" y="1847850"/>
          <a:ext cx="8610600" cy="4629160"/>
        </p:xfrm>
        <a:graphic>
          <a:graphicData uri="http://schemas.openxmlformats.org/drawingml/2006/table">
            <a:tbl>
              <a:tblPr/>
              <a:tblGrid>
                <a:gridCol w="1524000"/>
                <a:gridCol w="457200"/>
                <a:gridCol w="838200"/>
                <a:gridCol w="685800"/>
                <a:gridCol w="1219200"/>
                <a:gridCol w="1066800"/>
                <a:gridCol w="1143000"/>
                <a:gridCol w="1676400"/>
              </a:tblGrid>
              <a:tr h="96981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Citation</a:t>
                      </a:r>
                    </a:p>
                  </a:txBody>
                  <a:tcPr marL="91430" marR="91430"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n</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PTCL</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A dose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mg</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Chemo </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ORR/CR</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 PFS/EFS</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 Toxicity</a:t>
                      </a:r>
                    </a:p>
                  </a:txBody>
                  <a:tcPr marL="91430" marR="91430"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7139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Gallamani</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Blood 2007</a:t>
                      </a:r>
                    </a:p>
                  </a:txBody>
                  <a:tcPr marL="91430" marR="91430"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24</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14</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30 </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CHOP-28</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75/71</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(50% PTCL)</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 48 (2 yr)</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17% G4 infection</a:t>
                      </a:r>
                    </a:p>
                  </a:txBody>
                  <a:tcPr marL="91430" marR="91430"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4440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Kim</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Chemother Pharmacol 2007</a:t>
                      </a:r>
                    </a:p>
                  </a:txBody>
                  <a:tcPr marL="91430" marR="91430"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20</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0"/>
                        <a:cs typeface="Arial" charset="0"/>
                      </a:endParaRP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30</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CHOP</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80/65</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 43 (1 yr)</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10% death</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infection</a:t>
                      </a:r>
                    </a:p>
                  </a:txBody>
                  <a:tcPr marL="91430" marR="91430"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4354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Kluin-Nelemans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Annals of Oncol, 2011</a:t>
                      </a: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91430" marR="91430"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20</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10</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30x3</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CHOP-14</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90/60</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27 (2 yr)</a:t>
                      </a:r>
                    </a:p>
                  </a:txBody>
                  <a:tcPr marL="91430" marR="91430"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ea typeface="ＭＳ Ｐゴシック" charset="0"/>
                          <a:cs typeface="Arial" charset="0"/>
                        </a:rPr>
                        <a:t>15% </a:t>
                      </a:r>
                      <a:r>
                        <a:rPr kumimoji="0" lang="en-US" sz="1800" b="0" i="0" u="none" strike="noStrike" cap="none" normalizeH="0" baseline="0" dirty="0" smtClean="0">
                          <a:ln>
                            <a:noFill/>
                          </a:ln>
                          <a:solidFill>
                            <a:schemeClr val="tx1"/>
                          </a:solidFill>
                          <a:effectLst/>
                          <a:latin typeface="Arial" charset="0"/>
                          <a:ea typeface="ＭＳ Ｐゴシック" charset="0"/>
                          <a:cs typeface="Arial" charset="0"/>
                        </a:rPr>
                        <a:t/>
                      </a:r>
                      <a:br>
                        <a:rPr kumimoji="0" lang="en-US" sz="1800" b="0" i="0" u="none" strike="noStrike" cap="none" normalizeH="0" baseline="0" dirty="0" smtClean="0">
                          <a:ln>
                            <a:noFill/>
                          </a:ln>
                          <a:solidFill>
                            <a:schemeClr val="tx1"/>
                          </a:solidFill>
                          <a:effectLst/>
                          <a:latin typeface="Arial" charset="0"/>
                          <a:ea typeface="ＭＳ Ｐゴシック" charset="0"/>
                          <a:cs typeface="Arial" charset="0"/>
                        </a:rPr>
                      </a:br>
                      <a:r>
                        <a:rPr kumimoji="0" lang="en-US" sz="1800" b="0" i="0" u="none" strike="noStrike" cap="none" normalizeH="0" baseline="0" dirty="0" smtClean="0">
                          <a:ln>
                            <a:noFill/>
                          </a:ln>
                          <a:solidFill>
                            <a:schemeClr val="tx1"/>
                          </a:solidFill>
                          <a:effectLst/>
                          <a:latin typeface="Arial" charset="0"/>
                          <a:ea typeface="ＭＳ Ｐゴシック" charset="0"/>
                          <a:cs typeface="Arial" charset="0"/>
                        </a:rPr>
                        <a:t>EBV+LPD</a:t>
                      </a:r>
                      <a:br>
                        <a:rPr kumimoji="0" lang="en-US" sz="1800" b="0" i="0" u="none" strike="noStrike" cap="none" normalizeH="0" baseline="0" dirty="0" smtClean="0">
                          <a:ln>
                            <a:noFill/>
                          </a:ln>
                          <a:solidFill>
                            <a:schemeClr val="tx1"/>
                          </a:solidFill>
                          <a:effectLst/>
                          <a:latin typeface="Arial" charset="0"/>
                          <a:ea typeface="ＭＳ Ｐゴシック" charset="0"/>
                          <a:cs typeface="Arial" charset="0"/>
                        </a:rPr>
                      </a:br>
                      <a:r>
                        <a:rPr kumimoji="0" lang="en-US" sz="1800" b="0" i="0" u="none" strike="noStrike" cap="none" normalizeH="0" baseline="0" dirty="0" smtClean="0">
                          <a:ln>
                            <a:noFill/>
                          </a:ln>
                          <a:solidFill>
                            <a:schemeClr val="tx1"/>
                          </a:solidFill>
                          <a:effectLst/>
                          <a:latin typeface="Arial" charset="0"/>
                          <a:ea typeface="ＭＳ Ｐゴシック" charset="0"/>
                          <a:cs typeface="Arial" charset="0"/>
                        </a:rPr>
                        <a:t>20</a:t>
                      </a:r>
                      <a:r>
                        <a:rPr kumimoji="0" lang="en-US" sz="1800" b="0" i="0" u="none" strike="noStrike" cap="none" normalizeH="0" baseline="0" dirty="0">
                          <a:ln>
                            <a:noFill/>
                          </a:ln>
                          <a:solidFill>
                            <a:schemeClr val="tx1"/>
                          </a:solidFill>
                          <a:effectLst/>
                          <a:latin typeface="Arial" charset="0"/>
                          <a:ea typeface="ＭＳ Ｐゴシック" charset="0"/>
                          <a:cs typeface="Arial" charset="0"/>
                        </a:rPr>
                        <a:t>% TRM </a:t>
                      </a:r>
                    </a:p>
                  </a:txBody>
                  <a:tcPr marL="91430" marR="91430"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ounded Rectangle 86"/>
          <p:cNvSpPr/>
          <p:nvPr/>
        </p:nvSpPr>
        <p:spPr>
          <a:xfrm>
            <a:off x="228600" y="76200"/>
            <a:ext cx="8763000" cy="14478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defRPr/>
            </a:pPr>
            <a:r>
              <a:rPr lang="en-US" sz="2700" b="1" dirty="0">
                <a:solidFill>
                  <a:schemeClr val="bg1"/>
                </a:solidFill>
              </a:rPr>
              <a:t>Treatment and Prognosis of Mature T-cell and </a:t>
            </a:r>
            <a:br>
              <a:rPr lang="en-US" sz="2700" b="1" dirty="0">
                <a:solidFill>
                  <a:schemeClr val="bg1"/>
                </a:solidFill>
              </a:rPr>
            </a:br>
            <a:r>
              <a:rPr lang="en-US" sz="2700" b="1" dirty="0">
                <a:solidFill>
                  <a:schemeClr val="bg1"/>
                </a:solidFill>
              </a:rPr>
              <a:t>NK-cell Lymphoma: Event-free survival </a:t>
            </a:r>
          </a:p>
          <a:p>
            <a:pPr>
              <a:defRPr/>
            </a:pPr>
            <a:r>
              <a:rPr lang="en-US" sz="2300" b="1" dirty="0">
                <a:solidFill>
                  <a:schemeClr val="bg1"/>
                </a:solidFill>
              </a:rPr>
              <a:t>Younger patients, NL LDH treated on NHL-B1/Hi-CHOEP trial</a:t>
            </a:r>
          </a:p>
        </p:txBody>
      </p:sp>
      <p:sp>
        <p:nvSpPr>
          <p:cNvPr id="63492" name="Line 30"/>
          <p:cNvSpPr>
            <a:spLocks noChangeShapeType="1"/>
          </p:cNvSpPr>
          <p:nvPr/>
        </p:nvSpPr>
        <p:spPr bwMode="auto">
          <a:xfrm flipH="1">
            <a:off x="1214438" y="1558925"/>
            <a:ext cx="53975" cy="1588"/>
          </a:xfrm>
          <a:prstGeom prst="line">
            <a:avLst/>
          </a:prstGeom>
          <a:noFill/>
          <a:ln w="11113">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3" name="Rectangle 85"/>
          <p:cNvSpPr>
            <a:spLocks noChangeArrowheads="1"/>
          </p:cNvSpPr>
          <p:nvPr/>
        </p:nvSpPr>
        <p:spPr bwMode="auto">
          <a:xfrm>
            <a:off x="857250" y="228600"/>
            <a:ext cx="7427913" cy="94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lstStyle/>
          <a:p>
            <a:endParaRPr lang="en-US" sz="2800" b="1">
              <a:solidFill>
                <a:schemeClr val="bg1"/>
              </a:solidFill>
            </a:endParaRPr>
          </a:p>
        </p:txBody>
      </p:sp>
      <p:sp>
        <p:nvSpPr>
          <p:cNvPr id="63494" name="Text Box 86"/>
          <p:cNvSpPr txBox="1">
            <a:spLocks noChangeArrowheads="1"/>
          </p:cNvSpPr>
          <p:nvPr/>
        </p:nvSpPr>
        <p:spPr bwMode="auto">
          <a:xfrm>
            <a:off x="914400" y="6400800"/>
            <a:ext cx="7924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Bef>
                <a:spcPct val="50000"/>
              </a:spcBef>
            </a:pPr>
            <a:r>
              <a:rPr lang="en-US" sz="1400" b="1"/>
              <a:t>Schmitz N et al. Blood 2010;116(18):3418-25.</a:t>
            </a:r>
          </a:p>
        </p:txBody>
      </p:sp>
      <p:graphicFrame>
        <p:nvGraphicFramePr>
          <p:cNvPr id="40" name="Group 3"/>
          <p:cNvGraphicFramePr>
            <a:graphicFrameLocks noGrp="1"/>
          </p:cNvGraphicFramePr>
          <p:nvPr/>
        </p:nvGraphicFramePr>
        <p:xfrm>
          <a:off x="457200" y="1828800"/>
          <a:ext cx="8153400" cy="3657601"/>
        </p:xfrm>
        <a:graphic>
          <a:graphicData uri="http://schemas.openxmlformats.org/drawingml/2006/table">
            <a:tbl>
              <a:tblPr/>
              <a:tblGrid>
                <a:gridCol w="2057400"/>
                <a:gridCol w="2362200"/>
                <a:gridCol w="2065338"/>
                <a:gridCol w="1668462"/>
              </a:tblGrid>
              <a:tr h="476250">
                <a:tc gridSpan="4">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a:ln>
                            <a:noFill/>
                          </a:ln>
                          <a:solidFill>
                            <a:schemeClr val="tx1"/>
                          </a:solidFill>
                          <a:effectLst/>
                          <a:latin typeface="Arial" charset="0"/>
                          <a:ea typeface="ＭＳ Ｐゴシック" charset="0"/>
                          <a:cs typeface="Arial" charset="0"/>
                        </a:rPr>
                        <a:t> ALCL, ALK+</a:t>
                      </a:r>
                    </a:p>
                  </a:txBody>
                  <a:tcPr marL="91430" marR="91430" marT="45703" marB="4570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9096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0"/>
                        <a:cs typeface="Arial" charset="0"/>
                      </a:endParaRPr>
                    </a:p>
                  </a:txBody>
                  <a:tcPr marL="91430" marR="91430" marT="45703" marB="4570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Etoposide      </a:t>
                      </a:r>
                      <a:br>
                        <a:rPr kumimoji="0" lang="en-US" sz="2000" b="0" i="0" u="none" strike="noStrike" cap="none" normalizeH="0" baseline="0">
                          <a:ln>
                            <a:noFill/>
                          </a:ln>
                          <a:solidFill>
                            <a:schemeClr val="tx1"/>
                          </a:solidFill>
                          <a:effectLst/>
                          <a:latin typeface="Arial" charset="0"/>
                          <a:ea typeface="ＭＳ Ｐゴシック" charset="0"/>
                          <a:cs typeface="Arial" charset="0"/>
                        </a:rPr>
                      </a:br>
                      <a:r>
                        <a:rPr kumimoji="0" lang="fi-FI" sz="2000" b="0" i="0" u="none" strike="noStrike" cap="none" normalizeH="0" baseline="0">
                          <a:ln>
                            <a:noFill/>
                          </a:ln>
                          <a:solidFill>
                            <a:schemeClr val="tx1"/>
                          </a:solidFill>
                          <a:effectLst/>
                          <a:latin typeface="Arial" charset="0"/>
                          <a:ea typeface="ＭＳ Ｐゴシック" charset="0"/>
                          <a:cs typeface="Arial" charset="0"/>
                        </a:rPr>
                        <a:t>(n = 34) </a:t>
                      </a:r>
                      <a:endParaRPr kumimoji="0" lang="en-US" sz="2000" b="0" i="0" u="none" strike="noStrike" cap="none" normalizeH="0" baseline="0">
                        <a:ln>
                          <a:noFill/>
                        </a:ln>
                        <a:solidFill>
                          <a:schemeClr val="tx1"/>
                        </a:solidFill>
                        <a:effectLst/>
                        <a:latin typeface="Arial" charset="0"/>
                        <a:ea typeface="ＭＳ Ｐゴシック" charset="0"/>
                        <a:cs typeface="Arial" charset="0"/>
                      </a:endParaRPr>
                    </a:p>
                  </a:txBody>
                  <a:tcPr marL="91430" marR="91430" marT="45703" marB="4570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Nonetoposide </a:t>
                      </a:r>
                      <a:br>
                        <a:rPr kumimoji="0" lang="en-US" sz="2000" b="0" i="0" u="none" strike="noStrike" cap="none" normalizeH="0" baseline="0">
                          <a:ln>
                            <a:noFill/>
                          </a:ln>
                          <a:solidFill>
                            <a:schemeClr val="tx1"/>
                          </a:solidFill>
                          <a:effectLst/>
                          <a:latin typeface="Arial" charset="0"/>
                          <a:ea typeface="ＭＳ Ｐゴシック" charset="0"/>
                          <a:cs typeface="Arial" charset="0"/>
                        </a:rPr>
                      </a:br>
                      <a:r>
                        <a:rPr kumimoji="0" lang="fi-FI" sz="2000" b="0" i="0" u="none" strike="noStrike" cap="none" normalizeH="0" baseline="0">
                          <a:ln>
                            <a:noFill/>
                          </a:ln>
                          <a:solidFill>
                            <a:schemeClr val="tx1"/>
                          </a:solidFill>
                          <a:effectLst/>
                          <a:latin typeface="Arial" charset="0"/>
                          <a:ea typeface="ＭＳ Ｐゴシック" charset="0"/>
                          <a:cs typeface="Arial" charset="0"/>
                        </a:rPr>
                        <a:t>(n = 12) </a:t>
                      </a:r>
                      <a:endParaRPr kumimoji="0" lang="en-US" sz="2000" b="0" i="0" u="none" strike="noStrike" cap="none" normalizeH="0" baseline="0">
                        <a:ln>
                          <a:noFill/>
                        </a:ln>
                        <a:solidFill>
                          <a:schemeClr val="tx1"/>
                        </a:solidFill>
                        <a:effectLst/>
                        <a:latin typeface="Arial" charset="0"/>
                        <a:ea typeface="ＭＳ Ｐゴシック" charset="0"/>
                        <a:cs typeface="Arial" charset="0"/>
                      </a:endParaRPr>
                    </a:p>
                  </a:txBody>
                  <a:tcPr marL="91430" marR="91430" marT="45703" marB="4570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i-FI" sz="2000" b="0" i="1" u="none" strike="noStrike" cap="none" normalizeH="0" baseline="0">
                          <a:ln>
                            <a:noFill/>
                          </a:ln>
                          <a:solidFill>
                            <a:schemeClr val="tx1"/>
                          </a:solidFill>
                          <a:effectLst/>
                          <a:latin typeface="Arial" charset="0"/>
                          <a:ea typeface="ＭＳ Ｐゴシック" charset="0"/>
                          <a:cs typeface="Arial" charset="0"/>
                        </a:rPr>
                        <a:t>p</a:t>
                      </a:r>
                      <a:r>
                        <a:rPr kumimoji="0" lang="fi-FI" sz="2000" b="0" i="0" u="none" strike="noStrike" cap="none" normalizeH="0" baseline="0">
                          <a:ln>
                            <a:noFill/>
                          </a:ln>
                          <a:solidFill>
                            <a:schemeClr val="tx1"/>
                          </a:solidFill>
                          <a:effectLst/>
                          <a:latin typeface="Arial" charset="0"/>
                          <a:ea typeface="ＭＳ Ｐゴシック" charset="0"/>
                          <a:cs typeface="Arial" charset="0"/>
                        </a:rPr>
                        <a:t>-value</a:t>
                      </a:r>
                      <a:endParaRPr kumimoji="0" lang="en-US" sz="2000" b="0" i="0" u="none" strike="noStrike" cap="none" normalizeH="0" baseline="0">
                        <a:ln>
                          <a:noFill/>
                        </a:ln>
                        <a:solidFill>
                          <a:schemeClr val="tx1"/>
                        </a:solidFill>
                        <a:effectLst/>
                        <a:latin typeface="Arial" charset="0"/>
                        <a:ea typeface="ＭＳ Ｐゴシック" charset="0"/>
                        <a:cs typeface="Arial" charset="0"/>
                      </a:endParaRPr>
                    </a:p>
                  </a:txBody>
                  <a:tcPr marL="91430" marR="91430" marT="45703" marB="4570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3-year EFS</a:t>
                      </a:r>
                    </a:p>
                  </a:txBody>
                  <a:tcPr marL="91430" marR="91430" marT="45703" marB="4570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91.2%</a:t>
                      </a:r>
                    </a:p>
                  </a:txBody>
                  <a:tcPr marL="91430" marR="91430"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57.1%</a:t>
                      </a:r>
                    </a:p>
                  </a:txBody>
                  <a:tcPr marL="91430" marR="91430"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0.012</a:t>
                      </a:r>
                    </a:p>
                  </a:txBody>
                  <a:tcPr marL="91430" marR="91430"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gridSpan="4">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a:ln>
                            <a:noFill/>
                          </a:ln>
                          <a:solidFill>
                            <a:schemeClr val="tx1"/>
                          </a:solidFill>
                          <a:effectLst/>
                          <a:latin typeface="Arial" charset="0"/>
                          <a:ea typeface="ＭＳ Ｐゴシック" charset="0"/>
                          <a:cs typeface="Arial" charset="0"/>
                        </a:rPr>
                        <a:t>Other subtypes</a:t>
                      </a:r>
                    </a:p>
                  </a:txBody>
                  <a:tcPr marL="91430" marR="91430" marT="45703" marB="4570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8429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a typeface="ＭＳ Ｐゴシック" charset="0"/>
                        <a:cs typeface="Arial" charset="0"/>
                      </a:endParaRPr>
                    </a:p>
                  </a:txBody>
                  <a:tcPr marL="91430" marR="91430" marT="45703" marB="4570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Etoposide</a:t>
                      </a:r>
                      <a:br>
                        <a:rPr kumimoji="0" lang="en-US" sz="2000" b="0" i="0" u="none" strike="noStrike" cap="none" normalizeH="0" baseline="0">
                          <a:ln>
                            <a:noFill/>
                          </a:ln>
                          <a:solidFill>
                            <a:schemeClr val="tx1"/>
                          </a:solidFill>
                          <a:effectLst/>
                          <a:latin typeface="Arial" charset="0"/>
                          <a:ea typeface="ＭＳ Ｐゴシック" charset="0"/>
                          <a:cs typeface="Arial" charset="0"/>
                        </a:rPr>
                      </a:br>
                      <a:r>
                        <a:rPr kumimoji="0" lang="en-US" sz="2000" b="0" i="0" u="none" strike="noStrike" cap="none" normalizeH="0" baseline="0">
                          <a:ln>
                            <a:noFill/>
                          </a:ln>
                          <a:solidFill>
                            <a:schemeClr val="tx1"/>
                          </a:solidFill>
                          <a:effectLst/>
                          <a:latin typeface="Arial" charset="0"/>
                          <a:ea typeface="ＭＳ Ｐゴシック" charset="0"/>
                          <a:cs typeface="Arial" charset="0"/>
                        </a:rPr>
                        <a:t>(n = 69)</a:t>
                      </a:r>
                    </a:p>
                  </a:txBody>
                  <a:tcPr marL="91430" marR="91430" marT="45703" marB="4570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Nonetoposide</a:t>
                      </a:r>
                      <a:br>
                        <a:rPr kumimoji="0" lang="en-US" sz="2000" b="0" i="0" u="none" strike="noStrike" cap="none" normalizeH="0" baseline="0">
                          <a:ln>
                            <a:noFill/>
                          </a:ln>
                          <a:solidFill>
                            <a:schemeClr val="tx1"/>
                          </a:solidFill>
                          <a:effectLst/>
                          <a:latin typeface="Arial" charset="0"/>
                          <a:ea typeface="ＭＳ Ｐゴシック" charset="0"/>
                          <a:cs typeface="Arial" charset="0"/>
                        </a:rPr>
                      </a:br>
                      <a:r>
                        <a:rPr kumimoji="0" lang="en-US" sz="2000" b="0" i="0" u="none" strike="noStrike" cap="none" normalizeH="0" baseline="0">
                          <a:ln>
                            <a:noFill/>
                          </a:ln>
                          <a:solidFill>
                            <a:schemeClr val="tx1"/>
                          </a:solidFill>
                          <a:effectLst/>
                          <a:latin typeface="Arial" charset="0"/>
                          <a:ea typeface="ＭＳ Ｐゴシック" charset="0"/>
                          <a:cs typeface="Arial" charset="0"/>
                        </a:rPr>
                        <a:t>(n = 29)</a:t>
                      </a:r>
                    </a:p>
                  </a:txBody>
                  <a:tcPr marL="91430" marR="91430" marT="45703" marB="4570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i-FI" sz="2000" b="0" i="1" u="none" strike="noStrike" cap="none" normalizeH="0" baseline="0">
                          <a:ln>
                            <a:noFill/>
                          </a:ln>
                          <a:solidFill>
                            <a:schemeClr val="tx1"/>
                          </a:solidFill>
                          <a:effectLst/>
                          <a:latin typeface="Arial" charset="0"/>
                          <a:ea typeface="ＭＳ Ｐゴシック" charset="0"/>
                          <a:cs typeface="Arial" charset="0"/>
                        </a:rPr>
                        <a:t>p</a:t>
                      </a:r>
                      <a:r>
                        <a:rPr kumimoji="0" lang="fi-FI" sz="2000" b="0" i="0" u="none" strike="noStrike" cap="none" normalizeH="0" baseline="0">
                          <a:ln>
                            <a:noFill/>
                          </a:ln>
                          <a:solidFill>
                            <a:schemeClr val="tx1"/>
                          </a:solidFill>
                          <a:effectLst/>
                          <a:latin typeface="Arial" charset="0"/>
                          <a:ea typeface="ＭＳ Ｐゴシック" charset="0"/>
                          <a:cs typeface="Arial" charset="0"/>
                        </a:rPr>
                        <a:t>-value</a:t>
                      </a:r>
                      <a:endParaRPr kumimoji="0" lang="en-US" sz="2000" b="0" i="0" u="none" strike="noStrike" cap="none" normalizeH="0" baseline="0">
                        <a:ln>
                          <a:noFill/>
                        </a:ln>
                        <a:solidFill>
                          <a:schemeClr val="tx1"/>
                        </a:solidFill>
                        <a:effectLst/>
                        <a:latin typeface="Arial" charset="0"/>
                        <a:ea typeface="ＭＳ Ｐゴシック" charset="0"/>
                        <a:cs typeface="Arial" charset="0"/>
                      </a:endParaRPr>
                    </a:p>
                  </a:txBody>
                  <a:tcPr marL="91430" marR="91430" marT="45703" marB="4570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3-year EFS</a:t>
                      </a:r>
                    </a:p>
                  </a:txBody>
                  <a:tcPr marL="91430" marR="91430" marT="45703" marB="4570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60.7%</a:t>
                      </a:r>
                    </a:p>
                  </a:txBody>
                  <a:tcPr marL="91430" marR="91430"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48.3% </a:t>
                      </a:r>
                    </a:p>
                  </a:txBody>
                  <a:tcPr marL="91430" marR="91430"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charset="0"/>
                          <a:cs typeface="Arial" charset="0"/>
                        </a:rPr>
                        <a:t>0.057</a:t>
                      </a:r>
                    </a:p>
                  </a:txBody>
                  <a:tcPr marL="91430" marR="91430"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Rounded Rectangle 169"/>
          <p:cNvSpPr/>
          <p:nvPr/>
        </p:nvSpPr>
        <p:spPr>
          <a:xfrm>
            <a:off x="228600" y="76200"/>
            <a:ext cx="8686800" cy="10668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latin typeface="+mj-lt"/>
            </a:endParaRPr>
          </a:p>
        </p:txBody>
      </p:sp>
      <p:sp>
        <p:nvSpPr>
          <p:cNvPr id="65540" name="Rectangle 2"/>
          <p:cNvSpPr>
            <a:spLocks noGrp="1" noChangeArrowheads="1"/>
          </p:cNvSpPr>
          <p:nvPr>
            <p:ph type="title"/>
          </p:nvPr>
        </p:nvSpPr>
        <p:spPr>
          <a:xfrm>
            <a:off x="457200" y="0"/>
            <a:ext cx="8229600" cy="1143000"/>
          </a:xfrm>
        </p:spPr>
        <p:txBody>
          <a:bodyPr/>
          <a:lstStyle/>
          <a:p>
            <a:r>
              <a:rPr lang="en-US" sz="2800">
                <a:solidFill>
                  <a:schemeClr val="bg1"/>
                </a:solidFill>
                <a:latin typeface="Arial" charset="0"/>
                <a:ea typeface="ＭＳ Ｐゴシック" charset="0"/>
                <a:cs typeface="ＭＳ Ｐゴシック" charset="0"/>
              </a:rPr>
              <a:t>SWOG-S0350: Phase II trial of PEGS in PTCL</a:t>
            </a:r>
          </a:p>
        </p:txBody>
      </p:sp>
      <p:sp>
        <p:nvSpPr>
          <p:cNvPr id="65541" name="Rectangle 3"/>
          <p:cNvSpPr>
            <a:spLocks noGrp="1" noChangeArrowheads="1"/>
          </p:cNvSpPr>
          <p:nvPr>
            <p:ph type="body" idx="1"/>
          </p:nvPr>
        </p:nvSpPr>
        <p:spPr>
          <a:xfrm>
            <a:off x="1905000" y="1219200"/>
            <a:ext cx="5257800" cy="1981200"/>
          </a:xfrm>
        </p:spPr>
        <p:txBody>
          <a:bodyPr/>
          <a:lstStyle/>
          <a:p>
            <a:pPr algn="ctr">
              <a:buFont typeface="Wingdings" charset="0"/>
              <a:buNone/>
            </a:pPr>
            <a:r>
              <a:rPr lang="en-US" sz="2000" b="1">
                <a:solidFill>
                  <a:schemeClr val="tx1"/>
                </a:solidFill>
                <a:latin typeface="Arial" charset="0"/>
                <a:ea typeface="ＭＳ Ｐゴシック" charset="0"/>
                <a:cs typeface="ＭＳ Ｐゴシック" charset="0"/>
              </a:rPr>
              <a:t>PEGS</a:t>
            </a:r>
          </a:p>
          <a:p>
            <a:pPr algn="ctr">
              <a:buFont typeface="Wingdings" charset="0"/>
              <a:buNone/>
            </a:pPr>
            <a:r>
              <a:rPr lang="en-US" sz="2000" b="1">
                <a:solidFill>
                  <a:schemeClr val="tx1"/>
                </a:solidFill>
                <a:latin typeface="Arial" charset="0"/>
                <a:ea typeface="ＭＳ Ｐゴシック" charset="0"/>
                <a:cs typeface="ＭＳ Ｐゴシック" charset="0"/>
              </a:rPr>
              <a:t>Cisplatin: 25 mg/m</a:t>
            </a:r>
            <a:r>
              <a:rPr lang="en-US" sz="2000" b="1" baseline="30000">
                <a:solidFill>
                  <a:schemeClr val="tx1"/>
                </a:solidFill>
                <a:latin typeface="Arial" charset="0"/>
                <a:ea typeface="ＭＳ Ｐゴシック" charset="0"/>
                <a:cs typeface="ＭＳ Ｐゴシック" charset="0"/>
              </a:rPr>
              <a:t>2</a:t>
            </a:r>
            <a:r>
              <a:rPr lang="en-US" sz="2000" b="1">
                <a:solidFill>
                  <a:schemeClr val="tx1"/>
                </a:solidFill>
                <a:latin typeface="Arial" charset="0"/>
                <a:ea typeface="ＭＳ Ｐゴシック" charset="0"/>
                <a:cs typeface="ＭＳ Ｐゴシック" charset="0"/>
              </a:rPr>
              <a:t> IV d1-4 </a:t>
            </a:r>
          </a:p>
          <a:p>
            <a:pPr algn="ctr">
              <a:buFont typeface="Wingdings" charset="0"/>
              <a:buNone/>
            </a:pPr>
            <a:r>
              <a:rPr lang="en-US" sz="2000" b="1">
                <a:solidFill>
                  <a:schemeClr val="tx1"/>
                </a:solidFill>
                <a:latin typeface="Arial" charset="0"/>
                <a:ea typeface="ＭＳ Ｐゴシック" charset="0"/>
                <a:cs typeface="ＭＳ Ｐゴシック" charset="0"/>
              </a:rPr>
              <a:t>Etoposide: 40 mg/m</a:t>
            </a:r>
            <a:r>
              <a:rPr lang="en-US" sz="2000" b="1" baseline="30000">
                <a:solidFill>
                  <a:schemeClr val="tx1"/>
                </a:solidFill>
                <a:latin typeface="Arial" charset="0"/>
                <a:ea typeface="ＭＳ Ｐゴシック" charset="0"/>
                <a:cs typeface="ＭＳ Ｐゴシック" charset="0"/>
              </a:rPr>
              <a:t>2</a:t>
            </a:r>
            <a:r>
              <a:rPr lang="en-US" sz="2000" b="1">
                <a:solidFill>
                  <a:schemeClr val="tx1"/>
                </a:solidFill>
                <a:latin typeface="Arial" charset="0"/>
                <a:ea typeface="ＭＳ Ｐゴシック" charset="0"/>
                <a:cs typeface="ＭＳ Ｐゴシック" charset="0"/>
              </a:rPr>
              <a:t> IV d1-4</a:t>
            </a:r>
          </a:p>
          <a:p>
            <a:pPr algn="ctr">
              <a:buFont typeface="Wingdings" charset="0"/>
              <a:buNone/>
            </a:pPr>
            <a:r>
              <a:rPr lang="en-US" sz="2000" b="1">
                <a:solidFill>
                  <a:schemeClr val="tx1"/>
                </a:solidFill>
                <a:latin typeface="Arial" charset="0"/>
                <a:ea typeface="ＭＳ Ｐゴシック" charset="0"/>
                <a:cs typeface="Arial" charset="0"/>
              </a:rPr>
              <a:t>Gemcitabine: 1,000mg/m</a:t>
            </a:r>
            <a:r>
              <a:rPr lang="en-US" sz="2000" b="1" baseline="30000">
                <a:solidFill>
                  <a:schemeClr val="tx1"/>
                </a:solidFill>
                <a:latin typeface="Arial" charset="0"/>
                <a:ea typeface="ＭＳ Ｐゴシック" charset="0"/>
                <a:cs typeface="Arial" charset="0"/>
              </a:rPr>
              <a:t>2</a:t>
            </a:r>
            <a:r>
              <a:rPr lang="en-US" sz="2000" b="1">
                <a:solidFill>
                  <a:schemeClr val="tx1"/>
                </a:solidFill>
                <a:latin typeface="Arial" charset="0"/>
                <a:ea typeface="ＭＳ Ｐゴシック" charset="0"/>
                <a:cs typeface="Arial" charset="0"/>
              </a:rPr>
              <a:t> IV d1</a:t>
            </a:r>
          </a:p>
          <a:p>
            <a:pPr algn="ctr">
              <a:buFont typeface="Wingdings" charset="0"/>
              <a:buNone/>
            </a:pPr>
            <a:r>
              <a:rPr lang="en-US" sz="2000" b="1">
                <a:solidFill>
                  <a:schemeClr val="tx1"/>
                </a:solidFill>
                <a:latin typeface="Arial" charset="0"/>
                <a:ea typeface="ＭＳ Ｐゴシック" charset="0"/>
                <a:cs typeface="Arial" charset="0"/>
              </a:rPr>
              <a:t>Methylprednisolone: 250 mg IV </a:t>
            </a:r>
            <a:r>
              <a:rPr lang="en-US" sz="2000" b="1">
                <a:solidFill>
                  <a:schemeClr val="tx1"/>
                </a:solidFill>
                <a:latin typeface="Arial" charset="0"/>
                <a:ea typeface="ＭＳ Ｐゴシック" charset="0"/>
                <a:cs typeface="ＭＳ Ｐゴシック" charset="0"/>
              </a:rPr>
              <a:t>d1-4</a:t>
            </a:r>
          </a:p>
        </p:txBody>
      </p:sp>
      <p:sp>
        <p:nvSpPr>
          <p:cNvPr id="65542" name="Content Placeholder 2"/>
          <p:cNvSpPr txBox="1">
            <a:spLocks/>
          </p:cNvSpPr>
          <p:nvPr/>
        </p:nvSpPr>
        <p:spPr bwMode="auto">
          <a:xfrm>
            <a:off x="1447800" y="3200400"/>
            <a:ext cx="71628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91" tIns="46795" rIns="89991" bIns="46795"/>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20000"/>
              </a:spcBef>
              <a:buClr>
                <a:srgbClr val="FF6600"/>
              </a:buClr>
              <a:buSzPct val="125000"/>
              <a:buFont typeface="Wingdings" charset="0"/>
              <a:buChar char="§"/>
            </a:pPr>
            <a:r>
              <a:rPr lang="en-US">
                <a:solidFill>
                  <a:srgbClr val="000000"/>
                </a:solidFill>
              </a:rPr>
              <a:t>N = 34</a:t>
            </a:r>
          </a:p>
          <a:p>
            <a:pPr>
              <a:spcBef>
                <a:spcPct val="20000"/>
              </a:spcBef>
              <a:buClr>
                <a:srgbClr val="FF6600"/>
              </a:buClr>
              <a:buSzPct val="125000"/>
              <a:buFont typeface="Wingdings" charset="0"/>
              <a:buChar char="§"/>
            </a:pPr>
            <a:r>
              <a:rPr lang="en-US">
                <a:solidFill>
                  <a:srgbClr val="000000"/>
                </a:solidFill>
              </a:rPr>
              <a:t>79% untreated</a:t>
            </a:r>
          </a:p>
          <a:p>
            <a:pPr>
              <a:spcBef>
                <a:spcPct val="20000"/>
              </a:spcBef>
              <a:buClr>
                <a:srgbClr val="FF6600"/>
              </a:buClr>
              <a:buSzPct val="125000"/>
              <a:buFont typeface="Wingdings" charset="0"/>
              <a:buChar char="§"/>
            </a:pPr>
            <a:r>
              <a:rPr lang="en-US">
                <a:solidFill>
                  <a:srgbClr val="000000"/>
                </a:solidFill>
              </a:rPr>
              <a:t>ORR [CR + PR] = 39%</a:t>
            </a:r>
          </a:p>
          <a:p>
            <a:pPr>
              <a:spcBef>
                <a:spcPct val="20000"/>
              </a:spcBef>
              <a:buClr>
                <a:srgbClr val="FF6600"/>
              </a:buClr>
              <a:buSzPct val="125000"/>
              <a:buFont typeface="Wingdings" charset="0"/>
              <a:buChar char="§"/>
            </a:pPr>
            <a:r>
              <a:rPr lang="en-US">
                <a:solidFill>
                  <a:srgbClr val="000000"/>
                </a:solidFill>
              </a:rPr>
              <a:t>2-year PFS = 12%</a:t>
            </a:r>
          </a:p>
          <a:p>
            <a:pPr>
              <a:spcBef>
                <a:spcPct val="20000"/>
              </a:spcBef>
              <a:buClr>
                <a:srgbClr val="FF6600"/>
              </a:buClr>
              <a:buSzPct val="125000"/>
              <a:buFont typeface="Wingdings" charset="0"/>
              <a:buChar char="§"/>
            </a:pPr>
            <a:r>
              <a:rPr lang="en-US">
                <a:solidFill>
                  <a:srgbClr val="000000"/>
                </a:solidFill>
              </a:rPr>
              <a:t>2-year OS = 30% </a:t>
            </a:r>
          </a:p>
          <a:p>
            <a:pPr>
              <a:spcBef>
                <a:spcPct val="20000"/>
              </a:spcBef>
              <a:buClr>
                <a:srgbClr val="FF6600"/>
              </a:buClr>
              <a:buSzPct val="125000"/>
              <a:buFont typeface="Wingdings" charset="0"/>
              <a:buChar char="§"/>
            </a:pPr>
            <a:r>
              <a:rPr lang="en-US">
                <a:solidFill>
                  <a:srgbClr val="000000"/>
                </a:solidFill>
              </a:rPr>
              <a:t>Median OS = 17 mo</a:t>
            </a:r>
          </a:p>
          <a:p>
            <a:pPr>
              <a:spcBef>
                <a:spcPct val="20000"/>
              </a:spcBef>
              <a:buClr>
                <a:srgbClr val="FF6600"/>
              </a:buClr>
              <a:buSzPct val="125000"/>
              <a:buFont typeface="Wingdings" charset="0"/>
              <a:buChar char="§"/>
            </a:pPr>
            <a:r>
              <a:rPr lang="en-US">
                <a:solidFill>
                  <a:srgbClr val="000000"/>
                </a:solidFill>
              </a:rPr>
              <a:t>Median PFS = 7 mo</a:t>
            </a:r>
          </a:p>
        </p:txBody>
      </p:sp>
      <p:sp>
        <p:nvSpPr>
          <p:cNvPr id="65543" name="TextBox 169"/>
          <p:cNvSpPr txBox="1">
            <a:spLocks noChangeArrowheads="1"/>
          </p:cNvSpPr>
          <p:nvPr/>
        </p:nvSpPr>
        <p:spPr bwMode="auto">
          <a:xfrm>
            <a:off x="152400" y="6324600"/>
            <a:ext cx="6477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cs typeface="Arial" charset="0"/>
              </a:rPr>
              <a:t>Mahadevan D et al. Cancer </a:t>
            </a:r>
            <a:r>
              <a:rPr lang="en-US" sz="1800"/>
              <a:t>2013;119(2):371-9.</a:t>
            </a:r>
            <a:endParaRPr lang="en-US" sz="1800">
              <a:cs typeface="Arial" charset="0"/>
            </a:endParaRP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76200" y="76200"/>
            <a:ext cx="9067800" cy="10668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defRPr/>
            </a:pPr>
            <a:endParaRPr lang="en-US" sz="2400" b="1" dirty="0">
              <a:solidFill>
                <a:schemeClr val="bg1"/>
              </a:solidFill>
            </a:endParaRPr>
          </a:p>
        </p:txBody>
      </p:sp>
      <p:sp>
        <p:nvSpPr>
          <p:cNvPr id="67588" name="Rectangle 2"/>
          <p:cNvSpPr>
            <a:spLocks noGrp="1" noChangeArrowheads="1"/>
          </p:cNvSpPr>
          <p:nvPr>
            <p:ph type="title"/>
          </p:nvPr>
        </p:nvSpPr>
        <p:spPr>
          <a:xfrm>
            <a:off x="457200" y="122238"/>
            <a:ext cx="8229600" cy="792162"/>
          </a:xfrm>
        </p:spPr>
        <p:txBody>
          <a:bodyPr/>
          <a:lstStyle/>
          <a:p>
            <a:r>
              <a:rPr lang="en-US">
                <a:solidFill>
                  <a:schemeClr val="bg1"/>
                </a:solidFill>
                <a:latin typeface="Arial" charset="0"/>
                <a:ea typeface="ＭＳ Ｐゴシック" charset="0"/>
                <a:cs typeface="ＭＳ Ｐゴシック" charset="0"/>
              </a:rPr>
              <a:t>CHOP+ and non-CHOP</a:t>
            </a:r>
            <a:br>
              <a:rPr lang="en-US">
                <a:solidFill>
                  <a:schemeClr val="bg1"/>
                </a:solidFill>
                <a:latin typeface="Arial" charset="0"/>
                <a:ea typeface="ＭＳ Ｐゴシック" charset="0"/>
                <a:cs typeface="ＭＳ Ｐゴシック" charset="0"/>
              </a:rPr>
            </a:br>
            <a:r>
              <a:rPr lang="en-US">
                <a:solidFill>
                  <a:schemeClr val="bg1"/>
                </a:solidFill>
                <a:latin typeface="Arial" charset="0"/>
                <a:ea typeface="ＭＳ Ｐゴシック" charset="0"/>
                <a:cs typeface="ＭＳ Ｐゴシック" charset="0"/>
              </a:rPr>
              <a:t>First-line treatment of PTCL</a:t>
            </a:r>
          </a:p>
        </p:txBody>
      </p:sp>
      <p:graphicFrame>
        <p:nvGraphicFramePr>
          <p:cNvPr id="23555" name="Group 3"/>
          <p:cNvGraphicFramePr>
            <a:graphicFrameLocks noGrp="1"/>
          </p:cNvGraphicFramePr>
          <p:nvPr>
            <p:ph idx="1"/>
          </p:nvPr>
        </p:nvGraphicFramePr>
        <p:xfrm>
          <a:off x="304800" y="1400175"/>
          <a:ext cx="8610600" cy="5229225"/>
        </p:xfrm>
        <a:graphic>
          <a:graphicData uri="http://schemas.openxmlformats.org/drawingml/2006/table">
            <a:tbl>
              <a:tblPr/>
              <a:tblGrid>
                <a:gridCol w="2051050"/>
                <a:gridCol w="1814513"/>
                <a:gridCol w="630237"/>
                <a:gridCol w="838200"/>
                <a:gridCol w="1219200"/>
                <a:gridCol w="2057400"/>
              </a:tblGrid>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Citation</a:t>
                      </a:r>
                    </a:p>
                  </a:txBody>
                  <a:tcPr marL="91430" marR="91430"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regimen</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n</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PTCL</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ORR/CR</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 PFS/EFS</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34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D</a:t>
                      </a:r>
                      <a:r>
                        <a:rPr kumimoji="0" lang="ja-JP" altLang="en-US" sz="1800" b="0" i="0" u="none" strike="noStrike" cap="none" normalizeH="0" baseline="0">
                          <a:ln>
                            <a:noFill/>
                          </a:ln>
                          <a:solidFill>
                            <a:schemeClr val="tx1"/>
                          </a:solidFill>
                          <a:effectLst/>
                          <a:latin typeface="Arial" charset="0"/>
                          <a:ea typeface="ＭＳ Ｐゴシック" charset="0"/>
                          <a:cs typeface="Arial" charset="0"/>
                        </a:rPr>
                        <a:t>’</a:t>
                      </a:r>
                      <a:r>
                        <a:rPr kumimoji="0" lang="en-US" altLang="ja-JP" sz="1800" b="0" i="0" u="none" strike="noStrike" cap="none" normalizeH="0" baseline="0">
                          <a:ln>
                            <a:noFill/>
                          </a:ln>
                          <a:solidFill>
                            <a:schemeClr val="tx1"/>
                          </a:solidFill>
                          <a:effectLst/>
                          <a:latin typeface="Arial" charset="0"/>
                          <a:ea typeface="ＭＳ Ｐゴシック" charset="0"/>
                          <a:cs typeface="Arial" charset="0"/>
                        </a:rPr>
                        <a:t>Amore et 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In press JCO</a:t>
                      </a:r>
                    </a:p>
                  </a:txBody>
                  <a:tcPr marL="91430" marR="91430"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CHOEP-14</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163</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62</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82/51</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 ASCT</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Schmitz et 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Blood 2010</a:t>
                      </a:r>
                    </a:p>
                  </a:txBody>
                  <a:tcPr marL="91430" marR="91430"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CHOP+E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56% ALCL</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343</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70</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NR</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 41 (3 Yr)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PTCL</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Simon et 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BJH 2010</a:t>
                      </a:r>
                    </a:p>
                  </a:txBody>
                  <a:tcPr marL="91430" marR="91430"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VIP-rABVD</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43</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28</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58/44</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45 (2 yr)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ND than CHOP</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8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Kim et 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Eur J Ca 2012</a:t>
                      </a:r>
                    </a:p>
                  </a:txBody>
                  <a:tcPr marL="91430" marR="91430"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Bortez + CHOP</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46</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16</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76/65</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35 (PTCL 31%)</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3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Niitsu et 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BJH 2011</a:t>
                      </a:r>
                    </a:p>
                  </a:txBody>
                  <a:tcPr marL="91430" marR="91430"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CyclOBEAP</a:t>
                      </a: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84</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43</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96/92</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58 (5 yr)</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MS PGothic" charset="0"/>
                          <a:cs typeface="MS PGothic" charset="0"/>
                        </a:rPr>
                        <a:t>Mahadevan et 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MS PGothic" charset="0"/>
                          <a:cs typeface="MS PGothic" charset="0"/>
                        </a:rPr>
                        <a:t>Cancer 2012</a:t>
                      </a: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91430" marR="91430"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PEGS</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20</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10</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39/24</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14 (2 yr)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In untreated</a:t>
                      </a:r>
                    </a:p>
                  </a:txBody>
                  <a:tcPr marL="91430" marR="9143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228600" y="152400"/>
            <a:ext cx="8686800" cy="11430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440349" name="Rectangle 29"/>
          <p:cNvSpPr>
            <a:spLocks noChangeArrowheads="1"/>
          </p:cNvSpPr>
          <p:nvPr/>
        </p:nvSpPr>
        <p:spPr bwMode="auto">
          <a:xfrm>
            <a:off x="0" y="0"/>
            <a:ext cx="9144000" cy="0"/>
          </a:xfrm>
          <a:prstGeom prst="rect">
            <a:avLst/>
          </a:prstGeom>
          <a:noFill/>
          <a:ln w="9525">
            <a:noFill/>
            <a:miter lim="800000"/>
            <a:headEnd/>
            <a:tailEnd/>
          </a:ln>
          <a:effectLst>
            <a:outerShdw blurRad="63500" dist="107763" dir="2700000" algn="ctr" rotWithShape="0">
              <a:schemeClr val="bg2">
                <a:alpha val="50000"/>
              </a:schemeClr>
            </a:outerShdw>
          </a:effectLst>
        </p:spPr>
        <p:txBody>
          <a:bodyPr wrap="none" lIns="108000" tIns="108000" rIns="108000" bIns="108000" anchor="ctr">
            <a:spAutoFit/>
          </a:bodyPr>
          <a:lstStyle/>
          <a:p>
            <a:pPr>
              <a:defRPr/>
            </a:pPr>
            <a:endParaRPr lang="en-US">
              <a:latin typeface="Arial" pitchFamily="-106" charset="0"/>
              <a:ea typeface="+mn-ea"/>
              <a:cs typeface="+mn-cs"/>
            </a:endParaRPr>
          </a:p>
        </p:txBody>
      </p:sp>
      <p:sp>
        <p:nvSpPr>
          <p:cNvPr id="69637" name="Rectangle 32"/>
          <p:cNvSpPr>
            <a:spLocks noChangeArrowheads="1"/>
          </p:cNvSpPr>
          <p:nvPr/>
        </p:nvSpPr>
        <p:spPr bwMode="auto">
          <a:xfrm>
            <a:off x="3995738" y="5948363"/>
            <a:ext cx="1008062" cy="144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8000" tIns="108000" rIns="108000" bIns="108000" anchor="ctr">
            <a:spAutoFit/>
          </a:bodyPr>
          <a:lstStyle/>
          <a:p>
            <a:endParaRPr lang="en-US"/>
          </a:p>
        </p:txBody>
      </p:sp>
      <p:sp>
        <p:nvSpPr>
          <p:cNvPr id="69638" name="Title 1"/>
          <p:cNvSpPr txBox="1">
            <a:spLocks/>
          </p:cNvSpPr>
          <p:nvPr/>
        </p:nvSpPr>
        <p:spPr bwMode="auto">
          <a:xfrm>
            <a:off x="457200" y="3810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3200" b="1">
                <a:solidFill>
                  <a:srgbClr val="FFFFFF"/>
                </a:solidFill>
              </a:rPr>
              <a:t>Autologous stem cell transplantation as first-line therapy in PTCL: Survival</a:t>
            </a:r>
            <a:r>
              <a:rPr lang="en-US" sz="3200" b="1">
                <a:solidFill>
                  <a:srgbClr val="C94027"/>
                </a:solidFill>
              </a:rPr>
              <a:t/>
            </a:r>
            <a:br>
              <a:rPr lang="en-US" sz="3200" b="1">
                <a:solidFill>
                  <a:srgbClr val="C94027"/>
                </a:solidFill>
              </a:rPr>
            </a:br>
            <a:endParaRPr lang="en-US" sz="3200" b="1">
              <a:solidFill>
                <a:srgbClr val="C94027"/>
              </a:solidFill>
            </a:endParaRPr>
          </a:p>
        </p:txBody>
      </p:sp>
      <p:sp>
        <p:nvSpPr>
          <p:cNvPr id="69639" name="Text Box 4"/>
          <p:cNvSpPr txBox="1">
            <a:spLocks noChangeArrowheads="1"/>
          </p:cNvSpPr>
          <p:nvPr/>
        </p:nvSpPr>
        <p:spPr bwMode="auto">
          <a:xfrm>
            <a:off x="252413" y="5799138"/>
            <a:ext cx="4243387"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cs typeface="ＭＳ Ｐゴシック" charset="0"/>
              </a:defRPr>
            </a:lvl1pPr>
            <a:lvl2pPr marL="742950" indent="-28575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2pPr>
            <a:lvl3pPr marL="11430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3pPr>
            <a:lvl4pPr marL="16002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4pPr>
            <a:lvl5pPr marL="20574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9pPr>
          </a:lstStyle>
          <a:p>
            <a:pPr eaLnBrk="1" hangingPunct="1">
              <a:lnSpc>
                <a:spcPct val="97000"/>
              </a:lnSpc>
              <a:buClr>
                <a:srgbClr val="000000"/>
              </a:buClr>
              <a:buSzPct val="45000"/>
            </a:pPr>
            <a:r>
              <a:rPr lang="en-GB" sz="1600" b="1">
                <a:solidFill>
                  <a:srgbClr val="000000"/>
                </a:solidFill>
              </a:rPr>
              <a:t>Reimer P et al. JCO </a:t>
            </a:r>
            <a:r>
              <a:rPr lang="en-US" sz="1600" b="1"/>
              <a:t>2009;27(1):106-13.</a:t>
            </a:r>
            <a:endParaRPr lang="en-GB" sz="1600" b="1">
              <a:solidFill>
                <a:srgbClr val="000000"/>
              </a:solidFill>
            </a:endParaRPr>
          </a:p>
        </p:txBody>
      </p:sp>
      <p:sp>
        <p:nvSpPr>
          <p:cNvPr id="69640" name="TextBox 25"/>
          <p:cNvSpPr txBox="1">
            <a:spLocks noChangeArrowheads="1"/>
          </p:cNvSpPr>
          <p:nvPr/>
        </p:nvSpPr>
        <p:spPr bwMode="auto">
          <a:xfrm>
            <a:off x="76200" y="2906713"/>
            <a:ext cx="3200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CHOP: ORR 79%, CR 39%</a:t>
            </a:r>
          </a:p>
        </p:txBody>
      </p:sp>
      <p:sp>
        <p:nvSpPr>
          <p:cNvPr id="69641" name="Text Box 4"/>
          <p:cNvSpPr txBox="1">
            <a:spLocks noChangeArrowheads="1"/>
          </p:cNvSpPr>
          <p:nvPr/>
        </p:nvSpPr>
        <p:spPr bwMode="auto">
          <a:xfrm>
            <a:off x="252413" y="6084888"/>
            <a:ext cx="424338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cs typeface="ＭＳ Ｐゴシック" charset="0"/>
              </a:defRPr>
            </a:lvl1pPr>
            <a:lvl2pPr marL="742950" indent="-28575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2pPr>
            <a:lvl3pPr marL="11430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3pPr>
            <a:lvl4pPr marL="16002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4pPr>
            <a:lvl5pPr marL="20574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9pPr>
          </a:lstStyle>
          <a:p>
            <a:pPr eaLnBrk="1" hangingPunct="1">
              <a:lnSpc>
                <a:spcPct val="97000"/>
              </a:lnSpc>
              <a:buClr>
                <a:srgbClr val="000000"/>
              </a:buClr>
              <a:buSzPct val="45000"/>
            </a:pPr>
            <a:r>
              <a:rPr lang="en-GB" sz="1600" b="1">
                <a:solidFill>
                  <a:srgbClr val="000000"/>
                </a:solidFill>
              </a:rPr>
              <a:t>D’Amore et al. JCO 2012</a:t>
            </a:r>
          </a:p>
          <a:p>
            <a:pPr eaLnBrk="1" hangingPunct="1">
              <a:lnSpc>
                <a:spcPct val="97000"/>
              </a:lnSpc>
              <a:buClr>
                <a:srgbClr val="000000"/>
              </a:buClr>
              <a:buSzPct val="45000"/>
            </a:pPr>
            <a:r>
              <a:rPr lang="en-GB" sz="1600" b="1">
                <a:solidFill>
                  <a:srgbClr val="000000"/>
                </a:solidFill>
              </a:rPr>
              <a:t>MSKCC Unpublished</a:t>
            </a:r>
          </a:p>
        </p:txBody>
      </p:sp>
      <p:sp>
        <p:nvSpPr>
          <p:cNvPr id="69642" name="Text Box 34"/>
          <p:cNvSpPr txBox="1">
            <a:spLocks noChangeArrowheads="1"/>
          </p:cNvSpPr>
          <p:nvPr/>
        </p:nvSpPr>
        <p:spPr bwMode="auto">
          <a:xfrm>
            <a:off x="3200400" y="2514600"/>
            <a:ext cx="32004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000" tIns="0" rIns="108000" bIns="0">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de-DE" sz="1800"/>
              <a:t>(n = 160)</a:t>
            </a:r>
          </a:p>
        </p:txBody>
      </p:sp>
      <p:sp>
        <p:nvSpPr>
          <p:cNvPr id="69643" name="TextBox 25"/>
          <p:cNvSpPr txBox="1">
            <a:spLocks noChangeArrowheads="1"/>
          </p:cNvSpPr>
          <p:nvPr/>
        </p:nvSpPr>
        <p:spPr bwMode="auto">
          <a:xfrm>
            <a:off x="3200400" y="2895600"/>
            <a:ext cx="3200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CHOEP: ORR 82%, CR 51%</a:t>
            </a:r>
          </a:p>
        </p:txBody>
      </p:sp>
      <p:sp>
        <p:nvSpPr>
          <p:cNvPr id="69644" name="TextBox 29"/>
          <p:cNvSpPr txBox="1">
            <a:spLocks noChangeArrowheads="1"/>
          </p:cNvSpPr>
          <p:nvPr/>
        </p:nvSpPr>
        <p:spPr bwMode="auto">
          <a:xfrm>
            <a:off x="3576638" y="1962150"/>
            <a:ext cx="2449512"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b="1"/>
              <a:t>5-year PFS: 44%</a:t>
            </a:r>
          </a:p>
        </p:txBody>
      </p:sp>
      <p:sp>
        <p:nvSpPr>
          <p:cNvPr id="69645" name="Text Box 34"/>
          <p:cNvSpPr txBox="1">
            <a:spLocks noChangeArrowheads="1"/>
          </p:cNvSpPr>
          <p:nvPr/>
        </p:nvSpPr>
        <p:spPr bwMode="auto">
          <a:xfrm>
            <a:off x="76200" y="2514600"/>
            <a:ext cx="32004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000" tIns="0" rIns="108000" bIns="0">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de-DE" sz="1800"/>
              <a:t>(n = 83)</a:t>
            </a:r>
          </a:p>
        </p:txBody>
      </p:sp>
      <p:sp>
        <p:nvSpPr>
          <p:cNvPr id="69646" name="TextBox 29"/>
          <p:cNvSpPr txBox="1">
            <a:spLocks noChangeArrowheads="1"/>
          </p:cNvSpPr>
          <p:nvPr/>
        </p:nvSpPr>
        <p:spPr bwMode="auto">
          <a:xfrm>
            <a:off x="627063" y="1981200"/>
            <a:ext cx="2098675"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b="1"/>
              <a:t>3-year PFS 36%</a:t>
            </a:r>
          </a:p>
        </p:txBody>
      </p:sp>
      <p:sp>
        <p:nvSpPr>
          <p:cNvPr id="69647" name="TextBox 29"/>
          <p:cNvSpPr txBox="1">
            <a:spLocks noChangeArrowheads="1"/>
          </p:cNvSpPr>
          <p:nvPr/>
        </p:nvSpPr>
        <p:spPr bwMode="auto">
          <a:xfrm>
            <a:off x="6434138" y="1981200"/>
            <a:ext cx="2447925"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b="1"/>
              <a:t>4-year PFS: 44%</a:t>
            </a:r>
          </a:p>
        </p:txBody>
      </p:sp>
      <p:sp>
        <p:nvSpPr>
          <p:cNvPr id="69648" name="Text Box 34"/>
          <p:cNvSpPr txBox="1">
            <a:spLocks noChangeArrowheads="1"/>
          </p:cNvSpPr>
          <p:nvPr/>
        </p:nvSpPr>
        <p:spPr bwMode="auto">
          <a:xfrm>
            <a:off x="6172200" y="2514600"/>
            <a:ext cx="29718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000" tIns="0" rIns="108000" bIns="0">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de-DE" sz="1800"/>
              <a:t>(n = 65)</a:t>
            </a:r>
          </a:p>
        </p:txBody>
      </p:sp>
      <p:sp>
        <p:nvSpPr>
          <p:cNvPr id="69649" name="TextBox 25"/>
          <p:cNvSpPr txBox="1">
            <a:spLocks noChangeArrowheads="1"/>
          </p:cNvSpPr>
          <p:nvPr/>
        </p:nvSpPr>
        <p:spPr bwMode="auto">
          <a:xfrm>
            <a:off x="6477000" y="2895600"/>
            <a:ext cx="2362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CHOP/CHOP-ICE</a:t>
            </a:r>
          </a:p>
          <a:p>
            <a:pPr algn="ctr" eaLnBrk="1" hangingPunct="1"/>
            <a:r>
              <a:rPr lang="en-US" sz="1800"/>
              <a:t>Interim (CHOP x4)</a:t>
            </a:r>
            <a:br>
              <a:rPr lang="en-US" sz="1800"/>
            </a:br>
            <a:r>
              <a:rPr lang="en-US" sz="1800"/>
              <a:t>ORR 82%, CR 51%</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Rounded Rectangle 10"/>
          <p:cNvSpPr/>
          <p:nvPr/>
        </p:nvSpPr>
        <p:spPr>
          <a:xfrm>
            <a:off x="228600" y="152400"/>
            <a:ext cx="8686800" cy="12192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71684" name="Text Box 59"/>
          <p:cNvSpPr txBox="1">
            <a:spLocks noChangeArrowheads="1"/>
          </p:cNvSpPr>
          <p:nvPr/>
        </p:nvSpPr>
        <p:spPr bwMode="auto">
          <a:xfrm>
            <a:off x="1760538" y="457200"/>
            <a:ext cx="6072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20000"/>
              </a:spcBef>
            </a:pPr>
            <a:r>
              <a:rPr lang="da-DK" sz="2800">
                <a:solidFill>
                  <a:schemeClr val="bg1"/>
                </a:solidFill>
              </a:rPr>
              <a:t>CEOP-ASCT: PFS - largest subtypes</a:t>
            </a:r>
          </a:p>
        </p:txBody>
      </p:sp>
      <p:sp>
        <p:nvSpPr>
          <p:cNvPr id="71685" name="Rectangle 9"/>
          <p:cNvSpPr>
            <a:spLocks noChangeArrowheads="1"/>
          </p:cNvSpPr>
          <p:nvPr/>
        </p:nvSpPr>
        <p:spPr bwMode="auto">
          <a:xfrm>
            <a:off x="0" y="5664200"/>
            <a:ext cx="10985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just" eaLnBrk="0" hangingPunct="0"/>
            <a:r>
              <a:rPr lang="da-DK" sz="900">
                <a:latin typeface="Courier New" charset="0"/>
              </a:rPr>
              <a:t>	</a:t>
            </a:r>
            <a:endParaRPr lang="da-DK"/>
          </a:p>
        </p:txBody>
      </p:sp>
      <p:sp>
        <p:nvSpPr>
          <p:cNvPr id="71686" name="Text Box 4"/>
          <p:cNvSpPr txBox="1">
            <a:spLocks noChangeArrowheads="1"/>
          </p:cNvSpPr>
          <p:nvPr/>
        </p:nvSpPr>
        <p:spPr bwMode="auto">
          <a:xfrm>
            <a:off x="304800" y="6400800"/>
            <a:ext cx="4243388"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cs typeface="ＭＳ Ｐゴシック" charset="0"/>
              </a:defRPr>
            </a:lvl1pPr>
            <a:lvl2pPr marL="742950" indent="-28575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2pPr>
            <a:lvl3pPr marL="11430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3pPr>
            <a:lvl4pPr marL="16002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4pPr>
            <a:lvl5pPr marL="20574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9pPr>
          </a:lstStyle>
          <a:p>
            <a:pPr algn="ctr" eaLnBrk="1" hangingPunct="1">
              <a:lnSpc>
                <a:spcPct val="97000"/>
              </a:lnSpc>
              <a:buClr>
                <a:srgbClr val="000000"/>
              </a:buClr>
              <a:buSzPct val="45000"/>
            </a:pPr>
            <a:r>
              <a:rPr lang="en-GB" sz="1600" b="1">
                <a:solidFill>
                  <a:srgbClr val="000000"/>
                </a:solidFill>
              </a:rPr>
              <a:t>D’Amore et al. JCO 2012</a:t>
            </a:r>
            <a:r>
              <a:rPr lang="en-US" sz="1600" b="1"/>
              <a:t>;30(25):3093-9.</a:t>
            </a:r>
            <a:endParaRPr lang="en-GB" sz="1600" b="1">
              <a:solidFill>
                <a:srgbClr val="000000"/>
              </a:solidFill>
            </a:endParaRPr>
          </a:p>
        </p:txBody>
      </p:sp>
      <p:sp>
        <p:nvSpPr>
          <p:cNvPr id="71687" name="Content Placeholder 2"/>
          <p:cNvSpPr>
            <a:spLocks noGrp="1"/>
          </p:cNvSpPr>
          <p:nvPr>
            <p:ph idx="1"/>
          </p:nvPr>
        </p:nvSpPr>
        <p:spPr>
          <a:xfrm>
            <a:off x="1143000" y="2057400"/>
            <a:ext cx="6858000" cy="4068763"/>
          </a:xfrm>
        </p:spPr>
        <p:txBody>
          <a:bodyPr/>
          <a:lstStyle/>
          <a:p>
            <a:r>
              <a:rPr lang="en-US" sz="2800">
                <a:latin typeface="Arial" charset="0"/>
                <a:ea typeface="ＭＳ Ｐゴシック" charset="0"/>
                <a:cs typeface="Arial" charset="0"/>
              </a:rPr>
              <a:t>Comparing ALK-negative ALCL </a:t>
            </a:r>
            <a:r>
              <a:rPr lang="en-US" sz="2800">
                <a:latin typeface="Arial" charset="0"/>
                <a:ea typeface="ＭＳ Ｐゴシック" charset="0"/>
                <a:cs typeface="ＭＳ Ｐゴシック" charset="0"/>
              </a:rPr>
              <a:t>to all nonanaplastic patient cases taken as one group, the former histology had a significantly better PFS (</a:t>
            </a:r>
            <a:r>
              <a:rPr lang="en-US" sz="2800" i="1">
                <a:latin typeface="Arial" charset="0"/>
                <a:ea typeface="ＭＳ Ｐゴシック" charset="0"/>
                <a:cs typeface="ＭＳ Ｐゴシック" charset="0"/>
              </a:rPr>
              <a:t>p </a:t>
            </a:r>
            <a:r>
              <a:rPr lang="en-US" sz="2800">
                <a:latin typeface="Arial" charset="0"/>
                <a:ea typeface="ＭＳ Ｐゴシック" charset="0"/>
                <a:cs typeface="ＭＳ Ｐゴシック" charset="0"/>
              </a:rPr>
              <a:t>= 0.04).</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228600"/>
            <a:ext cx="8686800" cy="10668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73732" name="Rectangle 2"/>
          <p:cNvSpPr>
            <a:spLocks noGrp="1" noChangeArrowheads="1"/>
          </p:cNvSpPr>
          <p:nvPr>
            <p:ph type="title"/>
          </p:nvPr>
        </p:nvSpPr>
        <p:spPr>
          <a:xfrm>
            <a:off x="261938" y="228600"/>
            <a:ext cx="8653462" cy="1143000"/>
          </a:xfrm>
        </p:spPr>
        <p:txBody>
          <a:bodyPr/>
          <a:lstStyle/>
          <a:p>
            <a:r>
              <a:rPr lang="en-US">
                <a:solidFill>
                  <a:srgbClr val="FFFFFF"/>
                </a:solidFill>
                <a:latin typeface="Arial" charset="0"/>
                <a:ea typeface="ＭＳ Ｐゴシック" charset="0"/>
                <a:cs typeface="ＭＳ Ｐゴシック" charset="0"/>
              </a:rPr>
              <a:t>Approved Agents in Relapsed/Refractory PTCL</a:t>
            </a:r>
          </a:p>
        </p:txBody>
      </p:sp>
      <p:sp>
        <p:nvSpPr>
          <p:cNvPr id="73733" name="TextBox 3"/>
          <p:cNvSpPr txBox="1">
            <a:spLocks noChangeArrowheads="1"/>
          </p:cNvSpPr>
          <p:nvPr/>
        </p:nvSpPr>
        <p:spPr bwMode="auto">
          <a:xfrm>
            <a:off x="88900" y="6219825"/>
            <a:ext cx="87503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n-US" sz="1600">
                <a:cs typeface="Arial" charset="0"/>
              </a:rPr>
              <a:t>O</a:t>
            </a:r>
            <a:r>
              <a:rPr lang="ja-JP" altLang="en-US" sz="1600">
                <a:cs typeface="Arial" charset="0"/>
              </a:rPr>
              <a:t>’</a:t>
            </a:r>
            <a:r>
              <a:rPr lang="en-US" altLang="ja-JP" sz="1600">
                <a:cs typeface="Arial" charset="0"/>
              </a:rPr>
              <a:t>Conner OA, et al. </a:t>
            </a:r>
            <a:r>
              <a:rPr lang="en-US" altLang="ja-JP" sz="1600" i="1">
                <a:cs typeface="Arial" charset="0"/>
              </a:rPr>
              <a:t>J Clin Oncol</a:t>
            </a:r>
            <a:r>
              <a:rPr lang="en-US" altLang="ja-JP" sz="1600">
                <a:cs typeface="Arial" charset="0"/>
              </a:rPr>
              <a:t>. 2011;29:1182-1189</a:t>
            </a:r>
          </a:p>
          <a:p>
            <a:pPr eaLnBrk="1" hangingPunct="1">
              <a:lnSpc>
                <a:spcPct val="95000"/>
              </a:lnSpc>
            </a:pPr>
            <a:r>
              <a:rPr lang="en-US" sz="1600">
                <a:cs typeface="Arial" charset="0"/>
              </a:rPr>
              <a:t>Coiffier B, et al. </a:t>
            </a:r>
            <a:r>
              <a:rPr lang="en-US" sz="1600" i="1">
                <a:cs typeface="Arial" charset="0"/>
              </a:rPr>
              <a:t>J Clin Oncol</a:t>
            </a:r>
            <a:r>
              <a:rPr lang="en-US" sz="1600">
                <a:cs typeface="Arial" charset="0"/>
              </a:rPr>
              <a:t>. 2012;30 :631-636</a:t>
            </a:r>
            <a:endParaRPr lang="en-NZ" sz="1600">
              <a:cs typeface="Arial" charset="0"/>
            </a:endParaRPr>
          </a:p>
        </p:txBody>
      </p:sp>
      <p:graphicFrame>
        <p:nvGraphicFramePr>
          <p:cNvPr id="6" name="Table 5"/>
          <p:cNvGraphicFramePr>
            <a:graphicFrameLocks noGrp="1"/>
          </p:cNvGraphicFramePr>
          <p:nvPr/>
        </p:nvGraphicFramePr>
        <p:xfrm>
          <a:off x="1066800" y="1905000"/>
          <a:ext cx="6858000" cy="3733802"/>
        </p:xfrm>
        <a:graphic>
          <a:graphicData uri="http://schemas.openxmlformats.org/drawingml/2006/table">
            <a:tbl>
              <a:tblPr/>
              <a:tblGrid>
                <a:gridCol w="2286000"/>
                <a:gridCol w="2286000"/>
                <a:gridCol w="2286000"/>
              </a:tblGrid>
              <a:tr h="761801">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FFFFFF"/>
                          </a:solidFill>
                          <a:effectLst/>
                          <a:latin typeface="Arial" pitchFamily="34" charset="0"/>
                          <a:ea typeface="ＭＳ Ｐゴシック" pitchFamily="34" charset="-128"/>
                        </a:rPr>
                        <a:t>Pralatrexate</a:t>
                      </a: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 </a:t>
                      </a:r>
                      <a:b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b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N = 109</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0080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Outcomes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0080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Romidepsin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pitchFamily="34" charset="0"/>
                          <a:ea typeface="ＭＳ Ｐゴシック" pitchFamily="34" charset="-128"/>
                        </a:rPr>
                        <a:t>N = 131</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0080FF"/>
                    </a:solidFill>
                  </a:tcPr>
                </a:tc>
              </a:tr>
              <a:tr h="44204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3</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a:buNone/>
                        <a:tabLst/>
                      </a:pPr>
                      <a:r>
                        <a:rPr kumimoji="0" lang="en-US" sz="1800" b="1" i="0" u="none" strike="noStrike" cap="none" normalizeH="0" baseline="0" dirty="0" smtClean="0">
                          <a:ln>
                            <a:noFill/>
                          </a:ln>
                          <a:solidFill>
                            <a:srgbClr val="000000"/>
                          </a:solidFill>
                          <a:effectLst/>
                          <a:latin typeface="Arial" pitchFamily="34" charset="0"/>
                          <a:ea typeface="ＭＳ Ｐゴシック" pitchFamily="34" charset="-128"/>
                        </a:rPr>
                        <a:t>Median prior Rx</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2</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44204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29%</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a:buNone/>
                        <a:tabLst/>
                      </a:pPr>
                      <a:r>
                        <a:rPr kumimoji="0" lang="en-US" sz="1800" b="1" i="0" u="none" strike="noStrike" cap="none" normalizeH="0" baseline="0" dirty="0" smtClean="0">
                          <a:ln>
                            <a:noFill/>
                          </a:ln>
                          <a:solidFill>
                            <a:srgbClr val="000000"/>
                          </a:solidFill>
                          <a:effectLst/>
                          <a:latin typeface="Arial" pitchFamily="34" charset="0"/>
                          <a:ea typeface="ＭＳ Ｐゴシック" pitchFamily="34" charset="-128"/>
                        </a:rPr>
                        <a:t>ORR</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25%</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44204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11%</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sz="1800" b="1" i="0" u="none" strike="noStrike" cap="none" normalizeH="0" baseline="0" dirty="0" smtClean="0">
                          <a:ln>
                            <a:noFill/>
                          </a:ln>
                          <a:solidFill>
                            <a:srgbClr val="000000"/>
                          </a:solidFill>
                          <a:effectLst/>
                          <a:latin typeface="Arial" pitchFamily="34" charset="0"/>
                          <a:ea typeface="ＭＳ Ｐゴシック" pitchFamily="34" charset="-128"/>
                        </a:rPr>
                        <a:t>  CR</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15%</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4204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18%</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sz="1800" b="1" i="0" u="none" strike="noStrike" cap="none" normalizeH="0" baseline="0" dirty="0" smtClean="0">
                          <a:ln>
                            <a:noFill/>
                          </a:ln>
                          <a:solidFill>
                            <a:srgbClr val="000000"/>
                          </a:solidFill>
                          <a:effectLst/>
                          <a:latin typeface="Arial" pitchFamily="34" charset="0"/>
                          <a:ea typeface="ＭＳ Ｐゴシック" pitchFamily="34" charset="-128"/>
                        </a:rPr>
                        <a:t>  PR</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11%</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r>
              <a:tr h="761801">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10.1 months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a:buNone/>
                        <a:tabLst/>
                      </a:pPr>
                      <a:r>
                        <a:rPr kumimoji="0" lang="en-US" sz="1800" b="1" i="0" u="none" strike="noStrike" cap="none" normalizeH="0" baseline="0" dirty="0" smtClean="0">
                          <a:ln>
                            <a:noFill/>
                          </a:ln>
                          <a:solidFill>
                            <a:srgbClr val="000000"/>
                          </a:solidFill>
                          <a:effectLst/>
                          <a:latin typeface="Arial" pitchFamily="34" charset="0"/>
                          <a:ea typeface="ＭＳ Ｐゴシック" pitchFamily="34" charset="-128"/>
                        </a:rPr>
                        <a:t>Median duration of response</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17 months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44204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3.5 months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a:buNone/>
                        <a:tabLst/>
                      </a:pPr>
                      <a:r>
                        <a:rPr kumimoji="0" lang="en-US" sz="1800" b="1" i="0" u="none" strike="noStrike" cap="none" normalizeH="0" baseline="0" dirty="0" smtClean="0">
                          <a:ln>
                            <a:noFill/>
                          </a:ln>
                          <a:solidFill>
                            <a:srgbClr val="000000"/>
                          </a:solidFill>
                          <a:effectLst/>
                          <a:latin typeface="Arial" pitchFamily="34" charset="0"/>
                          <a:ea typeface="ＭＳ Ｐゴシック" pitchFamily="34" charset="-128"/>
                        </a:rPr>
                        <a:t>Median PFS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a:buNone/>
                        <a:tabLst/>
                      </a:pPr>
                      <a:r>
                        <a:rPr kumimoji="0" lang="en-US" sz="1800" b="0" i="0" u="none" strike="noStrike" cap="none" normalizeH="0" baseline="0" dirty="0" smtClean="0">
                          <a:ln>
                            <a:noFill/>
                          </a:ln>
                          <a:solidFill>
                            <a:srgbClr val="000000"/>
                          </a:solidFill>
                          <a:effectLst/>
                          <a:latin typeface="Arial" pitchFamily="34" charset="0"/>
                          <a:ea typeface="ＭＳ Ｐゴシック" pitchFamily="34" charset="-128"/>
                        </a:rPr>
                        <a:t>4 months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r>
            </a:tbl>
          </a:graphicData>
        </a:graphic>
      </p:graphicFrame>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14300" y="685800"/>
            <a:ext cx="8915400" cy="24384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600" i="1" dirty="0">
              <a:solidFill>
                <a:srgbClr val="FFFFFF"/>
              </a:solidFill>
            </a:endParaRPr>
          </a:p>
        </p:txBody>
      </p:sp>
      <p:sp>
        <p:nvSpPr>
          <p:cNvPr id="8" name="Rectangle 7"/>
          <p:cNvSpPr/>
          <p:nvPr/>
        </p:nvSpPr>
        <p:spPr>
          <a:xfrm>
            <a:off x="952500" y="3581400"/>
            <a:ext cx="7239000" cy="2590800"/>
          </a:xfrm>
          <a:prstGeom prst="rect">
            <a:avLst/>
          </a:prstGeom>
          <a:solidFill>
            <a:schemeClr val="bg1"/>
          </a:solidFill>
          <a:ln>
            <a:noFill/>
          </a:ln>
          <a:effectLst>
            <a:outerShdw blurRad="190500" dist="101600" dir="5400000"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917" name="Title 8"/>
          <p:cNvSpPr>
            <a:spLocks noGrp="1"/>
          </p:cNvSpPr>
          <p:nvPr>
            <p:ph type="ctrTitle"/>
          </p:nvPr>
        </p:nvSpPr>
        <p:spPr>
          <a:xfrm>
            <a:off x="685800" y="1169988"/>
            <a:ext cx="7772400" cy="1470025"/>
          </a:xfrm>
        </p:spPr>
        <p:txBody>
          <a:bodyPr/>
          <a:lstStyle/>
          <a:p>
            <a:r>
              <a:rPr lang="en-US" sz="4000" b="1">
                <a:solidFill>
                  <a:schemeClr val="bg1"/>
                </a:solidFill>
                <a:latin typeface="Arial" charset="0"/>
                <a:ea typeface="ＭＳ Ｐゴシック" charset="0"/>
                <a:cs typeface="ＭＳ Ｐゴシック" charset="0"/>
              </a:rPr>
              <a:t>T-Cell Lymphoma</a:t>
            </a:r>
          </a:p>
        </p:txBody>
      </p:sp>
      <p:sp>
        <p:nvSpPr>
          <p:cNvPr id="38918" name="Rectangle 3"/>
          <p:cNvSpPr>
            <a:spLocks noChangeArrowheads="1"/>
          </p:cNvSpPr>
          <p:nvPr/>
        </p:nvSpPr>
        <p:spPr bwMode="auto">
          <a:xfrm>
            <a:off x="1181100" y="3848100"/>
            <a:ext cx="67818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ctr">
              <a:lnSpc>
                <a:spcPct val="75000"/>
              </a:lnSpc>
              <a:spcBef>
                <a:spcPct val="20000"/>
              </a:spcBef>
            </a:pPr>
            <a:r>
              <a:rPr lang="en-US" sz="2400">
                <a:solidFill>
                  <a:srgbClr val="0000FF"/>
                </a:solidFill>
              </a:rPr>
              <a:t>Steven M. Horwitz M.D.</a:t>
            </a:r>
          </a:p>
          <a:p>
            <a:pPr algn="ctr">
              <a:lnSpc>
                <a:spcPct val="75000"/>
              </a:lnSpc>
              <a:spcBef>
                <a:spcPct val="20000"/>
              </a:spcBef>
            </a:pPr>
            <a:r>
              <a:rPr lang="en-US" sz="2400">
                <a:solidFill>
                  <a:srgbClr val="0000FF"/>
                </a:solidFill>
              </a:rPr>
              <a:t>Assistant Attending</a:t>
            </a:r>
          </a:p>
          <a:p>
            <a:pPr algn="ctr">
              <a:lnSpc>
                <a:spcPct val="75000"/>
              </a:lnSpc>
              <a:spcBef>
                <a:spcPct val="20000"/>
              </a:spcBef>
            </a:pPr>
            <a:r>
              <a:rPr lang="en-US" sz="2400">
                <a:solidFill>
                  <a:srgbClr val="0000FF"/>
                </a:solidFill>
              </a:rPr>
              <a:t>Lymphoma Service</a:t>
            </a:r>
          </a:p>
          <a:p>
            <a:pPr algn="ctr">
              <a:lnSpc>
                <a:spcPct val="75000"/>
              </a:lnSpc>
              <a:spcBef>
                <a:spcPct val="20000"/>
              </a:spcBef>
            </a:pPr>
            <a:r>
              <a:rPr lang="en-US" sz="2400">
                <a:solidFill>
                  <a:srgbClr val="0000FF"/>
                </a:solidFill>
              </a:rPr>
              <a:t>Memorial Sloan-Kettering Cancer Center</a:t>
            </a:r>
            <a:br>
              <a:rPr lang="en-US" sz="2400">
                <a:solidFill>
                  <a:srgbClr val="0000FF"/>
                </a:solidFill>
              </a:rPr>
            </a:br>
            <a:endParaRPr lang="en-US" sz="2400">
              <a:solidFill>
                <a:srgbClr val="0000FF"/>
              </a:solidFill>
            </a:endParaRP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a:xfrm>
            <a:off x="228600" y="76200"/>
            <a:ext cx="8686800" cy="11430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75780" name="Content Placeholder 4" descr="EP LN CD30+ stron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1600200"/>
            <a:ext cx="1905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1" name="Content Placeholder 5" descr="CM LN CD30+ Focal.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200400"/>
            <a:ext cx="1905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2" name="Content Placeholder 4" descr="IB LN CD30+ weak.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4876800"/>
            <a:ext cx="2032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3" name="Content Placeholder 5" descr="NR CD30 Neg with expression.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447800" y="3200400"/>
            <a:ext cx="194786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4" name="Content Placeholder 4" descr="SH SK CD30 Neg.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0" y="1600200"/>
            <a:ext cx="194786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urved Right Arrow 6"/>
          <p:cNvSpPr/>
          <p:nvPr/>
        </p:nvSpPr>
        <p:spPr>
          <a:xfrm rot="16200000">
            <a:off x="2667000" y="381000"/>
            <a:ext cx="3810000" cy="9144000"/>
          </a:xfrm>
          <a:prstGeom prst="curvedRightArrow">
            <a:avLst/>
          </a:prstGeom>
          <a:gradFill flip="none" rotWithShape="1">
            <a:gsLst>
              <a:gs pos="0">
                <a:srgbClr val="0080FF"/>
              </a:gs>
              <a:gs pos="100000">
                <a:srgbClr val="FFFFFF"/>
              </a:gs>
            </a:gsLst>
            <a:path path="rect">
              <a:fillToRect l="100000" t="100000"/>
            </a:path>
            <a:tileRect r="-100000" b="-10000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75786" name="Title 7"/>
          <p:cNvSpPr>
            <a:spLocks noGrp="1"/>
          </p:cNvSpPr>
          <p:nvPr>
            <p:ph type="title"/>
          </p:nvPr>
        </p:nvSpPr>
        <p:spPr>
          <a:xfrm>
            <a:off x="457200" y="0"/>
            <a:ext cx="8229600" cy="1143000"/>
          </a:xfrm>
        </p:spPr>
        <p:txBody>
          <a:bodyPr/>
          <a:lstStyle/>
          <a:p>
            <a:r>
              <a:rPr lang="en-US">
                <a:solidFill>
                  <a:schemeClr val="bg1"/>
                </a:solidFill>
                <a:latin typeface="Arial" charset="0"/>
                <a:ea typeface="ＭＳ Ｐゴシック" charset="0"/>
                <a:cs typeface="ＭＳ Ｐゴシック" charset="0"/>
              </a:rPr>
              <a:t>CD30 expression patterns</a:t>
            </a:r>
          </a:p>
        </p:txBody>
      </p:sp>
      <p:sp>
        <p:nvSpPr>
          <p:cNvPr id="11" name="Rectangle 10"/>
          <p:cNvSpPr/>
          <p:nvPr/>
        </p:nvSpPr>
        <p:spPr bwMode="auto">
          <a:xfrm>
            <a:off x="2057400" y="2057400"/>
            <a:ext cx="609600" cy="228600"/>
          </a:xfrm>
          <a:prstGeom prst="rect">
            <a:avLst/>
          </a:prstGeom>
          <a:solidFill>
            <a:schemeClr val="tx1"/>
          </a:solidFill>
          <a:ln w="9525" cap="flat" cmpd="sng" algn="ctr">
            <a:solidFill>
              <a:srgbClr val="000000"/>
            </a:solidFill>
            <a:prstDash val="solid"/>
            <a:round/>
            <a:headEnd type="none" w="med" len="med"/>
            <a:tailEnd type="none" w="med" len="med"/>
          </a:ln>
          <a:effectLst/>
        </p:spPr>
        <p:txBody>
          <a:bodyPr/>
          <a:lstStyle/>
          <a:p>
            <a:pPr>
              <a:spcBef>
                <a:spcPct val="30000"/>
              </a:spcBef>
              <a:defRPr/>
            </a:pPr>
            <a:endParaRPr lang="en-US" sz="2000" dirty="0">
              <a:ln>
                <a:solidFill>
                  <a:schemeClr val="tx1"/>
                </a:solidFill>
              </a:ln>
              <a:solidFill>
                <a:sysClr val="windowText" lastClr="000000"/>
              </a:solidFill>
              <a:ea typeface="+mn-ea"/>
              <a:cs typeface="+mn-cs"/>
            </a:endParaRPr>
          </a:p>
        </p:txBody>
      </p:sp>
      <p:sp>
        <p:nvSpPr>
          <p:cNvPr id="12" name="Rectangle 11"/>
          <p:cNvSpPr/>
          <p:nvPr/>
        </p:nvSpPr>
        <p:spPr bwMode="auto">
          <a:xfrm>
            <a:off x="3429000" y="3733800"/>
            <a:ext cx="609600" cy="228600"/>
          </a:xfrm>
          <a:prstGeom prst="rect">
            <a:avLst/>
          </a:prstGeom>
          <a:solidFill>
            <a:schemeClr val="tx1"/>
          </a:solidFill>
          <a:ln w="9525" cap="flat" cmpd="sng" algn="ctr">
            <a:solidFill>
              <a:srgbClr val="000000"/>
            </a:solidFill>
            <a:prstDash val="solid"/>
            <a:round/>
            <a:headEnd type="none" w="med" len="med"/>
            <a:tailEnd type="none" w="med" len="med"/>
          </a:ln>
          <a:effectLst/>
        </p:spPr>
        <p:txBody>
          <a:bodyPr/>
          <a:lstStyle/>
          <a:p>
            <a:pPr>
              <a:spcBef>
                <a:spcPct val="30000"/>
              </a:spcBef>
              <a:defRPr/>
            </a:pPr>
            <a:endParaRPr lang="en-US" sz="2000" dirty="0">
              <a:ln>
                <a:solidFill>
                  <a:schemeClr val="tx1"/>
                </a:solidFill>
              </a:ln>
              <a:solidFill>
                <a:sysClr val="windowText" lastClr="000000"/>
              </a:solidFill>
              <a:ea typeface="+mn-ea"/>
              <a:cs typeface="+mn-cs"/>
            </a:endParaRPr>
          </a:p>
        </p:txBody>
      </p:sp>
      <p:sp>
        <p:nvSpPr>
          <p:cNvPr id="75789" name="Cross 12"/>
          <p:cNvSpPr>
            <a:spLocks noChangeArrowheads="1"/>
          </p:cNvSpPr>
          <p:nvPr/>
        </p:nvSpPr>
        <p:spPr bwMode="auto">
          <a:xfrm>
            <a:off x="4114800" y="4343400"/>
            <a:ext cx="533400" cy="457200"/>
          </a:xfrm>
          <a:prstGeom prst="plus">
            <a:avLst>
              <a:gd name="adj" fmla="val 25000"/>
            </a:avLst>
          </a:prstGeom>
          <a:solidFill>
            <a:srgbClr val="FF0000"/>
          </a:solidFill>
          <a:ln w="9525">
            <a:solidFill>
              <a:srgbClr val="000000"/>
            </a:solidFill>
            <a:round/>
            <a:headEnd/>
            <a:tailEnd/>
          </a:ln>
        </p:spPr>
        <p:txBody>
          <a:bodyPr/>
          <a:lstStyle/>
          <a:p>
            <a:pPr>
              <a:spcBef>
                <a:spcPct val="30000"/>
              </a:spcBef>
            </a:pPr>
            <a:endParaRPr lang="en-US" sz="2000">
              <a:solidFill>
                <a:srgbClr val="FFFFFF"/>
              </a:solidFill>
            </a:endParaRPr>
          </a:p>
        </p:txBody>
      </p:sp>
      <p:sp>
        <p:nvSpPr>
          <p:cNvPr id="75790" name="Cross 15"/>
          <p:cNvSpPr>
            <a:spLocks noChangeArrowheads="1"/>
          </p:cNvSpPr>
          <p:nvPr/>
        </p:nvSpPr>
        <p:spPr bwMode="auto">
          <a:xfrm>
            <a:off x="5867400" y="2743200"/>
            <a:ext cx="533400" cy="457200"/>
          </a:xfrm>
          <a:prstGeom prst="plus">
            <a:avLst>
              <a:gd name="adj" fmla="val 25000"/>
            </a:avLst>
          </a:prstGeom>
          <a:solidFill>
            <a:srgbClr val="FF0000"/>
          </a:solidFill>
          <a:ln w="9525">
            <a:solidFill>
              <a:srgbClr val="000000"/>
            </a:solidFill>
            <a:round/>
            <a:headEnd/>
            <a:tailEnd/>
          </a:ln>
        </p:spPr>
        <p:txBody>
          <a:bodyPr/>
          <a:lstStyle/>
          <a:p>
            <a:pPr>
              <a:spcBef>
                <a:spcPct val="30000"/>
              </a:spcBef>
            </a:pPr>
            <a:endParaRPr lang="en-US" sz="2000">
              <a:solidFill>
                <a:srgbClr val="FFFFFF"/>
              </a:solidFill>
            </a:endParaRPr>
          </a:p>
        </p:txBody>
      </p:sp>
      <p:sp>
        <p:nvSpPr>
          <p:cNvPr id="75791" name="Cross 16"/>
          <p:cNvSpPr>
            <a:spLocks noChangeArrowheads="1"/>
          </p:cNvSpPr>
          <p:nvPr/>
        </p:nvSpPr>
        <p:spPr bwMode="auto">
          <a:xfrm>
            <a:off x="6705600" y="1676400"/>
            <a:ext cx="533400" cy="457200"/>
          </a:xfrm>
          <a:prstGeom prst="plus">
            <a:avLst>
              <a:gd name="adj" fmla="val 25000"/>
            </a:avLst>
          </a:prstGeom>
          <a:solidFill>
            <a:srgbClr val="FF0000"/>
          </a:solidFill>
          <a:ln w="9525">
            <a:solidFill>
              <a:srgbClr val="000000"/>
            </a:solidFill>
            <a:round/>
            <a:headEnd/>
            <a:tailEnd/>
          </a:ln>
        </p:spPr>
        <p:txBody>
          <a:bodyPr/>
          <a:lstStyle/>
          <a:p>
            <a:pPr>
              <a:spcBef>
                <a:spcPct val="30000"/>
              </a:spcBef>
            </a:pPr>
            <a:endParaRPr lang="en-US" sz="2000">
              <a:solidFill>
                <a:srgbClr val="FFFFFF"/>
              </a:solidFill>
            </a:endParaRP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52400" y="76200"/>
            <a:ext cx="8915400" cy="9906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77828" name="Rectangle 2"/>
          <p:cNvSpPr>
            <a:spLocks noGrp="1"/>
          </p:cNvSpPr>
          <p:nvPr>
            <p:ph type="title" idx="4294967295"/>
          </p:nvPr>
        </p:nvSpPr>
        <p:spPr>
          <a:xfrm>
            <a:off x="457200" y="0"/>
            <a:ext cx="8153400" cy="1076325"/>
          </a:xfrm>
        </p:spPr>
        <p:txBody>
          <a:bodyPr/>
          <a:lstStyle/>
          <a:p>
            <a:r>
              <a:rPr lang="en-US" sz="2800">
                <a:solidFill>
                  <a:srgbClr val="FFFFFF"/>
                </a:solidFill>
                <a:latin typeface="Arial" charset="0"/>
                <a:ea typeface="ＭＳ Ｐゴシック" charset="0"/>
                <a:cs typeface="Arial" charset="0"/>
              </a:rPr>
              <a:t>Brentuximab Vedotin in MF</a:t>
            </a:r>
            <a:br>
              <a:rPr lang="en-US" sz="2800">
                <a:solidFill>
                  <a:srgbClr val="FFFFFF"/>
                </a:solidFill>
                <a:latin typeface="Arial" charset="0"/>
                <a:ea typeface="ＭＳ Ｐゴシック" charset="0"/>
                <a:cs typeface="Arial" charset="0"/>
              </a:rPr>
            </a:br>
            <a:r>
              <a:rPr lang="en-US" sz="2800">
                <a:solidFill>
                  <a:srgbClr val="FFFFFF"/>
                </a:solidFill>
                <a:latin typeface="Arial" charset="0"/>
                <a:ea typeface="ＭＳ Ｐゴシック" charset="0"/>
                <a:cs typeface="Arial" charset="0"/>
              </a:rPr>
              <a:t>Best clinical response</a:t>
            </a:r>
          </a:p>
        </p:txBody>
      </p:sp>
      <p:graphicFrame>
        <p:nvGraphicFramePr>
          <p:cNvPr id="336938" name="Group 42"/>
          <p:cNvGraphicFramePr>
            <a:graphicFrameLocks noGrp="1"/>
          </p:cNvGraphicFramePr>
          <p:nvPr/>
        </p:nvGraphicFramePr>
        <p:xfrm>
          <a:off x="560388" y="1257300"/>
          <a:ext cx="8013700" cy="4991100"/>
        </p:xfrm>
        <a:graphic>
          <a:graphicData uri="http://schemas.openxmlformats.org/drawingml/2006/table">
            <a:tbl>
              <a:tblPr/>
              <a:tblGrid>
                <a:gridCol w="2466975"/>
                <a:gridCol w="1093787"/>
                <a:gridCol w="1033463"/>
                <a:gridCol w="1035050"/>
                <a:gridCol w="1035050"/>
                <a:gridCol w="1349375"/>
              </a:tblGrid>
              <a:tr h="501650">
                <a:tc rowSpan="2">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CD30 Expression Grouping</a:t>
                      </a:r>
                    </a:p>
                  </a:txBody>
                  <a:tcPr horzOverflow="overflow">
                    <a:lnL>
                      <a:noFill/>
                    </a:lnL>
                    <a:lnR w="3175" cap="flat" cmpd="sng" algn="ctr">
                      <a:solidFill>
                        <a:schemeClr val="tx1"/>
                      </a:solidFill>
                      <a:prstDash val="solid"/>
                      <a:round/>
                      <a:headEnd type="none" w="med" len="med"/>
                      <a:tailEnd type="none" w="med" len="med"/>
                    </a:lnR>
                    <a:lnT>
                      <a:noFill/>
                    </a:lnT>
                    <a:lnB w="3175" cap="flat" cmpd="sng" algn="ctr">
                      <a:solidFill>
                        <a:schemeClr val="tx1"/>
                      </a:solidFill>
                      <a:prstDash val="solid"/>
                      <a:round/>
                      <a:headEnd type="none" w="med" len="med"/>
                      <a:tailEnd type="none" w="med" len="med"/>
                    </a:lnB>
                    <a:lnTlToBr>
                      <a:noFill/>
                    </a:lnTlToBr>
                    <a:lnBlToTr>
                      <a:noFill/>
                    </a:lnBlToTr>
                    <a:solidFill>
                      <a:srgbClr val="F1B99D"/>
                    </a:solidFill>
                  </a:tcPr>
                </a:tc>
                <a:tc rowSpan="2">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ORR </a:t>
                      </a:r>
                    </a:p>
                  </a:txBody>
                  <a:tcPr anchor="b"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FFF">
                        <a:alpha val="50195"/>
                      </a:srgbClr>
                    </a:solidFill>
                  </a:tcPr>
                </a:tc>
                <a:tc gridSpan="4">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No. of patients</a:t>
                      </a:r>
                    </a:p>
                  </a:txBody>
                  <a:tcPr anchor="b"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501650">
                <a:tc vMerge="1">
                  <a:txBody>
                    <a:bodyPr/>
                    <a:lstStyle/>
                    <a:p>
                      <a:endParaRPr lang="en-US"/>
                    </a:p>
                  </a:txBody>
                  <a:tcPr/>
                </a:tc>
                <a:tc v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CR</a:t>
                      </a:r>
                    </a:p>
                  </a:txBody>
                  <a:tcPr anchor="b"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PR</a:t>
                      </a:r>
                    </a:p>
                  </a:txBody>
                  <a:tcPr anchor="b"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SD</a:t>
                      </a:r>
                    </a:p>
                  </a:txBody>
                  <a:tcPr anchor="b"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PD</a:t>
                      </a:r>
                    </a:p>
                  </a:txBody>
                  <a:tcPr anchor="b"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r>
              <a:tr h="9969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Group A (&lt;10%) </a:t>
                      </a:r>
                    </a:p>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(N = 6)</a:t>
                      </a:r>
                    </a:p>
                  </a:txBody>
                  <a:tcP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1B99D">
                        <a:alpha val="50195"/>
                      </a:srgb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83%</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FFF">
                        <a:alpha val="50195"/>
                      </a:srgb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0</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5</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1</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0</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r>
              <a:tr h="9969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Group B (10-50%)</a:t>
                      </a:r>
                    </a:p>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(N = 9)</a:t>
                      </a:r>
                    </a:p>
                  </a:txBody>
                  <a:tcP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1B99D">
                        <a:alpha val="50195"/>
                      </a:srgb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67%</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FFF">
                        <a:alpha val="50195"/>
                      </a:srgb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0</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6</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 2</a:t>
                      </a:r>
                      <a:r>
                        <a:rPr kumimoji="0" lang="en-US" sz="2000" b="1" i="0" u="none" strike="noStrike" cap="none" normalizeH="0" baseline="30000">
                          <a:ln>
                            <a:noFill/>
                          </a:ln>
                          <a:solidFill>
                            <a:schemeClr val="tx1"/>
                          </a:solidFill>
                          <a:effectLst/>
                          <a:latin typeface="Arial" charset="0"/>
                          <a:ea typeface="ＭＳ Ｐゴシック" charset="0"/>
                          <a:cs typeface="ＭＳ Ｐゴシック" charset="0"/>
                        </a:rPr>
                        <a:t>^</a:t>
                      </a:r>
                      <a:endParaRPr kumimoji="0" lang="en-US" sz="2000" b="1" i="0" u="none" strike="noStrike" cap="none" normalizeH="0" baseline="0">
                        <a:ln>
                          <a:noFill/>
                        </a:ln>
                        <a:solidFill>
                          <a:schemeClr val="tx1"/>
                        </a:solidFill>
                        <a:effectLst/>
                        <a:latin typeface="Arial" charset="0"/>
                        <a:ea typeface="ＭＳ Ｐゴシック" charset="0"/>
                        <a:cs typeface="ＭＳ Ｐゴシック" charset="0"/>
                      </a:endParaRP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1</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r>
              <a:tr h="9969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Group C (&gt;50%)</a:t>
                      </a:r>
                    </a:p>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(N = 1)</a:t>
                      </a:r>
                    </a:p>
                  </a:txBody>
                  <a:tcP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1B99D">
                        <a:alpha val="50195"/>
                      </a:srgb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100%</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FFF">
                        <a:alpha val="50195"/>
                      </a:srgb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0</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1</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0</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0</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r>
              <a:tr h="9969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TOTAL </a:t>
                      </a:r>
                    </a:p>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(N = 16</a:t>
                      </a:r>
                      <a:r>
                        <a:rPr kumimoji="0" lang="en-US" sz="2000" b="1" i="0" u="none" strike="noStrike" cap="none" normalizeH="0" baseline="30000">
                          <a:ln>
                            <a:noFill/>
                          </a:ln>
                          <a:solidFill>
                            <a:schemeClr val="tx1"/>
                          </a:solidFill>
                          <a:effectLst/>
                          <a:latin typeface="Arial" charset="0"/>
                          <a:ea typeface="ＭＳ Ｐゴシック" charset="0"/>
                          <a:cs typeface="ＭＳ Ｐゴシック" charset="0"/>
                        </a:rPr>
                        <a:t>*</a:t>
                      </a: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a:t>
                      </a:r>
                    </a:p>
                  </a:txBody>
                  <a:tcP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1B99D">
                        <a:alpha val="50195"/>
                      </a:srgb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75%</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FFF">
                        <a:alpha val="50195"/>
                      </a:srgb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0</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12</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3</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2000" b="1" i="0" u="none" strike="noStrike" cap="none" normalizeH="0" baseline="0">
                          <a:ln>
                            <a:noFill/>
                          </a:ln>
                          <a:solidFill>
                            <a:schemeClr val="tx1"/>
                          </a:solidFill>
                          <a:effectLst/>
                          <a:latin typeface="Arial" charset="0"/>
                          <a:ea typeface="ＭＳ Ｐゴシック" charset="0"/>
                          <a:cs typeface="ＭＳ Ｐゴシック" charset="0"/>
                        </a:rPr>
                        <a:t>1</a:t>
                      </a:r>
                    </a:p>
                  </a:txBody>
                  <a:tcPr anchor="ctr" anchorCtr="1"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FFFBF0"/>
                    </a:solidFill>
                  </a:tcPr>
                </a:tc>
              </a:tr>
            </a:tbl>
          </a:graphicData>
        </a:graphic>
      </p:graphicFrame>
      <p:sp>
        <p:nvSpPr>
          <p:cNvPr id="77875" name="TextBox 5"/>
          <p:cNvSpPr txBox="1">
            <a:spLocks noChangeArrowheads="1"/>
          </p:cNvSpPr>
          <p:nvPr/>
        </p:nvSpPr>
        <p:spPr bwMode="auto">
          <a:xfrm>
            <a:off x="9525" y="1390650"/>
            <a:ext cx="3495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  </a:t>
            </a:r>
            <a:endParaRPr lang="en-US" b="1"/>
          </a:p>
        </p:txBody>
      </p:sp>
      <p:sp>
        <p:nvSpPr>
          <p:cNvPr id="77876" name="TextBox 7"/>
          <p:cNvSpPr txBox="1">
            <a:spLocks noChangeArrowheads="1"/>
          </p:cNvSpPr>
          <p:nvPr/>
        </p:nvSpPr>
        <p:spPr bwMode="auto">
          <a:xfrm>
            <a:off x="304800" y="6400800"/>
            <a:ext cx="822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Kim et al. Soc for Invest Derm May 2012 </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438275"/>
            <a:ext cx="41148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1438275"/>
            <a:ext cx="4383088"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28600" y="828675"/>
            <a:ext cx="4114800" cy="554038"/>
          </a:xfrm>
          <a:prstGeom prst="rect">
            <a:avLst/>
          </a:prstGeom>
          <a:noFill/>
        </p:spPr>
        <p:txBody>
          <a:bodyPr>
            <a:spAutoFit/>
          </a:bodyPr>
          <a:lstStyle/>
          <a:p>
            <a:pPr algn="ctr">
              <a:defRPr/>
            </a:pPr>
            <a:r>
              <a:rPr lang="en-US" sz="3000" dirty="0">
                <a:solidFill>
                  <a:schemeClr val="bg1"/>
                </a:solidFill>
                <a:latin typeface="+mj-lt"/>
                <a:ea typeface="+mn-ea"/>
                <a:cs typeface="+mn-cs"/>
              </a:rPr>
              <a:t>Screening</a:t>
            </a:r>
          </a:p>
        </p:txBody>
      </p:sp>
      <p:sp>
        <p:nvSpPr>
          <p:cNvPr id="5" name="TextBox 4"/>
          <p:cNvSpPr txBox="1"/>
          <p:nvPr/>
        </p:nvSpPr>
        <p:spPr>
          <a:xfrm>
            <a:off x="4495800" y="828675"/>
            <a:ext cx="4383088" cy="554038"/>
          </a:xfrm>
          <a:prstGeom prst="rect">
            <a:avLst/>
          </a:prstGeom>
          <a:noFill/>
        </p:spPr>
        <p:txBody>
          <a:bodyPr>
            <a:spAutoFit/>
          </a:bodyPr>
          <a:lstStyle/>
          <a:p>
            <a:pPr algn="ctr">
              <a:defRPr/>
            </a:pPr>
            <a:r>
              <a:rPr lang="en-US" sz="3000" dirty="0">
                <a:solidFill>
                  <a:schemeClr val="bg1"/>
                </a:solidFill>
                <a:latin typeface="+mj-lt"/>
                <a:ea typeface="+mn-ea"/>
                <a:cs typeface="+mn-cs"/>
              </a:rPr>
              <a:t>Cycle 6</a:t>
            </a:r>
          </a:p>
        </p:txBody>
      </p:sp>
      <p:sp>
        <p:nvSpPr>
          <p:cNvPr id="6" name="TextBox 5"/>
          <p:cNvSpPr txBox="1"/>
          <p:nvPr/>
        </p:nvSpPr>
        <p:spPr>
          <a:xfrm>
            <a:off x="0" y="142875"/>
            <a:ext cx="9144000" cy="646113"/>
          </a:xfrm>
          <a:prstGeom prst="rect">
            <a:avLst/>
          </a:prstGeom>
          <a:noFill/>
        </p:spPr>
        <p:txBody>
          <a:bodyPr>
            <a:spAutoFit/>
          </a:bodyPr>
          <a:lstStyle/>
          <a:p>
            <a:pPr algn="ctr">
              <a:defRPr/>
            </a:pPr>
            <a:r>
              <a:rPr lang="en-US" sz="3600" dirty="0">
                <a:solidFill>
                  <a:schemeClr val="bg1"/>
                </a:solidFill>
                <a:latin typeface="+mj-lt"/>
                <a:ea typeface="+mn-ea"/>
                <a:cs typeface="+mn-cs"/>
              </a:rPr>
              <a:t>Subject 5: 87 yo M with MF IIB, LCT</a:t>
            </a:r>
          </a:p>
        </p:txBody>
      </p:sp>
      <p:pic>
        <p:nvPicPr>
          <p:cNvPr id="79878"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0"/>
            <a:ext cx="3962400"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2568575" y="0"/>
            <a:ext cx="3803650" cy="1016000"/>
          </a:xfrm>
          <a:prstGeom prst="rect">
            <a:avLst/>
          </a:prstGeom>
          <a:solidFill>
            <a:schemeClr val="bg1"/>
          </a:solidFill>
        </p:spPr>
        <p:txBody>
          <a:bodyPr>
            <a:spAutoFit/>
          </a:bodyPr>
          <a:lstStyle/>
          <a:p>
            <a:pPr>
              <a:defRPr/>
            </a:pPr>
            <a:r>
              <a:rPr lang="en-US" sz="2000" dirty="0">
                <a:latin typeface="+mj-lt"/>
                <a:ea typeface="+mn-ea"/>
                <a:cs typeface="+mn-cs"/>
              </a:rPr>
              <a:t>Left arm tumor</a:t>
            </a:r>
          </a:p>
          <a:p>
            <a:pPr>
              <a:defRPr/>
            </a:pPr>
            <a:r>
              <a:rPr lang="en-US" sz="2000" dirty="0">
                <a:latin typeface="+mj-lt"/>
                <a:ea typeface="+mn-ea"/>
                <a:cs typeface="+mn-cs"/>
              </a:rPr>
              <a:t>CD30: 100% total lymphoid infiltrate</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2400" y="1036638"/>
            <a:ext cx="4343400" cy="646112"/>
          </a:xfrm>
          <a:prstGeom prst="rect">
            <a:avLst/>
          </a:prstGeom>
          <a:noFill/>
        </p:spPr>
        <p:txBody>
          <a:bodyPr>
            <a:spAutoFit/>
          </a:bodyPr>
          <a:lstStyle/>
          <a:p>
            <a:pPr algn="ctr">
              <a:defRPr/>
            </a:pPr>
            <a:r>
              <a:rPr lang="en-US" sz="3600" dirty="0">
                <a:solidFill>
                  <a:schemeClr val="bg1"/>
                </a:solidFill>
                <a:latin typeface="+mj-lt"/>
                <a:ea typeface="+mn-ea"/>
                <a:cs typeface="+mn-cs"/>
              </a:rPr>
              <a:t>Screening</a:t>
            </a:r>
          </a:p>
        </p:txBody>
      </p:sp>
      <p:sp>
        <p:nvSpPr>
          <p:cNvPr id="8" name="TextBox 7"/>
          <p:cNvSpPr txBox="1"/>
          <p:nvPr/>
        </p:nvSpPr>
        <p:spPr>
          <a:xfrm>
            <a:off x="4648200" y="1008063"/>
            <a:ext cx="4343400" cy="646112"/>
          </a:xfrm>
          <a:prstGeom prst="rect">
            <a:avLst/>
          </a:prstGeom>
          <a:noFill/>
        </p:spPr>
        <p:txBody>
          <a:bodyPr>
            <a:spAutoFit/>
          </a:bodyPr>
          <a:lstStyle/>
          <a:p>
            <a:pPr algn="ctr">
              <a:defRPr/>
            </a:pPr>
            <a:r>
              <a:rPr lang="en-US" sz="3600" dirty="0">
                <a:solidFill>
                  <a:schemeClr val="bg1"/>
                </a:solidFill>
                <a:latin typeface="+mj-lt"/>
                <a:ea typeface="+mn-ea"/>
                <a:cs typeface="+mn-cs"/>
              </a:rPr>
              <a:t>Cycle 8</a:t>
            </a:r>
          </a:p>
        </p:txBody>
      </p:sp>
      <p:pic>
        <p:nvPicPr>
          <p:cNvPr id="8192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790700"/>
            <a:ext cx="43434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1790700"/>
            <a:ext cx="43434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5" name="TextBox 10"/>
          <p:cNvSpPr txBox="1">
            <a:spLocks noChangeArrowheads="1"/>
          </p:cNvSpPr>
          <p:nvPr/>
        </p:nvSpPr>
        <p:spPr bwMode="auto">
          <a:xfrm>
            <a:off x="152400" y="247650"/>
            <a:ext cx="8763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600">
                <a:solidFill>
                  <a:schemeClr val="bg1"/>
                </a:solidFill>
              </a:rPr>
              <a:t>Subject 1: 68 F/ MF IIB, LCT</a:t>
            </a:r>
          </a:p>
        </p:txBody>
      </p:sp>
      <p:pic>
        <p:nvPicPr>
          <p:cNvPr id="81926"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76200"/>
            <a:ext cx="4064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540000" y="130175"/>
            <a:ext cx="3962400" cy="708025"/>
          </a:xfrm>
          <a:prstGeom prst="rect">
            <a:avLst/>
          </a:prstGeom>
          <a:solidFill>
            <a:schemeClr val="bg1"/>
          </a:solidFill>
        </p:spPr>
        <p:txBody>
          <a:bodyPr>
            <a:spAutoFit/>
          </a:bodyPr>
          <a:lstStyle/>
          <a:p>
            <a:pPr>
              <a:defRPr/>
            </a:pPr>
            <a:r>
              <a:rPr lang="en-US" sz="2000" dirty="0">
                <a:latin typeface="+mj-lt"/>
                <a:ea typeface="+mn-ea"/>
                <a:cs typeface="+mn-cs"/>
              </a:rPr>
              <a:t>Right axilla plaque:</a:t>
            </a:r>
          </a:p>
          <a:p>
            <a:pPr>
              <a:defRPr/>
            </a:pPr>
            <a:r>
              <a:rPr lang="en-US" sz="2000" dirty="0">
                <a:latin typeface="+mj-lt"/>
                <a:ea typeface="+mn-ea"/>
                <a:cs typeface="+mn-cs"/>
              </a:rPr>
              <a:t>CD30: 5% total lymphoid infiltrate</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1" descr="Screen shot 2012-06-07 at 9.19.21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3925" y="1066800"/>
            <a:ext cx="759936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0" name="TextBox 2"/>
          <p:cNvSpPr txBox="1">
            <a:spLocks noChangeArrowheads="1"/>
          </p:cNvSpPr>
          <p:nvPr/>
        </p:nvSpPr>
        <p:spPr bwMode="auto">
          <a:xfrm>
            <a:off x="228600" y="6411913"/>
            <a:ext cx="5181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Advani R et al. ASCO 2012</a:t>
            </a:r>
            <a:r>
              <a:rPr lang="de-DE" sz="1800"/>
              <a:t>;Abstract 8070.</a:t>
            </a:r>
            <a:endParaRPr lang="en-US" sz="1800"/>
          </a:p>
        </p:txBody>
      </p:sp>
      <p:sp>
        <p:nvSpPr>
          <p:cNvPr id="4" name="Rounded Rectangle 3"/>
          <p:cNvSpPr/>
          <p:nvPr/>
        </p:nvSpPr>
        <p:spPr>
          <a:xfrm>
            <a:off x="152400" y="76200"/>
            <a:ext cx="8915400" cy="9144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83974" name="TextBox 4"/>
          <p:cNvSpPr txBox="1">
            <a:spLocks noChangeArrowheads="1"/>
          </p:cNvSpPr>
          <p:nvPr/>
        </p:nvSpPr>
        <p:spPr bwMode="auto">
          <a:xfrm>
            <a:off x="990600" y="254000"/>
            <a:ext cx="6705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200">
                <a:solidFill>
                  <a:srgbClr val="FFFFFF"/>
                </a:solidFill>
              </a:rPr>
              <a:t>Brentuximab vedotin in Other NHL</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a:xfrm>
            <a:off x="228600" y="304800"/>
            <a:ext cx="8686800" cy="10668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86020" name="Title 1"/>
          <p:cNvSpPr>
            <a:spLocks noGrp="1"/>
          </p:cNvSpPr>
          <p:nvPr>
            <p:ph type="title"/>
          </p:nvPr>
        </p:nvSpPr>
        <p:spPr>
          <a:xfrm>
            <a:off x="304800" y="228600"/>
            <a:ext cx="8304213" cy="1143000"/>
          </a:xfrm>
        </p:spPr>
        <p:txBody>
          <a:bodyPr/>
          <a:lstStyle/>
          <a:p>
            <a:r>
              <a:rPr lang="en-US">
                <a:solidFill>
                  <a:srgbClr val="FFFFFF"/>
                </a:solidFill>
                <a:latin typeface="Arial" charset="0"/>
                <a:ea typeface="ＭＳ Ｐゴシック" charset="0"/>
                <a:cs typeface="ＭＳ Ｐゴシック" charset="0"/>
              </a:rPr>
              <a:t>Lenalidomide in Relapsed/Refractory TCL</a:t>
            </a:r>
          </a:p>
        </p:txBody>
      </p:sp>
      <p:sp>
        <p:nvSpPr>
          <p:cNvPr id="86021" name="Content Placeholder 2"/>
          <p:cNvSpPr>
            <a:spLocks noGrp="1"/>
          </p:cNvSpPr>
          <p:nvPr>
            <p:ph idx="1"/>
          </p:nvPr>
        </p:nvSpPr>
        <p:spPr>
          <a:xfrm>
            <a:off x="152400" y="1660525"/>
            <a:ext cx="8763000" cy="2378075"/>
          </a:xfrm>
        </p:spPr>
        <p:txBody>
          <a:bodyPr/>
          <a:lstStyle/>
          <a:p>
            <a:r>
              <a:rPr lang="en-US" sz="2000">
                <a:latin typeface="Arial" charset="0"/>
                <a:ea typeface="ＭＳ Ｐゴシック" charset="0"/>
                <a:cs typeface="ＭＳ Ｐゴシック" charset="0"/>
              </a:rPr>
              <a:t>ORR = 30% (7/23)</a:t>
            </a:r>
          </a:p>
          <a:p>
            <a:r>
              <a:rPr lang="en-US" sz="2000">
                <a:latin typeface="Arial" charset="0"/>
                <a:ea typeface="ＭＳ Ｐゴシック" charset="0"/>
                <a:cs typeface="ＭＳ Ｐゴシック" charset="0"/>
              </a:rPr>
              <a:t>Median PFS = 96 days</a:t>
            </a:r>
          </a:p>
          <a:p>
            <a:r>
              <a:rPr lang="en-US" sz="2000">
                <a:latin typeface="Arial" charset="0"/>
                <a:ea typeface="ＭＳ Ｐゴシック" charset="0"/>
                <a:cs typeface="ＭＳ Ｐゴシック" charset="0"/>
              </a:rPr>
              <a:t>Median OS = 241 days (range, 8-696+ days)</a:t>
            </a:r>
          </a:p>
          <a:p>
            <a:r>
              <a:rPr lang="en-US" sz="2000">
                <a:latin typeface="Arial" charset="0"/>
                <a:ea typeface="ＭＳ Ｐゴシック" charset="0"/>
                <a:cs typeface="ＭＳ Ｐゴシック" charset="0"/>
              </a:rPr>
              <a:t>Common AEs</a:t>
            </a:r>
          </a:p>
          <a:p>
            <a:pPr lvl="1"/>
            <a:r>
              <a:rPr lang="en-US" sz="1600">
                <a:latin typeface="Arial" charset="0"/>
                <a:ea typeface="ＭＳ Ｐゴシック" charset="0"/>
              </a:rPr>
              <a:t>Grade 4: thrombocytopenia (33%)</a:t>
            </a:r>
          </a:p>
          <a:p>
            <a:pPr lvl="1"/>
            <a:r>
              <a:rPr lang="en-US" sz="1600">
                <a:latin typeface="Arial" charset="0"/>
                <a:ea typeface="ＭＳ Ｐゴシック" charset="0"/>
              </a:rPr>
              <a:t>Grade 3: neutropenia (20.8%), febrile neutropenia (16.7%), pain NOS (16.7%)</a:t>
            </a:r>
          </a:p>
          <a:p>
            <a:pPr lvl="1"/>
            <a:endParaRPr lang="en-US" sz="1400">
              <a:latin typeface="Arial" charset="0"/>
              <a:ea typeface="ＭＳ Ｐゴシック" charset="0"/>
            </a:endParaRPr>
          </a:p>
        </p:txBody>
      </p:sp>
      <p:graphicFrame>
        <p:nvGraphicFramePr>
          <p:cNvPr id="51" name="Table 50"/>
          <p:cNvGraphicFramePr>
            <a:graphicFrameLocks noGrp="1"/>
          </p:cNvGraphicFramePr>
          <p:nvPr/>
        </p:nvGraphicFramePr>
        <p:xfrm>
          <a:off x="1066800" y="3962400"/>
          <a:ext cx="4114800" cy="2228850"/>
        </p:xfrm>
        <a:graphic>
          <a:graphicData uri="http://schemas.openxmlformats.org/drawingml/2006/table">
            <a:tbl>
              <a:tblPr/>
              <a:tblGrid>
                <a:gridCol w="1295399"/>
                <a:gridCol w="609600"/>
                <a:gridCol w="519794"/>
                <a:gridCol w="587828"/>
                <a:gridCol w="1102179"/>
              </a:tblGrid>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Arial" charset="0"/>
                          <a:ea typeface="ＭＳ Ｐゴシック" charset="-128"/>
                        </a:rPr>
                        <a:t>Histology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80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bg1"/>
                          </a:solidFill>
                          <a:effectLst/>
                          <a:latin typeface="Arial" charset="0"/>
                          <a:ea typeface="ＭＳ Ｐゴシック" charset="-128"/>
                        </a:rPr>
                        <a:t>No.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80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bg1"/>
                          </a:solidFill>
                          <a:effectLst/>
                          <a:latin typeface="Arial" charset="0"/>
                          <a:ea typeface="ＭＳ Ｐゴシック" charset="-128"/>
                        </a:rPr>
                        <a:t>CR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80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bg1"/>
                          </a:solidFill>
                          <a:effectLst/>
                          <a:latin typeface="Arial" charset="0"/>
                          <a:ea typeface="ＭＳ Ｐゴシック" charset="-128"/>
                        </a:rPr>
                        <a:t>PR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80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Arial" charset="0"/>
                          <a:ea typeface="ＭＳ Ｐゴシック" charset="-128"/>
                        </a:rPr>
                        <a:t>ORR,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80FF"/>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ALCL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AITL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29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EATCL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HSTCL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PTCL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33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bl>
          </a:graphicData>
        </a:graphic>
      </p:graphicFrame>
      <p:sp>
        <p:nvSpPr>
          <p:cNvPr id="86066" name="Rectangle 5"/>
          <p:cNvSpPr>
            <a:spLocks noChangeArrowheads="1"/>
          </p:cNvSpPr>
          <p:nvPr/>
        </p:nvSpPr>
        <p:spPr bwMode="auto">
          <a:xfrm>
            <a:off x="76200" y="6467475"/>
            <a:ext cx="83296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t>Dueck G, et al. </a:t>
            </a:r>
            <a:r>
              <a:rPr lang="en-US" sz="1600" i="1"/>
              <a:t>Cancer</a:t>
            </a:r>
            <a:r>
              <a:rPr lang="en-US" sz="1600"/>
              <a:t>. 2010;116(19):4541-4548.</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28600" y="152400"/>
            <a:ext cx="8686800" cy="12192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88068" name="Title 1"/>
          <p:cNvSpPr>
            <a:spLocks noGrp="1"/>
          </p:cNvSpPr>
          <p:nvPr>
            <p:ph type="title"/>
          </p:nvPr>
        </p:nvSpPr>
        <p:spPr/>
        <p:txBody>
          <a:bodyPr/>
          <a:lstStyle/>
          <a:p>
            <a:r>
              <a:rPr lang="en-US" sz="2800">
                <a:solidFill>
                  <a:srgbClr val="FFFFFF"/>
                </a:solidFill>
                <a:latin typeface="Arial" charset="0"/>
                <a:ea typeface="ＭＳ Ｐゴシック" charset="0"/>
                <a:cs typeface="ＭＳ Ｐゴシック" charset="0"/>
              </a:rPr>
              <a:t>BENTLY Trial: Bendamustine in Relapsed/ Refractory T-cell Lymphoma</a:t>
            </a:r>
          </a:p>
        </p:txBody>
      </p:sp>
      <p:sp>
        <p:nvSpPr>
          <p:cNvPr id="88069" name="Content Placeholder 2"/>
          <p:cNvSpPr>
            <a:spLocks noGrp="1"/>
          </p:cNvSpPr>
          <p:nvPr>
            <p:ph idx="1"/>
          </p:nvPr>
        </p:nvSpPr>
        <p:spPr/>
        <p:txBody>
          <a:bodyPr/>
          <a:lstStyle/>
          <a:p>
            <a:r>
              <a:rPr lang="en-US">
                <a:latin typeface="Arial" charset="0"/>
                <a:ea typeface="ＭＳ Ｐゴシック" charset="0"/>
                <a:cs typeface="ＭＳ Ｐゴシック" charset="0"/>
              </a:rPr>
              <a:t>Dose 120 mg/m</a:t>
            </a:r>
            <a:r>
              <a:rPr lang="en-US" baseline="30000">
                <a:latin typeface="Arial" charset="0"/>
                <a:ea typeface="ＭＳ Ｐゴシック" charset="0"/>
                <a:cs typeface="ＭＳ Ｐゴシック" charset="0"/>
              </a:rPr>
              <a:t>2</a:t>
            </a:r>
            <a:r>
              <a:rPr lang="en-US">
                <a:latin typeface="Arial" charset="0"/>
                <a:ea typeface="ＭＳ Ｐゴシック" charset="0"/>
                <a:cs typeface="ＭＳ Ｐゴシック" charset="0"/>
              </a:rPr>
              <a:t> on D1-2 q 3 weeks</a:t>
            </a:r>
          </a:p>
          <a:p>
            <a:r>
              <a:rPr lang="en-US">
                <a:latin typeface="Arial" charset="0"/>
                <a:ea typeface="ＭＳ Ｐゴシック" charset="0"/>
                <a:cs typeface="ＭＳ Ｐゴシック" charset="0"/>
              </a:rPr>
              <a:t>N = 60</a:t>
            </a:r>
          </a:p>
          <a:p>
            <a:r>
              <a:rPr lang="en-US">
                <a:latin typeface="Arial" charset="0"/>
                <a:ea typeface="ＭＳ Ｐゴシック" charset="0"/>
                <a:cs typeface="ＭＳ Ｐゴシック" charset="0"/>
              </a:rPr>
              <a:t>Prior RX: Median 1</a:t>
            </a:r>
          </a:p>
          <a:p>
            <a:r>
              <a:rPr lang="en-US">
                <a:latin typeface="Arial" charset="0"/>
                <a:ea typeface="ＭＳ Ｐゴシック" charset="0"/>
                <a:cs typeface="ＭＳ Ｐゴシック" charset="0"/>
              </a:rPr>
              <a:t>ORR: 50%; CR: 28%</a:t>
            </a:r>
          </a:p>
          <a:p>
            <a:r>
              <a:rPr lang="en-US">
                <a:latin typeface="Arial" charset="0"/>
                <a:ea typeface="ＭＳ Ｐゴシック" charset="0"/>
                <a:cs typeface="ＭＳ Ｐゴシック" charset="0"/>
              </a:rPr>
              <a:t>Median DOR: 3.5 months</a:t>
            </a:r>
          </a:p>
          <a:p>
            <a:r>
              <a:rPr lang="en-US">
                <a:latin typeface="Arial" charset="0"/>
                <a:ea typeface="ＭＳ Ｐゴシック" charset="0"/>
                <a:cs typeface="ＭＳ Ｐゴシック" charset="0"/>
              </a:rPr>
              <a:t>Most common grade 3/4 adverse events:</a:t>
            </a:r>
          </a:p>
          <a:p>
            <a:pPr lvl="1"/>
            <a:r>
              <a:rPr lang="en-US">
                <a:latin typeface="Arial" charset="0"/>
                <a:ea typeface="ＭＳ Ｐゴシック" charset="0"/>
              </a:rPr>
              <a:t>Neutropenia (30%)</a:t>
            </a:r>
          </a:p>
          <a:p>
            <a:pPr lvl="1"/>
            <a:r>
              <a:rPr lang="en-US">
                <a:latin typeface="Arial" charset="0"/>
                <a:ea typeface="ＭＳ Ｐゴシック" charset="0"/>
              </a:rPr>
              <a:t>Thrombocytopenia (24%)</a:t>
            </a:r>
          </a:p>
          <a:p>
            <a:pPr lvl="1"/>
            <a:r>
              <a:rPr lang="en-US">
                <a:latin typeface="Arial" charset="0"/>
                <a:ea typeface="ＭＳ Ｐゴシック" charset="0"/>
              </a:rPr>
              <a:t>Infections (20%)</a:t>
            </a:r>
          </a:p>
          <a:p>
            <a:pPr lvl="1"/>
            <a:endParaRPr lang="en-US">
              <a:latin typeface="Arial" charset="0"/>
              <a:ea typeface="ＭＳ Ｐゴシック" charset="0"/>
            </a:endParaRPr>
          </a:p>
          <a:p>
            <a:pPr lvl="1"/>
            <a:endParaRPr lang="en-US">
              <a:latin typeface="Arial" charset="0"/>
              <a:ea typeface="ＭＳ Ｐゴシック" charset="0"/>
            </a:endParaRPr>
          </a:p>
          <a:p>
            <a:endParaRPr lang="en-US">
              <a:latin typeface="Arial" charset="0"/>
              <a:ea typeface="ＭＳ Ｐゴシック" charset="0"/>
              <a:cs typeface="ＭＳ Ｐゴシック" charset="0"/>
            </a:endParaRPr>
          </a:p>
        </p:txBody>
      </p:sp>
      <p:sp>
        <p:nvSpPr>
          <p:cNvPr id="88070" name="TextBox 21"/>
          <p:cNvSpPr txBox="1">
            <a:spLocks noChangeArrowheads="1"/>
          </p:cNvSpPr>
          <p:nvPr/>
        </p:nvSpPr>
        <p:spPr bwMode="auto">
          <a:xfrm>
            <a:off x="71438" y="6454775"/>
            <a:ext cx="8691562"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n-US" sz="1600"/>
              <a:t>Gressin R </a:t>
            </a:r>
            <a:r>
              <a:rPr lang="en-NZ" sz="1600">
                <a:solidFill>
                  <a:srgbClr val="000000"/>
                </a:solidFill>
                <a:cs typeface="Arial" charset="0"/>
              </a:rPr>
              <a:t>et al. ASCO 2012.</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28600" y="152400"/>
            <a:ext cx="8686800" cy="10668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90116" name="Rectangle 5"/>
          <p:cNvSpPr>
            <a:spLocks noChangeArrowheads="1"/>
          </p:cNvSpPr>
          <p:nvPr/>
        </p:nvSpPr>
        <p:spPr bwMode="auto">
          <a:xfrm>
            <a:off x="4724400" y="1371600"/>
            <a:ext cx="41148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lnSpc>
                <a:spcPct val="80000"/>
              </a:lnSpc>
            </a:pPr>
            <a:endParaRPr lang="en-US" sz="2000">
              <a:solidFill>
                <a:srgbClr val="0000FF"/>
              </a:solidFill>
              <a:latin typeface="Calibri" charset="0"/>
            </a:endParaRPr>
          </a:p>
        </p:txBody>
      </p:sp>
      <p:sp>
        <p:nvSpPr>
          <p:cNvPr id="90117" name="Rectangle 11"/>
          <p:cNvSpPr>
            <a:spLocks noGrp="1" noChangeArrowheads="1"/>
          </p:cNvSpPr>
          <p:nvPr>
            <p:ph type="title"/>
          </p:nvPr>
        </p:nvSpPr>
        <p:spPr>
          <a:xfrm>
            <a:off x="457200" y="228600"/>
            <a:ext cx="8229600" cy="1143000"/>
          </a:xfrm>
        </p:spPr>
        <p:txBody>
          <a:bodyPr/>
          <a:lstStyle/>
          <a:p>
            <a:r>
              <a:rPr lang="en-US">
                <a:solidFill>
                  <a:schemeClr val="bg1"/>
                </a:solidFill>
                <a:latin typeface="Arial" charset="0"/>
                <a:ea typeface="ＭＳ Ｐゴシック" charset="0"/>
                <a:cs typeface="ＭＳ Ｐゴシック" charset="0"/>
              </a:rPr>
              <a:t>Agents for Relapsed PTCL: Clinical Trials</a:t>
            </a:r>
          </a:p>
        </p:txBody>
      </p:sp>
      <p:sp>
        <p:nvSpPr>
          <p:cNvPr id="90118" name="Rectangle 12"/>
          <p:cNvSpPr>
            <a:spLocks noGrp="1" noChangeArrowheads="1"/>
          </p:cNvSpPr>
          <p:nvPr>
            <p:ph type="body" sz="half" idx="1"/>
          </p:nvPr>
        </p:nvSpPr>
        <p:spPr>
          <a:xfrm>
            <a:off x="457200" y="1600200"/>
            <a:ext cx="4191000" cy="5105400"/>
          </a:xfrm>
        </p:spPr>
        <p:txBody>
          <a:bodyPr/>
          <a:lstStyle/>
          <a:p>
            <a:pPr lvl="1"/>
            <a:r>
              <a:rPr lang="en-US" sz="2200" b="1">
                <a:latin typeface="Arial" charset="0"/>
                <a:ea typeface="ＭＳ Ｐゴシック" charset="0"/>
              </a:rPr>
              <a:t>Lenalidomide</a:t>
            </a:r>
          </a:p>
          <a:p>
            <a:pPr lvl="1"/>
            <a:r>
              <a:rPr lang="en-US" sz="2200" b="1">
                <a:latin typeface="Arial" charset="0"/>
                <a:ea typeface="ＭＳ Ｐゴシック" charset="0"/>
              </a:rPr>
              <a:t>Bendamustine</a:t>
            </a:r>
          </a:p>
          <a:p>
            <a:pPr lvl="1"/>
            <a:r>
              <a:rPr lang="en-US" sz="2200" b="1">
                <a:latin typeface="Arial" charset="0"/>
                <a:ea typeface="ＭＳ Ｐゴシック" charset="0"/>
              </a:rPr>
              <a:t>Brentuximab Vedotin</a:t>
            </a:r>
          </a:p>
          <a:p>
            <a:pPr lvl="1">
              <a:buFontTx/>
              <a:buNone/>
            </a:pPr>
            <a:endParaRPr lang="en-US" sz="2200" b="1">
              <a:latin typeface="Arial" charset="0"/>
              <a:ea typeface="ＭＳ Ｐゴシック" charset="0"/>
            </a:endParaRPr>
          </a:p>
          <a:p>
            <a:pPr lvl="1"/>
            <a:r>
              <a:rPr lang="en-US" sz="2200" b="1">
                <a:latin typeface="Arial" charset="0"/>
                <a:ea typeface="ＭＳ Ｐゴシック" charset="0"/>
              </a:rPr>
              <a:t>Belinostat</a:t>
            </a:r>
            <a:endParaRPr lang="en-US" sz="2200">
              <a:latin typeface="Arial" charset="0"/>
              <a:ea typeface="ＭＳ Ｐゴシック" charset="0"/>
            </a:endParaRPr>
          </a:p>
          <a:p>
            <a:pPr lvl="1"/>
            <a:r>
              <a:rPr lang="en-US" sz="2200" b="1">
                <a:latin typeface="Arial" charset="0"/>
                <a:ea typeface="ＭＳ Ｐゴシック" charset="0"/>
              </a:rPr>
              <a:t>Alisertib (MLN8237)</a:t>
            </a:r>
          </a:p>
          <a:p>
            <a:pPr lvl="1"/>
            <a:r>
              <a:rPr lang="en-US" sz="2200" b="1">
                <a:latin typeface="Arial" charset="0"/>
                <a:ea typeface="ＭＳ Ｐゴシック" charset="0"/>
              </a:rPr>
              <a:t>Mogamulizumab (KW-0761) </a:t>
            </a:r>
          </a:p>
          <a:p>
            <a:pPr lvl="1"/>
            <a:r>
              <a:rPr lang="en-US" sz="2200" b="1">
                <a:latin typeface="Arial" charset="0"/>
                <a:ea typeface="ＭＳ Ｐゴシック" charset="0"/>
              </a:rPr>
              <a:t>PI3k inhibitors</a:t>
            </a:r>
          </a:p>
          <a:p>
            <a:pPr lvl="1"/>
            <a:endParaRPr lang="en-US" sz="2200" b="1">
              <a:latin typeface="Arial" charset="0"/>
              <a:ea typeface="ＭＳ Ｐゴシック" charset="0"/>
            </a:endParaRPr>
          </a:p>
          <a:p>
            <a:pPr lvl="1"/>
            <a:r>
              <a:rPr lang="en-US" sz="2200" b="1">
                <a:latin typeface="Arial" charset="0"/>
                <a:ea typeface="ＭＳ Ｐゴシック" charset="0"/>
              </a:rPr>
              <a:t>Allogeneic Stem Cell Transplantation</a:t>
            </a:r>
          </a:p>
        </p:txBody>
      </p:sp>
      <p:sp>
        <p:nvSpPr>
          <p:cNvPr id="90119" name="Rectangle 13"/>
          <p:cNvSpPr>
            <a:spLocks noGrp="1" noChangeArrowheads="1"/>
          </p:cNvSpPr>
          <p:nvPr>
            <p:ph type="body" sz="half" idx="2"/>
          </p:nvPr>
        </p:nvSpPr>
        <p:spPr/>
        <p:txBody>
          <a:bodyPr/>
          <a:lstStyle/>
          <a:p>
            <a:pPr lvl="1">
              <a:lnSpc>
                <a:spcPct val="90000"/>
              </a:lnSpc>
            </a:pPr>
            <a:r>
              <a:rPr lang="en-US" sz="2200" b="1">
                <a:latin typeface="Arial" charset="0"/>
                <a:ea typeface="ＭＳ Ｐゴシック" charset="0"/>
              </a:rPr>
              <a:t>Many combinations</a:t>
            </a:r>
          </a:p>
          <a:p>
            <a:pPr lvl="1">
              <a:lnSpc>
                <a:spcPct val="90000"/>
              </a:lnSpc>
            </a:pPr>
            <a:r>
              <a:rPr lang="en-US" sz="2200" b="1">
                <a:latin typeface="Arial" charset="0"/>
                <a:ea typeface="ＭＳ Ｐゴシック" charset="0"/>
              </a:rPr>
              <a:t>L-Asparaginase + other chemo</a:t>
            </a:r>
          </a:p>
          <a:p>
            <a:pPr lvl="1">
              <a:lnSpc>
                <a:spcPct val="90000"/>
              </a:lnSpc>
            </a:pPr>
            <a:r>
              <a:rPr lang="en-US" sz="2200" b="1">
                <a:latin typeface="Arial" charset="0"/>
                <a:ea typeface="ＭＳ Ｐゴシック" charset="0"/>
              </a:rPr>
              <a:t>Everolimus + HDACi</a:t>
            </a:r>
          </a:p>
          <a:p>
            <a:pPr lvl="1">
              <a:lnSpc>
                <a:spcPct val="90000"/>
              </a:lnSpc>
            </a:pPr>
            <a:r>
              <a:rPr lang="en-US" sz="2200" b="1">
                <a:latin typeface="Arial" charset="0"/>
                <a:ea typeface="ＭＳ Ｐゴシック" charset="0"/>
              </a:rPr>
              <a:t>Lenalidomide + HDACi</a:t>
            </a:r>
          </a:p>
          <a:p>
            <a:pPr lvl="1">
              <a:lnSpc>
                <a:spcPct val="90000"/>
              </a:lnSpc>
            </a:pPr>
            <a:r>
              <a:rPr lang="en-US" sz="2200" b="1">
                <a:latin typeface="Arial" charset="0"/>
                <a:ea typeface="ＭＳ Ｐゴシック" charset="0"/>
              </a:rPr>
              <a:t>Pralatrexate + HDACi</a:t>
            </a:r>
          </a:p>
          <a:p>
            <a:pPr lvl="1">
              <a:lnSpc>
                <a:spcPct val="90000"/>
              </a:lnSpc>
            </a:pPr>
            <a:r>
              <a:rPr lang="en-US" sz="2200" b="1">
                <a:latin typeface="Arial" charset="0"/>
                <a:ea typeface="ＭＳ Ｐゴシック" charset="0"/>
              </a:rPr>
              <a:t>Bortezomib + HDACi</a:t>
            </a:r>
          </a:p>
          <a:p>
            <a:pPr marL="0" indent="0">
              <a:lnSpc>
                <a:spcPct val="90000"/>
              </a:lnSpc>
            </a:pPr>
            <a:endParaRPr lang="en-US" sz="2200">
              <a:latin typeface="Arial" charset="0"/>
              <a:ea typeface="ＭＳ Ｐゴシック" charset="0"/>
              <a:cs typeface="ＭＳ Ｐゴシック" charset="0"/>
            </a:endParaRPr>
          </a:p>
          <a:p>
            <a:pPr marL="0" indent="0">
              <a:lnSpc>
                <a:spcPct val="90000"/>
              </a:lnSpc>
            </a:pPr>
            <a:endParaRPr lang="en-US" sz="2200">
              <a:latin typeface="Arial" charset="0"/>
              <a:ea typeface="ＭＳ Ｐゴシック" charset="0"/>
              <a:cs typeface="ＭＳ Ｐゴシック" charset="0"/>
            </a:endParaRP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8"/>
          <p:cNvSpPr>
            <a:spLocks noGrp="1" noChangeArrowheads="1"/>
          </p:cNvSpPr>
          <p:nvPr>
            <p:ph type="ctrTitle" idx="4294967295"/>
          </p:nvPr>
        </p:nvSpPr>
        <p:spPr>
          <a:xfrm>
            <a:off x="304800" y="838200"/>
            <a:ext cx="8534400" cy="2438400"/>
          </a:xfrm>
        </p:spPr>
        <p:txBody>
          <a:bodyPr/>
          <a:lstStyle/>
          <a:p>
            <a:pPr algn="ctr" eaLnBrk="1" hangingPunct="1"/>
            <a:r>
              <a:rPr lang="en-US">
                <a:solidFill>
                  <a:srgbClr val="EFC53D"/>
                </a:solidFill>
                <a:latin typeface="Arial" charset="0"/>
                <a:ea typeface="ヒラギノ角ゴ Pro W3" charset="0"/>
                <a:cs typeface="ヒラギノ角ゴ Pro W3" charset="0"/>
              </a:rPr>
              <a:t>International Second Opinion: Interactive </a:t>
            </a:r>
            <a:br>
              <a:rPr lang="en-US">
                <a:solidFill>
                  <a:srgbClr val="EFC53D"/>
                </a:solidFill>
                <a:latin typeface="Arial" charset="0"/>
                <a:ea typeface="ヒラギノ角ゴ Pro W3" charset="0"/>
                <a:cs typeface="ヒラギノ角ゴ Pro W3" charset="0"/>
              </a:rPr>
            </a:br>
            <a:r>
              <a:rPr lang="en-US">
                <a:solidFill>
                  <a:srgbClr val="EFC53D"/>
                </a:solidFill>
                <a:latin typeface="Arial" charset="0"/>
                <a:ea typeface="ヒラギノ角ゴ Pro W3" charset="0"/>
                <a:cs typeface="ヒラギノ角ゴ Pro W3" charset="0"/>
              </a:rPr>
              <a:t>Case-Based Discussions Focused on the Management of Non-Hodgkin Lymphoma/CLL</a:t>
            </a:r>
            <a:br>
              <a:rPr lang="en-US">
                <a:solidFill>
                  <a:srgbClr val="EFC53D"/>
                </a:solidFill>
                <a:latin typeface="Arial" charset="0"/>
                <a:ea typeface="ヒラギノ角ゴ Pro W3" charset="0"/>
                <a:cs typeface="ヒラギノ角ゴ Pro W3" charset="0"/>
              </a:rPr>
            </a:br>
            <a:r>
              <a:rPr lang="en-US" sz="800">
                <a:latin typeface="Arial" charset="0"/>
                <a:ea typeface="ヒラギノ角ゴ Pro W3" charset="0"/>
                <a:cs typeface="ヒラギノ角ゴ Pro W3" charset="0"/>
              </a:rPr>
              <a:t> </a:t>
            </a:r>
            <a:r>
              <a:rPr lang="en-US" sz="1400">
                <a:latin typeface="Arial" charset="0"/>
                <a:ea typeface="ヒラギノ角ゴ Pro W3" charset="0"/>
                <a:cs typeface="ヒラギノ角ゴ Pro W3" charset="0"/>
              </a:rPr>
              <a:t/>
            </a:r>
            <a:br>
              <a:rPr lang="en-US" sz="1400">
                <a:latin typeface="Arial" charset="0"/>
                <a:ea typeface="ヒラギノ角ゴ Pro W3" charset="0"/>
                <a:cs typeface="ヒラギノ角ゴ Pro W3" charset="0"/>
              </a:rPr>
            </a:br>
            <a:r>
              <a:rPr lang="en-US" sz="2400">
                <a:solidFill>
                  <a:schemeClr val="accent1"/>
                </a:solidFill>
                <a:latin typeface="Arial" charset="0"/>
                <a:ea typeface="ヒラギノ角ゴ Pro W3" charset="0"/>
                <a:cs typeface="ヒラギノ角ゴ Pro W3" charset="0"/>
              </a:rPr>
              <a:t>Friday, December 7, 2012</a:t>
            </a:r>
            <a:br>
              <a:rPr lang="en-US" sz="2400">
                <a:solidFill>
                  <a:schemeClr val="accent1"/>
                </a:solidFill>
                <a:latin typeface="Arial" charset="0"/>
                <a:ea typeface="ヒラギノ角ゴ Pro W3" charset="0"/>
                <a:cs typeface="ヒラギノ角ゴ Pro W3" charset="0"/>
              </a:rPr>
            </a:br>
            <a:r>
              <a:rPr lang="en-US" sz="2400">
                <a:solidFill>
                  <a:schemeClr val="accent1"/>
                </a:solidFill>
                <a:latin typeface="Arial" charset="0"/>
                <a:ea typeface="ヒラギノ角ゴ Pro W3" charset="0"/>
                <a:cs typeface="ヒラギノ角ゴ Pro W3" charset="0"/>
              </a:rPr>
              <a:t>1:00 PM – 3:30 PM</a:t>
            </a:r>
            <a:br>
              <a:rPr lang="en-US" sz="2400">
                <a:solidFill>
                  <a:schemeClr val="accent1"/>
                </a:solidFill>
                <a:latin typeface="Arial" charset="0"/>
                <a:ea typeface="ヒラギノ角ゴ Pro W3" charset="0"/>
                <a:cs typeface="ヒラギノ角ゴ Pro W3" charset="0"/>
              </a:rPr>
            </a:br>
            <a:r>
              <a:rPr lang="en-US" sz="2400">
                <a:solidFill>
                  <a:schemeClr val="accent1"/>
                </a:solidFill>
                <a:latin typeface="Arial" charset="0"/>
                <a:ea typeface="ヒラギノ角ゴ Pro W3" charset="0"/>
                <a:cs typeface="ヒラギノ角ゴ Pro W3" charset="0"/>
              </a:rPr>
              <a:t>Atlanta, Georgia</a:t>
            </a:r>
          </a:p>
        </p:txBody>
      </p:sp>
      <p:sp>
        <p:nvSpPr>
          <p:cNvPr id="92162" name="Text Box 7"/>
          <p:cNvSpPr txBox="1">
            <a:spLocks noChangeArrowheads="1"/>
          </p:cNvSpPr>
          <p:nvPr/>
        </p:nvSpPr>
        <p:spPr bwMode="auto">
          <a:xfrm>
            <a:off x="3998913" y="4572000"/>
            <a:ext cx="1146175"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b="1">
                <a:solidFill>
                  <a:srgbClr val="EFC53D"/>
                </a:solidFill>
                <a:ea typeface="ヒラギノ角ゴ Pro W3" charset="0"/>
                <a:cs typeface="ヒラギノ角ゴ Pro W3" charset="0"/>
              </a:rPr>
              <a:t>Faculty</a:t>
            </a:r>
            <a:r>
              <a:rPr lang="en-US" sz="2000" b="1">
                <a:solidFill>
                  <a:srgbClr val="FFFFFF"/>
                </a:solidFill>
                <a:ea typeface="ヒラギノ角ゴ Pro W3" charset="0"/>
                <a:cs typeface="ヒラギノ角ゴ Pro W3" charset="0"/>
              </a:rPr>
              <a:t> </a:t>
            </a:r>
          </a:p>
        </p:txBody>
      </p:sp>
      <p:sp>
        <p:nvSpPr>
          <p:cNvPr id="92163" name="Text Box 6"/>
          <p:cNvSpPr txBox="1">
            <a:spLocks noChangeArrowheads="1"/>
          </p:cNvSpPr>
          <p:nvPr/>
        </p:nvSpPr>
        <p:spPr bwMode="auto">
          <a:xfrm>
            <a:off x="1352550" y="4945063"/>
            <a:ext cx="29146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b="1">
                <a:solidFill>
                  <a:srgbClr val="FFFFFF"/>
                </a:solidFill>
              </a:rPr>
              <a:t>Myron S Czuczman, MD</a:t>
            </a:r>
          </a:p>
          <a:p>
            <a:r>
              <a:rPr lang="en-US" sz="1800" b="1">
                <a:solidFill>
                  <a:srgbClr val="FFFFFF"/>
                </a:solidFill>
              </a:rPr>
              <a:t>Martin Dreyling, MD, PhD</a:t>
            </a:r>
          </a:p>
          <a:p>
            <a:r>
              <a:rPr lang="en-US" sz="1800" b="1">
                <a:solidFill>
                  <a:srgbClr val="FFFFFF"/>
                </a:solidFill>
              </a:rPr>
              <a:t>Steven M Horwitz, MD</a:t>
            </a:r>
          </a:p>
        </p:txBody>
      </p:sp>
      <p:sp>
        <p:nvSpPr>
          <p:cNvPr id="92164" name="Text Box 6"/>
          <p:cNvSpPr txBox="1">
            <a:spLocks noChangeArrowheads="1"/>
          </p:cNvSpPr>
          <p:nvPr/>
        </p:nvSpPr>
        <p:spPr bwMode="auto">
          <a:xfrm>
            <a:off x="4648200" y="4973638"/>
            <a:ext cx="3057525"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b="1">
                <a:solidFill>
                  <a:srgbClr val="FFFFFF"/>
                </a:solidFill>
              </a:rPr>
              <a:t>John P Leonard, MD</a:t>
            </a:r>
          </a:p>
          <a:p>
            <a:r>
              <a:rPr lang="en-US" sz="1800" b="1">
                <a:solidFill>
                  <a:srgbClr val="FFFFFF"/>
                </a:solidFill>
              </a:rPr>
              <a:t>Mitchell R Smith, MD, PhD</a:t>
            </a:r>
          </a:p>
        </p:txBody>
      </p:sp>
      <p:sp>
        <p:nvSpPr>
          <p:cNvPr id="92165" name="Text Box 7"/>
          <p:cNvSpPr txBox="1">
            <a:spLocks noChangeArrowheads="1"/>
          </p:cNvSpPr>
          <p:nvPr/>
        </p:nvSpPr>
        <p:spPr bwMode="auto">
          <a:xfrm>
            <a:off x="3859213" y="3657600"/>
            <a:ext cx="1425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2000" b="1">
                <a:solidFill>
                  <a:srgbClr val="EFC53D"/>
                </a:solidFill>
              </a:rPr>
              <a:t>Moderator</a:t>
            </a:r>
          </a:p>
        </p:txBody>
      </p:sp>
      <p:sp>
        <p:nvSpPr>
          <p:cNvPr id="92166" name="Text Box 6"/>
          <p:cNvSpPr txBox="1">
            <a:spLocks noChangeArrowheads="1"/>
          </p:cNvSpPr>
          <p:nvPr/>
        </p:nvSpPr>
        <p:spPr bwMode="auto">
          <a:xfrm>
            <a:off x="3362325" y="3962400"/>
            <a:ext cx="2419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ts val="213"/>
              </a:spcBef>
            </a:pPr>
            <a:r>
              <a:rPr lang="en-US" sz="1800" b="1">
                <a:solidFill>
                  <a:srgbClr val="FFFFFF"/>
                </a:solidFill>
              </a:rPr>
              <a:t>Neil Love, MD</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a:solidFill>
                  <a:srgbClr val="FFFFFF"/>
                </a:solidFill>
              </a:rPr>
              <a:t>How many new patients have come into your practice in the past year with any type of T-cell lymphoma (TCL)?</a:t>
            </a:r>
          </a:p>
        </p:txBody>
      </p:sp>
      <p:graphicFrame>
        <p:nvGraphicFramePr>
          <p:cNvPr id="40962" name="Chart 2"/>
          <p:cNvGraphicFramePr>
            <a:graphicFrameLocks/>
          </p:cNvGraphicFramePr>
          <p:nvPr/>
        </p:nvGraphicFramePr>
        <p:xfrm>
          <a:off x="558800" y="2159000"/>
          <a:ext cx="8255000" cy="4445000"/>
        </p:xfrm>
        <a:graphic>
          <a:graphicData uri="http://schemas.openxmlformats.org/presentationml/2006/ole">
            <mc:AlternateContent xmlns:mc="http://schemas.openxmlformats.org/markup-compatibility/2006">
              <mc:Choice xmlns:v="urn:schemas-microsoft-com:vml" Requires="v">
                <p:oleObj spid="_x0000_s40963" r:id="rId5" imgW="8253302" imgH="4443617" progId="Excel.Chart.8">
                  <p:embed/>
                </p:oleObj>
              </mc:Choice>
              <mc:Fallback>
                <p:oleObj r:id="rId5" imgW="8253302" imgH="4443617" progId="Excel.Chart.8">
                  <p:embed/>
                  <p:pic>
                    <p:nvPicPr>
                      <p:cNvPr id="0" name="Chart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800" y="2159000"/>
                        <a:ext cx="825500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xmlns:p14="http://schemas.microsoft.com/office/powerpoint/2010/main" spd="slow"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idx="4294967295"/>
          </p:nvPr>
        </p:nvSpPr>
        <p:spPr>
          <a:xfrm>
            <a:off x="0" y="0"/>
            <a:ext cx="9144000" cy="1143000"/>
          </a:xfrm>
        </p:spPr>
        <p:txBody>
          <a:bodyPr/>
          <a:lstStyle/>
          <a:p>
            <a:pPr algn="ctr" eaLnBrk="1" hangingPunct="1"/>
            <a:r>
              <a:rPr lang="en-US">
                <a:solidFill>
                  <a:srgbClr val="FFFF00"/>
                </a:solidFill>
                <a:latin typeface="Arial" charset="0"/>
                <a:ea typeface="ＭＳ Ｐゴシック" charset="0"/>
                <a:cs typeface="Arial" charset="0"/>
              </a:rPr>
              <a:t>Case: From the practice of Alberto Grossi, MD</a:t>
            </a:r>
          </a:p>
        </p:txBody>
      </p:sp>
      <p:sp>
        <p:nvSpPr>
          <p:cNvPr id="43010" name="Content Placeholder 2"/>
          <p:cNvSpPr>
            <a:spLocks noGrp="1"/>
          </p:cNvSpPr>
          <p:nvPr>
            <p:ph idx="4294967295"/>
          </p:nvPr>
        </p:nvSpPr>
        <p:spPr/>
        <p:txBody>
          <a:bodyPr/>
          <a:lstStyle/>
          <a:p>
            <a:pPr eaLnBrk="1" hangingPunct="1"/>
            <a:r>
              <a:rPr lang="en-US">
                <a:latin typeface="Arial" charset="0"/>
                <a:ea typeface="ＭＳ Ｐゴシック" charset="0"/>
                <a:cs typeface="Arial" charset="0"/>
              </a:rPr>
              <a:t>68-year-old woman presented with weight loss, pruritus, fever, bilateral cervical lymphadenopathy.</a:t>
            </a:r>
          </a:p>
          <a:p>
            <a:pPr eaLnBrk="1" hangingPunct="1"/>
            <a:r>
              <a:rPr lang="en-US">
                <a:latin typeface="Arial" charset="0"/>
                <a:ea typeface="ＭＳ Ｐゴシック" charset="0"/>
                <a:cs typeface="Arial" charset="0"/>
              </a:rPr>
              <a:t>Biopsy revealed angioimmunoblastic peripheral </a:t>
            </a:r>
            <a:br>
              <a:rPr lang="en-US">
                <a:latin typeface="Arial" charset="0"/>
                <a:ea typeface="ＭＳ Ｐゴシック" charset="0"/>
                <a:cs typeface="Arial" charset="0"/>
              </a:rPr>
            </a:br>
            <a:r>
              <a:rPr lang="en-US">
                <a:latin typeface="Arial" charset="0"/>
                <a:ea typeface="ＭＳ Ｐゴシック" charset="0"/>
                <a:cs typeface="Arial" charset="0"/>
              </a:rPr>
              <a:t>T-cell lymphocyte lymphoma</a:t>
            </a:r>
          </a:p>
          <a:p>
            <a:pPr eaLnBrk="1" hangingPunct="1"/>
            <a:r>
              <a:rPr lang="en-US">
                <a:latin typeface="Arial" charset="0"/>
                <a:ea typeface="ＭＳ Ｐゴシック" charset="0"/>
                <a:cs typeface="Arial" charset="0"/>
              </a:rPr>
              <a:t>Treatment with CHOP/CHEOP; DAOX; bendamustine </a:t>
            </a:r>
            <a:r>
              <a:rPr lang="en-US">
                <a:latin typeface="Wingdings" charset="0"/>
                <a:ea typeface="ＭＳ Ｐゴシック" charset="0"/>
                <a:cs typeface="Wingdings" charset="0"/>
                <a:sym typeface="Wingdings" charset="0"/>
              </a:rPr>
              <a:t></a:t>
            </a:r>
            <a:r>
              <a:rPr lang="en-US">
                <a:latin typeface="Arial" charset="0"/>
                <a:ea typeface="ＭＳ Ｐゴシック" charset="0"/>
                <a:cs typeface="Arial" charset="0"/>
                <a:sym typeface="Wingdings" charset="0"/>
              </a:rPr>
              <a:t> disease progression</a:t>
            </a:r>
            <a:endParaRPr lang="en-US">
              <a:latin typeface="Arial" charset="0"/>
              <a:ea typeface="ＭＳ Ｐゴシック" charset="0"/>
              <a:cs typeface="Arial" charset="0"/>
            </a:endParaRPr>
          </a:p>
          <a:p>
            <a:pPr eaLnBrk="1" hangingPunct="1"/>
            <a:r>
              <a:rPr lang="en-US">
                <a:latin typeface="Arial" charset="0"/>
                <a:ea typeface="ＭＳ Ｐゴシック" charset="0"/>
                <a:cs typeface="Arial" charset="0"/>
              </a:rPr>
              <a:t>Romidepsin </a:t>
            </a:r>
            <a:r>
              <a:rPr lang="en-US">
                <a:latin typeface="Wingdings" charset="0"/>
                <a:ea typeface="ＭＳ Ｐゴシック" charset="0"/>
                <a:cs typeface="Wingdings" charset="0"/>
                <a:sym typeface="Wingdings" charset="0"/>
              </a:rPr>
              <a:t></a:t>
            </a:r>
            <a:r>
              <a:rPr lang="en-US">
                <a:latin typeface="Arial" charset="0"/>
                <a:ea typeface="ＭＳ Ｐゴシック" charset="0"/>
                <a:cs typeface="Arial" charset="0"/>
                <a:sym typeface="Wingdings" charset="0"/>
              </a:rPr>
              <a:t> partial response</a:t>
            </a:r>
            <a:endParaRPr lang="en-US">
              <a:latin typeface="Arial" charset="0"/>
              <a:ea typeface="ＭＳ Ｐゴシック" charset="0"/>
              <a:cs typeface="Arial" charset="0"/>
            </a:endParaRP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a:solidFill>
                  <a:srgbClr val="FFFFFF"/>
                </a:solidFill>
              </a:rPr>
              <a:t>A 68-year-old woman with peripheral TCL (PTCL) experiences disease progression on multiple lines of chemotherapy, including CHOP and CHOEP. The tumor is CD30-negative. What treatment would you most likely recommend for this patient at this point? </a:t>
            </a:r>
          </a:p>
        </p:txBody>
      </p:sp>
      <p:graphicFrame>
        <p:nvGraphicFramePr>
          <p:cNvPr id="45058" name="Chart 2"/>
          <p:cNvGraphicFramePr>
            <a:graphicFrameLocks/>
          </p:cNvGraphicFramePr>
          <p:nvPr/>
        </p:nvGraphicFramePr>
        <p:xfrm>
          <a:off x="558800" y="2159000"/>
          <a:ext cx="8255000" cy="4445000"/>
        </p:xfrm>
        <a:graphic>
          <a:graphicData uri="http://schemas.openxmlformats.org/presentationml/2006/ole">
            <mc:AlternateContent xmlns:mc="http://schemas.openxmlformats.org/markup-compatibility/2006">
              <mc:Choice xmlns:v="urn:schemas-microsoft-com:vml" Requires="v">
                <p:oleObj spid="_x0000_s45059" r:id="rId5" imgW="8253302" imgH="4443617" progId="Excel.Chart.8">
                  <p:embed/>
                </p:oleObj>
              </mc:Choice>
              <mc:Fallback>
                <p:oleObj r:id="rId5" imgW="8253302" imgH="4443617" progId="Excel.Chart.8">
                  <p:embed/>
                  <p:pic>
                    <p:nvPicPr>
                      <p:cNvPr id="0" name="Chart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800" y="2159000"/>
                        <a:ext cx="825500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xmlns:p14="http://schemas.microsoft.com/office/powerpoint/2010/main" spd="slow"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txBox="1">
            <a:spLocks/>
          </p:cNvSpPr>
          <p:nvPr/>
        </p:nvSpPr>
        <p:spPr bwMode="auto">
          <a:xfrm>
            <a:off x="520700" y="0"/>
            <a:ext cx="8229600"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a:solidFill>
                  <a:srgbClr val="FFFFFF"/>
                </a:solidFill>
              </a:rPr>
              <a:t>Which of the following is the most common side effect associated with romidepsin?</a:t>
            </a:r>
          </a:p>
        </p:txBody>
      </p:sp>
      <p:graphicFrame>
        <p:nvGraphicFramePr>
          <p:cNvPr id="47106" name="Chart 2"/>
          <p:cNvGraphicFramePr>
            <a:graphicFrameLocks/>
          </p:cNvGraphicFramePr>
          <p:nvPr/>
        </p:nvGraphicFramePr>
        <p:xfrm>
          <a:off x="558800" y="2159000"/>
          <a:ext cx="8255000" cy="4445000"/>
        </p:xfrm>
        <a:graphic>
          <a:graphicData uri="http://schemas.openxmlformats.org/presentationml/2006/ole">
            <mc:AlternateContent xmlns:mc="http://schemas.openxmlformats.org/markup-compatibility/2006">
              <mc:Choice xmlns:v="urn:schemas-microsoft-com:vml" Requires="v">
                <p:oleObj spid="_x0000_s47107" r:id="rId5" imgW="8253302" imgH="4443617" progId="Excel.Chart.8">
                  <p:embed/>
                </p:oleObj>
              </mc:Choice>
              <mc:Fallback>
                <p:oleObj r:id="rId5" imgW="8253302" imgH="4443617" progId="Excel.Chart.8">
                  <p:embed/>
                  <p:pic>
                    <p:nvPicPr>
                      <p:cNvPr id="0" name="Chart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800" y="2159000"/>
                        <a:ext cx="825500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xmlns:p14="http://schemas.microsoft.com/office/powerpoint/2010/main" spd="slow"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ounded Rectangle 86"/>
          <p:cNvSpPr/>
          <p:nvPr/>
        </p:nvSpPr>
        <p:spPr>
          <a:xfrm>
            <a:off x="228600" y="152400"/>
            <a:ext cx="8686800" cy="11430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endParaRPr>
          </a:p>
        </p:txBody>
      </p:sp>
      <p:sp>
        <p:nvSpPr>
          <p:cNvPr id="49156" name="Rectangle 85"/>
          <p:cNvSpPr>
            <a:spLocks noChangeArrowheads="1"/>
          </p:cNvSpPr>
          <p:nvPr/>
        </p:nvSpPr>
        <p:spPr bwMode="auto">
          <a:xfrm>
            <a:off x="857250" y="228600"/>
            <a:ext cx="7427913" cy="94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lstStyle/>
          <a:p>
            <a:pPr algn="ctr"/>
            <a:r>
              <a:rPr lang="en-US" sz="2800" b="1">
                <a:solidFill>
                  <a:srgbClr val="FFFFFF"/>
                </a:solidFill>
              </a:rPr>
              <a:t>Prognosis: </a:t>
            </a:r>
            <a:br>
              <a:rPr lang="en-US" sz="2800" b="1">
                <a:solidFill>
                  <a:srgbClr val="FFFFFF"/>
                </a:solidFill>
              </a:rPr>
            </a:br>
            <a:r>
              <a:rPr lang="en-US" sz="2800" b="1">
                <a:solidFill>
                  <a:srgbClr val="FFFFFF"/>
                </a:solidFill>
              </a:rPr>
              <a:t>Overall and Failure-Free Survival</a:t>
            </a:r>
          </a:p>
        </p:txBody>
      </p:sp>
      <p:sp>
        <p:nvSpPr>
          <p:cNvPr id="49157" name="Text Box 86"/>
          <p:cNvSpPr txBox="1">
            <a:spLocks noChangeArrowheads="1"/>
          </p:cNvSpPr>
          <p:nvPr/>
        </p:nvSpPr>
        <p:spPr bwMode="auto">
          <a:xfrm>
            <a:off x="228600" y="6400800"/>
            <a:ext cx="861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Bef>
                <a:spcPct val="50000"/>
              </a:spcBef>
            </a:pPr>
            <a:r>
              <a:rPr lang="en-NZ" sz="1400">
                <a:solidFill>
                  <a:srgbClr val="000000"/>
                </a:solidFill>
              </a:rPr>
              <a:t>Vose J et al. </a:t>
            </a:r>
            <a:r>
              <a:rPr lang="en-NZ" sz="1400" i="1">
                <a:solidFill>
                  <a:srgbClr val="000000"/>
                </a:solidFill>
              </a:rPr>
              <a:t>J Clin Oncol.</a:t>
            </a:r>
            <a:r>
              <a:rPr lang="en-NZ" sz="1400">
                <a:solidFill>
                  <a:srgbClr val="000000"/>
                </a:solidFill>
              </a:rPr>
              <a:t> 2008;26(25):4124</a:t>
            </a:r>
            <a:r>
              <a:rPr lang="en-US" sz="1400">
                <a:solidFill>
                  <a:srgbClr val="000000"/>
                </a:solidFill>
              </a:rPr>
              <a:t>–</a:t>
            </a:r>
            <a:r>
              <a:rPr lang="en-NZ" sz="1400">
                <a:solidFill>
                  <a:srgbClr val="000000"/>
                </a:solidFill>
              </a:rPr>
              <a:t>4130</a:t>
            </a:r>
            <a:r>
              <a:rPr lang="en-US" sz="1400" b="1">
                <a:solidFill>
                  <a:srgbClr val="000000"/>
                </a:solidFill>
              </a:rPr>
              <a:t>, International T-cell Classification Project</a:t>
            </a:r>
          </a:p>
        </p:txBody>
      </p:sp>
      <p:sp>
        <p:nvSpPr>
          <p:cNvPr id="76" name="Rectangle 75"/>
          <p:cNvSpPr/>
          <p:nvPr/>
        </p:nvSpPr>
        <p:spPr>
          <a:xfrm>
            <a:off x="609600" y="1752600"/>
            <a:ext cx="7924800" cy="4419600"/>
          </a:xfrm>
          <a:prstGeom prst="rect">
            <a:avLst/>
          </a:prstGeom>
          <a:solidFill>
            <a:schemeClr val="bg1"/>
          </a:solidFill>
          <a:ln>
            <a:noFill/>
          </a:ln>
          <a:effectLst>
            <a:outerShdw blurRad="190500" dist="101600" dir="5400000"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159" name="Rectangle 3"/>
          <p:cNvSpPr txBox="1">
            <a:spLocks noChangeArrowheads="1"/>
          </p:cNvSpPr>
          <p:nvPr/>
        </p:nvSpPr>
        <p:spPr bwMode="auto">
          <a:xfrm>
            <a:off x="762000" y="2027238"/>
            <a:ext cx="8229600" cy="406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lvl="1">
              <a:spcBef>
                <a:spcPct val="20000"/>
              </a:spcBef>
              <a:buClr>
                <a:srgbClr val="3366FF"/>
              </a:buClr>
              <a:buSzPct val="70000"/>
              <a:buFont typeface="Wingdings" charset="0"/>
              <a:buChar char="u"/>
            </a:pPr>
            <a:r>
              <a:rPr lang="en-US" sz="2800">
                <a:solidFill>
                  <a:srgbClr val="000000"/>
                </a:solidFill>
              </a:rPr>
              <a:t>Peripheral T-cell Lymphoma-NOS</a:t>
            </a:r>
          </a:p>
          <a:p>
            <a:pPr lvl="2">
              <a:spcBef>
                <a:spcPct val="20000"/>
              </a:spcBef>
              <a:buClr>
                <a:srgbClr val="3366FF"/>
              </a:buClr>
              <a:buSzPct val="70000"/>
              <a:buFont typeface="Wingdings" charset="0"/>
              <a:buChar char="u"/>
            </a:pPr>
            <a:r>
              <a:rPr lang="en-US" sz="2600">
                <a:solidFill>
                  <a:srgbClr val="000000"/>
                </a:solidFill>
              </a:rPr>
              <a:t>  </a:t>
            </a:r>
            <a:r>
              <a:rPr lang="en-US" sz="2800"/>
              <a:t>5-year overall survival</a:t>
            </a:r>
            <a:r>
              <a:rPr lang="en-US" sz="2600">
                <a:solidFill>
                  <a:srgbClr val="000000"/>
                </a:solidFill>
              </a:rPr>
              <a:t>: 32%</a:t>
            </a:r>
          </a:p>
          <a:p>
            <a:pPr lvl="2">
              <a:spcBef>
                <a:spcPct val="20000"/>
              </a:spcBef>
              <a:buClr>
                <a:srgbClr val="3366FF"/>
              </a:buClr>
              <a:buSzPct val="70000"/>
              <a:buFont typeface="Wingdings" charset="0"/>
              <a:buChar char="u"/>
            </a:pPr>
            <a:r>
              <a:rPr lang="en-US" sz="2600">
                <a:solidFill>
                  <a:srgbClr val="000000"/>
                </a:solidFill>
              </a:rPr>
              <a:t>  </a:t>
            </a:r>
            <a:r>
              <a:rPr lang="en-US" sz="2800"/>
              <a:t>5-year failure-free survival: </a:t>
            </a:r>
            <a:r>
              <a:rPr lang="en-US" sz="2600">
                <a:solidFill>
                  <a:srgbClr val="000000"/>
                </a:solidFill>
              </a:rPr>
              <a:t>20%</a:t>
            </a:r>
            <a:endParaRPr lang="en-US" sz="2600">
              <a:solidFill>
                <a:schemeClr val="tx2"/>
              </a:solidFill>
            </a:endParaRP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81000" y="2362200"/>
            <a:ext cx="8382000" cy="12192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1204" name="Rectangle 2"/>
          <p:cNvSpPr>
            <a:spLocks noGrp="1" noChangeArrowheads="1"/>
          </p:cNvSpPr>
          <p:nvPr>
            <p:ph type="title"/>
          </p:nvPr>
        </p:nvSpPr>
        <p:spPr>
          <a:xfrm>
            <a:off x="457200" y="2362200"/>
            <a:ext cx="8229600" cy="1143000"/>
          </a:xfrm>
        </p:spPr>
        <p:txBody>
          <a:bodyPr/>
          <a:lstStyle/>
          <a:p>
            <a:r>
              <a:rPr lang="en-US" b="1">
                <a:solidFill>
                  <a:schemeClr val="bg1"/>
                </a:solidFill>
                <a:latin typeface="Arial" charset="0"/>
                <a:ea typeface="ＭＳ Ｐゴシック" charset="0"/>
                <a:cs typeface="ＭＳ Ｐゴシック" charset="0"/>
              </a:rPr>
              <a:t>What do we get with CHOP?</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2400" y="1600200"/>
            <a:ext cx="4191000" cy="3733800"/>
          </a:xfrm>
          <a:prstGeom prst="rect">
            <a:avLst/>
          </a:prstGeom>
          <a:solidFill>
            <a:schemeClr val="bg1"/>
          </a:solidFill>
          <a:ln>
            <a:noFill/>
          </a:ln>
          <a:effectLst>
            <a:outerShdw blurRad="190500" dist="101600" dir="5400000"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Rounded Rectangle 5"/>
          <p:cNvSpPr/>
          <p:nvPr/>
        </p:nvSpPr>
        <p:spPr>
          <a:xfrm>
            <a:off x="228600" y="76200"/>
            <a:ext cx="8686800" cy="1371600"/>
          </a:xfrm>
          <a:prstGeom prst="roundRect">
            <a:avLst/>
          </a:prstGeom>
          <a:solidFill>
            <a:srgbClr val="000099"/>
          </a:solidFill>
          <a:scene3d>
            <a:camera prst="orthographicFront"/>
            <a:lightRig rig="soft" dir="t"/>
          </a:scene3d>
          <a:sp3d extrusionH="114300" contourW="38100" prstMaterial="flat">
            <a:bevelT w="127000" h="127000"/>
            <a:bevelB w="127000" h="127000"/>
            <a:contourClr>
              <a:schemeClr val="bg2">
                <a:lumMod val="50000"/>
              </a:schemeClr>
            </a:contourClr>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3253" name="Title 1"/>
          <p:cNvSpPr>
            <a:spLocks noGrp="1"/>
          </p:cNvSpPr>
          <p:nvPr>
            <p:ph type="title"/>
          </p:nvPr>
        </p:nvSpPr>
        <p:spPr>
          <a:xfrm>
            <a:off x="381000" y="381000"/>
            <a:ext cx="8458200" cy="1295400"/>
          </a:xfrm>
        </p:spPr>
        <p:txBody>
          <a:bodyPr/>
          <a:lstStyle/>
          <a:p>
            <a:pPr>
              <a:lnSpc>
                <a:spcPct val="90000"/>
              </a:lnSpc>
            </a:pPr>
            <a:r>
              <a:rPr lang="en-US" sz="2800">
                <a:solidFill>
                  <a:schemeClr val="bg1"/>
                </a:solidFill>
                <a:latin typeface="Arial" charset="0"/>
                <a:ea typeface="ＭＳ Ｐゴシック" charset="0"/>
                <a:cs typeface="ＭＳ Ｐゴシック" charset="0"/>
              </a:rPr>
              <a:t>Autologous stem cell transplantation as first-line therapy in PTCL: Results of a prospective multicenter study</a:t>
            </a:r>
            <a:r>
              <a:rPr lang="en-US" sz="2800">
                <a:latin typeface="Arial" charset="0"/>
                <a:ea typeface="ＭＳ Ｐゴシック" charset="0"/>
                <a:cs typeface="ＭＳ Ｐゴシック" charset="0"/>
              </a:rPr>
              <a:t/>
            </a:r>
            <a:br>
              <a:rPr lang="en-US" sz="2800">
                <a:latin typeface="Arial" charset="0"/>
                <a:ea typeface="ＭＳ Ｐゴシック" charset="0"/>
                <a:cs typeface="ＭＳ Ｐゴシック" charset="0"/>
              </a:rPr>
            </a:br>
            <a:endParaRPr lang="en-US" sz="2800">
              <a:latin typeface="Arial" charset="0"/>
              <a:ea typeface="ＭＳ Ｐゴシック" charset="0"/>
              <a:cs typeface="ＭＳ Ｐゴシック" charset="0"/>
            </a:endParaRPr>
          </a:p>
        </p:txBody>
      </p:sp>
      <p:sp>
        <p:nvSpPr>
          <p:cNvPr id="53254" name="Content Placeholder 3"/>
          <p:cNvSpPr>
            <a:spLocks noGrp="1"/>
          </p:cNvSpPr>
          <p:nvPr>
            <p:ph sz="half" idx="2"/>
          </p:nvPr>
        </p:nvSpPr>
        <p:spPr>
          <a:xfrm>
            <a:off x="152400" y="1951038"/>
            <a:ext cx="4038600" cy="3230562"/>
          </a:xfrm>
        </p:spPr>
        <p:txBody>
          <a:bodyPr/>
          <a:lstStyle/>
          <a:p>
            <a:pPr>
              <a:buClr>
                <a:srgbClr val="3366FF"/>
              </a:buClr>
              <a:buSzPct val="50000"/>
              <a:buFont typeface="Wingdings" charset="0"/>
              <a:buChar char="u"/>
            </a:pPr>
            <a:r>
              <a:rPr lang="en-US" sz="2400">
                <a:latin typeface="Arial" charset="0"/>
                <a:ea typeface="ＭＳ Ｐゴシック" charset="0"/>
                <a:cs typeface="ＭＳ Ｐゴシック" charset="0"/>
              </a:rPr>
              <a:t>N = 83</a:t>
            </a:r>
          </a:p>
          <a:p>
            <a:pPr>
              <a:buClr>
                <a:srgbClr val="3366FF"/>
              </a:buClr>
              <a:buSzPct val="50000"/>
              <a:buFont typeface="Wingdings" charset="0"/>
              <a:buChar char="u"/>
            </a:pPr>
            <a:r>
              <a:rPr lang="en-US" sz="2400">
                <a:latin typeface="Arial" charset="0"/>
                <a:ea typeface="ＭＳ Ｐゴシック" charset="0"/>
                <a:cs typeface="ＭＳ Ｐゴシック" charset="0"/>
              </a:rPr>
              <a:t>CHOP x 4-6</a:t>
            </a:r>
          </a:p>
          <a:p>
            <a:pPr>
              <a:buClr>
                <a:srgbClr val="3366FF"/>
              </a:buClr>
              <a:buSzPct val="50000"/>
              <a:buFont typeface="Wingdings" charset="0"/>
              <a:buChar char="u"/>
            </a:pPr>
            <a:r>
              <a:rPr lang="en-US" sz="2400">
                <a:latin typeface="Arial" charset="0"/>
                <a:ea typeface="ＭＳ Ｐゴシック" charset="0"/>
                <a:cs typeface="ＭＳ Ｐゴシック" charset="0"/>
              </a:rPr>
              <a:t>IF CR/PR</a:t>
            </a:r>
          </a:p>
          <a:p>
            <a:pPr lvl="1">
              <a:buClr>
                <a:srgbClr val="3366FF"/>
              </a:buClr>
              <a:buSzPct val="50000"/>
              <a:buFont typeface="Wingdings" charset="0"/>
              <a:buChar char="u"/>
            </a:pPr>
            <a:r>
              <a:rPr lang="en-US" sz="2000">
                <a:solidFill>
                  <a:srgbClr val="0000FF"/>
                </a:solidFill>
                <a:latin typeface="Arial" charset="0"/>
                <a:ea typeface="ＭＳ Ｐゴシック" charset="0"/>
              </a:rPr>
              <a:t>mobilized with DexaBEAM or ESHAP</a:t>
            </a:r>
          </a:p>
          <a:p>
            <a:pPr>
              <a:buClr>
                <a:srgbClr val="3366FF"/>
              </a:buClr>
              <a:buSzPct val="50000"/>
              <a:buFont typeface="Wingdings" charset="0"/>
              <a:buChar char="u"/>
            </a:pPr>
            <a:r>
              <a:rPr lang="en-US" sz="2400">
                <a:latin typeface="Arial" charset="0"/>
                <a:ea typeface="ＭＳ Ｐゴシック" charset="0"/>
                <a:cs typeface="ＭＳ Ｐゴシック" charset="0"/>
              </a:rPr>
              <a:t>TBI + CY-ASCT</a:t>
            </a:r>
          </a:p>
          <a:p>
            <a:pPr>
              <a:buClr>
                <a:srgbClr val="3366FF"/>
              </a:buClr>
              <a:buSzPct val="50000"/>
              <a:buFont typeface="Wingdings" charset="0"/>
              <a:buChar char="u"/>
            </a:pPr>
            <a:r>
              <a:rPr lang="de-DE" sz="2400">
                <a:latin typeface="Arial" charset="0"/>
                <a:ea typeface="ＭＳ Ｐゴシック" charset="0"/>
                <a:cs typeface="ＭＳ Ｐゴシック" charset="0"/>
              </a:rPr>
              <a:t>Median F/U: 33 months</a:t>
            </a:r>
            <a:endParaRPr lang="en-US" sz="2400">
              <a:latin typeface="Arial" charset="0"/>
              <a:ea typeface="ＭＳ Ｐゴシック" charset="0"/>
              <a:cs typeface="ＭＳ Ｐゴシック" charset="0"/>
            </a:endParaRPr>
          </a:p>
        </p:txBody>
      </p:sp>
      <p:graphicFrame>
        <p:nvGraphicFramePr>
          <p:cNvPr id="5" name="Table 4"/>
          <p:cNvGraphicFramePr>
            <a:graphicFrameLocks noGrp="1"/>
          </p:cNvGraphicFramePr>
          <p:nvPr/>
        </p:nvGraphicFramePr>
        <p:xfrm>
          <a:off x="4648200" y="1736725"/>
          <a:ext cx="4267200" cy="4663440"/>
        </p:xfrm>
        <a:graphic>
          <a:graphicData uri="http://schemas.openxmlformats.org/drawingml/2006/table">
            <a:tbl>
              <a:tblPr>
                <a:effectLst>
                  <a:outerShdw blurRad="190500" dist="101600" dir="2700000" algn="tl" rotWithShape="0">
                    <a:srgbClr val="000000">
                      <a:alpha val="43000"/>
                    </a:srgbClr>
                  </a:outerShdw>
                </a:effectLst>
              </a:tblPr>
              <a:tblGrid>
                <a:gridCol w="1395413"/>
                <a:gridCol w="1119187"/>
                <a:gridCol w="1752600"/>
              </a:tblGrid>
              <a:tr h="371475">
                <a:tc>
                  <a:txBody>
                    <a:bodyPr/>
                    <a:lstStyle/>
                    <a:p>
                      <a:pPr marL="0" marR="0" lvl="0" indent="0" algn="l" defTabSz="457200" rtl="0" eaLnBrk="1" fontAlgn="base" latinLnBrk="0" hangingPunct="1">
                        <a:lnSpc>
                          <a:spcPct val="100000"/>
                        </a:lnSpc>
                        <a:spcBef>
                          <a:spcPct val="5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PTCL</a:t>
                      </a:r>
                    </a:p>
                  </a:txBody>
                  <a:tcPr horzOverflow="overflow">
                    <a:lnL w="57150" cap="flat" cmpd="sng" algn="ctr">
                      <a:solidFill>
                        <a:srgbClr val="FF6600"/>
                      </a:solidFill>
                      <a:prstDash val="solid"/>
                      <a:round/>
                      <a:headEnd type="none" w="med" len="med"/>
                      <a:tailEnd type="none" w="med" len="med"/>
                    </a:lnL>
                    <a:lnR>
                      <a:noFill/>
                    </a:lnR>
                    <a:lnT w="57150" cap="flat" cmpd="sng" algn="ctr">
                      <a:solidFill>
                        <a:srgbClr val="FF66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39%</a:t>
                      </a:r>
                    </a:p>
                  </a:txBody>
                  <a:tcPr horzOverflow="overflow">
                    <a:lnL>
                      <a:noFill/>
                    </a:lnL>
                    <a:lnR>
                      <a:noFill/>
                    </a:lnR>
                    <a:lnT w="57150" cap="flat" cmpd="sng" algn="ctr">
                      <a:solidFill>
                        <a:srgbClr val="FF66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pitchFamily="-106" charset="0"/>
                      </a:endParaRPr>
                    </a:p>
                  </a:txBody>
                  <a:tcPr horzOverflow="overflow">
                    <a:lnL>
                      <a:noFill/>
                    </a:lnL>
                    <a:lnR w="57150" cap="flat" cmpd="sng" algn="ctr">
                      <a:solidFill>
                        <a:srgbClr val="FF6600"/>
                      </a:solidFill>
                      <a:prstDash val="solid"/>
                      <a:round/>
                      <a:headEnd type="none" w="med" len="med"/>
                      <a:tailEnd type="none" w="med" len="med"/>
                    </a:lnR>
                    <a:lnT w="57150" cap="flat" cmpd="sng" algn="ctr">
                      <a:solidFill>
                        <a:srgbClr val="FF66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r>
              <a:tr h="371475">
                <a:tc>
                  <a:txBody>
                    <a:bodyPr/>
                    <a:lstStyle/>
                    <a:p>
                      <a:pPr marL="0" marR="0" lvl="0" indent="0" algn="l" defTabSz="457200" rtl="0" eaLnBrk="1" fontAlgn="base" latinLnBrk="0" hangingPunct="1">
                        <a:lnSpc>
                          <a:spcPct val="100000"/>
                        </a:lnSpc>
                        <a:spcBef>
                          <a:spcPct val="5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106" charset="0"/>
                        </a:rPr>
                        <a:t>AITL</a:t>
                      </a:r>
                    </a:p>
                  </a:txBody>
                  <a:tcPr horzOverflow="overflow">
                    <a:lnL w="57150" cap="flat" cmpd="sng" algn="ctr">
                      <a:solidFill>
                        <a:srgbClr val="FF6600"/>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106" charset="0"/>
                        </a:rPr>
                        <a:t>33%</a:t>
                      </a:r>
                    </a:p>
                  </a:txBody>
                  <a:tcP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pitchFamily="-106" charset="0"/>
                      </a:endParaRPr>
                    </a:p>
                  </a:txBody>
                  <a:tcPr horzOverflow="overflow">
                    <a:lnL>
                      <a:noFill/>
                    </a:lnL>
                    <a:lnR w="57150" cap="flat" cmpd="sng" algn="ctr">
                      <a:solidFill>
                        <a:srgbClr val="FF66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r>
              <a:tr h="371475">
                <a:tc>
                  <a:txBody>
                    <a:bodyPr/>
                    <a:lstStyle/>
                    <a:p>
                      <a:pPr marL="0" marR="0" lvl="0" indent="0" algn="l" defTabSz="457200" rtl="0" eaLnBrk="1" fontAlgn="base" latinLnBrk="0" hangingPunct="1">
                        <a:lnSpc>
                          <a:spcPct val="100000"/>
                        </a:lnSpc>
                        <a:spcBef>
                          <a:spcPct val="5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ALCL</a:t>
                      </a:r>
                    </a:p>
                  </a:txBody>
                  <a:tcPr horzOverflow="overflow">
                    <a:lnL w="57150" cap="flat" cmpd="sng" algn="ctr">
                      <a:solidFill>
                        <a:srgbClr val="FF6600"/>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16%</a:t>
                      </a:r>
                    </a:p>
                  </a:txBody>
                  <a:tcP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pitchFamily="-106" charset="0"/>
                      </a:endParaRPr>
                    </a:p>
                  </a:txBody>
                  <a:tcPr horzOverflow="overflow">
                    <a:lnL>
                      <a:noFill/>
                    </a:lnL>
                    <a:lnR w="57150" cap="flat" cmpd="sng" algn="ctr">
                      <a:solidFill>
                        <a:srgbClr val="FF66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r>
              <a:tr h="371475">
                <a:tc>
                  <a:txBody>
                    <a:bodyPr/>
                    <a:lstStyle/>
                    <a:p>
                      <a:pPr marL="0" marR="0" lvl="0" indent="0" algn="l" defTabSz="457200" rtl="0" eaLnBrk="1" fontAlgn="base" latinLnBrk="0" hangingPunct="1">
                        <a:lnSpc>
                          <a:spcPct val="100000"/>
                        </a:lnSpc>
                        <a:spcBef>
                          <a:spcPct val="5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106" charset="0"/>
                        </a:rPr>
                        <a:t>Med age</a:t>
                      </a:r>
                    </a:p>
                  </a:txBody>
                  <a:tcPr horzOverflow="overflow">
                    <a:lnL w="57150" cap="flat" cmpd="sng" algn="ctr">
                      <a:solidFill>
                        <a:srgbClr val="FF6600"/>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46.5</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pitchFamily="-106" charset="0"/>
                      </a:endParaRPr>
                    </a:p>
                  </a:txBody>
                  <a:tcP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(30-65)</a:t>
                      </a:r>
                    </a:p>
                  </a:txBody>
                  <a:tcPr horzOverflow="overflow">
                    <a:lnL>
                      <a:noFill/>
                    </a:lnL>
                    <a:lnR w="57150" cap="flat" cmpd="sng" algn="ctr">
                      <a:solidFill>
                        <a:srgbClr val="FF66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r>
              <a:tr h="371475">
                <a:tc>
                  <a:txBody>
                    <a:bodyPr/>
                    <a:lstStyle/>
                    <a:p>
                      <a:pPr marL="0" marR="0" lvl="0" indent="0" algn="l" defTabSz="457200" rtl="0" eaLnBrk="1" fontAlgn="base" latinLnBrk="0" hangingPunct="1">
                        <a:lnSpc>
                          <a:spcPct val="100000"/>
                        </a:lnSpc>
                        <a:spcBef>
                          <a:spcPct val="5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AA-IPI</a:t>
                      </a:r>
                    </a:p>
                  </a:txBody>
                  <a:tcPr horzOverflow="overflow">
                    <a:lnL w="57150" cap="flat" cmpd="sng" algn="ctr">
                      <a:solidFill>
                        <a:srgbClr val="FF6600"/>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L-LI</a:t>
                      </a:r>
                    </a:p>
                  </a:txBody>
                  <a:tcP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49%</a:t>
                      </a:r>
                    </a:p>
                  </a:txBody>
                  <a:tcPr horzOverflow="overflow">
                    <a:lnL>
                      <a:noFill/>
                    </a:lnL>
                    <a:lnR w="57150" cap="flat" cmpd="sng" algn="ctr">
                      <a:solidFill>
                        <a:srgbClr val="FF66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a:ln>
                          <a:noFill/>
                        </a:ln>
                        <a:solidFill>
                          <a:schemeClr val="tx1"/>
                        </a:solidFill>
                        <a:effectLst/>
                        <a:latin typeface="Arial" pitchFamily="-106" charset="0"/>
                      </a:endParaRPr>
                    </a:p>
                  </a:txBody>
                  <a:tcPr horzOverflow="overflow">
                    <a:lnL w="57150" cap="flat" cmpd="sng" algn="ctr">
                      <a:solidFill>
                        <a:srgbClr val="FF6600"/>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HI-H</a:t>
                      </a:r>
                    </a:p>
                  </a:txBody>
                  <a:tcP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51%</a:t>
                      </a:r>
                    </a:p>
                  </a:txBody>
                  <a:tcPr horzOverflow="overflow">
                    <a:lnL>
                      <a:noFill/>
                    </a:lnL>
                    <a:lnR w="57150" cap="flat" cmpd="sng" algn="ctr">
                      <a:solidFill>
                        <a:srgbClr val="FF66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bg1"/>
                    </a:solidFill>
                  </a:tcPr>
                </a:tc>
              </a:tr>
              <a:tr h="212725">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a:ln>
                          <a:noFill/>
                        </a:ln>
                        <a:solidFill>
                          <a:schemeClr val="tx1"/>
                        </a:solidFill>
                        <a:effectLst/>
                        <a:latin typeface="Arial" pitchFamily="-106" charset="0"/>
                      </a:endParaRPr>
                    </a:p>
                  </a:txBody>
                  <a:tcPr horzOverflow="overflow">
                    <a:lnL w="57150" cap="flat" cmpd="sng" algn="ctr">
                      <a:solidFill>
                        <a:srgbClr val="FF6600"/>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a:ln>
                          <a:noFill/>
                        </a:ln>
                        <a:solidFill>
                          <a:schemeClr val="tx1"/>
                        </a:solidFill>
                        <a:effectLst/>
                        <a:latin typeface="Arial" pitchFamily="-106" charset="0"/>
                      </a:endParaRPr>
                    </a:p>
                  </a:txBody>
                  <a:tcP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a:ln>
                          <a:noFill/>
                        </a:ln>
                        <a:solidFill>
                          <a:schemeClr val="tx1"/>
                        </a:solidFill>
                        <a:effectLst/>
                        <a:latin typeface="Arial" pitchFamily="-106" charset="0"/>
                      </a:endParaRPr>
                    </a:p>
                  </a:txBody>
                  <a:tcPr horzOverflow="overflow">
                    <a:lnL>
                      <a:noFill/>
                    </a:lnL>
                    <a:lnR w="57150" cap="flat" cmpd="sng" algn="ctr">
                      <a:solidFill>
                        <a:srgbClr val="FF66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bg1"/>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CR/CHOP</a:t>
                      </a:r>
                    </a:p>
                  </a:txBody>
                  <a:tcPr horzOverflow="overflow">
                    <a:lnL w="57150" cap="flat" cmpd="sng" algn="ctr">
                      <a:solidFill>
                        <a:srgbClr val="FF6600"/>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39%</a:t>
                      </a:r>
                    </a:p>
                  </a:txBody>
                  <a:tcP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pitchFamily="-106" charset="0"/>
                      </a:endParaRPr>
                    </a:p>
                  </a:txBody>
                  <a:tcPr horzOverflow="overflow">
                    <a:lnL>
                      <a:noFill/>
                    </a:lnL>
                    <a:lnR w="57150" cap="flat" cmpd="sng" algn="ctr">
                      <a:solidFill>
                        <a:srgbClr val="FF66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PR/CHOP</a:t>
                      </a:r>
                    </a:p>
                  </a:txBody>
                  <a:tcPr horzOverflow="overflow">
                    <a:lnL w="57150" cap="flat" cmpd="sng" algn="ctr">
                      <a:solidFill>
                        <a:srgbClr val="FF6600"/>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40%</a:t>
                      </a:r>
                    </a:p>
                  </a:txBody>
                  <a:tcP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pitchFamily="-106" charset="0"/>
                      </a:endParaRPr>
                    </a:p>
                  </a:txBody>
                  <a:tcPr horzOverflow="overflow">
                    <a:lnL>
                      <a:noFill/>
                    </a:lnL>
                    <a:lnR w="57150" cap="flat" cmpd="sng" algn="ctr">
                      <a:solidFill>
                        <a:srgbClr val="FF66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bg1"/>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ASCT</a:t>
                      </a:r>
                    </a:p>
                  </a:txBody>
                  <a:tcPr horzOverflow="overflow">
                    <a:lnL w="57150" cap="flat" cmpd="sng" algn="ctr">
                      <a:solidFill>
                        <a:srgbClr val="FF6600"/>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66%</a:t>
                      </a:r>
                    </a:p>
                  </a:txBody>
                  <a:tcP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pitchFamily="-106" charset="0"/>
                      </a:endParaRPr>
                    </a:p>
                  </a:txBody>
                  <a:tcPr horzOverflow="overflow">
                    <a:lnL>
                      <a:noFill/>
                    </a:lnL>
                    <a:lnR w="57150" cap="flat" cmpd="sng" algn="ctr">
                      <a:solidFill>
                        <a:srgbClr val="FF66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106" charset="0"/>
                        </a:rPr>
                        <a:t>POD</a:t>
                      </a:r>
                    </a:p>
                  </a:txBody>
                  <a:tcPr horzOverflow="overflow">
                    <a:lnL w="57150" cap="flat" cmpd="sng" algn="ctr">
                      <a:solidFill>
                        <a:srgbClr val="FF6600"/>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57150" cap="flat" cmpd="sng" algn="ctr">
                      <a:solidFill>
                        <a:srgbClr val="FF66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106" charset="0"/>
                        </a:rPr>
                        <a:t>29%</a:t>
                      </a:r>
                    </a:p>
                  </a:txBody>
                  <a:tcPr horzOverflow="overflow">
                    <a:lnL>
                      <a:noFill/>
                    </a:lnL>
                    <a:lnR>
                      <a:noFill/>
                    </a:lnR>
                    <a:lnT w="12700" cap="flat" cmpd="sng" algn="ctr">
                      <a:solidFill>
                        <a:srgbClr val="FFFFFF"/>
                      </a:solidFill>
                      <a:prstDash val="solid"/>
                      <a:round/>
                      <a:headEnd type="none" w="med" len="med"/>
                      <a:tailEnd type="none" w="med" len="med"/>
                    </a:lnT>
                    <a:lnB w="57150" cap="flat" cmpd="sng" algn="ctr">
                      <a:solidFill>
                        <a:srgbClr val="FF66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106" charset="0"/>
                        </a:rPr>
                        <a:t>(22% CHOP)</a:t>
                      </a:r>
                    </a:p>
                  </a:txBody>
                  <a:tcPr horzOverflow="overflow">
                    <a:lnL>
                      <a:noFill/>
                    </a:lnL>
                    <a:lnR w="57150" cap="flat" cmpd="sng" algn="ctr">
                      <a:solidFill>
                        <a:srgbClr val="FF6600"/>
                      </a:solidFill>
                      <a:prstDash val="solid"/>
                      <a:round/>
                      <a:headEnd type="none" w="med" len="med"/>
                      <a:tailEnd type="none" w="med" len="med"/>
                    </a:lnR>
                    <a:lnT w="12700" cap="flat" cmpd="sng" algn="ctr">
                      <a:solidFill>
                        <a:srgbClr val="FFFFFF"/>
                      </a:solidFill>
                      <a:prstDash val="solid"/>
                      <a:round/>
                      <a:headEnd type="none" w="med" len="med"/>
                      <a:tailEnd type="none" w="med" len="med"/>
                    </a:lnT>
                    <a:lnB w="57150" cap="flat" cmpd="sng" algn="ctr">
                      <a:solidFill>
                        <a:srgbClr val="FF6600"/>
                      </a:solidFill>
                      <a:prstDash val="solid"/>
                      <a:round/>
                      <a:headEnd type="none" w="med" len="med"/>
                      <a:tailEnd type="none" w="med" len="med"/>
                    </a:lnB>
                    <a:lnTlToBr>
                      <a:noFill/>
                    </a:lnTlToBr>
                    <a:lnBlToTr>
                      <a:noFill/>
                    </a:lnBlToTr>
                    <a:solidFill>
                      <a:srgbClr val="FFFFFF"/>
                    </a:solidFill>
                  </a:tcPr>
                </a:tc>
              </a:tr>
            </a:tbl>
          </a:graphicData>
        </a:graphic>
      </p:graphicFrame>
      <p:sp>
        <p:nvSpPr>
          <p:cNvPr id="53256" name="Text Box 4"/>
          <p:cNvSpPr txBox="1">
            <a:spLocks noChangeArrowheads="1"/>
          </p:cNvSpPr>
          <p:nvPr/>
        </p:nvSpPr>
        <p:spPr bwMode="auto">
          <a:xfrm>
            <a:off x="0" y="6465888"/>
            <a:ext cx="4243388"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cs typeface="ＭＳ Ｐゴシック" charset="0"/>
              </a:defRPr>
            </a:lvl1pPr>
            <a:lvl2pPr marL="742950" indent="-28575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2pPr>
            <a:lvl3pPr marL="11430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3pPr>
            <a:lvl4pPr marL="16002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4pPr>
            <a:lvl5pPr marL="2057400" indent="-228600" eaLnBrk="0" hangingPunct="0">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Lst>
              <a:defRPr sz="2400">
                <a:solidFill>
                  <a:schemeClr val="tx1"/>
                </a:solidFill>
                <a:latin typeface="Arial" charset="0"/>
                <a:ea typeface="ＭＳ Ｐゴシック" charset="0"/>
              </a:defRPr>
            </a:lvl9pPr>
          </a:lstStyle>
          <a:p>
            <a:pPr algn="r" eaLnBrk="1" hangingPunct="1">
              <a:lnSpc>
                <a:spcPct val="97000"/>
              </a:lnSpc>
              <a:buClr>
                <a:srgbClr val="000000"/>
              </a:buClr>
              <a:buSzPct val="45000"/>
            </a:pPr>
            <a:r>
              <a:rPr lang="en-GB" sz="1600" b="1">
                <a:solidFill>
                  <a:srgbClr val="000000"/>
                </a:solidFill>
              </a:rPr>
              <a:t>Reimer P et al. JCO </a:t>
            </a:r>
            <a:r>
              <a:rPr lang="en-US" sz="1600" b="1"/>
              <a:t>2009;27(1):106-13.</a:t>
            </a:r>
            <a:endParaRPr lang="en-GB" sz="1600" b="1">
              <a:solidFill>
                <a:srgbClr val="000000"/>
              </a:solidFill>
            </a:endParaRP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Default Design">
  <a:themeElements>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9242</TotalTime>
  <Words>1619</Words>
  <Application>Microsoft Macintosh PowerPoint</Application>
  <PresentationFormat>On-screen Show (4:3)</PresentationFormat>
  <Paragraphs>414</Paragraphs>
  <Slides>28</Slides>
  <Notes>28</Notes>
  <HiddenSlides>0</HiddenSlides>
  <MMClips>0</MMClips>
  <ScaleCrop>false</ScaleCrop>
  <HeadingPairs>
    <vt:vector size="8" baseType="variant">
      <vt:variant>
        <vt:lpstr>Fonts Used</vt:lpstr>
      </vt:variant>
      <vt:variant>
        <vt:i4>9</vt:i4>
      </vt:variant>
      <vt:variant>
        <vt:lpstr>Theme</vt:lpstr>
      </vt:variant>
      <vt:variant>
        <vt:i4>5</vt:i4>
      </vt:variant>
      <vt:variant>
        <vt:lpstr>Embedded OLE Servers</vt:lpstr>
      </vt:variant>
      <vt:variant>
        <vt:i4>1</vt:i4>
      </vt:variant>
      <vt:variant>
        <vt:lpstr>Slide Titles</vt:lpstr>
      </vt:variant>
      <vt:variant>
        <vt:i4>28</vt:i4>
      </vt:variant>
    </vt:vector>
  </HeadingPairs>
  <TitlesOfParts>
    <vt:vector size="43" baseType="lpstr">
      <vt:lpstr>Arial</vt:lpstr>
      <vt:lpstr>ＭＳ Ｐゴシック</vt:lpstr>
      <vt:lpstr>Wingdings</vt:lpstr>
      <vt:lpstr>Times New Roman</vt:lpstr>
      <vt:lpstr>MS PGothic</vt:lpstr>
      <vt:lpstr>Courier New</vt:lpstr>
      <vt:lpstr>Calibri</vt:lpstr>
      <vt:lpstr>ヒラギノ角ゴ Pro W3</vt:lpstr>
      <vt:lpstr>Times</vt:lpstr>
      <vt:lpstr>Default Design</vt:lpstr>
      <vt:lpstr>1_Blank Presentation</vt:lpstr>
      <vt:lpstr>2_Blank Presentation</vt:lpstr>
      <vt:lpstr>1_Default Design</vt:lpstr>
      <vt:lpstr>Blank Presentation</vt:lpstr>
      <vt:lpstr>Excel.Chart.8</vt:lpstr>
      <vt:lpstr>PowerPoint Presentation</vt:lpstr>
      <vt:lpstr>T-Cell Lymphoma</vt:lpstr>
      <vt:lpstr>PowerPoint Presentation</vt:lpstr>
      <vt:lpstr>Case: From the practice of Alberto Grossi, MD</vt:lpstr>
      <vt:lpstr>PowerPoint Presentation</vt:lpstr>
      <vt:lpstr>PowerPoint Presentation</vt:lpstr>
      <vt:lpstr>PowerPoint Presentation</vt:lpstr>
      <vt:lpstr>What do we get with CHOP?</vt:lpstr>
      <vt:lpstr>Autologous stem cell transplantation as first-line therapy in PTCL: Results of a prospective multicenter study </vt:lpstr>
      <vt:lpstr>CHOP First-line treatment of PTCL</vt:lpstr>
      <vt:lpstr>What do we get with CHOP?</vt:lpstr>
      <vt:lpstr> Is anything clearly better than CHOP?</vt:lpstr>
      <vt:lpstr>Alemtuzumab (A) + Chemotherapy First-line treatment of PTCL</vt:lpstr>
      <vt:lpstr>PowerPoint Presentation</vt:lpstr>
      <vt:lpstr>SWOG-S0350: Phase II trial of PEGS in PTCL</vt:lpstr>
      <vt:lpstr>CHOP+ and non-CHOP First-line treatment of PTCL</vt:lpstr>
      <vt:lpstr>PowerPoint Presentation</vt:lpstr>
      <vt:lpstr>PowerPoint Presentation</vt:lpstr>
      <vt:lpstr>Approved Agents in Relapsed/Refractory PTCL</vt:lpstr>
      <vt:lpstr>CD30 expression patterns</vt:lpstr>
      <vt:lpstr>Brentuximab Vedotin in MF Best clinical response</vt:lpstr>
      <vt:lpstr>PowerPoint Presentation</vt:lpstr>
      <vt:lpstr>PowerPoint Presentation</vt:lpstr>
      <vt:lpstr>PowerPoint Presentation</vt:lpstr>
      <vt:lpstr>Lenalidomide in Relapsed/Refractory TCL</vt:lpstr>
      <vt:lpstr>BENTLY Trial: Bendamustine in Relapsed/ Refractory T-cell Lymphoma</vt:lpstr>
      <vt:lpstr>Agents for Relapsed PTCL: Clinical Trials</vt:lpstr>
      <vt:lpstr>International Second Opinion: Interactive  Case-Based Discussions Focused on the Management of Non-Hodgkin Lymphoma/CLL   Friday, December 7, 2012 1:00 PM – 3:30 PM Atlanta, Georgia</vt:lpstr>
    </vt:vector>
  </TitlesOfParts>
  <Manager/>
  <Company>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Aura Herrmann</cp:lastModifiedBy>
  <cp:revision>1051</cp:revision>
  <cp:lastPrinted>2013-02-07T16:05:35Z</cp:lastPrinted>
  <dcterms:created xsi:type="dcterms:W3CDTF">2012-11-20T02:30:12Z</dcterms:created>
  <dcterms:modified xsi:type="dcterms:W3CDTF">2013-03-01T18:01:36Z</dcterms:modified>
  <cp:category/>
</cp:coreProperties>
</file>