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embeddings/oleObject3.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4.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872" r:id="rId2"/>
  </p:sldMasterIdLst>
  <p:notesMasterIdLst>
    <p:notesMasterId r:id="rId28"/>
  </p:notesMasterIdLst>
  <p:handoutMasterIdLst>
    <p:handoutMasterId r:id="rId29"/>
  </p:handoutMasterIdLst>
  <p:sldIdLst>
    <p:sldId id="444" r:id="rId3"/>
    <p:sldId id="441" r:id="rId4"/>
    <p:sldId id="442" r:id="rId5"/>
    <p:sldId id="445" r:id="rId6"/>
    <p:sldId id="446" r:id="rId7"/>
    <p:sldId id="447" r:id="rId8"/>
    <p:sldId id="322" r:id="rId9"/>
    <p:sldId id="305" r:id="rId10"/>
    <p:sldId id="329" r:id="rId11"/>
    <p:sldId id="360" r:id="rId12"/>
    <p:sldId id="261" r:id="rId13"/>
    <p:sldId id="343" r:id="rId14"/>
    <p:sldId id="380" r:id="rId15"/>
    <p:sldId id="339" r:id="rId16"/>
    <p:sldId id="377" r:id="rId17"/>
    <p:sldId id="378" r:id="rId18"/>
    <p:sldId id="430" r:id="rId19"/>
    <p:sldId id="432" r:id="rId20"/>
    <p:sldId id="433" r:id="rId21"/>
    <p:sldId id="352" r:id="rId22"/>
    <p:sldId id="347" r:id="rId23"/>
    <p:sldId id="434" r:id="rId24"/>
    <p:sldId id="437" r:id="rId25"/>
    <p:sldId id="436" r:id="rId26"/>
    <p:sldId id="435" r:id="rId27"/>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1D5"/>
    <a:srgbClr val="F4F364"/>
    <a:srgbClr val="000000"/>
    <a:srgbClr val="00FF00"/>
    <a:srgbClr val="FFD400"/>
    <a:srgbClr val="FFFFFF"/>
    <a:srgbClr val="6633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0924" autoAdjust="0"/>
  </p:normalViewPr>
  <p:slideViewPr>
    <p:cSldViewPr snapToGrid="0">
      <p:cViewPr>
        <p:scale>
          <a:sx n="100" d="100"/>
          <a:sy n="100" d="100"/>
        </p:scale>
        <p:origin x="-1784" y="-160"/>
      </p:cViewPr>
      <p:guideLst>
        <p:guide orient="horz" pos="2160"/>
        <p:guide orient="horz" pos="832"/>
        <p:guide orient="horz" pos="191"/>
        <p:guide orient="horz" pos="4270"/>
        <p:guide pos="2880"/>
        <p:guide pos="41"/>
        <p:guide pos="27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3200" y="-12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l-GR"/>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7EFF4A68-2488-8048-A119-E3C75E51C844}" type="datetime1">
              <a:rPr lang="en-US"/>
              <a:pPr>
                <a:defRPr/>
              </a:pPr>
              <a:t>3/1/13</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l-GR"/>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0866DD1A-1EE0-D747-8681-F90DAE074BB7}" type="slidenum">
              <a:rPr lang="en-US"/>
              <a:pPr>
                <a:defRPr/>
              </a:pPr>
              <a:t>‹#›</a:t>
            </a:fld>
            <a:endParaRPr lang="en-US"/>
          </a:p>
        </p:txBody>
      </p:sp>
    </p:spTree>
    <p:extLst>
      <p:ext uri="{BB962C8B-B14F-4D97-AF65-F5344CB8AC3E}">
        <p14:creationId xmlns:p14="http://schemas.microsoft.com/office/powerpoint/2010/main" val="85332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ＭＳ Ｐゴシック" charset="0"/>
                <a:cs typeface="+mn-cs"/>
              </a:defRPr>
            </a:lvl1pPr>
          </a:lstStyle>
          <a:p>
            <a:pPr>
              <a:defRPr/>
            </a:pPr>
            <a:endParaRPr lang="el-GR"/>
          </a:p>
        </p:txBody>
      </p:sp>
      <p:sp>
        <p:nvSpPr>
          <p:cNvPr id="3" name="Date Placeholder 2"/>
          <p:cNvSpPr>
            <a:spLocks noGrp="1"/>
          </p:cNvSpPr>
          <p:nvPr>
            <p:ph type="dt"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4665272E-5DFA-B547-B7D2-389ED565DCAB}" type="datetime1">
              <a:rPr lang="en-US"/>
              <a:pPr>
                <a:defRPr/>
              </a:pPr>
              <a:t>3/1/13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ＭＳ Ｐゴシック" charset="0"/>
                <a:cs typeface="+mn-cs"/>
              </a:defRPr>
            </a:lvl1pPr>
          </a:lstStyle>
          <a:p>
            <a:pPr>
              <a:defRPr/>
            </a:pPr>
            <a:endParaRPr lang="el-GR"/>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DA72B078-0A8C-0244-B5DE-7AE656A5C98C}" type="slidenum">
              <a:rPr lang="en-US"/>
              <a:pPr>
                <a:defRPr/>
              </a:pPr>
              <a:t>‹#›</a:t>
            </a:fld>
            <a:endParaRPr lang="en-US"/>
          </a:p>
        </p:txBody>
      </p:sp>
    </p:spTree>
    <p:extLst>
      <p:ext uri="{BB962C8B-B14F-4D97-AF65-F5344CB8AC3E}">
        <p14:creationId xmlns:p14="http://schemas.microsoft.com/office/powerpoint/2010/main" val="29054804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AB3FCBF-4026-FF43-89E9-8E7347DCA1A0}"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66FC403-3E1F-4644-93E6-AD058C92B9FD}" type="slidenum">
              <a:rPr lang="en-US" sz="1200">
                <a:latin typeface="Calibri" charset="0"/>
              </a:rPr>
              <a:pPr eaLnBrk="1" hangingPunct="1"/>
              <a:t>10</a:t>
            </a:fld>
            <a:endParaRPr lang="en-US" sz="1200">
              <a:latin typeface="Calibri" charset="0"/>
            </a:endParaRPr>
          </a:p>
        </p:txBody>
      </p:sp>
      <p:sp>
        <p:nvSpPr>
          <p:cNvPr id="37890" name="1 - Θέση εικόνας διαφάνειας"/>
          <p:cNvSpPr>
            <a:spLocks noGrp="1" noRot="1" noChangeAspect="1" noTextEdit="1"/>
          </p:cNvSpPr>
          <p:nvPr>
            <p:ph type="sldImg"/>
          </p:nvPr>
        </p:nvSpPr>
        <p:spPr bwMode="auto">
          <a:xfrm>
            <a:off x="11064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3 - Θέση αριθμού διαφάνειας"/>
          <p:cNvSpPr txBox="1">
            <a:spLocks noGrp="1"/>
          </p:cNvSpPr>
          <p:nvPr/>
        </p:nvSpPr>
        <p:spPr bwMode="auto">
          <a:xfrm>
            <a:off x="3886200" y="8831263"/>
            <a:ext cx="29702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1" tIns="46149" rIns="92301" bIns="46149" anchor="b"/>
          <a:lstStyle>
            <a:lvl1pPr defTabSz="922338" eaLnBrk="0" hangingPunct="0">
              <a:defRPr sz="2400">
                <a:solidFill>
                  <a:schemeClr val="tx1"/>
                </a:solidFill>
                <a:latin typeface="Arial" charset="0"/>
                <a:ea typeface="ＭＳ Ｐゴシック" charset="0"/>
                <a:cs typeface="ＭＳ Ｐゴシック" charset="0"/>
              </a:defRPr>
            </a:lvl1pPr>
            <a:lvl2pPr marL="742950" indent="-285750" defTabSz="922338" eaLnBrk="0" hangingPunct="0">
              <a:defRPr sz="2400">
                <a:solidFill>
                  <a:schemeClr val="tx1"/>
                </a:solidFill>
                <a:latin typeface="Arial" charset="0"/>
                <a:ea typeface="ＭＳ Ｐゴシック" charset="0"/>
              </a:defRPr>
            </a:lvl2pPr>
            <a:lvl3pPr marL="1143000" indent="-228600" defTabSz="922338" eaLnBrk="0" hangingPunct="0">
              <a:defRPr sz="2400">
                <a:solidFill>
                  <a:schemeClr val="tx1"/>
                </a:solidFill>
                <a:latin typeface="Arial" charset="0"/>
                <a:ea typeface="ＭＳ Ｐゴシック" charset="0"/>
              </a:defRPr>
            </a:lvl3pPr>
            <a:lvl4pPr marL="1600200" indent="-228600" defTabSz="922338" eaLnBrk="0" hangingPunct="0">
              <a:defRPr sz="2400">
                <a:solidFill>
                  <a:schemeClr val="tx1"/>
                </a:solidFill>
                <a:latin typeface="Arial" charset="0"/>
                <a:ea typeface="ＭＳ Ｐゴシック" charset="0"/>
              </a:defRPr>
            </a:lvl4pPr>
            <a:lvl5pPr marL="2057400" indent="-228600" defTabSz="922338" eaLnBrk="0" hangingPunct="0">
              <a:defRPr sz="2400">
                <a:solidFill>
                  <a:schemeClr val="tx1"/>
                </a:solidFill>
                <a:latin typeface="Arial" charset="0"/>
                <a:ea typeface="ＭＳ Ｐゴシック" charset="0"/>
              </a:defRPr>
            </a:lvl5pPr>
            <a:lvl6pPr marL="2514600" indent="-228600" defTabSz="922338"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22338"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22338"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22338"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73FC6118-22DF-304B-8A3B-5BAF8B1DFC61}" type="slidenum">
              <a:rPr lang="el-GR" sz="1100"/>
              <a:pPr algn="r" eaLnBrk="1" hangingPunct="1"/>
              <a:t>10</a:t>
            </a:fld>
            <a:endParaRPr lang="el-GR" sz="1100"/>
          </a:p>
        </p:txBody>
      </p:sp>
      <p:sp>
        <p:nvSpPr>
          <p:cNvPr id="37892" name="Notes Placeholder 1"/>
          <p:cNvSpPr>
            <a:spLocks noGrp="1"/>
          </p:cNvSpPr>
          <p:nvPr/>
        </p:nvSpPr>
        <p:spPr bwMode="auto">
          <a:xfrm>
            <a:off x="685800" y="4416425"/>
            <a:ext cx="5486400"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endParaRPr lang="en-US"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89E0C39-7AFA-3843-88C0-73187987CD45}" type="slidenum">
              <a:rPr lang="en-US" sz="1200">
                <a:ea typeface="MS PGothic" charset="0"/>
                <a:cs typeface="MS PGothic" charset="0"/>
              </a:rPr>
              <a:pPr eaLnBrk="1" hangingPunct="1"/>
              <a:t>11</a:t>
            </a:fld>
            <a:endParaRPr lang="en-US" sz="1200">
              <a:ea typeface="MS PGothic" charset="0"/>
              <a:cs typeface="MS PGothic" charset="0"/>
            </a:endParaRPr>
          </a:p>
        </p:txBody>
      </p:sp>
      <p:sp>
        <p:nvSpPr>
          <p:cNvPr id="39938"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marL="114300" indent="-114300" eaLnBrk="1" hangingPunct="1">
              <a:spcBef>
                <a:spcPct val="0"/>
              </a:spcBef>
            </a:pPr>
            <a:endParaRPr lang="el-GR" sz="90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Arial"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0BB11C8-A380-6449-92CE-20C50039161C}" type="slidenum">
              <a:rPr lang="en-US" sz="1200"/>
              <a:pPr eaLnBrk="1" hangingPunct="1"/>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333D21A-EFB8-0249-B12E-31ACD1F793B0}"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2648E50-FD6C-D042-86BF-C82FB69E62D6}" type="slidenum">
              <a:rPr lang="en-US" sz="1200">
                <a:latin typeface="Calibri" charset="0"/>
              </a:rPr>
              <a:pPr eaLnBrk="1" hangingPunct="1"/>
              <a:t>14</a:t>
            </a:fld>
            <a:endParaRPr lang="en-US" sz="120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925E81-8A8F-E741-B891-D1D5D0ADB02B}" type="slidenum">
              <a:rPr lang="en-US" sz="1200">
                <a:latin typeface="Calibri" charset="0"/>
              </a:rPr>
              <a:pPr eaLnBrk="1" hangingPunct="1"/>
              <a:t>15</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28ACCF-9CFC-9A4C-A485-FD15F83D74EC}" type="slidenum">
              <a:rPr lang="en-US" sz="1200">
                <a:latin typeface="Calibri" charset="0"/>
              </a:rPr>
              <a:pPr eaLnBrk="1" hangingPunct="1"/>
              <a:t>16</a:t>
            </a:fld>
            <a:endParaRPr lang="en-US" sz="120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522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E1979F2-8104-134F-8B8B-A67DA8A34F06}" type="slidenum">
              <a:rPr lang="en-US" sz="1200">
                <a:latin typeface="Calibri" charset="0"/>
              </a:rPr>
              <a:pPr eaLnBrk="1" hangingPunct="1"/>
              <a:t>17</a:t>
            </a:fld>
            <a:endParaRPr lang="en-US" sz="120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0D5A96-6E24-FD43-8798-EAF01EB56713}" type="slidenum">
              <a:rPr lang="en-US" sz="1200">
                <a:latin typeface="Calibri" charset="0"/>
              </a:rPr>
              <a:pPr eaLnBrk="1" hangingPunct="1"/>
              <a:t>18</a:t>
            </a:fld>
            <a:endParaRPr lang="en-US"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4FDA41-34D0-6548-8E62-647CCD220FDB}" type="slidenum">
              <a:rPr lang="en-US" sz="1200">
                <a:latin typeface="Calibri" charset="0"/>
              </a:rPr>
              <a:pPr eaLnBrk="1" hangingPunct="1"/>
              <a:t>19</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 Θέση εικόνας διαφάνειας"/>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2 - Θέση σημειώσεων"/>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21507" name="3 - Θέση αριθμού διαφάνειας"/>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FDC3BD2-498C-7E4A-8DF6-3C0433DCDD59}" type="slidenum">
              <a:rPr lang="en-US" sz="1200">
                <a:latin typeface="Calibri" charset="0"/>
              </a:rPr>
              <a:pPr eaLnBrk="1" hangingPunct="1"/>
              <a:t>2</a:t>
            </a:fld>
            <a:endParaRPr lang="en-US"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2DE3004-2076-3C4F-9E86-411CC01F06EC}" type="slidenum">
              <a:rPr lang="en-US" sz="1200">
                <a:latin typeface="Calibri" charset="0"/>
              </a:rPr>
              <a:pPr eaLnBrk="1" hangingPunct="1"/>
              <a:t>20</a:t>
            </a:fld>
            <a:endParaRPr lang="en-US" sz="1200">
              <a:latin typeface="Calibri" charset="0"/>
            </a:endParaRPr>
          </a:p>
        </p:txBody>
      </p:sp>
      <p:sp>
        <p:nvSpPr>
          <p:cNvPr id="58370" name="Rectangle 2"/>
          <p:cNvSpPr>
            <a:spLocks noRot="1" noChangeArrowheads="1" noTextEdit="1"/>
          </p:cNvSpPr>
          <p:nvPr>
            <p:ph type="sldImg"/>
          </p:nvPr>
        </p:nvSpPr>
        <p:spPr bwMode="auto">
          <a:xfrm>
            <a:off x="1044575" y="523875"/>
            <a:ext cx="4770438" cy="35782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8371" name="Rectangle 3"/>
          <p:cNvSpPr>
            <a:spLocks noGrp="1" noChangeArrowheads="1"/>
          </p:cNvSpPr>
          <p:nvPr>
            <p:ph type="body" idx="1"/>
          </p:nvPr>
        </p:nvSpPr>
        <p:spPr bwMode="auto">
          <a:xfrm>
            <a:off x="985838" y="4324350"/>
            <a:ext cx="4949825" cy="4706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marL="180975" indent="-180975" eaLnBrk="1" hangingPunct="1">
              <a:lnSpc>
                <a:spcPct val="85000"/>
              </a:lnSpc>
              <a:buFontTx/>
              <a:buChar char="•"/>
            </a:pPr>
            <a:endParaRPr lang="en-US" sz="8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1 - Θέση εικόνας διαφάνειας"/>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8" name="2 - Θέση σημειώσεων"/>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60419" name="3 - Θέση αριθμού διαφάνειας"/>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6038883-79FE-724E-B632-FF26F622B77D}"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F6D22C0-EAF5-5642-B4C5-B23A17B841A8}" type="slidenum">
              <a:rPr lang="en-US" sz="1200">
                <a:latin typeface="Calibri" charset="0"/>
              </a:rPr>
              <a:pPr eaLnBrk="1" hangingPunct="1"/>
              <a:t>22</a:t>
            </a:fld>
            <a:endParaRPr lang="en-US"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 Θέση εικόνας διαφάνειας"/>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4" name="2 - Θέση σημειώσεων"/>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1 - Θέση εικόνας διαφάνειας"/>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2" name="2 - Θέση σημειώσεων"/>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66563" name="3 - Θέση αριθμού διαφάνειας"/>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5C71DC-1ECB-844F-A1B0-C9F24C8B00BE}" type="slidenum">
              <a:rPr lang="el-GR" sz="1200"/>
              <a:pPr/>
              <a:t>24</a:t>
            </a:fld>
            <a:endParaRPr lang="el-GR"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1 - Θέση εικόνας διαφάνειας"/>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0" name="2 - Θέση σημειώσεων"/>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Calibri" charset="0"/>
            </a:endParaRPr>
          </a:p>
        </p:txBody>
      </p:sp>
      <p:sp>
        <p:nvSpPr>
          <p:cNvPr id="68611" name="3 - Θέση αριθμού διαφάνειας"/>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B229E4D-D941-7740-8806-DB732EEE7020}" type="slidenum">
              <a:rPr lang="el-GR" sz="1200"/>
              <a:pPr/>
              <a:t>25</a:t>
            </a:fld>
            <a:endParaRPr lang="el-GR"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C88A2CF-76AF-F34C-ADDD-2DAED6AE3FFE}"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0CC8E86-9DA2-DB4E-9200-C8E17E9AB622}"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76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70022A-6024-F148-996A-4EBBA998074F}" type="slidenum">
              <a:rPr lang="en-US" sz="1200">
                <a:latin typeface="Calibri" charset="0"/>
              </a:rPr>
              <a:pPr eaLnBrk="1" hangingPunct="1"/>
              <a:t>5</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23841AD-7C7E-8C4D-92BD-AF9057788710}" type="slidenum">
              <a:rPr lang="en-US" sz="1200">
                <a:latin typeface="Calibri" charset="0"/>
              </a:rPr>
              <a:pPr eaLnBrk="1" hangingPunct="1"/>
              <a:t>6</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l-GR">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FEF687A-6FD5-DC48-A8B1-6DEB5A06B41C}" type="slidenum">
              <a:rPr lang="en-US" sz="1200">
                <a:latin typeface="Calibri" charset="0"/>
              </a:rPr>
              <a:pPr eaLnBrk="1" hangingPunct="1"/>
              <a:t>8</a:t>
            </a:fld>
            <a:endParaRPr lang="en-US" sz="1200">
              <a:latin typeface="Calibri" charset="0"/>
            </a:endParaRPr>
          </a:p>
        </p:txBody>
      </p:sp>
      <p:sp>
        <p:nvSpPr>
          <p:cNvPr id="33794"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l-GR">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ChangeArrowheads="1" noTextEdit="1"/>
          </p:cNvSpPr>
          <p:nvPr>
            <p:ph type="sldImg"/>
          </p:nvPr>
        </p:nvSpPr>
        <p:spPr bwMode="auto">
          <a:xfrm>
            <a:off x="1254125" y="806450"/>
            <a:ext cx="4349750" cy="3263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2" name="Rectangle 3"/>
          <p:cNvSpPr>
            <a:spLocks noGrp="1" noChangeArrowheads="1"/>
          </p:cNvSpPr>
          <p:nvPr>
            <p:ph type="body" idx="1"/>
          </p:nvPr>
        </p:nvSpPr>
        <p:spPr bwMode="auto">
          <a:xfrm>
            <a:off x="914400" y="4416425"/>
            <a:ext cx="5029200" cy="4183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2207" tIns="45295" rIns="92207" bIns="45295" numCol="1" anchor="t" anchorCtr="0" compatLnSpc="1">
            <a:prstTxWarp prst="textNoShape">
              <a:avLst/>
            </a:prstTxWarp>
          </a:bodyPr>
          <a:lstStyle/>
          <a:p>
            <a:pPr eaLnBrk="1" hangingPunct="1"/>
            <a:endParaRPr lang="el-GR">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828800"/>
            <a:ext cx="6400800" cy="1523999"/>
          </a:xfrm>
        </p:spPr>
        <p:txBody>
          <a:bodyPr anchor="b" anchorCtr="0"/>
          <a:lstStyle>
            <a:lvl1pPr algn="l">
              <a:defRPr sz="3200" b="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62000" y="3429000"/>
            <a:ext cx="8077200" cy="1905000"/>
          </a:xfrm>
        </p:spPr>
        <p:txBody>
          <a:bodyPr>
            <a:normAutofit/>
          </a:bodyPr>
          <a:lstStyle>
            <a:lvl1pPr marL="0" indent="0" algn="l">
              <a:buNone/>
              <a:defRPr sz="2400">
                <a:solidFill>
                  <a:schemeClr val="tx1">
                    <a:tint val="75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494CB22-8684-F94D-AB37-95AF643678A7}" type="datetime1">
              <a:rPr lang="en-US"/>
              <a:pPr>
                <a:defRPr/>
              </a:pPr>
              <a:t>3/1/13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DD19F7BC-B8EE-1249-AFB7-F0D3568ED881}" type="slidenum">
              <a:rPr lang="en-US"/>
              <a:pPr>
                <a:defRPr/>
              </a:pPr>
              <a:t>‹#›</a:t>
            </a:fld>
            <a:endParaRPr lang="en-US"/>
          </a:p>
        </p:txBody>
      </p:sp>
    </p:spTree>
    <p:extLst>
      <p:ext uri="{BB962C8B-B14F-4D97-AF65-F5344CB8AC3E}">
        <p14:creationId xmlns:p14="http://schemas.microsoft.com/office/powerpoint/2010/main" val="846642605"/>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BEBC5D-2E7B-A345-9030-4D95E1F0F5C5}" type="datetime1">
              <a:rPr lang="en-US"/>
              <a:pPr>
                <a:defRPr/>
              </a:pPr>
              <a:t>3/1/13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5210B1E1-AFA5-D44D-BA96-1CB6D4BBF57B}" type="slidenum">
              <a:rPr lang="en-US"/>
              <a:pPr>
                <a:defRPr/>
              </a:pPr>
              <a:t>‹#›</a:t>
            </a:fld>
            <a:endParaRPr lang="en-US"/>
          </a:p>
        </p:txBody>
      </p:sp>
    </p:spTree>
    <p:extLst>
      <p:ext uri="{BB962C8B-B14F-4D97-AF65-F5344CB8AC3E}">
        <p14:creationId xmlns:p14="http://schemas.microsoft.com/office/powerpoint/2010/main" val="4084419588"/>
      </p:ext>
    </p:extLst>
  </p:cSld>
  <p:clrMapOvr>
    <a:masterClrMapping/>
  </p:clrMapOvr>
  <p:transition xmlns:p14="http://schemas.microsoft.com/office/powerpoint/2010/mai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7BE9DE-9764-1C46-823B-9D1205F0FE00}" type="datetime1">
              <a:rPr lang="en-US"/>
              <a:pPr>
                <a:defRPr/>
              </a:pPr>
              <a:t>3/1/13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5EABB46B-0B2E-3D48-AC8F-A3E196AFF7A5}" type="slidenum">
              <a:rPr lang="en-US"/>
              <a:pPr>
                <a:defRPr/>
              </a:pPr>
              <a:t>‹#›</a:t>
            </a:fld>
            <a:endParaRPr lang="en-US"/>
          </a:p>
        </p:txBody>
      </p:sp>
    </p:spTree>
    <p:extLst>
      <p:ext uri="{BB962C8B-B14F-4D97-AF65-F5344CB8AC3E}">
        <p14:creationId xmlns:p14="http://schemas.microsoft.com/office/powerpoint/2010/main" val="2009951239"/>
      </p:ext>
    </p:extLst>
  </p:cSld>
  <p:clrMapOvr>
    <a:masterClrMapping/>
  </p:clrMapOvr>
  <p:transition xmlns:p14="http://schemas.microsoft.com/office/powerpoint/2010/mai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15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 y="1295400"/>
            <a:ext cx="43815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10100" y="1295400"/>
            <a:ext cx="4381500" cy="5410200"/>
          </a:xfrm>
        </p:spPr>
        <p:txBody>
          <a:bodyPr/>
          <a:lstStyle/>
          <a:p>
            <a:pPr lvl="0"/>
            <a:endParaRPr lang="en-US" noProof="0" dirty="0"/>
          </a:p>
        </p:txBody>
      </p:sp>
      <p:sp>
        <p:nvSpPr>
          <p:cNvPr id="5" name="Slide Number Placeholder 4"/>
          <p:cNvSpPr>
            <a:spLocks noGrp="1"/>
          </p:cNvSpPr>
          <p:nvPr>
            <p:ph type="sldNum" sz="quarter" idx="10"/>
          </p:nvPr>
        </p:nvSpPr>
        <p:spPr>
          <a:xfrm>
            <a:off x="7010400" y="6534150"/>
            <a:ext cx="2133600" cy="323850"/>
          </a:xfrm>
        </p:spPr>
        <p:txBody>
          <a:bodyPr/>
          <a:lstStyle>
            <a:lvl1pPr>
              <a:defRPr/>
            </a:lvl1pPr>
          </a:lstStyle>
          <a:p>
            <a:pPr>
              <a:defRPr/>
            </a:pPr>
            <a:fld id="{95F0ADDD-2358-EE43-964E-687E0CE22FC1}" type="slidenum">
              <a:rPr lang="en-US"/>
              <a:pPr>
                <a:defRPr/>
              </a:pPr>
              <a:t>‹#›</a:t>
            </a:fld>
            <a:endParaRPr lang="en-US"/>
          </a:p>
        </p:txBody>
      </p:sp>
    </p:spTree>
    <p:extLst>
      <p:ext uri="{BB962C8B-B14F-4D97-AF65-F5344CB8AC3E}">
        <p14:creationId xmlns:p14="http://schemas.microsoft.com/office/powerpoint/2010/main" val="4116962277"/>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154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6200" y="1295400"/>
            <a:ext cx="8915400" cy="5410200"/>
          </a:xfrm>
        </p:spPr>
        <p:txBody>
          <a:bodyPr/>
          <a:lstStyle/>
          <a:p>
            <a:pPr lvl="0"/>
            <a:endParaRPr lang="en-US" noProof="0" dirty="0" smtClean="0"/>
          </a:p>
        </p:txBody>
      </p:sp>
      <p:sp>
        <p:nvSpPr>
          <p:cNvPr id="4" name="Rectangle 5"/>
          <p:cNvSpPr>
            <a:spLocks noGrp="1" noChangeArrowheads="1"/>
          </p:cNvSpPr>
          <p:nvPr>
            <p:ph type="sldNum" sz="quarter" idx="10"/>
          </p:nvPr>
        </p:nvSpPr>
        <p:spPr/>
        <p:txBody>
          <a:bodyPr/>
          <a:lstStyle>
            <a:lvl1pPr>
              <a:defRPr/>
            </a:lvl1pPr>
          </a:lstStyle>
          <a:p>
            <a:pPr>
              <a:defRPr/>
            </a:pPr>
            <a:fld id="{8576BC60-4E39-AA47-BA9E-E6CA2F8632C0}" type="slidenum">
              <a:rPr lang="en-US"/>
              <a:pPr>
                <a:defRPr/>
              </a:pPr>
              <a:t>‹#›</a:t>
            </a:fld>
            <a:endParaRPr lang="en-US"/>
          </a:p>
        </p:txBody>
      </p:sp>
    </p:spTree>
    <p:extLst>
      <p:ext uri="{BB962C8B-B14F-4D97-AF65-F5344CB8AC3E}">
        <p14:creationId xmlns:p14="http://schemas.microsoft.com/office/powerpoint/2010/main" val="822910754"/>
      </p:ext>
    </p:extLst>
  </p:cSld>
  <p:clrMapOvr>
    <a:masterClrMapping/>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697024"/>
      </p:ext>
    </p:extLst>
  </p:cSld>
  <p:clrMapOvr>
    <a:masterClrMapping/>
  </p:clrMapOvr>
  <p:transition xmlns:p14="http://schemas.microsoft.com/office/powerpoint/2010/mai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934200" cy="1020762"/>
          </a:xfrm>
        </p:spPr>
        <p:txBody>
          <a:bodyPr/>
          <a:lstStyle>
            <a:lvl1pPr>
              <a:lnSpc>
                <a:spcPct val="85000"/>
              </a:lnSpc>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0153F6-9F60-B646-A307-22B057E432C8}" type="datetime1">
              <a:rPr lang="en-US"/>
              <a:pPr>
                <a:defRPr/>
              </a:pPr>
              <a:t>3/1/13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24946453-C4A3-9948-BD80-D5CE0F55CC7C}" type="slidenum">
              <a:rPr lang="en-US"/>
              <a:pPr>
                <a:defRPr/>
              </a:pPr>
              <a:t>‹#›</a:t>
            </a:fld>
            <a:endParaRPr lang="en-US"/>
          </a:p>
        </p:txBody>
      </p:sp>
    </p:spTree>
    <p:extLst>
      <p:ext uri="{BB962C8B-B14F-4D97-AF65-F5344CB8AC3E}">
        <p14:creationId xmlns:p14="http://schemas.microsoft.com/office/powerpoint/2010/main" val="2192980360"/>
      </p:ext>
    </p:extLst>
  </p:cSld>
  <p:clrMapOvr>
    <a:masterClrMapping/>
  </p:clrMapOvr>
  <p:transition xmlns:p14="http://schemas.microsoft.com/office/powerpoint/2010/mai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B4F6103-9105-DA47-90B3-B39E3C42A2C0}" type="datetime1">
              <a:rPr lang="en-US"/>
              <a:pPr>
                <a:defRPr/>
              </a:pPr>
              <a:t>3/1/13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7204F9FC-266F-934A-B86B-78872DF43380}" type="slidenum">
              <a:rPr lang="en-US"/>
              <a:pPr>
                <a:defRPr/>
              </a:pPr>
              <a:t>‹#›</a:t>
            </a:fld>
            <a:endParaRPr lang="en-US"/>
          </a:p>
        </p:txBody>
      </p:sp>
    </p:spTree>
    <p:extLst>
      <p:ext uri="{BB962C8B-B14F-4D97-AF65-F5344CB8AC3E}">
        <p14:creationId xmlns:p14="http://schemas.microsoft.com/office/powerpoint/2010/main" val="568671395"/>
      </p:ext>
    </p:extLst>
  </p:cSld>
  <p:clrMapOvr>
    <a:masterClrMapping/>
  </p:clrMapOvr>
  <p:transition xmlns:p14="http://schemas.microsoft.com/office/powerpoint/2010/mai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70CC164-B092-A04F-A49F-B301ECC3E8D3}" type="datetime1">
              <a:rPr lang="en-US"/>
              <a:pPr>
                <a:defRPr/>
              </a:pPr>
              <a:t>3/1/13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86759DA0-D5D7-214D-A173-0AC050268B01}" type="slidenum">
              <a:rPr lang="en-US"/>
              <a:pPr>
                <a:defRPr/>
              </a:pPr>
              <a:t>‹#›</a:t>
            </a:fld>
            <a:endParaRPr lang="en-US"/>
          </a:p>
        </p:txBody>
      </p:sp>
    </p:spTree>
    <p:extLst>
      <p:ext uri="{BB962C8B-B14F-4D97-AF65-F5344CB8AC3E}">
        <p14:creationId xmlns:p14="http://schemas.microsoft.com/office/powerpoint/2010/main" val="4211368910"/>
      </p:ext>
    </p:extLst>
  </p:cSld>
  <p:clrMapOvr>
    <a:masterClrMapping/>
  </p:clrMapOvr>
  <p:transition xmlns:p14="http://schemas.microsoft.com/office/powerpoint/2010/mai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E99ADA8-187F-3349-A541-3053E96E0A2B}" type="datetime1">
              <a:rPr lang="en-US"/>
              <a:pPr>
                <a:defRPr/>
              </a:pPr>
              <a:t>3/1/13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76FFDE16-269B-254D-9A28-F28A9F3997EC}" type="slidenum">
              <a:rPr lang="en-US"/>
              <a:pPr>
                <a:defRPr/>
              </a:pPr>
              <a:t>‹#›</a:t>
            </a:fld>
            <a:endParaRPr lang="en-US"/>
          </a:p>
        </p:txBody>
      </p:sp>
    </p:spTree>
    <p:extLst>
      <p:ext uri="{BB962C8B-B14F-4D97-AF65-F5344CB8AC3E}">
        <p14:creationId xmlns:p14="http://schemas.microsoft.com/office/powerpoint/2010/main" val="3418028187"/>
      </p:ext>
    </p:extLst>
  </p:cSld>
  <p:clrMapOvr>
    <a:masterClrMapping/>
  </p:clrMapOvr>
  <p:transition xmlns:p14="http://schemas.microsoft.com/office/powerpoint/2010/mai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5DF1E6B-EC9A-AF44-A318-F056BFAA0575}" type="datetime1">
              <a:rPr lang="en-US"/>
              <a:pPr>
                <a:defRPr/>
              </a:pPr>
              <a:t>3/1/13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8F3373A0-68F5-A14C-9E06-14F7ACF4FB58}" type="slidenum">
              <a:rPr lang="en-US"/>
              <a:pPr>
                <a:defRPr/>
              </a:pPr>
              <a:t>‹#›</a:t>
            </a:fld>
            <a:endParaRPr lang="en-US"/>
          </a:p>
        </p:txBody>
      </p:sp>
    </p:spTree>
    <p:extLst>
      <p:ext uri="{BB962C8B-B14F-4D97-AF65-F5344CB8AC3E}">
        <p14:creationId xmlns:p14="http://schemas.microsoft.com/office/powerpoint/2010/main" val="4077645861"/>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096CD4-B200-DA41-8125-6807001EC5A8}" type="datetime1">
              <a:rPr lang="en-US"/>
              <a:pPr>
                <a:defRPr/>
              </a:pPr>
              <a:t>3/1/13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BD298646-C479-5F48-8257-8DCB706E4544}" type="slidenum">
              <a:rPr lang="en-US"/>
              <a:pPr>
                <a:defRPr/>
              </a:pPr>
              <a:t>‹#›</a:t>
            </a:fld>
            <a:endParaRPr lang="en-US"/>
          </a:p>
        </p:txBody>
      </p:sp>
    </p:spTree>
    <p:extLst>
      <p:ext uri="{BB962C8B-B14F-4D97-AF65-F5344CB8AC3E}">
        <p14:creationId xmlns:p14="http://schemas.microsoft.com/office/powerpoint/2010/main" val="2393161709"/>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B00A90-0A40-3942-B50D-BF11ACC2D0CA}" type="datetime1">
              <a:rPr lang="en-US"/>
              <a:pPr>
                <a:defRPr/>
              </a:pPr>
              <a:t>3/1/13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A2D0EC13-301B-9A4C-9301-7874B2A433FD}" type="slidenum">
              <a:rPr lang="en-US"/>
              <a:pPr>
                <a:defRPr/>
              </a:pPr>
              <a:t>‹#›</a:t>
            </a:fld>
            <a:endParaRPr lang="en-US"/>
          </a:p>
        </p:txBody>
      </p:sp>
    </p:spTree>
    <p:extLst>
      <p:ext uri="{BB962C8B-B14F-4D97-AF65-F5344CB8AC3E}">
        <p14:creationId xmlns:p14="http://schemas.microsoft.com/office/powerpoint/2010/main" val="2052985994"/>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E6DBAA9-D767-A34E-A81D-E4BDD468D1D8}" type="datetime1">
              <a:rPr lang="en-US"/>
              <a:pPr>
                <a:defRPr/>
              </a:pPr>
              <a:t>3/1/13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618FC4A0-4523-D34D-81CF-1B2EBD2DD1D5}" type="slidenum">
              <a:rPr lang="en-US"/>
              <a:pPr>
                <a:defRPr/>
              </a:pPr>
              <a:t>‹#›</a:t>
            </a:fld>
            <a:endParaRPr lang="en-US"/>
          </a:p>
        </p:txBody>
      </p:sp>
    </p:spTree>
    <p:extLst>
      <p:ext uri="{BB962C8B-B14F-4D97-AF65-F5344CB8AC3E}">
        <p14:creationId xmlns:p14="http://schemas.microsoft.com/office/powerpoint/2010/main" val="4106916011"/>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2.xml"/><Relationship Id="rId3"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934200" cy="10207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Calibri" charset="0"/>
              </a:defRPr>
            </a:lvl1pPr>
          </a:lstStyle>
          <a:p>
            <a:pPr>
              <a:defRPr/>
            </a:pPr>
            <a:fld id="{E1F07ABA-46BC-D244-A326-C3920AFBB237}" type="datetime1">
              <a:rPr lang="en-US"/>
              <a:pPr>
                <a:defRPr/>
              </a:pPr>
              <a:t>3/1/13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latin typeface="Calibri" charset="0"/>
                <a:ea typeface="ＭＳ Ｐゴシック" charset="0"/>
                <a:cs typeface="+mn-cs"/>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Calibri" charset="0"/>
              </a:defRPr>
            </a:lvl1pPr>
          </a:lstStyle>
          <a:p>
            <a:pPr>
              <a:defRPr/>
            </a:pPr>
            <a:fld id="{A56EE209-3953-1343-BB4B-0360B1F57FB8}"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5041" r:id="rId1"/>
    <p:sldLayoutId id="2147485030" r:id="rId2"/>
    <p:sldLayoutId id="2147485031" r:id="rId3"/>
    <p:sldLayoutId id="2147485032" r:id="rId4"/>
    <p:sldLayoutId id="2147485033" r:id="rId5"/>
    <p:sldLayoutId id="2147485034" r:id="rId6"/>
    <p:sldLayoutId id="2147485035" r:id="rId7"/>
    <p:sldLayoutId id="2147485036" r:id="rId8"/>
    <p:sldLayoutId id="2147485037" r:id="rId9"/>
    <p:sldLayoutId id="2147485038" r:id="rId10"/>
    <p:sldLayoutId id="2147485039" r:id="rId11"/>
    <p:sldLayoutId id="2147485042" r:id="rId12"/>
    <p:sldLayoutId id="2147485043" r:id="rId13"/>
  </p:sldLayoutIdLst>
  <p:transition xmlns:p14="http://schemas.microsoft.com/office/powerpoint/2010/main" spd="slow" advClick="0"/>
  <p:hf hdr="0" ftr="0" dt="0"/>
  <p:txStyles>
    <p:titleStyle>
      <a:lvl1pPr algn="l" rtl="0" eaLnBrk="0" fontAlgn="base" hangingPunct="0">
        <a:spcBef>
          <a:spcPct val="0"/>
        </a:spcBef>
        <a:spcAft>
          <a:spcPct val="0"/>
        </a:spcAft>
        <a:defRPr sz="3200" kern="1200">
          <a:solidFill>
            <a:srgbClr val="FFD400"/>
          </a:solidFill>
          <a:effectLst>
            <a:outerShdw blurRad="38100" dist="38100" dir="2700000" algn="tl">
              <a:srgbClr val="000000">
                <a:alpha val="43137"/>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rgbClr val="FFD400"/>
          </a:solidFill>
          <a:latin typeface="Calibri" pitchFamily="34" charset="0"/>
          <a:ea typeface="ＭＳ Ｐゴシック" charset="0"/>
          <a:cs typeface="ＭＳ Ｐゴシック" charset="0"/>
        </a:defRPr>
      </a:lvl2pPr>
      <a:lvl3pPr algn="l" rtl="0" eaLnBrk="0" fontAlgn="base" hangingPunct="0">
        <a:spcBef>
          <a:spcPct val="0"/>
        </a:spcBef>
        <a:spcAft>
          <a:spcPct val="0"/>
        </a:spcAft>
        <a:defRPr sz="3200">
          <a:solidFill>
            <a:srgbClr val="FFD400"/>
          </a:solidFill>
          <a:latin typeface="Calibri" pitchFamily="34" charset="0"/>
          <a:ea typeface="ＭＳ Ｐゴシック" charset="0"/>
          <a:cs typeface="ＭＳ Ｐゴシック" charset="0"/>
        </a:defRPr>
      </a:lvl3pPr>
      <a:lvl4pPr algn="l" rtl="0" eaLnBrk="0" fontAlgn="base" hangingPunct="0">
        <a:spcBef>
          <a:spcPct val="0"/>
        </a:spcBef>
        <a:spcAft>
          <a:spcPct val="0"/>
        </a:spcAft>
        <a:defRPr sz="3200">
          <a:solidFill>
            <a:srgbClr val="FFD400"/>
          </a:solidFill>
          <a:latin typeface="Calibri" pitchFamily="34" charset="0"/>
          <a:ea typeface="ＭＳ Ｐゴシック" charset="0"/>
          <a:cs typeface="ＭＳ Ｐゴシック" charset="0"/>
        </a:defRPr>
      </a:lvl4pPr>
      <a:lvl5pPr algn="l" rtl="0" eaLnBrk="0" fontAlgn="base" hangingPunct="0">
        <a:spcBef>
          <a:spcPct val="0"/>
        </a:spcBef>
        <a:spcAft>
          <a:spcPct val="0"/>
        </a:spcAft>
        <a:defRPr sz="3200">
          <a:solidFill>
            <a:srgbClr val="FFD400"/>
          </a:solidFill>
          <a:latin typeface="Calibri" pitchFamily="34" charset="0"/>
          <a:ea typeface="ＭＳ Ｐゴシック" charset="0"/>
          <a:cs typeface="ＭＳ Ｐゴシック" charset="0"/>
        </a:defRPr>
      </a:lvl5pPr>
      <a:lvl6pPr marL="457200" algn="l" rtl="0" fontAlgn="base">
        <a:spcBef>
          <a:spcPct val="0"/>
        </a:spcBef>
        <a:spcAft>
          <a:spcPct val="0"/>
        </a:spcAft>
        <a:defRPr sz="3200">
          <a:solidFill>
            <a:srgbClr val="FFCC00"/>
          </a:solidFill>
          <a:latin typeface="Calibri" pitchFamily="34" charset="0"/>
        </a:defRPr>
      </a:lvl6pPr>
      <a:lvl7pPr marL="914400" algn="l" rtl="0" fontAlgn="base">
        <a:spcBef>
          <a:spcPct val="0"/>
        </a:spcBef>
        <a:spcAft>
          <a:spcPct val="0"/>
        </a:spcAft>
        <a:defRPr sz="3200">
          <a:solidFill>
            <a:srgbClr val="FFCC00"/>
          </a:solidFill>
          <a:latin typeface="Calibri" pitchFamily="34" charset="0"/>
        </a:defRPr>
      </a:lvl7pPr>
      <a:lvl8pPr marL="1371600" algn="l" rtl="0" fontAlgn="base">
        <a:spcBef>
          <a:spcPct val="0"/>
        </a:spcBef>
        <a:spcAft>
          <a:spcPct val="0"/>
        </a:spcAft>
        <a:defRPr sz="3200">
          <a:solidFill>
            <a:srgbClr val="FFCC00"/>
          </a:solidFill>
          <a:latin typeface="Calibri" pitchFamily="34" charset="0"/>
        </a:defRPr>
      </a:lvl8pPr>
      <a:lvl9pPr marL="1828800" algn="l" rtl="0" fontAlgn="base">
        <a:spcBef>
          <a:spcPct val="0"/>
        </a:spcBef>
        <a:spcAft>
          <a:spcPct val="0"/>
        </a:spcAft>
        <a:defRPr sz="3200">
          <a:solidFill>
            <a:srgbClr val="FFCC00"/>
          </a:solidFill>
          <a:latin typeface="Calibri" pitchFamily="34" charset="0"/>
        </a:defRPr>
      </a:lvl9pPr>
    </p:titleStyle>
    <p:bodyStyle>
      <a:lvl1pPr marL="342900" indent="-342900" algn="l" rtl="0" eaLnBrk="0" fontAlgn="base" hangingPunct="0">
        <a:spcBef>
          <a:spcPct val="20000"/>
        </a:spcBef>
        <a:spcAft>
          <a:spcPct val="0"/>
        </a:spcAft>
        <a:buClr>
          <a:srgbClr val="FFCC00"/>
        </a:buClr>
        <a:buFont typeface="Wingdings" charset="0"/>
        <a:buChar char="§"/>
        <a:defRPr sz="28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364"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040" r:id="rId1"/>
  </p:sldLayoutIdLst>
  <p:transition xmlns:p14="http://schemas.microsoft.com/office/powerpoint/2010/main" spd="slow"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4.bin"/><Relationship Id="rId5" Type="http://schemas.openxmlformats.org/officeDocument/2006/relationships/image" Target="../media/image7.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oleObject" Target="../embeddings/Microsoft_Excel_Chart1.xls"/><Relationship Id="rId6"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oleObject" Target="../embeddings/Microsoft_Excel_Chart2.xls"/><Relationship Id="rId6"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oleObject" Target="../embeddings/Microsoft_Excel_Chart3.xls"/><Relationship Id="rId6"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eaLnBrk="0" hangingPunct="0">
              <a:defRPr sz="2400">
                <a:solidFill>
                  <a:schemeClr val="tx1"/>
                </a:solidFill>
                <a:latin typeface="Arial" charset="0"/>
                <a:ea typeface="ＭＳ Ｐゴシック" charset="0"/>
                <a:cs typeface="ＭＳ Ｐゴシック" charset="0"/>
              </a:defRPr>
            </a:lvl1pPr>
            <a:lvl2pPr marL="742950" indent="-285750" defTabSz="449263" eaLnBrk="0" hangingPunct="0">
              <a:defRPr sz="2400">
                <a:solidFill>
                  <a:schemeClr val="tx1"/>
                </a:solidFill>
                <a:latin typeface="Arial" charset="0"/>
                <a:ea typeface="ＭＳ Ｐゴシック" charset="0"/>
              </a:defRPr>
            </a:lvl2pPr>
            <a:lvl3pPr marL="1143000" indent="-228600" defTabSz="449263" eaLnBrk="0" hangingPunct="0">
              <a:defRPr sz="2400">
                <a:solidFill>
                  <a:schemeClr val="tx1"/>
                </a:solidFill>
                <a:latin typeface="Arial" charset="0"/>
                <a:ea typeface="ＭＳ Ｐゴシック" charset="0"/>
              </a:defRPr>
            </a:lvl3pPr>
            <a:lvl4pPr marL="1600200" indent="-228600" defTabSz="449263" eaLnBrk="0" hangingPunct="0">
              <a:defRPr sz="2400">
                <a:solidFill>
                  <a:schemeClr val="tx1"/>
                </a:solidFill>
                <a:latin typeface="Arial" charset="0"/>
                <a:ea typeface="ＭＳ Ｐゴシック" charset="0"/>
              </a:defRPr>
            </a:lvl4pPr>
            <a:lvl5pPr marL="2057400" indent="-228600" defTabSz="449263" eaLnBrk="0" hangingPunct="0">
              <a:defRPr sz="24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ts val="800"/>
              </a:spcBef>
              <a:buClr>
                <a:srgbClr val="000000"/>
              </a:buClr>
              <a:buSzPct val="100000"/>
              <a:buFont typeface="Times New Roman" charset="0"/>
              <a:buNone/>
            </a:pPr>
            <a:r>
              <a:rPr lang="en-US" sz="2600" b="1"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b="1" dirty="0" smtClean="0">
                <a:solidFill>
                  <a:schemeClr val="bg1"/>
                </a:solidFill>
                <a:cs typeface="Arial" charset="0"/>
              </a:rPr>
              <a:t>. </a:t>
            </a:r>
            <a:endParaRPr lang="en-US" sz="2600" b="1" dirty="0">
              <a:solidFill>
                <a:schemeClr val="bg1"/>
              </a:solidFill>
              <a:cs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153" name="Rectangle 97"/>
          <p:cNvSpPr>
            <a:spLocks noGrp="1" noChangeArrowheads="1"/>
          </p:cNvSpPr>
          <p:nvPr>
            <p:ph type="title"/>
          </p:nvPr>
        </p:nvSpPr>
        <p:spPr>
          <a:xfrm>
            <a:off x="65088" y="288925"/>
            <a:ext cx="6934200" cy="1020763"/>
          </a:xfrm>
        </p:spPr>
        <p:txBody>
          <a:bodyPr wrap="square" numCol="1" anchorCtr="0" compatLnSpc="1">
            <a:prstTxWarp prst="textNoShape">
              <a:avLst/>
            </a:prstTxWarp>
          </a:bodyPr>
          <a:lstStyle/>
          <a:p>
            <a:pPr>
              <a:defRPr/>
            </a:pPr>
            <a:r>
              <a:rPr lang="en-US" sz="2900">
                <a:effectLst>
                  <a:outerShdw blurRad="38100" dist="38100" dir="2700000" algn="tl">
                    <a:srgbClr val="000000"/>
                  </a:outerShdw>
                </a:effectLst>
                <a:latin typeface="Calibri" charset="0"/>
              </a:rPr>
              <a:t>Pamidronate: 30 mg </a:t>
            </a:r>
            <a:r>
              <a:rPr lang="en-US" sz="2900" i="1">
                <a:effectLst>
                  <a:outerShdw blurRad="38100" dist="38100" dir="2700000" algn="tl">
                    <a:srgbClr val="000000"/>
                  </a:outerShdw>
                </a:effectLst>
                <a:latin typeface="Calibri" charset="0"/>
              </a:rPr>
              <a:t>versus</a:t>
            </a:r>
            <a:r>
              <a:rPr lang="en-US" sz="2900">
                <a:effectLst>
                  <a:outerShdw blurRad="38100" dist="38100" dir="2700000" algn="tl">
                    <a:srgbClr val="000000"/>
                  </a:outerShdw>
                </a:effectLst>
                <a:latin typeface="Calibri" charset="0"/>
              </a:rPr>
              <a:t> 90 mg</a:t>
            </a:r>
            <a:endParaRPr lang="el-GR" sz="2900">
              <a:effectLst>
                <a:outerShdw blurRad="38100" dist="38100" dir="2700000" algn="tl">
                  <a:srgbClr val="000000"/>
                </a:outerShdw>
              </a:effectLst>
              <a:latin typeface="Calibri" charset="0"/>
            </a:endParaRPr>
          </a:p>
        </p:txBody>
      </p:sp>
      <p:sp>
        <p:nvSpPr>
          <p:cNvPr id="36866" name="Text Box 122"/>
          <p:cNvSpPr txBox="1">
            <a:spLocks noChangeArrowheads="1"/>
          </p:cNvSpPr>
          <p:nvPr/>
        </p:nvSpPr>
        <p:spPr bwMode="auto">
          <a:xfrm>
            <a:off x="4240213" y="6540500"/>
            <a:ext cx="49037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300" b="1">
                <a:latin typeface="Calibri" charset="0"/>
              </a:rPr>
              <a:t>Gimsing et al. Lancet Oncol. 2010;11:973-982.</a:t>
            </a:r>
            <a:endParaRPr lang="el-GR" sz="1300" b="1">
              <a:latin typeface="Calibri" charset="0"/>
            </a:endParaRPr>
          </a:p>
        </p:txBody>
      </p:sp>
      <p:sp>
        <p:nvSpPr>
          <p:cNvPr id="36867" name="TextBox 1"/>
          <p:cNvSpPr txBox="1">
            <a:spLocks noChangeArrowheads="1"/>
          </p:cNvSpPr>
          <p:nvPr/>
        </p:nvSpPr>
        <p:spPr bwMode="auto">
          <a:xfrm>
            <a:off x="984250" y="1943100"/>
            <a:ext cx="7170738"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1200"/>
              </a:spcBef>
              <a:buFont typeface="Arial" charset="0"/>
              <a:buChar char="•"/>
            </a:pPr>
            <a:r>
              <a:rPr lang="en-US">
                <a:latin typeface="Calibri" charset="0"/>
                <a:cs typeface="Calibri" charset="0"/>
              </a:rPr>
              <a:t>Median time to first SRE:</a:t>
            </a:r>
          </a:p>
          <a:p>
            <a:pPr lvl="1" eaLnBrk="1" hangingPunct="1">
              <a:spcBef>
                <a:spcPts val="1200"/>
              </a:spcBef>
              <a:buFont typeface="Lucida Grande" charset="0"/>
              <a:buChar char="-"/>
            </a:pPr>
            <a:r>
              <a:rPr lang="en-US">
                <a:latin typeface="Calibri" charset="0"/>
                <a:cs typeface="Calibri" charset="0"/>
              </a:rPr>
              <a:t> 90 mg, 9.0 months, 95% CI 7.3-11.1</a:t>
            </a:r>
          </a:p>
          <a:p>
            <a:pPr lvl="1" eaLnBrk="1" hangingPunct="1">
              <a:spcBef>
                <a:spcPts val="1200"/>
              </a:spcBef>
              <a:buFont typeface="Lucida Grande" charset="0"/>
              <a:buChar char="-"/>
            </a:pPr>
            <a:r>
              <a:rPr lang="en-US">
                <a:latin typeface="Calibri" charset="0"/>
                <a:cs typeface="Calibri" charset="0"/>
              </a:rPr>
              <a:t> 30 mg, 10.0 months, 95% CI 8.2-10.7</a:t>
            </a:r>
          </a:p>
          <a:p>
            <a:pPr eaLnBrk="1" hangingPunct="1">
              <a:spcBef>
                <a:spcPts val="1200"/>
              </a:spcBef>
              <a:buFont typeface="Arial" charset="0"/>
              <a:buChar char="•"/>
            </a:pPr>
            <a:r>
              <a:rPr lang="en-US">
                <a:latin typeface="Calibri" charset="0"/>
                <a:cs typeface="Calibri" charset="0"/>
              </a:rPr>
              <a:t>No overall significant difference between groups</a:t>
            </a:r>
          </a:p>
          <a:p>
            <a:pPr lvl="1" eaLnBrk="1" hangingPunct="1">
              <a:spcBef>
                <a:spcPts val="1200"/>
              </a:spcBef>
              <a:buFont typeface="Lucida Grande" charset="0"/>
              <a:buChar char="-"/>
            </a:pPr>
            <a:r>
              <a:rPr lang="en-US">
                <a:latin typeface="Calibri" charset="0"/>
                <a:cs typeface="Calibri" charset="0"/>
              </a:rPr>
              <a:t> P = 0.32</a:t>
            </a:r>
          </a:p>
          <a:p>
            <a:pPr eaLnBrk="1" hangingPunct="1">
              <a:spcBef>
                <a:spcPts val="1200"/>
              </a:spcBef>
              <a:buFont typeface="Arial" charset="0"/>
              <a:buChar char="•"/>
            </a:pPr>
            <a:r>
              <a:rPr lang="en-US">
                <a:latin typeface="Calibri" charset="0"/>
                <a:cs typeface="Calibri" charset="0"/>
              </a:rPr>
              <a:t>No evidence that planned therapy affected the difference between groups</a:t>
            </a:r>
          </a:p>
          <a:p>
            <a:pPr lvl="1" eaLnBrk="1" hangingPunct="1">
              <a:spcBef>
                <a:spcPts val="1200"/>
              </a:spcBef>
              <a:buFont typeface="Lucida Grande" charset="0"/>
              <a:buChar char="-"/>
            </a:pPr>
            <a:r>
              <a:rPr lang="en-US">
                <a:latin typeface="Calibri" charset="0"/>
                <a:cs typeface="Calibri" charset="0"/>
              </a:rPr>
              <a:t>Interaction test, P = 0.48</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28625" y="303213"/>
            <a:ext cx="6934200" cy="1017587"/>
          </a:xfrm>
          <a:ln algn="ctr">
            <a:miter lim="800000"/>
            <a:headEnd/>
            <a:tailEnd/>
          </a:ln>
        </p:spPr>
        <p:txBody>
          <a:bodyPr wrap="square" numCol="1" anchorCtr="0" compatLnSpc="1">
            <a:prstTxWarp prst="textNoShape">
              <a:avLst/>
            </a:prstTxWarp>
          </a:bodyPr>
          <a:lstStyle/>
          <a:p>
            <a:pPr>
              <a:lnSpc>
                <a:spcPts val="3000"/>
              </a:lnSpc>
              <a:defRPr/>
            </a:pPr>
            <a:r>
              <a:rPr lang="en-US" sz="2900">
                <a:effectLst>
                  <a:outerShdw blurRad="38100" dist="38100" dir="2700000" algn="tl">
                    <a:srgbClr val="000000"/>
                  </a:outerShdw>
                </a:effectLst>
                <a:latin typeface="Calibri" charset="0"/>
              </a:rPr>
              <a:t>MRC Myeloma IX: Trial Design</a:t>
            </a:r>
          </a:p>
        </p:txBody>
      </p:sp>
      <p:sp>
        <p:nvSpPr>
          <p:cNvPr id="38914" name="Line 6"/>
          <p:cNvSpPr>
            <a:spLocks noChangeShapeType="1"/>
          </p:cNvSpPr>
          <p:nvPr/>
        </p:nvSpPr>
        <p:spPr bwMode="auto">
          <a:xfrm>
            <a:off x="5033963" y="3027363"/>
            <a:ext cx="0" cy="2168525"/>
          </a:xfrm>
          <a:prstGeom prst="line">
            <a:avLst/>
          </a:prstGeom>
          <a:noFill/>
          <a:ln w="76200" cap="rnd">
            <a:solidFill>
              <a:srgbClr val="66FF33"/>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5" name="Line 7"/>
          <p:cNvSpPr>
            <a:spLocks noChangeShapeType="1"/>
          </p:cNvSpPr>
          <p:nvPr/>
        </p:nvSpPr>
        <p:spPr bwMode="auto">
          <a:xfrm>
            <a:off x="6081713" y="2871788"/>
            <a:ext cx="0" cy="2324100"/>
          </a:xfrm>
          <a:prstGeom prst="line">
            <a:avLst/>
          </a:prstGeom>
          <a:noFill/>
          <a:ln w="76200" cap="rnd">
            <a:solidFill>
              <a:schemeClr val="accent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6" name="Line 8"/>
          <p:cNvSpPr>
            <a:spLocks noChangeShapeType="1"/>
          </p:cNvSpPr>
          <p:nvPr/>
        </p:nvSpPr>
        <p:spPr bwMode="auto">
          <a:xfrm>
            <a:off x="7124700" y="3027363"/>
            <a:ext cx="0" cy="2168525"/>
          </a:xfrm>
          <a:prstGeom prst="line">
            <a:avLst/>
          </a:prstGeom>
          <a:noFill/>
          <a:ln w="76200" cap="rnd">
            <a:solidFill>
              <a:srgbClr val="66FF33"/>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7" name="Line 9"/>
          <p:cNvSpPr>
            <a:spLocks noChangeShapeType="1"/>
          </p:cNvSpPr>
          <p:nvPr/>
        </p:nvSpPr>
        <p:spPr bwMode="auto">
          <a:xfrm>
            <a:off x="8161338" y="2871788"/>
            <a:ext cx="0" cy="2324100"/>
          </a:xfrm>
          <a:prstGeom prst="line">
            <a:avLst/>
          </a:prstGeom>
          <a:noFill/>
          <a:ln w="76200" cap="rnd">
            <a:solidFill>
              <a:schemeClr val="accent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8" name="Line 10"/>
          <p:cNvSpPr>
            <a:spLocks noChangeShapeType="1"/>
          </p:cNvSpPr>
          <p:nvPr/>
        </p:nvSpPr>
        <p:spPr bwMode="auto">
          <a:xfrm flipH="1">
            <a:off x="846138" y="2954338"/>
            <a:ext cx="4762" cy="2241550"/>
          </a:xfrm>
          <a:prstGeom prst="line">
            <a:avLst/>
          </a:prstGeom>
          <a:noFill/>
          <a:ln w="76200" cap="rnd">
            <a:solidFill>
              <a:srgbClr val="66FF33"/>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9" name="Line 11"/>
          <p:cNvSpPr>
            <a:spLocks noChangeShapeType="1"/>
          </p:cNvSpPr>
          <p:nvPr/>
        </p:nvSpPr>
        <p:spPr bwMode="auto">
          <a:xfrm>
            <a:off x="1893888" y="2871788"/>
            <a:ext cx="0" cy="2324100"/>
          </a:xfrm>
          <a:prstGeom prst="line">
            <a:avLst/>
          </a:prstGeom>
          <a:noFill/>
          <a:ln w="76200" cap="rnd">
            <a:solidFill>
              <a:schemeClr val="accent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0" name="Line 12"/>
          <p:cNvSpPr>
            <a:spLocks noChangeShapeType="1"/>
          </p:cNvSpPr>
          <p:nvPr/>
        </p:nvSpPr>
        <p:spPr bwMode="auto">
          <a:xfrm flipH="1">
            <a:off x="2935288" y="2890838"/>
            <a:ext cx="3175" cy="2305050"/>
          </a:xfrm>
          <a:prstGeom prst="line">
            <a:avLst/>
          </a:prstGeom>
          <a:noFill/>
          <a:ln w="76200" cap="rnd">
            <a:solidFill>
              <a:srgbClr val="66FF33"/>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1" name="Line 13"/>
          <p:cNvSpPr>
            <a:spLocks noChangeShapeType="1"/>
          </p:cNvSpPr>
          <p:nvPr/>
        </p:nvSpPr>
        <p:spPr bwMode="auto">
          <a:xfrm>
            <a:off x="3995738" y="2871788"/>
            <a:ext cx="0" cy="2324100"/>
          </a:xfrm>
          <a:prstGeom prst="line">
            <a:avLst/>
          </a:prstGeom>
          <a:noFill/>
          <a:ln w="76200" cap="rnd">
            <a:solidFill>
              <a:schemeClr val="accent2"/>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2" name="Line 14"/>
          <p:cNvSpPr>
            <a:spLocks noChangeShapeType="1"/>
          </p:cNvSpPr>
          <p:nvPr/>
        </p:nvSpPr>
        <p:spPr bwMode="auto">
          <a:xfrm>
            <a:off x="4562475" y="1604963"/>
            <a:ext cx="0" cy="3524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Text Box 15"/>
          <p:cNvSpPr txBox="1">
            <a:spLocks noChangeArrowheads="1"/>
          </p:cNvSpPr>
          <p:nvPr/>
        </p:nvSpPr>
        <p:spPr bwMode="auto">
          <a:xfrm>
            <a:off x="1512888" y="1444704"/>
            <a:ext cx="1836737" cy="376237"/>
          </a:xfrm>
          <a:prstGeom prst="rect">
            <a:avLst/>
          </a:prstGeom>
          <a:solidFill>
            <a:srgbClr val="9966FF"/>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dirty="0">
                <a:solidFill>
                  <a:srgbClr val="000000"/>
                </a:solidFill>
                <a:latin typeface="+mn-lt"/>
                <a:ea typeface="+mn-ea"/>
                <a:cs typeface="Arial" pitchFamily="34" charset="0"/>
              </a:rPr>
              <a:t>Intensive</a:t>
            </a:r>
          </a:p>
        </p:txBody>
      </p:sp>
      <p:sp>
        <p:nvSpPr>
          <p:cNvPr id="10254" name="Text Box 20"/>
          <p:cNvSpPr txBox="1">
            <a:spLocks noChangeArrowheads="1"/>
          </p:cNvSpPr>
          <p:nvPr/>
        </p:nvSpPr>
        <p:spPr bwMode="auto">
          <a:xfrm>
            <a:off x="381000" y="2563891"/>
            <a:ext cx="935038" cy="400050"/>
          </a:xfrm>
          <a:prstGeom prst="rect">
            <a:avLst/>
          </a:prstGeom>
          <a:solidFill>
            <a:srgbClr val="66FF33"/>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chemeClr val="bg2"/>
                </a:solidFill>
                <a:latin typeface="+mn-lt"/>
                <a:ea typeface="+mn-ea"/>
                <a:cs typeface="Arial" pitchFamily="34" charset="0"/>
              </a:rPr>
              <a:t>Clodronate</a:t>
            </a:r>
          </a:p>
          <a:p>
            <a:pPr algn="ctr" fontAlgn="auto">
              <a:spcBef>
                <a:spcPts val="0"/>
              </a:spcBef>
              <a:spcAft>
                <a:spcPts val="0"/>
              </a:spcAft>
              <a:defRPr/>
            </a:pPr>
            <a:r>
              <a:rPr lang="en-US" sz="1000" b="1" dirty="0">
                <a:solidFill>
                  <a:schemeClr val="bg2"/>
                </a:solidFill>
                <a:latin typeface="+mn-lt"/>
                <a:ea typeface="+mn-ea"/>
                <a:cs typeface="Arial" pitchFamily="34" charset="0"/>
              </a:rPr>
              <a:t>CVAD</a:t>
            </a:r>
          </a:p>
        </p:txBody>
      </p:sp>
      <p:sp>
        <p:nvSpPr>
          <p:cNvPr id="10255" name="Text Box 21"/>
          <p:cNvSpPr txBox="1">
            <a:spLocks noChangeArrowheads="1"/>
          </p:cNvSpPr>
          <p:nvPr/>
        </p:nvSpPr>
        <p:spPr bwMode="auto">
          <a:xfrm>
            <a:off x="1331913" y="2563891"/>
            <a:ext cx="1128712" cy="406400"/>
          </a:xfrm>
          <a:prstGeom prst="rect">
            <a:avLst/>
          </a:prstGeom>
          <a:solidFill>
            <a:schemeClr val="accent2"/>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Zoledronic acid</a:t>
            </a:r>
          </a:p>
          <a:p>
            <a:pPr algn="ctr" fontAlgn="auto">
              <a:spcBef>
                <a:spcPts val="0"/>
              </a:spcBef>
              <a:spcAft>
                <a:spcPts val="0"/>
              </a:spcAft>
              <a:defRPr/>
            </a:pPr>
            <a:r>
              <a:rPr lang="en-US" sz="1000" b="1" dirty="0">
                <a:solidFill>
                  <a:srgbClr val="000000"/>
                </a:solidFill>
                <a:latin typeface="+mn-lt"/>
                <a:ea typeface="+mn-ea"/>
                <a:cs typeface="Arial" pitchFamily="34" charset="0"/>
              </a:rPr>
              <a:t>CVAD</a:t>
            </a:r>
          </a:p>
        </p:txBody>
      </p:sp>
      <p:sp>
        <p:nvSpPr>
          <p:cNvPr id="10256" name="Text Box 22"/>
          <p:cNvSpPr txBox="1">
            <a:spLocks noChangeArrowheads="1"/>
          </p:cNvSpPr>
          <p:nvPr/>
        </p:nvSpPr>
        <p:spPr bwMode="auto">
          <a:xfrm>
            <a:off x="2481263" y="2563891"/>
            <a:ext cx="933450" cy="400050"/>
          </a:xfrm>
          <a:prstGeom prst="rect">
            <a:avLst/>
          </a:prstGeom>
          <a:solidFill>
            <a:srgbClr val="66FF33"/>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chemeClr val="bg2"/>
                </a:solidFill>
                <a:latin typeface="+mn-lt"/>
                <a:ea typeface="+mn-ea"/>
                <a:cs typeface="Arial" pitchFamily="34" charset="0"/>
              </a:rPr>
              <a:t>Clodronate</a:t>
            </a:r>
          </a:p>
          <a:p>
            <a:pPr algn="ctr" fontAlgn="auto">
              <a:spcBef>
                <a:spcPts val="0"/>
              </a:spcBef>
              <a:spcAft>
                <a:spcPts val="0"/>
              </a:spcAft>
              <a:defRPr/>
            </a:pPr>
            <a:r>
              <a:rPr lang="en-US" sz="1000" b="1" dirty="0">
                <a:solidFill>
                  <a:schemeClr val="bg2"/>
                </a:solidFill>
                <a:latin typeface="+mn-lt"/>
                <a:ea typeface="+mn-ea"/>
                <a:cs typeface="Arial" pitchFamily="34" charset="0"/>
              </a:rPr>
              <a:t>C-TD</a:t>
            </a:r>
          </a:p>
        </p:txBody>
      </p:sp>
      <p:sp>
        <p:nvSpPr>
          <p:cNvPr id="10257" name="Text Box 23"/>
          <p:cNvSpPr txBox="1">
            <a:spLocks noChangeArrowheads="1"/>
          </p:cNvSpPr>
          <p:nvPr/>
        </p:nvSpPr>
        <p:spPr bwMode="auto">
          <a:xfrm>
            <a:off x="3430588" y="2563891"/>
            <a:ext cx="1128712" cy="406400"/>
          </a:xfrm>
          <a:prstGeom prst="rect">
            <a:avLst/>
          </a:prstGeom>
          <a:solidFill>
            <a:schemeClr val="accent2"/>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Zoledronic acid</a:t>
            </a:r>
          </a:p>
          <a:p>
            <a:pPr algn="ctr" fontAlgn="auto">
              <a:spcBef>
                <a:spcPts val="0"/>
              </a:spcBef>
              <a:spcAft>
                <a:spcPts val="0"/>
              </a:spcAft>
              <a:defRPr/>
            </a:pPr>
            <a:r>
              <a:rPr lang="en-US" sz="1000" b="1" dirty="0">
                <a:solidFill>
                  <a:srgbClr val="000000"/>
                </a:solidFill>
                <a:latin typeface="+mn-lt"/>
                <a:ea typeface="+mn-ea"/>
                <a:cs typeface="Arial" pitchFamily="34" charset="0"/>
              </a:rPr>
              <a:t>C-TD</a:t>
            </a:r>
          </a:p>
        </p:txBody>
      </p:sp>
      <p:sp>
        <p:nvSpPr>
          <p:cNvPr id="10258" name="Text Box 30"/>
          <p:cNvSpPr txBox="1">
            <a:spLocks noChangeArrowheads="1"/>
          </p:cNvSpPr>
          <p:nvPr/>
        </p:nvSpPr>
        <p:spPr bwMode="auto">
          <a:xfrm>
            <a:off x="1971675" y="3384629"/>
            <a:ext cx="935038" cy="406400"/>
          </a:xfrm>
          <a:prstGeom prst="rect">
            <a:avLst/>
          </a:prstGeom>
          <a:solidFill>
            <a:srgbClr val="9966FF"/>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MEL-200</a:t>
            </a:r>
          </a:p>
          <a:p>
            <a:pPr algn="ctr" fontAlgn="auto">
              <a:spcBef>
                <a:spcPts val="0"/>
              </a:spcBef>
              <a:spcAft>
                <a:spcPts val="0"/>
              </a:spcAft>
              <a:defRPr/>
            </a:pPr>
            <a:r>
              <a:rPr lang="en-US" sz="1000" b="1" dirty="0">
                <a:solidFill>
                  <a:srgbClr val="000000"/>
                </a:solidFill>
                <a:latin typeface="+mn-lt"/>
                <a:ea typeface="+mn-ea"/>
                <a:cs typeface="Arial" pitchFamily="34" charset="0"/>
              </a:rPr>
              <a:t>ASCT</a:t>
            </a:r>
          </a:p>
        </p:txBody>
      </p:sp>
      <p:sp>
        <p:nvSpPr>
          <p:cNvPr id="10259" name="Text Box 33"/>
          <p:cNvSpPr txBox="1">
            <a:spLocks noChangeArrowheads="1"/>
          </p:cNvSpPr>
          <p:nvPr/>
        </p:nvSpPr>
        <p:spPr bwMode="auto">
          <a:xfrm>
            <a:off x="1677988" y="4481591"/>
            <a:ext cx="591829" cy="307777"/>
          </a:xfrm>
          <a:prstGeom prst="rect">
            <a:avLst/>
          </a:prstGeom>
          <a:solidFill>
            <a:srgbClr val="9966FF"/>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400" b="1" smtClean="0">
                <a:solidFill>
                  <a:srgbClr val="000000"/>
                </a:solidFill>
                <a:latin typeface="Calibri" charset="0"/>
                <a:cs typeface="Arial" charset="0"/>
              </a:rPr>
              <a:t>–Thal</a:t>
            </a:r>
          </a:p>
        </p:txBody>
      </p:sp>
      <p:sp>
        <p:nvSpPr>
          <p:cNvPr id="10260" name="Text Box 34"/>
          <p:cNvSpPr txBox="1">
            <a:spLocks noChangeArrowheads="1"/>
          </p:cNvSpPr>
          <p:nvPr/>
        </p:nvSpPr>
        <p:spPr bwMode="auto">
          <a:xfrm>
            <a:off x="2479675" y="4481591"/>
            <a:ext cx="591829" cy="307777"/>
          </a:xfrm>
          <a:prstGeom prst="rect">
            <a:avLst/>
          </a:prstGeom>
          <a:solidFill>
            <a:srgbClr val="9966FF"/>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400" b="1" dirty="0">
                <a:solidFill>
                  <a:srgbClr val="000000"/>
                </a:solidFill>
                <a:latin typeface="+mn-lt"/>
                <a:ea typeface="+mn-ea"/>
                <a:cs typeface="Arial" pitchFamily="34" charset="0"/>
              </a:rPr>
              <a:t>+Thal</a:t>
            </a:r>
          </a:p>
        </p:txBody>
      </p:sp>
      <p:sp>
        <p:nvSpPr>
          <p:cNvPr id="10261" name="Text Box 37"/>
          <p:cNvSpPr txBox="1">
            <a:spLocks noChangeArrowheads="1"/>
          </p:cNvSpPr>
          <p:nvPr/>
        </p:nvSpPr>
        <p:spPr bwMode="auto">
          <a:xfrm>
            <a:off x="5695950" y="1444704"/>
            <a:ext cx="1836738" cy="376237"/>
          </a:xfrm>
          <a:prstGeom prst="rect">
            <a:avLst/>
          </a:prstGeom>
          <a:solidFill>
            <a:schemeClr val="hlink"/>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dirty="0">
                <a:solidFill>
                  <a:srgbClr val="000000"/>
                </a:solidFill>
                <a:latin typeface="+mn-lt"/>
                <a:ea typeface="+mn-ea"/>
                <a:cs typeface="Arial" pitchFamily="34" charset="0"/>
              </a:rPr>
              <a:t>Non-intensive</a:t>
            </a:r>
          </a:p>
        </p:txBody>
      </p:sp>
      <p:sp>
        <p:nvSpPr>
          <p:cNvPr id="10262" name="Text Box 42"/>
          <p:cNvSpPr txBox="1">
            <a:spLocks noChangeArrowheads="1"/>
          </p:cNvSpPr>
          <p:nvPr/>
        </p:nvSpPr>
        <p:spPr bwMode="auto">
          <a:xfrm>
            <a:off x="4564063" y="2563891"/>
            <a:ext cx="933450" cy="400050"/>
          </a:xfrm>
          <a:prstGeom prst="rect">
            <a:avLst/>
          </a:prstGeom>
          <a:solidFill>
            <a:srgbClr val="66FF33"/>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chemeClr val="bg2"/>
                </a:solidFill>
                <a:latin typeface="+mn-lt"/>
                <a:ea typeface="+mn-ea"/>
                <a:cs typeface="Arial" pitchFamily="34" charset="0"/>
              </a:rPr>
              <a:t>Clodronate</a:t>
            </a:r>
          </a:p>
          <a:p>
            <a:pPr algn="ctr" fontAlgn="auto">
              <a:spcBef>
                <a:spcPts val="0"/>
              </a:spcBef>
              <a:spcAft>
                <a:spcPts val="0"/>
              </a:spcAft>
              <a:defRPr/>
            </a:pPr>
            <a:r>
              <a:rPr lang="en-US" sz="1000" b="1" dirty="0">
                <a:solidFill>
                  <a:schemeClr val="bg2"/>
                </a:solidFill>
                <a:latin typeface="+mn-lt"/>
                <a:ea typeface="+mn-ea"/>
                <a:cs typeface="Arial" pitchFamily="34" charset="0"/>
              </a:rPr>
              <a:t>MP</a:t>
            </a:r>
          </a:p>
        </p:txBody>
      </p:sp>
      <p:sp>
        <p:nvSpPr>
          <p:cNvPr id="10263" name="Text Box 43"/>
          <p:cNvSpPr txBox="1">
            <a:spLocks noChangeArrowheads="1"/>
          </p:cNvSpPr>
          <p:nvPr/>
        </p:nvSpPr>
        <p:spPr bwMode="auto">
          <a:xfrm>
            <a:off x="5516563" y="2563891"/>
            <a:ext cx="1128712" cy="406400"/>
          </a:xfrm>
          <a:prstGeom prst="rect">
            <a:avLst/>
          </a:prstGeom>
          <a:solidFill>
            <a:schemeClr val="accent2"/>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Zoledronic acid</a:t>
            </a:r>
          </a:p>
          <a:p>
            <a:pPr algn="ctr" fontAlgn="auto">
              <a:spcBef>
                <a:spcPts val="0"/>
              </a:spcBef>
              <a:spcAft>
                <a:spcPts val="0"/>
              </a:spcAft>
              <a:defRPr/>
            </a:pPr>
            <a:r>
              <a:rPr lang="en-US" sz="1000" b="1" dirty="0">
                <a:solidFill>
                  <a:srgbClr val="000000"/>
                </a:solidFill>
                <a:latin typeface="+mn-lt"/>
                <a:ea typeface="+mn-ea"/>
                <a:cs typeface="Arial" pitchFamily="34" charset="0"/>
              </a:rPr>
              <a:t>MP</a:t>
            </a:r>
          </a:p>
        </p:txBody>
      </p:sp>
      <p:sp>
        <p:nvSpPr>
          <p:cNvPr id="10264" name="Text Box 44"/>
          <p:cNvSpPr txBox="1">
            <a:spLocks noChangeArrowheads="1"/>
          </p:cNvSpPr>
          <p:nvPr/>
        </p:nvSpPr>
        <p:spPr bwMode="auto">
          <a:xfrm>
            <a:off x="6664325" y="2563891"/>
            <a:ext cx="933450" cy="400050"/>
          </a:xfrm>
          <a:prstGeom prst="rect">
            <a:avLst/>
          </a:prstGeom>
          <a:solidFill>
            <a:srgbClr val="66FF33"/>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chemeClr val="bg2"/>
                </a:solidFill>
                <a:latin typeface="+mn-lt"/>
                <a:ea typeface="+mn-ea"/>
                <a:cs typeface="Arial" pitchFamily="34" charset="0"/>
              </a:rPr>
              <a:t>Clodronate</a:t>
            </a:r>
          </a:p>
          <a:p>
            <a:pPr algn="ctr" fontAlgn="auto">
              <a:spcBef>
                <a:spcPts val="0"/>
              </a:spcBef>
              <a:spcAft>
                <a:spcPts val="0"/>
              </a:spcAft>
              <a:defRPr/>
            </a:pPr>
            <a:r>
              <a:rPr lang="en-US" sz="1000" b="1" dirty="0">
                <a:solidFill>
                  <a:schemeClr val="bg2"/>
                </a:solidFill>
                <a:latin typeface="+mn-lt"/>
                <a:ea typeface="+mn-ea"/>
                <a:cs typeface="Arial" pitchFamily="34" charset="0"/>
              </a:rPr>
              <a:t>C-TDa</a:t>
            </a:r>
          </a:p>
        </p:txBody>
      </p:sp>
      <p:sp>
        <p:nvSpPr>
          <p:cNvPr id="10265" name="Text Box 45"/>
          <p:cNvSpPr txBox="1">
            <a:spLocks noChangeArrowheads="1"/>
          </p:cNvSpPr>
          <p:nvPr/>
        </p:nvSpPr>
        <p:spPr bwMode="auto">
          <a:xfrm>
            <a:off x="7680788" y="2563891"/>
            <a:ext cx="994558" cy="400110"/>
          </a:xfrm>
          <a:prstGeom prst="rect">
            <a:avLst/>
          </a:prstGeom>
          <a:solidFill>
            <a:schemeClr val="accent2"/>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Zoledronic acid</a:t>
            </a:r>
          </a:p>
          <a:p>
            <a:pPr algn="ctr" fontAlgn="auto">
              <a:spcBef>
                <a:spcPts val="0"/>
              </a:spcBef>
              <a:spcAft>
                <a:spcPts val="0"/>
              </a:spcAft>
              <a:defRPr/>
            </a:pPr>
            <a:r>
              <a:rPr lang="en-US" sz="1000" b="1" dirty="0">
                <a:solidFill>
                  <a:srgbClr val="000000"/>
                </a:solidFill>
                <a:latin typeface="+mn-lt"/>
                <a:ea typeface="+mn-ea"/>
                <a:cs typeface="Arial" pitchFamily="34" charset="0"/>
              </a:rPr>
              <a:t>C-TDa</a:t>
            </a:r>
          </a:p>
        </p:txBody>
      </p:sp>
      <p:sp>
        <p:nvSpPr>
          <p:cNvPr id="10266" name="Text Box 52"/>
          <p:cNvSpPr txBox="1">
            <a:spLocks noChangeArrowheads="1"/>
          </p:cNvSpPr>
          <p:nvPr/>
        </p:nvSpPr>
        <p:spPr bwMode="auto">
          <a:xfrm>
            <a:off x="6154738" y="3384629"/>
            <a:ext cx="935037" cy="406400"/>
          </a:xfrm>
          <a:prstGeom prst="rect">
            <a:avLst/>
          </a:prstGeom>
          <a:solidFill>
            <a:schemeClr val="hlink"/>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spAutoFit/>
          </a:bodyPr>
          <a:lstStyle/>
          <a:p>
            <a:pPr algn="ctr" fontAlgn="auto">
              <a:spcBef>
                <a:spcPts val="0"/>
              </a:spcBef>
              <a:spcAft>
                <a:spcPts val="0"/>
              </a:spcAft>
              <a:defRPr/>
            </a:pPr>
            <a:r>
              <a:rPr lang="en-US" sz="1000" b="1" dirty="0">
                <a:solidFill>
                  <a:srgbClr val="000000"/>
                </a:solidFill>
                <a:latin typeface="+mn-lt"/>
                <a:ea typeface="+mn-ea"/>
                <a:cs typeface="Arial" pitchFamily="34" charset="0"/>
              </a:rPr>
              <a:t>Max</a:t>
            </a:r>
          </a:p>
          <a:p>
            <a:pPr algn="ctr" fontAlgn="auto">
              <a:spcBef>
                <a:spcPts val="0"/>
              </a:spcBef>
              <a:spcAft>
                <a:spcPts val="0"/>
              </a:spcAft>
              <a:defRPr/>
            </a:pPr>
            <a:r>
              <a:rPr lang="en-US" sz="1000" b="1" dirty="0">
                <a:solidFill>
                  <a:srgbClr val="000000"/>
                </a:solidFill>
                <a:latin typeface="+mn-lt"/>
                <a:ea typeface="+mn-ea"/>
                <a:cs typeface="Arial" pitchFamily="34" charset="0"/>
              </a:rPr>
              <a:t>Response</a:t>
            </a:r>
          </a:p>
        </p:txBody>
      </p:sp>
      <p:sp>
        <p:nvSpPr>
          <p:cNvPr id="10267" name="Text Box 55"/>
          <p:cNvSpPr txBox="1">
            <a:spLocks noChangeArrowheads="1"/>
          </p:cNvSpPr>
          <p:nvPr/>
        </p:nvSpPr>
        <p:spPr bwMode="auto">
          <a:xfrm>
            <a:off x="5883275" y="4481591"/>
            <a:ext cx="591829" cy="307777"/>
          </a:xfrm>
          <a:prstGeom prst="rect">
            <a:avLst/>
          </a:prstGeom>
          <a:solidFill>
            <a:schemeClr val="hlink"/>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en-US" sz="1400" b="1" smtClean="0">
                <a:solidFill>
                  <a:srgbClr val="000000"/>
                </a:solidFill>
                <a:latin typeface="Calibri" charset="0"/>
                <a:cs typeface="Arial" charset="0"/>
              </a:rPr>
              <a:t>–Thal</a:t>
            </a:r>
          </a:p>
        </p:txBody>
      </p:sp>
      <p:sp>
        <p:nvSpPr>
          <p:cNvPr id="10268" name="Text Box 56"/>
          <p:cNvSpPr txBox="1">
            <a:spLocks noChangeArrowheads="1"/>
          </p:cNvSpPr>
          <p:nvPr/>
        </p:nvSpPr>
        <p:spPr bwMode="auto">
          <a:xfrm>
            <a:off x="6683375" y="4481591"/>
            <a:ext cx="591829" cy="307777"/>
          </a:xfrm>
          <a:prstGeom prst="rect">
            <a:avLst/>
          </a:prstGeom>
          <a:solidFill>
            <a:schemeClr val="hlink"/>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400" b="1" dirty="0">
                <a:solidFill>
                  <a:srgbClr val="000000"/>
                </a:solidFill>
                <a:latin typeface="+mn-lt"/>
                <a:ea typeface="+mn-ea"/>
                <a:cs typeface="Arial" pitchFamily="34" charset="0"/>
              </a:rPr>
              <a:t>+Thal</a:t>
            </a:r>
          </a:p>
        </p:txBody>
      </p:sp>
      <p:sp>
        <p:nvSpPr>
          <p:cNvPr id="38971" name="Text Box 59"/>
          <p:cNvSpPr txBox="1">
            <a:spLocks noChangeArrowheads="1"/>
          </p:cNvSpPr>
          <p:nvPr/>
        </p:nvSpPr>
        <p:spPr bwMode="auto">
          <a:xfrm>
            <a:off x="3175" y="5402263"/>
            <a:ext cx="6070600"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ts val="1700"/>
              </a:lnSpc>
            </a:pPr>
            <a:r>
              <a:rPr lang="en-US" sz="1600" b="1">
                <a:latin typeface="Calibri" charset="0"/>
                <a:cs typeface="Arial" charset="0"/>
              </a:rPr>
              <a:t>Primary endpoints: </a:t>
            </a:r>
            <a:r>
              <a:rPr lang="en-US" sz="1600">
                <a:latin typeface="Calibri" charset="0"/>
                <a:cs typeface="Arial" charset="0"/>
              </a:rPr>
              <a:t>PFS, OS, ORR</a:t>
            </a:r>
          </a:p>
          <a:p>
            <a:pPr eaLnBrk="1" hangingPunct="1">
              <a:lnSpc>
                <a:spcPts val="1700"/>
              </a:lnSpc>
            </a:pPr>
            <a:r>
              <a:rPr lang="en-US" sz="1600" b="1">
                <a:latin typeface="Calibri" charset="0"/>
                <a:cs typeface="Arial" charset="0"/>
              </a:rPr>
              <a:t>Secondary endpoints: </a:t>
            </a:r>
            <a:r>
              <a:rPr lang="en-US" sz="1600">
                <a:latin typeface="Calibri" charset="0"/>
                <a:cs typeface="Arial" charset="0"/>
              </a:rPr>
              <a:t>Time to first SRE, SRE incidence, Safety, and QoL</a:t>
            </a:r>
          </a:p>
          <a:p>
            <a:pPr eaLnBrk="1" hangingPunct="1">
              <a:lnSpc>
                <a:spcPts val="1700"/>
              </a:lnSpc>
            </a:pPr>
            <a:r>
              <a:rPr lang="en-US" sz="1600">
                <a:latin typeface="Calibri" charset="0"/>
                <a:cs typeface="Arial" charset="0"/>
              </a:rPr>
              <a:t>Zoledronic acid (4 mg IV q 3-4 wk); Clodronate (1,600 mg/d PO)</a:t>
            </a:r>
          </a:p>
          <a:p>
            <a:pPr eaLnBrk="1" hangingPunct="1">
              <a:lnSpc>
                <a:spcPts val="1700"/>
              </a:lnSpc>
            </a:pPr>
            <a:endParaRPr lang="en-US" sz="1600">
              <a:latin typeface="Calibri" charset="0"/>
              <a:cs typeface="Arial" charset="0"/>
            </a:endParaRPr>
          </a:p>
        </p:txBody>
      </p:sp>
      <p:sp>
        <p:nvSpPr>
          <p:cNvPr id="38972" name="Text Box 48"/>
          <p:cNvSpPr txBox="1">
            <a:spLocks noChangeArrowheads="1"/>
          </p:cNvSpPr>
          <p:nvPr/>
        </p:nvSpPr>
        <p:spPr bwMode="auto">
          <a:xfrm>
            <a:off x="65088" y="6111875"/>
            <a:ext cx="914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Aft>
                <a:spcPts val="600"/>
              </a:spcAft>
            </a:pPr>
            <a:r>
              <a:rPr lang="en-US" sz="1000">
                <a:latin typeface="Calibri" charset="0"/>
                <a:cs typeface="Arial" charset="0"/>
              </a:rPr>
              <a:t>Abbreviations: C-TD, cyclophosphamide (500 mg PO d1, 9, 15), thalidomide (100-200 mg/d), dexamethasone (40 mg/d PO d1-4, 12-15 q3wk); C-Tda, C-TD except thalidomide 50-200 mg/d, dexamethasone 20 mg/d d1-4, 15-18 q4wk; CVAD, cyclophosphamide (500 mg PO d1, 5, 15), vincristine (0.4 mg/d IV d1-4), doxorubicin (9 mg/m</a:t>
            </a:r>
            <a:r>
              <a:rPr lang="en-US" sz="1000" baseline="30000">
                <a:latin typeface="Calibri" charset="0"/>
                <a:cs typeface="Arial" charset="0"/>
              </a:rPr>
              <a:t>2</a:t>
            </a:r>
            <a:r>
              <a:rPr lang="en-US" sz="1000">
                <a:latin typeface="Calibri" charset="0"/>
                <a:cs typeface="Arial" charset="0"/>
              </a:rPr>
              <a:t>/d d1-4), dexamethasone (40 mg/d PO d1-4, 13-15 q3wk); MP, melphalan (7 mg/m</a:t>
            </a:r>
            <a:r>
              <a:rPr lang="en-US" sz="1000" baseline="30000">
                <a:latin typeface="Calibri" charset="0"/>
                <a:cs typeface="Arial" charset="0"/>
              </a:rPr>
              <a:t>2</a:t>
            </a:r>
            <a:r>
              <a:rPr lang="en-US" sz="1000">
                <a:latin typeface="Calibri" charset="0"/>
                <a:cs typeface="Arial" charset="0"/>
              </a:rPr>
              <a:t>), prednisolone (40 mg) PO for 4 days; ORR, overall response rate; OS, overall survival, PFS, progression-free survival; PO, oral; QoL, quality of life; SRE, skeletal-related event; Thal, thalidomide (50 mg/d). </a:t>
            </a:r>
            <a:r>
              <a:rPr lang="en-US" sz="1000" b="1">
                <a:latin typeface="Calibri" charset="0"/>
                <a:cs typeface="Arial" charset="0"/>
              </a:rPr>
              <a:t>                                                                                                                                                                                                                                                                                                                                </a:t>
            </a:r>
          </a:p>
        </p:txBody>
      </p:sp>
      <p:sp>
        <p:nvSpPr>
          <p:cNvPr id="38973" name="Rectangle 60"/>
          <p:cNvSpPr>
            <a:spLocks noChangeArrowheads="1"/>
          </p:cNvSpPr>
          <p:nvPr/>
        </p:nvSpPr>
        <p:spPr bwMode="auto">
          <a:xfrm>
            <a:off x="3956050" y="1325563"/>
            <a:ext cx="1085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Calibri" charset="0"/>
              </a:rPr>
              <a:t>N = 1,960</a:t>
            </a:r>
            <a:endParaRPr lang="en-US">
              <a:latin typeface="Calibri" charset="0"/>
            </a:endParaRPr>
          </a:p>
        </p:txBody>
      </p:sp>
      <p:cxnSp>
        <p:nvCxnSpPr>
          <p:cNvPr id="65" name="Elbow Connector 64"/>
          <p:cNvCxnSpPr/>
          <p:nvPr/>
        </p:nvCxnSpPr>
        <p:spPr>
          <a:xfrm rot="5400000">
            <a:off x="5451476" y="1400175"/>
            <a:ext cx="742950" cy="1584325"/>
          </a:xfrm>
          <a:prstGeom prst="bentConnector3">
            <a:avLst>
              <a:gd name="adj1" fmla="val 7028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7" name="Elbow Connector 66"/>
          <p:cNvCxnSpPr/>
          <p:nvPr/>
        </p:nvCxnSpPr>
        <p:spPr>
          <a:xfrm rot="16200000" flipH="1">
            <a:off x="7025482" y="1410494"/>
            <a:ext cx="742950" cy="1563687"/>
          </a:xfrm>
          <a:prstGeom prst="bentConnector3">
            <a:avLst>
              <a:gd name="adj1" fmla="val 7028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976" name="Elbow Connector 68"/>
          <p:cNvCxnSpPr>
            <a:cxnSpLocks noChangeShapeType="1"/>
          </p:cNvCxnSpPr>
          <p:nvPr/>
        </p:nvCxnSpPr>
        <p:spPr bwMode="auto">
          <a:xfrm rot="5400000">
            <a:off x="5976938" y="1925638"/>
            <a:ext cx="742950" cy="533400"/>
          </a:xfrm>
          <a:prstGeom prst="bentConnector3">
            <a:avLst>
              <a:gd name="adj1" fmla="val 70227"/>
            </a:avLst>
          </a:prstGeom>
          <a:noFill/>
          <a:ln w="19050">
            <a:solidFill>
              <a:schemeClr val="tx1"/>
            </a:solidFill>
            <a:miter lim="800000"/>
            <a:headEnd/>
            <a:tailEnd type="triangle" w="lg" len="lg"/>
          </a:ln>
          <a:extLst>
            <a:ext uri="{909E8E84-426E-40dd-AFC4-6F175D3DCCD1}">
              <a14:hiddenFill xmlns:a14="http://schemas.microsoft.com/office/drawing/2010/main">
                <a:noFill/>
              </a14:hiddenFill>
            </a:ext>
          </a:extLst>
        </p:spPr>
      </p:cxnSp>
      <p:cxnSp>
        <p:nvCxnSpPr>
          <p:cNvPr id="71" name="Elbow Connector 70"/>
          <p:cNvCxnSpPr/>
          <p:nvPr/>
        </p:nvCxnSpPr>
        <p:spPr>
          <a:xfrm rot="16200000" flipH="1">
            <a:off x="6501607" y="1934369"/>
            <a:ext cx="742950" cy="515937"/>
          </a:xfrm>
          <a:prstGeom prst="bentConnector3">
            <a:avLst>
              <a:gd name="adj1" fmla="val 7028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Elbow Connector 78"/>
          <p:cNvCxnSpPr/>
          <p:nvPr/>
        </p:nvCxnSpPr>
        <p:spPr>
          <a:xfrm rot="5400000">
            <a:off x="1267619" y="1400969"/>
            <a:ext cx="742950" cy="1582738"/>
          </a:xfrm>
          <a:prstGeom prst="bentConnector3">
            <a:avLst>
              <a:gd name="adj1" fmla="val 67384"/>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979" name="Elbow Connector 80"/>
          <p:cNvCxnSpPr>
            <a:cxnSpLocks noChangeShapeType="1"/>
          </p:cNvCxnSpPr>
          <p:nvPr/>
        </p:nvCxnSpPr>
        <p:spPr bwMode="auto">
          <a:xfrm rot="16200000" flipH="1">
            <a:off x="2842419" y="1410494"/>
            <a:ext cx="742950" cy="1563688"/>
          </a:xfrm>
          <a:prstGeom prst="bentConnector3">
            <a:avLst>
              <a:gd name="adj1" fmla="val 67162"/>
            </a:avLst>
          </a:prstGeom>
          <a:noFill/>
          <a:ln w="19050">
            <a:solidFill>
              <a:schemeClr val="tx1"/>
            </a:solidFill>
            <a:miter lim="800000"/>
            <a:headEnd/>
            <a:tailEnd type="triangle" w="lg" len="lg"/>
          </a:ln>
          <a:extLst>
            <a:ext uri="{909E8E84-426E-40dd-AFC4-6F175D3DCCD1}">
              <a14:hiddenFill xmlns:a14="http://schemas.microsoft.com/office/drawing/2010/main">
                <a:noFill/>
              </a14:hiddenFill>
            </a:ext>
          </a:extLst>
        </p:spPr>
      </p:cxnSp>
      <p:cxnSp>
        <p:nvCxnSpPr>
          <p:cNvPr id="38980" name="Elbow Connector 82"/>
          <p:cNvCxnSpPr>
            <a:cxnSpLocks noChangeShapeType="1"/>
          </p:cNvCxnSpPr>
          <p:nvPr/>
        </p:nvCxnSpPr>
        <p:spPr bwMode="auto">
          <a:xfrm rot="5400000">
            <a:off x="1793082" y="1924844"/>
            <a:ext cx="742950" cy="534987"/>
          </a:xfrm>
          <a:prstGeom prst="bentConnector3">
            <a:avLst>
              <a:gd name="adj1" fmla="val 67329"/>
            </a:avLst>
          </a:prstGeom>
          <a:noFill/>
          <a:ln w="19050">
            <a:solidFill>
              <a:schemeClr val="tx1"/>
            </a:solidFill>
            <a:miter lim="800000"/>
            <a:headEnd/>
            <a:tailEnd type="triangle" w="lg" len="lg"/>
          </a:ln>
          <a:extLst>
            <a:ext uri="{909E8E84-426E-40dd-AFC4-6F175D3DCCD1}">
              <a14:hiddenFill xmlns:a14="http://schemas.microsoft.com/office/drawing/2010/main">
                <a:noFill/>
              </a14:hiddenFill>
            </a:ext>
          </a:extLst>
        </p:spPr>
      </p:cxnSp>
      <p:cxnSp>
        <p:nvCxnSpPr>
          <p:cNvPr id="85" name="Elbow Connector 84"/>
          <p:cNvCxnSpPr/>
          <p:nvPr/>
        </p:nvCxnSpPr>
        <p:spPr>
          <a:xfrm rot="16200000" flipH="1">
            <a:off x="2317751" y="1933575"/>
            <a:ext cx="742950" cy="517525"/>
          </a:xfrm>
          <a:prstGeom prst="bentConnector3">
            <a:avLst>
              <a:gd name="adj1" fmla="val 67384"/>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7" name="Elbow Connector 86"/>
          <p:cNvCxnSpPr/>
          <p:nvPr/>
        </p:nvCxnSpPr>
        <p:spPr>
          <a:xfrm rot="16200000" flipH="1">
            <a:off x="5615782" y="2378869"/>
            <a:ext cx="420687" cy="1590675"/>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625" name="Elbow Connector 88"/>
          <p:cNvCxnSpPr>
            <a:cxnSpLocks noChangeShapeType="1"/>
          </p:cNvCxnSpPr>
          <p:nvPr/>
        </p:nvCxnSpPr>
        <p:spPr bwMode="auto">
          <a:xfrm rot="16200000" flipH="1">
            <a:off x="6145213" y="2906713"/>
            <a:ext cx="414337" cy="541337"/>
          </a:xfrm>
          <a:prstGeom prst="bentConnector3">
            <a:avLst>
              <a:gd name="adj1" fmla="val 4981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1" name="Elbow Connector 90"/>
          <p:cNvCxnSpPr/>
          <p:nvPr/>
        </p:nvCxnSpPr>
        <p:spPr>
          <a:xfrm rot="5400000">
            <a:off x="6665913" y="2919413"/>
            <a:ext cx="420687" cy="509587"/>
          </a:xfrm>
          <a:prstGeom prst="bentConnector3">
            <a:avLst>
              <a:gd name="adj1" fmla="val 50000"/>
            </a:avLst>
          </a:prstGeom>
          <a:ln w="19050">
            <a:solidFill>
              <a:schemeClr val="tx2"/>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3" name="Elbow Connector 92"/>
          <p:cNvCxnSpPr/>
          <p:nvPr/>
        </p:nvCxnSpPr>
        <p:spPr>
          <a:xfrm rot="5400000">
            <a:off x="7192963" y="2398713"/>
            <a:ext cx="414337" cy="1557337"/>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5" name="Elbow Connector 94"/>
          <p:cNvCxnSpPr/>
          <p:nvPr/>
        </p:nvCxnSpPr>
        <p:spPr>
          <a:xfrm rot="16200000" flipH="1">
            <a:off x="1432719" y="2378869"/>
            <a:ext cx="420687" cy="1590675"/>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629" name="Elbow Connector 96"/>
          <p:cNvCxnSpPr>
            <a:cxnSpLocks noChangeShapeType="1"/>
          </p:cNvCxnSpPr>
          <p:nvPr/>
        </p:nvCxnSpPr>
        <p:spPr bwMode="auto">
          <a:xfrm rot="16200000" flipH="1">
            <a:off x="1961357" y="2905919"/>
            <a:ext cx="414337" cy="542925"/>
          </a:xfrm>
          <a:prstGeom prst="bentConnector3">
            <a:avLst>
              <a:gd name="adj1" fmla="val 4981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9" name="Elbow Connector 98"/>
          <p:cNvCxnSpPr/>
          <p:nvPr/>
        </p:nvCxnSpPr>
        <p:spPr>
          <a:xfrm rot="5400000">
            <a:off x="2482850" y="2919413"/>
            <a:ext cx="420687" cy="509588"/>
          </a:xfrm>
          <a:prstGeom prst="bentConnector3">
            <a:avLst>
              <a:gd name="adj1" fmla="val 50000"/>
            </a:avLst>
          </a:prstGeom>
          <a:ln w="19050">
            <a:solidFill>
              <a:schemeClr val="tx2"/>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989" name="Elbow Connector 100"/>
          <p:cNvCxnSpPr>
            <a:cxnSpLocks noChangeShapeType="1"/>
          </p:cNvCxnSpPr>
          <p:nvPr/>
        </p:nvCxnSpPr>
        <p:spPr bwMode="auto">
          <a:xfrm rot="5400000">
            <a:off x="3010694" y="2399507"/>
            <a:ext cx="414337" cy="1555750"/>
          </a:xfrm>
          <a:prstGeom prst="bentConnector3">
            <a:avLst>
              <a:gd name="adj1" fmla="val 49810"/>
            </a:avLst>
          </a:prstGeom>
          <a:noFill/>
          <a:ln w="19050">
            <a:solidFill>
              <a:schemeClr val="tx1"/>
            </a:solidFill>
            <a:miter lim="800000"/>
            <a:headEnd/>
            <a:tailEnd type="triangle" w="lg" len="lg"/>
          </a:ln>
          <a:extLst>
            <a:ext uri="{909E8E84-426E-40dd-AFC4-6F175D3DCCD1}">
              <a14:hiddenFill xmlns:a14="http://schemas.microsoft.com/office/drawing/2010/main">
                <a:noFill/>
              </a14:hiddenFill>
            </a:ext>
          </a:extLst>
        </p:spPr>
      </p:cxnSp>
      <p:cxnSp>
        <p:nvCxnSpPr>
          <p:cNvPr id="103" name="Elbow Connector 102"/>
          <p:cNvCxnSpPr/>
          <p:nvPr/>
        </p:nvCxnSpPr>
        <p:spPr>
          <a:xfrm rot="5400000">
            <a:off x="1876425" y="3919538"/>
            <a:ext cx="690563" cy="433387"/>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5" name="Elbow Connector 104"/>
          <p:cNvCxnSpPr/>
          <p:nvPr/>
        </p:nvCxnSpPr>
        <p:spPr>
          <a:xfrm rot="16200000" flipH="1">
            <a:off x="2278856" y="3950494"/>
            <a:ext cx="690563" cy="371475"/>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291" name="Text Box 36"/>
          <p:cNvSpPr txBox="1">
            <a:spLocks noChangeArrowheads="1"/>
          </p:cNvSpPr>
          <p:nvPr/>
        </p:nvSpPr>
        <p:spPr bwMode="auto">
          <a:xfrm>
            <a:off x="1760589" y="3938666"/>
            <a:ext cx="1320939" cy="276999"/>
          </a:xfrm>
          <a:prstGeom prst="rect">
            <a:avLst/>
          </a:prstGeom>
          <a:solidFill>
            <a:schemeClr val="tx1"/>
          </a:soli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200" b="1" dirty="0">
                <a:solidFill>
                  <a:schemeClr val="bg2"/>
                </a:solidFill>
                <a:latin typeface="+mn-lt"/>
                <a:ea typeface="+mn-ea"/>
                <a:cs typeface="Arial" pitchFamily="34" charset="0"/>
              </a:rPr>
              <a:t>RANDOMIZATION</a:t>
            </a:r>
          </a:p>
        </p:txBody>
      </p:sp>
      <p:cxnSp>
        <p:nvCxnSpPr>
          <p:cNvPr id="107" name="Elbow Connector 106"/>
          <p:cNvCxnSpPr/>
          <p:nvPr/>
        </p:nvCxnSpPr>
        <p:spPr>
          <a:xfrm rot="5400000">
            <a:off x="6070600" y="3930650"/>
            <a:ext cx="690563" cy="411163"/>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9" name="Elbow Connector 108"/>
          <p:cNvCxnSpPr/>
          <p:nvPr/>
        </p:nvCxnSpPr>
        <p:spPr>
          <a:xfrm rot="16200000" flipH="1">
            <a:off x="6472237" y="3940176"/>
            <a:ext cx="690563" cy="392112"/>
          </a:xfrm>
          <a:prstGeom prst="bentConnector3">
            <a:avLst>
              <a:gd name="adj1" fmla="val 50000"/>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294" name="Text Box 58"/>
          <p:cNvSpPr txBox="1">
            <a:spLocks noChangeArrowheads="1"/>
          </p:cNvSpPr>
          <p:nvPr/>
        </p:nvSpPr>
        <p:spPr bwMode="auto">
          <a:xfrm>
            <a:off x="5945239" y="3938666"/>
            <a:ext cx="1320939" cy="276999"/>
          </a:xfrm>
          <a:prstGeom prst="rect">
            <a:avLst/>
          </a:prstGeom>
          <a:solidFill>
            <a:schemeClr val="tx1"/>
          </a:soli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200" b="1" dirty="0">
                <a:solidFill>
                  <a:schemeClr val="bg2"/>
                </a:solidFill>
                <a:latin typeface="+mn-lt"/>
                <a:ea typeface="+mn-ea"/>
                <a:cs typeface="Arial" pitchFamily="34" charset="0"/>
              </a:rPr>
              <a:t>RANDOMIZATION</a:t>
            </a:r>
          </a:p>
        </p:txBody>
      </p:sp>
      <p:sp>
        <p:nvSpPr>
          <p:cNvPr id="10295" name="Text Box 35"/>
          <p:cNvSpPr txBox="1">
            <a:spLocks noChangeArrowheads="1"/>
          </p:cNvSpPr>
          <p:nvPr/>
        </p:nvSpPr>
        <p:spPr bwMode="auto">
          <a:xfrm>
            <a:off x="1776464" y="1919366"/>
            <a:ext cx="1320939" cy="276999"/>
          </a:xfrm>
          <a:prstGeom prst="rect">
            <a:avLst/>
          </a:prstGeom>
          <a:solidFill>
            <a:schemeClr val="tx1"/>
          </a:soli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200" b="1" dirty="0">
                <a:solidFill>
                  <a:schemeClr val="bg2"/>
                </a:solidFill>
                <a:latin typeface="+mn-lt"/>
                <a:ea typeface="+mn-ea"/>
                <a:cs typeface="Arial" pitchFamily="34" charset="0"/>
              </a:rPr>
              <a:t>RANDOMIZATION</a:t>
            </a:r>
          </a:p>
        </p:txBody>
      </p:sp>
      <p:sp>
        <p:nvSpPr>
          <p:cNvPr id="10296" name="Text Box 57"/>
          <p:cNvSpPr txBox="1">
            <a:spLocks noChangeArrowheads="1"/>
          </p:cNvSpPr>
          <p:nvPr/>
        </p:nvSpPr>
        <p:spPr bwMode="auto">
          <a:xfrm>
            <a:off x="5961114" y="1919366"/>
            <a:ext cx="1320939" cy="276999"/>
          </a:xfrm>
          <a:prstGeom prst="rect">
            <a:avLst/>
          </a:prstGeom>
          <a:solidFill>
            <a:schemeClr val="tx1"/>
          </a:solidFill>
          <a:ln w="9525">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fontAlgn="auto">
              <a:spcBef>
                <a:spcPts val="0"/>
              </a:spcBef>
              <a:spcAft>
                <a:spcPts val="0"/>
              </a:spcAft>
              <a:defRPr/>
            </a:pPr>
            <a:r>
              <a:rPr lang="en-US" sz="1200" b="1" dirty="0">
                <a:solidFill>
                  <a:schemeClr val="bg2"/>
                </a:solidFill>
                <a:latin typeface="+mn-lt"/>
                <a:ea typeface="+mn-ea"/>
                <a:cs typeface="Arial" pitchFamily="34" charset="0"/>
              </a:rPr>
              <a:t>RANDOMIZATION</a:t>
            </a:r>
          </a:p>
        </p:txBody>
      </p:sp>
      <p:sp>
        <p:nvSpPr>
          <p:cNvPr id="39006" name="Rectangle 128"/>
          <p:cNvSpPr>
            <a:spLocks noChangeArrowheads="1"/>
          </p:cNvSpPr>
          <p:nvPr/>
        </p:nvSpPr>
        <p:spPr bwMode="auto">
          <a:xfrm>
            <a:off x="2265363" y="5129213"/>
            <a:ext cx="461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Calibri" charset="0"/>
                <a:cs typeface="Arial" charset="0"/>
              </a:rPr>
              <a:t>Treatment continued until disease progression</a:t>
            </a:r>
            <a:endParaRPr lang="en-US">
              <a:latin typeface="Calibri" charset="0"/>
              <a:cs typeface="Arial" charset="0"/>
            </a:endParaRPr>
          </a:p>
        </p:txBody>
      </p:sp>
      <p:sp>
        <p:nvSpPr>
          <p:cNvPr id="39007" name="TextBox 2"/>
          <p:cNvSpPr txBox="1">
            <a:spLocks noChangeArrowheads="1"/>
          </p:cNvSpPr>
          <p:nvPr/>
        </p:nvSpPr>
        <p:spPr bwMode="auto">
          <a:xfrm>
            <a:off x="6159500" y="6581775"/>
            <a:ext cx="2984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a:latin typeface="Calibri" charset="0"/>
                <a:cs typeface="Arial" charset="0"/>
              </a:rPr>
              <a:t>Morgan et al. Lancet 2010;376</a:t>
            </a:r>
            <a:r>
              <a:rPr lang="en-US" sz="1200" b="1">
                <a:latin typeface="Calibri" charset="0"/>
                <a:cs typeface="Arial" charset="0"/>
                <a:sym typeface="Wingdings" charset="0"/>
              </a:rPr>
              <a:t>:</a:t>
            </a:r>
            <a:r>
              <a:rPr lang="en-US" sz="1200" b="1">
                <a:latin typeface="Calibri" charset="0"/>
                <a:cs typeface="Arial" charset="0"/>
              </a:rPr>
              <a:t>1989-1999.</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22238" y="295275"/>
            <a:ext cx="8729662" cy="944563"/>
          </a:xfrm>
        </p:spPr>
        <p:txBody>
          <a:bodyPr wrap="square" numCol="1" anchorCtr="0" compatLnSpc="1">
            <a:prstTxWarp prst="textNoShape">
              <a:avLst/>
            </a:prstTxWarp>
            <a:noAutofit/>
          </a:bodyPr>
          <a:lstStyle/>
          <a:p>
            <a:pPr>
              <a:lnSpc>
                <a:spcPts val="3400"/>
              </a:lnSpc>
              <a:defRPr/>
            </a:pPr>
            <a:r>
              <a:rPr lang="en-US" sz="2900">
                <a:effectLst>
                  <a:outerShdw blurRad="38100" dist="38100" dir="2700000" algn="tl">
                    <a:srgbClr val="000000"/>
                  </a:outerShdw>
                </a:effectLst>
                <a:latin typeface="Calibri" charset="0"/>
                <a:sym typeface="Symbol" charset="0"/>
              </a:rPr>
              <a:t>MRC Myeloma IX:</a:t>
            </a:r>
            <a:br>
              <a:rPr lang="en-US" sz="2900">
                <a:effectLst>
                  <a:outerShdw blurRad="38100" dist="38100" dir="2700000" algn="tl">
                    <a:srgbClr val="000000"/>
                  </a:outerShdw>
                </a:effectLst>
                <a:latin typeface="Calibri" charset="0"/>
                <a:sym typeface="Symbol" charset="0"/>
              </a:rPr>
            </a:br>
            <a:r>
              <a:rPr lang="en-US" sz="2900">
                <a:effectLst>
                  <a:outerShdw blurRad="38100" dist="38100" dir="2700000" algn="tl">
                    <a:srgbClr val="000000"/>
                  </a:outerShdw>
                </a:effectLst>
                <a:latin typeface="Calibri" charset="0"/>
              </a:rPr>
              <a:t> ZOL </a:t>
            </a:r>
            <a:r>
              <a:rPr lang="en-US" sz="2900">
                <a:effectLst>
                  <a:outerShdw blurRad="38100" dist="38100" dir="2700000" algn="tl">
                    <a:srgbClr val="000000"/>
                  </a:outerShdw>
                </a:effectLst>
                <a:latin typeface="Calibri" charset="0"/>
                <a:sym typeface="Symbol" charset="0"/>
              </a:rPr>
              <a:t> SREs </a:t>
            </a:r>
            <a:r>
              <a:rPr lang="en-US" sz="2900" i="1">
                <a:effectLst>
                  <a:outerShdw blurRad="38100" dist="38100" dir="2700000" algn="tl">
                    <a:srgbClr val="000000"/>
                  </a:outerShdw>
                </a:effectLst>
                <a:latin typeface="Calibri" charset="0"/>
                <a:sym typeface="Symbol" charset="0"/>
              </a:rPr>
              <a:t>vs. </a:t>
            </a:r>
            <a:r>
              <a:rPr lang="en-US" sz="2900">
                <a:effectLst>
                  <a:outerShdw blurRad="38100" dist="38100" dir="2700000" algn="tl">
                    <a:srgbClr val="000000"/>
                  </a:outerShdw>
                </a:effectLst>
                <a:latin typeface="Calibri" charset="0"/>
                <a:sym typeface="Symbol" charset="0"/>
              </a:rPr>
              <a:t>CLO in Overall Population </a:t>
            </a:r>
            <a:endParaRPr lang="en-US" sz="2900">
              <a:effectLst>
                <a:outerShdw blurRad="38100" dist="38100" dir="2700000" algn="tl">
                  <a:srgbClr val="000000"/>
                </a:outerShdw>
              </a:effectLst>
              <a:latin typeface="Calibri" charset="0"/>
            </a:endParaRPr>
          </a:p>
        </p:txBody>
      </p:sp>
      <p:graphicFrame>
        <p:nvGraphicFramePr>
          <p:cNvPr id="40962" name="Content Placeholder 4"/>
          <p:cNvGraphicFramePr>
            <a:graphicFrameLocks noGrp="1"/>
          </p:cNvGraphicFramePr>
          <p:nvPr>
            <p:ph idx="1"/>
          </p:nvPr>
        </p:nvGraphicFramePr>
        <p:xfrm>
          <a:off x="466725" y="1571625"/>
          <a:ext cx="8555038" cy="5070475"/>
        </p:xfrm>
        <a:graphic>
          <a:graphicData uri="http://schemas.openxmlformats.org/presentationml/2006/ole">
            <mc:AlternateContent xmlns:mc="http://schemas.openxmlformats.org/markup-compatibility/2006">
              <mc:Choice xmlns:v="urn:schemas-microsoft-com:vml" Requires="v">
                <p:oleObj spid="_x0000_s40976" r:id="rId4" imgW="8266892" imgH="4639458" progId="Excel.Chart.8">
                  <p:embed/>
                </p:oleObj>
              </mc:Choice>
              <mc:Fallback>
                <p:oleObj r:id="rId4" imgW="8266892" imgH="4639458" progId="Excel.Chart.8">
                  <p:embed/>
                  <p:pic>
                    <p:nvPicPr>
                      <p:cNvPr id="0" name="Content Placeholder 4"/>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1571625"/>
                        <a:ext cx="8555038" cy="507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9" name="TextBox 5"/>
          <p:cNvSpPr txBox="1">
            <a:spLocks noChangeArrowheads="1"/>
          </p:cNvSpPr>
          <p:nvPr/>
        </p:nvSpPr>
        <p:spPr bwMode="auto">
          <a:xfrm rot="16200000">
            <a:off x="-758031" y="3413919"/>
            <a:ext cx="2127250" cy="369888"/>
          </a:xfrm>
          <a:prstGeom prst="rect">
            <a:avLst/>
          </a:prstGeom>
          <a:noFill/>
          <a:ln w="9525">
            <a:noFill/>
            <a:miter lim="800000"/>
            <a:headEnd/>
            <a:tailEnd/>
          </a:ln>
        </p:spPr>
        <p:txBody>
          <a:bodyPr wrap="none">
            <a:spAutoFit/>
          </a:bodyPr>
          <a:lstStyle/>
          <a:p>
            <a:pPr>
              <a:defRPr/>
            </a:pPr>
            <a:r>
              <a:rPr lang="en-US" b="1" dirty="0">
                <a:latin typeface="+mn-lt"/>
                <a:ea typeface="+mn-ea"/>
                <a:cs typeface="+mn-cs"/>
              </a:rPr>
              <a:t>Patients with SRE, %</a:t>
            </a:r>
          </a:p>
        </p:txBody>
      </p:sp>
      <p:sp>
        <p:nvSpPr>
          <p:cNvPr id="6151" name="TextBox 7"/>
          <p:cNvSpPr txBox="1">
            <a:spLocks noChangeArrowheads="1"/>
          </p:cNvSpPr>
          <p:nvPr/>
        </p:nvSpPr>
        <p:spPr bwMode="auto">
          <a:xfrm>
            <a:off x="1857375" y="1912938"/>
            <a:ext cx="1020763" cy="307975"/>
          </a:xfrm>
          <a:prstGeom prst="rect">
            <a:avLst/>
          </a:prstGeom>
          <a:noFill/>
          <a:ln w="9525">
            <a:noFill/>
            <a:miter lim="800000"/>
            <a:headEnd/>
            <a:tailEnd/>
          </a:ln>
        </p:spPr>
        <p:txBody>
          <a:bodyPr>
            <a:spAutoFit/>
          </a:bodyPr>
          <a:lstStyle/>
          <a:p>
            <a:pPr>
              <a:defRPr/>
            </a:pPr>
            <a:r>
              <a:rPr lang="en-US" sz="1400" b="1" i="1" dirty="0">
                <a:latin typeface="+mn-lt"/>
                <a:ea typeface="+mn-ea"/>
                <a:cs typeface="+mn-cs"/>
              </a:rPr>
              <a:t>P</a:t>
            </a:r>
            <a:r>
              <a:rPr lang="en-US" sz="1400" b="1" dirty="0">
                <a:latin typeface="+mn-lt"/>
                <a:ea typeface="+mn-ea"/>
                <a:cs typeface="+mn-cs"/>
              </a:rPr>
              <a:t> &lt; .0001</a:t>
            </a:r>
          </a:p>
        </p:txBody>
      </p:sp>
      <p:sp>
        <p:nvSpPr>
          <p:cNvPr id="6152" name="TextBox 8"/>
          <p:cNvSpPr txBox="1">
            <a:spLocks noChangeArrowheads="1"/>
          </p:cNvSpPr>
          <p:nvPr/>
        </p:nvSpPr>
        <p:spPr bwMode="auto">
          <a:xfrm>
            <a:off x="2222500" y="2832100"/>
            <a:ext cx="1019175" cy="307975"/>
          </a:xfrm>
          <a:prstGeom prst="rect">
            <a:avLst/>
          </a:prstGeom>
          <a:noFill/>
          <a:ln w="9525">
            <a:noFill/>
            <a:miter lim="800000"/>
            <a:headEnd/>
            <a:tailEnd/>
          </a:ln>
        </p:spPr>
        <p:txBody>
          <a:bodyPr>
            <a:spAutoFit/>
          </a:bodyPr>
          <a:lstStyle/>
          <a:p>
            <a:pPr algn="ctr">
              <a:defRPr/>
            </a:pPr>
            <a:r>
              <a:rPr lang="en-US" sz="1400" b="1" i="1" dirty="0">
                <a:latin typeface="+mn-lt"/>
                <a:ea typeface="+mn-ea"/>
                <a:cs typeface="+mn-cs"/>
              </a:rPr>
              <a:t>P</a:t>
            </a:r>
            <a:r>
              <a:rPr lang="en-US" sz="1400" b="1" dirty="0">
                <a:latin typeface="+mn-lt"/>
                <a:ea typeface="+mn-ea"/>
                <a:cs typeface="+mn-cs"/>
              </a:rPr>
              <a:t> = .070</a:t>
            </a:r>
          </a:p>
        </p:txBody>
      </p:sp>
      <p:sp>
        <p:nvSpPr>
          <p:cNvPr id="6153" name="TextBox 9"/>
          <p:cNvSpPr txBox="1">
            <a:spLocks noChangeArrowheads="1"/>
          </p:cNvSpPr>
          <p:nvPr/>
        </p:nvSpPr>
        <p:spPr bwMode="auto">
          <a:xfrm>
            <a:off x="3338513" y="3711575"/>
            <a:ext cx="1157287" cy="307975"/>
          </a:xfrm>
          <a:prstGeom prst="rect">
            <a:avLst/>
          </a:prstGeom>
          <a:noFill/>
          <a:ln w="9525">
            <a:noFill/>
            <a:miter lim="800000"/>
            <a:headEnd/>
            <a:tailEnd/>
          </a:ln>
        </p:spPr>
        <p:txBody>
          <a:bodyPr>
            <a:spAutoFit/>
          </a:bodyPr>
          <a:lstStyle/>
          <a:p>
            <a:pPr algn="ctr">
              <a:defRPr/>
            </a:pPr>
            <a:r>
              <a:rPr lang="en-US" sz="1400" b="1" i="1">
                <a:latin typeface="+mn-lt"/>
                <a:ea typeface="+mn-ea"/>
                <a:cs typeface="+mn-cs"/>
              </a:rPr>
              <a:t>P</a:t>
            </a:r>
            <a:r>
              <a:rPr lang="en-US" sz="1400" b="1">
                <a:latin typeface="+mn-lt"/>
                <a:ea typeface="+mn-ea"/>
                <a:cs typeface="+mn-cs"/>
              </a:rPr>
              <a:t> &lt; .00002</a:t>
            </a:r>
          </a:p>
        </p:txBody>
      </p:sp>
      <p:sp>
        <p:nvSpPr>
          <p:cNvPr id="6154" name="TextBox 10"/>
          <p:cNvSpPr txBox="1">
            <a:spLocks noChangeArrowheads="1"/>
          </p:cNvSpPr>
          <p:nvPr/>
        </p:nvSpPr>
        <p:spPr bwMode="auto">
          <a:xfrm>
            <a:off x="4629150" y="4125913"/>
            <a:ext cx="809625" cy="307975"/>
          </a:xfrm>
          <a:prstGeom prst="rect">
            <a:avLst/>
          </a:prstGeom>
          <a:noFill/>
          <a:ln w="9525">
            <a:noFill/>
            <a:miter lim="800000"/>
            <a:headEnd/>
            <a:tailEnd/>
          </a:ln>
        </p:spPr>
        <p:txBody>
          <a:bodyPr>
            <a:spAutoFit/>
          </a:bodyPr>
          <a:lstStyle/>
          <a:p>
            <a:pPr algn="ctr">
              <a:defRPr/>
            </a:pPr>
            <a:r>
              <a:rPr lang="en-US" sz="1400" b="1" i="1" dirty="0">
                <a:latin typeface="+mn-lt"/>
                <a:ea typeface="+mn-ea"/>
                <a:cs typeface="+mn-cs"/>
              </a:rPr>
              <a:t>P</a:t>
            </a:r>
            <a:r>
              <a:rPr lang="en-US" sz="1400" b="1" dirty="0">
                <a:latin typeface="+mn-lt"/>
                <a:ea typeface="+mn-ea"/>
                <a:cs typeface="+mn-cs"/>
              </a:rPr>
              <a:t> = .37</a:t>
            </a:r>
          </a:p>
        </p:txBody>
      </p:sp>
      <p:sp>
        <p:nvSpPr>
          <p:cNvPr id="6155" name="TextBox 11"/>
          <p:cNvSpPr txBox="1">
            <a:spLocks noChangeArrowheads="1"/>
          </p:cNvSpPr>
          <p:nvPr/>
        </p:nvSpPr>
        <p:spPr bwMode="auto">
          <a:xfrm>
            <a:off x="5640388" y="3895725"/>
            <a:ext cx="865187" cy="307975"/>
          </a:xfrm>
          <a:prstGeom prst="rect">
            <a:avLst/>
          </a:prstGeom>
          <a:noFill/>
          <a:ln w="9525">
            <a:noFill/>
            <a:miter lim="800000"/>
            <a:headEnd/>
            <a:tailEnd/>
          </a:ln>
        </p:spPr>
        <p:txBody>
          <a:bodyPr>
            <a:spAutoFit/>
          </a:bodyPr>
          <a:lstStyle/>
          <a:p>
            <a:pPr algn="ctr">
              <a:defRPr/>
            </a:pPr>
            <a:r>
              <a:rPr lang="en-US" sz="1400" b="1" i="1" dirty="0">
                <a:latin typeface="+mn-lt"/>
                <a:ea typeface="+mn-ea"/>
                <a:cs typeface="+mn-cs"/>
              </a:rPr>
              <a:t>P</a:t>
            </a:r>
            <a:r>
              <a:rPr lang="en-US" sz="1400" b="1" dirty="0">
                <a:latin typeface="+mn-lt"/>
                <a:ea typeface="+mn-ea"/>
                <a:cs typeface="+mn-cs"/>
              </a:rPr>
              <a:t> &lt; .001</a:t>
            </a:r>
          </a:p>
        </p:txBody>
      </p:sp>
      <p:sp>
        <p:nvSpPr>
          <p:cNvPr id="6156" name="TextBox 12"/>
          <p:cNvSpPr txBox="1">
            <a:spLocks noChangeArrowheads="1"/>
          </p:cNvSpPr>
          <p:nvPr/>
        </p:nvSpPr>
        <p:spPr bwMode="auto">
          <a:xfrm>
            <a:off x="6746875" y="4086225"/>
            <a:ext cx="923925" cy="307975"/>
          </a:xfrm>
          <a:prstGeom prst="rect">
            <a:avLst/>
          </a:prstGeom>
          <a:noFill/>
          <a:ln w="9525">
            <a:noFill/>
            <a:miter lim="800000"/>
            <a:headEnd/>
            <a:tailEnd/>
          </a:ln>
        </p:spPr>
        <p:txBody>
          <a:bodyPr>
            <a:spAutoFit/>
          </a:bodyPr>
          <a:lstStyle/>
          <a:p>
            <a:pPr algn="ctr">
              <a:defRPr/>
            </a:pPr>
            <a:r>
              <a:rPr lang="en-US" sz="1400" b="1" i="1" dirty="0">
                <a:latin typeface="+mn-lt"/>
                <a:ea typeface="+mn-ea"/>
                <a:cs typeface="+mn-cs"/>
              </a:rPr>
              <a:t>P</a:t>
            </a:r>
            <a:r>
              <a:rPr lang="en-US" sz="1400" b="1" dirty="0">
                <a:latin typeface="+mn-lt"/>
                <a:ea typeface="+mn-ea"/>
                <a:cs typeface="+mn-cs"/>
              </a:rPr>
              <a:t> = .040</a:t>
            </a:r>
          </a:p>
        </p:txBody>
      </p:sp>
      <p:sp>
        <p:nvSpPr>
          <p:cNvPr id="6157" name="TextBox 13"/>
          <p:cNvSpPr txBox="1">
            <a:spLocks noChangeArrowheads="1"/>
          </p:cNvSpPr>
          <p:nvPr/>
        </p:nvSpPr>
        <p:spPr bwMode="auto">
          <a:xfrm>
            <a:off x="7978775" y="4465638"/>
            <a:ext cx="801688" cy="307975"/>
          </a:xfrm>
          <a:prstGeom prst="rect">
            <a:avLst/>
          </a:prstGeom>
          <a:noFill/>
          <a:ln w="9525">
            <a:noFill/>
            <a:miter lim="800000"/>
            <a:headEnd/>
            <a:tailEnd/>
          </a:ln>
        </p:spPr>
        <p:txBody>
          <a:bodyPr>
            <a:spAutoFit/>
          </a:bodyPr>
          <a:lstStyle/>
          <a:p>
            <a:pPr algn="ctr">
              <a:defRPr/>
            </a:pPr>
            <a:r>
              <a:rPr lang="en-US" sz="1400" b="1" i="1" dirty="0">
                <a:latin typeface="+mn-lt"/>
                <a:ea typeface="+mn-ea"/>
                <a:cs typeface="+mn-cs"/>
              </a:rPr>
              <a:t>P</a:t>
            </a:r>
            <a:r>
              <a:rPr lang="en-US" sz="1400" b="1" dirty="0">
                <a:latin typeface="+mn-lt"/>
                <a:ea typeface="+mn-ea"/>
                <a:cs typeface="+mn-cs"/>
              </a:rPr>
              <a:t> = .29</a:t>
            </a:r>
          </a:p>
        </p:txBody>
      </p:sp>
      <p:sp>
        <p:nvSpPr>
          <p:cNvPr id="40971" name="Text Box 6"/>
          <p:cNvSpPr txBox="1">
            <a:spLocks noChangeArrowheads="1"/>
          </p:cNvSpPr>
          <p:nvPr/>
        </p:nvSpPr>
        <p:spPr bwMode="auto">
          <a:xfrm>
            <a:off x="5067300" y="6464300"/>
            <a:ext cx="41116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ts val="600"/>
              </a:spcBef>
            </a:pPr>
            <a:r>
              <a:rPr lang="en-US" sz="1300" b="1">
                <a:latin typeface="Calibri" charset="0"/>
                <a:ea typeface="MS PGothic" charset="0"/>
                <a:cs typeface="MS PGothic" charset="0"/>
              </a:rPr>
              <a:t>                   Morgan  et al. Lancet Oncol. 2011;12:743-752.</a:t>
            </a:r>
          </a:p>
        </p:txBody>
      </p:sp>
      <p:sp>
        <p:nvSpPr>
          <p:cNvPr id="14" name="Down Arrow 13"/>
          <p:cNvSpPr/>
          <p:nvPr/>
        </p:nvSpPr>
        <p:spPr>
          <a:xfrm>
            <a:off x="1557336" y="1912476"/>
            <a:ext cx="407987" cy="566737"/>
          </a:xfrm>
          <a:prstGeom prst="downArrow">
            <a:avLst/>
          </a:prstGeom>
          <a:solidFill>
            <a:srgbClr val="FFC000"/>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endParaRPr lang="el-GR" smtClean="0">
              <a:solidFill>
                <a:schemeClr val="bg2"/>
              </a:solidFill>
              <a:latin typeface="Calibri" charset="0"/>
              <a:cs typeface="Arial" charset="0"/>
            </a:endParaRPr>
          </a:p>
        </p:txBody>
      </p:sp>
      <p:sp>
        <p:nvSpPr>
          <p:cNvPr id="15" name="Text Box 6"/>
          <p:cNvSpPr txBox="1">
            <a:spLocks noChangeArrowheads="1"/>
          </p:cNvSpPr>
          <p:nvPr/>
        </p:nvSpPr>
        <p:spPr bwMode="auto">
          <a:xfrm>
            <a:off x="709613" y="1601788"/>
            <a:ext cx="2103437" cy="323850"/>
          </a:xfrm>
          <a:prstGeom prst="rect">
            <a:avLst/>
          </a:prstGeom>
          <a:noFill/>
          <a:ln w="9525">
            <a:noFill/>
            <a:miter lim="800000"/>
            <a:headEnd/>
            <a:tailEnd/>
          </a:ln>
        </p:spPr>
        <p:txBody>
          <a:bodyPr>
            <a:spAutoFit/>
          </a:bodyPr>
          <a:lstStyle/>
          <a:p>
            <a:pPr algn="ctr">
              <a:defRPr/>
            </a:pPr>
            <a:r>
              <a:rPr lang="en-US" sz="1500" dirty="0">
                <a:latin typeface="+mn-lt"/>
                <a:ea typeface="+mn-ea"/>
                <a:cs typeface="Arial" charset="0"/>
              </a:rPr>
              <a:t>24% relative reduction</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2563" y="312738"/>
            <a:ext cx="8610600" cy="944562"/>
          </a:xfrm>
        </p:spPr>
        <p:txBody>
          <a:bodyPr wrap="square" numCol="1" anchorCtr="0" compatLnSpc="1">
            <a:prstTxWarp prst="textNoShape">
              <a:avLst/>
            </a:prstTxWarp>
            <a:noAutofit/>
          </a:bodyPr>
          <a:lstStyle/>
          <a:p>
            <a:pPr>
              <a:lnSpc>
                <a:spcPts val="3400"/>
              </a:lnSpc>
              <a:defRPr/>
            </a:pPr>
            <a:r>
              <a:rPr lang="en-US" sz="2700">
                <a:effectLst>
                  <a:outerShdw blurRad="38100" dist="38100" dir="2700000" algn="tl">
                    <a:srgbClr val="000000"/>
                  </a:outerShdw>
                </a:effectLst>
                <a:latin typeface="Calibri" charset="0"/>
              </a:rPr>
              <a:t>MRC Myeloma IX—ZOL Continued to </a:t>
            </a:r>
            <a:r>
              <a:rPr lang="en-US" sz="2700">
                <a:effectLst>
                  <a:outerShdw blurRad="38100" dist="38100" dir="2700000" algn="tl">
                    <a:srgbClr val="000000"/>
                  </a:outerShdw>
                </a:effectLst>
                <a:latin typeface="Calibri" charset="0"/>
                <a:sym typeface="Wingdings 3" charset="0"/>
              </a:rPr>
              <a:t> 1st SREs</a:t>
            </a:r>
            <a:br>
              <a:rPr lang="en-US" sz="2700">
                <a:effectLst>
                  <a:outerShdw blurRad="38100" dist="38100" dir="2700000" algn="tl">
                    <a:srgbClr val="000000"/>
                  </a:outerShdw>
                </a:effectLst>
                <a:latin typeface="Calibri" charset="0"/>
                <a:sym typeface="Wingdings 3" charset="0"/>
              </a:rPr>
            </a:br>
            <a:r>
              <a:rPr lang="en-US" sz="2700">
                <a:effectLst>
                  <a:outerShdw blurRad="38100" dist="38100" dir="2700000" algn="tl">
                    <a:srgbClr val="000000"/>
                  </a:outerShdw>
                </a:effectLst>
                <a:latin typeface="Calibri" charset="0"/>
                <a:sym typeface="Wingdings 3" charset="0"/>
              </a:rPr>
              <a:t> vs CLO After Completion of 2 Years</a:t>
            </a:r>
            <a:endParaRPr lang="en-US" sz="2700">
              <a:effectLst>
                <a:outerShdw blurRad="38100" dist="38100" dir="2700000" algn="tl">
                  <a:srgbClr val="000000"/>
                </a:outerShdw>
              </a:effectLst>
              <a:latin typeface="Calibri" charset="0"/>
            </a:endParaRPr>
          </a:p>
        </p:txBody>
      </p:sp>
      <p:sp>
        <p:nvSpPr>
          <p:cNvPr id="43010" name="Rectangle 7"/>
          <p:cNvSpPr>
            <a:spLocks noChangeArrowheads="1"/>
          </p:cNvSpPr>
          <p:nvPr/>
        </p:nvSpPr>
        <p:spPr bwMode="auto">
          <a:xfrm>
            <a:off x="157163" y="5726113"/>
            <a:ext cx="845820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80" bIns="91440" anchor="b">
            <a:spAutoFit/>
          </a:bodyPr>
          <a:lstStyle/>
          <a:p>
            <a:pPr>
              <a:spcBef>
                <a:spcPts val="1800"/>
              </a:spcBef>
            </a:pPr>
            <a:r>
              <a:rPr lang="en-US" altLang="ja-JP" sz="1600">
                <a:latin typeface="Calibri" charset="0"/>
                <a:cs typeface="Calibri" charset="0"/>
              </a:rPr>
              <a:t>SREs were defined as fractures, spinal cord compression, and the requirement for radiation or surgery to bone lesions or the appearance of new osteolytic bone lesions.</a:t>
            </a:r>
            <a:r>
              <a:rPr lang="en-GB" altLang="ja-JP" sz="1600">
                <a:latin typeface="Calibri" charset="0"/>
                <a:cs typeface="Calibri" charset="0"/>
              </a:rPr>
              <a:t> </a:t>
            </a:r>
          </a:p>
          <a:p>
            <a:pPr>
              <a:spcBef>
                <a:spcPts val="1800"/>
              </a:spcBef>
            </a:pPr>
            <a:r>
              <a:rPr lang="en-GB" altLang="ja-JP" sz="1200">
                <a:cs typeface="Arial" charset="0"/>
              </a:rPr>
              <a:t>Abbreviations: CLO, clodronate; SRE, skeletal-related event; ZOL, zoledronic acid.</a:t>
            </a:r>
            <a:r>
              <a:rPr lang="en-US" altLang="ja-JP" sz="1200">
                <a:cs typeface="Arial" charset="0"/>
              </a:rPr>
              <a:t> </a:t>
            </a:r>
            <a:endParaRPr lang="en-GB" altLang="ja-JP" sz="1200">
              <a:cs typeface="Arial" charset="0"/>
            </a:endParaRPr>
          </a:p>
        </p:txBody>
      </p:sp>
      <p:sp>
        <p:nvSpPr>
          <p:cNvPr id="43011" name="TextBox 58"/>
          <p:cNvSpPr txBox="1">
            <a:spLocks noChangeArrowheads="1"/>
          </p:cNvSpPr>
          <p:nvPr/>
        </p:nvSpPr>
        <p:spPr bwMode="auto">
          <a:xfrm>
            <a:off x="2222500" y="6561138"/>
            <a:ext cx="69215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ts val="600"/>
              </a:spcBef>
            </a:pPr>
            <a:r>
              <a:rPr lang="en-US" sz="1300" b="1">
                <a:latin typeface="Calibri" charset="0"/>
                <a:ea typeface="MS PGothic" charset="0"/>
                <a:cs typeface="MS PGothic" charset="0"/>
              </a:rPr>
              <a:t>Morgan et al. Blood 2012;</a:t>
            </a:r>
            <a:r>
              <a:rPr lang="el-GR" sz="1300" b="1">
                <a:latin typeface="Calibri" charset="0"/>
                <a:ea typeface="MS PGothic" charset="0"/>
                <a:cs typeface="MS PGothic" charset="0"/>
              </a:rPr>
              <a:t>119:5374-</a:t>
            </a:r>
            <a:r>
              <a:rPr lang="en-US" sz="1300" b="1">
                <a:latin typeface="Calibri" charset="0"/>
                <a:ea typeface="MS PGothic" charset="0"/>
                <a:cs typeface="MS PGothic" charset="0"/>
              </a:rPr>
              <a:t>53</a:t>
            </a:r>
            <a:r>
              <a:rPr lang="el-GR" sz="1300" b="1">
                <a:latin typeface="Calibri" charset="0"/>
                <a:ea typeface="MS PGothic" charset="0"/>
                <a:cs typeface="MS PGothic" charset="0"/>
              </a:rPr>
              <a:t>83</a:t>
            </a:r>
            <a:r>
              <a:rPr lang="en-US" sz="1300" b="1">
                <a:latin typeface="Calibri" charset="0"/>
                <a:ea typeface="MS PGothic" charset="0"/>
                <a:cs typeface="MS PGothic" charset="0"/>
              </a:rPr>
              <a:t>.</a:t>
            </a:r>
          </a:p>
        </p:txBody>
      </p:sp>
      <p:sp>
        <p:nvSpPr>
          <p:cNvPr id="43012" name="TextBox 1"/>
          <p:cNvSpPr txBox="1">
            <a:spLocks noChangeArrowheads="1"/>
          </p:cNvSpPr>
          <p:nvPr/>
        </p:nvSpPr>
        <p:spPr bwMode="auto">
          <a:xfrm>
            <a:off x="971550" y="1905000"/>
            <a:ext cx="70977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1200"/>
              </a:spcBef>
              <a:buFont typeface="Arial" charset="0"/>
              <a:buChar char="•"/>
            </a:pPr>
            <a:r>
              <a:rPr lang="en-US">
                <a:latin typeface="Calibri" charset="0"/>
                <a:cs typeface="Calibri" charset="0"/>
              </a:rPr>
              <a:t>Among patients who received at least 2 years of bisphosphonate therapy, ZOL significantly reduced the incidence of SREs compared to CLO</a:t>
            </a:r>
            <a:r>
              <a:rPr lang="en-US" baseline="30000">
                <a:latin typeface="Calibri" charset="0"/>
                <a:cs typeface="Calibri" charset="0"/>
              </a:rPr>
              <a:t> </a:t>
            </a:r>
            <a:r>
              <a:rPr lang="en-US">
                <a:latin typeface="Calibri" charset="0"/>
                <a:cs typeface="Calibri" charset="0"/>
              </a:rPr>
              <a:t>(log-rank </a:t>
            </a:r>
            <a:br>
              <a:rPr lang="en-US">
                <a:latin typeface="Calibri" charset="0"/>
                <a:cs typeface="Calibri" charset="0"/>
              </a:rPr>
            </a:br>
            <a:r>
              <a:rPr lang="en-US">
                <a:latin typeface="Calibri" charset="0"/>
                <a:cs typeface="Calibri" charset="0"/>
              </a:rPr>
              <a:t>P = 0.0102).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33388" y="292100"/>
            <a:ext cx="6958012" cy="1030288"/>
          </a:xfrm>
        </p:spPr>
        <p:txBody>
          <a:bodyPr wrap="square" numCol="1" anchorCtr="0" compatLnSpc="1">
            <a:prstTxWarp prst="textNoShape">
              <a:avLst/>
            </a:prstTxWarp>
          </a:bodyPr>
          <a:lstStyle/>
          <a:p>
            <a:pPr>
              <a:defRPr/>
            </a:pPr>
            <a:r>
              <a:rPr lang="en-US" sz="2900">
                <a:effectLst>
                  <a:outerShdw blurRad="38100" dist="38100" dir="2700000" algn="tl">
                    <a:srgbClr val="000000"/>
                  </a:outerShdw>
                </a:effectLst>
                <a:latin typeface="Calibri" charset="0"/>
              </a:rPr>
              <a:t>MRC Myeloma IX: </a:t>
            </a:r>
            <a:r>
              <a:rPr lang="en-GB" altLang="ja-JP" sz="2900">
                <a:effectLst>
                  <a:outerShdw blurRad="38100" dist="38100" dir="2700000" algn="tl">
                    <a:srgbClr val="000000"/>
                  </a:outerShdw>
                </a:effectLst>
                <a:latin typeface="Calibri" charset="0"/>
                <a:ea typeface="MS PGothic" charset="0"/>
                <a:cs typeface="MS PGothic" charset="0"/>
              </a:rPr>
              <a:t>ZOL </a:t>
            </a:r>
            <a:r>
              <a:rPr lang="en-GB" altLang="ja-JP" sz="2900">
                <a:effectLst>
                  <a:outerShdw blurRad="38100" dist="38100" dir="2700000" algn="tl">
                    <a:srgbClr val="000000"/>
                  </a:outerShdw>
                </a:effectLst>
                <a:latin typeface="Calibri" charset="0"/>
                <a:ea typeface="MS PGothic" charset="0"/>
                <a:cs typeface="MS PGothic" charset="0"/>
                <a:sym typeface="Wingdings 3" charset="0"/>
              </a:rPr>
              <a:t></a:t>
            </a:r>
            <a:r>
              <a:rPr lang="en-GB" altLang="ja-JP" sz="2900">
                <a:effectLst>
                  <a:outerShdw blurRad="38100" dist="38100" dir="2700000" algn="tl">
                    <a:srgbClr val="000000"/>
                  </a:outerShdw>
                </a:effectLst>
                <a:latin typeface="Calibri" charset="0"/>
                <a:ea typeface="MS PGothic" charset="0"/>
                <a:cs typeface="MS PGothic" charset="0"/>
              </a:rPr>
              <a:t> SREs vs CLO Regardless of Bone Lesions at Baseline</a:t>
            </a:r>
            <a:endParaRPr lang="en-US" sz="2900">
              <a:effectLst>
                <a:outerShdw blurRad="38100" dist="38100" dir="2700000" algn="tl">
                  <a:srgbClr val="000000"/>
                </a:outerShdw>
              </a:effectLst>
              <a:latin typeface="Calibri" charset="0"/>
            </a:endParaRPr>
          </a:p>
        </p:txBody>
      </p:sp>
      <p:sp>
        <p:nvSpPr>
          <p:cNvPr id="45058" name="Rectangle 7"/>
          <p:cNvSpPr>
            <a:spLocks noChangeArrowheads="1"/>
          </p:cNvSpPr>
          <p:nvPr/>
        </p:nvSpPr>
        <p:spPr bwMode="auto">
          <a:xfrm>
            <a:off x="57150" y="6132513"/>
            <a:ext cx="8412163"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880" anchor="b">
            <a:spAutoFit/>
          </a:bodyPr>
          <a:lstStyle/>
          <a:p>
            <a:r>
              <a:rPr lang="en-GB" altLang="ja-JP" sz="1300">
                <a:latin typeface="Calibri" charset="0"/>
                <a:ea typeface="MS PGothic" charset="0"/>
                <a:cs typeface="MS PGothic" charset="0"/>
              </a:rPr>
              <a:t>Abbreviations: CLO, clodronate; MRC, Medical Research Council; SRE, skeletal-related event; ZOL, zoledronic acid.</a:t>
            </a:r>
            <a:r>
              <a:rPr lang="en-US" altLang="ja-JP" sz="1300">
                <a:latin typeface="Calibri" charset="0"/>
                <a:ea typeface="MS PGothic" charset="0"/>
                <a:cs typeface="MS PGothic" charset="0"/>
              </a:rPr>
              <a:t> </a:t>
            </a:r>
          </a:p>
          <a:p>
            <a:pPr>
              <a:spcBef>
                <a:spcPts val="600"/>
              </a:spcBef>
            </a:pPr>
            <a:endParaRPr lang="en-GB" altLang="ja-JP" sz="1300">
              <a:latin typeface="Calibri" charset="0"/>
              <a:ea typeface="MS PGothic" charset="0"/>
              <a:cs typeface="MS PGothic" charset="0"/>
            </a:endParaRPr>
          </a:p>
        </p:txBody>
      </p:sp>
      <p:sp>
        <p:nvSpPr>
          <p:cNvPr id="49157" name="TextBox 129"/>
          <p:cNvSpPr txBox="1">
            <a:spLocks noChangeArrowheads="1"/>
          </p:cNvSpPr>
          <p:nvPr/>
        </p:nvSpPr>
        <p:spPr bwMode="auto">
          <a:xfrm>
            <a:off x="328613" y="5786438"/>
            <a:ext cx="8483600" cy="338137"/>
          </a:xfrm>
          <a:prstGeom prst="rect">
            <a:avLst/>
          </a:prstGeom>
          <a:noFill/>
          <a:ln w="9525">
            <a:noFill/>
            <a:miter lim="800000"/>
            <a:headEnd/>
            <a:tailEnd/>
          </a:ln>
        </p:spPr>
        <p:txBody>
          <a:bodyPr>
            <a:spAutoFit/>
          </a:bodyPr>
          <a:lstStyle/>
          <a:p>
            <a:pPr algn="ctr">
              <a:defRPr/>
            </a:pPr>
            <a:r>
              <a:rPr lang="en-US" sz="1600" dirty="0">
                <a:solidFill>
                  <a:srgbClr val="FFC000"/>
                </a:solidFill>
                <a:latin typeface="+mn-lt"/>
                <a:ea typeface="+mn-ea"/>
                <a:cs typeface="+mn-cs"/>
              </a:rPr>
              <a:t>Highlights the importance of treating all patients regardless of skeletal morbidity at presentation</a:t>
            </a:r>
          </a:p>
        </p:txBody>
      </p:sp>
      <p:sp>
        <p:nvSpPr>
          <p:cNvPr id="45060" name="TextBox 4"/>
          <p:cNvSpPr txBox="1">
            <a:spLocks noChangeArrowheads="1"/>
          </p:cNvSpPr>
          <p:nvPr/>
        </p:nvSpPr>
        <p:spPr bwMode="auto">
          <a:xfrm>
            <a:off x="0" y="0"/>
            <a:ext cx="4111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a:solidFill>
                  <a:srgbClr val="1D4799"/>
                </a:solidFill>
              </a:rPr>
              <a:t>GM</a:t>
            </a:r>
          </a:p>
        </p:txBody>
      </p:sp>
      <p:sp>
        <p:nvSpPr>
          <p:cNvPr id="45061" name="Text Box 6"/>
          <p:cNvSpPr txBox="1">
            <a:spLocks noChangeArrowheads="1"/>
          </p:cNvSpPr>
          <p:nvPr/>
        </p:nvSpPr>
        <p:spPr bwMode="auto">
          <a:xfrm>
            <a:off x="4686300" y="6527800"/>
            <a:ext cx="44767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ts val="600"/>
              </a:spcBef>
            </a:pPr>
            <a:r>
              <a:rPr lang="en-US" sz="1300" b="1">
                <a:latin typeface="Calibri" charset="0"/>
                <a:ea typeface="MS PGothic" charset="0"/>
                <a:cs typeface="MS PGothic" charset="0"/>
              </a:rPr>
              <a:t>                   Morgan  et al. Lancet Oncol 2011;12:743-752.</a:t>
            </a:r>
          </a:p>
        </p:txBody>
      </p:sp>
      <p:sp>
        <p:nvSpPr>
          <p:cNvPr id="45062" name="TextBox 1"/>
          <p:cNvSpPr txBox="1">
            <a:spLocks noChangeArrowheads="1"/>
          </p:cNvSpPr>
          <p:nvPr/>
        </p:nvSpPr>
        <p:spPr bwMode="auto">
          <a:xfrm>
            <a:off x="722313" y="1743075"/>
            <a:ext cx="7470775"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Font typeface="Arial" charset="0"/>
              <a:buChar char="•"/>
            </a:pPr>
            <a:r>
              <a:rPr lang="en-US">
                <a:latin typeface="Calibri" charset="0"/>
                <a:cs typeface="Calibri" charset="0"/>
              </a:rPr>
              <a:t>For patients with bone lesions at baseline: </a:t>
            </a:r>
            <a:br>
              <a:rPr lang="en-US">
                <a:latin typeface="Calibri" charset="0"/>
                <a:cs typeface="Calibri" charset="0"/>
              </a:rPr>
            </a:br>
            <a:r>
              <a:rPr lang="en-US">
                <a:latin typeface="Calibri" charset="0"/>
                <a:cs typeface="Calibri" charset="0"/>
              </a:rPr>
              <a:t>SREs/patient, 43% CLO vs 35% ZOL (P = 0.0038)</a:t>
            </a:r>
          </a:p>
          <a:p>
            <a:pPr eaLnBrk="1" hangingPunct="1">
              <a:spcBef>
                <a:spcPts val="600"/>
              </a:spcBef>
              <a:buFont typeface="Arial" charset="0"/>
              <a:buChar char="•"/>
            </a:pPr>
            <a:r>
              <a:rPr lang="en-US">
                <a:latin typeface="Calibri" charset="0"/>
                <a:cs typeface="Calibri" charset="0"/>
              </a:rPr>
              <a:t>For patients without bone lesions at baseline: </a:t>
            </a:r>
            <a:br>
              <a:rPr lang="en-US">
                <a:latin typeface="Calibri" charset="0"/>
                <a:cs typeface="Calibri" charset="0"/>
              </a:rPr>
            </a:br>
            <a:r>
              <a:rPr lang="en-US">
                <a:latin typeface="Calibri" charset="0"/>
                <a:cs typeface="Calibri" charset="0"/>
              </a:rPr>
              <a:t>SREs/patient, 17% CLO vs 10% ZOL (P = 0.0068)</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p:cNvSpPr>
            <a:spLocks noGrp="1"/>
          </p:cNvSpPr>
          <p:nvPr>
            <p:ph type="title"/>
          </p:nvPr>
        </p:nvSpPr>
        <p:spPr>
          <a:xfrm>
            <a:off x="228600" y="265113"/>
            <a:ext cx="8610600" cy="944562"/>
          </a:xfrm>
        </p:spPr>
        <p:txBody>
          <a:bodyPr wrap="square" numCol="1" anchorCtr="0" compatLnSpc="1">
            <a:prstTxWarp prst="textNoShape">
              <a:avLst/>
            </a:prstTxWarp>
            <a:noAutofit/>
          </a:bodyPr>
          <a:lstStyle/>
          <a:p>
            <a:pPr>
              <a:lnSpc>
                <a:spcPts val="3400"/>
              </a:lnSpc>
              <a:defRPr/>
            </a:pPr>
            <a:r>
              <a:rPr lang="en-GB" sz="2900">
                <a:effectLst>
                  <a:outerShdw blurRad="38100" dist="38100" dir="2700000" algn="tl">
                    <a:srgbClr val="000000"/>
                  </a:outerShdw>
                </a:effectLst>
                <a:latin typeface="Calibri" charset="0"/>
              </a:rPr>
              <a:t>ZOL Significantly </a:t>
            </a:r>
            <a:r>
              <a:rPr lang="en-GB" sz="2900">
                <a:effectLst>
                  <a:outerShdw blurRad="38100" dist="38100" dir="2700000" algn="tl">
                    <a:srgbClr val="000000"/>
                  </a:outerShdw>
                </a:effectLst>
                <a:latin typeface="Calibri" charset="0"/>
                <a:sym typeface="Wingdings 3" charset="0"/>
              </a:rPr>
              <a:t> OS vs CLO in Patients </a:t>
            </a:r>
            <a:br>
              <a:rPr lang="en-GB" sz="2900">
                <a:effectLst>
                  <a:outerShdw blurRad="38100" dist="38100" dir="2700000" algn="tl">
                    <a:srgbClr val="000000"/>
                  </a:outerShdw>
                </a:effectLst>
                <a:latin typeface="Calibri" charset="0"/>
                <a:sym typeface="Wingdings 3" charset="0"/>
              </a:rPr>
            </a:br>
            <a:r>
              <a:rPr lang="en-GB" sz="2900">
                <a:effectLst>
                  <a:outerShdw blurRad="38100" dist="38100" dir="2700000" algn="tl">
                    <a:srgbClr val="000000"/>
                  </a:outerShdw>
                </a:effectLst>
                <a:latin typeface="Calibri" charset="0"/>
                <a:sym typeface="Wingdings 3" charset="0"/>
              </a:rPr>
              <a:t>With Bone Disease at Baseline (n = 1,350)</a:t>
            </a:r>
            <a:endParaRPr lang="en-GB" sz="2900">
              <a:effectLst>
                <a:outerShdw blurRad="38100" dist="38100" dir="2700000" algn="tl">
                  <a:srgbClr val="000000"/>
                </a:outerShdw>
              </a:effectLst>
              <a:latin typeface="Calibri" charset="0"/>
            </a:endParaRPr>
          </a:p>
        </p:txBody>
      </p:sp>
      <p:sp>
        <p:nvSpPr>
          <p:cNvPr id="47106" name="AutoShape 5"/>
          <p:cNvSpPr>
            <a:spLocks noChangeAspect="1" noChangeArrowheads="1"/>
          </p:cNvSpPr>
          <p:nvPr/>
        </p:nvSpPr>
        <p:spPr bwMode="auto">
          <a:xfrm>
            <a:off x="0" y="1047750"/>
            <a:ext cx="91440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l-GR" sz="1400"/>
          </a:p>
        </p:txBody>
      </p:sp>
      <p:sp>
        <p:nvSpPr>
          <p:cNvPr id="47107" name="TextBox 454"/>
          <p:cNvSpPr txBox="1">
            <a:spLocks noChangeArrowheads="1"/>
          </p:cNvSpPr>
          <p:nvPr/>
        </p:nvSpPr>
        <p:spPr bwMode="auto">
          <a:xfrm>
            <a:off x="242888" y="6165850"/>
            <a:ext cx="69580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300"/>
              <a:t>Abbreviations: CLO, clodronate; HR, hazard ratio; OS, overall survival; ZOL, zoledronic acid.</a:t>
            </a:r>
          </a:p>
        </p:txBody>
      </p:sp>
      <p:sp>
        <p:nvSpPr>
          <p:cNvPr id="47108" name="TextBox 58"/>
          <p:cNvSpPr txBox="1">
            <a:spLocks noChangeArrowheads="1"/>
          </p:cNvSpPr>
          <p:nvPr/>
        </p:nvSpPr>
        <p:spPr bwMode="auto">
          <a:xfrm>
            <a:off x="2184400" y="6510338"/>
            <a:ext cx="69215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ts val="600"/>
              </a:spcBef>
            </a:pPr>
            <a:r>
              <a:rPr lang="en-US" sz="1300" b="1">
                <a:latin typeface="Calibri" charset="0"/>
                <a:ea typeface="MS PGothic" charset="0"/>
                <a:cs typeface="MS PGothic" charset="0"/>
              </a:rPr>
              <a:t>Morgan et al. Blood 2012;</a:t>
            </a:r>
            <a:r>
              <a:rPr lang="el-GR" sz="1300" b="1">
                <a:latin typeface="Calibri" charset="0"/>
              </a:rPr>
              <a:t>119:5374-</a:t>
            </a:r>
            <a:r>
              <a:rPr lang="en-US" sz="1300" b="1">
                <a:latin typeface="Calibri" charset="0"/>
              </a:rPr>
              <a:t>53</a:t>
            </a:r>
            <a:r>
              <a:rPr lang="el-GR" sz="1300" b="1">
                <a:latin typeface="Calibri" charset="0"/>
              </a:rPr>
              <a:t>83</a:t>
            </a:r>
            <a:r>
              <a:rPr lang="en-US" sz="1300" b="1">
                <a:latin typeface="Calibri" charset="0"/>
                <a:ea typeface="MS PGothic" charset="0"/>
                <a:cs typeface="MS PGothic" charset="0"/>
              </a:rPr>
              <a:t>.</a:t>
            </a:r>
          </a:p>
        </p:txBody>
      </p:sp>
      <p:sp>
        <p:nvSpPr>
          <p:cNvPr id="47109" name="TextBox 1"/>
          <p:cNvSpPr txBox="1">
            <a:spLocks noChangeArrowheads="1"/>
          </p:cNvSpPr>
          <p:nvPr/>
        </p:nvSpPr>
        <p:spPr bwMode="auto">
          <a:xfrm>
            <a:off x="946150" y="2465388"/>
            <a:ext cx="71231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600">
                <a:latin typeface="Calibri" charset="0"/>
                <a:cs typeface="Calibri" charset="0"/>
              </a:rPr>
              <a:t>ZOL significantly reduced the risk of death compared to CLO in patients with confirmed bone disease or other SRE at baseline (HR = 0.82; log-rank P = 0.0107)</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8600" y="265113"/>
            <a:ext cx="8915400" cy="944562"/>
          </a:xfrm>
        </p:spPr>
        <p:txBody>
          <a:bodyPr wrap="square" numCol="1" anchorCtr="0" compatLnSpc="1">
            <a:prstTxWarp prst="textNoShape">
              <a:avLst/>
            </a:prstTxWarp>
            <a:normAutofit fontScale="90000"/>
          </a:bodyPr>
          <a:lstStyle/>
          <a:p>
            <a:pPr>
              <a:lnSpc>
                <a:spcPts val="3400"/>
              </a:lnSpc>
              <a:defRPr/>
            </a:pPr>
            <a:r>
              <a:rPr lang="en-GB" sz="2300">
                <a:effectLst>
                  <a:outerShdw blurRad="38100" dist="38100" dir="2700000" algn="tl">
                    <a:srgbClr val="000000"/>
                  </a:outerShdw>
                </a:effectLst>
                <a:latin typeface="Calibri" charset="0"/>
              </a:rPr>
              <a:t>OS Was Similar for ZOL and CLO in Patients </a:t>
            </a:r>
            <a:br>
              <a:rPr lang="en-GB" sz="2300">
                <a:effectLst>
                  <a:outerShdw blurRad="38100" dist="38100" dir="2700000" algn="tl">
                    <a:srgbClr val="000000"/>
                  </a:outerShdw>
                </a:effectLst>
                <a:latin typeface="Calibri" charset="0"/>
              </a:rPr>
            </a:br>
            <a:r>
              <a:rPr lang="en-GB" sz="2300">
                <a:effectLst>
                  <a:outerShdw blurRad="38100" dist="38100" dir="2700000" algn="tl">
                    <a:srgbClr val="000000"/>
                  </a:outerShdw>
                </a:effectLst>
                <a:latin typeface="Calibri" charset="0"/>
              </a:rPr>
              <a:t>with No Bone Disease at Baseline (n = 578)</a:t>
            </a:r>
          </a:p>
        </p:txBody>
      </p:sp>
      <p:sp>
        <p:nvSpPr>
          <p:cNvPr id="49154" name="TextBox 384"/>
          <p:cNvSpPr txBox="1">
            <a:spLocks noChangeArrowheads="1"/>
          </p:cNvSpPr>
          <p:nvPr/>
        </p:nvSpPr>
        <p:spPr bwMode="auto">
          <a:xfrm>
            <a:off x="250825" y="6273800"/>
            <a:ext cx="72644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300"/>
              <a:t>Abbreviations: CLO, clodronate; HR, hazard ratio; OS, overall survival; ZOL, zoledronic acid.</a:t>
            </a:r>
          </a:p>
        </p:txBody>
      </p:sp>
      <p:sp>
        <p:nvSpPr>
          <p:cNvPr id="49155" name="TextBox 58"/>
          <p:cNvSpPr txBox="1">
            <a:spLocks noChangeArrowheads="1"/>
          </p:cNvSpPr>
          <p:nvPr/>
        </p:nvSpPr>
        <p:spPr bwMode="auto">
          <a:xfrm>
            <a:off x="2222500" y="6551613"/>
            <a:ext cx="69215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ts val="600"/>
              </a:spcBef>
            </a:pPr>
            <a:r>
              <a:rPr lang="en-US" sz="1300" b="1">
                <a:latin typeface="Calibri" charset="0"/>
                <a:ea typeface="MS PGothic" charset="0"/>
                <a:cs typeface="MS PGothic" charset="0"/>
              </a:rPr>
              <a:t>Morgan et al. Blood 2012;</a:t>
            </a:r>
            <a:r>
              <a:rPr lang="el-GR" sz="1300" b="1">
                <a:latin typeface="Calibri" charset="0"/>
                <a:ea typeface="MS PGothic" charset="0"/>
                <a:cs typeface="MS PGothic" charset="0"/>
              </a:rPr>
              <a:t>119:5374-</a:t>
            </a:r>
            <a:r>
              <a:rPr lang="en-US" sz="1300" b="1">
                <a:latin typeface="Calibri" charset="0"/>
                <a:ea typeface="MS PGothic" charset="0"/>
                <a:cs typeface="MS PGothic" charset="0"/>
              </a:rPr>
              <a:t>53</a:t>
            </a:r>
            <a:r>
              <a:rPr lang="el-GR" sz="1300" b="1">
                <a:latin typeface="Calibri" charset="0"/>
                <a:ea typeface="MS PGothic" charset="0"/>
                <a:cs typeface="MS PGothic" charset="0"/>
              </a:rPr>
              <a:t>83</a:t>
            </a:r>
            <a:r>
              <a:rPr lang="en-US" sz="1300" b="1">
                <a:latin typeface="Calibri" charset="0"/>
                <a:ea typeface="MS PGothic" charset="0"/>
                <a:cs typeface="MS PGothic" charset="0"/>
              </a:rPr>
              <a:t>.</a:t>
            </a:r>
          </a:p>
        </p:txBody>
      </p:sp>
      <p:sp>
        <p:nvSpPr>
          <p:cNvPr id="49156" name="TextBox 384"/>
          <p:cNvSpPr txBox="1">
            <a:spLocks noChangeArrowheads="1"/>
          </p:cNvSpPr>
          <p:nvPr/>
        </p:nvSpPr>
        <p:spPr bwMode="auto">
          <a:xfrm>
            <a:off x="946150" y="2465388"/>
            <a:ext cx="6935788"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latin typeface="Calibri" charset="0"/>
                <a:cs typeface="Calibri" charset="0"/>
              </a:rPr>
              <a:t>ZOL did not reduce the risk of death compared to CLO </a:t>
            </a:r>
            <a:r>
              <a:rPr lang="en-US" sz="2600">
                <a:latin typeface="Calibri" charset="0"/>
                <a:cs typeface="Calibri" charset="0"/>
              </a:rPr>
              <a:t>in patients without bone disease or other SRE at baseline (HR = 1.10; log-rank P = 0.469)</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a:defRPr/>
            </a:pPr>
            <a:r>
              <a:rPr lang="en-US">
                <a:effectLst>
                  <a:outerShdw blurRad="38100" dist="38100" dir="2700000" algn="tl">
                    <a:srgbClr val="000000"/>
                  </a:outerShdw>
                </a:effectLst>
                <a:latin typeface="Calibri" charset="0"/>
              </a:rPr>
              <a:t>IMWG guidelines 2012 (manuscript completed)</a:t>
            </a:r>
            <a:endParaRPr lang="el-GR">
              <a:effectLst>
                <a:outerShdw blurRad="38100" dist="38100" dir="2700000" algn="tl">
                  <a:srgbClr val="000000"/>
                </a:outerShdw>
              </a:effectLst>
              <a:latin typeface="Calibri" charset="0"/>
            </a:endParaRPr>
          </a:p>
        </p:txBody>
      </p:sp>
      <p:sp>
        <p:nvSpPr>
          <p:cNvPr id="3" name="Content Placeholder 2"/>
          <p:cNvSpPr>
            <a:spLocks noGrp="1"/>
          </p:cNvSpPr>
          <p:nvPr>
            <p:ph idx="1"/>
          </p:nvPr>
        </p:nvSpPr>
        <p:spPr>
          <a:xfrm>
            <a:off x="190500" y="1555750"/>
            <a:ext cx="8763000" cy="4525963"/>
          </a:xfrm>
        </p:spPr>
        <p:txBody>
          <a:bodyPr/>
          <a:lstStyle/>
          <a:p>
            <a:pPr>
              <a:spcBef>
                <a:spcPts val="2425"/>
              </a:spcBef>
            </a:pPr>
            <a:r>
              <a:rPr lang="en-US" sz="2600">
                <a:latin typeface="Calibri" charset="0"/>
              </a:rPr>
              <a:t>Bisphosphonates should be initiated in MM patients, </a:t>
            </a:r>
            <a:r>
              <a:rPr lang="en-US" sz="2600">
                <a:solidFill>
                  <a:srgbClr val="00FF00"/>
                </a:solidFill>
                <a:latin typeface="Calibri" charset="0"/>
              </a:rPr>
              <a:t>with (grade A) or without (grade B) detectable osteolytic bone lesions in conventional radiography</a:t>
            </a:r>
            <a:r>
              <a:rPr lang="en-US" sz="2600">
                <a:latin typeface="Calibri" charset="0"/>
              </a:rPr>
              <a:t>, </a:t>
            </a:r>
            <a:r>
              <a:rPr lang="en-US" sz="2600">
                <a:solidFill>
                  <a:srgbClr val="00FF00"/>
                </a:solidFill>
                <a:latin typeface="Calibri" charset="0"/>
              </a:rPr>
              <a:t>who are receiving anti-myeloma therapy </a:t>
            </a:r>
            <a:r>
              <a:rPr lang="en-US" sz="2600">
                <a:latin typeface="Calibri" charset="0"/>
              </a:rPr>
              <a:t>as well as  patients with osteoporosis (grade A) or osteopenia (grade C) due to myeloma. </a:t>
            </a:r>
            <a:endParaRPr lang="en-US" sz="2600" b="1" i="1">
              <a:latin typeface="Calibri" charset="0"/>
            </a:endParaRPr>
          </a:p>
          <a:p>
            <a:pPr>
              <a:spcBef>
                <a:spcPts val="2425"/>
              </a:spcBef>
            </a:pPr>
            <a:r>
              <a:rPr lang="en-US" sz="2600" b="1" i="1">
                <a:latin typeface="Calibri" charset="0"/>
              </a:rPr>
              <a:t>The beneficial effect of ZOL in patients without detectable bone disease by MRI or PET/CT is debatable.</a:t>
            </a:r>
          </a:p>
          <a:p>
            <a:pPr>
              <a:spcBef>
                <a:spcPts val="2425"/>
              </a:spcBef>
            </a:pPr>
            <a:r>
              <a:rPr lang="en-US" sz="2600">
                <a:latin typeface="Calibri" charset="0"/>
              </a:rPr>
              <a:t>Intravenous ZOL and PAM exhibit comparable efficacy in reducing SREs in patients with MM, and are recommended for preventing SREs in patients with active MM (grade A). </a:t>
            </a:r>
            <a:endParaRPr lang="el-GR" sz="2600">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a:defRPr/>
            </a:pPr>
            <a:r>
              <a:rPr lang="en-US">
                <a:effectLst>
                  <a:outerShdw blurRad="38100" dist="38100" dir="2700000" algn="tl">
                    <a:srgbClr val="000000"/>
                  </a:outerShdw>
                </a:effectLst>
                <a:latin typeface="Calibri" charset="0"/>
              </a:rPr>
              <a:t>IMWG guidelines 2012:</a:t>
            </a:r>
            <a:br>
              <a:rPr lang="en-US">
                <a:effectLst>
                  <a:outerShdw blurRad="38100" dist="38100" dir="2700000" algn="tl">
                    <a:srgbClr val="000000"/>
                  </a:outerShdw>
                </a:effectLst>
                <a:latin typeface="Calibri" charset="0"/>
              </a:rPr>
            </a:br>
            <a:r>
              <a:rPr lang="en-US">
                <a:effectLst>
                  <a:outerShdw blurRad="38100" dist="38100" dir="2700000" algn="tl">
                    <a:srgbClr val="000000"/>
                  </a:outerShdw>
                </a:effectLst>
                <a:latin typeface="Calibri" charset="0"/>
              </a:rPr>
              <a:t>Treatment Duration</a:t>
            </a:r>
            <a:endParaRPr lang="el-GR">
              <a:effectLst>
                <a:outerShdw blurRad="38100" dist="38100" dir="2700000" algn="tl">
                  <a:srgbClr val="000000"/>
                </a:outerShdw>
              </a:effectLst>
              <a:latin typeface="Calibri" charset="0"/>
            </a:endParaRPr>
          </a:p>
        </p:txBody>
      </p:sp>
      <p:sp>
        <p:nvSpPr>
          <p:cNvPr id="53250" name="Content Placeholder 2"/>
          <p:cNvSpPr>
            <a:spLocks noGrp="1"/>
          </p:cNvSpPr>
          <p:nvPr>
            <p:ph idx="1"/>
          </p:nvPr>
        </p:nvSpPr>
        <p:spPr>
          <a:xfrm>
            <a:off x="688975" y="1760538"/>
            <a:ext cx="7481888" cy="4525962"/>
          </a:xfrm>
        </p:spPr>
        <p:txBody>
          <a:bodyPr/>
          <a:lstStyle/>
          <a:p>
            <a:r>
              <a:rPr lang="en-US" sz="2400">
                <a:latin typeface="Calibri" charset="0"/>
              </a:rPr>
              <a:t>Intravenous BPs should be administered at 3- to 4-week intervals to all patients with active MM (grade A). </a:t>
            </a:r>
            <a:r>
              <a:rPr lang="en-US" sz="2400">
                <a:solidFill>
                  <a:srgbClr val="00FF00"/>
                </a:solidFill>
                <a:latin typeface="Calibri" charset="0"/>
              </a:rPr>
              <a:t>ZOL improves OS and reduces SREs over clodronate in patients who received treatment for more than two years; thus it should be given until disease progression and further continued at relapse-possible exception for CR patients (grade B). </a:t>
            </a:r>
          </a:p>
          <a:p>
            <a:endParaRPr lang="en-US" sz="2400">
              <a:solidFill>
                <a:srgbClr val="00FF00"/>
              </a:solidFill>
              <a:latin typeface="Calibri" charset="0"/>
            </a:endParaRPr>
          </a:p>
          <a:p>
            <a:r>
              <a:rPr lang="en-US" sz="2400">
                <a:latin typeface="Calibri" charset="0"/>
              </a:rPr>
              <a:t>There is not similar evidence for PAM. PAM may be continued in patients with active disease at the physician</a:t>
            </a:r>
            <a:r>
              <a:rPr lang="ja-JP" altLang="en-US" sz="2400">
                <a:latin typeface="Calibri" charset="0"/>
              </a:rPr>
              <a:t>’</a:t>
            </a:r>
            <a:r>
              <a:rPr lang="en-US" altLang="ja-JP" sz="2400">
                <a:latin typeface="Calibri" charset="0"/>
              </a:rPr>
              <a:t>s discretion (grade D), and PAM therapy should be resumed after disease relapse (grade D).</a:t>
            </a:r>
            <a:endParaRPr lang="el-GR" sz="2400">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a:defRPr/>
            </a:pPr>
            <a:r>
              <a:rPr lang="en-US">
                <a:effectLst>
                  <a:outerShdw blurRad="38100" dist="38100" dir="2700000" algn="tl">
                    <a:srgbClr val="000000"/>
                  </a:outerShdw>
                </a:effectLst>
                <a:latin typeface="Calibri" charset="0"/>
              </a:rPr>
              <a:t>Patients with Renal Failure</a:t>
            </a:r>
            <a:endParaRPr lang="el-GR">
              <a:effectLst>
                <a:outerShdw blurRad="38100" dist="38100" dir="2700000" algn="tl">
                  <a:srgbClr val="000000"/>
                </a:outerShdw>
              </a:effectLst>
              <a:latin typeface="Calibri" charset="0"/>
            </a:endParaRPr>
          </a:p>
        </p:txBody>
      </p:sp>
      <p:sp>
        <p:nvSpPr>
          <p:cNvPr id="55298" name="Content Placeholder 2"/>
          <p:cNvSpPr>
            <a:spLocks noGrp="1"/>
          </p:cNvSpPr>
          <p:nvPr>
            <p:ph idx="1"/>
          </p:nvPr>
        </p:nvSpPr>
        <p:spPr>
          <a:xfrm>
            <a:off x="457200" y="1600200"/>
            <a:ext cx="8058150" cy="4525963"/>
          </a:xfrm>
        </p:spPr>
        <p:txBody>
          <a:bodyPr/>
          <a:lstStyle/>
          <a:p>
            <a:r>
              <a:rPr lang="en-US" sz="2600">
                <a:latin typeface="Calibri" charset="0"/>
              </a:rPr>
              <a:t>Patients with mild to moderate renal impairment (CrCl: 30-60 mL/min) should receive reduced doses of zoledronic acid and clodronate. No change to zoledronic acid infusion time is recommended. </a:t>
            </a:r>
          </a:p>
          <a:p>
            <a:r>
              <a:rPr lang="en-US" sz="2600">
                <a:latin typeface="Calibri" charset="0"/>
              </a:rPr>
              <a:t>Pamidronate should be administered via 4 hours infusion in patients with mild to moderate renal impairment. </a:t>
            </a:r>
          </a:p>
          <a:p>
            <a:r>
              <a:rPr lang="en-US" sz="2600">
                <a:solidFill>
                  <a:srgbClr val="00FF00"/>
                </a:solidFill>
                <a:latin typeface="Calibri" charset="0"/>
              </a:rPr>
              <a:t>Pamidronate and zoledronic acid are not recommended for patients with CrCl &lt;30 mL/min. </a:t>
            </a:r>
          </a:p>
          <a:p>
            <a:r>
              <a:rPr lang="en-US" sz="2600">
                <a:latin typeface="Calibri" charset="0"/>
              </a:rPr>
              <a:t>Bisphosphonate therapy should be discontinued in patients experiencing renal problems until CrCl returns to within 10% of baseline values. </a:t>
            </a:r>
            <a:endParaRPr lang="el-GR" sz="2600">
              <a:latin typeface="Calibri" charset="0"/>
            </a:endParaRPr>
          </a:p>
          <a:p>
            <a:endParaRPr lang="el-GR" sz="2600">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2490788"/>
            <a:ext cx="7205663" cy="1547812"/>
          </a:xfrm>
        </p:spPr>
        <p:txBody>
          <a:bodyPr/>
          <a:lstStyle/>
          <a:p>
            <a:pPr>
              <a:defRPr/>
            </a:pPr>
            <a:r>
              <a:rPr lang="en-US" sz="4000" b="1">
                <a:solidFill>
                  <a:srgbClr val="F4F364"/>
                </a:solidFill>
                <a:effectLst>
                  <a:outerShdw blurRad="38100" dist="38100" dir="2700000" algn="tl">
                    <a:srgbClr val="000000"/>
                  </a:outerShdw>
                </a:effectLst>
                <a:latin typeface="Calibri" charset="0"/>
              </a:rPr>
              <a:t>Module 5:</a:t>
            </a:r>
            <a:br>
              <a:rPr lang="en-US" sz="4000" b="1">
                <a:solidFill>
                  <a:srgbClr val="F4F364"/>
                </a:solidFill>
                <a:effectLst>
                  <a:outerShdw blurRad="38100" dist="38100" dir="2700000" algn="tl">
                    <a:srgbClr val="000000"/>
                  </a:outerShdw>
                </a:effectLst>
                <a:latin typeface="Calibri" charset="0"/>
              </a:rPr>
            </a:br>
            <a:r>
              <a:rPr lang="en-US" sz="4000" b="1">
                <a:solidFill>
                  <a:srgbClr val="F4F364"/>
                </a:solidFill>
                <a:effectLst>
                  <a:outerShdw blurRad="38100" dist="38100" dir="2700000" algn="tl">
                    <a:srgbClr val="000000"/>
                  </a:outerShdw>
                </a:effectLst>
                <a:latin typeface="Calibri" charset="0"/>
              </a:rPr>
              <a:t>Use of Bone-Targeted Agents</a:t>
            </a:r>
            <a:endParaRPr lang="en-US" sz="4000">
              <a:solidFill>
                <a:srgbClr val="FFFFFF"/>
              </a:solidFill>
              <a:effectLst>
                <a:outerShdw blurRad="38100" dist="38100" dir="2700000" algn="tl">
                  <a:srgbClr val="000000"/>
                </a:outerShdw>
              </a:effectLst>
              <a:latin typeface="Calibri" charset="0"/>
            </a:endParaRPr>
          </a:p>
        </p:txBody>
      </p:sp>
      <p:sp>
        <p:nvSpPr>
          <p:cNvPr id="4" name="Subtitle 2"/>
          <p:cNvSpPr txBox="1">
            <a:spLocks/>
          </p:cNvSpPr>
          <p:nvPr/>
        </p:nvSpPr>
        <p:spPr bwMode="auto">
          <a:xfrm>
            <a:off x="368300" y="4865688"/>
            <a:ext cx="7205663" cy="1547812"/>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rgbClr val="FFCC00"/>
              </a:buClr>
              <a:buFont typeface="Wingdings" charset="0"/>
              <a:buNone/>
              <a:defRPr/>
            </a:pPr>
            <a:r>
              <a:rPr lang="en-US" b="1" smtClean="0">
                <a:solidFill>
                  <a:srgbClr val="FFFFFF"/>
                </a:solidFill>
                <a:effectLst>
                  <a:outerShdw blurRad="38100" dist="38100" dir="2700000" algn="tl">
                    <a:srgbClr val="000000"/>
                  </a:outerShdw>
                </a:effectLst>
                <a:latin typeface="Calibri" charset="0"/>
              </a:rPr>
              <a:t>Meletios A. Dimopoulos, MD</a:t>
            </a:r>
            <a:br>
              <a:rPr lang="en-US" b="1" smtClean="0">
                <a:solidFill>
                  <a:srgbClr val="FFFFFF"/>
                </a:solidFill>
                <a:effectLst>
                  <a:outerShdw blurRad="38100" dist="38100" dir="2700000" algn="tl">
                    <a:srgbClr val="000000"/>
                  </a:outerShdw>
                </a:effectLst>
                <a:latin typeface="Calibri" charset="0"/>
              </a:rPr>
            </a:br>
            <a:r>
              <a:rPr lang="en-US" smtClean="0">
                <a:solidFill>
                  <a:srgbClr val="FFFFFF"/>
                </a:solidFill>
                <a:effectLst>
                  <a:outerShdw blurRad="38100" dist="38100" dir="2700000" algn="tl">
                    <a:srgbClr val="000000"/>
                  </a:outerShdw>
                </a:effectLst>
                <a:latin typeface="Calibri" charset="0"/>
              </a:rPr>
              <a:t>Department of Clinical Therapeutics </a:t>
            </a:r>
            <a:br>
              <a:rPr lang="en-US" smtClean="0">
                <a:solidFill>
                  <a:srgbClr val="FFFFFF"/>
                </a:solidFill>
                <a:effectLst>
                  <a:outerShdw blurRad="38100" dist="38100" dir="2700000" algn="tl">
                    <a:srgbClr val="000000"/>
                  </a:outerShdw>
                </a:effectLst>
                <a:latin typeface="Calibri" charset="0"/>
              </a:rPr>
            </a:br>
            <a:r>
              <a:rPr lang="en-US" smtClean="0">
                <a:solidFill>
                  <a:srgbClr val="FFFFFF"/>
                </a:solidFill>
                <a:effectLst>
                  <a:outerShdw blurRad="38100" dist="38100" dir="2700000" algn="tl">
                    <a:srgbClr val="000000"/>
                  </a:outerShdw>
                </a:effectLst>
                <a:latin typeface="Calibri" charset="0"/>
              </a:rPr>
              <a:t>University of Athens School of Medicine</a:t>
            </a:r>
            <a:br>
              <a:rPr lang="en-US" smtClean="0">
                <a:solidFill>
                  <a:srgbClr val="FFFFFF"/>
                </a:solidFill>
                <a:effectLst>
                  <a:outerShdw blurRad="38100" dist="38100" dir="2700000" algn="tl">
                    <a:srgbClr val="000000"/>
                  </a:outerShdw>
                </a:effectLst>
                <a:latin typeface="Calibri" charset="0"/>
              </a:rPr>
            </a:br>
            <a:r>
              <a:rPr lang="en-US" smtClean="0">
                <a:solidFill>
                  <a:srgbClr val="FFFFFF"/>
                </a:solidFill>
                <a:effectLst>
                  <a:outerShdw blurRad="38100" dist="38100" dir="2700000" algn="tl">
                    <a:srgbClr val="000000"/>
                  </a:outerShdw>
                </a:effectLst>
                <a:latin typeface="Calibri" charset="0"/>
              </a:rPr>
              <a:t>Athens, Greece</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56"/>
          <p:cNvSpPr>
            <a:spLocks noGrp="1" noChangeArrowheads="1"/>
          </p:cNvSpPr>
          <p:nvPr>
            <p:ph type="title" idx="4294967295"/>
          </p:nvPr>
        </p:nvSpPr>
        <p:spPr/>
        <p:txBody>
          <a:bodyPr wrap="square" numCol="1" anchorCtr="0" compatLnSpc="1">
            <a:prstTxWarp prst="textNoShape">
              <a:avLst/>
            </a:prstTxWarp>
          </a:bodyPr>
          <a:lstStyle/>
          <a:p>
            <a:pPr>
              <a:defRPr/>
            </a:pPr>
            <a:r>
              <a:rPr lang="en-GB">
                <a:effectLst>
                  <a:outerShdw blurRad="38100" dist="38100" dir="2700000" algn="tl">
                    <a:srgbClr val="000000"/>
                  </a:outerShdw>
                </a:effectLst>
                <a:latin typeface="Calibri" charset="0"/>
              </a:rPr>
              <a:t>Zoledronic acid versus Denosumab</a:t>
            </a:r>
          </a:p>
        </p:txBody>
      </p:sp>
      <p:graphicFrame>
        <p:nvGraphicFramePr>
          <p:cNvPr id="57456" name="Group 112"/>
          <p:cNvGraphicFramePr>
            <a:graphicFrameLocks noGrp="1"/>
          </p:cNvGraphicFramePr>
          <p:nvPr>
            <p:ph idx="1"/>
          </p:nvPr>
        </p:nvGraphicFramePr>
        <p:xfrm>
          <a:off x="468313" y="1412875"/>
          <a:ext cx="8135937" cy="5127627"/>
        </p:xfrm>
        <a:graphic>
          <a:graphicData uri="http://schemas.openxmlformats.org/drawingml/2006/table">
            <a:tbl>
              <a:tblPr/>
              <a:tblGrid>
                <a:gridCol w="4286250"/>
                <a:gridCol w="2162175"/>
                <a:gridCol w="1687512"/>
              </a:tblGrid>
              <a:tr h="746124">
                <a:tc>
                  <a:txBody>
                    <a:bodyPr/>
                    <a:lstStyle/>
                    <a:p>
                      <a:pPr marL="0" marR="0" lvl="0" indent="0" algn="l" defTabSz="914400" rtl="0" eaLnBrk="1" fontAlgn="base" latinLnBrk="0" hangingPunct="1">
                        <a:lnSpc>
                          <a:spcPct val="10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rgbClr val="00151A"/>
                          </a:solidFill>
                          <a:effectLst/>
                          <a:latin typeface="Arial" charset="0"/>
                          <a:ea typeface="ＭＳ Ｐゴシック" charset="0"/>
                          <a:cs typeface="ＭＳ Ｐゴシック" charset="0"/>
                        </a:rPr>
                        <a:t>Event, n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rgbClr val="00151A"/>
                          </a:solidFill>
                          <a:effectLst/>
                          <a:latin typeface="Arial" charset="0"/>
                          <a:ea typeface="ＭＳ Ｐゴシック" charset="0"/>
                          <a:cs typeface="Arial" charset="0"/>
                        </a:rPr>
                        <a:t>Zoledronic acid </a:t>
                      </a:r>
                    </a:p>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rgbClr val="00151A"/>
                          </a:solidFill>
                          <a:effectLst/>
                          <a:latin typeface="Arial" charset="0"/>
                          <a:ea typeface="ＭＳ Ｐゴシック" charset="0"/>
                          <a:cs typeface="Arial" charset="0"/>
                        </a:rPr>
                        <a:t>(N = 878)</a:t>
                      </a:r>
                      <a:endParaRPr kumimoji="0" lang="en-US" sz="1700" b="0" i="0" u="none" strike="noStrike" cap="none" normalizeH="0" baseline="0">
                        <a:ln>
                          <a:noFill/>
                        </a:ln>
                        <a:solidFill>
                          <a:srgbClr val="00151A"/>
                        </a:solidFill>
                        <a:effectLst/>
                        <a:latin typeface="Times New Roman" charset="0"/>
                        <a:ea typeface="ＭＳ Ｐゴシック" charset="0"/>
                        <a:cs typeface="ＭＳ Ｐゴシック" charset="0"/>
                      </a:endParaRP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rgbClr val="00151A"/>
                          </a:solidFill>
                          <a:effectLst/>
                          <a:latin typeface="Arial" charset="0"/>
                          <a:ea typeface="ＭＳ Ｐゴシック" charset="0"/>
                          <a:cs typeface="Arial" charset="0"/>
                        </a:rPr>
                        <a:t>Denosumab</a:t>
                      </a:r>
                    </a:p>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rgbClr val="00151A"/>
                          </a:solidFill>
                          <a:effectLst/>
                          <a:latin typeface="Arial" charset="0"/>
                          <a:ea typeface="ＭＳ Ｐゴシック" charset="0"/>
                          <a:cs typeface="Arial" charset="0"/>
                        </a:rPr>
                        <a:t>(N = 878)</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r>
              <a:tr h="298450">
                <a:tc>
                  <a:txBody>
                    <a:bodyPr/>
                    <a:lstStyle/>
                    <a:p>
                      <a:pPr marL="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Infectious AEs</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349 (39.7)</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358 (40.8)</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Infectious serious AEs</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118 (13.4)</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128 (14.6)</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Acute phase reaction (first 3 days)</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127 (14.5)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61 (6.9)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85000"/>
                        </a:lnSpc>
                        <a:spcBef>
                          <a:spcPct val="10000"/>
                        </a:spcBef>
                        <a:spcAft>
                          <a:spcPct val="0"/>
                        </a:spcAft>
                        <a:buClr>
                          <a:srgbClr val="80CBDA"/>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ＭＳ Ｐゴシック" charset="0"/>
                        </a:rPr>
                        <a:t>Potential renal toxicity AEs*</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96 (10.9)</a:t>
                      </a:r>
                      <a:r>
                        <a:rPr kumimoji="0" lang="en-US" sz="1700" b="1" i="0" u="none" strike="noStrike" cap="none" normalizeH="0" baseline="0">
                          <a:ln>
                            <a:noFill/>
                          </a:ln>
                          <a:solidFill>
                            <a:srgbClr val="000000"/>
                          </a:solidFill>
                          <a:effectLst/>
                          <a:latin typeface="Times New Roman" charset="0"/>
                          <a:ea typeface="ＭＳ Ｐゴシック" charset="0"/>
                          <a:cs typeface="Times New Roman" charset="0"/>
                        </a:rPr>
                        <a:t>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73 (8.3)</a:t>
                      </a:r>
                      <a:r>
                        <a:rPr kumimoji="0" lang="en-US" sz="1700" b="1" i="0" u="none" strike="noStrike" cap="none" normalizeH="0" baseline="0">
                          <a:ln>
                            <a:noFill/>
                          </a:ln>
                          <a:solidFill>
                            <a:srgbClr val="000000"/>
                          </a:solidFill>
                          <a:effectLst/>
                          <a:latin typeface="Times New Roman" charset="0"/>
                          <a:ea typeface="ＭＳ Ｐゴシック" charset="0"/>
                          <a:cs typeface="Times New Roman" charset="0"/>
                        </a:rPr>
                        <a:t>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r>
              <a:tr h="350838">
                <a:tc>
                  <a:txBody>
                    <a:bodyPr/>
                    <a:lstStyle/>
                    <a:p>
                      <a:pPr marL="228600" marR="0" lvl="0" indent="0" algn="l" defTabSz="914400" rtl="0" eaLnBrk="1" fontAlgn="base" latinLnBrk="0" hangingPunct="1">
                        <a:lnSpc>
                          <a:spcPct val="75000"/>
                        </a:lnSpc>
                        <a:spcBef>
                          <a:spcPct val="10000"/>
                        </a:spcBef>
                        <a:spcAft>
                          <a:spcPct val="0"/>
                        </a:spcAft>
                        <a:buClr>
                          <a:srgbClr val="80CBDA"/>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ＭＳ Ｐゴシック" charset="0"/>
                        </a:rPr>
                        <a:t>Renal failure</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25 (2.8)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20 (2.3)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r>
              <a:tr h="350838">
                <a:tc>
                  <a:txBody>
                    <a:bodyPr/>
                    <a:lstStyle/>
                    <a:p>
                      <a:pPr marL="228600" marR="0" lvl="0" indent="0" algn="l" defTabSz="914400" rtl="0" eaLnBrk="1" fontAlgn="base" latinLnBrk="0" hangingPunct="1">
                        <a:lnSpc>
                          <a:spcPct val="75000"/>
                        </a:lnSpc>
                        <a:spcBef>
                          <a:spcPct val="10000"/>
                        </a:spcBef>
                        <a:spcAft>
                          <a:spcPct val="0"/>
                        </a:spcAft>
                        <a:buClr>
                          <a:srgbClr val="80CBDA"/>
                        </a:buClr>
                        <a:buSzTx/>
                        <a:buFont typeface="Wingdings" charset="0"/>
                        <a:buNone/>
                        <a:tabLst/>
                      </a:pPr>
                      <a:r>
                        <a:rPr kumimoji="0" lang="fr-FR" sz="1700" b="1" i="0" u="none" strike="noStrike" cap="none" normalizeH="0" baseline="0">
                          <a:ln>
                            <a:noFill/>
                          </a:ln>
                          <a:solidFill>
                            <a:srgbClr val="000000"/>
                          </a:solidFill>
                          <a:effectLst/>
                          <a:latin typeface="Arial" charset="0"/>
                          <a:ea typeface="ＭＳ Ｐゴシック" charset="0"/>
                          <a:cs typeface="ＭＳ Ｐゴシック" charset="0"/>
                        </a:rPr>
                        <a:t>Acute renal failure</a:t>
                      </a:r>
                      <a:endParaRPr kumimoji="0" lang="en-US" sz="1700" b="1" i="0" u="none" strike="noStrike" cap="none" normalizeH="0" baseline="0">
                        <a:ln>
                          <a:noFill/>
                        </a:ln>
                        <a:solidFill>
                          <a:srgbClr val="000000"/>
                        </a:solidFill>
                        <a:effectLst/>
                        <a:latin typeface="Arial" charset="0"/>
                        <a:ea typeface="ＭＳ Ｐゴシック" charset="0"/>
                        <a:cs typeface="ＭＳ Ｐゴシック" charset="0"/>
                      </a:endParaRP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16 (1.8)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c>
                  <a:txBody>
                    <a:bodyPr/>
                    <a:lstStyle/>
                    <a:p>
                      <a:pPr marL="0" marR="0" lvl="0" indent="0" algn="ctr" defTabSz="914400" rtl="0" eaLnBrk="1" fontAlgn="b" latinLnBrk="0" hangingPunct="1">
                        <a:lnSpc>
                          <a:spcPct val="100000"/>
                        </a:lnSpc>
                        <a:spcBef>
                          <a:spcPct val="0"/>
                        </a:spcBef>
                        <a:spcAft>
                          <a:spcPct val="0"/>
                        </a:spcAft>
                        <a:buClr>
                          <a:schemeClr val="bg1"/>
                        </a:buClr>
                        <a:buSzTx/>
                        <a:buFont typeface="Wingdings" charset="0"/>
                        <a:buNone/>
                        <a:tabLst/>
                      </a:pPr>
                      <a:r>
                        <a:rPr kumimoji="0" lang="en-US" sz="1700" b="1" i="0" u="none" strike="noStrike" cap="none" normalizeH="0" baseline="0">
                          <a:ln>
                            <a:noFill/>
                          </a:ln>
                          <a:solidFill>
                            <a:srgbClr val="000000"/>
                          </a:solidFill>
                          <a:effectLst/>
                          <a:latin typeface="Arial" charset="0"/>
                          <a:ea typeface="ＭＳ Ｐゴシック" charset="0"/>
                          <a:cs typeface="Times New Roman" charset="0"/>
                        </a:rPr>
                        <a:t>11 (1.3) </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88BE7"/>
                    </a:solidFill>
                  </a:tcPr>
                </a:tc>
              </a:tr>
              <a:tr h="350838">
                <a:tc>
                  <a:txBody>
                    <a:bodyPr/>
                    <a:lstStyle/>
                    <a:p>
                      <a:pPr marL="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Cumulative rates of ONJ</a:t>
                      </a:r>
                      <a:r>
                        <a:rPr kumimoji="0" lang="en-US" sz="1700" b="0" i="0" u="none" strike="noStrike" cap="none" normalizeH="0" baseline="30000">
                          <a:ln>
                            <a:noFill/>
                          </a:ln>
                          <a:solidFill>
                            <a:schemeClr val="tx1"/>
                          </a:solidFill>
                          <a:effectLst/>
                          <a:latin typeface="Arial" charset="0"/>
                          <a:ea typeface="ＭＳ Ｐゴシック" charset="0"/>
                          <a:cs typeface="ＭＳ Ｐゴシック" charset="0"/>
                        </a:rPr>
                        <a:t>†</a:t>
                      </a:r>
                      <a:endParaRPr kumimoji="0" lang="en-US" sz="1700" b="0" i="0" u="none" strike="noStrike" cap="none" normalizeH="0" baseline="0">
                        <a:ln>
                          <a:noFill/>
                        </a:ln>
                        <a:solidFill>
                          <a:schemeClr val="tx1"/>
                        </a:solidFill>
                        <a:effectLst/>
                        <a:latin typeface="Arial" charset="0"/>
                        <a:ea typeface="ＭＳ Ｐゴシック" charset="0"/>
                        <a:cs typeface="ＭＳ Ｐゴシック" charset="0"/>
                      </a:endParaRP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5000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11 (1.3)</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10 (1.1)</a:t>
                      </a:r>
                      <a:endParaRPr kumimoji="0" lang="en-US" sz="1700" b="0" i="0" u="none" strike="noStrike" cap="none" normalizeH="0" baseline="0">
                        <a:ln>
                          <a:noFill/>
                        </a:ln>
                        <a:solidFill>
                          <a:schemeClr val="tx1"/>
                        </a:solidFill>
                        <a:effectLst/>
                        <a:latin typeface="Arial" charset="0"/>
                        <a:ea typeface="ＭＳ Ｐゴシック" charset="0"/>
                        <a:cs typeface="Times New Roman" charset="0"/>
                      </a:endParaRP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50838">
                <a:tc>
                  <a:txBody>
                    <a:bodyPr/>
                    <a:lstStyle/>
                    <a:p>
                      <a:pPr marL="22860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Year 1</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5000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Times New Roman" charset="0"/>
                        </a:rPr>
                        <a:t>5 (0.6)</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5000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Times New Roman" charset="0"/>
                        </a:rPr>
                        <a:t>4 (0.5)</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46075">
                <a:tc>
                  <a:txBody>
                    <a:bodyPr/>
                    <a:lstStyle/>
                    <a:p>
                      <a:pPr marL="22860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Year 2</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5000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8 (0.9)</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5000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10 (1.1)</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New primary malignancy</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3 (0.3)</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
                          <a:srgbClr val="80CBDA"/>
                        </a:buClr>
                        <a:buSzTx/>
                        <a:buFont typeface="Wingdings" charset="0"/>
                        <a:buNone/>
                        <a:tabLst/>
                      </a:pPr>
                      <a:r>
                        <a:rPr kumimoji="0" lang="en-US" sz="1700" b="0" i="0" u="none" strike="noStrike" cap="none" normalizeH="0" baseline="0">
                          <a:ln>
                            <a:noFill/>
                          </a:ln>
                          <a:solidFill>
                            <a:schemeClr val="tx1"/>
                          </a:solidFill>
                          <a:effectLst/>
                          <a:latin typeface="Arial" charset="0"/>
                          <a:ea typeface="ＭＳ Ｐゴシック" charset="0"/>
                          <a:cs typeface="ＭＳ Ｐゴシック" charset="0"/>
                        </a:rPr>
                        <a:t>5 (0.6)</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982662">
                <a:tc gridSpan="3">
                  <a:txBody>
                    <a:bodyPr/>
                    <a:lstStyle/>
                    <a:p>
                      <a:pPr marL="0" marR="0" lvl="0" indent="0" algn="l" defTabSz="914400" rtl="0" eaLnBrk="1" fontAlgn="base" latinLnBrk="0" hangingPunct="1">
                        <a:lnSpc>
                          <a:spcPct val="90000"/>
                        </a:lnSpc>
                        <a:spcBef>
                          <a:spcPct val="0"/>
                        </a:spcBef>
                        <a:spcAft>
                          <a:spcPct val="0"/>
                        </a:spcAft>
                        <a:buClr>
                          <a:srgbClr val="80CBDA"/>
                        </a:buClr>
                        <a:buSzTx/>
                        <a:buFont typeface="Wingdings" charset="0"/>
                        <a:buNone/>
                        <a:tabLst/>
                      </a:pPr>
                      <a:r>
                        <a:rPr kumimoji="0" lang="en-US" sz="1300" b="0" i="0" u="none" strike="noStrike" cap="none" normalizeH="0" baseline="0">
                          <a:ln>
                            <a:noFill/>
                          </a:ln>
                          <a:solidFill>
                            <a:schemeClr val="tx1"/>
                          </a:solidFill>
                          <a:effectLst/>
                          <a:latin typeface="Arial" charset="0"/>
                          <a:ea typeface="ＭＳ Ｐゴシック" charset="0"/>
                          <a:cs typeface="ＭＳ Ｐゴシック" charset="0"/>
                        </a:rPr>
                        <a:t>* Includes blood creatinine increased, renal failure, renal failure acute, proteinuria, blood urea increased, renal impairment, urine output decreased, anuria, oliguria, azotaemia, hypercreatininemia, creatinine renal clearance decreased, renal failure chronic, blood creatinine abnormal</a:t>
                      </a:r>
                    </a:p>
                    <a:p>
                      <a:pPr marL="0" marR="0" lvl="0" indent="0" algn="l" defTabSz="914400" rtl="0" eaLnBrk="1" fontAlgn="base" latinLnBrk="0" hangingPunct="1">
                        <a:lnSpc>
                          <a:spcPct val="90000"/>
                        </a:lnSpc>
                        <a:spcBef>
                          <a:spcPct val="0"/>
                        </a:spcBef>
                        <a:spcAft>
                          <a:spcPct val="0"/>
                        </a:spcAft>
                        <a:buClr>
                          <a:srgbClr val="80CBDA"/>
                        </a:buClr>
                        <a:buSzTx/>
                        <a:buFont typeface="Wingdings" charset="0"/>
                        <a:buNone/>
                        <a:tabLst/>
                      </a:pPr>
                      <a:r>
                        <a:rPr kumimoji="0" lang="en-US" sz="1300" b="0" i="0" u="none" strike="noStrike" cap="none" normalizeH="0" baseline="30000">
                          <a:ln>
                            <a:noFill/>
                          </a:ln>
                          <a:solidFill>
                            <a:schemeClr val="tx1"/>
                          </a:solidFill>
                          <a:effectLst/>
                          <a:latin typeface="Arial" charset="0"/>
                          <a:ea typeface="ＭＳ Ｐゴシック" charset="0"/>
                          <a:cs typeface="Arial" charset="0"/>
                        </a:rPr>
                        <a:t>† </a:t>
                      </a:r>
                      <a:r>
                        <a:rPr kumimoji="0" lang="en-US" sz="1300" b="0" i="1" u="none" strike="noStrike" cap="none" normalizeH="0" baseline="0">
                          <a:ln>
                            <a:noFill/>
                          </a:ln>
                          <a:solidFill>
                            <a:schemeClr val="tx1"/>
                          </a:solidFill>
                          <a:effectLst/>
                          <a:latin typeface="Arial" charset="0"/>
                          <a:ea typeface="ＭＳ Ｐゴシック" charset="0"/>
                          <a:cs typeface="Arial" charset="0"/>
                        </a:rPr>
                        <a:t>P</a:t>
                      </a:r>
                      <a:r>
                        <a:rPr kumimoji="0" lang="en-US" sz="1300" b="0" i="0" u="none" strike="noStrike" cap="none" normalizeH="0" baseline="0">
                          <a:ln>
                            <a:noFill/>
                          </a:ln>
                          <a:solidFill>
                            <a:schemeClr val="tx1"/>
                          </a:solidFill>
                          <a:effectLst/>
                          <a:latin typeface="Arial" charset="0"/>
                          <a:ea typeface="ＭＳ Ｐゴシック" charset="0"/>
                          <a:cs typeface="Arial" charset="0"/>
                        </a:rPr>
                        <a:t> =  1.0</a:t>
                      </a:r>
                    </a:p>
                    <a:p>
                      <a:pPr marL="0" marR="0" lvl="0" indent="0" algn="l" defTabSz="914400" rtl="0" eaLnBrk="1" fontAlgn="base" latinLnBrk="0" hangingPunct="1">
                        <a:lnSpc>
                          <a:spcPct val="90000"/>
                        </a:lnSpc>
                        <a:spcBef>
                          <a:spcPct val="0"/>
                        </a:spcBef>
                        <a:spcAft>
                          <a:spcPct val="0"/>
                        </a:spcAft>
                        <a:buClr>
                          <a:srgbClr val="80CBDA"/>
                        </a:buClr>
                        <a:buSzTx/>
                        <a:buFont typeface="Wingdings" charset="0"/>
                        <a:buNone/>
                        <a:tabLst/>
                      </a:pPr>
                      <a:r>
                        <a:rPr kumimoji="0" lang="en-US" sz="1300" b="0" i="0" u="none" strike="noStrike" cap="none" normalizeH="0" baseline="0">
                          <a:ln>
                            <a:noFill/>
                          </a:ln>
                          <a:solidFill>
                            <a:schemeClr val="tx1"/>
                          </a:solidFill>
                          <a:effectLst/>
                          <a:latin typeface="Arial" charset="0"/>
                          <a:ea typeface="ＭＳ Ｐゴシック" charset="0"/>
                          <a:cs typeface="ＭＳ Ｐゴシック" charset="0"/>
                        </a:rPr>
                        <a:t>No neutralizing anti-denosumab antibodies were detected</a:t>
                      </a:r>
                    </a:p>
                  </a:txBody>
                  <a:tcPr marL="91713" marR="91713" marT="45523" marB="45523"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
        <p:nvSpPr>
          <p:cNvPr id="57394" name="Rectangle 29"/>
          <p:cNvSpPr>
            <a:spLocks noChangeArrowheads="1"/>
          </p:cNvSpPr>
          <p:nvPr/>
        </p:nvSpPr>
        <p:spPr bwMode="auto">
          <a:xfrm>
            <a:off x="5967413" y="6564313"/>
            <a:ext cx="3176587"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45720" bIns="46800">
            <a:spAutoFit/>
          </a:bodyPr>
          <a:lstStyle/>
          <a:p>
            <a:r>
              <a:rPr lang="en-GB" sz="1300" b="1">
                <a:solidFill>
                  <a:srgbClr val="FFFFFF"/>
                </a:solidFill>
                <a:latin typeface="Calibri" charset="0"/>
              </a:rPr>
              <a:t>Henry et al. J Clin Oncol 2011;</a:t>
            </a:r>
            <a:r>
              <a:rPr lang="el-GR" sz="1300" b="1">
                <a:latin typeface="Calibri" charset="0"/>
              </a:rPr>
              <a:t>29:1125-</a:t>
            </a:r>
            <a:r>
              <a:rPr lang="en-US" sz="1300" b="1">
                <a:latin typeface="Calibri" charset="0"/>
              </a:rPr>
              <a:t>11</a:t>
            </a:r>
            <a:r>
              <a:rPr lang="el-GR" sz="1300" b="1">
                <a:latin typeface="Calibri" charset="0"/>
              </a:rPr>
              <a:t>32</a:t>
            </a:r>
            <a:r>
              <a:rPr lang="en-US" sz="1300" b="1">
                <a:latin typeface="Calibri" charset="0"/>
              </a:rPr>
              <a:t>.</a:t>
            </a:r>
            <a:endParaRPr lang="en-GB" sz="1300" b="1">
              <a:solidFill>
                <a:srgbClr val="FFFFFF"/>
              </a:solidFill>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30200" y="2609850"/>
            <a:ext cx="7362825" cy="1117600"/>
          </a:xfrm>
        </p:spPr>
        <p:txBody>
          <a:bodyPr wrap="square" numCol="1" compatLnSpc="1">
            <a:prstTxWarp prst="textNoShape">
              <a:avLst/>
            </a:prstTxWarp>
            <a:noAutofit/>
          </a:bodyPr>
          <a:lstStyle/>
          <a:p>
            <a:pPr>
              <a:defRPr/>
            </a:pPr>
            <a:r>
              <a:rPr lang="en-US">
                <a:effectLst>
                  <a:outerShdw blurRad="38100" dist="38100" dir="2700000" algn="tl">
                    <a:srgbClr val="000000"/>
                  </a:outerShdw>
                </a:effectLst>
                <a:latin typeface="Calibri" charset="0"/>
              </a:rPr>
              <a:t>MRI or PET/CT for Myeloma?</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0" y="187325"/>
            <a:ext cx="8467725" cy="1143000"/>
          </a:xfrm>
        </p:spPr>
        <p:txBody>
          <a:bodyPr wrap="square" numCol="1" anchorCtr="0" compatLnSpc="1">
            <a:prstTxWarp prst="textNoShape">
              <a:avLst/>
            </a:prstTxWarp>
          </a:bodyPr>
          <a:lstStyle/>
          <a:p>
            <a:pPr>
              <a:defRPr/>
            </a:pPr>
            <a:r>
              <a:rPr lang="en-US">
                <a:effectLst>
                  <a:outerShdw blurRad="38100" dist="38100" dir="2700000" algn="tl">
                    <a:srgbClr val="000000"/>
                  </a:outerShdw>
                </a:effectLst>
                <a:latin typeface="Calibri" charset="0"/>
              </a:rPr>
              <a:t>MRI </a:t>
            </a:r>
            <a:r>
              <a:rPr lang="en-US" i="1">
                <a:effectLst>
                  <a:outerShdw blurRad="38100" dist="38100" dir="2700000" algn="tl">
                    <a:srgbClr val="000000"/>
                  </a:outerShdw>
                </a:effectLst>
                <a:latin typeface="Calibri" charset="0"/>
              </a:rPr>
              <a:t>vs.</a:t>
            </a:r>
            <a:r>
              <a:rPr lang="en-US">
                <a:effectLst>
                  <a:outerShdw blurRad="38100" dist="38100" dir="2700000" algn="tl">
                    <a:srgbClr val="000000"/>
                  </a:outerShdw>
                </a:effectLst>
                <a:latin typeface="Calibri" charset="0"/>
              </a:rPr>
              <a:t> PET/CT </a:t>
            </a:r>
            <a:r>
              <a:rPr lang="en-US" i="1">
                <a:effectLst>
                  <a:outerShdw blurRad="38100" dist="38100" dir="2700000" algn="tl">
                    <a:srgbClr val="000000"/>
                  </a:outerShdw>
                </a:effectLst>
                <a:latin typeface="Calibri" charset="0"/>
              </a:rPr>
              <a:t>vs.</a:t>
            </a:r>
            <a:r>
              <a:rPr lang="en-US">
                <a:effectLst>
                  <a:outerShdw blurRad="38100" dist="38100" dir="2700000" algn="tl">
                    <a:srgbClr val="000000"/>
                  </a:outerShdw>
                </a:effectLst>
                <a:latin typeface="Calibri" charset="0"/>
              </a:rPr>
              <a:t> Conventional Radiography</a:t>
            </a:r>
            <a:endParaRPr lang="el-GR">
              <a:effectLst>
                <a:outerShdw blurRad="38100" dist="38100" dir="2700000" algn="tl">
                  <a:srgbClr val="000000"/>
                </a:outerShdw>
              </a:effectLst>
              <a:latin typeface="Calibri" charset="0"/>
            </a:endParaRPr>
          </a:p>
        </p:txBody>
      </p:sp>
      <p:graphicFrame>
        <p:nvGraphicFramePr>
          <p:cNvPr id="4" name="Table 3"/>
          <p:cNvGraphicFramePr>
            <a:graphicFrameLocks noGrp="1"/>
          </p:cNvGraphicFramePr>
          <p:nvPr/>
        </p:nvGraphicFramePr>
        <p:xfrm>
          <a:off x="355600" y="1955800"/>
          <a:ext cx="8474075" cy="4022725"/>
        </p:xfrm>
        <a:graphic>
          <a:graphicData uri="http://schemas.openxmlformats.org/drawingml/2006/table">
            <a:tbl>
              <a:tblPr/>
              <a:tblGrid>
                <a:gridCol w="2119313"/>
                <a:gridCol w="2117725"/>
                <a:gridCol w="2119312"/>
                <a:gridCol w="2117725"/>
              </a:tblGrid>
              <a:tr h="91420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No of patients (%) with negative findings</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No of patients (%) with positive findings</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No of lesions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Median (range)</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1085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00"/>
                          </a:solidFill>
                          <a:effectLst/>
                          <a:latin typeface="Arial" charset="0"/>
                          <a:ea typeface="ＭＳ Ｐゴシック" charset="0"/>
                          <a:cs typeface="ＭＳ Ｐゴシック" charset="0"/>
                        </a:rPr>
                        <a:t>Whole Body X-rays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000000"/>
                        </a:solidFill>
                        <a:effectLst/>
                        <a:latin typeface="Arial" charset="0"/>
                        <a:ea typeface="ＭＳ Ｐゴシック" charset="0"/>
                        <a:cs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00"/>
                          </a:solidFill>
                          <a:effectLst/>
                          <a:latin typeface="Arial" charset="0"/>
                          <a:ea typeface="ＭＳ Ｐゴシック" charset="0"/>
                          <a:cs typeface="ＭＳ Ｐゴシック" charset="0"/>
                        </a:rPr>
                        <a:t>MRI of the spine and pelvis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000000"/>
                        </a:solidFill>
                        <a:effectLst/>
                        <a:latin typeface="Arial" charset="0"/>
                        <a:ea typeface="ＭＳ Ｐゴシック" charset="0"/>
                        <a:cs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00"/>
                          </a:solidFill>
                          <a:effectLst/>
                          <a:latin typeface="Arial" charset="0"/>
                          <a:ea typeface="ＭＳ Ｐゴシック" charset="0"/>
                          <a:cs typeface="ＭＳ Ｐゴシック" charset="0"/>
                        </a:rPr>
                        <a:t>PET/CT of the spine and pelvis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000000"/>
                        </a:solidFill>
                        <a:effectLst/>
                        <a:latin typeface="Arial" charset="0"/>
                        <a:ea typeface="ＭＳ Ｐゴシック" charset="0"/>
                        <a:cs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00"/>
                          </a:solidFill>
                          <a:effectLst/>
                          <a:latin typeface="Arial" charset="0"/>
                          <a:ea typeface="ＭＳ Ｐゴシック" charset="0"/>
                          <a:cs typeface="ＭＳ Ｐゴシック" charset="0"/>
                        </a:rPr>
                        <a:t>PET/CT whole Body</a:t>
                      </a:r>
                      <a:endParaRPr kumimoji="0" lang="el-GR" sz="1800" b="1" i="0" u="none" strike="noStrike" cap="none" normalizeH="0" baseline="0">
                        <a:ln>
                          <a:noFill/>
                        </a:ln>
                        <a:solidFill>
                          <a:srgbClr val="000000"/>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1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18/46 (39%)</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4/46 (8%)</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19/46 (41%)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13/46 (28%)</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1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28/46 (61%)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42/46 (92%)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27/46 (59%)</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33/46 (72%)</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1D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2 (0-10)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3 (0-10)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2 (0-10)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bg1"/>
                        </a:solidFill>
                        <a:effectLst/>
                        <a:latin typeface="Aria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Arial" charset="0"/>
                          <a:ea typeface="ＭＳ Ｐゴシック" charset="0"/>
                          <a:cs typeface="ＭＳ Ｐゴシック" charset="0"/>
                        </a:rPr>
                        <a:t>10 (0-10)</a:t>
                      </a:r>
                      <a:endParaRPr kumimoji="0" lang="el-GR" sz="1800" b="1" i="0" u="none" strike="noStrike" cap="none" normalizeH="0" baseline="0">
                        <a:ln>
                          <a:noFill/>
                        </a:ln>
                        <a:solidFill>
                          <a:schemeClr val="bg1"/>
                        </a:solidFill>
                        <a:effectLst/>
                        <a:latin typeface="Arial" charset="0"/>
                        <a:ea typeface="ＭＳ Ｐゴシック" charset="0"/>
                        <a:cs typeface="ＭＳ Ｐゴシック" charset="0"/>
                      </a:endParaRPr>
                    </a:p>
                  </a:txBody>
                  <a:tcPr marL="91427" marR="91427" marT="45638" marB="456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1D4"/>
                    </a:solidFill>
                  </a:tcPr>
                </a:tc>
              </a:tr>
            </a:tbl>
          </a:graphicData>
        </a:graphic>
      </p:graphicFrame>
      <p:sp>
        <p:nvSpPr>
          <p:cNvPr id="61459" name="Text Box 56"/>
          <p:cNvSpPr txBox="1">
            <a:spLocks noChangeArrowheads="1"/>
          </p:cNvSpPr>
          <p:nvPr/>
        </p:nvSpPr>
        <p:spPr bwMode="auto">
          <a:xfrm>
            <a:off x="5146675" y="6488113"/>
            <a:ext cx="39846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300" b="1">
                <a:latin typeface="Calibri" charset="0"/>
              </a:rPr>
              <a:t>Zamagni et al. Haematologica 2007;92:50-55.</a:t>
            </a:r>
            <a:endParaRPr lang="en-GB" sz="1300" b="1">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1 - Τίτλος"/>
          <p:cNvSpPr>
            <a:spLocks noGrp="1"/>
          </p:cNvSpPr>
          <p:nvPr>
            <p:ph type="title"/>
          </p:nvPr>
        </p:nvSpPr>
        <p:spPr>
          <a:xfrm>
            <a:off x="101600" y="231775"/>
            <a:ext cx="7518400" cy="1143000"/>
          </a:xfrm>
        </p:spPr>
        <p:txBody>
          <a:bodyPr wrap="square" numCol="1" anchorCtr="0" compatLnSpc="1">
            <a:prstTxWarp prst="textNoShape">
              <a:avLst/>
            </a:prstTxWarp>
          </a:bodyPr>
          <a:lstStyle/>
          <a:p>
            <a:pPr>
              <a:defRPr/>
            </a:pPr>
            <a:r>
              <a:rPr lang="en-US">
                <a:solidFill>
                  <a:srgbClr val="FFC000"/>
                </a:solidFill>
                <a:effectLst>
                  <a:outerShdw blurRad="38100" dist="38100" dir="2700000" algn="tl">
                    <a:srgbClr val="000000"/>
                  </a:outerShdw>
                </a:effectLst>
                <a:latin typeface="Calibri" charset="0"/>
              </a:rPr>
              <a:t>MRI Pattern &amp; Overall Survival in Patients Treated with Novel-Agent Based Therapies </a:t>
            </a:r>
            <a:endParaRPr lang="el-GR">
              <a:solidFill>
                <a:srgbClr val="FFC000"/>
              </a:solidFill>
              <a:effectLst>
                <a:outerShdw blurRad="38100" dist="38100" dir="2700000" algn="tl">
                  <a:srgbClr val="000000"/>
                </a:outerShdw>
              </a:effectLst>
              <a:latin typeface="Calibri" charset="0"/>
            </a:endParaRPr>
          </a:p>
        </p:txBody>
      </p:sp>
      <p:sp>
        <p:nvSpPr>
          <p:cNvPr id="63490" name="Text Box 56"/>
          <p:cNvSpPr txBox="1">
            <a:spLocks noChangeArrowheads="1"/>
          </p:cNvSpPr>
          <p:nvPr/>
        </p:nvSpPr>
        <p:spPr bwMode="auto">
          <a:xfrm>
            <a:off x="4903788" y="6550025"/>
            <a:ext cx="42402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300" b="1">
                <a:latin typeface="Calibri" charset="0"/>
              </a:rPr>
              <a:t>Moulopoulos et al. Leukemia 2010;24:1206-1212.</a:t>
            </a:r>
            <a:endParaRPr lang="en-GB" sz="1300" b="1">
              <a:latin typeface="Calibri" charset="0"/>
            </a:endParaRPr>
          </a:p>
        </p:txBody>
      </p:sp>
      <p:graphicFrame>
        <p:nvGraphicFramePr>
          <p:cNvPr id="3" name="Table 2"/>
          <p:cNvGraphicFramePr>
            <a:graphicFrameLocks noGrp="1"/>
          </p:cNvGraphicFramePr>
          <p:nvPr/>
        </p:nvGraphicFramePr>
        <p:xfrm>
          <a:off x="744538" y="2697163"/>
          <a:ext cx="7680325" cy="2054225"/>
        </p:xfrm>
        <a:graphic>
          <a:graphicData uri="http://schemas.openxmlformats.org/drawingml/2006/table">
            <a:tbl>
              <a:tblPr/>
              <a:tblGrid>
                <a:gridCol w="2052637"/>
                <a:gridCol w="1787525"/>
                <a:gridCol w="1919288"/>
                <a:gridCol w="1920875"/>
              </a:tblGrid>
              <a:tr h="1027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a:ln>
                          <a:noFill/>
                        </a:ln>
                        <a:solidFill>
                          <a:srgbClr val="000090"/>
                        </a:solidFill>
                        <a:effectLst/>
                        <a:latin typeface="Calibri" charset="0"/>
                        <a:ea typeface="ＭＳ Ｐゴシック" charset="0"/>
                        <a:cs typeface="ＭＳ Ｐゴシック" charset="0"/>
                      </a:endParaRP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NORMAL</a:t>
                      </a:r>
                      <a:b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b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(n = 18)</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FOCAL</a:t>
                      </a:r>
                      <a:b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b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(n = 34)</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DIFFUSE/S&amp;P</a:t>
                      </a:r>
                      <a:b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br>
                      <a:r>
                        <a:rPr kumimoji="0" lang="en-US" sz="2200" b="1" i="0" u="none" strike="noStrike" cap="none" normalizeH="0" baseline="0">
                          <a:ln>
                            <a:noFill/>
                          </a:ln>
                          <a:solidFill>
                            <a:srgbClr val="000090"/>
                          </a:solidFill>
                          <a:effectLst/>
                          <a:latin typeface="Calibri" charset="0"/>
                          <a:ea typeface="ＭＳ Ｐゴシック" charset="0"/>
                          <a:cs typeface="ＭＳ Ｐゴシック" charset="0"/>
                        </a:rPr>
                        <a:t>(n = 30)</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1027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000000"/>
                          </a:solidFill>
                          <a:effectLst/>
                          <a:latin typeface="Calibri" charset="0"/>
                          <a:ea typeface="ＭＳ Ｐゴシック" charset="0"/>
                          <a:cs typeface="ＭＳ Ｐゴシック" charset="0"/>
                        </a:rPr>
                        <a:t>Median overall survival</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1D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134993"/>
                          </a:solidFill>
                          <a:effectLst/>
                          <a:latin typeface="Calibri" charset="0"/>
                          <a:ea typeface="ＭＳ Ｐゴシック" charset="0"/>
                          <a:cs typeface="ＭＳ Ｐゴシック" charset="0"/>
                        </a:rPr>
                        <a:t>Not reached</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1D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134993"/>
                          </a:solidFill>
                          <a:effectLst/>
                          <a:latin typeface="Calibri" charset="0"/>
                          <a:ea typeface="ＭＳ Ｐゴシック" charset="0"/>
                          <a:cs typeface="ＭＳ Ｐゴシック" charset="0"/>
                        </a:rPr>
                        <a:t>62 mo</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1D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134993"/>
                          </a:solidFill>
                          <a:effectLst/>
                          <a:latin typeface="Calibri" charset="0"/>
                          <a:ea typeface="ＭＳ Ｐゴシック" charset="0"/>
                          <a:cs typeface="ＭＳ Ｐゴシック" charset="0"/>
                        </a:rPr>
                        <a:t>29 mo</a:t>
                      </a:r>
                    </a:p>
                  </a:txBody>
                  <a:tcPr marL="91432" marR="91432" marT="45729" marB="4572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1D5"/>
                    </a:solidFill>
                  </a:tcPr>
                </a:tc>
              </a:tr>
            </a:tbl>
          </a:graphicData>
        </a:graphic>
      </p:graphicFrame>
      <p:sp>
        <p:nvSpPr>
          <p:cNvPr id="63508" name="TextBox 3"/>
          <p:cNvSpPr txBox="1">
            <a:spLocks noChangeArrowheads="1"/>
          </p:cNvSpPr>
          <p:nvPr/>
        </p:nvSpPr>
        <p:spPr bwMode="auto">
          <a:xfrm>
            <a:off x="784225" y="5080000"/>
            <a:ext cx="1557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i="1"/>
              <a:t>p</a:t>
            </a:r>
            <a:r>
              <a:rPr lang="en-US" sz="1800"/>
              <a:t> = 0.009</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 Τίτλος"/>
          <p:cNvSpPr>
            <a:spLocks noGrp="1"/>
          </p:cNvSpPr>
          <p:nvPr>
            <p:ph type="title"/>
          </p:nvPr>
        </p:nvSpPr>
        <p:spPr>
          <a:xfrm>
            <a:off x="330200" y="331788"/>
            <a:ext cx="6426200" cy="825500"/>
          </a:xfrm>
        </p:spPr>
        <p:txBody>
          <a:bodyPr wrap="square" numCol="1" anchorCtr="0" compatLnSpc="1">
            <a:prstTxWarp prst="textNoShape">
              <a:avLst/>
            </a:prstTxWarp>
            <a:noAutofit/>
          </a:bodyPr>
          <a:lstStyle/>
          <a:p>
            <a:pPr>
              <a:defRPr/>
            </a:pPr>
            <a:r>
              <a:rPr lang="en-US">
                <a:solidFill>
                  <a:srgbClr val="FFC000"/>
                </a:solidFill>
                <a:effectLst>
                  <a:outerShdw blurRad="38100" dist="38100" dir="2700000" algn="tl">
                    <a:srgbClr val="000000"/>
                  </a:outerShdw>
                </a:effectLst>
                <a:latin typeface="Calibri" charset="0"/>
              </a:rPr>
              <a:t>PET/CT &amp; Survival: TD and double ASCT (n=192)</a:t>
            </a:r>
            <a:endParaRPr lang="el-GR">
              <a:solidFill>
                <a:srgbClr val="FFC000"/>
              </a:solidFill>
              <a:effectLst>
                <a:outerShdw blurRad="38100" dist="38100" dir="2700000" algn="tl">
                  <a:srgbClr val="000000"/>
                </a:outerShdw>
              </a:effectLst>
              <a:latin typeface="Calibri" charset="0"/>
            </a:endParaRPr>
          </a:p>
        </p:txBody>
      </p:sp>
      <p:sp>
        <p:nvSpPr>
          <p:cNvPr id="65538" name="Text Box 56"/>
          <p:cNvSpPr txBox="1">
            <a:spLocks noChangeArrowheads="1"/>
          </p:cNvSpPr>
          <p:nvPr/>
        </p:nvSpPr>
        <p:spPr bwMode="auto">
          <a:xfrm>
            <a:off x="5911850" y="6565900"/>
            <a:ext cx="32321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300" b="1">
                <a:latin typeface="Calibri" charset="0"/>
              </a:rPr>
              <a:t>Zamagni et al. Blood 2011;118:5989-5995.</a:t>
            </a:r>
            <a:endParaRPr lang="en-GB" sz="1300" b="1">
              <a:latin typeface="Calibri" charset="0"/>
            </a:endParaRPr>
          </a:p>
        </p:txBody>
      </p:sp>
      <p:sp>
        <p:nvSpPr>
          <p:cNvPr id="65539" name="TextBox 1"/>
          <p:cNvSpPr txBox="1">
            <a:spLocks noChangeArrowheads="1"/>
          </p:cNvSpPr>
          <p:nvPr/>
        </p:nvSpPr>
        <p:spPr bwMode="auto">
          <a:xfrm>
            <a:off x="265113" y="2030413"/>
            <a:ext cx="4302125"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Font typeface="Arial" charset="0"/>
              <a:buChar char="•"/>
            </a:pPr>
            <a:r>
              <a:rPr lang="en-US" sz="1900">
                <a:latin typeface="Calibri" charset="0"/>
                <a:cs typeface="Calibri" charset="0"/>
              </a:rPr>
              <a:t>PFS according to PET-FL at baseline: </a:t>
            </a:r>
          </a:p>
          <a:p>
            <a:pPr lvl="1" eaLnBrk="1" hangingPunct="1">
              <a:spcBef>
                <a:spcPts val="600"/>
              </a:spcBef>
              <a:buFont typeface="Lucida Grande" charset="0"/>
              <a:buChar char="-"/>
            </a:pPr>
            <a:r>
              <a:rPr lang="en-US" sz="1900">
                <a:latin typeface="Calibri" charset="0"/>
                <a:cs typeface="Calibri" charset="0"/>
              </a:rPr>
              <a:t>PET-FL ≤ 3, 68% </a:t>
            </a:r>
          </a:p>
          <a:p>
            <a:pPr lvl="1" eaLnBrk="1" hangingPunct="1">
              <a:spcBef>
                <a:spcPts val="600"/>
              </a:spcBef>
              <a:buFont typeface="Lucida Grande" charset="0"/>
              <a:buChar char="-"/>
            </a:pPr>
            <a:r>
              <a:rPr lang="en-US" sz="1900">
                <a:latin typeface="Calibri" charset="0"/>
                <a:cs typeface="Calibri" charset="0"/>
              </a:rPr>
              <a:t>PET-FL &gt; 3, 50% </a:t>
            </a:r>
          </a:p>
          <a:p>
            <a:pPr lvl="1" eaLnBrk="1" hangingPunct="1">
              <a:spcBef>
                <a:spcPts val="600"/>
              </a:spcBef>
              <a:buFont typeface="Lucida Grande" charset="0"/>
              <a:buChar char="-"/>
            </a:pPr>
            <a:r>
              <a:rPr lang="fi-FI" sz="1900">
                <a:latin typeface="Calibri" charset="0"/>
                <a:cs typeface="Calibri" charset="0"/>
              </a:rPr>
              <a:t>Logrank P-value = .02</a:t>
            </a:r>
          </a:p>
          <a:p>
            <a:pPr eaLnBrk="1" hangingPunct="1">
              <a:spcBef>
                <a:spcPts val="600"/>
              </a:spcBef>
              <a:buFont typeface="Arial" charset="0"/>
              <a:buChar char="•"/>
            </a:pPr>
            <a:endParaRPr lang="fi-FI" sz="1900">
              <a:latin typeface="Calibri" charset="0"/>
              <a:cs typeface="Calibri" charset="0"/>
            </a:endParaRPr>
          </a:p>
          <a:p>
            <a:pPr eaLnBrk="1" hangingPunct="1">
              <a:spcBef>
                <a:spcPts val="600"/>
              </a:spcBef>
              <a:buFont typeface="Arial" charset="0"/>
              <a:buChar char="•"/>
            </a:pPr>
            <a:r>
              <a:rPr lang="fi-FI" sz="1900">
                <a:latin typeface="Calibri" charset="0"/>
                <a:cs typeface="Calibri" charset="0"/>
              </a:rPr>
              <a:t>PFS according to PET-SUV post-ASCT: </a:t>
            </a:r>
          </a:p>
          <a:p>
            <a:pPr lvl="1" eaLnBrk="1" hangingPunct="1">
              <a:spcBef>
                <a:spcPts val="600"/>
              </a:spcBef>
              <a:buFont typeface="Lucida Grande" charset="0"/>
              <a:buChar char="-"/>
            </a:pPr>
            <a:r>
              <a:rPr lang="en-US" sz="1900">
                <a:latin typeface="Calibri" charset="0"/>
                <a:cs typeface="Calibri" charset="0"/>
              </a:rPr>
              <a:t>PET-SUV 100% reduction, 47% </a:t>
            </a:r>
          </a:p>
          <a:p>
            <a:pPr lvl="1" eaLnBrk="1" hangingPunct="1">
              <a:spcBef>
                <a:spcPts val="600"/>
              </a:spcBef>
              <a:buFont typeface="Lucida Grande" charset="0"/>
              <a:buChar char="-"/>
            </a:pPr>
            <a:r>
              <a:rPr lang="en-US" sz="1900">
                <a:latin typeface="Calibri" charset="0"/>
                <a:cs typeface="Calibri" charset="0"/>
              </a:rPr>
              <a:t>PET-SUV &lt; 100% reduction, 32% </a:t>
            </a:r>
          </a:p>
          <a:p>
            <a:pPr lvl="1" eaLnBrk="1" hangingPunct="1">
              <a:spcBef>
                <a:spcPts val="600"/>
              </a:spcBef>
              <a:buFont typeface="Lucida Grande" charset="0"/>
              <a:buChar char="-"/>
            </a:pPr>
            <a:r>
              <a:rPr lang="fi-FI" sz="1900">
                <a:latin typeface="Calibri" charset="0"/>
                <a:cs typeface="Calibri" charset="0"/>
              </a:rPr>
              <a:t>Logrank P-value = .017</a:t>
            </a:r>
          </a:p>
        </p:txBody>
      </p:sp>
      <p:sp>
        <p:nvSpPr>
          <p:cNvPr id="65540" name="TextBox 8"/>
          <p:cNvSpPr txBox="1">
            <a:spLocks noChangeArrowheads="1"/>
          </p:cNvSpPr>
          <p:nvPr/>
        </p:nvSpPr>
        <p:spPr bwMode="auto">
          <a:xfrm>
            <a:off x="4537075" y="2030413"/>
            <a:ext cx="4302125"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Font typeface="Arial" charset="0"/>
              <a:buChar char="•"/>
            </a:pPr>
            <a:r>
              <a:rPr lang="en-US" sz="1900">
                <a:latin typeface="Calibri" charset="0"/>
                <a:cs typeface="Calibri" charset="0"/>
              </a:rPr>
              <a:t>OS according to PET-SUV at baseline:</a:t>
            </a:r>
          </a:p>
          <a:p>
            <a:pPr lvl="1" eaLnBrk="1" hangingPunct="1">
              <a:spcBef>
                <a:spcPts val="600"/>
              </a:spcBef>
              <a:buFont typeface="Lucida Grande" charset="0"/>
              <a:buChar char="-"/>
            </a:pPr>
            <a:r>
              <a:rPr lang="en-US" sz="1900">
                <a:latin typeface="Calibri" charset="0"/>
                <a:cs typeface="Calibri" charset="0"/>
              </a:rPr>
              <a:t>PET-SUV ≤ 4.2, 92%</a:t>
            </a:r>
          </a:p>
          <a:p>
            <a:pPr lvl="1" eaLnBrk="1" hangingPunct="1">
              <a:spcBef>
                <a:spcPts val="600"/>
              </a:spcBef>
              <a:buFont typeface="Lucida Grande" charset="0"/>
              <a:buChar char="-"/>
            </a:pPr>
            <a:r>
              <a:rPr lang="en-US" sz="1900">
                <a:latin typeface="Calibri" charset="0"/>
                <a:cs typeface="Calibri" charset="0"/>
              </a:rPr>
              <a:t>PET-SUV &gt; 4.2, 76%</a:t>
            </a:r>
          </a:p>
          <a:p>
            <a:pPr lvl="1" eaLnBrk="1" hangingPunct="1">
              <a:spcBef>
                <a:spcPts val="600"/>
              </a:spcBef>
              <a:buFont typeface="Lucida Grande" charset="0"/>
              <a:buChar char="-"/>
            </a:pPr>
            <a:r>
              <a:rPr lang="en-US" sz="1900">
                <a:latin typeface="Calibri" charset="0"/>
                <a:cs typeface="Calibri" charset="0"/>
              </a:rPr>
              <a:t>Logrank P-value = .02</a:t>
            </a:r>
          </a:p>
          <a:p>
            <a:pPr eaLnBrk="1" hangingPunct="1">
              <a:spcBef>
                <a:spcPts val="600"/>
              </a:spcBef>
              <a:buFont typeface="Arial" charset="0"/>
              <a:buChar char="•"/>
            </a:pPr>
            <a:endParaRPr lang="en-US" sz="1900">
              <a:latin typeface="Calibri" charset="0"/>
              <a:cs typeface="Calibri" charset="0"/>
            </a:endParaRPr>
          </a:p>
          <a:p>
            <a:pPr eaLnBrk="1" hangingPunct="1">
              <a:spcBef>
                <a:spcPts val="600"/>
              </a:spcBef>
              <a:buFont typeface="Arial" charset="0"/>
              <a:buChar char="•"/>
            </a:pPr>
            <a:r>
              <a:rPr lang="en-US" sz="1900">
                <a:latin typeface="Calibri" charset="0"/>
                <a:cs typeface="Calibri" charset="0"/>
              </a:rPr>
              <a:t>OS according to PET-SUV post-ASCT:</a:t>
            </a:r>
          </a:p>
          <a:p>
            <a:pPr lvl="1" eaLnBrk="1" hangingPunct="1">
              <a:spcBef>
                <a:spcPts val="600"/>
              </a:spcBef>
              <a:buFont typeface="Lucida Grande" charset="0"/>
              <a:buChar char="-"/>
            </a:pPr>
            <a:r>
              <a:rPr lang="en-US" sz="1900">
                <a:latin typeface="Calibri" charset="0"/>
                <a:cs typeface="Calibri" charset="0"/>
              </a:rPr>
              <a:t>PET-SUV 100% reduction, 79%</a:t>
            </a:r>
          </a:p>
          <a:p>
            <a:pPr lvl="1" eaLnBrk="1" hangingPunct="1">
              <a:spcBef>
                <a:spcPts val="600"/>
              </a:spcBef>
              <a:buFont typeface="Lucida Grande" charset="0"/>
              <a:buChar char="-"/>
            </a:pPr>
            <a:r>
              <a:rPr lang="en-US" sz="1900">
                <a:latin typeface="Calibri" charset="0"/>
                <a:cs typeface="Calibri" charset="0"/>
              </a:rPr>
              <a:t>PET-SUV &lt; 100% reduction, 66%</a:t>
            </a:r>
          </a:p>
          <a:p>
            <a:pPr lvl="1" eaLnBrk="1" hangingPunct="1">
              <a:spcBef>
                <a:spcPts val="600"/>
              </a:spcBef>
              <a:buFont typeface="Lucida Grande" charset="0"/>
              <a:buChar char="-"/>
            </a:pPr>
            <a:r>
              <a:rPr lang="en-US" sz="1900">
                <a:latin typeface="Calibri" charset="0"/>
                <a:cs typeface="Calibri" charset="0"/>
              </a:rPr>
              <a:t>Logrank P-value = .0184</a:t>
            </a:r>
            <a:endParaRPr lang="fi-FI" sz="1900">
              <a:latin typeface="Calibri" charset="0"/>
              <a:cs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 Τίτλος"/>
          <p:cNvSpPr>
            <a:spLocks noGrp="1"/>
          </p:cNvSpPr>
          <p:nvPr>
            <p:ph type="title"/>
          </p:nvPr>
        </p:nvSpPr>
        <p:spPr>
          <a:xfrm>
            <a:off x="139700" y="231775"/>
            <a:ext cx="7975600" cy="1143000"/>
          </a:xfrm>
        </p:spPr>
        <p:txBody>
          <a:bodyPr wrap="square" numCol="1" anchorCtr="0" compatLnSpc="1">
            <a:prstTxWarp prst="textNoShape">
              <a:avLst/>
            </a:prstTxWarp>
          </a:bodyPr>
          <a:lstStyle/>
          <a:p>
            <a:pPr>
              <a:defRPr/>
            </a:pPr>
            <a:r>
              <a:rPr lang="en-US">
                <a:effectLst>
                  <a:outerShdw blurRad="38100" dist="38100" dir="2700000" algn="tl">
                    <a:srgbClr val="000000"/>
                  </a:outerShdw>
                </a:effectLst>
                <a:latin typeface="Calibri" charset="0"/>
              </a:rPr>
              <a:t>PET/CT: Useful for Better Definition of CR? </a:t>
            </a:r>
            <a:endParaRPr lang="el-GR">
              <a:effectLst>
                <a:outerShdw blurRad="38100" dist="38100" dir="2700000" algn="tl">
                  <a:srgbClr val="000000"/>
                </a:outerShdw>
              </a:effectLst>
              <a:latin typeface="Calibri" charset="0"/>
            </a:endParaRPr>
          </a:p>
        </p:txBody>
      </p:sp>
      <p:sp>
        <p:nvSpPr>
          <p:cNvPr id="67586" name="Text Box 56"/>
          <p:cNvSpPr txBox="1">
            <a:spLocks noChangeArrowheads="1"/>
          </p:cNvSpPr>
          <p:nvPr/>
        </p:nvSpPr>
        <p:spPr bwMode="auto">
          <a:xfrm>
            <a:off x="5911850" y="6542088"/>
            <a:ext cx="32321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300" b="1">
                <a:latin typeface="Calibri" charset="0"/>
              </a:rPr>
              <a:t>Bartel et al. Blood 2009;114:2068-2076.</a:t>
            </a:r>
            <a:endParaRPr lang="en-GB" sz="1300" b="1">
              <a:latin typeface="Calibri" charset="0"/>
            </a:endParaRPr>
          </a:p>
        </p:txBody>
      </p:sp>
      <p:sp>
        <p:nvSpPr>
          <p:cNvPr id="67587" name="TextBox 1"/>
          <p:cNvSpPr txBox="1">
            <a:spLocks noChangeArrowheads="1"/>
          </p:cNvSpPr>
          <p:nvPr/>
        </p:nvSpPr>
        <p:spPr bwMode="auto">
          <a:xfrm>
            <a:off x="809625" y="1992313"/>
            <a:ext cx="7308850"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1200"/>
              </a:spcBef>
              <a:buFont typeface="Arial" charset="0"/>
              <a:buChar char="•"/>
            </a:pPr>
            <a:r>
              <a:rPr lang="en-US">
                <a:latin typeface="Calibri" charset="0"/>
                <a:cs typeface="Calibri" charset="0"/>
              </a:rPr>
              <a:t>Using PET/CT criteria, CR status was documented in 92% at 18 months, preceding the median onset of clinical n-CR (87%) and CR status (56%) by 4 and 12 months, respectively. </a:t>
            </a:r>
          </a:p>
          <a:p>
            <a:pPr eaLnBrk="1" hangingPunct="1">
              <a:spcBef>
                <a:spcPts val="1200"/>
              </a:spcBef>
              <a:buFont typeface="Arial" charset="0"/>
              <a:buChar char="•"/>
            </a:pPr>
            <a:r>
              <a:rPr lang="en-US">
                <a:latin typeface="Calibri" charset="0"/>
                <a:cs typeface="Calibri" charset="0"/>
              </a:rPr>
              <a:t>Cumulative proportion of patients qualifying for MRI-defined CR (resolution of FL): 29% at 18 months and 59% at 48 months</a:t>
            </a:r>
          </a:p>
          <a:p>
            <a:pPr eaLnBrk="1" hangingPunct="1">
              <a:spcBef>
                <a:spcPts val="1200"/>
              </a:spcBef>
              <a:buFont typeface="Arial" charset="0"/>
              <a:buChar char="•"/>
            </a:pPr>
            <a:r>
              <a:rPr lang="en-US">
                <a:latin typeface="Calibri" charset="0"/>
                <a:cs typeface="Calibri" charset="0"/>
              </a:rPr>
              <a:t>In patients without FL, MRI-defined CR: 62% at 18 months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idx="4294967295"/>
          </p:nvPr>
        </p:nvSpPr>
        <p:spPr>
          <a:xfrm>
            <a:off x="0" y="0"/>
            <a:ext cx="9144000" cy="1143000"/>
          </a:xfrm>
        </p:spPr>
        <p:txBody>
          <a:bodyPr/>
          <a:lstStyle/>
          <a:p>
            <a:pPr algn="ctr" eaLnBrk="1" hangingPunct="1"/>
            <a:r>
              <a:rPr lang="en-US">
                <a:solidFill>
                  <a:srgbClr val="FFFF00"/>
                </a:solidFill>
                <a:latin typeface="Arial" charset="0"/>
                <a:ea typeface="ＭＳ Ｐゴシック" charset="0"/>
                <a:cs typeface="Arial" charset="0"/>
              </a:rPr>
              <a:t>Case: (Dr Grossi)</a:t>
            </a:r>
          </a:p>
        </p:txBody>
      </p:sp>
      <p:sp>
        <p:nvSpPr>
          <p:cNvPr id="22530" name="Content Placeholder 2"/>
          <p:cNvSpPr>
            <a:spLocks noGrp="1"/>
          </p:cNvSpPr>
          <p:nvPr>
            <p:ph idx="4294967295"/>
          </p:nvPr>
        </p:nvSpPr>
        <p:spPr>
          <a:xfrm>
            <a:off x="685800" y="1462088"/>
            <a:ext cx="7924800" cy="5027612"/>
          </a:xfrm>
        </p:spPr>
        <p:txBody>
          <a:bodyPr/>
          <a:lstStyle/>
          <a:p>
            <a:pPr eaLnBrk="1" hangingPunct="1"/>
            <a:r>
              <a:rPr lang="en-US" sz="2400">
                <a:latin typeface="Arial" charset="0"/>
                <a:ea typeface="ＭＳ Ｐゴシック" charset="0"/>
                <a:cs typeface="Arial" charset="0"/>
              </a:rPr>
              <a:t>67-year-old woman diagnosed in 2007 with IgG-kappa MM after presenting with a C7 fracture that was treated with laminectomy, RT and melphalan/prednisone </a:t>
            </a:r>
          </a:p>
          <a:p>
            <a:pPr eaLnBrk="1" hangingPunct="1"/>
            <a:r>
              <a:rPr lang="en-US" sz="2400">
                <a:latin typeface="Arial" charset="0"/>
                <a:ea typeface="ＭＳ Ｐゴシック" charset="0"/>
                <a:cs typeface="Arial" charset="0"/>
              </a:rPr>
              <a:t>Relapsed 6 months later with new bone lesion in the right femur and was treated with melphalan/dexamethasone/thalidomide along with bisphosphonates</a:t>
            </a:r>
          </a:p>
          <a:p>
            <a:pPr eaLnBrk="1" hangingPunct="1"/>
            <a:r>
              <a:rPr lang="en-US" sz="2400">
                <a:latin typeface="Arial" charset="0"/>
                <a:ea typeface="ＭＳ Ｐゴシック" charset="0"/>
                <a:cs typeface="Arial" charset="0"/>
              </a:rPr>
              <a:t>Patient obtained CR</a:t>
            </a:r>
            <a:r>
              <a:rPr lang="en-US" sz="2400">
                <a:latin typeface="Arial" charset="0"/>
                <a:ea typeface="ＭＳ Ｐゴシック" charset="0"/>
                <a:cs typeface="ＭＳ Ｐゴシック" charset="0"/>
              </a:rPr>
              <a:t> </a:t>
            </a:r>
            <a:r>
              <a:rPr lang="en-US" sz="2400">
                <a:latin typeface="Wingdings" charset="0"/>
                <a:ea typeface="ＭＳ Ｐゴシック" charset="0"/>
                <a:cs typeface="Wingdings" charset="0"/>
                <a:sym typeface="Wingdings" charset="0"/>
              </a:rPr>
              <a:t></a:t>
            </a:r>
            <a:r>
              <a:rPr lang="en-US" sz="2400">
                <a:latin typeface="Arial" charset="0"/>
                <a:ea typeface="ＭＳ Ｐゴシック" charset="0"/>
                <a:cs typeface="Wingdings" charset="0"/>
                <a:sym typeface="Wingdings" charset="0"/>
              </a:rPr>
              <a:t> </a:t>
            </a:r>
            <a:r>
              <a:rPr lang="en-US" sz="2400">
                <a:latin typeface="Arial" charset="0"/>
                <a:ea typeface="ＭＳ Ｐゴシック" charset="0"/>
                <a:cs typeface="Arial" charset="0"/>
              </a:rPr>
              <a:t>transplant</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FFFFFF"/>
                </a:solidFill>
              </a:rPr>
              <a:t>In general, in your practice, for how long do you typically continue bisphosphonate treatment in patients with MM and bone disease who are responding to treatment?</a:t>
            </a:r>
          </a:p>
        </p:txBody>
      </p:sp>
      <p:graphicFrame>
        <p:nvGraphicFramePr>
          <p:cNvPr id="24578" name="Chart 7"/>
          <p:cNvGraphicFramePr>
            <a:graphicFrameLocks/>
          </p:cNvGraphicFramePr>
          <p:nvPr/>
        </p:nvGraphicFramePr>
        <p:xfrm>
          <a:off x="330200" y="2116138"/>
          <a:ext cx="7645400" cy="4229100"/>
        </p:xfrm>
        <a:graphic>
          <a:graphicData uri="http://schemas.openxmlformats.org/presentationml/2006/ole">
            <mc:AlternateContent xmlns:mc="http://schemas.openxmlformats.org/markup-compatibility/2006">
              <mc:Choice xmlns:v="urn:schemas-microsoft-com:vml" Requires="v">
                <p:oleObj spid="_x0000_s24579" name="Chart" r:id="rId5" imgW="7645400" imgH="4229100" progId="Excel.Chart.8">
                  <p:embed/>
                </p:oleObj>
              </mc:Choice>
              <mc:Fallback>
                <p:oleObj name="Chart" r:id="rId5" imgW="7645400" imgH="4229100" progId="Excel.Chart.8">
                  <p:embed/>
                  <p:pic>
                    <p:nvPicPr>
                      <p:cNvPr id="0" name="Char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200" y="2116138"/>
                        <a:ext cx="76454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FFFFFF"/>
                </a:solidFill>
              </a:rPr>
              <a:t>Do you typically administer IV bisphosphonates to your patients with MM who do not have lytic lesions?</a:t>
            </a:r>
          </a:p>
        </p:txBody>
      </p:sp>
      <p:graphicFrame>
        <p:nvGraphicFramePr>
          <p:cNvPr id="26626" name="Chart 7"/>
          <p:cNvGraphicFramePr>
            <a:graphicFrameLocks/>
          </p:cNvGraphicFramePr>
          <p:nvPr/>
        </p:nvGraphicFramePr>
        <p:xfrm>
          <a:off x="330200" y="2009775"/>
          <a:ext cx="7645400" cy="4445000"/>
        </p:xfrm>
        <a:graphic>
          <a:graphicData uri="http://schemas.openxmlformats.org/presentationml/2006/ole">
            <mc:AlternateContent xmlns:mc="http://schemas.openxmlformats.org/markup-compatibility/2006">
              <mc:Choice xmlns:v="urn:schemas-microsoft-com:vml" Requires="v">
                <p:oleObj spid="_x0000_s26627" r:id="rId5" imgW="7643752" imgH="4443617" progId="Excel.Chart.8">
                  <p:embed/>
                </p:oleObj>
              </mc:Choice>
              <mc:Fallback>
                <p:oleObj r:id="rId5" imgW="7643752" imgH="4443617" progId="Excel.Chart.8">
                  <p:embed/>
                  <p:pic>
                    <p:nvPicPr>
                      <p:cNvPr id="0" name="Char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200" y="2009775"/>
                        <a:ext cx="76454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a:spLocks/>
          </p:cNvSpPr>
          <p:nvPr/>
        </p:nvSpPr>
        <p:spPr bwMode="auto">
          <a:xfrm>
            <a:off x="520700" y="0"/>
            <a:ext cx="8229600"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FFFFFF"/>
                </a:solidFill>
              </a:rPr>
              <a:t>What is your approach for administering IV bisphosphonates for patients with renal insufficiency?</a:t>
            </a:r>
          </a:p>
        </p:txBody>
      </p:sp>
      <p:graphicFrame>
        <p:nvGraphicFramePr>
          <p:cNvPr id="28674" name="Chart 7"/>
          <p:cNvGraphicFramePr>
            <a:graphicFrameLocks/>
          </p:cNvGraphicFramePr>
          <p:nvPr/>
        </p:nvGraphicFramePr>
        <p:xfrm>
          <a:off x="268288" y="1382713"/>
          <a:ext cx="8607425" cy="5341937"/>
        </p:xfrm>
        <a:graphic>
          <a:graphicData uri="http://schemas.openxmlformats.org/presentationml/2006/ole">
            <mc:AlternateContent xmlns:mc="http://schemas.openxmlformats.org/markup-compatibility/2006">
              <mc:Choice xmlns:v="urn:schemas-microsoft-com:vml" Requires="v">
                <p:oleObj spid="_x0000_s28675" name="Chart" r:id="rId5" imgW="8420100" imgH="5346700" progId="Excel.Chart.8">
                  <p:embed/>
                </p:oleObj>
              </mc:Choice>
              <mc:Fallback>
                <p:oleObj name="Chart" r:id="rId5" imgW="8420100" imgH="5346700" progId="Excel.Chart.8">
                  <p:embed/>
                  <p:pic>
                    <p:nvPicPr>
                      <p:cNvPr id="0" name="Char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288" y="1382713"/>
                        <a:ext cx="8607425" cy="534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0" y="341313"/>
            <a:ext cx="7958138" cy="857250"/>
          </a:xfrm>
        </p:spPr>
        <p:txBody>
          <a:bodyPr wrap="square" numCol="1" anchorCtr="0" compatLnSpc="1">
            <a:prstTxWarp prst="textNoShape">
              <a:avLst/>
            </a:prstTxWarp>
          </a:bodyPr>
          <a:lstStyle/>
          <a:p>
            <a:pPr>
              <a:defRPr/>
            </a:pPr>
            <a:r>
              <a:rPr lang="en-GB" sz="2900">
                <a:effectLst>
                  <a:outerShdw blurRad="38100" dist="38100" dir="2700000" algn="tl">
                    <a:srgbClr val="000000"/>
                  </a:outerShdw>
                </a:effectLst>
                <a:latin typeface="Calibri" charset="0"/>
              </a:rPr>
              <a:t>Bone Disease in Multiple Myeloma </a:t>
            </a:r>
          </a:p>
        </p:txBody>
      </p:sp>
      <p:sp>
        <p:nvSpPr>
          <p:cNvPr id="30722" name="Rectangle 3"/>
          <p:cNvSpPr>
            <a:spLocks noGrp="1" noChangeArrowheads="1"/>
          </p:cNvSpPr>
          <p:nvPr>
            <p:ph type="body" sz="half" idx="4294967295"/>
          </p:nvPr>
        </p:nvSpPr>
        <p:spPr>
          <a:xfrm>
            <a:off x="598488" y="1801813"/>
            <a:ext cx="8096250" cy="4114800"/>
          </a:xfrm>
        </p:spPr>
        <p:txBody>
          <a:bodyPr/>
          <a:lstStyle/>
          <a:p>
            <a:pPr>
              <a:spcBef>
                <a:spcPct val="10000"/>
              </a:spcBef>
              <a:buClr>
                <a:srgbClr val="FF9900"/>
              </a:buClr>
            </a:pPr>
            <a:r>
              <a:rPr lang="en-US" sz="2400">
                <a:latin typeface="Calibri" charset="0"/>
              </a:rPr>
              <a:t>A burdensome and frequent complication in MM</a:t>
            </a:r>
          </a:p>
          <a:p>
            <a:pPr lvl="1">
              <a:spcBef>
                <a:spcPct val="10000"/>
              </a:spcBef>
              <a:buClr>
                <a:srgbClr val="FF9900"/>
              </a:buClr>
              <a:buFontTx/>
              <a:buChar char="•"/>
            </a:pPr>
            <a:r>
              <a:rPr lang="en-US" sz="2400">
                <a:solidFill>
                  <a:srgbClr val="00FF00"/>
                </a:solidFill>
                <a:latin typeface="Calibri" charset="0"/>
              </a:rPr>
              <a:t>Present in up to 80% of patients at diagnosis</a:t>
            </a:r>
          </a:p>
          <a:p>
            <a:pPr>
              <a:spcBef>
                <a:spcPct val="10000"/>
              </a:spcBef>
              <a:buClr>
                <a:srgbClr val="FF9900"/>
              </a:buClr>
            </a:pPr>
            <a:r>
              <a:rPr lang="en-US" sz="2400">
                <a:latin typeface="Calibri" charset="0"/>
              </a:rPr>
              <a:t>Characterized by osteolytic bone lesions secondary to increased bone resorption and impaired bone formation</a:t>
            </a:r>
          </a:p>
          <a:p>
            <a:pPr>
              <a:spcBef>
                <a:spcPct val="10000"/>
              </a:spcBef>
              <a:buClr>
                <a:srgbClr val="FF9900"/>
              </a:buClr>
            </a:pPr>
            <a:r>
              <a:rPr lang="en-US" sz="2400">
                <a:latin typeface="Calibri" charset="0"/>
              </a:rPr>
              <a:t>Sequelae</a:t>
            </a:r>
          </a:p>
          <a:p>
            <a:pPr lvl="1">
              <a:spcBef>
                <a:spcPct val="10000"/>
              </a:spcBef>
              <a:buClr>
                <a:srgbClr val="FF9900"/>
              </a:buClr>
              <a:buFontTx/>
              <a:buChar char="•"/>
            </a:pPr>
            <a:r>
              <a:rPr lang="en-US" sz="2400">
                <a:latin typeface="Calibri" charset="0"/>
              </a:rPr>
              <a:t>Pathological fractures</a:t>
            </a:r>
          </a:p>
          <a:p>
            <a:pPr lvl="1">
              <a:spcBef>
                <a:spcPct val="10000"/>
              </a:spcBef>
              <a:buClr>
                <a:srgbClr val="FF9900"/>
              </a:buClr>
              <a:buFontTx/>
              <a:buChar char="•"/>
            </a:pPr>
            <a:r>
              <a:rPr lang="en-US" sz="2400">
                <a:latin typeface="Calibri" charset="0"/>
              </a:rPr>
              <a:t>Osteoporosis</a:t>
            </a:r>
          </a:p>
          <a:p>
            <a:pPr lvl="1">
              <a:spcBef>
                <a:spcPct val="10000"/>
              </a:spcBef>
              <a:buClr>
                <a:srgbClr val="FF9900"/>
              </a:buClr>
              <a:buFontTx/>
              <a:buChar char="•"/>
            </a:pPr>
            <a:r>
              <a:rPr lang="en-US" sz="2400">
                <a:latin typeface="Calibri" charset="0"/>
              </a:rPr>
              <a:t>Hypercalcemia</a:t>
            </a:r>
          </a:p>
          <a:p>
            <a:pPr lvl="1">
              <a:spcBef>
                <a:spcPct val="10000"/>
              </a:spcBef>
              <a:buClr>
                <a:srgbClr val="FF9900"/>
              </a:buClr>
              <a:buFontTx/>
              <a:buChar char="•"/>
            </a:pPr>
            <a:r>
              <a:rPr lang="en-US" sz="2400">
                <a:latin typeface="Calibri" charset="0"/>
              </a:rPr>
              <a:t>Bone pain</a:t>
            </a:r>
          </a:p>
          <a:p>
            <a:pPr lvl="1">
              <a:spcBef>
                <a:spcPct val="10000"/>
              </a:spcBef>
              <a:buClr>
                <a:srgbClr val="FF9900"/>
              </a:buClr>
              <a:buFontTx/>
              <a:buChar char="•"/>
            </a:pPr>
            <a:r>
              <a:rPr lang="en-US" sz="2400">
                <a:latin typeface="Calibri" charset="0"/>
              </a:rPr>
              <a:t>Spinal cord compression</a:t>
            </a:r>
          </a:p>
        </p:txBody>
      </p:sp>
      <p:sp>
        <p:nvSpPr>
          <p:cNvPr id="30723" name="Text Box 4"/>
          <p:cNvSpPr txBox="1">
            <a:spLocks noChangeArrowheads="1"/>
          </p:cNvSpPr>
          <p:nvPr/>
        </p:nvSpPr>
        <p:spPr bwMode="auto">
          <a:xfrm>
            <a:off x="6664325" y="6586538"/>
            <a:ext cx="2479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GB" altLang="ko-KR" sz="1200" b="1">
                <a:latin typeface="Calibri" charset="0"/>
                <a:ea typeface="Gulim" charset="0"/>
                <a:cs typeface="Gulim" charset="0"/>
              </a:rPr>
              <a:t>Kyle. </a:t>
            </a:r>
            <a:r>
              <a:rPr lang="en-US" altLang="ko-KR" sz="1200" b="1">
                <a:latin typeface="Calibri" charset="0"/>
                <a:ea typeface="Gulim" charset="0"/>
                <a:cs typeface="Gulim" charset="0"/>
              </a:rPr>
              <a:t>Mayo Clin Proc. 1975;50:29-40</a:t>
            </a:r>
            <a:r>
              <a:rPr lang="en-GB" altLang="ko-KR" sz="1200" b="1">
                <a:latin typeface="Calibri" charset="0"/>
                <a:ea typeface="Gulim" charset="0"/>
                <a:cs typeface="Gulim" charset="0"/>
              </a:rPr>
              <a:t> </a:t>
            </a:r>
            <a:endParaRPr lang="en-GB" sz="1200" b="1">
              <a:latin typeface="Calibri"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0" y="357188"/>
            <a:ext cx="8426450" cy="1017587"/>
          </a:xfrm>
          <a:ln algn="ctr">
            <a:miter lim="800000"/>
            <a:headEnd/>
            <a:tailEnd/>
          </a:ln>
        </p:spPr>
        <p:txBody>
          <a:bodyPr wrap="square" numCol="1" anchorCtr="0" compatLnSpc="1">
            <a:prstTxWarp prst="textNoShape">
              <a:avLst/>
            </a:prstTxWarp>
          </a:bodyPr>
          <a:lstStyle/>
          <a:p>
            <a:pPr>
              <a:lnSpc>
                <a:spcPts val="3000"/>
              </a:lnSpc>
              <a:defRPr/>
            </a:pPr>
            <a:r>
              <a:rPr lang="en-US" sz="2900">
                <a:effectLst>
                  <a:outerShdw blurRad="38100" dist="38100" dir="2700000" algn="tl">
                    <a:srgbClr val="000000"/>
                  </a:outerShdw>
                </a:effectLst>
                <a:latin typeface="Calibri" charset="0"/>
              </a:rPr>
              <a:t>Double-Blind Clinical Trials of BPs in Patients With MM</a:t>
            </a:r>
            <a:endParaRPr lang="en-US" sz="2900" baseline="30000">
              <a:effectLst>
                <a:outerShdw blurRad="38100" dist="38100" dir="2700000" algn="tl">
                  <a:srgbClr val="000000"/>
                </a:outerShdw>
              </a:effectLst>
              <a:latin typeface="Calibri" charset="0"/>
            </a:endParaRPr>
          </a:p>
        </p:txBody>
      </p:sp>
      <p:graphicFrame>
        <p:nvGraphicFramePr>
          <p:cNvPr id="100449" name="Group 97"/>
          <p:cNvGraphicFramePr>
            <a:graphicFrameLocks noGrp="1"/>
          </p:cNvGraphicFramePr>
          <p:nvPr>
            <p:ph type="tbl" idx="4294967295"/>
          </p:nvPr>
        </p:nvGraphicFramePr>
        <p:xfrm>
          <a:off x="152400" y="1365250"/>
          <a:ext cx="8915400" cy="5365751"/>
        </p:xfrm>
        <a:graphic>
          <a:graphicData uri="http://schemas.openxmlformats.org/drawingml/2006/table">
            <a:tbl>
              <a:tblPr/>
              <a:tblGrid>
                <a:gridCol w="2546350"/>
                <a:gridCol w="727075"/>
                <a:gridCol w="2420938"/>
                <a:gridCol w="539750"/>
                <a:gridCol w="936625"/>
                <a:gridCol w="949325"/>
                <a:gridCol w="795337"/>
              </a:tblGrid>
              <a:tr h="57779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
                      </a:r>
                      <a:b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b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First Author (year)</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
                      </a:r>
                      <a:b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b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BP</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
                      </a:r>
                      <a:b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b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Dosage</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
                      </a:r>
                      <a:b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b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N</a:t>
                      </a:r>
                      <a:r>
                        <a:rPr kumimoji="0" lang="en-US" sz="1400" b="1" i="0" u="none" strike="noStrike" cap="none" normalizeH="0" baseline="3000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a</a:t>
                      </a:r>
                      <a:endParaRPr kumimoji="0" lang="en-US" sz="1400" b="1" i="0" u="none" strike="noStrike" cap="none" normalizeH="0" baseline="3000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Reduction of Pain</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Reduction of SREs</a:t>
                      </a:r>
                      <a:r>
                        <a:rPr kumimoji="0" lang="en-US" sz="1400" b="1" i="0" u="none" strike="noStrike" cap="none" normalizeH="0" baseline="3000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b</a:t>
                      </a:r>
                      <a:endParaRPr kumimoji="0" lang="en-US" sz="1400" b="1" i="0" u="none" strike="noStrike" cap="none" normalizeH="0" baseline="3000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a:ln>
                            <a:noFill/>
                          </a:ln>
                          <a:solidFill>
                            <a:srgbClr val="FFC000"/>
                          </a:solidFill>
                          <a:effectLst>
                            <a:outerShdw blurRad="38100" dist="38100" dir="2700000" algn="tl">
                              <a:srgbClr val="000000"/>
                            </a:outerShdw>
                          </a:effectLst>
                          <a:latin typeface="Calibri" charset="0"/>
                          <a:ea typeface="ＭＳ Ｐゴシック" charset="0"/>
                          <a:cs typeface="ＭＳ Ｐゴシック" charset="0"/>
                        </a:rPr>
                        <a:t>Survival Benefit</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r>
              <a:tr h="339694">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Placebo-controlled trials</a:t>
                      </a:r>
                      <a:r>
                        <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b</a:t>
                      </a:r>
                      <a:endParaRPr kumimoji="0" lang="en-US" sz="1400" b="1" i="0" u="none" strike="noStrike" cap="none" normalizeH="0" baseline="0">
                        <a:ln>
                          <a:noFill/>
                        </a:ln>
                        <a:solidFill>
                          <a:srgbClr val="FFC000"/>
                        </a:solidFill>
                        <a:effectLst>
                          <a:outerShdw blurRad="38100" dist="38100" dir="2700000" algn="tl">
                            <a:srgbClr val="000000"/>
                          </a:outerShdw>
                        </a:effectLst>
                        <a:latin typeface="Arial Narrow" charset="0"/>
                        <a:ea typeface="MS PGothic" charset="0"/>
                        <a:cs typeface="MS PGothic"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60820">
                <a:tc>
                  <a:txBody>
                    <a:bodyPr/>
                    <a:lstStyle/>
                    <a:p>
                      <a:pPr marL="55563" marR="0" lvl="0" indent="-55563"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Lahtinen (1992) and </a:t>
                      </a:r>
                      <a:b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b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Laakso (1998)</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CLO</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2.4 g/day, PO, for 2 yr</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350</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r>
              <a:tr h="41112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McCloskey (1998; 2001)</a:t>
                      </a:r>
                      <a:endParaRPr kumimoji="0" lang="en-US" sz="1400" b="1" i="0" u="none" strike="noStrike" cap="none" normalizeH="0" baseline="3000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CLO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1.6 g/day, PO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530</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Subset</a:t>
                      </a:r>
                      <a:r>
                        <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c</a:t>
                      </a:r>
                    </a:p>
                  </a:txBody>
                  <a:tcPr marT="45716" marB="45716" horzOverflow="overflow">
                    <a:lnL>
                      <a:noFill/>
                    </a:lnL>
                    <a:lnR>
                      <a:noFill/>
                    </a:lnR>
                    <a:lnT>
                      <a:noFill/>
                    </a:lnT>
                    <a:lnB>
                      <a:noFill/>
                    </a:lnB>
                    <a:lnTlToBr>
                      <a:noFill/>
                    </a:lnTlToBr>
                    <a:lnBlToTr>
                      <a:noFill/>
                    </a:lnBlToTr>
                    <a:solidFill>
                      <a:srgbClr val="00CCFF">
                        <a:alpha val="20000"/>
                      </a:srgbClr>
                    </a:solidFill>
                  </a:tcPr>
                </a:tc>
              </a:tr>
              <a:tr h="3396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Brincker (1998)</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PAM</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300 mg/day, PO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300</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r>
              <a:tr h="3857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Berenson (1996; 1998)</a:t>
                      </a:r>
                      <a:endParaRPr kumimoji="0" lang="en-US" sz="1400" b="1" i="0" u="none" strike="noStrike" cap="none" normalizeH="0" baseline="3000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PAM</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90 mg, IV, q 4 wks for 21 cycles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392</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3000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Subset</a:t>
                      </a:r>
                      <a:r>
                        <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c</a:t>
                      </a:r>
                    </a:p>
                  </a:txBody>
                  <a:tcPr marT="45716" marB="45716" horzOverflow="overflow">
                    <a:lnL>
                      <a:noFill/>
                    </a:lnL>
                    <a:lnR>
                      <a:noFill/>
                    </a:lnR>
                    <a:lnT>
                      <a:noFill/>
                    </a:lnT>
                    <a:lnB>
                      <a:noFill/>
                    </a:lnB>
                    <a:lnTlToBr>
                      <a:noFill/>
                    </a:lnTlToBr>
                    <a:lnBlToTr>
                      <a:noFill/>
                    </a:lnBlToTr>
                    <a:solidFill>
                      <a:srgbClr val="00CCFF">
                        <a:alpha val="20000"/>
                      </a:srgbClr>
                    </a:solidFill>
                  </a:tcPr>
                </a:tc>
              </a:tr>
              <a:tr h="3396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Menssen (2002)</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IBN</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2 mg, IV, mo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198</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a:noFill/>
                    </a:lnB>
                    <a:lnTlToBr>
                      <a:noFill/>
                    </a:lnTlToBr>
                    <a:lnBlToTr>
                      <a:noFill/>
                    </a:lnBlToTr>
                    <a:solidFill>
                      <a:srgbClr val="00CCFF">
                        <a:alpha val="20000"/>
                      </a:srgbClr>
                    </a:solidFill>
                  </a:tcPr>
                </a:tc>
              </a:tr>
              <a:tr h="3396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Aviles (2007)</a:t>
                      </a:r>
                      <a:endPar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ZOL</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4 mg IV q 28 d</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94</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r>
              <a:tr h="339694">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PAM-controlled trials</a:t>
                      </a:r>
                      <a:endParaRPr kumimoji="0" lang="en-US" sz="1400" b="1" i="0" u="none" strike="noStrike" cap="none" normalizeH="0" baseline="0">
                        <a:ln>
                          <a:noFill/>
                        </a:ln>
                        <a:solidFill>
                          <a:schemeClr val="hlink"/>
                        </a:solidFill>
                        <a:effectLst>
                          <a:outerShdw blurRad="38100" dist="38100" dir="2700000" algn="tl">
                            <a:srgbClr val="000000"/>
                          </a:outerShdw>
                        </a:effectLst>
                        <a:latin typeface="Arial Narrow" charset="0"/>
                        <a:ea typeface="MS PGothic" charset="0"/>
                        <a:cs typeface="MS PGothic"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96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Berenson (2001)</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ZOL</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2 or 4 mg, IV, mo</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108</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NE</a:t>
                      </a:r>
                      <a:endParaRPr kumimoji="0" lang="en-US" sz="1400" b="0" i="0" u="none" strike="noStrike" cap="none" normalizeH="0" baseline="0">
                        <a:ln>
                          <a:noFill/>
                        </a:ln>
                        <a:solidFill>
                          <a:schemeClr val="tx1"/>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r>
              <a:tr h="3381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b-NO"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  Rosen (2001; 2003)</a:t>
                      </a:r>
                      <a:endParaRPr kumimoji="0" lang="en-US" sz="1400" b="1" i="0" u="none" strike="noStrike" cap="none" normalizeH="0" baseline="3000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ZOL</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2 or 8 mg, IV, mo</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513</a:t>
                      </a:r>
                      <a:endPar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Yes</a:t>
                      </a:r>
                      <a:endParaRPr kumimoji="0" lang="en-US" sz="1400" b="1" i="0" u="none" strike="noStrike" cap="none" normalizeH="0" baseline="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Subset</a:t>
                      </a:r>
                      <a:r>
                        <a:rPr kumimoji="0" lang="en-US" sz="1400" b="0" i="0" u="none" strike="noStrike" cap="none" normalizeH="0" baseline="30000">
                          <a:ln>
                            <a:noFill/>
                          </a:ln>
                          <a:solidFill>
                            <a:schemeClr val="tx1"/>
                          </a:solidFill>
                          <a:effectLst>
                            <a:outerShdw blurRad="38100" dist="38100" dir="2700000" algn="tl">
                              <a:srgbClr val="000000"/>
                            </a:outerShdw>
                          </a:effectLst>
                          <a:latin typeface="Calibri" charset="0"/>
                          <a:ea typeface="ＭＳ Ｐゴシック" charset="0"/>
                          <a:cs typeface="ＭＳ Ｐゴシック" charset="0"/>
                        </a:rPr>
                        <a:t>c</a:t>
                      </a:r>
                      <a:endParaRPr kumimoji="0" lang="en-US" sz="1400" b="1" i="0" u="none" strike="noStrike" cap="none" normalizeH="0" baseline="30000">
                        <a:ln>
                          <a:noFill/>
                        </a:ln>
                        <a:solidFill>
                          <a:srgbClr val="0033CC"/>
                        </a:solidFill>
                        <a:effectLst>
                          <a:outerShdw blurRad="38100" dist="38100" dir="2700000" algn="tl">
                            <a:srgbClr val="000000"/>
                          </a:outerShdw>
                        </a:effectLst>
                        <a:latin typeface="Arial Narrow" charset="0"/>
                        <a:ea typeface="MS PGothic" charset="0"/>
                        <a:cs typeface="Times New Roman" charset="0"/>
                      </a:endParaRPr>
                    </a:p>
                  </a:txBody>
                  <a:tcPr marT="45716" marB="45716"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solidFill>
                      <a:srgbClr val="00CCFF">
                        <a:alpha val="20000"/>
                      </a:srgbClr>
                    </a:solidFill>
                  </a:tcPr>
                </a:tc>
              </a:tr>
              <a:tr h="1054004">
                <a:tc gridSpan="7">
                  <a:txBody>
                    <a:bodyPr/>
                    <a:lstStyle/>
                    <a:p>
                      <a:pPr marL="0" marR="0" lvl="0" indent="0" algn="l" defTabSz="914400" rtl="0" eaLnBrk="1" fontAlgn="base" latinLnBrk="0" hangingPunct="1">
                        <a:lnSpc>
                          <a:spcPct val="100000"/>
                        </a:lnSpc>
                        <a:spcBef>
                          <a:spcPct val="20000"/>
                        </a:spcBef>
                        <a:spcAft>
                          <a:spcPts val="600"/>
                        </a:spcAft>
                        <a:buClrTx/>
                        <a:buSzTx/>
                        <a:buFontTx/>
                        <a:buNone/>
                        <a:tabLst/>
                      </a:pPr>
                      <a:endParaRPr kumimoji="0" lang="el-GR" sz="800" b="0" i="0" u="none" strike="noStrike" cap="none" normalizeH="0" baseline="0">
                        <a:ln>
                          <a:noFill/>
                        </a:ln>
                        <a:solidFill>
                          <a:schemeClr val="tx1"/>
                        </a:solidFill>
                        <a:effectLst>
                          <a:outerShdw blurRad="38100" dist="38100" dir="2700000" algn="tl">
                            <a:srgbClr val="000000"/>
                          </a:outerShdw>
                        </a:effectLst>
                        <a:latin typeface="Arial Narrow" charset="0"/>
                        <a:ea typeface="ＭＳ Ｐゴシック" charset="0"/>
                        <a:cs typeface="Times New Roman" charset="0"/>
                      </a:endParaRPr>
                    </a:p>
                  </a:txBody>
                  <a:tcPr marT="45716" marB="45716"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5" name="TextBox 4"/>
          <p:cNvSpPr txBox="1"/>
          <p:nvPr/>
        </p:nvSpPr>
        <p:spPr>
          <a:xfrm>
            <a:off x="65088" y="5654675"/>
            <a:ext cx="9078912" cy="1200150"/>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defRPr/>
            </a:pPr>
            <a:r>
              <a:rPr lang="en-US" sz="1200" baseline="30000" smtClean="0">
                <a:effectLst>
                  <a:outerShdw blurRad="38100" dist="38100" dir="2700000" algn="tl">
                    <a:srgbClr val="000000"/>
                  </a:outerShdw>
                </a:effectLst>
                <a:latin typeface="Calibri" charset="0"/>
              </a:rPr>
              <a:t>a</a:t>
            </a:r>
            <a:r>
              <a:rPr lang="en-US" sz="1200" smtClean="0">
                <a:effectLst>
                  <a:outerShdw blurRad="38100" dist="38100" dir="2700000" algn="tl">
                    <a:srgbClr val="000000"/>
                  </a:outerShdw>
                </a:effectLst>
                <a:latin typeface="Calibri" charset="0"/>
              </a:rPr>
              <a:t> Number of patients with MM.</a:t>
            </a:r>
            <a:br>
              <a:rPr lang="en-US" sz="1200" smtClean="0">
                <a:effectLst>
                  <a:outerShdw blurRad="38100" dist="38100" dir="2700000" algn="tl">
                    <a:srgbClr val="000000"/>
                  </a:outerShdw>
                </a:effectLst>
                <a:latin typeface="Calibri" charset="0"/>
              </a:rPr>
            </a:br>
            <a:r>
              <a:rPr lang="en-US" sz="1200" baseline="30000" smtClean="0">
                <a:effectLst>
                  <a:outerShdw blurRad="38100" dist="38100" dir="2700000" algn="tl">
                    <a:srgbClr val="000000"/>
                  </a:outerShdw>
                </a:effectLst>
                <a:latin typeface="Calibri" charset="0"/>
              </a:rPr>
              <a:t>b</a:t>
            </a:r>
            <a:r>
              <a:rPr lang="en-US" sz="1200" smtClean="0">
                <a:effectLst>
                  <a:outerShdw blurRad="38100" dist="38100" dir="2700000" algn="tl">
                    <a:srgbClr val="000000"/>
                  </a:outerShdw>
                </a:effectLst>
                <a:latin typeface="Calibri" charset="0"/>
              </a:rPr>
              <a:t> SREs include new lytic lesions, vertebral and nonvertebral fractures, and need for radiation or surgery to the bone.</a:t>
            </a:r>
            <a:br>
              <a:rPr lang="en-US" sz="1200" smtClean="0">
                <a:effectLst>
                  <a:outerShdw blurRad="38100" dist="38100" dir="2700000" algn="tl">
                    <a:srgbClr val="000000"/>
                  </a:outerShdw>
                </a:effectLst>
                <a:latin typeface="Calibri" charset="0"/>
              </a:rPr>
            </a:br>
            <a:r>
              <a:rPr lang="en-US" sz="1200" baseline="30000" smtClean="0">
                <a:effectLst>
                  <a:outerShdw blurRad="38100" dist="38100" dir="2700000" algn="tl">
                    <a:srgbClr val="000000"/>
                  </a:outerShdw>
                </a:effectLst>
                <a:latin typeface="Calibri" charset="0"/>
              </a:rPr>
              <a:t>c</a:t>
            </a:r>
            <a:r>
              <a:rPr lang="en-US" sz="1200" smtClean="0">
                <a:effectLst>
                  <a:outerShdw blurRad="38100" dist="38100" dir="2700000" algn="tl">
                    <a:srgbClr val="000000"/>
                  </a:outerShdw>
                </a:effectLst>
                <a:latin typeface="Calibri" charset="0"/>
              </a:rPr>
              <a:t> Subsets were, patients without vertebral facture (McCloskey), patients with relapsed/refractory MM (Berenson), patients with elevated baseline bone-specific alkaline phosphatase levels (Rosen).</a:t>
            </a:r>
            <a:br>
              <a:rPr lang="en-US" sz="1200" smtClean="0">
                <a:effectLst>
                  <a:outerShdw blurRad="38100" dist="38100" dir="2700000" algn="tl">
                    <a:srgbClr val="000000"/>
                  </a:outerShdw>
                </a:effectLst>
                <a:latin typeface="Calibri" charset="0"/>
              </a:rPr>
            </a:br>
            <a:r>
              <a:rPr lang="en-US" sz="1200" smtClean="0">
                <a:effectLst>
                  <a:outerShdw blurRad="38100" dist="38100" dir="2700000" algn="tl">
                    <a:srgbClr val="000000"/>
                  </a:outerShdw>
                </a:effectLst>
                <a:latin typeface="Calibri" charset="0"/>
              </a:rPr>
              <a:t>Abbreviations: BP, bisphosphonate; CLO, clodronate; IBN, ibandronate; IV, intravenous; MM, multiple myeloma; NE, not evaluated; PAM, pamidronate; PO, by mouth; SREs, skeletal-related events; ZOL, zoledronic acid.</a:t>
            </a:r>
            <a:r>
              <a:rPr lang="en-US" sz="1200" b="1" smtClean="0">
                <a:effectLst>
                  <a:outerShdw blurRad="38100" dist="38100" dir="2700000" algn="tl">
                    <a:srgbClr val="000000"/>
                  </a:outerShdw>
                </a:effectLst>
                <a:latin typeface="Calibri" charset="0"/>
              </a:rPr>
              <a:t>                                                                                                                                                                                                                                                                                                              </a:t>
            </a:r>
            <a:endParaRPr lang="en-US" sz="1200" b="1" smtClean="0">
              <a:effectLst>
                <a:outerShdw blurRad="38100" dist="38100" dir="2700000" algn="tl">
                  <a:srgbClr val="000000"/>
                </a:outerShdw>
              </a:effectLst>
              <a:latin typeface="Calibri" charset="0"/>
              <a:cs typeface="Times New Roman" charset="0"/>
            </a:endParaRPr>
          </a:p>
        </p:txBody>
      </p:sp>
      <p:sp>
        <p:nvSpPr>
          <p:cNvPr id="2" name="TextBox 1"/>
          <p:cNvSpPr txBox="1"/>
          <p:nvPr/>
        </p:nvSpPr>
        <p:spPr>
          <a:xfrm>
            <a:off x="5892800" y="6578600"/>
            <a:ext cx="3251200" cy="276225"/>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200" b="1" smtClean="0">
                <a:effectLst>
                  <a:outerShdw blurRad="38100" dist="38100" dir="2700000" algn="tl">
                    <a:srgbClr val="000000"/>
                  </a:outerShdw>
                </a:effectLst>
                <a:latin typeface="Calibri" charset="0"/>
              </a:rPr>
              <a:t>Terpos  et al. Ann Oncol 2009;20:1303-1317  </a:t>
            </a:r>
            <a:endParaRPr lang="en-US" sz="1200" smtClean="0"/>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idx="4294967295"/>
          </p:nvPr>
        </p:nvSpPr>
        <p:spPr>
          <a:xfrm>
            <a:off x="204788" y="0"/>
            <a:ext cx="8666162" cy="1501775"/>
          </a:xfrm>
        </p:spPr>
        <p:txBody>
          <a:bodyPr wrap="square" lIns="90488" tIns="44450" rIns="90488" bIns="44450" numCol="1" anchorCtr="0" compatLnSpc="1">
            <a:prstTxWarp prst="textNoShape">
              <a:avLst/>
            </a:prstTxWarp>
          </a:bodyPr>
          <a:lstStyle/>
          <a:p>
            <a:pPr>
              <a:defRPr/>
            </a:pPr>
            <a:r>
              <a:rPr lang="en-US" sz="2900">
                <a:effectLst>
                  <a:outerShdw blurRad="38100" dist="38100" dir="2700000" algn="tl">
                    <a:srgbClr val="000000"/>
                  </a:outerShdw>
                </a:effectLst>
                <a:latin typeface="Calibri" charset="0"/>
              </a:rPr>
              <a:t>ZOL Was as Efficacious as PAM </a:t>
            </a:r>
            <a:br>
              <a:rPr lang="en-US" sz="2900">
                <a:effectLst>
                  <a:outerShdw blurRad="38100" dist="38100" dir="2700000" algn="tl">
                    <a:srgbClr val="000000"/>
                  </a:outerShdw>
                </a:effectLst>
                <a:latin typeface="Calibri" charset="0"/>
              </a:rPr>
            </a:br>
            <a:r>
              <a:rPr lang="en-US" sz="2900">
                <a:effectLst>
                  <a:outerShdw blurRad="38100" dist="38100" dir="2700000" algn="tl">
                    <a:srgbClr val="000000"/>
                  </a:outerShdw>
                </a:effectLst>
                <a:latin typeface="Calibri" charset="0"/>
              </a:rPr>
              <a:t>Regarding Reduction of SREs in the MM Stratum</a:t>
            </a:r>
            <a:endParaRPr lang="el-GR" sz="2900">
              <a:effectLst>
                <a:outerShdw blurRad="38100" dist="38100" dir="2700000" algn="tl">
                  <a:srgbClr val="000000"/>
                </a:outerShdw>
              </a:effectLst>
              <a:latin typeface="Calibri" charset="0"/>
            </a:endParaRPr>
          </a:p>
        </p:txBody>
      </p:sp>
      <p:sp>
        <p:nvSpPr>
          <p:cNvPr id="34818" name="Text Box 7"/>
          <p:cNvSpPr txBox="1">
            <a:spLocks noChangeArrowheads="1"/>
          </p:cNvSpPr>
          <p:nvPr/>
        </p:nvSpPr>
        <p:spPr bwMode="auto">
          <a:xfrm>
            <a:off x="6086475" y="6540500"/>
            <a:ext cx="29114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300" b="1">
                <a:latin typeface="Calibri" charset="0"/>
              </a:rPr>
              <a:t>Rosen et al. Cancer 2003;98:1735</a:t>
            </a:r>
            <a:r>
              <a:rPr lang="el-GR" sz="1300" b="1">
                <a:latin typeface="Calibri" charset="0"/>
              </a:rPr>
              <a:t>-</a:t>
            </a:r>
            <a:r>
              <a:rPr lang="en-US" sz="1300" b="1">
                <a:latin typeface="Calibri" charset="0"/>
              </a:rPr>
              <a:t>1744.</a:t>
            </a:r>
            <a:endParaRPr lang="en-GB" sz="1300" b="1">
              <a:latin typeface="Calibri" charset="0"/>
            </a:endParaRPr>
          </a:p>
        </p:txBody>
      </p:sp>
      <p:sp>
        <p:nvSpPr>
          <p:cNvPr id="34819" name="TextBox 1"/>
          <p:cNvSpPr txBox="1">
            <a:spLocks noChangeArrowheads="1"/>
          </p:cNvSpPr>
          <p:nvPr/>
        </p:nvSpPr>
        <p:spPr bwMode="auto">
          <a:xfrm>
            <a:off x="560388" y="2141538"/>
            <a:ext cx="78946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1200"/>
              </a:spcBef>
              <a:buFont typeface="Arial" charset="0"/>
              <a:buChar char="•"/>
            </a:pPr>
            <a:r>
              <a:rPr lang="en-US">
                <a:latin typeface="Calibri" charset="0"/>
                <a:cs typeface="Calibri" charset="0"/>
              </a:rPr>
              <a:t>The risk of developing an SRE was comparable in the 4-mg zoledronic acid and 90-mg pamidronate groups in the multiple myeloma stratum (risk ratio 0.932; P = 0.593)</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1_Office Theme">
  <a:themeElements>
    <a:clrScheme name="Zenith 2011">
      <a:dk1>
        <a:srgbClr val="134993"/>
      </a:dk1>
      <a:lt1>
        <a:sysClr val="window" lastClr="FFFFFF"/>
      </a:lt1>
      <a:dk2>
        <a:srgbClr val="134993"/>
      </a:dk2>
      <a:lt2>
        <a:srgbClr val="FFFFFF"/>
      </a:lt2>
      <a:accent1>
        <a:srgbClr val="00CCFF"/>
      </a:accent1>
      <a:accent2>
        <a:srgbClr val="FF6600"/>
      </a:accent2>
      <a:accent3>
        <a:srgbClr val="9BBB59"/>
      </a:accent3>
      <a:accent4>
        <a:srgbClr val="CC99FF"/>
      </a:accent4>
      <a:accent5>
        <a:srgbClr val="00CC99"/>
      </a:accent5>
      <a:accent6>
        <a:srgbClr val="FFD400"/>
      </a:accent6>
      <a:hlink>
        <a:srgbClr val="00CCFF"/>
      </a:hlink>
      <a:folHlink>
        <a:srgbClr val="FF6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2188</TotalTime>
  <Words>2302</Words>
  <Application>Microsoft Macintosh PowerPoint</Application>
  <PresentationFormat>On-screen Show (4:3)</PresentationFormat>
  <Paragraphs>325</Paragraphs>
  <Slides>25</Slides>
  <Notes>25</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3</vt:i4>
      </vt:variant>
      <vt:variant>
        <vt:lpstr>Slide Titles</vt:lpstr>
      </vt:variant>
      <vt:variant>
        <vt:i4>25</vt:i4>
      </vt:variant>
    </vt:vector>
  </HeadingPairs>
  <TitlesOfParts>
    <vt:vector size="41" baseType="lpstr">
      <vt:lpstr>Arial</vt:lpstr>
      <vt:lpstr>ＭＳ Ｐゴシック</vt:lpstr>
      <vt:lpstr>Calibri</vt:lpstr>
      <vt:lpstr>Wingdings</vt:lpstr>
      <vt:lpstr>Times New Roman</vt:lpstr>
      <vt:lpstr>Gulim</vt:lpstr>
      <vt:lpstr>Arial Narrow</vt:lpstr>
      <vt:lpstr>MS PGothic</vt:lpstr>
      <vt:lpstr>Lucida Grande</vt:lpstr>
      <vt:lpstr>Symbol</vt:lpstr>
      <vt:lpstr>Wingdings 3</vt:lpstr>
      <vt:lpstr>1_Office Theme</vt:lpstr>
      <vt:lpstr>1_Blank Presentation</vt:lpstr>
      <vt:lpstr>Microsoft Excel Chart</vt:lpstr>
      <vt:lpstr>Excel.Chart.8</vt:lpstr>
      <vt:lpstr>Microsoft Office Excel Chart</vt:lpstr>
      <vt:lpstr>PowerPoint Presentation</vt:lpstr>
      <vt:lpstr>PowerPoint Presentation</vt:lpstr>
      <vt:lpstr>Case: (Dr Grossi)</vt:lpstr>
      <vt:lpstr>PowerPoint Presentation</vt:lpstr>
      <vt:lpstr>PowerPoint Presentation</vt:lpstr>
      <vt:lpstr>PowerPoint Presentation</vt:lpstr>
      <vt:lpstr>Bone Disease in Multiple Myeloma </vt:lpstr>
      <vt:lpstr>Double-Blind Clinical Trials of BPs in Patients With MM</vt:lpstr>
      <vt:lpstr>ZOL Was as Efficacious as PAM  Regarding Reduction of SREs in the MM Stratum</vt:lpstr>
      <vt:lpstr>Pamidronate: 30 mg versus 90 mg</vt:lpstr>
      <vt:lpstr>MRC Myeloma IX: Trial Design</vt:lpstr>
      <vt:lpstr>MRC Myeloma IX:  ZOL  SREs vs. CLO in Overall Population </vt:lpstr>
      <vt:lpstr>MRC Myeloma IX—ZOL Continued to  1st SREs  vs CLO After Completion of 2 Years</vt:lpstr>
      <vt:lpstr>MRC Myeloma IX: ZOL  SREs vs CLO Regardless of Bone Lesions at Baseline</vt:lpstr>
      <vt:lpstr>ZOL Significantly  OS vs CLO in Patients  With Bone Disease at Baseline (n = 1,350)</vt:lpstr>
      <vt:lpstr>OS Was Similar for ZOL and CLO in Patients  with No Bone Disease at Baseline (n = 578)</vt:lpstr>
      <vt:lpstr>IMWG guidelines 2012 (manuscript completed)</vt:lpstr>
      <vt:lpstr>IMWG guidelines 2012: Treatment Duration</vt:lpstr>
      <vt:lpstr>Patients with Renal Failure</vt:lpstr>
      <vt:lpstr>Zoledronic acid versus Denosumab</vt:lpstr>
      <vt:lpstr>MRI or PET/CT for Myeloma?</vt:lpstr>
      <vt:lpstr>MRI vs. PET/CT vs. Conventional Radiography</vt:lpstr>
      <vt:lpstr>MRI Pattern &amp; Overall Survival in Patients Treated with Novel-Agent Based Therapies </vt:lpstr>
      <vt:lpstr>PET/CT &amp; Survival: TD and double ASCT (n=192)</vt:lpstr>
      <vt:lpstr>PET/CT: Useful for Better Definition of CR? </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329</cp:revision>
  <dcterms:created xsi:type="dcterms:W3CDTF">2010-10-28T19:52:59Z</dcterms:created>
  <dcterms:modified xsi:type="dcterms:W3CDTF">2013-03-01T17:49:25Z</dcterms:modified>
  <cp:category/>
</cp:coreProperties>
</file>