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embeddings/oleObject1.bin" ContentType="application/vnd.openxmlformats-officedocument.oleObject"/>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2" r:id="rId3"/>
    <p:sldMasterId id="2147483674" r:id="rId4"/>
    <p:sldMasterId id="2147483686" r:id="rId5"/>
  </p:sldMasterIdLst>
  <p:notesMasterIdLst>
    <p:notesMasterId r:id="rId34"/>
  </p:notesMasterIdLst>
  <p:sldIdLst>
    <p:sldId id="412" r:id="rId6"/>
    <p:sldId id="407" r:id="rId7"/>
    <p:sldId id="408" r:id="rId8"/>
    <p:sldId id="413" r:id="rId9"/>
    <p:sldId id="414" r:id="rId10"/>
    <p:sldId id="415" r:id="rId11"/>
    <p:sldId id="416" r:id="rId12"/>
    <p:sldId id="323" r:id="rId13"/>
    <p:sldId id="375" r:id="rId14"/>
    <p:sldId id="379" r:id="rId15"/>
    <p:sldId id="378" r:id="rId16"/>
    <p:sldId id="380" r:id="rId17"/>
    <p:sldId id="410" r:id="rId18"/>
    <p:sldId id="411" r:id="rId19"/>
    <p:sldId id="383" r:id="rId20"/>
    <p:sldId id="385" r:id="rId21"/>
    <p:sldId id="390" r:id="rId22"/>
    <p:sldId id="387" r:id="rId23"/>
    <p:sldId id="391" r:id="rId24"/>
    <p:sldId id="384" r:id="rId25"/>
    <p:sldId id="397" r:id="rId26"/>
    <p:sldId id="398" r:id="rId27"/>
    <p:sldId id="402" r:id="rId28"/>
    <p:sldId id="403" r:id="rId29"/>
    <p:sldId id="392" r:id="rId30"/>
    <p:sldId id="393" r:id="rId31"/>
    <p:sldId id="401" r:id="rId32"/>
    <p:sldId id="41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atrice Mendez" initial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FAFD"/>
    <a:srgbClr val="B0DFA1"/>
    <a:srgbClr val="20CAF8"/>
    <a:srgbClr val="D9F3F7"/>
    <a:srgbClr val="AFDDA0"/>
    <a:srgbClr val="2CA692"/>
    <a:srgbClr val="FFFF66"/>
    <a:srgbClr val="CCFFFF"/>
    <a:srgbClr val="66FFFF"/>
    <a:srgbClr val="E7EB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47" autoAdjust="0"/>
    <p:restoredTop sz="99505" autoAdjust="0"/>
  </p:normalViewPr>
  <p:slideViewPr>
    <p:cSldViewPr>
      <p:cViewPr>
        <p:scale>
          <a:sx n="100" d="100"/>
          <a:sy n="100" d="100"/>
        </p:scale>
        <p:origin x="-1840" y="-160"/>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83" d="100"/>
          <a:sy n="83" d="100"/>
        </p:scale>
        <p:origin x="-3152"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commentAuthors" Target="commentAuthor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7195697128768"/>
          <c:y val="0.0448275862068965"/>
          <c:w val="0.6890152177947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Sheet1!$A$2:$A$6</c:f>
              <c:strCache>
                <c:ptCount val="5"/>
                <c:pt idx="0">
                  <c:v>More than 5</c:v>
                </c:pt>
                <c:pt idx="1">
                  <c:v>3 to 5</c:v>
                </c:pt>
                <c:pt idx="2">
                  <c:v>2</c:v>
                </c:pt>
                <c:pt idx="3">
                  <c:v>1</c:v>
                </c:pt>
                <c:pt idx="4">
                  <c:v>None</c:v>
                </c:pt>
              </c:strCache>
            </c:strRef>
          </c:cat>
          <c:val>
            <c:numRef>
              <c:f>Sheet1!$B$2:$B$6</c:f>
              <c:numCache>
                <c:formatCode>0%</c:formatCode>
                <c:ptCount val="5"/>
                <c:pt idx="0">
                  <c:v>0.04</c:v>
                </c:pt>
                <c:pt idx="1">
                  <c:v>0.03</c:v>
                </c:pt>
                <c:pt idx="2">
                  <c:v>0.04</c:v>
                </c:pt>
                <c:pt idx="3">
                  <c:v>0.08</c:v>
                </c:pt>
                <c:pt idx="4">
                  <c:v>0.82</c:v>
                </c:pt>
              </c:numCache>
            </c:numRef>
          </c:val>
        </c:ser>
        <c:dLbls>
          <c:showLegendKey val="0"/>
          <c:showVal val="0"/>
          <c:showCatName val="0"/>
          <c:showSerName val="0"/>
          <c:showPercent val="0"/>
          <c:showBubbleSize val="0"/>
        </c:dLbls>
        <c:gapWidth val="150"/>
        <c:axId val="514402920"/>
        <c:axId val="514425336"/>
      </c:barChart>
      <c:catAx>
        <c:axId val="514402920"/>
        <c:scaling>
          <c:orientation val="minMax"/>
        </c:scaling>
        <c:delete val="0"/>
        <c:axPos val="l"/>
        <c:majorTickMark val="out"/>
        <c:minorTickMark val="none"/>
        <c:tickLblPos val="nextTo"/>
        <c:txPr>
          <a:bodyPr/>
          <a:lstStyle/>
          <a:p>
            <a:pPr algn="r">
              <a:defRPr sz="1600"/>
            </a:pPr>
            <a:endParaRPr lang="en-US"/>
          </a:p>
        </c:txPr>
        <c:crossAx val="514425336"/>
        <c:crosses val="autoZero"/>
        <c:auto val="1"/>
        <c:lblAlgn val="ctr"/>
        <c:lblOffset val="100"/>
        <c:noMultiLvlLbl val="0"/>
      </c:catAx>
      <c:valAx>
        <c:axId val="514425336"/>
        <c:scaling>
          <c:orientation val="minMax"/>
        </c:scaling>
        <c:delete val="0"/>
        <c:axPos val="b"/>
        <c:numFmt formatCode="0%" sourceLinked="1"/>
        <c:majorTickMark val="out"/>
        <c:minorTickMark val="none"/>
        <c:tickLblPos val="nextTo"/>
        <c:txPr>
          <a:bodyPr/>
          <a:lstStyle/>
          <a:p>
            <a:pPr>
              <a:defRPr sz="1600"/>
            </a:pPr>
            <a:endParaRPr lang="en-US"/>
          </a:p>
        </c:txPr>
        <c:crossAx val="51440292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195697128768"/>
          <c:y val="0.0448275862068965"/>
          <c:w val="0.6890152177947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I don't know</c:v>
                </c:pt>
                <c:pt idx="1">
                  <c:v>No</c:v>
                </c:pt>
                <c:pt idx="2">
                  <c:v>Yes</c:v>
                </c:pt>
              </c:strCache>
            </c:strRef>
          </c:cat>
          <c:val>
            <c:numRef>
              <c:f>Sheet1!$B$2:$B$4</c:f>
              <c:numCache>
                <c:formatCode>0%</c:formatCode>
                <c:ptCount val="3"/>
                <c:pt idx="0">
                  <c:v>0.42</c:v>
                </c:pt>
                <c:pt idx="1">
                  <c:v>0.06</c:v>
                </c:pt>
                <c:pt idx="2">
                  <c:v>0.51</c:v>
                </c:pt>
              </c:numCache>
            </c:numRef>
          </c:val>
        </c:ser>
        <c:dLbls>
          <c:showLegendKey val="0"/>
          <c:showVal val="0"/>
          <c:showCatName val="0"/>
          <c:showSerName val="0"/>
          <c:showPercent val="0"/>
          <c:showBubbleSize val="0"/>
        </c:dLbls>
        <c:gapWidth val="150"/>
        <c:axId val="514332248"/>
        <c:axId val="514335256"/>
      </c:barChart>
      <c:catAx>
        <c:axId val="514332248"/>
        <c:scaling>
          <c:orientation val="minMax"/>
        </c:scaling>
        <c:delete val="0"/>
        <c:axPos val="l"/>
        <c:majorTickMark val="out"/>
        <c:minorTickMark val="none"/>
        <c:tickLblPos val="nextTo"/>
        <c:txPr>
          <a:bodyPr/>
          <a:lstStyle/>
          <a:p>
            <a:pPr algn="r">
              <a:defRPr sz="1600"/>
            </a:pPr>
            <a:endParaRPr lang="en-US"/>
          </a:p>
        </c:txPr>
        <c:crossAx val="514335256"/>
        <c:crosses val="autoZero"/>
        <c:auto val="1"/>
        <c:lblAlgn val="ctr"/>
        <c:lblOffset val="100"/>
        <c:noMultiLvlLbl val="0"/>
      </c:catAx>
      <c:valAx>
        <c:axId val="514335256"/>
        <c:scaling>
          <c:orientation val="minMax"/>
        </c:scaling>
        <c:delete val="0"/>
        <c:axPos val="b"/>
        <c:numFmt formatCode="0%" sourceLinked="1"/>
        <c:majorTickMark val="out"/>
        <c:minorTickMark val="none"/>
        <c:tickLblPos val="nextTo"/>
        <c:txPr>
          <a:bodyPr/>
          <a:lstStyle/>
          <a:p>
            <a:pPr>
              <a:defRPr sz="1600"/>
            </a:pPr>
            <a:endParaRPr lang="en-US"/>
          </a:p>
        </c:txPr>
        <c:crossAx val="51433224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195697128768"/>
          <c:y val="0.0448275862068965"/>
          <c:w val="0.6890152177947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Sheet1!$A$2:$A$6</c:f>
              <c:strCache>
                <c:ptCount val="5"/>
                <c:pt idx="0">
                  <c:v>I don't know</c:v>
                </c:pt>
                <c:pt idx="1">
                  <c:v>More than 5</c:v>
                </c:pt>
                <c:pt idx="2">
                  <c:v>3 to 5</c:v>
                </c:pt>
                <c:pt idx="3">
                  <c:v>1 to 2</c:v>
                </c:pt>
                <c:pt idx="4">
                  <c:v>None</c:v>
                </c:pt>
              </c:strCache>
            </c:strRef>
          </c:cat>
          <c:val>
            <c:numRef>
              <c:f>Sheet1!$B$2:$B$6</c:f>
              <c:numCache>
                <c:formatCode>0%</c:formatCode>
                <c:ptCount val="5"/>
                <c:pt idx="0">
                  <c:v>0.19</c:v>
                </c:pt>
                <c:pt idx="1">
                  <c:v>0.21</c:v>
                </c:pt>
                <c:pt idx="2">
                  <c:v>0.16</c:v>
                </c:pt>
                <c:pt idx="3">
                  <c:v>0.19</c:v>
                </c:pt>
                <c:pt idx="4">
                  <c:v>0.25</c:v>
                </c:pt>
              </c:numCache>
            </c:numRef>
          </c:val>
        </c:ser>
        <c:dLbls>
          <c:showLegendKey val="0"/>
          <c:showVal val="0"/>
          <c:showCatName val="0"/>
          <c:showSerName val="0"/>
          <c:showPercent val="0"/>
          <c:showBubbleSize val="0"/>
        </c:dLbls>
        <c:gapWidth val="150"/>
        <c:axId val="513930280"/>
        <c:axId val="513933288"/>
      </c:barChart>
      <c:catAx>
        <c:axId val="513930280"/>
        <c:scaling>
          <c:orientation val="minMax"/>
        </c:scaling>
        <c:delete val="0"/>
        <c:axPos val="l"/>
        <c:majorTickMark val="out"/>
        <c:minorTickMark val="none"/>
        <c:tickLblPos val="nextTo"/>
        <c:txPr>
          <a:bodyPr/>
          <a:lstStyle/>
          <a:p>
            <a:pPr algn="r">
              <a:defRPr sz="1600"/>
            </a:pPr>
            <a:endParaRPr lang="en-US"/>
          </a:p>
        </c:txPr>
        <c:crossAx val="513933288"/>
        <c:crosses val="autoZero"/>
        <c:auto val="1"/>
        <c:lblAlgn val="ctr"/>
        <c:lblOffset val="100"/>
        <c:noMultiLvlLbl val="0"/>
      </c:catAx>
      <c:valAx>
        <c:axId val="513933288"/>
        <c:scaling>
          <c:orientation val="minMax"/>
        </c:scaling>
        <c:delete val="0"/>
        <c:axPos val="b"/>
        <c:numFmt formatCode="0%" sourceLinked="1"/>
        <c:majorTickMark val="out"/>
        <c:minorTickMark val="none"/>
        <c:tickLblPos val="nextTo"/>
        <c:txPr>
          <a:bodyPr/>
          <a:lstStyle/>
          <a:p>
            <a:pPr>
              <a:defRPr sz="1600"/>
            </a:pPr>
            <a:endParaRPr lang="en-US"/>
          </a:p>
        </c:txPr>
        <c:crossAx val="51393028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195697128768"/>
          <c:y val="0.0448275862068965"/>
          <c:w val="0.6890152177947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I don't know</c:v>
                </c:pt>
                <c:pt idx="1">
                  <c:v>Disagree</c:v>
                </c:pt>
                <c:pt idx="2">
                  <c:v>Agree</c:v>
                </c:pt>
              </c:strCache>
            </c:strRef>
          </c:cat>
          <c:val>
            <c:numRef>
              <c:f>Sheet1!$B$2:$B$4</c:f>
              <c:numCache>
                <c:formatCode>0%</c:formatCode>
                <c:ptCount val="3"/>
                <c:pt idx="0">
                  <c:v>0.3</c:v>
                </c:pt>
                <c:pt idx="1">
                  <c:v>0.56</c:v>
                </c:pt>
                <c:pt idx="2">
                  <c:v>0.14</c:v>
                </c:pt>
              </c:numCache>
            </c:numRef>
          </c:val>
        </c:ser>
        <c:dLbls>
          <c:showLegendKey val="0"/>
          <c:showVal val="0"/>
          <c:showCatName val="0"/>
          <c:showSerName val="0"/>
          <c:showPercent val="0"/>
          <c:showBubbleSize val="0"/>
        </c:dLbls>
        <c:gapWidth val="150"/>
        <c:axId val="470777800"/>
        <c:axId val="470780808"/>
      </c:barChart>
      <c:catAx>
        <c:axId val="470777800"/>
        <c:scaling>
          <c:orientation val="minMax"/>
        </c:scaling>
        <c:delete val="0"/>
        <c:axPos val="l"/>
        <c:majorTickMark val="out"/>
        <c:minorTickMark val="none"/>
        <c:tickLblPos val="nextTo"/>
        <c:txPr>
          <a:bodyPr/>
          <a:lstStyle/>
          <a:p>
            <a:pPr algn="r">
              <a:defRPr sz="1600"/>
            </a:pPr>
            <a:endParaRPr lang="en-US"/>
          </a:p>
        </c:txPr>
        <c:crossAx val="470780808"/>
        <c:crosses val="autoZero"/>
        <c:auto val="1"/>
        <c:lblAlgn val="ctr"/>
        <c:lblOffset val="100"/>
        <c:noMultiLvlLbl val="0"/>
      </c:catAx>
      <c:valAx>
        <c:axId val="470780808"/>
        <c:scaling>
          <c:orientation val="minMax"/>
        </c:scaling>
        <c:delete val="0"/>
        <c:axPos val="b"/>
        <c:numFmt formatCode="0%" sourceLinked="1"/>
        <c:majorTickMark val="out"/>
        <c:minorTickMark val="none"/>
        <c:tickLblPos val="nextTo"/>
        <c:txPr>
          <a:bodyPr/>
          <a:lstStyle/>
          <a:p>
            <a:pPr>
              <a:defRPr sz="1600"/>
            </a:pPr>
            <a:endParaRPr lang="en-US"/>
          </a:p>
        </c:txPr>
        <c:crossAx val="47077780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59578C-C987-4D13-B217-0B9ED89C8F1E}" type="datetimeFigureOut">
              <a:rPr lang="en-CA" smtClean="0"/>
              <a:pPr/>
              <a:t>3/1/13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9D208A-F687-4D83-8674-375D630320DE}" type="slidenum">
              <a:rPr lang="en-CA" smtClean="0"/>
              <a:pPr/>
              <a:t>‹#›</a:t>
            </a:fld>
            <a:endParaRPr lang="en-CA"/>
          </a:p>
        </p:txBody>
      </p:sp>
    </p:spTree>
    <p:extLst>
      <p:ext uri="{BB962C8B-B14F-4D97-AF65-F5344CB8AC3E}">
        <p14:creationId xmlns:p14="http://schemas.microsoft.com/office/powerpoint/2010/main" val="2540743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9D208A-F687-4D83-8674-375D630320DE}" type="slidenum">
              <a:rPr lang="en-CA" smtClean="0"/>
              <a:pPr/>
              <a:t>1</a:t>
            </a:fld>
            <a:endParaRPr lang="en-CA"/>
          </a:p>
        </p:txBody>
      </p:sp>
    </p:spTree>
    <p:extLst>
      <p:ext uri="{BB962C8B-B14F-4D97-AF65-F5344CB8AC3E}">
        <p14:creationId xmlns:p14="http://schemas.microsoft.com/office/powerpoint/2010/main" val="337288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10</a:t>
            </a:fld>
            <a:endParaRPr lang="en-CA"/>
          </a:p>
        </p:txBody>
      </p:sp>
    </p:spTree>
    <p:extLst>
      <p:ext uri="{BB962C8B-B14F-4D97-AF65-F5344CB8AC3E}">
        <p14:creationId xmlns:p14="http://schemas.microsoft.com/office/powerpoint/2010/main" val="1331582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11</a:t>
            </a:fld>
            <a:endParaRPr lang="en-CA"/>
          </a:p>
        </p:txBody>
      </p:sp>
    </p:spTree>
    <p:extLst>
      <p:ext uri="{BB962C8B-B14F-4D97-AF65-F5344CB8AC3E}">
        <p14:creationId xmlns:p14="http://schemas.microsoft.com/office/powerpoint/2010/main" val="2188759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12</a:t>
            </a:fld>
            <a:endParaRPr lang="en-CA"/>
          </a:p>
        </p:txBody>
      </p:sp>
    </p:spTree>
    <p:extLst>
      <p:ext uri="{BB962C8B-B14F-4D97-AF65-F5344CB8AC3E}">
        <p14:creationId xmlns:p14="http://schemas.microsoft.com/office/powerpoint/2010/main" val="1776750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32AA8A4-66F9-4446-AB7F-60C289198F60}" type="slidenum">
              <a:rPr lang="en-US">
                <a:solidFill>
                  <a:prstClr val="black"/>
                </a:solidFill>
              </a:rPr>
              <a:pPr eaLnBrk="1" hangingPunct="1"/>
              <a:t>13</a:t>
            </a:fld>
            <a:endParaRPr lang="en-US">
              <a:solidFill>
                <a:prstClr val="black"/>
              </a:solidFill>
            </a:endParaRPr>
          </a:p>
        </p:txBody>
      </p:sp>
      <p:sp>
        <p:nvSpPr>
          <p:cNvPr id="203779" name="Rectangle 2"/>
          <p:cNvSpPr>
            <a:spLocks noGrp="1" noRot="1" noChangeAspect="1" noChangeArrowheads="1" noTextEdit="1"/>
          </p:cNvSpPr>
          <p:nvPr>
            <p:ph type="sldImg"/>
          </p:nvPr>
        </p:nvSpPr>
        <p:spPr>
          <a:solidFill>
            <a:srgbClr val="FFFFFF"/>
          </a:solidFill>
          <a:ln/>
        </p:spPr>
      </p:sp>
      <p:sp>
        <p:nvSpPr>
          <p:cNvPr id="203780" name="Rectangle 3"/>
          <p:cNvSpPr>
            <a:spLocks noGrp="1" noChangeArrowheads="1"/>
          </p:cNvSpPr>
          <p:nvPr>
            <p:ph type="body" idx="1"/>
          </p:nvPr>
        </p:nvSpPr>
        <p:spPr>
          <a:solidFill>
            <a:srgbClr val="FFFFFF"/>
          </a:solidFill>
          <a:ln>
            <a:solidFill>
              <a:srgbClr val="000000"/>
            </a:solidFill>
          </a:ln>
        </p:spPr>
        <p:txBody>
          <a:bodyPr/>
          <a:lstStyle/>
          <a:p>
            <a:endParaRPr lang="en-US" dirty="0"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32AA8A4-66F9-4446-AB7F-60C289198F60}" type="slidenum">
              <a:rPr lang="en-US">
                <a:solidFill>
                  <a:prstClr val="black"/>
                </a:solidFill>
              </a:rPr>
              <a:pPr eaLnBrk="1" hangingPunct="1"/>
              <a:t>14</a:t>
            </a:fld>
            <a:endParaRPr lang="en-US">
              <a:solidFill>
                <a:prstClr val="black"/>
              </a:solidFill>
            </a:endParaRPr>
          </a:p>
        </p:txBody>
      </p:sp>
      <p:sp>
        <p:nvSpPr>
          <p:cNvPr id="203779" name="Rectangle 2"/>
          <p:cNvSpPr>
            <a:spLocks noGrp="1" noRot="1" noChangeAspect="1" noChangeArrowheads="1" noTextEdit="1"/>
          </p:cNvSpPr>
          <p:nvPr>
            <p:ph type="sldImg"/>
          </p:nvPr>
        </p:nvSpPr>
        <p:spPr>
          <a:solidFill>
            <a:srgbClr val="FFFFFF"/>
          </a:solidFill>
          <a:ln/>
        </p:spPr>
      </p:sp>
      <p:sp>
        <p:nvSpPr>
          <p:cNvPr id="203780" name="Rectangle 3"/>
          <p:cNvSpPr>
            <a:spLocks noGrp="1" noChangeArrowheads="1"/>
          </p:cNvSpPr>
          <p:nvPr>
            <p:ph type="body" idx="1"/>
          </p:nvPr>
        </p:nvSpPr>
        <p:spPr>
          <a:solidFill>
            <a:srgbClr val="FFFFFF"/>
          </a:solidFill>
          <a:ln>
            <a:solidFill>
              <a:srgbClr val="000000"/>
            </a:solidFill>
          </a:ln>
        </p:spPr>
        <p:txBody>
          <a:bodyPr/>
          <a:lstStyle/>
          <a:p>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15</a:t>
            </a:fld>
            <a:endParaRPr lang="en-CA"/>
          </a:p>
        </p:txBody>
      </p:sp>
    </p:spTree>
    <p:extLst>
      <p:ext uri="{BB962C8B-B14F-4D97-AF65-F5344CB8AC3E}">
        <p14:creationId xmlns:p14="http://schemas.microsoft.com/office/powerpoint/2010/main" val="3317628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235A71-BABD-426D-9F20-CBA5F6633295}" type="slidenum">
              <a:rPr lang="en-US"/>
              <a:pPr eaLnBrk="1" hangingPunct="1"/>
              <a:t>16</a:t>
            </a:fld>
            <a:endParaRPr lang="en-US"/>
          </a:p>
        </p:txBody>
      </p:sp>
      <p:sp>
        <p:nvSpPr>
          <p:cNvPr id="158723" name="Rectangle 2"/>
          <p:cNvSpPr>
            <a:spLocks noGrp="1" noRot="1" noChangeAspect="1" noChangeArrowheads="1" noTextEdit="1"/>
          </p:cNvSpPr>
          <p:nvPr>
            <p:ph type="sldImg"/>
          </p:nvPr>
        </p:nvSpPr>
        <p:spPr>
          <a:solidFill>
            <a:srgbClr val="FFFFFF"/>
          </a:solidFill>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17</a:t>
            </a:fld>
            <a:endParaRPr lang="en-CA"/>
          </a:p>
        </p:txBody>
      </p:sp>
    </p:spTree>
    <p:extLst>
      <p:ext uri="{BB962C8B-B14F-4D97-AF65-F5344CB8AC3E}">
        <p14:creationId xmlns:p14="http://schemas.microsoft.com/office/powerpoint/2010/main" val="3234420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32AA8A4-66F9-4446-AB7F-60C289198F60}" type="slidenum">
              <a:rPr lang="en-US"/>
              <a:pPr eaLnBrk="1" hangingPunct="1"/>
              <a:t>18</a:t>
            </a:fld>
            <a:endParaRPr lang="en-US"/>
          </a:p>
        </p:txBody>
      </p:sp>
      <p:sp>
        <p:nvSpPr>
          <p:cNvPr id="203779" name="Rectangle 2"/>
          <p:cNvSpPr>
            <a:spLocks noGrp="1" noRot="1" noChangeAspect="1" noChangeArrowheads="1" noTextEdit="1"/>
          </p:cNvSpPr>
          <p:nvPr>
            <p:ph type="sldImg"/>
          </p:nvPr>
        </p:nvSpPr>
        <p:spPr>
          <a:solidFill>
            <a:srgbClr val="FFFFFF"/>
          </a:solidFill>
          <a:ln/>
        </p:spPr>
      </p:sp>
      <p:sp>
        <p:nvSpPr>
          <p:cNvPr id="203780" name="Rectangle 3"/>
          <p:cNvSpPr>
            <a:spLocks noGrp="1" noChangeArrowheads="1"/>
          </p:cNvSpPr>
          <p:nvPr>
            <p:ph type="body" idx="1"/>
          </p:nvPr>
        </p:nvSpPr>
        <p:spPr>
          <a:solidFill>
            <a:srgbClr val="FFFFFF"/>
          </a:solidFill>
          <a:ln>
            <a:solidFill>
              <a:srgbClr val="000000"/>
            </a:solidFill>
          </a:ln>
        </p:spPr>
        <p:txBody>
          <a:bodyPr/>
          <a:lstStyle/>
          <a:p>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19</a:t>
            </a:fld>
            <a:endParaRPr lang="en-CA"/>
          </a:p>
        </p:txBody>
      </p:sp>
    </p:spTree>
    <p:extLst>
      <p:ext uri="{BB962C8B-B14F-4D97-AF65-F5344CB8AC3E}">
        <p14:creationId xmlns:p14="http://schemas.microsoft.com/office/powerpoint/2010/main" val="4028725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2</a:t>
            </a:fld>
            <a:endParaRPr lang="en-CA"/>
          </a:p>
        </p:txBody>
      </p:sp>
    </p:spTree>
    <p:extLst>
      <p:ext uri="{BB962C8B-B14F-4D97-AF65-F5344CB8AC3E}">
        <p14:creationId xmlns:p14="http://schemas.microsoft.com/office/powerpoint/2010/main" val="7308044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20</a:t>
            </a:fld>
            <a:endParaRPr lang="en-CA"/>
          </a:p>
        </p:txBody>
      </p:sp>
    </p:spTree>
    <p:extLst>
      <p:ext uri="{BB962C8B-B14F-4D97-AF65-F5344CB8AC3E}">
        <p14:creationId xmlns:p14="http://schemas.microsoft.com/office/powerpoint/2010/main" val="2317857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21</a:t>
            </a:fld>
            <a:endParaRPr lang="en-CA"/>
          </a:p>
        </p:txBody>
      </p:sp>
    </p:spTree>
    <p:extLst>
      <p:ext uri="{BB962C8B-B14F-4D97-AF65-F5344CB8AC3E}">
        <p14:creationId xmlns:p14="http://schemas.microsoft.com/office/powerpoint/2010/main" val="38131069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22</a:t>
            </a:fld>
            <a:endParaRPr lang="en-CA"/>
          </a:p>
        </p:txBody>
      </p:sp>
    </p:spTree>
    <p:extLst>
      <p:ext uri="{BB962C8B-B14F-4D97-AF65-F5344CB8AC3E}">
        <p14:creationId xmlns:p14="http://schemas.microsoft.com/office/powerpoint/2010/main" val="18598667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23</a:t>
            </a:fld>
            <a:endParaRPr lang="en-CA"/>
          </a:p>
        </p:txBody>
      </p:sp>
    </p:spTree>
    <p:extLst>
      <p:ext uri="{BB962C8B-B14F-4D97-AF65-F5344CB8AC3E}">
        <p14:creationId xmlns:p14="http://schemas.microsoft.com/office/powerpoint/2010/main" val="42855718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32AA8A4-66F9-4446-AB7F-60C289198F60}" type="slidenum">
              <a:rPr lang="en-US"/>
              <a:pPr eaLnBrk="1" hangingPunct="1"/>
              <a:t>24</a:t>
            </a:fld>
            <a:endParaRPr lang="en-US"/>
          </a:p>
        </p:txBody>
      </p:sp>
      <p:sp>
        <p:nvSpPr>
          <p:cNvPr id="203779" name="Rectangle 2"/>
          <p:cNvSpPr>
            <a:spLocks noGrp="1" noRot="1" noChangeAspect="1" noChangeArrowheads="1" noTextEdit="1"/>
          </p:cNvSpPr>
          <p:nvPr>
            <p:ph type="sldImg"/>
          </p:nvPr>
        </p:nvSpPr>
        <p:spPr>
          <a:solidFill>
            <a:srgbClr val="FFFFFF"/>
          </a:solidFill>
          <a:ln/>
        </p:spPr>
      </p:sp>
      <p:sp>
        <p:nvSpPr>
          <p:cNvPr id="203780" name="Rectangle 3"/>
          <p:cNvSpPr>
            <a:spLocks noGrp="1" noChangeArrowheads="1"/>
          </p:cNvSpPr>
          <p:nvPr>
            <p:ph type="body" idx="1"/>
          </p:nvPr>
        </p:nvSpPr>
        <p:spPr>
          <a:solidFill>
            <a:srgbClr val="FFFFFF"/>
          </a:solidFill>
          <a:ln>
            <a:solidFill>
              <a:srgbClr val="000000"/>
            </a:solidFill>
          </a:ln>
        </p:spPr>
        <p:txBody>
          <a:bodyPr/>
          <a:lstStyle/>
          <a:p>
            <a:endParaRPr 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25</a:t>
            </a:fld>
            <a:endParaRPr lang="en-CA"/>
          </a:p>
        </p:txBody>
      </p:sp>
    </p:spTree>
    <p:extLst>
      <p:ext uri="{BB962C8B-B14F-4D97-AF65-F5344CB8AC3E}">
        <p14:creationId xmlns:p14="http://schemas.microsoft.com/office/powerpoint/2010/main" val="14627492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26</a:t>
            </a:fld>
            <a:endParaRPr lang="en-CA"/>
          </a:p>
        </p:txBody>
      </p:sp>
    </p:spTree>
    <p:extLst>
      <p:ext uri="{BB962C8B-B14F-4D97-AF65-F5344CB8AC3E}">
        <p14:creationId xmlns:p14="http://schemas.microsoft.com/office/powerpoint/2010/main" val="15688141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27</a:t>
            </a:fld>
            <a:endParaRPr lang="en-CA"/>
          </a:p>
        </p:txBody>
      </p:sp>
    </p:spTree>
    <p:extLst>
      <p:ext uri="{BB962C8B-B14F-4D97-AF65-F5344CB8AC3E}">
        <p14:creationId xmlns:p14="http://schemas.microsoft.com/office/powerpoint/2010/main" val="31593502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68DBD27-668A-C547-B372-AF2903FBB076}" type="slidenum">
              <a:rPr lang="en-US" sz="1200">
                <a:solidFill>
                  <a:srgbClr val="000000"/>
                </a:solidFill>
              </a:rPr>
              <a:pPr/>
              <a:t>28</a:t>
            </a:fld>
            <a:endParaRPr lang="en-US" sz="1200">
              <a:solidFill>
                <a:srgbClr val="000000"/>
              </a:solidFill>
            </a:endParaRPr>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3</a:t>
            </a:fld>
            <a:endParaRPr lang="en-CA"/>
          </a:p>
        </p:txBody>
      </p:sp>
    </p:spTree>
    <p:extLst>
      <p:ext uri="{BB962C8B-B14F-4D97-AF65-F5344CB8AC3E}">
        <p14:creationId xmlns:p14="http://schemas.microsoft.com/office/powerpoint/2010/main" val="2794224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4</a:t>
            </a:fld>
            <a:endParaRPr lang="en-CA"/>
          </a:p>
        </p:txBody>
      </p:sp>
    </p:spTree>
    <p:extLst>
      <p:ext uri="{BB962C8B-B14F-4D97-AF65-F5344CB8AC3E}">
        <p14:creationId xmlns:p14="http://schemas.microsoft.com/office/powerpoint/2010/main" val="2331691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5</a:t>
            </a:fld>
            <a:endParaRPr lang="en-CA"/>
          </a:p>
        </p:txBody>
      </p:sp>
    </p:spTree>
    <p:extLst>
      <p:ext uri="{BB962C8B-B14F-4D97-AF65-F5344CB8AC3E}">
        <p14:creationId xmlns:p14="http://schemas.microsoft.com/office/powerpoint/2010/main" val="341695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6</a:t>
            </a:fld>
            <a:endParaRPr lang="en-CA"/>
          </a:p>
        </p:txBody>
      </p:sp>
    </p:spTree>
    <p:extLst>
      <p:ext uri="{BB962C8B-B14F-4D97-AF65-F5344CB8AC3E}">
        <p14:creationId xmlns:p14="http://schemas.microsoft.com/office/powerpoint/2010/main" val="341695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7</a:t>
            </a:fld>
            <a:endParaRPr lang="en-CA"/>
          </a:p>
        </p:txBody>
      </p:sp>
    </p:spTree>
    <p:extLst>
      <p:ext uri="{BB962C8B-B14F-4D97-AF65-F5344CB8AC3E}">
        <p14:creationId xmlns:p14="http://schemas.microsoft.com/office/powerpoint/2010/main" val="341695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8</a:t>
            </a:fld>
            <a:endParaRPr lang="en-CA"/>
          </a:p>
        </p:txBody>
      </p:sp>
    </p:spTree>
    <p:extLst>
      <p:ext uri="{BB962C8B-B14F-4D97-AF65-F5344CB8AC3E}">
        <p14:creationId xmlns:p14="http://schemas.microsoft.com/office/powerpoint/2010/main" val="4110841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9D208A-F687-4D83-8674-375D630320DE}" type="slidenum">
              <a:rPr lang="en-CA" smtClean="0"/>
              <a:pPr/>
              <a:t>9</a:t>
            </a:fld>
            <a:endParaRPr lang="en-CA"/>
          </a:p>
        </p:txBody>
      </p:sp>
    </p:spTree>
    <p:extLst>
      <p:ext uri="{BB962C8B-B14F-4D97-AF65-F5344CB8AC3E}">
        <p14:creationId xmlns:p14="http://schemas.microsoft.com/office/powerpoint/2010/main" val="1844456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pPr/>
              <a:t>3/1/13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pPr/>
              <a:t>3/1/13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pPr/>
              <a:t>3/1/13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48172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2797693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26395385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8021965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CA">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8214902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8" name="Footer Placeholder 7"/>
          <p:cNvSpPr>
            <a:spLocks noGrp="1"/>
          </p:cNvSpPr>
          <p:nvPr>
            <p:ph type="ftr" sz="quarter" idx="11"/>
          </p:nvPr>
        </p:nvSpPr>
        <p:spPr/>
        <p:txBody>
          <a:bodyPr/>
          <a:lstStyle/>
          <a:p>
            <a:endParaRPr lang="en-CA">
              <a:solidFill>
                <a:prstClr val="white">
                  <a:tint val="75000"/>
                </a:prstClr>
              </a:solidFill>
              <a:latin typeface="Calibri"/>
            </a:endParaRPr>
          </a:p>
        </p:txBody>
      </p:sp>
      <p:sp>
        <p:nvSpPr>
          <p:cNvPr id="9" name="Slide Number Placeholder 8"/>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15448627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4" name="Footer Placeholder 3"/>
          <p:cNvSpPr>
            <a:spLocks noGrp="1"/>
          </p:cNvSpPr>
          <p:nvPr>
            <p:ph type="ftr" sz="quarter" idx="11"/>
          </p:nvPr>
        </p:nvSpPr>
        <p:spPr/>
        <p:txBody>
          <a:bodyPr/>
          <a:lstStyle/>
          <a:p>
            <a:endParaRPr lang="en-CA">
              <a:solidFill>
                <a:prstClr val="white">
                  <a:tint val="75000"/>
                </a:prstClr>
              </a:solidFill>
              <a:latin typeface="Calibri"/>
            </a:endParaRPr>
          </a:p>
        </p:txBody>
      </p:sp>
      <p:sp>
        <p:nvSpPr>
          <p:cNvPr id="5" name="Slide Number Placeholder 4"/>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11719607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3" name="Footer Placeholder 2"/>
          <p:cNvSpPr>
            <a:spLocks noGrp="1"/>
          </p:cNvSpPr>
          <p:nvPr>
            <p:ph type="ftr" sz="quarter" idx="11"/>
          </p:nvPr>
        </p:nvSpPr>
        <p:spPr/>
        <p:txBody>
          <a:bodyPr/>
          <a:lstStyle/>
          <a:p>
            <a:endParaRPr lang="en-CA">
              <a:solidFill>
                <a:prstClr val="white">
                  <a:tint val="75000"/>
                </a:prstClr>
              </a:solidFill>
              <a:latin typeface="Calibri"/>
            </a:endParaRPr>
          </a:p>
        </p:txBody>
      </p:sp>
      <p:sp>
        <p:nvSpPr>
          <p:cNvPr id="4" name="Slide Number Placeholder 3"/>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1362393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pPr/>
              <a:t>3/1/13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CA">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844145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CA">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6489808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3471659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535406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7770753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1388452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25749236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CA">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42539042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8" name="Footer Placeholder 7"/>
          <p:cNvSpPr>
            <a:spLocks noGrp="1"/>
          </p:cNvSpPr>
          <p:nvPr>
            <p:ph type="ftr" sz="quarter" idx="11"/>
          </p:nvPr>
        </p:nvSpPr>
        <p:spPr/>
        <p:txBody>
          <a:bodyPr/>
          <a:lstStyle/>
          <a:p>
            <a:endParaRPr lang="en-CA">
              <a:solidFill>
                <a:prstClr val="white">
                  <a:tint val="75000"/>
                </a:prstClr>
              </a:solidFill>
              <a:latin typeface="Calibri"/>
            </a:endParaRPr>
          </a:p>
        </p:txBody>
      </p:sp>
      <p:sp>
        <p:nvSpPr>
          <p:cNvPr id="9" name="Slide Number Placeholder 8"/>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1810247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4" name="Footer Placeholder 3"/>
          <p:cNvSpPr>
            <a:spLocks noGrp="1"/>
          </p:cNvSpPr>
          <p:nvPr>
            <p:ph type="ftr" sz="quarter" idx="11"/>
          </p:nvPr>
        </p:nvSpPr>
        <p:spPr/>
        <p:txBody>
          <a:bodyPr/>
          <a:lstStyle/>
          <a:p>
            <a:endParaRPr lang="en-CA">
              <a:solidFill>
                <a:prstClr val="white">
                  <a:tint val="75000"/>
                </a:prstClr>
              </a:solidFill>
              <a:latin typeface="Calibri"/>
            </a:endParaRPr>
          </a:p>
        </p:txBody>
      </p:sp>
      <p:sp>
        <p:nvSpPr>
          <p:cNvPr id="5" name="Slide Number Placeholder 4"/>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4175591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541105-EC63-49E0-937A-FE703F6F2C8D}" type="datetimeFigureOut">
              <a:rPr lang="en-CA" smtClean="0"/>
              <a:pPr/>
              <a:t>3/1/13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3" name="Footer Placeholder 2"/>
          <p:cNvSpPr>
            <a:spLocks noGrp="1"/>
          </p:cNvSpPr>
          <p:nvPr>
            <p:ph type="ftr" sz="quarter" idx="11"/>
          </p:nvPr>
        </p:nvSpPr>
        <p:spPr/>
        <p:txBody>
          <a:bodyPr/>
          <a:lstStyle/>
          <a:p>
            <a:endParaRPr lang="en-CA">
              <a:solidFill>
                <a:prstClr val="white">
                  <a:tint val="75000"/>
                </a:prstClr>
              </a:solidFill>
              <a:latin typeface="Calibri"/>
            </a:endParaRPr>
          </a:p>
        </p:txBody>
      </p:sp>
      <p:sp>
        <p:nvSpPr>
          <p:cNvPr id="4" name="Slide Number Placeholder 3"/>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6927698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CA">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6848450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CA">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21748041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11634584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CA">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8281482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3178311544"/>
      </p:ext>
    </p:extLst>
  </p:cSld>
  <p:clrMapOvr>
    <a:masterClrMapping/>
  </p:clrMapOvr>
  <p:transition xmlns:p14="http://schemas.microsoft.com/office/powerpoint/2010/mai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5383444"/>
      </p:ext>
    </p:extLst>
  </p:cSld>
  <p:clrMapOvr>
    <a:masterClrMapping/>
  </p:clrMapOvr>
  <p:transition xmlns:p14="http://schemas.microsoft.com/office/powerpoint/2010/mai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36203603"/>
      </p:ext>
    </p:extLst>
  </p:cSld>
  <p:clrMapOvr>
    <a:masterClrMapping/>
  </p:clrMapOvr>
  <p:transition xmlns:p14="http://schemas.microsoft.com/office/powerpoint/2010/mai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7698726"/>
      </p:ext>
    </p:extLst>
  </p:cSld>
  <p:clrMapOvr>
    <a:masterClrMapping/>
  </p:clrMapOvr>
  <p:transition xmlns:p14="http://schemas.microsoft.com/office/powerpoint/2010/main"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77255804"/>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E9541105-EC63-49E0-937A-FE703F6F2C8D}" type="datetimeFigureOut">
              <a:rPr lang="en-CA" smtClean="0"/>
              <a:pPr/>
              <a:t>3/1/13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51356046"/>
      </p:ext>
    </p:extLst>
  </p:cSld>
  <p:clrMapOvr>
    <a:masterClrMapping/>
  </p:clrMapOvr>
  <p:transition xmlns:p14="http://schemas.microsoft.com/office/powerpoint/2010/mai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0853434"/>
      </p:ext>
    </p:extLst>
  </p:cSld>
  <p:clrMapOvr>
    <a:masterClrMapping/>
  </p:clrMapOvr>
  <p:transition xmlns:p14="http://schemas.microsoft.com/office/powerpoint/2010/mai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94037333"/>
      </p:ext>
    </p:extLst>
  </p:cSld>
  <p:clrMapOvr>
    <a:masterClrMapping/>
  </p:clrMapOvr>
  <p:transition xmlns:p14="http://schemas.microsoft.com/office/powerpoint/2010/mai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05985678"/>
      </p:ext>
    </p:extLst>
  </p:cSld>
  <p:clrMapOvr>
    <a:masterClrMapping/>
  </p:clrMapOvr>
  <p:transition xmlns:p14="http://schemas.microsoft.com/office/powerpoint/2010/main"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0727278"/>
      </p:ext>
    </p:extLst>
  </p:cSld>
  <p:clrMapOvr>
    <a:masterClrMapping/>
  </p:clrMapOvr>
  <p:transition xmlns:p14="http://schemas.microsoft.com/office/powerpoint/2010/mai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8337510"/>
      </p:ext>
    </p:extLst>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E9541105-EC63-49E0-937A-FE703F6F2C8D}" type="datetimeFigureOut">
              <a:rPr lang="en-CA" smtClean="0"/>
              <a:pPr/>
              <a:t>3/1/13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E9541105-EC63-49E0-937A-FE703F6F2C8D}" type="datetimeFigureOut">
              <a:rPr lang="en-CA" smtClean="0"/>
              <a:pPr/>
              <a:t>3/1/13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541105-EC63-49E0-937A-FE703F6F2C8D}" type="datetimeFigureOut">
              <a:rPr lang="en-CA" smtClean="0"/>
              <a:pPr/>
              <a:t>3/1/13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41105-EC63-49E0-937A-FE703F6F2C8D}" type="datetimeFigureOut">
              <a:rPr lang="en-CA" smtClean="0"/>
              <a:pPr/>
              <a:t>3/1/13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41105-EC63-49E0-937A-FE703F6F2C8D}" type="datetimeFigureOut">
              <a:rPr lang="en-CA" smtClean="0"/>
              <a:pPr/>
              <a:t>3/1/13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9CCB41B-8D0D-4D3E-A79D-45BD1DD7455D}" type="slidenum">
              <a:rPr lang="en-CA" smtClean="0"/>
              <a:pPr/>
              <a:t>‹#›</a:t>
            </a:fld>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2.xml"/><Relationship Id="rId3"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4.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theme" Target="../theme/theme5.xml"/><Relationship Id="rId13" Type="http://schemas.openxmlformats.org/officeDocument/2006/relationships/image" Target="../media/image1.png"/><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541105-EC63-49E0-937A-FE703F6F2C8D}" type="datetimeFigureOut">
              <a:rPr lang="en-CA" smtClean="0"/>
              <a:pPr/>
              <a:t>3/1/13</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CCB41B-8D0D-4D3E-A79D-45BD1DD7455D}"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506223421"/>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541105-EC63-49E0-937A-FE703F6F2C8D}" type="datetimeFigureOut">
              <a:rPr lang="en-CA" smtClean="0">
                <a:solidFill>
                  <a:prstClr val="white">
                    <a:tint val="75000"/>
                  </a:prstClr>
                </a:solidFill>
                <a:latin typeface="Calibri"/>
              </a:rPr>
              <a:pPr/>
              <a:t>3/1/13</a:t>
            </a:fld>
            <a:endParaRPr lang="en-CA">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CCB41B-8D0D-4D3E-A79D-45BD1DD7455D}" type="slidenum">
              <a:rPr lang="en-CA" smtClean="0">
                <a:solidFill>
                  <a:prstClr val="white">
                    <a:tint val="75000"/>
                  </a:prstClr>
                </a:solidFill>
                <a:latin typeface="Calibri"/>
              </a:rPr>
              <a:pPr/>
              <a:t>‹#›</a:t>
            </a:fld>
            <a:endParaRPr lang="en-CA">
              <a:solidFill>
                <a:prstClr val="white">
                  <a:tint val="75000"/>
                </a:prstClr>
              </a:solidFill>
              <a:latin typeface="Calibri"/>
            </a:endParaRPr>
          </a:p>
        </p:txBody>
      </p:sp>
    </p:spTree>
    <p:extLst>
      <p:ext uri="{BB962C8B-B14F-4D97-AF65-F5344CB8AC3E}">
        <p14:creationId xmlns:p14="http://schemas.microsoft.com/office/powerpoint/2010/main" val="3206008823"/>
      </p:ext>
    </p:extLst>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4.wmf"/><Relationship Id="rId4" Type="http://schemas.openxmlformats.org/officeDocument/2006/relationships/image" Target="../media/image5.emf"/><Relationship Id="rId5" Type="http://schemas.openxmlformats.org/officeDocument/2006/relationships/image" Target="../media/image6.wm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emf"/><Relationship Id="rId5" Type="http://schemas.openxmlformats.org/officeDocument/2006/relationships/image" Target="../media/image9.emf"/><Relationship Id="rId6" Type="http://schemas.openxmlformats.org/officeDocument/2006/relationships/image" Target="../media/image10.emf"/><Relationship Id="rId7" Type="http://schemas.openxmlformats.org/officeDocument/2006/relationships/image" Target="../media/image11.emf"/><Relationship Id="rId8" Type="http://schemas.openxmlformats.org/officeDocument/2006/relationships/image" Target="../media/image12.emf"/><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image" Target="../media/image14.jpeg"/><Relationship Id="rId5" Type="http://schemas.openxmlformats.org/officeDocument/2006/relationships/oleObject" Target="../embeddings/oleObject1.bin"/><Relationship Id="rId6" Type="http://schemas.openxmlformats.org/officeDocument/2006/relationships/image" Target="../media/image13.emf"/><Relationship Id="rId1" Type="http://schemas.openxmlformats.org/officeDocument/2006/relationships/vmlDrawing" Target="../drawings/vmlDrawing1.vml"/><Relationship Id="rId2"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 Id="rId3"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chart" Target="../charts/char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dirty="0">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dirty="0" smtClean="0">
                <a:cs typeface="Arial" charset="0"/>
              </a:rPr>
              <a:t>. </a:t>
            </a:r>
            <a:endParaRPr lang="en-US" sz="2600" dirty="0">
              <a:cs typeface="Arial" charset="0"/>
            </a:endParaRPr>
          </a:p>
        </p:txBody>
      </p:sp>
    </p:spTree>
    <p:extLst>
      <p:ext uri="{BB962C8B-B14F-4D97-AF65-F5344CB8AC3E}">
        <p14:creationId xmlns:p14="http://schemas.microsoft.com/office/powerpoint/2010/main" val="31469472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76200"/>
            <a:ext cx="8229600" cy="1139825"/>
          </a:xfrm>
        </p:spPr>
        <p:txBody>
          <a:bodyPr/>
          <a:lstStyle/>
          <a:p>
            <a:pPr algn="ctr" eaLnBrk="1" hangingPunct="1">
              <a:defRPr/>
            </a:pPr>
            <a:r>
              <a:rPr lang="en-US" sz="4000" dirty="0">
                <a:solidFill>
                  <a:srgbClr val="FFFF00"/>
                </a:solidFill>
                <a:latin typeface="Arial"/>
                <a:ea typeface="+mj-ea"/>
                <a:cs typeface="Arial"/>
              </a:rPr>
              <a:t>Carfilzomib (</a:t>
            </a:r>
            <a:r>
              <a:rPr lang="en-US" sz="4000" dirty="0" smtClean="0">
                <a:solidFill>
                  <a:srgbClr val="FFFF00"/>
                </a:solidFill>
                <a:latin typeface="Arial"/>
                <a:ea typeface="+mj-ea"/>
                <a:cs typeface="Arial"/>
              </a:rPr>
              <a:t>PR-171)</a:t>
            </a:r>
            <a:endParaRPr lang="en-US" sz="4000" dirty="0">
              <a:solidFill>
                <a:srgbClr val="FFFF00"/>
              </a:solidFill>
              <a:latin typeface="Arial"/>
              <a:ea typeface="+mj-ea"/>
              <a:cs typeface="Arial"/>
            </a:endParaRPr>
          </a:p>
        </p:txBody>
      </p:sp>
      <p:cxnSp>
        <p:nvCxnSpPr>
          <p:cNvPr id="5" name="Straight Connector 4"/>
          <p:cNvCxnSpPr/>
          <p:nvPr/>
        </p:nvCxnSpPr>
        <p:spPr bwMode="auto">
          <a:xfrm>
            <a:off x="2843808" y="6093296"/>
            <a:ext cx="1296144" cy="0"/>
          </a:xfrm>
          <a:prstGeom prst="line">
            <a:avLst/>
          </a:prstGeom>
          <a:solidFill>
            <a:srgbClr val="FFFF00"/>
          </a:solidFill>
          <a:ln w="28575" cap="flat" cmpd="sng" algn="ctr">
            <a:solidFill>
              <a:srgbClr val="800080"/>
            </a:solidFill>
            <a:prstDash val="solid"/>
            <a:round/>
            <a:headEnd type="none" w="med" len="med"/>
            <a:tailEnd type="none" w="med" len="med"/>
          </a:ln>
          <a:effectLst/>
        </p:spPr>
      </p:cxnSp>
      <p:cxnSp>
        <p:nvCxnSpPr>
          <p:cNvPr id="6" name="Straight Connector 5"/>
          <p:cNvCxnSpPr/>
          <p:nvPr/>
        </p:nvCxnSpPr>
        <p:spPr bwMode="auto">
          <a:xfrm>
            <a:off x="2915816" y="4653136"/>
            <a:ext cx="1080120" cy="0"/>
          </a:xfrm>
          <a:prstGeom prst="line">
            <a:avLst/>
          </a:prstGeom>
          <a:solidFill>
            <a:srgbClr val="FFFF00"/>
          </a:solidFill>
          <a:ln w="28575" cap="flat" cmpd="sng" algn="ctr">
            <a:solidFill>
              <a:srgbClr val="B0DFA1"/>
            </a:solidFill>
            <a:prstDash val="solid"/>
            <a:round/>
            <a:headEnd type="none" w="med" len="med"/>
            <a:tailEnd type="none" w="med" len="med"/>
          </a:ln>
          <a:effectLst/>
        </p:spPr>
      </p:cxnSp>
      <p:pic>
        <p:nvPicPr>
          <p:cNvPr id="7" name="Picture 6" descr="CarfilzomibGraphic_v2fr.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1759" y="4510746"/>
            <a:ext cx="3374136" cy="1366526"/>
          </a:xfrm>
          <a:prstGeom prst="rect">
            <a:avLst/>
          </a:prstGeom>
        </p:spPr>
      </p:pic>
      <p:cxnSp>
        <p:nvCxnSpPr>
          <p:cNvPr id="8" name="Straight Connector 7"/>
          <p:cNvCxnSpPr/>
          <p:nvPr/>
        </p:nvCxnSpPr>
        <p:spPr bwMode="auto">
          <a:xfrm>
            <a:off x="3995936" y="4653136"/>
            <a:ext cx="0" cy="360040"/>
          </a:xfrm>
          <a:prstGeom prst="line">
            <a:avLst/>
          </a:prstGeom>
          <a:solidFill>
            <a:srgbClr val="FFFF00"/>
          </a:solidFill>
          <a:ln w="28575" cap="flat" cmpd="sng" algn="ctr">
            <a:solidFill>
              <a:srgbClr val="B0DFA1"/>
            </a:solidFill>
            <a:prstDash val="solid"/>
            <a:round/>
            <a:headEnd type="none" w="med" len="med"/>
            <a:tailEnd type="none" w="med" len="med"/>
          </a:ln>
          <a:effectLst/>
        </p:spPr>
      </p:cxnSp>
      <p:graphicFrame>
        <p:nvGraphicFramePr>
          <p:cNvPr id="9" name="Content Placeholder 4"/>
          <p:cNvGraphicFramePr>
            <a:graphicFrameLocks/>
          </p:cNvGraphicFramePr>
          <p:nvPr>
            <p:extLst>
              <p:ext uri="{D42A27DB-BD31-4B8C-83A1-F6EECF244321}">
                <p14:modId xmlns:p14="http://schemas.microsoft.com/office/powerpoint/2010/main" val="327433951"/>
              </p:ext>
            </p:extLst>
          </p:nvPr>
        </p:nvGraphicFramePr>
        <p:xfrm>
          <a:off x="467544" y="1412776"/>
          <a:ext cx="8496944" cy="2529840"/>
        </p:xfrm>
        <a:graphic>
          <a:graphicData uri="http://schemas.openxmlformats.org/drawingml/2006/table">
            <a:tbl>
              <a:tblPr firstRow="1" bandRow="1">
                <a:tableStyleId>{10A1B5D5-9B99-4C35-A422-299274C87663}</a:tableStyleId>
              </a:tblPr>
              <a:tblGrid>
                <a:gridCol w="4248472"/>
                <a:gridCol w="4248472"/>
              </a:tblGrid>
              <a:tr h="288032">
                <a:tc gridSpan="2">
                  <a:txBody>
                    <a:bodyPr/>
                    <a:lstStyle/>
                    <a:p>
                      <a:pPr algn="ctr"/>
                      <a:r>
                        <a:rPr lang="en-US" sz="1700" dirty="0" smtClean="0">
                          <a:latin typeface="Calibri"/>
                          <a:cs typeface="Calibri"/>
                        </a:rPr>
                        <a:t>Biochemical mechanism and selectivity</a:t>
                      </a:r>
                      <a:endParaRPr lang="en-US" sz="1700" dirty="0">
                        <a:latin typeface="Calibri"/>
                        <a:cs typeface="Calibri"/>
                      </a:endParaRPr>
                    </a:p>
                  </a:txBody>
                  <a:tcPr anchor="b">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20CAF8"/>
                    </a:solidFill>
                  </a:tcPr>
                </a:tc>
                <a:tc hMerge="1">
                  <a:txBody>
                    <a:bodyPr/>
                    <a:lstStyle/>
                    <a:p>
                      <a:pPr algn="ctr"/>
                      <a:endParaRPr lang="en-US" sz="1700" dirty="0">
                        <a:latin typeface="Arial"/>
                        <a:cs typeface="Arial"/>
                      </a:endParaRPr>
                    </a:p>
                  </a:txBody>
                  <a:tcPr anchor="b">
                    <a:lnL w="12700" cap="flat" cmpd="sng" algn="ctr">
                      <a:solidFill>
                        <a:srgbClr val="0000FF"/>
                      </a:solidFill>
                      <a:prstDash val="solid"/>
                      <a:round/>
                      <a:headEnd type="none" w="med" len="med"/>
                      <a:tailEnd type="none" w="med" len="med"/>
                    </a:lnL>
                  </a:tcPr>
                </a:tc>
              </a:tr>
              <a:tr h="297552">
                <a:tc>
                  <a:txBody>
                    <a:bodyPr/>
                    <a:lstStyle/>
                    <a:p>
                      <a:pPr algn="ctr"/>
                      <a:r>
                        <a:rPr lang="en-US" sz="1700" b="1" dirty="0" err="1" smtClean="0">
                          <a:solidFill>
                            <a:srgbClr val="FFFFFF"/>
                          </a:solidFill>
                          <a:latin typeface="Calibri"/>
                          <a:cs typeface="Calibri"/>
                        </a:rPr>
                        <a:t>Carfilzomib</a:t>
                      </a:r>
                      <a:endParaRPr lang="en-US" sz="1700" b="1" dirty="0">
                        <a:solidFill>
                          <a:srgbClr val="FFFFFF"/>
                        </a:solidFill>
                        <a:latin typeface="Calibri"/>
                        <a:cs typeface="Calibri"/>
                      </a:endParaRPr>
                    </a:p>
                  </a:txBody>
                  <a:tcPr anchor="b">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20CAF8"/>
                    </a:solidFill>
                  </a:tcPr>
                </a:tc>
                <a:tc>
                  <a:txBody>
                    <a:bodyPr/>
                    <a:lstStyle/>
                    <a:p>
                      <a:pPr algn="ctr"/>
                      <a:r>
                        <a:rPr lang="en-US" sz="1700" b="1" dirty="0" err="1" smtClean="0">
                          <a:solidFill>
                            <a:srgbClr val="FFFFFF"/>
                          </a:solidFill>
                          <a:latin typeface="Calibri"/>
                          <a:cs typeface="Calibri"/>
                        </a:rPr>
                        <a:t>Bortezomib</a:t>
                      </a:r>
                      <a:endParaRPr lang="en-US" sz="1700" b="1" dirty="0">
                        <a:solidFill>
                          <a:srgbClr val="FFFFFF"/>
                        </a:solidFill>
                        <a:latin typeface="Calibri"/>
                        <a:cs typeface="Calibri"/>
                      </a:endParaRPr>
                    </a:p>
                  </a:txBody>
                  <a:tcPr anchor="b">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20CAF8"/>
                    </a:solidFill>
                  </a:tcPr>
                </a:tc>
              </a:tr>
              <a:tr h="370840">
                <a:tc>
                  <a:txBody>
                    <a:bodyPr/>
                    <a:lstStyle/>
                    <a:p>
                      <a:pPr algn="ctr"/>
                      <a:r>
                        <a:rPr lang="en-US" sz="1700" dirty="0" smtClean="0">
                          <a:latin typeface="Calibri"/>
                          <a:cs typeface="Calibri"/>
                        </a:rPr>
                        <a:t>Irreversible</a:t>
                      </a:r>
                      <a:br>
                        <a:rPr lang="en-US" sz="1700" dirty="0" smtClean="0">
                          <a:latin typeface="Calibri"/>
                          <a:cs typeface="Calibri"/>
                        </a:rPr>
                      </a:br>
                      <a:r>
                        <a:rPr lang="en-US" sz="1700" dirty="0" smtClean="0">
                          <a:latin typeface="Calibri"/>
                          <a:cs typeface="Calibri"/>
                        </a:rPr>
                        <a:t>(</a:t>
                      </a:r>
                      <a:r>
                        <a:rPr lang="en-US" sz="1700" dirty="0" err="1" smtClean="0">
                          <a:latin typeface="Calibri"/>
                          <a:cs typeface="Calibri"/>
                        </a:rPr>
                        <a:t>keto</a:t>
                      </a:r>
                      <a:r>
                        <a:rPr lang="en-US" sz="1700" dirty="0" smtClean="0">
                          <a:latin typeface="Calibri"/>
                          <a:cs typeface="Calibri"/>
                        </a:rPr>
                        <a:t>-epoxide</a:t>
                      </a:r>
                      <a:r>
                        <a:rPr lang="en-US" sz="1700" baseline="0" dirty="0" smtClean="0">
                          <a:latin typeface="Calibri"/>
                          <a:cs typeface="Calibri"/>
                        </a:rPr>
                        <a:t> </a:t>
                      </a:r>
                      <a:r>
                        <a:rPr lang="en-US" sz="1700" baseline="0" dirty="0" err="1" smtClean="0">
                          <a:latin typeface="Calibri"/>
                          <a:cs typeface="Calibri"/>
                        </a:rPr>
                        <a:t>tetrapeptide</a:t>
                      </a:r>
                      <a:r>
                        <a:rPr lang="en-US" sz="1700" baseline="0" dirty="0" smtClean="0">
                          <a:latin typeface="Calibri"/>
                          <a:cs typeface="Calibri"/>
                        </a:rPr>
                        <a:t>)</a:t>
                      </a:r>
                      <a:endParaRPr lang="en-US" sz="17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EBF3F8"/>
                    </a:solidFill>
                  </a:tcPr>
                </a:tc>
                <a:tc>
                  <a:txBody>
                    <a:bodyPr/>
                    <a:lstStyle/>
                    <a:p>
                      <a:pPr algn="ctr"/>
                      <a:r>
                        <a:rPr lang="en-US" sz="1700" dirty="0" smtClean="0">
                          <a:latin typeface="Calibri"/>
                          <a:cs typeface="Calibri"/>
                        </a:rPr>
                        <a:t>Slowly reversible</a:t>
                      </a:r>
                      <a:br>
                        <a:rPr lang="en-US" sz="1700" dirty="0" smtClean="0">
                          <a:latin typeface="Calibri"/>
                          <a:cs typeface="Calibri"/>
                        </a:rPr>
                      </a:br>
                      <a:r>
                        <a:rPr lang="en-US" sz="1700" dirty="0" smtClean="0">
                          <a:latin typeface="Calibri"/>
                          <a:cs typeface="Calibri"/>
                        </a:rPr>
                        <a:t>(</a:t>
                      </a:r>
                      <a:r>
                        <a:rPr lang="en-US" sz="1700" dirty="0" err="1" smtClean="0">
                          <a:latin typeface="Calibri"/>
                          <a:cs typeface="Calibri"/>
                        </a:rPr>
                        <a:t>boronic</a:t>
                      </a:r>
                      <a:r>
                        <a:rPr lang="en-US" sz="1700" baseline="0" dirty="0" smtClean="0">
                          <a:latin typeface="Calibri"/>
                          <a:cs typeface="Calibri"/>
                        </a:rPr>
                        <a:t> acid dipeptide)</a:t>
                      </a:r>
                      <a:endParaRPr lang="en-US" sz="17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EBF3F8"/>
                    </a:solidFill>
                  </a:tcPr>
                </a:tc>
              </a:tr>
              <a:tr h="370840">
                <a:tc>
                  <a:txBody>
                    <a:bodyPr/>
                    <a:lstStyle/>
                    <a:p>
                      <a:pPr algn="ctr"/>
                      <a:r>
                        <a:rPr lang="en-US" sz="1700" dirty="0" smtClean="0">
                          <a:latin typeface="Calibri"/>
                          <a:cs typeface="Calibri"/>
                        </a:rPr>
                        <a:t>   Highly selective for chymotrypsin-like</a:t>
                      </a:r>
                      <a:br>
                        <a:rPr lang="en-US" sz="1700" dirty="0" smtClean="0">
                          <a:latin typeface="Calibri"/>
                          <a:cs typeface="Calibri"/>
                        </a:rPr>
                      </a:br>
                      <a:r>
                        <a:rPr lang="en-US" sz="1700" dirty="0" smtClean="0">
                          <a:latin typeface="Calibri"/>
                          <a:cs typeface="Calibri"/>
                        </a:rPr>
                        <a:t>active site within the proteasome</a:t>
                      </a:r>
                      <a:endParaRPr lang="en-US" sz="17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n-US" sz="1700" dirty="0" smtClean="0">
                          <a:latin typeface="Calibri"/>
                          <a:cs typeface="Calibri"/>
                        </a:rPr>
                        <a:t>Inhibits both chymotrypsin-like and </a:t>
                      </a:r>
                      <a:r>
                        <a:rPr lang="en-US" sz="1700" dirty="0" err="1" smtClean="0">
                          <a:latin typeface="Calibri"/>
                          <a:cs typeface="Calibri"/>
                        </a:rPr>
                        <a:t>caspase</a:t>
                      </a:r>
                      <a:r>
                        <a:rPr lang="en-US" sz="1700" dirty="0" smtClean="0">
                          <a:latin typeface="Calibri"/>
                          <a:cs typeface="Calibri"/>
                        </a:rPr>
                        <a:t>-like activities of the proteasome</a:t>
                      </a:r>
                      <a:endParaRPr lang="en-US" sz="17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r>
              <a:tr h="370840">
                <a:tc>
                  <a:txBody>
                    <a:bodyPr/>
                    <a:lstStyle/>
                    <a:p>
                      <a:pPr algn="ctr"/>
                      <a:r>
                        <a:rPr lang="en-US" sz="1700" dirty="0" smtClean="0">
                          <a:latin typeface="Calibri"/>
                          <a:cs typeface="Calibri"/>
                        </a:rPr>
                        <a:t>Highly selective for proteasome </a:t>
                      </a:r>
                      <a:br>
                        <a:rPr lang="en-US" sz="1700" dirty="0" smtClean="0">
                          <a:latin typeface="Calibri"/>
                          <a:cs typeface="Calibri"/>
                        </a:rPr>
                      </a:br>
                      <a:r>
                        <a:rPr lang="en-US" sz="1700" dirty="0" smtClean="0">
                          <a:latin typeface="Calibri"/>
                          <a:cs typeface="Calibri"/>
                        </a:rPr>
                        <a:t>N terminal threonine active sites</a:t>
                      </a:r>
                      <a:endParaRPr lang="en-US" sz="17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EBF3F8"/>
                    </a:solidFill>
                  </a:tcPr>
                </a:tc>
                <a:tc>
                  <a:txBody>
                    <a:bodyPr/>
                    <a:lstStyle/>
                    <a:p>
                      <a:pPr algn="ctr"/>
                      <a:r>
                        <a:rPr lang="en-US" sz="1700" dirty="0" smtClean="0">
                          <a:latin typeface="Calibri"/>
                          <a:cs typeface="Calibri"/>
                        </a:rPr>
                        <a:t>Cross reactivity with serine proteases</a:t>
                      </a:r>
                      <a:endParaRPr lang="en-US" sz="17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EBF3F8"/>
                    </a:solidFill>
                  </a:tcPr>
                </a:tc>
              </a:tr>
            </a:tbl>
          </a:graphicData>
        </a:graphic>
      </p:graphicFrame>
      <p:graphicFrame>
        <p:nvGraphicFramePr>
          <p:cNvPr id="10" name="Content Placeholder 4"/>
          <p:cNvGraphicFramePr>
            <a:graphicFrameLocks/>
          </p:cNvGraphicFramePr>
          <p:nvPr>
            <p:extLst>
              <p:ext uri="{D42A27DB-BD31-4B8C-83A1-F6EECF244321}">
                <p14:modId xmlns:p14="http://schemas.microsoft.com/office/powerpoint/2010/main" val="3204931572"/>
              </p:ext>
            </p:extLst>
          </p:nvPr>
        </p:nvGraphicFramePr>
        <p:xfrm>
          <a:off x="4427984" y="4149080"/>
          <a:ext cx="4536504" cy="1737105"/>
        </p:xfrm>
        <a:graphic>
          <a:graphicData uri="http://schemas.openxmlformats.org/drawingml/2006/table">
            <a:tbl>
              <a:tblPr firstRow="1" bandRow="1">
                <a:tableStyleId>{10A1B5D5-9B99-4C35-A422-299274C87663}</a:tableStyleId>
              </a:tblPr>
              <a:tblGrid>
                <a:gridCol w="1872208"/>
                <a:gridCol w="1296144"/>
                <a:gridCol w="1368152"/>
              </a:tblGrid>
              <a:tr h="315583">
                <a:tc>
                  <a:txBody>
                    <a:bodyPr/>
                    <a:lstStyle/>
                    <a:p>
                      <a:pPr algn="ctr"/>
                      <a:endParaRPr lang="en-US" sz="1500" dirty="0">
                        <a:latin typeface="Calibri"/>
                        <a:cs typeface="Calibri"/>
                      </a:endParaRPr>
                    </a:p>
                  </a:txBody>
                  <a:tcPr anchor="b">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20CAF8"/>
                    </a:solidFill>
                  </a:tcPr>
                </a:tc>
                <a:tc gridSpan="2">
                  <a:txBody>
                    <a:bodyPr/>
                    <a:lstStyle/>
                    <a:p>
                      <a:pPr algn="ctr"/>
                      <a:r>
                        <a:rPr lang="en-US" sz="1500" dirty="0" smtClean="0">
                          <a:latin typeface="Calibri"/>
                          <a:cs typeface="Calibri"/>
                        </a:rPr>
                        <a:t>IC</a:t>
                      </a:r>
                      <a:r>
                        <a:rPr lang="en-US" sz="1500" baseline="-25000" dirty="0" smtClean="0">
                          <a:latin typeface="Calibri"/>
                          <a:cs typeface="Calibri"/>
                        </a:rPr>
                        <a:t>50</a:t>
                      </a:r>
                      <a:r>
                        <a:rPr lang="en-US" sz="1500" dirty="0" smtClean="0">
                          <a:latin typeface="Calibri"/>
                          <a:cs typeface="Calibri"/>
                        </a:rPr>
                        <a:t>S (</a:t>
                      </a:r>
                      <a:r>
                        <a:rPr lang="en-US" sz="1500" dirty="0" err="1" smtClean="0">
                          <a:latin typeface="Calibri"/>
                          <a:cs typeface="Calibri"/>
                        </a:rPr>
                        <a:t>nM</a:t>
                      </a:r>
                      <a:r>
                        <a:rPr lang="en-US" sz="1500" dirty="0" smtClean="0">
                          <a:latin typeface="Calibri"/>
                          <a:cs typeface="Calibri"/>
                        </a:rPr>
                        <a:t>)</a:t>
                      </a:r>
                      <a:endParaRPr lang="en-US" sz="1500" dirty="0">
                        <a:latin typeface="Calibri"/>
                        <a:cs typeface="Calibri"/>
                      </a:endParaRPr>
                    </a:p>
                  </a:txBody>
                  <a:tcPr anchor="b">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20CAF8"/>
                    </a:solidFill>
                  </a:tcPr>
                </a:tc>
                <a:tc hMerge="1">
                  <a:txBody>
                    <a:bodyPr/>
                    <a:lstStyle/>
                    <a:p>
                      <a:pPr algn="ctr"/>
                      <a:endParaRPr lang="en-US" sz="1700" dirty="0">
                        <a:latin typeface="Arial"/>
                        <a:cs typeface="Arial"/>
                      </a:endParaRPr>
                    </a:p>
                  </a:txBody>
                  <a:tcPr anchor="b">
                    <a:lnL w="12700" cap="flat" cmpd="sng" algn="ctr">
                      <a:solidFill>
                        <a:srgbClr val="0000FF"/>
                      </a:solidFill>
                      <a:prstDash val="solid"/>
                      <a:round/>
                      <a:headEnd type="none" w="med" len="med"/>
                      <a:tailEnd type="none" w="med" len="med"/>
                    </a:lnL>
                  </a:tcPr>
                </a:tc>
              </a:tr>
              <a:tr h="315583">
                <a:tc>
                  <a:txBody>
                    <a:bodyPr/>
                    <a:lstStyle/>
                    <a:p>
                      <a:pPr algn="ctr"/>
                      <a:endParaRPr lang="en-US" sz="1500" b="1" dirty="0">
                        <a:solidFill>
                          <a:srgbClr val="FFFFFF"/>
                        </a:solidFill>
                        <a:latin typeface="Calibri"/>
                        <a:cs typeface="Calibri"/>
                      </a:endParaRPr>
                    </a:p>
                  </a:txBody>
                  <a:tcPr anchor="b">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20CAF8"/>
                    </a:solidFill>
                  </a:tcPr>
                </a:tc>
                <a:tc>
                  <a:txBody>
                    <a:bodyPr/>
                    <a:lstStyle/>
                    <a:p>
                      <a:pPr algn="ctr"/>
                      <a:r>
                        <a:rPr lang="en-US" sz="1500" b="1" dirty="0" err="1" smtClean="0">
                          <a:solidFill>
                            <a:srgbClr val="FFFFFF"/>
                          </a:solidFill>
                          <a:latin typeface="Calibri"/>
                          <a:cs typeface="Calibri"/>
                        </a:rPr>
                        <a:t>Carfilzomib</a:t>
                      </a:r>
                      <a:endParaRPr lang="en-US" sz="1500" b="1" dirty="0">
                        <a:solidFill>
                          <a:srgbClr val="FFFFFF"/>
                        </a:solidFill>
                        <a:latin typeface="Calibri"/>
                        <a:cs typeface="Calibri"/>
                      </a:endParaRPr>
                    </a:p>
                  </a:txBody>
                  <a:tcPr anchor="b">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20CAF8"/>
                    </a:solidFill>
                  </a:tcPr>
                </a:tc>
                <a:tc>
                  <a:txBody>
                    <a:bodyPr/>
                    <a:lstStyle/>
                    <a:p>
                      <a:pPr algn="ctr"/>
                      <a:r>
                        <a:rPr lang="en-US" sz="1500" b="1" dirty="0" err="1" smtClean="0">
                          <a:solidFill>
                            <a:srgbClr val="FFFFFF"/>
                          </a:solidFill>
                          <a:latin typeface="Calibri"/>
                          <a:cs typeface="Calibri"/>
                        </a:rPr>
                        <a:t>Bortezomib</a:t>
                      </a:r>
                      <a:endParaRPr lang="en-US" sz="1500" b="1" dirty="0">
                        <a:solidFill>
                          <a:srgbClr val="FFFFFF"/>
                        </a:solidFill>
                        <a:latin typeface="Calibri"/>
                        <a:cs typeface="Calibri"/>
                      </a:endParaRPr>
                    </a:p>
                  </a:txBody>
                  <a:tcPr anchor="b">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20CAF8"/>
                    </a:solidFill>
                  </a:tcPr>
                </a:tc>
              </a:tr>
              <a:tr h="365675">
                <a:tc>
                  <a:txBody>
                    <a:bodyPr/>
                    <a:lstStyle/>
                    <a:p>
                      <a:pPr algn="l"/>
                      <a:r>
                        <a:rPr lang="en-US" sz="1500" b="1" dirty="0" smtClean="0">
                          <a:solidFill>
                            <a:srgbClr val="B0DFA1"/>
                          </a:solidFill>
                          <a:latin typeface="Calibri"/>
                          <a:cs typeface="Calibri"/>
                        </a:rPr>
                        <a:t>Chymotrypsin-like</a:t>
                      </a:r>
                      <a:endParaRPr lang="en-US" sz="1500" b="1" dirty="0">
                        <a:solidFill>
                          <a:srgbClr val="B0DFA1"/>
                        </a:solidFill>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tx1"/>
                    </a:solidFill>
                  </a:tcPr>
                </a:tc>
                <a:tc>
                  <a:txBody>
                    <a:bodyPr/>
                    <a:lstStyle/>
                    <a:p>
                      <a:pPr algn="ctr"/>
                      <a:r>
                        <a:rPr lang="en-US" sz="1500" dirty="0" smtClean="0">
                          <a:latin typeface="Calibri"/>
                          <a:cs typeface="Calibri"/>
                        </a:rPr>
                        <a:t>6</a:t>
                      </a:r>
                      <a:endParaRPr lang="en-US" sz="15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tx1"/>
                    </a:solidFill>
                  </a:tcPr>
                </a:tc>
                <a:tc>
                  <a:txBody>
                    <a:bodyPr/>
                    <a:lstStyle/>
                    <a:p>
                      <a:pPr algn="ctr"/>
                      <a:r>
                        <a:rPr lang="en-US" sz="1500" dirty="0" smtClean="0">
                          <a:latin typeface="Calibri"/>
                          <a:cs typeface="Calibri"/>
                        </a:rPr>
                        <a:t>7</a:t>
                      </a:r>
                      <a:endParaRPr lang="en-US" sz="15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tx1"/>
                    </a:solidFill>
                  </a:tcPr>
                </a:tc>
              </a:tr>
              <a:tr h="365675">
                <a:tc>
                  <a:txBody>
                    <a:bodyPr/>
                    <a:lstStyle/>
                    <a:p>
                      <a:pPr algn="l"/>
                      <a:r>
                        <a:rPr lang="en-US" sz="1500" b="1" dirty="0" err="1" smtClean="0">
                          <a:solidFill>
                            <a:srgbClr val="D80202"/>
                          </a:solidFill>
                          <a:latin typeface="Calibri"/>
                          <a:cs typeface="Calibri"/>
                        </a:rPr>
                        <a:t>Caspase</a:t>
                      </a:r>
                      <a:r>
                        <a:rPr lang="en-US" sz="1500" b="1" dirty="0" smtClean="0">
                          <a:solidFill>
                            <a:srgbClr val="D80202"/>
                          </a:solidFill>
                          <a:latin typeface="Calibri"/>
                          <a:cs typeface="Calibri"/>
                        </a:rPr>
                        <a:t>-like</a:t>
                      </a:r>
                      <a:endParaRPr lang="en-US" sz="1500" b="1" dirty="0">
                        <a:solidFill>
                          <a:srgbClr val="D80202"/>
                        </a:solidFill>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tx1"/>
                    </a:solidFill>
                  </a:tcPr>
                </a:tc>
                <a:tc>
                  <a:txBody>
                    <a:bodyPr/>
                    <a:lstStyle/>
                    <a:p>
                      <a:pPr algn="ctr"/>
                      <a:r>
                        <a:rPr lang="en-US" sz="1500" dirty="0" smtClean="0">
                          <a:latin typeface="Calibri"/>
                          <a:cs typeface="Calibri"/>
                        </a:rPr>
                        <a:t>2400</a:t>
                      </a:r>
                      <a:endParaRPr lang="en-US" sz="15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tx1"/>
                    </a:solidFill>
                  </a:tcPr>
                </a:tc>
                <a:tc>
                  <a:txBody>
                    <a:bodyPr/>
                    <a:lstStyle/>
                    <a:p>
                      <a:pPr algn="ctr"/>
                      <a:r>
                        <a:rPr lang="en-US" sz="1500" dirty="0" smtClean="0">
                          <a:latin typeface="Calibri"/>
                          <a:cs typeface="Calibri"/>
                        </a:rPr>
                        <a:t>74</a:t>
                      </a:r>
                      <a:endParaRPr lang="en-US" sz="15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chemeClr val="tx1"/>
                    </a:solidFill>
                  </a:tcPr>
                </a:tc>
              </a:tr>
              <a:tr h="365675">
                <a:tc>
                  <a:txBody>
                    <a:bodyPr/>
                    <a:lstStyle/>
                    <a:p>
                      <a:pPr algn="l"/>
                      <a:r>
                        <a:rPr lang="en-US" sz="1500" b="1" dirty="0" smtClean="0">
                          <a:solidFill>
                            <a:srgbClr val="800080"/>
                          </a:solidFill>
                          <a:latin typeface="Calibri"/>
                          <a:cs typeface="Calibri"/>
                        </a:rPr>
                        <a:t>Trypsin-like</a:t>
                      </a:r>
                      <a:endParaRPr lang="en-US" sz="1500" b="1" dirty="0">
                        <a:solidFill>
                          <a:srgbClr val="800080"/>
                        </a:solidFill>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n-US" sz="1500" dirty="0" smtClean="0">
                          <a:latin typeface="Calibri"/>
                          <a:cs typeface="Calibri"/>
                        </a:rPr>
                        <a:t>3600</a:t>
                      </a:r>
                      <a:endParaRPr lang="en-US" sz="15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c>
                  <a:txBody>
                    <a:bodyPr/>
                    <a:lstStyle/>
                    <a:p>
                      <a:pPr algn="ctr"/>
                      <a:r>
                        <a:rPr lang="en-US" sz="1500" dirty="0" smtClean="0">
                          <a:latin typeface="Calibri"/>
                          <a:cs typeface="Calibri"/>
                        </a:rPr>
                        <a:t>4200</a:t>
                      </a:r>
                      <a:endParaRPr lang="en-US" sz="1500" dirty="0">
                        <a:latin typeface="Calibri"/>
                        <a:cs typeface="Calibri"/>
                      </a:endParaRPr>
                    </a:p>
                  </a:txBody>
                  <a:tcPr anchor="ct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solidFill>
                      <a:srgbClr val="FFFFFF"/>
                    </a:solidFill>
                  </a:tcPr>
                </a:tc>
              </a:tr>
            </a:tbl>
          </a:graphicData>
        </a:graphic>
      </p:graphicFrame>
      <p:cxnSp>
        <p:nvCxnSpPr>
          <p:cNvPr id="11" name="Straight Connector 10"/>
          <p:cNvCxnSpPr/>
          <p:nvPr/>
        </p:nvCxnSpPr>
        <p:spPr bwMode="auto">
          <a:xfrm>
            <a:off x="2843808" y="5805264"/>
            <a:ext cx="0" cy="288032"/>
          </a:xfrm>
          <a:prstGeom prst="line">
            <a:avLst/>
          </a:prstGeom>
          <a:solidFill>
            <a:srgbClr val="FFFF00"/>
          </a:solidFill>
          <a:ln w="28575" cap="flat" cmpd="sng" algn="ctr">
            <a:solidFill>
              <a:srgbClr val="800080"/>
            </a:solidFill>
            <a:prstDash val="solid"/>
            <a:round/>
            <a:headEnd type="none" w="med" len="med"/>
            <a:tailEnd type="none" w="med" len="med"/>
          </a:ln>
          <a:effectLst/>
        </p:spPr>
      </p:cxnSp>
      <p:cxnSp>
        <p:nvCxnSpPr>
          <p:cNvPr id="12" name="Straight Connector 11"/>
          <p:cNvCxnSpPr/>
          <p:nvPr/>
        </p:nvCxnSpPr>
        <p:spPr bwMode="auto">
          <a:xfrm>
            <a:off x="4139952" y="5733256"/>
            <a:ext cx="0" cy="360040"/>
          </a:xfrm>
          <a:prstGeom prst="line">
            <a:avLst/>
          </a:prstGeom>
          <a:solidFill>
            <a:srgbClr val="FFFF00"/>
          </a:solidFill>
          <a:ln w="28575" cap="flat" cmpd="sng" algn="ctr">
            <a:solidFill>
              <a:srgbClr val="800080"/>
            </a:solidFill>
            <a:prstDash val="solid"/>
            <a:round/>
            <a:headEnd type="none" w="med" len="med"/>
            <a:tailEnd type="none" w="med" len="med"/>
          </a:ln>
          <a:effectLst/>
        </p:spPr>
      </p:cxnSp>
      <p:cxnSp>
        <p:nvCxnSpPr>
          <p:cNvPr id="13" name="Straight Connector 12"/>
          <p:cNvCxnSpPr/>
          <p:nvPr/>
        </p:nvCxnSpPr>
        <p:spPr bwMode="auto">
          <a:xfrm flipH="1">
            <a:off x="4139952" y="5733256"/>
            <a:ext cx="360040" cy="0"/>
          </a:xfrm>
          <a:prstGeom prst="line">
            <a:avLst/>
          </a:prstGeom>
          <a:solidFill>
            <a:srgbClr val="FFFF00"/>
          </a:solidFill>
          <a:ln w="28575" cap="flat" cmpd="sng" algn="ctr">
            <a:solidFill>
              <a:srgbClr val="800080"/>
            </a:solidFill>
            <a:prstDash val="solid"/>
            <a:round/>
            <a:headEnd type="arrow" w="med" len="med"/>
            <a:tailEnd type="none" w="med" len="med"/>
          </a:ln>
          <a:effectLst/>
        </p:spPr>
      </p:cxnSp>
      <p:sp>
        <p:nvSpPr>
          <p:cNvPr id="14" name="TextBox 13"/>
          <p:cNvSpPr txBox="1"/>
          <p:nvPr/>
        </p:nvSpPr>
        <p:spPr>
          <a:xfrm>
            <a:off x="107504" y="4005064"/>
            <a:ext cx="1872208" cy="584776"/>
          </a:xfrm>
          <a:prstGeom prst="rect">
            <a:avLst/>
          </a:prstGeom>
          <a:noFill/>
        </p:spPr>
        <p:txBody>
          <a:bodyPr wrap="square" rtlCol="0">
            <a:spAutoFit/>
          </a:bodyPr>
          <a:lstStyle/>
          <a:p>
            <a:pPr algn="ctr"/>
            <a:r>
              <a:rPr lang="en-US" sz="1600" dirty="0" smtClean="0">
                <a:latin typeface="Calibri"/>
                <a:cs typeface="Calibri"/>
              </a:rPr>
              <a:t>20S proteasome particle</a:t>
            </a:r>
            <a:endParaRPr lang="en-US" sz="1600" dirty="0">
              <a:latin typeface="Calibri"/>
              <a:cs typeface="Calibri"/>
            </a:endParaRPr>
          </a:p>
        </p:txBody>
      </p:sp>
      <p:sp>
        <p:nvSpPr>
          <p:cNvPr id="15" name="TextBox 14"/>
          <p:cNvSpPr txBox="1"/>
          <p:nvPr/>
        </p:nvSpPr>
        <p:spPr>
          <a:xfrm>
            <a:off x="2267744" y="4005064"/>
            <a:ext cx="1728192" cy="338554"/>
          </a:xfrm>
          <a:prstGeom prst="rect">
            <a:avLst/>
          </a:prstGeom>
          <a:noFill/>
        </p:spPr>
        <p:txBody>
          <a:bodyPr wrap="square" rtlCol="0">
            <a:spAutoFit/>
          </a:bodyPr>
          <a:lstStyle/>
          <a:p>
            <a:pPr algn="ctr"/>
            <a:r>
              <a:rPr lang="en-US" sz="1600" dirty="0" smtClean="0">
                <a:latin typeface="Calibri"/>
                <a:cs typeface="Calibri"/>
              </a:rPr>
              <a:t>β-subunit ring</a:t>
            </a:r>
            <a:endParaRPr lang="en-US" sz="1600" dirty="0">
              <a:latin typeface="Calibri"/>
              <a:cs typeface="Calibri"/>
            </a:endParaRPr>
          </a:p>
        </p:txBody>
      </p:sp>
      <p:sp>
        <p:nvSpPr>
          <p:cNvPr id="16" name="TextBox 15"/>
          <p:cNvSpPr txBox="1"/>
          <p:nvPr/>
        </p:nvSpPr>
        <p:spPr>
          <a:xfrm>
            <a:off x="244996" y="4653136"/>
            <a:ext cx="870620" cy="1077218"/>
          </a:xfrm>
          <a:prstGeom prst="rect">
            <a:avLst/>
          </a:prstGeom>
          <a:noFill/>
        </p:spPr>
        <p:txBody>
          <a:bodyPr wrap="square" rtlCol="0">
            <a:spAutoFit/>
          </a:bodyPr>
          <a:lstStyle/>
          <a:p>
            <a:r>
              <a:rPr lang="el-GR" sz="1600" dirty="0" smtClean="0">
                <a:solidFill>
                  <a:srgbClr val="FFFFFF"/>
                </a:solidFill>
                <a:latin typeface="Calibri"/>
                <a:cs typeface="Calibri"/>
              </a:rPr>
              <a:t>α</a:t>
            </a:r>
            <a:endParaRPr lang="en-US" sz="1600" dirty="0" smtClean="0">
              <a:solidFill>
                <a:srgbClr val="FFFFFF"/>
              </a:solidFill>
              <a:latin typeface="Calibri"/>
              <a:cs typeface="Calibri"/>
            </a:endParaRPr>
          </a:p>
          <a:p>
            <a:r>
              <a:rPr lang="el-GR" sz="1600" dirty="0" smtClean="0">
                <a:solidFill>
                  <a:srgbClr val="DFBC0E"/>
                </a:solidFill>
                <a:latin typeface="Calibri"/>
                <a:cs typeface="Calibri"/>
              </a:rPr>
              <a:t>β</a:t>
            </a:r>
            <a:endParaRPr lang="en-US" sz="1600" dirty="0" smtClean="0">
              <a:solidFill>
                <a:srgbClr val="DFBC0E"/>
              </a:solidFill>
              <a:latin typeface="Calibri"/>
              <a:cs typeface="Calibri"/>
            </a:endParaRPr>
          </a:p>
          <a:p>
            <a:r>
              <a:rPr lang="el-GR" sz="1600" dirty="0" smtClean="0">
                <a:solidFill>
                  <a:srgbClr val="DFBC0E"/>
                </a:solidFill>
                <a:latin typeface="Calibri"/>
                <a:cs typeface="Calibri"/>
              </a:rPr>
              <a:t>β</a:t>
            </a:r>
            <a:endParaRPr lang="en-US" sz="1600" dirty="0" smtClean="0">
              <a:solidFill>
                <a:srgbClr val="DFBC0E"/>
              </a:solidFill>
              <a:latin typeface="Calibri"/>
              <a:cs typeface="Calibri"/>
            </a:endParaRPr>
          </a:p>
          <a:p>
            <a:r>
              <a:rPr lang="en-US" sz="1600" dirty="0" smtClean="0">
                <a:solidFill>
                  <a:srgbClr val="FFFFFF"/>
                </a:solidFill>
                <a:latin typeface="Calibri"/>
                <a:cs typeface="Calibri"/>
              </a:rPr>
              <a:t>α</a:t>
            </a:r>
            <a:endParaRPr lang="en-US" sz="1600" dirty="0">
              <a:solidFill>
                <a:srgbClr val="FFFFFF"/>
              </a:solidFill>
              <a:latin typeface="Calibri"/>
              <a:cs typeface="Calibri"/>
            </a:endParaRPr>
          </a:p>
        </p:txBody>
      </p:sp>
      <p:sp>
        <p:nvSpPr>
          <p:cNvPr id="17" name="TextBox 16"/>
          <p:cNvSpPr txBox="1"/>
          <p:nvPr/>
        </p:nvSpPr>
        <p:spPr>
          <a:xfrm>
            <a:off x="2843808" y="4530606"/>
            <a:ext cx="504056" cy="338554"/>
          </a:xfrm>
          <a:prstGeom prst="rect">
            <a:avLst/>
          </a:prstGeom>
          <a:noFill/>
        </p:spPr>
        <p:txBody>
          <a:bodyPr wrap="square" rtlCol="0">
            <a:spAutoFit/>
          </a:bodyPr>
          <a:lstStyle/>
          <a:p>
            <a:pPr algn="ctr"/>
            <a:r>
              <a:rPr lang="el-GR" sz="1600" dirty="0" smtClean="0">
                <a:solidFill>
                  <a:srgbClr val="0773DC"/>
                </a:solidFill>
                <a:latin typeface="Calibri"/>
                <a:cs typeface="Calibri"/>
              </a:rPr>
              <a:t>β</a:t>
            </a:r>
            <a:r>
              <a:rPr lang="en-US" sz="1600" dirty="0" smtClean="0">
                <a:solidFill>
                  <a:srgbClr val="0773DC"/>
                </a:solidFill>
                <a:latin typeface="Calibri"/>
                <a:cs typeface="Calibri"/>
              </a:rPr>
              <a:t>5</a:t>
            </a:r>
            <a:endParaRPr lang="en-US" sz="1600" dirty="0">
              <a:solidFill>
                <a:srgbClr val="0773DC"/>
              </a:solidFill>
              <a:latin typeface="Calibri"/>
              <a:cs typeface="Calibri"/>
            </a:endParaRPr>
          </a:p>
        </p:txBody>
      </p:sp>
      <p:sp>
        <p:nvSpPr>
          <p:cNvPr id="18" name="TextBox 17"/>
          <p:cNvSpPr txBox="1"/>
          <p:nvPr/>
        </p:nvSpPr>
        <p:spPr>
          <a:xfrm>
            <a:off x="2555776" y="5517232"/>
            <a:ext cx="504056" cy="338554"/>
          </a:xfrm>
          <a:prstGeom prst="rect">
            <a:avLst/>
          </a:prstGeom>
          <a:noFill/>
        </p:spPr>
        <p:txBody>
          <a:bodyPr wrap="square" rtlCol="0">
            <a:spAutoFit/>
          </a:bodyPr>
          <a:lstStyle/>
          <a:p>
            <a:pPr algn="ctr"/>
            <a:r>
              <a:rPr lang="el-GR" sz="1600" dirty="0" smtClean="0">
                <a:solidFill>
                  <a:srgbClr val="800080"/>
                </a:solidFill>
                <a:latin typeface="Calibri"/>
                <a:cs typeface="Calibri"/>
              </a:rPr>
              <a:t>β</a:t>
            </a:r>
            <a:r>
              <a:rPr lang="en-US" sz="1600" dirty="0" smtClean="0">
                <a:solidFill>
                  <a:srgbClr val="800080"/>
                </a:solidFill>
                <a:latin typeface="Calibri"/>
                <a:cs typeface="Calibri"/>
              </a:rPr>
              <a:t>2</a:t>
            </a:r>
            <a:endParaRPr lang="en-US" sz="1600" dirty="0">
              <a:solidFill>
                <a:srgbClr val="800080"/>
              </a:solidFill>
              <a:latin typeface="Calibri"/>
              <a:cs typeface="Calibri"/>
            </a:endParaRPr>
          </a:p>
        </p:txBody>
      </p:sp>
      <p:sp>
        <p:nvSpPr>
          <p:cNvPr id="19" name="TextBox 18"/>
          <p:cNvSpPr txBox="1"/>
          <p:nvPr/>
        </p:nvSpPr>
        <p:spPr>
          <a:xfrm>
            <a:off x="3059832" y="5445224"/>
            <a:ext cx="504056" cy="338554"/>
          </a:xfrm>
          <a:prstGeom prst="rect">
            <a:avLst/>
          </a:prstGeom>
          <a:noFill/>
        </p:spPr>
        <p:txBody>
          <a:bodyPr wrap="square" rtlCol="0">
            <a:spAutoFit/>
          </a:bodyPr>
          <a:lstStyle/>
          <a:p>
            <a:pPr algn="ctr"/>
            <a:r>
              <a:rPr lang="el-GR" sz="1600" dirty="0" smtClean="0">
                <a:solidFill>
                  <a:srgbClr val="D80202"/>
                </a:solidFill>
                <a:latin typeface="Calibri"/>
                <a:cs typeface="Calibri"/>
              </a:rPr>
              <a:t>β</a:t>
            </a:r>
            <a:r>
              <a:rPr lang="en-US" sz="1600" dirty="0" smtClean="0">
                <a:solidFill>
                  <a:srgbClr val="D80202"/>
                </a:solidFill>
                <a:latin typeface="Calibri"/>
                <a:cs typeface="Calibri"/>
              </a:rPr>
              <a:t>1</a:t>
            </a:r>
            <a:endParaRPr lang="en-US" sz="1600" dirty="0">
              <a:solidFill>
                <a:srgbClr val="D80202"/>
              </a:solidFill>
              <a:latin typeface="Calibri"/>
              <a:cs typeface="Calibri"/>
            </a:endParaRPr>
          </a:p>
        </p:txBody>
      </p:sp>
      <p:cxnSp>
        <p:nvCxnSpPr>
          <p:cNvPr id="20" name="Straight Connector 19"/>
          <p:cNvCxnSpPr/>
          <p:nvPr/>
        </p:nvCxnSpPr>
        <p:spPr bwMode="auto">
          <a:xfrm>
            <a:off x="3491880" y="5661248"/>
            <a:ext cx="504056" cy="0"/>
          </a:xfrm>
          <a:prstGeom prst="line">
            <a:avLst/>
          </a:prstGeom>
          <a:solidFill>
            <a:srgbClr val="FFFF00"/>
          </a:solidFill>
          <a:ln w="28575" cap="flat" cmpd="sng" algn="ctr">
            <a:solidFill>
              <a:srgbClr val="D80202"/>
            </a:solidFill>
            <a:prstDash val="solid"/>
            <a:round/>
            <a:headEnd type="none" w="med" len="med"/>
            <a:tailEnd type="none" w="med" len="med"/>
          </a:ln>
          <a:effectLst/>
        </p:spPr>
      </p:cxnSp>
      <p:cxnSp>
        <p:nvCxnSpPr>
          <p:cNvPr id="21" name="Straight Connector 20"/>
          <p:cNvCxnSpPr/>
          <p:nvPr/>
        </p:nvCxnSpPr>
        <p:spPr bwMode="auto">
          <a:xfrm>
            <a:off x="3995936" y="5373216"/>
            <a:ext cx="0" cy="288032"/>
          </a:xfrm>
          <a:prstGeom prst="line">
            <a:avLst/>
          </a:prstGeom>
          <a:solidFill>
            <a:srgbClr val="FFFF00"/>
          </a:solidFill>
          <a:ln w="28575" cap="flat" cmpd="sng" algn="ctr">
            <a:solidFill>
              <a:srgbClr val="D80202"/>
            </a:solidFill>
            <a:prstDash val="solid"/>
            <a:round/>
            <a:headEnd type="none" w="med" len="med"/>
            <a:tailEnd type="none" w="med" len="med"/>
          </a:ln>
          <a:effectLst/>
        </p:spPr>
      </p:cxnSp>
      <p:cxnSp>
        <p:nvCxnSpPr>
          <p:cNvPr id="22" name="Straight Connector 21"/>
          <p:cNvCxnSpPr/>
          <p:nvPr/>
        </p:nvCxnSpPr>
        <p:spPr bwMode="auto">
          <a:xfrm flipH="1">
            <a:off x="3995936" y="5373216"/>
            <a:ext cx="504056" cy="0"/>
          </a:xfrm>
          <a:prstGeom prst="line">
            <a:avLst/>
          </a:prstGeom>
          <a:solidFill>
            <a:srgbClr val="FFFF00"/>
          </a:solidFill>
          <a:ln w="28575" cap="flat" cmpd="sng" algn="ctr">
            <a:solidFill>
              <a:srgbClr val="D80202"/>
            </a:solidFill>
            <a:prstDash val="solid"/>
            <a:round/>
            <a:headEnd type="arrow" w="med" len="med"/>
            <a:tailEnd type="none" w="med" len="med"/>
          </a:ln>
          <a:effectLst/>
        </p:spPr>
      </p:cxnSp>
      <p:cxnSp>
        <p:nvCxnSpPr>
          <p:cNvPr id="23" name="Straight Connector 22"/>
          <p:cNvCxnSpPr/>
          <p:nvPr/>
        </p:nvCxnSpPr>
        <p:spPr bwMode="auto">
          <a:xfrm flipH="1">
            <a:off x="3995936" y="5013176"/>
            <a:ext cx="504056" cy="0"/>
          </a:xfrm>
          <a:prstGeom prst="line">
            <a:avLst/>
          </a:prstGeom>
          <a:solidFill>
            <a:srgbClr val="FFFF00"/>
          </a:solidFill>
          <a:ln w="28575" cap="flat" cmpd="sng" algn="ctr">
            <a:solidFill>
              <a:srgbClr val="B0DFA1"/>
            </a:solidFill>
            <a:prstDash val="solid"/>
            <a:round/>
            <a:headEnd type="arrow" w="med" len="med"/>
            <a:tailEnd type="none" w="med" len="med"/>
          </a:ln>
          <a:effectLst/>
        </p:spPr>
      </p:cxnSp>
      <p:sp>
        <p:nvSpPr>
          <p:cNvPr id="24" name="TextBox 23"/>
          <p:cNvSpPr txBox="1"/>
          <p:nvPr/>
        </p:nvSpPr>
        <p:spPr>
          <a:xfrm>
            <a:off x="1835696" y="6165304"/>
            <a:ext cx="2592288" cy="523220"/>
          </a:xfrm>
          <a:prstGeom prst="rect">
            <a:avLst/>
          </a:prstGeom>
          <a:noFill/>
        </p:spPr>
        <p:txBody>
          <a:bodyPr wrap="square" rtlCol="0">
            <a:spAutoFit/>
          </a:bodyPr>
          <a:lstStyle/>
          <a:p>
            <a:pPr algn="ctr"/>
            <a:r>
              <a:rPr lang="en-US" sz="1400" b="0" dirty="0" smtClean="0">
                <a:solidFill>
                  <a:schemeClr val="tx1"/>
                </a:solidFill>
                <a:latin typeface="Calibri"/>
                <a:cs typeface="Calibri"/>
              </a:rPr>
              <a:t>* Three distinct N-terminal threonine protease active sites</a:t>
            </a:r>
            <a:endParaRPr lang="en-US" sz="1400" b="0" dirty="0">
              <a:solidFill>
                <a:schemeClr val="tx1"/>
              </a:solidFill>
              <a:latin typeface="Calibri"/>
              <a:cs typeface="Calibri"/>
            </a:endParaRPr>
          </a:p>
        </p:txBody>
      </p:sp>
      <p:sp>
        <p:nvSpPr>
          <p:cNvPr id="2" name="TextBox 1"/>
          <p:cNvSpPr txBox="1"/>
          <p:nvPr/>
        </p:nvSpPr>
        <p:spPr>
          <a:xfrm>
            <a:off x="1115616" y="908720"/>
            <a:ext cx="7200800" cy="461665"/>
          </a:xfrm>
          <a:prstGeom prst="rect">
            <a:avLst/>
          </a:prstGeom>
          <a:noFill/>
        </p:spPr>
        <p:txBody>
          <a:bodyPr wrap="square" rtlCol="0">
            <a:spAutoFit/>
          </a:bodyPr>
          <a:lstStyle/>
          <a:p>
            <a:pPr algn="ctr"/>
            <a:r>
              <a:rPr lang="en-US" sz="2400" dirty="0">
                <a:latin typeface="Calibri"/>
                <a:cs typeface="Calibri"/>
              </a:rPr>
              <a:t>Proteasome Inhibitor Comparison</a:t>
            </a:r>
          </a:p>
        </p:txBody>
      </p:sp>
    </p:spTree>
    <p:extLst>
      <p:ext uri="{BB962C8B-B14F-4D97-AF65-F5344CB8AC3E}">
        <p14:creationId xmlns:p14="http://schemas.microsoft.com/office/powerpoint/2010/main" val="42100846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solidFill>
                  <a:srgbClr val="FFFF00"/>
                </a:solidFill>
                <a:latin typeface="Arial" pitchFamily="34" charset="0"/>
                <a:cs typeface="Arial" pitchFamily="34" charset="0"/>
              </a:rPr>
              <a:t>Carfilzomib in Relapsed/Refractory MM</a:t>
            </a:r>
            <a:endParaRPr lang="en-US" sz="3600" dirty="0">
              <a:solidFill>
                <a:srgbClr val="FFFF00"/>
              </a:solidFill>
              <a:latin typeface="Arial" pitchFamily="34" charset="0"/>
              <a:cs typeface="Arial" pitchFamily="34" charset="0"/>
            </a:endParaRPr>
          </a:p>
        </p:txBody>
      </p:sp>
      <p:sp>
        <p:nvSpPr>
          <p:cNvPr id="5" name="Text Placeholder 4"/>
          <p:cNvSpPr>
            <a:spLocks noGrp="1"/>
          </p:cNvSpPr>
          <p:nvPr>
            <p:ph type="body" idx="1"/>
          </p:nvPr>
        </p:nvSpPr>
        <p:spPr>
          <a:solidFill>
            <a:schemeClr val="tx2">
              <a:lumMod val="25000"/>
            </a:schemeClr>
          </a:solidFill>
          <a:ln>
            <a:solidFill>
              <a:schemeClr val="bg1"/>
            </a:solidFill>
          </a:ln>
        </p:spPr>
        <p:txBody>
          <a:bodyPr/>
          <a:lstStyle/>
          <a:p>
            <a:pPr algn="ctr"/>
            <a:r>
              <a:rPr lang="en-US" dirty="0" smtClean="0"/>
              <a:t>Study Features N=266</a:t>
            </a:r>
            <a:endParaRPr lang="en-US" dirty="0"/>
          </a:p>
        </p:txBody>
      </p:sp>
      <p:sp>
        <p:nvSpPr>
          <p:cNvPr id="6" name="Content Placeholder 5"/>
          <p:cNvSpPr>
            <a:spLocks noGrp="1"/>
          </p:cNvSpPr>
          <p:nvPr>
            <p:ph sz="half" idx="2"/>
          </p:nvPr>
        </p:nvSpPr>
        <p:spPr>
          <a:solidFill>
            <a:schemeClr val="accent3">
              <a:lumMod val="75000"/>
            </a:schemeClr>
          </a:solidFill>
          <a:ln>
            <a:solidFill>
              <a:schemeClr val="bg1"/>
            </a:solidFill>
          </a:ln>
        </p:spPr>
        <p:txBody>
          <a:bodyPr>
            <a:normAutofit lnSpcReduction="10000"/>
          </a:bodyPr>
          <a:lstStyle/>
          <a:p>
            <a:r>
              <a:rPr lang="en-US" dirty="0" smtClean="0"/>
              <a:t>Patients</a:t>
            </a:r>
          </a:p>
          <a:p>
            <a:pPr lvl="1"/>
            <a:r>
              <a:rPr lang="en-US" dirty="0"/>
              <a:t>≥2 regimens for relapsed </a:t>
            </a:r>
            <a:r>
              <a:rPr lang="en-US" dirty="0" smtClean="0"/>
              <a:t>MM</a:t>
            </a:r>
          </a:p>
          <a:p>
            <a:pPr lvl="2"/>
            <a:r>
              <a:rPr lang="en-US" dirty="0"/>
              <a:t>99% prior bortezomib</a:t>
            </a:r>
          </a:p>
          <a:p>
            <a:pPr lvl="2"/>
            <a:r>
              <a:rPr lang="en-US" dirty="0"/>
              <a:t>100% prior IMiD (lenalidomide in 94</a:t>
            </a:r>
            <a:r>
              <a:rPr lang="en-US" dirty="0" smtClean="0"/>
              <a:t>%)</a:t>
            </a:r>
          </a:p>
          <a:p>
            <a:pPr lvl="1"/>
            <a:r>
              <a:rPr lang="en-US" dirty="0"/>
              <a:t>Refractory to most recent </a:t>
            </a:r>
            <a:r>
              <a:rPr lang="en-US" dirty="0" smtClean="0"/>
              <a:t>Rx</a:t>
            </a:r>
            <a:endParaRPr lang="en-US" dirty="0"/>
          </a:p>
          <a:p>
            <a:pPr lvl="1"/>
            <a:r>
              <a:rPr lang="en-US" dirty="0" smtClean="0"/>
              <a:t>Platelets  50, ANC 1.0</a:t>
            </a:r>
          </a:p>
          <a:p>
            <a:r>
              <a:rPr lang="en-US" dirty="0" smtClean="0"/>
              <a:t>Response rates</a:t>
            </a:r>
          </a:p>
          <a:p>
            <a:pPr lvl="1"/>
            <a:r>
              <a:rPr lang="en-US" dirty="0" smtClean="0"/>
              <a:t>Overall 23.7%, 37% if MR included</a:t>
            </a:r>
          </a:p>
          <a:p>
            <a:pPr lvl="1"/>
            <a:r>
              <a:rPr lang="en-US" dirty="0" smtClean="0"/>
              <a:t>MDR 7.8 months</a:t>
            </a:r>
          </a:p>
          <a:p>
            <a:pPr lvl="1"/>
            <a:endParaRPr lang="en-US" dirty="0" smtClean="0"/>
          </a:p>
        </p:txBody>
      </p:sp>
      <p:sp>
        <p:nvSpPr>
          <p:cNvPr id="7" name="Text Placeholder 6"/>
          <p:cNvSpPr>
            <a:spLocks noGrp="1"/>
          </p:cNvSpPr>
          <p:nvPr>
            <p:ph type="body" sz="quarter" idx="3"/>
          </p:nvPr>
        </p:nvSpPr>
        <p:spPr>
          <a:solidFill>
            <a:schemeClr val="tx2">
              <a:lumMod val="25000"/>
            </a:schemeClr>
          </a:solidFill>
          <a:ln>
            <a:solidFill>
              <a:schemeClr val="bg1"/>
            </a:solidFill>
          </a:ln>
        </p:spPr>
        <p:txBody>
          <a:bodyPr/>
          <a:lstStyle/>
          <a:p>
            <a:pPr algn="ctr"/>
            <a:r>
              <a:rPr lang="en-US" dirty="0" smtClean="0"/>
              <a:t>PFS and OS</a:t>
            </a:r>
            <a:endParaRPr lang="en-US" dirty="0"/>
          </a:p>
        </p:txBody>
      </p:sp>
      <p:sp>
        <p:nvSpPr>
          <p:cNvPr id="10" name="TextBox 9"/>
          <p:cNvSpPr txBox="1"/>
          <p:nvPr/>
        </p:nvSpPr>
        <p:spPr>
          <a:xfrm>
            <a:off x="539552" y="6381328"/>
            <a:ext cx="4262962" cy="369332"/>
          </a:xfrm>
          <a:prstGeom prst="rect">
            <a:avLst/>
          </a:prstGeom>
          <a:noFill/>
        </p:spPr>
        <p:txBody>
          <a:bodyPr wrap="none" rtlCol="0">
            <a:spAutoFit/>
          </a:bodyPr>
          <a:lstStyle/>
          <a:p>
            <a:r>
              <a:rPr lang="en-US" dirty="0" smtClean="0"/>
              <a:t>Siegel D, et al. Blood 2012; 120: 2817-2825.</a:t>
            </a:r>
            <a:endParaRPr lang="en-US" dirty="0"/>
          </a:p>
        </p:txBody>
      </p:sp>
      <p:sp>
        <p:nvSpPr>
          <p:cNvPr id="11" name="Content Placeholder 5"/>
          <p:cNvSpPr>
            <a:spLocks noGrp="1"/>
          </p:cNvSpPr>
          <p:nvPr>
            <p:ph sz="half" idx="2"/>
          </p:nvPr>
        </p:nvSpPr>
        <p:spPr>
          <a:xfrm>
            <a:off x="4644008" y="2174875"/>
            <a:ext cx="4040188" cy="3951288"/>
          </a:xfrm>
          <a:solidFill>
            <a:schemeClr val="accent3">
              <a:lumMod val="75000"/>
            </a:schemeClr>
          </a:solidFill>
          <a:ln>
            <a:solidFill>
              <a:schemeClr val="bg1"/>
            </a:solidFill>
          </a:ln>
        </p:spPr>
        <p:txBody>
          <a:bodyPr>
            <a:normAutofit/>
          </a:bodyPr>
          <a:lstStyle/>
          <a:p>
            <a:r>
              <a:rPr lang="en-US" dirty="0" smtClean="0"/>
              <a:t>Median </a:t>
            </a:r>
            <a:r>
              <a:rPr lang="en-US" dirty="0"/>
              <a:t>PFS: 3.7 months (95% CI, 2.8-4.6 months)</a:t>
            </a:r>
          </a:p>
          <a:p>
            <a:r>
              <a:rPr lang="en-US" dirty="0" smtClean="0"/>
              <a:t>Median </a:t>
            </a:r>
            <a:r>
              <a:rPr lang="en-US" dirty="0"/>
              <a:t>OS: 15.6 months (95% CI, 13.0-19.2 months)</a:t>
            </a:r>
            <a:endParaRPr lang="en-US" dirty="0" smtClean="0"/>
          </a:p>
        </p:txBody>
      </p:sp>
    </p:spTree>
    <p:extLst>
      <p:ext uri="{BB962C8B-B14F-4D97-AF65-F5344CB8AC3E}">
        <p14:creationId xmlns:p14="http://schemas.microsoft.com/office/powerpoint/2010/main" val="24625506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29208" y="28828"/>
            <a:ext cx="8229600" cy="1143000"/>
          </a:xfrm>
        </p:spPr>
        <p:txBody>
          <a:bodyPr/>
          <a:lstStyle/>
          <a:p>
            <a:r>
              <a:rPr lang="en-US" dirty="0" smtClean="0">
                <a:solidFill>
                  <a:srgbClr val="FFFF00"/>
                </a:solidFill>
              </a:rPr>
              <a:t>Toxicity of Carfilzomib</a:t>
            </a:r>
            <a:endParaRPr lang="en-US" dirty="0">
              <a:solidFill>
                <a:srgbClr val="FFFF00"/>
              </a:solidFill>
            </a:endParaRPr>
          </a:p>
        </p:txBody>
      </p:sp>
      <p:sp>
        <p:nvSpPr>
          <p:cNvPr id="2" name="Text Placeholder 1"/>
          <p:cNvSpPr>
            <a:spLocks noGrp="1"/>
          </p:cNvSpPr>
          <p:nvPr>
            <p:ph type="body" idx="1"/>
          </p:nvPr>
        </p:nvSpPr>
        <p:spPr>
          <a:xfrm>
            <a:off x="395536" y="1124744"/>
            <a:ext cx="4040188" cy="639762"/>
          </a:xfrm>
          <a:solidFill>
            <a:schemeClr val="tx2">
              <a:lumMod val="25000"/>
            </a:schemeClr>
          </a:solidFill>
        </p:spPr>
        <p:txBody>
          <a:bodyPr/>
          <a:lstStyle/>
          <a:p>
            <a:pPr algn="ctr"/>
            <a:r>
              <a:rPr lang="en-US" dirty="0" smtClean="0"/>
              <a:t>Dosing schedule</a:t>
            </a:r>
            <a:endParaRPr lang="en-US" dirty="0"/>
          </a:p>
        </p:txBody>
      </p:sp>
      <p:sp>
        <p:nvSpPr>
          <p:cNvPr id="8" name="Content Placeholder 7"/>
          <p:cNvSpPr>
            <a:spLocks noGrp="1"/>
          </p:cNvSpPr>
          <p:nvPr>
            <p:ph sz="half" idx="2"/>
          </p:nvPr>
        </p:nvSpPr>
        <p:spPr>
          <a:xfrm>
            <a:off x="395536" y="1772816"/>
            <a:ext cx="4040188" cy="3816424"/>
          </a:xfrm>
          <a:solidFill>
            <a:schemeClr val="accent4">
              <a:lumMod val="75000"/>
            </a:schemeClr>
          </a:solidFill>
          <a:ln>
            <a:solidFill>
              <a:schemeClr val="bg1"/>
            </a:solidFill>
          </a:ln>
        </p:spPr>
        <p:txBody>
          <a:bodyPr>
            <a:normAutofit lnSpcReduction="10000"/>
          </a:bodyPr>
          <a:lstStyle/>
          <a:p>
            <a:r>
              <a:rPr lang="en-US" dirty="0" smtClean="0"/>
              <a:t>Given on days 1, 2, 8, 9, 15</a:t>
            </a:r>
            <a:r>
              <a:rPr lang="en-US" dirty="0"/>
              <a:t> </a:t>
            </a:r>
            <a:r>
              <a:rPr lang="en-US" dirty="0" smtClean="0"/>
              <a:t>and 16 of a 28-day schedule</a:t>
            </a:r>
          </a:p>
          <a:p>
            <a:r>
              <a:rPr lang="en-US" dirty="0" smtClean="0"/>
              <a:t>IV infusion over 2-10 minutes</a:t>
            </a:r>
          </a:p>
          <a:p>
            <a:r>
              <a:rPr lang="en-US" dirty="0" smtClean="0"/>
              <a:t>Cycle 1 dose 20 </a:t>
            </a:r>
            <a:r>
              <a:rPr lang="en-US" dirty="0"/>
              <a:t>mg/m</a:t>
            </a:r>
            <a:r>
              <a:rPr lang="en-US" baseline="30000" dirty="0"/>
              <a:t>2</a:t>
            </a:r>
            <a:r>
              <a:rPr lang="en-US" dirty="0"/>
              <a:t>, then 27 mg/m</a:t>
            </a:r>
            <a:r>
              <a:rPr lang="en-US" baseline="30000" dirty="0"/>
              <a:t>2</a:t>
            </a:r>
            <a:r>
              <a:rPr lang="en-US" dirty="0"/>
              <a:t> if </a:t>
            </a:r>
            <a:r>
              <a:rPr lang="en-US" dirty="0" smtClean="0"/>
              <a:t>tolerated</a:t>
            </a:r>
          </a:p>
          <a:p>
            <a:pPr marL="342900" lvl="1" indent="-342900">
              <a:buFont typeface="Arial" pitchFamily="34" charset="0"/>
              <a:buChar char="•"/>
            </a:pPr>
            <a:r>
              <a:rPr lang="en-US" sz="2400" dirty="0" smtClean="0"/>
              <a:t>Recommended premed: adequate hydration + dexamethasone; allopurinol for </a:t>
            </a:r>
            <a:r>
              <a:rPr lang="en-US" sz="2400" dirty="0"/>
              <a:t>high tumor </a:t>
            </a:r>
            <a:r>
              <a:rPr lang="en-US" sz="2400" dirty="0" smtClean="0"/>
              <a:t>burden</a:t>
            </a:r>
            <a:endParaRPr lang="en-US" sz="2400" dirty="0"/>
          </a:p>
          <a:p>
            <a:endParaRPr lang="en-US" dirty="0" smtClean="0"/>
          </a:p>
          <a:p>
            <a:endParaRPr lang="en-US" dirty="0" smtClean="0"/>
          </a:p>
          <a:p>
            <a:pPr marL="457200" lvl="1" indent="0">
              <a:buNone/>
            </a:pPr>
            <a:endParaRPr lang="en-US" dirty="0" smtClean="0"/>
          </a:p>
          <a:p>
            <a:pPr lvl="1"/>
            <a:endParaRPr lang="en-US" dirty="0"/>
          </a:p>
        </p:txBody>
      </p:sp>
      <p:sp>
        <p:nvSpPr>
          <p:cNvPr id="3" name="Text Placeholder 2"/>
          <p:cNvSpPr>
            <a:spLocks noGrp="1"/>
          </p:cNvSpPr>
          <p:nvPr>
            <p:ph type="body" sz="quarter" idx="3"/>
          </p:nvPr>
        </p:nvSpPr>
        <p:spPr>
          <a:xfrm>
            <a:off x="4644008" y="1124744"/>
            <a:ext cx="4041775" cy="639762"/>
          </a:xfrm>
          <a:solidFill>
            <a:schemeClr val="tx2">
              <a:lumMod val="25000"/>
            </a:schemeClr>
          </a:solidFill>
        </p:spPr>
        <p:txBody>
          <a:bodyPr>
            <a:normAutofit fontScale="77500" lnSpcReduction="20000"/>
          </a:bodyPr>
          <a:lstStyle/>
          <a:p>
            <a:pPr algn="ctr"/>
            <a:r>
              <a:rPr lang="en-US" dirty="0" smtClean="0"/>
              <a:t>Toxicity in phase II trials</a:t>
            </a:r>
          </a:p>
          <a:p>
            <a:pPr algn="ctr"/>
            <a:r>
              <a:rPr lang="en-US" dirty="0" smtClean="0"/>
              <a:t>N= 526 </a:t>
            </a:r>
            <a:r>
              <a:rPr lang="en-US" baseline="30000" dirty="0" smtClean="0"/>
              <a:t>1</a:t>
            </a:r>
            <a:endParaRPr lang="en-US" dirty="0"/>
          </a:p>
        </p:txBody>
      </p:sp>
      <p:sp>
        <p:nvSpPr>
          <p:cNvPr id="9" name="Content Placeholder 8"/>
          <p:cNvSpPr>
            <a:spLocks noGrp="1"/>
          </p:cNvSpPr>
          <p:nvPr>
            <p:ph sz="quarter" idx="4"/>
          </p:nvPr>
        </p:nvSpPr>
        <p:spPr>
          <a:xfrm>
            <a:off x="4644008" y="1772816"/>
            <a:ext cx="4041775" cy="4463127"/>
          </a:xfrm>
          <a:solidFill>
            <a:schemeClr val="accent4">
              <a:lumMod val="75000"/>
            </a:schemeClr>
          </a:solidFill>
          <a:ln>
            <a:solidFill>
              <a:schemeClr val="bg1"/>
            </a:solidFill>
          </a:ln>
        </p:spPr>
        <p:txBody>
          <a:bodyPr>
            <a:normAutofit fontScale="85000" lnSpcReduction="20000"/>
          </a:bodyPr>
          <a:lstStyle/>
          <a:p>
            <a:r>
              <a:rPr lang="en-US" sz="2800" dirty="0" smtClean="0"/>
              <a:t>Any </a:t>
            </a:r>
            <a:r>
              <a:rPr lang="en-US" sz="2800" dirty="0"/>
              <a:t>grade in ≥10%</a:t>
            </a:r>
          </a:p>
          <a:p>
            <a:pPr lvl="1"/>
            <a:r>
              <a:rPr lang="en-US" sz="2400" dirty="0"/>
              <a:t>Fatigue</a:t>
            </a:r>
          </a:p>
          <a:p>
            <a:pPr lvl="1" fontAlgn="t"/>
            <a:r>
              <a:rPr lang="en-US" sz="2400" dirty="0"/>
              <a:t>Fever</a:t>
            </a:r>
          </a:p>
          <a:p>
            <a:pPr lvl="1"/>
            <a:r>
              <a:rPr lang="en-US" sz="2400" dirty="0"/>
              <a:t>Dyspnea</a:t>
            </a:r>
          </a:p>
          <a:p>
            <a:pPr lvl="1" fontAlgn="t"/>
            <a:r>
              <a:rPr lang="en-US" sz="2400" dirty="0"/>
              <a:t>Headache</a:t>
            </a:r>
          </a:p>
          <a:p>
            <a:pPr lvl="1"/>
            <a:r>
              <a:rPr lang="en-US" sz="2400" dirty="0"/>
              <a:t>Diarrhea/nausea</a:t>
            </a:r>
          </a:p>
          <a:p>
            <a:pPr lvl="1" fontAlgn="t"/>
            <a:r>
              <a:rPr lang="en-US" sz="2400" dirty="0"/>
              <a:t>Cough</a:t>
            </a:r>
          </a:p>
          <a:p>
            <a:r>
              <a:rPr lang="en-US" sz="2800" dirty="0" smtClean="0"/>
              <a:t>Any </a:t>
            </a:r>
            <a:r>
              <a:rPr lang="en-US" sz="2800" dirty="0"/>
              <a:t>Grade 3/4 in ≥10</a:t>
            </a:r>
            <a:r>
              <a:rPr lang="en-US" sz="2800" dirty="0" smtClean="0"/>
              <a:t>%</a:t>
            </a:r>
          </a:p>
          <a:p>
            <a:pPr lvl="1"/>
            <a:r>
              <a:rPr lang="en-US" sz="2400" dirty="0"/>
              <a:t>Thrombocytopenia 23%</a:t>
            </a:r>
          </a:p>
          <a:p>
            <a:pPr lvl="1"/>
            <a:r>
              <a:rPr lang="en-US" sz="2400" dirty="0"/>
              <a:t>Anemia 22%</a:t>
            </a:r>
          </a:p>
          <a:p>
            <a:pPr lvl="1"/>
            <a:r>
              <a:rPr lang="en-US" sz="2400" dirty="0" err="1"/>
              <a:t>Lymphopenia</a:t>
            </a:r>
            <a:r>
              <a:rPr lang="en-US" sz="2400" dirty="0"/>
              <a:t> 18%</a:t>
            </a:r>
          </a:p>
          <a:p>
            <a:pPr lvl="1"/>
            <a:r>
              <a:rPr lang="en-US" sz="2400" dirty="0"/>
              <a:t>Pneumonia 10.5</a:t>
            </a:r>
            <a:r>
              <a:rPr lang="en-US" sz="2400" dirty="0" smtClean="0"/>
              <a:t>%</a:t>
            </a:r>
            <a:endParaRPr lang="en-US" sz="2200" dirty="0" smtClean="0"/>
          </a:p>
          <a:p>
            <a:r>
              <a:rPr lang="en-US" sz="2800" dirty="0" smtClean="0"/>
              <a:t>PN rare even with preexisting symptoms</a:t>
            </a:r>
            <a:endParaRPr lang="en-US" dirty="0" smtClean="0"/>
          </a:p>
          <a:p>
            <a:pPr lvl="1"/>
            <a:endParaRPr lang="en-US" dirty="0" smtClean="0"/>
          </a:p>
        </p:txBody>
      </p:sp>
      <p:sp>
        <p:nvSpPr>
          <p:cNvPr id="4" name="TextBox 3"/>
          <p:cNvSpPr txBox="1"/>
          <p:nvPr/>
        </p:nvSpPr>
        <p:spPr>
          <a:xfrm>
            <a:off x="395536" y="6453336"/>
            <a:ext cx="4248472" cy="369332"/>
          </a:xfrm>
          <a:prstGeom prst="rect">
            <a:avLst/>
          </a:prstGeom>
          <a:noFill/>
        </p:spPr>
        <p:txBody>
          <a:bodyPr wrap="square" rtlCol="0">
            <a:spAutoFit/>
          </a:bodyPr>
          <a:lstStyle/>
          <a:p>
            <a:r>
              <a:rPr lang="en-US" baseline="30000" dirty="0" smtClean="0"/>
              <a:t>1</a:t>
            </a:r>
            <a:r>
              <a:rPr lang="en-US" dirty="0" smtClean="0"/>
              <a:t>Singhal S. Blood </a:t>
            </a:r>
            <a:r>
              <a:rPr lang="en-US" dirty="0"/>
              <a:t>2011; 118:Abstract 1876</a:t>
            </a:r>
            <a:r>
              <a:rPr lang="en-US" dirty="0" smtClean="0"/>
              <a:t> </a:t>
            </a:r>
            <a:endParaRPr lang="en-US" dirty="0"/>
          </a:p>
        </p:txBody>
      </p:sp>
    </p:spTree>
    <p:extLst>
      <p:ext uri="{BB962C8B-B14F-4D97-AF65-F5344CB8AC3E}">
        <p14:creationId xmlns:p14="http://schemas.microsoft.com/office/powerpoint/2010/main" val="8831968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Title 3"/>
          <p:cNvSpPr>
            <a:spLocks noGrp="1"/>
          </p:cNvSpPr>
          <p:nvPr>
            <p:ph type="title"/>
          </p:nvPr>
        </p:nvSpPr>
        <p:spPr>
          <a:xfrm>
            <a:off x="0" y="1341"/>
            <a:ext cx="9144000" cy="1143000"/>
          </a:xfrm>
        </p:spPr>
        <p:txBody>
          <a:bodyPr>
            <a:noAutofit/>
          </a:bodyPr>
          <a:lstStyle/>
          <a:p>
            <a:pPr>
              <a:buClr>
                <a:srgbClr val="FFEC3B"/>
              </a:buClr>
            </a:pPr>
            <a:r>
              <a:rPr lang="en-US" sz="3200" dirty="0" smtClean="0">
                <a:latin typeface="Arial" pitchFamily="34" charset="0"/>
                <a:cs typeface="Arial" pitchFamily="34" charset="0"/>
                <a:sym typeface="Arial" charset="0"/>
              </a:rPr>
              <a:t/>
            </a:r>
            <a:br>
              <a:rPr lang="en-US" sz="3200" dirty="0" smtClean="0">
                <a:latin typeface="Arial" pitchFamily="34" charset="0"/>
                <a:cs typeface="Arial" pitchFamily="34" charset="0"/>
                <a:sym typeface="Arial" charset="0"/>
              </a:rPr>
            </a:br>
            <a:r>
              <a:rPr lang="en-US" sz="2800" dirty="0" smtClean="0">
                <a:solidFill>
                  <a:srgbClr val="FFFF00"/>
                </a:solidFill>
                <a:latin typeface="Arial" pitchFamily="34" charset="0"/>
                <a:cs typeface="Arial" pitchFamily="34" charset="0"/>
                <a:sym typeface="Arial" charset="0"/>
              </a:rPr>
              <a:t>Selected Ongoing Trials of CFZ in Relapsed Myeloma </a:t>
            </a:r>
            <a:r>
              <a:rPr lang="en-US" sz="3200" dirty="0" smtClean="0">
                <a:solidFill>
                  <a:srgbClr val="FFFF00"/>
                </a:solidFill>
                <a:latin typeface="Arial" pitchFamily="34" charset="0"/>
                <a:cs typeface="Arial" pitchFamily="34" charset="0"/>
                <a:sym typeface="Arial" charset="0"/>
              </a:rPr>
              <a:t/>
            </a:r>
            <a:br>
              <a:rPr lang="en-US" sz="3200" dirty="0" smtClean="0">
                <a:solidFill>
                  <a:srgbClr val="FFFF00"/>
                </a:solidFill>
                <a:latin typeface="Arial" pitchFamily="34" charset="0"/>
                <a:cs typeface="Arial" pitchFamily="34" charset="0"/>
                <a:sym typeface="Arial" charset="0"/>
              </a:rPr>
            </a:br>
            <a:r>
              <a:rPr lang="en-US" sz="3200" i="1" dirty="0" smtClean="0">
                <a:solidFill>
                  <a:srgbClr val="FFFF00"/>
                </a:solidFill>
                <a:latin typeface="Arial" pitchFamily="34" charset="0"/>
                <a:cs typeface="Arial" pitchFamily="34" charset="0"/>
                <a:sym typeface="Arial" charset="0"/>
              </a:rPr>
              <a:t/>
            </a:r>
            <a:br>
              <a:rPr lang="en-US" sz="3200" i="1" dirty="0" smtClean="0">
                <a:solidFill>
                  <a:srgbClr val="FFFF00"/>
                </a:solidFill>
                <a:latin typeface="Arial" pitchFamily="34" charset="0"/>
                <a:cs typeface="Arial" pitchFamily="34" charset="0"/>
                <a:sym typeface="Arial" charset="0"/>
              </a:rPr>
            </a:br>
            <a:endParaRPr lang="en-US" sz="3200" i="1" dirty="0" smtClean="0">
              <a:solidFill>
                <a:srgbClr val="FFFF00"/>
              </a:solidFill>
              <a:latin typeface="Arial" pitchFamily="34" charset="0"/>
              <a:cs typeface="Arial" pitchFamily="34" charset="0"/>
              <a:sym typeface="Arial" charset="0"/>
            </a:endParaRPr>
          </a:p>
        </p:txBody>
      </p:sp>
      <p:graphicFrame>
        <p:nvGraphicFramePr>
          <p:cNvPr id="251907" name="Table 4"/>
          <p:cNvGraphicFramePr>
            <a:graphicFrameLocks noGrp="1"/>
          </p:cNvGraphicFramePr>
          <p:nvPr>
            <p:extLst>
              <p:ext uri="{D42A27DB-BD31-4B8C-83A1-F6EECF244321}">
                <p14:modId xmlns:p14="http://schemas.microsoft.com/office/powerpoint/2010/main" val="2856960387"/>
              </p:ext>
            </p:extLst>
          </p:nvPr>
        </p:nvGraphicFramePr>
        <p:xfrm>
          <a:off x="179512" y="764704"/>
          <a:ext cx="8839200" cy="5852312"/>
        </p:xfrm>
        <a:graphic>
          <a:graphicData uri="http://schemas.openxmlformats.org/drawingml/2006/table">
            <a:tbl>
              <a:tblPr/>
              <a:tblGrid>
                <a:gridCol w="864096"/>
                <a:gridCol w="1800200"/>
                <a:gridCol w="2952328"/>
                <a:gridCol w="3222576"/>
              </a:tblGrid>
              <a:tr h="511175">
                <a:tc>
                  <a:txBody>
                    <a:bodyPr/>
                    <a:lstStyle/>
                    <a:p>
                      <a:pPr marL="0" marR="0" lvl="0" indent="0" algn="l"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Phase</a:t>
                      </a:r>
                    </a:p>
                  </a:txBody>
                  <a:tcPr marL="91437" marR="91437" marT="45640" marB="4564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Registration #</a:t>
                      </a:r>
                    </a:p>
                  </a:txBody>
                  <a:tcPr marL="91437" marR="91437" marT="45640" marB="4564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Study</a:t>
                      </a:r>
                    </a:p>
                  </a:txBody>
                  <a:tcPr marL="91437" marR="91437" marT="45640" marB="4564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Regimen</a:t>
                      </a:r>
                    </a:p>
                  </a:txBody>
                  <a:tcPr marL="91437" marR="91437" marT="45640" marB="4564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r>
              <a:tr h="488785">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NCT01351623</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a:r>
                        <a:rPr kumimoji="0" lang="en-US" sz="1600" b="0" i="0" u="none" strike="noStrike" cap="none" normalizeH="0" baseline="0" dirty="0" err="1" smtClean="0">
                          <a:ln>
                            <a:noFill/>
                          </a:ln>
                          <a:solidFill>
                            <a:schemeClr val="bg1"/>
                          </a:solidFill>
                          <a:effectLst/>
                          <a:latin typeface="Arial" charset="0"/>
                          <a:cs typeface="Arial" charset="0"/>
                          <a:sym typeface="Arial" charset="0"/>
                        </a:rPr>
                        <a:t>Infusional</a:t>
                      </a:r>
                      <a:r>
                        <a:rPr kumimoji="0" lang="en-US" sz="1600" b="0" i="0" u="none" strike="noStrike" cap="none" normalizeH="0" baseline="0" dirty="0" smtClean="0">
                          <a:ln>
                            <a:noFill/>
                          </a:ln>
                          <a:solidFill>
                            <a:schemeClr val="bg1"/>
                          </a:solidFill>
                          <a:effectLst/>
                          <a:latin typeface="Arial" charset="0"/>
                          <a:cs typeface="Arial" charset="0"/>
                          <a:sym typeface="Arial" charset="0"/>
                        </a:rPr>
                        <a:t> CFZ </a:t>
                      </a:r>
                      <a:endParaRPr lang="en-US" sz="1600" dirty="0"/>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CFZ 56 m/m</a:t>
                      </a:r>
                      <a:r>
                        <a:rPr kumimoji="0" lang="en-US" sz="1600" b="0" i="0" u="none" strike="noStrike" cap="none" normalizeH="0" baseline="30000" dirty="0" smtClean="0">
                          <a:ln>
                            <a:noFill/>
                          </a:ln>
                          <a:solidFill>
                            <a:schemeClr val="bg1"/>
                          </a:solidFill>
                          <a:effectLst/>
                          <a:latin typeface="Arial" charset="0"/>
                          <a:cs typeface="Arial" charset="0"/>
                          <a:sym typeface="Arial" charset="0"/>
                        </a:rPr>
                        <a:t>2</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NCT01365559</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Treatment of </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err="1" smtClean="0">
                          <a:ln>
                            <a:noFill/>
                          </a:ln>
                          <a:solidFill>
                            <a:schemeClr val="bg1"/>
                          </a:solidFill>
                          <a:effectLst/>
                          <a:latin typeface="Arial" charset="0"/>
                          <a:cs typeface="Arial" charset="0"/>
                          <a:sym typeface="Arial" charset="0"/>
                        </a:rPr>
                        <a:t>Bor</a:t>
                      </a:r>
                      <a:r>
                        <a:rPr kumimoji="0" lang="en-US" sz="1600" b="0" i="0" u="none" strike="noStrike" cap="none" normalizeH="0" baseline="0" dirty="0" smtClean="0">
                          <a:ln>
                            <a:noFill/>
                          </a:ln>
                          <a:solidFill>
                            <a:schemeClr val="bg1"/>
                          </a:solidFill>
                          <a:effectLst/>
                          <a:latin typeface="Arial" charset="0"/>
                          <a:cs typeface="Arial" charset="0"/>
                          <a:sym typeface="Arial" charset="0"/>
                        </a:rPr>
                        <a:t>-RRMM</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CFZ + IMiD regimen </a:t>
                      </a:r>
                      <a:r>
                        <a:rPr kumimoji="0" lang="en-US" sz="1600" b="0" i="0" u="none" strike="noStrike" cap="none" normalizeH="0" baseline="0" dirty="0" err="1" smtClean="0">
                          <a:ln>
                            <a:noFill/>
                          </a:ln>
                          <a:solidFill>
                            <a:schemeClr val="bg1"/>
                          </a:solidFill>
                          <a:effectLst/>
                          <a:latin typeface="Arial" charset="0"/>
                          <a:cs typeface="Arial" charset="0"/>
                          <a:sym typeface="Arial" charset="0"/>
                        </a:rPr>
                        <a:t>vs</a:t>
                      </a:r>
                      <a:r>
                        <a:rPr kumimoji="0" lang="en-US" sz="1600" b="0" i="0" u="none" strike="noStrike" cap="none" normalizeH="0" baseline="0" dirty="0" smtClean="0">
                          <a:ln>
                            <a:noFill/>
                          </a:ln>
                          <a:solidFill>
                            <a:schemeClr val="bg1"/>
                          </a:solidFill>
                          <a:effectLst/>
                          <a:latin typeface="Arial" charset="0"/>
                          <a:cs typeface="Arial" charset="0"/>
                          <a:sym typeface="Arial" charset="0"/>
                        </a:rPr>
                        <a:t> </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CFZ + non-IMiD regimen</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NCT01495118</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algn="ctr"/>
                      <a:r>
                        <a:rPr lang="en-US" sz="1600" dirty="0" smtClean="0">
                          <a:solidFill>
                            <a:schemeClr val="bg1"/>
                          </a:solidFill>
                          <a:latin typeface="Arial" pitchFamily="34" charset="0"/>
                          <a:cs typeface="Arial" pitchFamily="34" charset="0"/>
                        </a:rPr>
                        <a:t>Safety</a:t>
                      </a:r>
                      <a:r>
                        <a:rPr lang="en-US" sz="1600" baseline="0" dirty="0" smtClean="0">
                          <a:solidFill>
                            <a:schemeClr val="bg1"/>
                          </a:solidFill>
                          <a:latin typeface="Arial" pitchFamily="34" charset="0"/>
                          <a:cs typeface="Arial" pitchFamily="34" charset="0"/>
                        </a:rPr>
                        <a:t> and efficacy with</a:t>
                      </a:r>
                    </a:p>
                    <a:p>
                      <a:pPr algn="ctr"/>
                      <a:r>
                        <a:rPr lang="en-US" sz="1600" baseline="0" dirty="0" err="1" smtClean="0">
                          <a:solidFill>
                            <a:schemeClr val="bg1"/>
                          </a:solidFill>
                          <a:latin typeface="Arial" pitchFamily="34" charset="0"/>
                          <a:cs typeface="Arial" pitchFamily="34" charset="0"/>
                        </a:rPr>
                        <a:t>panobinostat</a:t>
                      </a:r>
                      <a:endParaRPr lang="en-US" sz="1600" dirty="0">
                        <a:solidFill>
                          <a:schemeClr val="bg1"/>
                        </a:solidFill>
                        <a:latin typeface="Arial" pitchFamily="34" charset="0"/>
                        <a:cs typeface="Arial" pitchFamily="34"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defRPr/>
                      </a:pPr>
                      <a:r>
                        <a:rPr lang="en-US" sz="1600" dirty="0" smtClean="0">
                          <a:solidFill>
                            <a:schemeClr val="bg1"/>
                          </a:solidFill>
                          <a:latin typeface="Arial" pitchFamily="34" charset="0"/>
                          <a:cs typeface="Arial" pitchFamily="34" charset="0"/>
                        </a:rPr>
                        <a:t>CFZ plus </a:t>
                      </a:r>
                      <a:r>
                        <a:rPr lang="en-US" sz="1600" dirty="0" err="1" smtClean="0">
                          <a:solidFill>
                            <a:schemeClr val="bg1"/>
                          </a:solidFill>
                          <a:latin typeface="Arial" pitchFamily="34" charset="0"/>
                          <a:cs typeface="Arial" pitchFamily="34" charset="0"/>
                        </a:rPr>
                        <a:t>panobinostat</a:t>
                      </a:r>
                      <a:endParaRPr lang="en-US" sz="1600" dirty="0" smtClean="0">
                        <a:solidFill>
                          <a:schemeClr val="bg1"/>
                        </a:solidFill>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
                          <a:srgbClr val="FFFFFF"/>
                        </a:buClr>
                        <a:buSzTx/>
                        <a:buFontTx/>
                        <a:buNone/>
                        <a:tabLst/>
                      </a:pPr>
                      <a:endPar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NCT01311687</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Safety and efficacy with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ARRAY-520</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defRPr/>
                      </a:pPr>
                      <a:r>
                        <a:rPr lang="en-US" sz="1600" dirty="0" smtClean="0">
                          <a:solidFill>
                            <a:schemeClr val="bg1"/>
                          </a:solidFill>
                          <a:latin typeface="Arial" pitchFamily="34" charset="0"/>
                          <a:cs typeface="Arial" pitchFamily="34" charset="0"/>
                        </a:rPr>
                        <a:t>CFZ +</a:t>
                      </a:r>
                      <a:r>
                        <a:rPr lang="en-US" sz="1600" baseline="0" dirty="0" smtClean="0">
                          <a:solidFill>
                            <a:schemeClr val="bg1"/>
                          </a:solidFill>
                          <a:latin typeface="Arial" pitchFamily="34" charset="0"/>
                          <a:cs typeface="Arial" pitchFamily="34" charset="0"/>
                        </a:rPr>
                        <a:t> </a:t>
                      </a:r>
                      <a:r>
                        <a:rPr lang="en-US" sz="1600" dirty="0" smtClean="0">
                          <a:solidFill>
                            <a:schemeClr val="bg1"/>
                          </a:solidFill>
                          <a:latin typeface="Arial" pitchFamily="34" charset="0"/>
                          <a:cs typeface="Arial" pitchFamily="34" charset="0"/>
                        </a:rPr>
                        <a:t>ARRAY-550</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492472">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NCT01632826</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Safety and efficacy with PLD</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defRPr/>
                      </a:pPr>
                      <a:r>
                        <a:rPr lang="en-US" sz="1600" dirty="0" smtClean="0">
                          <a:solidFill>
                            <a:schemeClr val="bg1"/>
                          </a:solidFill>
                          <a:latin typeface="Arial" pitchFamily="34" charset="0"/>
                          <a:cs typeface="Arial" pitchFamily="34" charset="0"/>
                        </a:rPr>
                        <a:t>CFZ</a:t>
                      </a:r>
                      <a:r>
                        <a:rPr lang="en-US" sz="1600" baseline="0" dirty="0" smtClean="0">
                          <a:solidFill>
                            <a:schemeClr val="bg1"/>
                          </a:solidFill>
                          <a:latin typeface="Arial" pitchFamily="34" charset="0"/>
                          <a:cs typeface="Arial" pitchFamily="34" charset="0"/>
                        </a:rPr>
                        <a:t> + </a:t>
                      </a:r>
                      <a:r>
                        <a:rPr lang="en-US" sz="1600" baseline="0" dirty="0" err="1" smtClean="0">
                          <a:solidFill>
                            <a:schemeClr val="bg1"/>
                          </a:solidFill>
                          <a:latin typeface="Arial" pitchFamily="34" charset="0"/>
                          <a:cs typeface="Arial" pitchFamily="34" charset="0"/>
                        </a:rPr>
                        <a:t>Doxil</a:t>
                      </a:r>
                      <a:endPar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04056">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NCT01665794</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Dose finding with POM</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CFZ + POM + </a:t>
                      </a: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Dex</a:t>
                      </a:r>
                      <a:endPar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04056">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NCT01297764</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QUAD</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Vorinostat</a:t>
                      </a: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 + Len + CFZ + </a:t>
                      </a: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Dex</a:t>
                      </a:r>
                      <a:endPar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04056">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NCT01302392</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algn="ctr"/>
                      <a:r>
                        <a:rPr lang="en-US" sz="1600" dirty="0" smtClean="0">
                          <a:solidFill>
                            <a:schemeClr val="bg1"/>
                          </a:solidFill>
                          <a:latin typeface="Arial" pitchFamily="34" charset="0"/>
                          <a:cs typeface="Arial" pitchFamily="34" charset="0"/>
                        </a:rPr>
                        <a:t>FOCUS</a:t>
                      </a:r>
                      <a:endParaRPr lang="en-US" sz="1600" dirty="0">
                        <a:solidFill>
                          <a:schemeClr val="bg1"/>
                        </a:solidFill>
                        <a:latin typeface="Arial" pitchFamily="34" charset="0"/>
                        <a:cs typeface="Arial" pitchFamily="34"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CFZ </a:t>
                      </a:r>
                      <a:r>
                        <a:rPr kumimoji="0" lang="en-US" sz="1600" b="0" i="0" u="none" strike="noStrike" cap="none" normalizeH="0" baseline="0" dirty="0" err="1" smtClean="0">
                          <a:ln>
                            <a:noFill/>
                          </a:ln>
                          <a:solidFill>
                            <a:schemeClr val="bg1"/>
                          </a:solidFill>
                          <a:effectLst/>
                          <a:latin typeface="Arial" charset="0"/>
                          <a:cs typeface="Arial" charset="0"/>
                          <a:sym typeface="Arial" charset="0"/>
                        </a:rPr>
                        <a:t>vs</a:t>
                      </a:r>
                      <a:r>
                        <a:rPr kumimoji="0" lang="en-US" sz="1600" b="0" i="0" u="none" strike="noStrike" cap="none" normalizeH="0" baseline="0" dirty="0" smtClean="0">
                          <a:ln>
                            <a:noFill/>
                          </a:ln>
                          <a:solidFill>
                            <a:schemeClr val="bg1"/>
                          </a:solidFill>
                          <a:effectLst/>
                          <a:latin typeface="Arial" charset="0"/>
                          <a:cs typeface="Arial" charset="0"/>
                          <a:sym typeface="Arial" charset="0"/>
                        </a:rPr>
                        <a:t> best supportive care</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04056">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NCT01575925</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cap="none" normalizeH="0" baseline="0" dirty="0" smtClean="0">
                          <a:ln>
                            <a:noFill/>
                          </a:ln>
                          <a:solidFill>
                            <a:schemeClr val="bg1"/>
                          </a:solidFill>
                          <a:effectLst/>
                          <a:latin typeface="Arial" charset="0"/>
                          <a:cs typeface="Arial" charset="0"/>
                          <a:sym typeface="Arial" charset="0"/>
                        </a:rPr>
                        <a:t>ENDEAVOR</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CFZ </a:t>
                      </a:r>
                      <a:r>
                        <a:rPr kumimoji="0" lang="en-US" sz="1600" b="0" i="0" u="none" strike="noStrike" cap="none" normalizeH="0" baseline="0" dirty="0" err="1" smtClean="0">
                          <a:ln>
                            <a:noFill/>
                          </a:ln>
                          <a:solidFill>
                            <a:schemeClr val="bg1"/>
                          </a:solidFill>
                          <a:effectLst/>
                          <a:latin typeface="Arial" charset="0"/>
                          <a:cs typeface="Arial" charset="0"/>
                          <a:sym typeface="Arial" charset="0"/>
                        </a:rPr>
                        <a:t>vs</a:t>
                      </a:r>
                      <a:r>
                        <a:rPr kumimoji="0" lang="en-US" sz="1600" b="0" i="0" u="none" strike="noStrike" cap="none" normalizeH="0" baseline="0" dirty="0" smtClean="0">
                          <a:ln>
                            <a:noFill/>
                          </a:ln>
                          <a:solidFill>
                            <a:schemeClr val="bg1"/>
                          </a:solidFill>
                          <a:effectLst/>
                          <a:latin typeface="Arial" charset="0"/>
                          <a:cs typeface="Arial" charset="0"/>
                          <a:sym typeface="Arial" charset="0"/>
                        </a:rPr>
                        <a:t> Bortezomib</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606776">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NCT01080391</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ASPIRE</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CFZ + Len + </a:t>
                      </a: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Dex</a:t>
                      </a: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 </a:t>
                      </a: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vs</a:t>
                      </a:r>
                      <a:endPar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endParaRP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Len + </a:t>
                      </a: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Dex</a:t>
                      </a:r>
                      <a:endPar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bl>
          </a:graphicData>
        </a:graphic>
      </p:graphicFrame>
    </p:spTree>
    <p:extLst>
      <p:ext uri="{BB962C8B-B14F-4D97-AF65-F5344CB8AC3E}">
        <p14:creationId xmlns:p14="http://schemas.microsoft.com/office/powerpoint/2010/main" val="580197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Title 3"/>
          <p:cNvSpPr>
            <a:spLocks noGrp="1"/>
          </p:cNvSpPr>
          <p:nvPr>
            <p:ph type="title"/>
          </p:nvPr>
        </p:nvSpPr>
        <p:spPr>
          <a:xfrm>
            <a:off x="143508" y="1341"/>
            <a:ext cx="8856984" cy="1143000"/>
          </a:xfrm>
        </p:spPr>
        <p:txBody>
          <a:bodyPr>
            <a:noAutofit/>
          </a:bodyPr>
          <a:lstStyle/>
          <a:p>
            <a:pPr>
              <a:buClr>
                <a:srgbClr val="FFEC3B"/>
              </a:buClr>
            </a:pPr>
            <a:r>
              <a:rPr lang="en-US" sz="3200" dirty="0" smtClean="0">
                <a:latin typeface="Arial" pitchFamily="34" charset="0"/>
                <a:cs typeface="Arial" pitchFamily="34" charset="0"/>
                <a:sym typeface="Arial" charset="0"/>
              </a:rPr>
              <a:t/>
            </a:r>
            <a:br>
              <a:rPr lang="en-US" sz="3200" dirty="0" smtClean="0">
                <a:latin typeface="Arial" pitchFamily="34" charset="0"/>
                <a:cs typeface="Arial" pitchFamily="34" charset="0"/>
                <a:sym typeface="Arial" charset="0"/>
              </a:rPr>
            </a:br>
            <a:r>
              <a:rPr lang="en-US" sz="2800" dirty="0" smtClean="0">
                <a:solidFill>
                  <a:srgbClr val="FFFF00"/>
                </a:solidFill>
                <a:latin typeface="Arial" pitchFamily="34" charset="0"/>
                <a:cs typeface="Arial" pitchFamily="34" charset="0"/>
                <a:sym typeface="Arial" charset="0"/>
              </a:rPr>
              <a:t>Selected Ongoing Trials of CFZ in First Line Myeloma</a:t>
            </a:r>
            <a:r>
              <a:rPr lang="en-US" sz="3200" dirty="0" smtClean="0">
                <a:solidFill>
                  <a:srgbClr val="FFFF00"/>
                </a:solidFill>
                <a:latin typeface="Arial" pitchFamily="34" charset="0"/>
                <a:cs typeface="Arial" pitchFamily="34" charset="0"/>
                <a:sym typeface="Arial" charset="0"/>
              </a:rPr>
              <a:t/>
            </a:r>
            <a:br>
              <a:rPr lang="en-US" sz="3200" dirty="0" smtClean="0">
                <a:solidFill>
                  <a:srgbClr val="FFFF00"/>
                </a:solidFill>
                <a:latin typeface="Arial" pitchFamily="34" charset="0"/>
                <a:cs typeface="Arial" pitchFamily="34" charset="0"/>
                <a:sym typeface="Arial" charset="0"/>
              </a:rPr>
            </a:br>
            <a:r>
              <a:rPr lang="en-US" sz="3200" i="1" dirty="0" smtClean="0">
                <a:solidFill>
                  <a:srgbClr val="FFFF00"/>
                </a:solidFill>
                <a:latin typeface="Arial" pitchFamily="34" charset="0"/>
                <a:cs typeface="Arial" pitchFamily="34" charset="0"/>
                <a:sym typeface="Arial" charset="0"/>
              </a:rPr>
              <a:t/>
            </a:r>
            <a:br>
              <a:rPr lang="en-US" sz="3200" i="1" dirty="0" smtClean="0">
                <a:solidFill>
                  <a:srgbClr val="FFFF00"/>
                </a:solidFill>
                <a:latin typeface="Arial" pitchFamily="34" charset="0"/>
                <a:cs typeface="Arial" pitchFamily="34" charset="0"/>
                <a:sym typeface="Arial" charset="0"/>
              </a:rPr>
            </a:br>
            <a:endParaRPr lang="en-US" sz="3200" i="1" dirty="0" smtClean="0">
              <a:solidFill>
                <a:srgbClr val="FFFF00"/>
              </a:solidFill>
              <a:latin typeface="Arial" pitchFamily="34" charset="0"/>
              <a:cs typeface="Arial" pitchFamily="34" charset="0"/>
              <a:sym typeface="Arial" charset="0"/>
            </a:endParaRPr>
          </a:p>
        </p:txBody>
      </p:sp>
      <p:graphicFrame>
        <p:nvGraphicFramePr>
          <p:cNvPr id="251907" name="Table 4"/>
          <p:cNvGraphicFramePr>
            <a:graphicFrameLocks noGrp="1"/>
          </p:cNvGraphicFramePr>
          <p:nvPr>
            <p:extLst>
              <p:ext uri="{D42A27DB-BD31-4B8C-83A1-F6EECF244321}">
                <p14:modId xmlns:p14="http://schemas.microsoft.com/office/powerpoint/2010/main" val="2552096925"/>
              </p:ext>
            </p:extLst>
          </p:nvPr>
        </p:nvGraphicFramePr>
        <p:xfrm>
          <a:off x="179512" y="1052736"/>
          <a:ext cx="8839200" cy="5401064"/>
        </p:xfrm>
        <a:graphic>
          <a:graphicData uri="http://schemas.openxmlformats.org/drawingml/2006/table">
            <a:tbl>
              <a:tblPr/>
              <a:tblGrid>
                <a:gridCol w="864096"/>
                <a:gridCol w="1800200"/>
                <a:gridCol w="2952328"/>
                <a:gridCol w="3222576"/>
              </a:tblGrid>
              <a:tr h="511175">
                <a:tc>
                  <a:txBody>
                    <a:bodyPr/>
                    <a:lstStyle/>
                    <a:p>
                      <a:pPr marL="0" marR="0" lvl="0" indent="0" algn="l"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Phase</a:t>
                      </a:r>
                    </a:p>
                  </a:txBody>
                  <a:tcPr marL="91437" marR="91437" marT="45640" marB="4564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Registration #</a:t>
                      </a:r>
                    </a:p>
                  </a:txBody>
                  <a:tcPr marL="91437" marR="91437" marT="45640" marB="4564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Study</a:t>
                      </a:r>
                    </a:p>
                  </a:txBody>
                  <a:tcPr marL="91437" marR="91437" marT="45640" marB="4564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Regimen</a:t>
                      </a:r>
                    </a:p>
                  </a:txBody>
                  <a:tcPr marL="91437" marR="91437" marT="45640" marB="4564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r>
              <a:tr h="440200">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NCT01302392</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algn="ctr"/>
                      <a:r>
                        <a:rPr lang="en-US" sz="1600" dirty="0" err="1" smtClean="0">
                          <a:solidFill>
                            <a:schemeClr val="bg1"/>
                          </a:solidFill>
                          <a:latin typeface="Arial" pitchFamily="34" charset="0"/>
                          <a:cs typeface="Arial" pitchFamily="34" charset="0"/>
                        </a:rPr>
                        <a:t>CRd</a:t>
                      </a:r>
                      <a:endParaRPr lang="en-US" sz="1600" dirty="0">
                        <a:solidFill>
                          <a:schemeClr val="bg1"/>
                        </a:solidFill>
                        <a:latin typeface="Arial" pitchFamily="34" charset="0"/>
                        <a:cs typeface="Arial" pitchFamily="34"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CFZ + Len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Dex</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40200">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NCT01402284</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algn="ctr"/>
                      <a:r>
                        <a:rPr lang="en-US" sz="1600" dirty="0" err="1" smtClean="0">
                          <a:solidFill>
                            <a:schemeClr val="bg1"/>
                          </a:solidFill>
                          <a:latin typeface="Arial" pitchFamily="34" charset="0"/>
                          <a:cs typeface="Arial" pitchFamily="34" charset="0"/>
                        </a:rPr>
                        <a:t>CRd</a:t>
                      </a:r>
                      <a:endParaRPr lang="en-US" sz="1600" dirty="0">
                        <a:solidFill>
                          <a:schemeClr val="bg1"/>
                        </a:solidFill>
                        <a:latin typeface="Arial" pitchFamily="34" charset="0"/>
                        <a:cs typeface="Arial" pitchFamily="34"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CFZ + Len + </a:t>
                      </a: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Dex</a:t>
                      </a:r>
                      <a:endPar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40200">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NTR2422;EUCTR2009-014922-40-NL</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CARTHADEX</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CFZ + </a:t>
                      </a: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thal</a:t>
                      </a: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 + </a:t>
                      </a: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Dex</a:t>
                      </a:r>
                      <a:endPar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40200">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defRPr/>
                      </a:pP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p>
                      <a:pPr marL="0" marR="0" lvl="0" indent="0" algn="ctr" defTabSz="914400" rtl="0" eaLnBrk="1" fontAlgn="base" latinLnBrk="0" hangingPunct="1">
                        <a:lnSpc>
                          <a:spcPct val="100000"/>
                        </a:lnSpc>
                        <a:spcBef>
                          <a:spcPct val="0"/>
                        </a:spcBef>
                        <a:spcAft>
                          <a:spcPct val="0"/>
                        </a:spcAft>
                        <a:buClr>
                          <a:srgbClr val="FFFFFF"/>
                        </a:buClr>
                        <a:buSzTx/>
                        <a:buFontTx/>
                        <a:buNone/>
                        <a:tabLst/>
                        <a:defRPr/>
                      </a:pPr>
                      <a:r>
                        <a:rPr kumimoji="0" lang="en-US" sz="1600" b="0" i="0" u="none" strike="noStrike" cap="none" normalizeH="0" baseline="0" dirty="0" smtClean="0">
                          <a:ln>
                            <a:noFill/>
                          </a:ln>
                          <a:solidFill>
                            <a:schemeClr val="bg1"/>
                          </a:solidFill>
                          <a:effectLst/>
                          <a:latin typeface="Arial" charset="0"/>
                          <a:cs typeface="Arial" charset="0"/>
                          <a:sym typeface="Arial" charset="0"/>
                        </a:rPr>
                        <a:t>NCT01569935</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Car-</a:t>
                      </a:r>
                      <a:r>
                        <a:rPr lang="en-US" sz="1600" dirty="0" err="1" smtClean="0">
                          <a:solidFill>
                            <a:schemeClr val="bg1"/>
                          </a:solidFill>
                          <a:latin typeface="Arial" pitchFamily="34" charset="0"/>
                          <a:cs typeface="Arial" pitchFamily="34" charset="0"/>
                        </a:rPr>
                        <a:t>BiRD</a:t>
                      </a:r>
                      <a:endParaRPr lang="en-US" sz="1600" dirty="0" smtClean="0">
                        <a:solidFill>
                          <a:schemeClr val="bg1"/>
                        </a:solidFill>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(Sequential</a:t>
                      </a:r>
                      <a:r>
                        <a:rPr lang="en-US" sz="1600" baseline="0" dirty="0" smtClean="0">
                          <a:solidFill>
                            <a:schemeClr val="bg1"/>
                          </a:solidFill>
                          <a:latin typeface="Arial" pitchFamily="34" charset="0"/>
                          <a:cs typeface="Arial" pitchFamily="34" charset="0"/>
                        </a:rPr>
                        <a:t> treatment)</a:t>
                      </a:r>
                      <a:endParaRPr lang="en-US" sz="1600" dirty="0" smtClean="0">
                        <a:solidFill>
                          <a:schemeClr val="bg1"/>
                        </a:solidFill>
                        <a:latin typeface="Arial" pitchFamily="34" charset="0"/>
                        <a:cs typeface="Arial" pitchFamily="34"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defRPr/>
                      </a:pP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CFZ + Len + Clarithromycin + </a:t>
                      </a:r>
                      <a:r>
                        <a:rPr kumimoji="0" lang="en-US" sz="1600" b="0" i="0" u="none" strike="noStrike" cap="none" normalizeH="0" baseline="0" dirty="0" err="1" smtClean="0">
                          <a:ln>
                            <a:noFill/>
                          </a:ln>
                          <a:solidFill>
                            <a:schemeClr val="bg1"/>
                          </a:solidFill>
                          <a:effectLst/>
                          <a:latin typeface="Arial" pitchFamily="34" charset="0"/>
                          <a:cs typeface="Arial" pitchFamily="34" charset="0"/>
                          <a:sym typeface="Arial" charset="0"/>
                        </a:rPr>
                        <a:t>Dex</a:t>
                      </a:r>
                      <a:endPar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6079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NCT01057225</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algn="ctr"/>
                      <a:r>
                        <a:rPr lang="en-US" sz="1600" dirty="0" smtClean="0">
                          <a:solidFill>
                            <a:schemeClr val="bg1"/>
                          </a:solidFill>
                          <a:latin typeface="Arial" pitchFamily="34" charset="0"/>
                          <a:cs typeface="Arial" pitchFamily="34" charset="0"/>
                        </a:rPr>
                        <a:t>CYCLONE</a:t>
                      </a:r>
                      <a:endParaRPr lang="en-US" sz="1600" dirty="0">
                        <a:solidFill>
                          <a:schemeClr val="bg1"/>
                        </a:solidFill>
                        <a:latin typeface="Arial" pitchFamily="34" charset="0"/>
                        <a:cs typeface="Arial" pitchFamily="34"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CFZ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Cyclo</a:t>
                      </a:r>
                      <a:r>
                        <a:rPr kumimoji="0" lang="en-US" sz="1600" b="0" i="0" u="none" strike="noStrike" cap="none" normalizeH="0" baseline="0" dirty="0" smtClean="0">
                          <a:ln>
                            <a:noFill/>
                          </a:ln>
                          <a:solidFill>
                            <a:schemeClr val="bg1"/>
                          </a:solidFill>
                          <a:effectLst/>
                          <a:latin typeface="Arial" charset="0"/>
                          <a:cs typeface="Arial" charset="0"/>
                          <a:sym typeface="Arial" charset="0"/>
                        </a:rPr>
                        <a:t>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thal</a:t>
                      </a:r>
                      <a:r>
                        <a:rPr kumimoji="0" lang="en-US" sz="1600" b="0" i="0" u="none" strike="noStrike" cap="none" normalizeH="0" baseline="0" dirty="0" smtClean="0">
                          <a:ln>
                            <a:noFill/>
                          </a:ln>
                          <a:solidFill>
                            <a:schemeClr val="bg1"/>
                          </a:solidFill>
                          <a:effectLst/>
                          <a:latin typeface="Arial" charset="0"/>
                          <a:cs typeface="Arial" charset="0"/>
                          <a:sym typeface="Arial" charset="0"/>
                        </a:rPr>
                        <a:t>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Dex</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720080">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NCT01279694</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CARMYSAP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(Elderly patients)</a:t>
                      </a:r>
                      <a:endParaRPr lang="en-US" sz="1600" dirty="0">
                        <a:solidFill>
                          <a:schemeClr val="bg1"/>
                        </a:solidFill>
                        <a:latin typeface="Arial" pitchFamily="34" charset="0"/>
                        <a:cs typeface="Arial" pitchFamily="34"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CFZ + MEL + Prednisone</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648072">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NCT01346787</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pitchFamily="34" charset="0"/>
                          <a:cs typeface="Arial" pitchFamily="34" charset="0"/>
                          <a:sym typeface="Arial" charset="0"/>
                        </a:rPr>
                        <a:t>CCD</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defRPr/>
                      </a:pPr>
                      <a:r>
                        <a:rPr lang="en-US" sz="1600" dirty="0" smtClean="0">
                          <a:solidFill>
                            <a:schemeClr val="bg1"/>
                          </a:solidFill>
                          <a:latin typeface="Arial" pitchFamily="34" charset="0"/>
                          <a:cs typeface="Arial" pitchFamily="34" charset="0"/>
                        </a:rPr>
                        <a:t>CFZ + </a:t>
                      </a:r>
                      <a:r>
                        <a:rPr lang="en-US" sz="1600" dirty="0" err="1" smtClean="0">
                          <a:solidFill>
                            <a:schemeClr val="bg1"/>
                          </a:solidFill>
                          <a:latin typeface="Arial" pitchFamily="34" charset="0"/>
                          <a:cs typeface="Arial" pitchFamily="34" charset="0"/>
                        </a:rPr>
                        <a:t>Cyclophsophamide</a:t>
                      </a:r>
                      <a:r>
                        <a:rPr lang="en-US" sz="1600" dirty="0" smtClean="0">
                          <a:solidFill>
                            <a:schemeClr val="bg1"/>
                          </a:solidFill>
                          <a:latin typeface="Arial" pitchFamily="34" charset="0"/>
                          <a:cs typeface="Arial" pitchFamily="34" charset="0"/>
                        </a:rPr>
                        <a:t> +</a:t>
                      </a:r>
                      <a:r>
                        <a:rPr lang="en-US" sz="1600" baseline="0" dirty="0" smtClean="0">
                          <a:solidFill>
                            <a:schemeClr val="bg1"/>
                          </a:solidFill>
                          <a:latin typeface="Arial" pitchFamily="34" charset="0"/>
                          <a:cs typeface="Arial" pitchFamily="34" charset="0"/>
                        </a:rPr>
                        <a:t> </a:t>
                      </a:r>
                      <a:r>
                        <a:rPr lang="en-US" sz="1600" baseline="0" dirty="0" err="1" smtClean="0">
                          <a:solidFill>
                            <a:schemeClr val="bg1"/>
                          </a:solidFill>
                          <a:latin typeface="Arial" pitchFamily="34" charset="0"/>
                          <a:cs typeface="Arial" pitchFamily="34" charset="0"/>
                        </a:rPr>
                        <a:t>Dex</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678784">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NCT01311687</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Safety and efficacy with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Arial" pitchFamily="34" charset="0"/>
                          <a:cs typeface="Arial" pitchFamily="34" charset="0"/>
                        </a:rPr>
                        <a:t>ARRAY-520</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defRPr/>
                      </a:pPr>
                      <a:r>
                        <a:rPr lang="en-US" sz="1600" dirty="0" smtClean="0">
                          <a:solidFill>
                            <a:schemeClr val="bg1"/>
                          </a:solidFill>
                          <a:latin typeface="Arial" pitchFamily="34" charset="0"/>
                          <a:cs typeface="Arial" pitchFamily="34" charset="0"/>
                        </a:rPr>
                        <a:t>CFZ +</a:t>
                      </a:r>
                      <a:r>
                        <a:rPr lang="en-US" sz="1600" baseline="0" dirty="0" smtClean="0">
                          <a:solidFill>
                            <a:schemeClr val="bg1"/>
                          </a:solidFill>
                          <a:latin typeface="Arial" pitchFamily="34" charset="0"/>
                          <a:cs typeface="Arial" pitchFamily="34" charset="0"/>
                        </a:rPr>
                        <a:t> </a:t>
                      </a:r>
                      <a:r>
                        <a:rPr lang="en-US" sz="1600" dirty="0" smtClean="0">
                          <a:solidFill>
                            <a:schemeClr val="bg1"/>
                          </a:solidFill>
                          <a:latin typeface="Arial" pitchFamily="34" charset="0"/>
                          <a:cs typeface="Arial" pitchFamily="34" charset="0"/>
                        </a:rPr>
                        <a:t>ARRAY-550</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bl>
          </a:graphicData>
        </a:graphic>
      </p:graphicFrame>
    </p:spTree>
    <p:extLst>
      <p:ext uri="{BB962C8B-B14F-4D97-AF65-F5344CB8AC3E}">
        <p14:creationId xmlns:p14="http://schemas.microsoft.com/office/powerpoint/2010/main" val="1982932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539552" y="71997"/>
            <a:ext cx="8229600" cy="1143000"/>
          </a:xfrm>
        </p:spPr>
        <p:txBody>
          <a:bodyPr>
            <a:normAutofit/>
          </a:bodyPr>
          <a:lstStyle/>
          <a:p>
            <a:pPr eaLnBrk="1" hangingPunct="1"/>
            <a:r>
              <a:rPr lang="en-US" sz="3600" dirty="0" smtClean="0">
                <a:solidFill>
                  <a:srgbClr val="FFFF00"/>
                </a:solidFill>
              </a:rPr>
              <a:t>Pomalidomide</a:t>
            </a:r>
          </a:p>
        </p:txBody>
      </p:sp>
      <p:pic>
        <p:nvPicPr>
          <p:cNvPr id="308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107" y="3284984"/>
            <a:ext cx="2839161" cy="1509712"/>
          </a:xfrm>
          <a:prstGeom prst="rect">
            <a:avLst/>
          </a:prstGeom>
          <a:solidFill>
            <a:schemeClr val="accent6">
              <a:lumMod val="60000"/>
              <a:lumOff val="40000"/>
            </a:schemeClr>
          </a:solidFill>
          <a:ln w="9525">
            <a:solidFill>
              <a:srgbClr val="000000"/>
            </a:solidFill>
            <a:miter lim="800000"/>
            <a:headEnd/>
            <a:tailEnd/>
          </a:ln>
        </p:spPr>
      </p:pic>
      <p:pic>
        <p:nvPicPr>
          <p:cNvPr id="307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399663"/>
            <a:ext cx="2655887" cy="1381125"/>
          </a:xfrm>
          <a:prstGeom prst="rect">
            <a:avLst/>
          </a:prstGeom>
          <a:solidFill>
            <a:schemeClr val="accent3">
              <a:lumMod val="20000"/>
              <a:lumOff val="80000"/>
            </a:schemeClr>
          </a:solidFill>
          <a:ln w="9525">
            <a:solidFill>
              <a:srgbClr val="000000"/>
            </a:solidFill>
            <a:miter lim="800000"/>
            <a:headEnd/>
            <a:tailEnd/>
          </a:ln>
        </p:spPr>
      </p:pic>
      <p:pic>
        <p:nvPicPr>
          <p:cNvPr id="308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4765" y="5157192"/>
            <a:ext cx="2837970" cy="1530350"/>
          </a:xfrm>
          <a:prstGeom prst="rect">
            <a:avLst/>
          </a:prstGeom>
          <a:solidFill>
            <a:schemeClr val="tx2">
              <a:lumMod val="75000"/>
            </a:schemeClr>
          </a:solidFill>
          <a:ln w="9525">
            <a:solidFill>
              <a:srgbClr val="000000"/>
            </a:solidFill>
            <a:miter lim="800000"/>
            <a:headEnd/>
            <a:tailEnd/>
          </a:ln>
        </p:spPr>
      </p:pic>
      <p:sp>
        <p:nvSpPr>
          <p:cNvPr id="2" name="Rectangle 1"/>
          <p:cNvSpPr/>
          <p:nvPr/>
        </p:nvSpPr>
        <p:spPr>
          <a:xfrm>
            <a:off x="532102" y="1030331"/>
            <a:ext cx="1353256" cy="369332"/>
          </a:xfrm>
          <a:prstGeom prst="rect">
            <a:avLst/>
          </a:prstGeom>
        </p:spPr>
        <p:txBody>
          <a:bodyPr wrap="none">
            <a:spAutoFit/>
          </a:bodyPr>
          <a:lstStyle/>
          <a:p>
            <a:r>
              <a:rPr lang="en-US" dirty="0">
                <a:latin typeface="Calibri" pitchFamily="34" charset="0"/>
              </a:rPr>
              <a:t>Thalidomide</a:t>
            </a:r>
          </a:p>
        </p:txBody>
      </p:sp>
      <p:sp>
        <p:nvSpPr>
          <p:cNvPr id="13" name="TextBox 8"/>
          <p:cNvSpPr txBox="1">
            <a:spLocks noChangeArrowheads="1"/>
          </p:cNvSpPr>
          <p:nvPr/>
        </p:nvSpPr>
        <p:spPr bwMode="auto">
          <a:xfrm>
            <a:off x="522107" y="2941170"/>
            <a:ext cx="1387809" cy="34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Calibri" pitchFamily="34" charset="0"/>
              </a:rPr>
              <a:t>Lenalidomide</a:t>
            </a:r>
          </a:p>
        </p:txBody>
      </p:sp>
      <p:sp>
        <p:nvSpPr>
          <p:cNvPr id="14" name="TextBox 7"/>
          <p:cNvSpPr txBox="1">
            <a:spLocks noChangeArrowheads="1"/>
          </p:cNvSpPr>
          <p:nvPr/>
        </p:nvSpPr>
        <p:spPr bwMode="auto">
          <a:xfrm>
            <a:off x="487150" y="4797152"/>
            <a:ext cx="1515307" cy="309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Calibri" pitchFamily="34" charset="0"/>
              </a:rPr>
              <a:t>Pomalidomide</a:t>
            </a:r>
          </a:p>
        </p:txBody>
      </p:sp>
      <p:sp>
        <p:nvSpPr>
          <p:cNvPr id="3" name="Rectangle 2"/>
          <p:cNvSpPr/>
          <p:nvPr/>
        </p:nvSpPr>
        <p:spPr>
          <a:xfrm>
            <a:off x="3995936" y="1556792"/>
            <a:ext cx="4572000" cy="1477328"/>
          </a:xfrm>
          <a:prstGeom prst="rect">
            <a:avLst/>
          </a:prstGeom>
        </p:spPr>
        <p:txBody>
          <a:bodyPr>
            <a:spAutoFit/>
          </a:bodyPr>
          <a:lstStyle/>
          <a:p>
            <a:r>
              <a:rPr lang="en-CA" dirty="0">
                <a:latin typeface="Arial" pitchFamily="34" charset="0"/>
                <a:cs typeface="Arial" pitchFamily="34" charset="0"/>
              </a:rPr>
              <a:t>Teratogenicity,  peripheral neuropathy, constipation, sedation, rash, </a:t>
            </a:r>
            <a:r>
              <a:rPr lang="en-CA" dirty="0" smtClean="0">
                <a:latin typeface="Arial" pitchFamily="34" charset="0"/>
                <a:cs typeface="Arial" pitchFamily="34" charset="0"/>
              </a:rPr>
              <a:t>VTE</a:t>
            </a:r>
          </a:p>
          <a:p>
            <a:endParaRPr lang="en-CA" dirty="0">
              <a:latin typeface="Arial" pitchFamily="34" charset="0"/>
              <a:cs typeface="Arial" pitchFamily="34" charset="0"/>
            </a:endParaRPr>
          </a:p>
          <a:p>
            <a:endParaRPr lang="en-CA" dirty="0">
              <a:latin typeface="Arial" pitchFamily="34" charset="0"/>
              <a:cs typeface="Arial" pitchFamily="34" charset="0"/>
            </a:endParaRPr>
          </a:p>
          <a:p>
            <a:pPr>
              <a:buFont typeface="Wingdings 2" pitchFamily="18" charset="2"/>
              <a:buNone/>
            </a:pPr>
            <a:r>
              <a:rPr lang="en-CA" dirty="0">
                <a:latin typeface="Arial" pitchFamily="34" charset="0"/>
                <a:cs typeface="Arial" pitchFamily="34" charset="0"/>
              </a:rPr>
              <a:t>____________________________</a:t>
            </a:r>
          </a:p>
        </p:txBody>
      </p:sp>
      <p:sp>
        <p:nvSpPr>
          <p:cNvPr id="17" name="Rectangle 16"/>
          <p:cNvSpPr/>
          <p:nvPr/>
        </p:nvSpPr>
        <p:spPr>
          <a:xfrm>
            <a:off x="3995936" y="3284984"/>
            <a:ext cx="4572000" cy="1477328"/>
          </a:xfrm>
          <a:prstGeom prst="rect">
            <a:avLst/>
          </a:prstGeom>
        </p:spPr>
        <p:txBody>
          <a:bodyPr>
            <a:spAutoFit/>
          </a:bodyPr>
          <a:lstStyle/>
          <a:p>
            <a:r>
              <a:rPr lang="en-CA" dirty="0" smtClean="0">
                <a:latin typeface="Arial" pitchFamily="34" charset="0"/>
                <a:cs typeface="Arial" pitchFamily="34" charset="0"/>
              </a:rPr>
              <a:t>Myelosuppression</a:t>
            </a:r>
            <a:endParaRPr lang="en-CA" dirty="0">
              <a:latin typeface="Arial" pitchFamily="34" charset="0"/>
              <a:cs typeface="Arial" pitchFamily="34" charset="0"/>
            </a:endParaRPr>
          </a:p>
          <a:p>
            <a:r>
              <a:rPr lang="en-CA" dirty="0" smtClean="0">
                <a:latin typeface="Arial" pitchFamily="34" charset="0"/>
                <a:cs typeface="Arial" pitchFamily="34" charset="0"/>
              </a:rPr>
              <a:t> VTE</a:t>
            </a:r>
          </a:p>
          <a:p>
            <a:endParaRPr lang="en-CA" dirty="0">
              <a:latin typeface="Arial" pitchFamily="34" charset="0"/>
              <a:cs typeface="Arial" pitchFamily="34" charset="0"/>
            </a:endParaRPr>
          </a:p>
          <a:p>
            <a:endParaRPr lang="en-CA" dirty="0">
              <a:latin typeface="Arial" pitchFamily="34" charset="0"/>
              <a:cs typeface="Arial" pitchFamily="34" charset="0"/>
            </a:endParaRPr>
          </a:p>
          <a:p>
            <a:pPr>
              <a:buFont typeface="Wingdings 2" pitchFamily="18" charset="2"/>
              <a:buNone/>
            </a:pPr>
            <a:r>
              <a:rPr lang="en-CA" dirty="0">
                <a:latin typeface="Arial" pitchFamily="34" charset="0"/>
                <a:cs typeface="Arial" pitchFamily="34" charset="0"/>
              </a:rPr>
              <a:t>____________________________</a:t>
            </a:r>
          </a:p>
        </p:txBody>
      </p:sp>
      <p:sp>
        <p:nvSpPr>
          <p:cNvPr id="5" name="Rectangle 4"/>
          <p:cNvSpPr/>
          <p:nvPr/>
        </p:nvSpPr>
        <p:spPr>
          <a:xfrm>
            <a:off x="3970784" y="5158757"/>
            <a:ext cx="4572000" cy="1477328"/>
          </a:xfrm>
          <a:prstGeom prst="rect">
            <a:avLst/>
          </a:prstGeom>
        </p:spPr>
        <p:txBody>
          <a:bodyPr>
            <a:spAutoFit/>
          </a:bodyPr>
          <a:lstStyle/>
          <a:p>
            <a:r>
              <a:rPr lang="en-CA" dirty="0">
                <a:latin typeface="Arial" pitchFamily="34" charset="0"/>
                <a:cs typeface="Arial" pitchFamily="34" charset="0"/>
              </a:rPr>
              <a:t>Myelosuppression</a:t>
            </a:r>
          </a:p>
          <a:p>
            <a:r>
              <a:rPr lang="en-CA" dirty="0">
                <a:latin typeface="Arial" pitchFamily="34" charset="0"/>
                <a:cs typeface="Arial" pitchFamily="34" charset="0"/>
              </a:rPr>
              <a:t> VTE</a:t>
            </a:r>
          </a:p>
          <a:p>
            <a:endParaRPr lang="en-CA" dirty="0">
              <a:latin typeface="Arial" pitchFamily="34" charset="0"/>
              <a:cs typeface="Arial" pitchFamily="34" charset="0"/>
            </a:endParaRPr>
          </a:p>
          <a:p>
            <a:endParaRPr lang="en-CA" dirty="0">
              <a:latin typeface="Arial" pitchFamily="34" charset="0"/>
              <a:cs typeface="Arial" pitchFamily="34" charset="0"/>
            </a:endParaRPr>
          </a:p>
          <a:p>
            <a:pPr>
              <a:buFont typeface="Wingdings 2" pitchFamily="18" charset="2"/>
              <a:buNone/>
            </a:pPr>
            <a:r>
              <a:rPr lang="en-CA" dirty="0">
                <a:latin typeface="Arial" pitchFamily="34" charset="0"/>
                <a:cs typeface="Arial" pitchFamily="34" charset="0"/>
              </a:rPr>
              <a:t>____________________________</a:t>
            </a:r>
          </a:p>
        </p:txBody>
      </p:sp>
    </p:spTree>
    <p:extLst>
      <p:ext uri="{BB962C8B-B14F-4D97-AF65-F5344CB8AC3E}">
        <p14:creationId xmlns:p14="http://schemas.microsoft.com/office/powerpoint/2010/main" val="26131075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4"/>
          <p:cNvSpPr>
            <a:spLocks noGrp="1" noChangeArrowheads="1"/>
          </p:cNvSpPr>
          <p:nvPr>
            <p:ph type="title"/>
          </p:nvPr>
        </p:nvSpPr>
        <p:spPr>
          <a:xfrm>
            <a:off x="179512" y="116632"/>
            <a:ext cx="8712968" cy="1143000"/>
          </a:xfrm>
        </p:spPr>
        <p:txBody>
          <a:bodyPr/>
          <a:lstStyle/>
          <a:p>
            <a:pPr>
              <a:buClr>
                <a:srgbClr val="FFEC3B"/>
              </a:buClr>
              <a:defRPr/>
            </a:pPr>
            <a:r>
              <a:rPr lang="en-US" sz="2600" dirty="0" smtClean="0">
                <a:solidFill>
                  <a:srgbClr val="FFFF00"/>
                </a:solidFill>
                <a:latin typeface="Arial" pitchFamily="34" charset="0"/>
                <a:cs typeface="Arial" pitchFamily="34" charset="0"/>
                <a:sym typeface="Arial" pitchFamily="34" charset="0"/>
              </a:rPr>
              <a:t>POM + </a:t>
            </a:r>
            <a:r>
              <a:rPr lang="en-US" sz="2600" dirty="0" err="1" smtClean="0">
                <a:solidFill>
                  <a:srgbClr val="FFFF00"/>
                </a:solidFill>
                <a:latin typeface="Arial" pitchFamily="34" charset="0"/>
                <a:cs typeface="Arial" pitchFamily="34" charset="0"/>
                <a:sym typeface="Arial" pitchFamily="34" charset="0"/>
              </a:rPr>
              <a:t>LoDEX</a:t>
            </a:r>
            <a:r>
              <a:rPr lang="en-US" sz="2600" dirty="0" smtClean="0">
                <a:solidFill>
                  <a:srgbClr val="FFFF00"/>
                </a:solidFill>
                <a:latin typeface="Arial" pitchFamily="34" charset="0"/>
                <a:cs typeface="Arial" pitchFamily="34" charset="0"/>
                <a:sym typeface="Arial" pitchFamily="34" charset="0"/>
              </a:rPr>
              <a:t> in RRMM MM-002 Phase II Trial </a:t>
            </a:r>
            <a:br>
              <a:rPr lang="en-US" sz="2600" dirty="0" smtClean="0">
                <a:solidFill>
                  <a:srgbClr val="FFFF00"/>
                </a:solidFill>
                <a:latin typeface="Arial" pitchFamily="34" charset="0"/>
                <a:cs typeface="Arial" pitchFamily="34" charset="0"/>
                <a:sym typeface="Arial" pitchFamily="34" charset="0"/>
              </a:rPr>
            </a:br>
            <a:r>
              <a:rPr lang="en-US" sz="2000" i="1" dirty="0">
                <a:solidFill>
                  <a:srgbClr val="FFFF00"/>
                </a:solidFill>
                <a:latin typeface="Arial" pitchFamily="34" charset="0"/>
                <a:cs typeface="Arial" pitchFamily="34" charset="0"/>
                <a:sym typeface="Arial" pitchFamily="34" charset="0"/>
              </a:rPr>
              <a:t>A</a:t>
            </a:r>
            <a:r>
              <a:rPr lang="en-US" sz="2000" i="1" dirty="0" smtClean="0">
                <a:solidFill>
                  <a:srgbClr val="FFFF00"/>
                </a:solidFill>
                <a:latin typeface="Arial" pitchFamily="34" charset="0"/>
                <a:cs typeface="Arial" pitchFamily="34" charset="0"/>
                <a:sym typeface="Arial" pitchFamily="34" charset="0"/>
              </a:rPr>
              <a:t>nalysis by Refractory Disease</a:t>
            </a:r>
          </a:p>
        </p:txBody>
      </p:sp>
      <p:graphicFrame>
        <p:nvGraphicFramePr>
          <p:cNvPr id="116739" name="Group 29"/>
          <p:cNvGraphicFramePr>
            <a:graphicFrameLocks noGrp="1"/>
          </p:cNvGraphicFramePr>
          <p:nvPr>
            <p:ph sz="half" idx="4294967295"/>
            <p:extLst>
              <p:ext uri="{D42A27DB-BD31-4B8C-83A1-F6EECF244321}">
                <p14:modId xmlns:p14="http://schemas.microsoft.com/office/powerpoint/2010/main" val="1710933479"/>
              </p:ext>
            </p:extLst>
          </p:nvPr>
        </p:nvGraphicFramePr>
        <p:xfrm>
          <a:off x="114300" y="1412052"/>
          <a:ext cx="8915400" cy="3644901"/>
        </p:xfrm>
        <a:graphic>
          <a:graphicData uri="http://schemas.openxmlformats.org/drawingml/2006/table">
            <a:tbl>
              <a:tblPr/>
              <a:tblGrid>
                <a:gridCol w="2933700"/>
                <a:gridCol w="1495425"/>
                <a:gridCol w="1495425"/>
                <a:gridCol w="1495425"/>
                <a:gridCol w="1495425"/>
              </a:tblGrid>
              <a:tr h="1281113">
                <a:tc>
                  <a:txBody>
                    <a:bodyPr/>
                    <a:lstStyle/>
                    <a:p>
                      <a:pPr marL="0" marR="0" lvl="0" indent="0" algn="l" defTabSz="914400" rtl="0" eaLnBrk="0" fontAlgn="base" latinLnBrk="0" hangingPunct="0">
                        <a:lnSpc>
                          <a:spcPct val="100000"/>
                        </a:lnSpc>
                        <a:spcBef>
                          <a:spcPct val="20000"/>
                        </a:spcBef>
                        <a:spcAft>
                          <a:spcPct val="0"/>
                        </a:spcAft>
                        <a:buClr>
                          <a:srgbClr val="FFFFFF"/>
                        </a:buClr>
                        <a:buSzTx/>
                        <a:buFontTx/>
                        <a:buNone/>
                        <a:tabLst/>
                      </a:pPr>
                      <a:r>
                        <a:rPr kumimoji="0" lang="en-US" sz="1600" b="1" i="0" u="none" strike="noStrike" cap="none" normalizeH="0" baseline="0" dirty="0" smtClean="0">
                          <a:ln>
                            <a:noFill/>
                          </a:ln>
                          <a:solidFill>
                            <a:srgbClr val="FFFFFF"/>
                          </a:solidFill>
                          <a:effectLst/>
                          <a:latin typeface="Arial" pitchFamily="34" charset="0"/>
                          <a:cs typeface="Arial" pitchFamily="34" charset="0"/>
                          <a:sym typeface="Arial" pitchFamily="34" charset="0"/>
                        </a:rPr>
                        <a:t>Outcome</a:t>
                      </a:r>
                    </a:p>
                  </a:txBody>
                  <a:tcPr marL="89994" marR="89994" marT="46817" marB="4681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lumMod val="2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FFFFFF"/>
                        </a:buClr>
                        <a:buSzTx/>
                        <a:buFontTx/>
                        <a:buNone/>
                        <a:tabLst/>
                      </a:pPr>
                      <a:r>
                        <a:rPr kumimoji="0" lang="en-US" sz="1600" b="1" i="0" u="none" strike="noStrike" cap="none" normalizeH="0" baseline="0" dirty="0" smtClean="0">
                          <a:ln>
                            <a:noFill/>
                          </a:ln>
                          <a:solidFill>
                            <a:srgbClr val="FFFFFF"/>
                          </a:solidFill>
                          <a:effectLst/>
                          <a:latin typeface="Arial" pitchFamily="34" charset="0"/>
                          <a:cs typeface="Arial" pitchFamily="34" charset="0"/>
                          <a:sym typeface="Arial" pitchFamily="34" charset="0"/>
                        </a:rPr>
                        <a:t>LEN Refractory</a:t>
                      </a:r>
                    </a:p>
                    <a:p>
                      <a:pPr marL="0" marR="0" lvl="0" indent="0" algn="ctr" defTabSz="914400" rtl="0" eaLnBrk="0" fontAlgn="base" latinLnBrk="0" hangingPunct="0">
                        <a:lnSpc>
                          <a:spcPct val="100000"/>
                        </a:lnSpc>
                        <a:spcBef>
                          <a:spcPct val="20000"/>
                        </a:spcBef>
                        <a:spcAft>
                          <a:spcPct val="0"/>
                        </a:spcAft>
                        <a:buClr>
                          <a:srgbClr val="FFFFFF"/>
                        </a:buClr>
                        <a:buSzTx/>
                        <a:buFontTx/>
                        <a:buNone/>
                        <a:tabLst/>
                      </a:pPr>
                      <a:r>
                        <a:rPr kumimoji="0" lang="en-US" sz="1600" b="1" i="0" u="none" strike="noStrike" cap="none" normalizeH="0" baseline="0" dirty="0" smtClean="0">
                          <a:ln>
                            <a:noFill/>
                          </a:ln>
                          <a:solidFill>
                            <a:srgbClr val="FFFFFF"/>
                          </a:solidFill>
                          <a:effectLst/>
                          <a:latin typeface="Arial" pitchFamily="34" charset="0"/>
                          <a:cs typeface="Arial" pitchFamily="34" charset="0"/>
                          <a:sym typeface="Arial" pitchFamily="34" charset="0"/>
                        </a:rPr>
                        <a:t>(n = 87)</a:t>
                      </a:r>
                    </a:p>
                  </a:txBody>
                  <a:tcPr marL="89994" marR="89994" marT="46817" marB="468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lumMod val="2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FFFFFF"/>
                        </a:buClr>
                        <a:buSzTx/>
                        <a:buFontTx/>
                        <a:buNone/>
                        <a:tabLst/>
                      </a:pPr>
                      <a:r>
                        <a:rPr kumimoji="0" lang="en-US" sz="1600" b="1" i="0" u="none" strike="noStrike" cap="none" normalizeH="0" baseline="0" dirty="0" smtClean="0">
                          <a:ln>
                            <a:noFill/>
                          </a:ln>
                          <a:solidFill>
                            <a:srgbClr val="FFFFFF"/>
                          </a:solidFill>
                          <a:effectLst/>
                          <a:latin typeface="Arial" pitchFamily="34" charset="0"/>
                          <a:cs typeface="Arial" pitchFamily="34" charset="0"/>
                          <a:sym typeface="Arial" pitchFamily="34" charset="0"/>
                        </a:rPr>
                        <a:t>BORT Refractory</a:t>
                      </a:r>
                    </a:p>
                    <a:p>
                      <a:pPr marL="0" marR="0" lvl="0" indent="0" algn="ctr" defTabSz="914400" rtl="0" eaLnBrk="0" fontAlgn="base" latinLnBrk="0" hangingPunct="0">
                        <a:lnSpc>
                          <a:spcPct val="100000"/>
                        </a:lnSpc>
                        <a:spcBef>
                          <a:spcPct val="20000"/>
                        </a:spcBef>
                        <a:spcAft>
                          <a:spcPct val="0"/>
                        </a:spcAft>
                        <a:buClr>
                          <a:srgbClr val="FFFFFF"/>
                        </a:buClr>
                        <a:buSzTx/>
                        <a:buFontTx/>
                        <a:buNone/>
                        <a:tabLst/>
                      </a:pPr>
                      <a:r>
                        <a:rPr kumimoji="0" lang="en-US" sz="1600" b="1" i="0" u="none" strike="noStrike" cap="none" normalizeH="0" baseline="0" dirty="0" smtClean="0">
                          <a:ln>
                            <a:noFill/>
                          </a:ln>
                          <a:solidFill>
                            <a:srgbClr val="FFFFFF"/>
                          </a:solidFill>
                          <a:effectLst/>
                          <a:latin typeface="Arial" pitchFamily="34" charset="0"/>
                          <a:cs typeface="Arial" pitchFamily="34" charset="0"/>
                          <a:sym typeface="Arial" pitchFamily="34" charset="0"/>
                        </a:rPr>
                        <a:t>(n = 82)</a:t>
                      </a:r>
                    </a:p>
                  </a:txBody>
                  <a:tcPr marL="89994" marR="89994" marT="46817" marB="468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lumMod val="2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FFFFFF"/>
                        </a:buClr>
                        <a:buSzTx/>
                        <a:buFontTx/>
                        <a:buNone/>
                        <a:tabLst/>
                      </a:pPr>
                      <a:r>
                        <a:rPr kumimoji="0" lang="en-US" sz="1600" b="1" i="0" u="none" strike="noStrike" cap="none" normalizeH="0" baseline="0" dirty="0" smtClean="0">
                          <a:ln>
                            <a:noFill/>
                          </a:ln>
                          <a:solidFill>
                            <a:srgbClr val="FFFFFF"/>
                          </a:solidFill>
                          <a:effectLst/>
                          <a:latin typeface="Arial" pitchFamily="34" charset="0"/>
                          <a:cs typeface="Arial" pitchFamily="34" charset="0"/>
                          <a:sym typeface="Arial" pitchFamily="34" charset="0"/>
                        </a:rPr>
                        <a:t>LEN-BORT Refractory</a:t>
                      </a:r>
                    </a:p>
                    <a:p>
                      <a:pPr marL="0" marR="0" lvl="0" indent="0" algn="ctr" defTabSz="914400" rtl="0" eaLnBrk="0" fontAlgn="base" latinLnBrk="0" hangingPunct="0">
                        <a:lnSpc>
                          <a:spcPct val="100000"/>
                        </a:lnSpc>
                        <a:spcBef>
                          <a:spcPct val="20000"/>
                        </a:spcBef>
                        <a:spcAft>
                          <a:spcPct val="0"/>
                        </a:spcAft>
                        <a:buClr>
                          <a:srgbClr val="FFFFFF"/>
                        </a:buClr>
                        <a:buSzTx/>
                        <a:buFontTx/>
                        <a:buNone/>
                        <a:tabLst/>
                      </a:pPr>
                      <a:r>
                        <a:rPr kumimoji="0" lang="en-US" sz="1600" b="1" i="0" u="none" strike="noStrike" cap="none" normalizeH="0" baseline="0" dirty="0" smtClean="0">
                          <a:ln>
                            <a:noFill/>
                          </a:ln>
                          <a:solidFill>
                            <a:srgbClr val="FFFFFF"/>
                          </a:solidFill>
                          <a:effectLst/>
                          <a:latin typeface="Arial" pitchFamily="34" charset="0"/>
                          <a:cs typeface="Arial" pitchFamily="34" charset="0"/>
                          <a:sym typeface="Arial" pitchFamily="34" charset="0"/>
                        </a:rPr>
                        <a:t>(n = 69)</a:t>
                      </a:r>
                    </a:p>
                  </a:txBody>
                  <a:tcPr marL="89994" marR="89994" marT="46817" marB="468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lumMod val="2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FFFFFF"/>
                        </a:buClr>
                        <a:buSzTx/>
                        <a:buFontTx/>
                        <a:buNone/>
                        <a:tabLst/>
                      </a:pPr>
                      <a:r>
                        <a:rPr kumimoji="0" lang="en-US" sz="1600" b="1" i="0" u="none" strike="noStrike" cap="none" normalizeH="0" baseline="0" dirty="0" smtClean="0">
                          <a:ln>
                            <a:noFill/>
                          </a:ln>
                          <a:solidFill>
                            <a:srgbClr val="FFFFFF"/>
                          </a:solidFill>
                          <a:effectLst/>
                          <a:latin typeface="Arial" pitchFamily="34" charset="0"/>
                          <a:cs typeface="Arial" pitchFamily="34" charset="0"/>
                          <a:sym typeface="Arial" pitchFamily="34" charset="0"/>
                        </a:rPr>
                        <a:t>LEN-BORT Refractory + Prior SCT</a:t>
                      </a:r>
                    </a:p>
                    <a:p>
                      <a:pPr marL="0" marR="0" lvl="0" indent="0" algn="ctr" defTabSz="914400" rtl="0" eaLnBrk="0" fontAlgn="base" latinLnBrk="0" hangingPunct="0">
                        <a:lnSpc>
                          <a:spcPct val="100000"/>
                        </a:lnSpc>
                        <a:spcBef>
                          <a:spcPct val="20000"/>
                        </a:spcBef>
                        <a:spcAft>
                          <a:spcPct val="0"/>
                        </a:spcAft>
                        <a:buClr>
                          <a:srgbClr val="FFFFFF"/>
                        </a:buClr>
                        <a:buSzTx/>
                        <a:buFontTx/>
                        <a:buNone/>
                        <a:tabLst/>
                      </a:pPr>
                      <a:r>
                        <a:rPr kumimoji="0" lang="en-US" sz="1600" b="1" i="0" u="none" strike="noStrike" cap="none" normalizeH="0" baseline="0" dirty="0" smtClean="0">
                          <a:ln>
                            <a:noFill/>
                          </a:ln>
                          <a:solidFill>
                            <a:srgbClr val="FFFFFF"/>
                          </a:solidFill>
                          <a:effectLst/>
                          <a:latin typeface="Arial" pitchFamily="34" charset="0"/>
                          <a:cs typeface="Arial" pitchFamily="34" charset="0"/>
                          <a:sym typeface="Arial" pitchFamily="34" charset="0"/>
                        </a:rPr>
                        <a:t>(n = 47)</a:t>
                      </a:r>
                    </a:p>
                  </a:txBody>
                  <a:tcPr marL="89994" marR="89994" marT="46817" marB="4681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lumMod val="25000"/>
                      </a:schemeClr>
                    </a:solidFill>
                  </a:tcPr>
                </a:tc>
              </a:tr>
              <a:tr h="384175">
                <a:tc>
                  <a:txBody>
                    <a:bodyPr/>
                    <a:lstStyle/>
                    <a:p>
                      <a:pPr marL="0" marR="0" lvl="0" indent="0" algn="l"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ORR (≥ PR),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smtClean="0">
                          <a:ln>
                            <a:noFill/>
                          </a:ln>
                          <a:solidFill>
                            <a:srgbClr val="FFFFFF"/>
                          </a:solidFill>
                          <a:effectLst/>
                          <a:latin typeface="Arial" pitchFamily="34" charset="0"/>
                          <a:cs typeface="Arial" pitchFamily="34" charset="0"/>
                          <a:sym typeface="Arial" pitchFamily="34" charset="0"/>
                        </a:rPr>
                        <a:t>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smtClean="0">
                          <a:ln>
                            <a:noFill/>
                          </a:ln>
                          <a:solidFill>
                            <a:srgbClr val="FFFFFF"/>
                          </a:solidFill>
                          <a:effectLst/>
                          <a:latin typeface="Arial" pitchFamily="34" charset="0"/>
                          <a:cs typeface="Arial" pitchFamily="34" charset="0"/>
                          <a:sym typeface="Arial" pitchFamily="34" charset="0"/>
                        </a:rPr>
                        <a:t>29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smtClean="0">
                          <a:ln>
                            <a:noFill/>
                          </a:ln>
                          <a:solidFill>
                            <a:srgbClr val="FFFFFF"/>
                          </a:solidFill>
                          <a:effectLst/>
                          <a:latin typeface="Arial" pitchFamily="34" charset="0"/>
                          <a:cs typeface="Arial" pitchFamily="34" charset="0"/>
                          <a:sym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smtClean="0">
                          <a:ln>
                            <a:noFill/>
                          </a:ln>
                          <a:solidFill>
                            <a:srgbClr val="FFFFFF"/>
                          </a:solidFill>
                          <a:effectLst/>
                          <a:latin typeface="Arial" pitchFamily="34" charset="0"/>
                          <a:cs typeface="Arial" pitchFamily="34" charset="0"/>
                          <a:sym typeface="Arial" pitchFamily="34" charset="0"/>
                        </a:rPr>
                        <a:t>34</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415925">
                <a:tc>
                  <a:txBody>
                    <a:bodyPr/>
                    <a:lstStyle/>
                    <a:p>
                      <a:pPr marL="0" marR="0" lvl="0" indent="176213" algn="l"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 MR,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41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46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46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53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384175">
                <a:tc>
                  <a:txBody>
                    <a:bodyPr/>
                    <a:lstStyle/>
                    <a:p>
                      <a:pPr marL="0" marR="0" lvl="0" indent="0" algn="l"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Time to ≥ PR, mos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1.6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r>
              <a:tr h="384175">
                <a:tc>
                  <a:txBody>
                    <a:bodyPr/>
                    <a:lstStyle/>
                    <a:p>
                      <a:pPr marL="0" marR="0" lvl="0" indent="0" algn="l"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Median duration of  ≥ PR, mos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5.8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6.2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5.7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396875">
                <a:tc>
                  <a:txBody>
                    <a:bodyPr/>
                    <a:lstStyle/>
                    <a:p>
                      <a:pPr marL="0" marR="0" lvl="0" indent="0" algn="l"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Median duration of MR, mos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5.7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50000"/>
                      </a:schemeClr>
                    </a:solidFill>
                  </a:tcPr>
                </a:tc>
              </a:tr>
              <a:tr h="398463">
                <a:tc>
                  <a:txBody>
                    <a:bodyPr/>
                    <a:lstStyle/>
                    <a:p>
                      <a:pPr marL="0" marR="0" lvl="0" indent="0" algn="l"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Median OS, mos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14.4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13.4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13.5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rgbClr val="FFFFFF"/>
                          </a:solidFill>
                          <a:effectLst/>
                          <a:latin typeface="Arial" pitchFamily="34" charset="0"/>
                          <a:cs typeface="Arial" pitchFamily="34" charset="0"/>
                          <a:sym typeface="Arial" pitchFamily="34" charset="0"/>
                        </a:rPr>
                        <a:t>NR</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bl>
          </a:graphicData>
        </a:graphic>
      </p:graphicFrame>
      <p:sp>
        <p:nvSpPr>
          <p:cNvPr id="90165" name="Text Placeholder 2"/>
          <p:cNvSpPr>
            <a:spLocks noGrp="1"/>
          </p:cNvSpPr>
          <p:nvPr>
            <p:ph type="body" sz="half" idx="4294967295"/>
          </p:nvPr>
        </p:nvSpPr>
        <p:spPr>
          <a:xfrm>
            <a:off x="457200" y="5112420"/>
            <a:ext cx="8229600" cy="476820"/>
          </a:xfrm>
          <a:solidFill>
            <a:schemeClr val="accent2">
              <a:lumMod val="75000"/>
            </a:schemeClr>
          </a:solidFill>
          <a:ln>
            <a:solidFill>
              <a:schemeClr val="tx1"/>
            </a:solidFill>
          </a:ln>
        </p:spPr>
        <p:txBody>
          <a:bodyPr/>
          <a:lstStyle/>
          <a:p>
            <a:pPr marL="0" indent="0" algn="ctr">
              <a:buClr>
                <a:srgbClr val="FFFFFF"/>
              </a:buClr>
              <a:buNone/>
            </a:pPr>
            <a:r>
              <a:rPr lang="en-US" sz="2000" dirty="0" smtClean="0">
                <a:solidFill>
                  <a:srgbClr val="FFFFFF"/>
                </a:solidFill>
                <a:cs typeface="Arial" charset="0"/>
                <a:sym typeface="Arial" charset="0"/>
              </a:rPr>
              <a:t>Response </a:t>
            </a:r>
            <a:r>
              <a:rPr lang="en-US" sz="2000" dirty="0" err="1" smtClean="0">
                <a:solidFill>
                  <a:srgbClr val="FFFFFF"/>
                </a:solidFill>
                <a:cs typeface="Arial" charset="0"/>
                <a:sym typeface="Arial" charset="0"/>
              </a:rPr>
              <a:t>rates</a:t>
            </a:r>
            <a:r>
              <a:rPr lang="en-US" sz="2000" baseline="30000" dirty="0" err="1" smtClean="0">
                <a:solidFill>
                  <a:srgbClr val="FFFFFF"/>
                </a:solidFill>
                <a:cs typeface="Arial" charset="0"/>
                <a:sym typeface="Arial" charset="0"/>
              </a:rPr>
              <a:t>a</a:t>
            </a:r>
            <a:r>
              <a:rPr lang="en-US" sz="2000" dirty="0" smtClean="0">
                <a:solidFill>
                  <a:srgbClr val="FFFFFF"/>
                </a:solidFill>
                <a:cs typeface="Arial" charset="0"/>
                <a:sym typeface="Arial" charset="0"/>
              </a:rPr>
              <a:t>, DOR (</a:t>
            </a:r>
            <a:r>
              <a:rPr lang="en-US" sz="2000" dirty="0" smtClean="0">
                <a:solidFill>
                  <a:srgbClr val="FFFFFF"/>
                </a:solidFill>
                <a:cs typeface="Times New Roman" pitchFamily="18" charset="0"/>
                <a:sym typeface="Arial" charset="0"/>
              </a:rPr>
              <a:t>≥ PR)</a:t>
            </a:r>
            <a:r>
              <a:rPr lang="en-US" sz="2000" dirty="0" smtClean="0">
                <a:solidFill>
                  <a:srgbClr val="FFFFFF"/>
                </a:solidFill>
                <a:cs typeface="Arial" charset="0"/>
                <a:sym typeface="Arial" charset="0"/>
              </a:rPr>
              <a:t>, and OS were similar across pt groups</a:t>
            </a:r>
          </a:p>
        </p:txBody>
      </p:sp>
      <p:sp>
        <p:nvSpPr>
          <p:cNvPr id="90166" name="Text Box 50"/>
          <p:cNvSpPr txBox="1">
            <a:spLocks noChangeArrowheads="1"/>
          </p:cNvSpPr>
          <p:nvPr/>
        </p:nvSpPr>
        <p:spPr bwMode="auto">
          <a:xfrm>
            <a:off x="144016" y="5720769"/>
            <a:ext cx="8820472"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Clr>
                <a:srgbClr val="FFFFFF"/>
              </a:buClr>
              <a:buFont typeface="Arial" charset="0"/>
              <a:buNone/>
            </a:pPr>
            <a:r>
              <a:rPr lang="en-US" sz="1200" baseline="30000" dirty="0">
                <a:solidFill>
                  <a:srgbClr val="FFFFFF"/>
                </a:solidFill>
                <a:cs typeface="Arial" charset="0"/>
                <a:sym typeface="Arial" charset="0"/>
              </a:rPr>
              <a:t>a</a:t>
            </a:r>
            <a:r>
              <a:rPr lang="en-US" sz="1200" dirty="0">
                <a:solidFill>
                  <a:srgbClr val="FFFFFF"/>
                </a:solidFill>
                <a:cs typeface="Arial" charset="0"/>
                <a:sym typeface="Arial" charset="0"/>
              </a:rPr>
              <a:t> Response by Independent Response Adjudication Committee review.</a:t>
            </a:r>
          </a:p>
          <a:p>
            <a:pPr eaLnBrk="1" hangingPunct="1">
              <a:buClr>
                <a:srgbClr val="FFFFFF"/>
              </a:buClr>
              <a:buFont typeface="Arial" charset="0"/>
              <a:buNone/>
            </a:pPr>
            <a:r>
              <a:rPr lang="en-US" sz="1200" dirty="0">
                <a:solidFill>
                  <a:srgbClr val="FFFFFF"/>
                </a:solidFill>
                <a:cs typeface="Arial" charset="0"/>
                <a:sym typeface="Arial" charset="0"/>
              </a:rPr>
              <a:t>BORT, bortezomib; DOR, duration of response; LEN, lenalidomide; </a:t>
            </a:r>
            <a:r>
              <a:rPr lang="en-US" sz="1200" dirty="0" err="1">
                <a:solidFill>
                  <a:srgbClr val="FFFFFF"/>
                </a:solidFill>
                <a:cs typeface="Arial" charset="0"/>
                <a:sym typeface="Arial" charset="0"/>
              </a:rPr>
              <a:t>LoDEX</a:t>
            </a:r>
            <a:r>
              <a:rPr lang="en-US" sz="1200" dirty="0">
                <a:solidFill>
                  <a:srgbClr val="FFFFFF"/>
                </a:solidFill>
                <a:cs typeface="Arial" charset="0"/>
                <a:sym typeface="Arial" charset="0"/>
              </a:rPr>
              <a:t>: low-dose dexamethasone; MR, minimal response</a:t>
            </a:r>
            <a:r>
              <a:rPr lang="en-US" sz="1200" dirty="0" smtClean="0">
                <a:solidFill>
                  <a:srgbClr val="FFFFFF"/>
                </a:solidFill>
                <a:cs typeface="Arial" charset="0"/>
                <a:sym typeface="Arial" charset="0"/>
              </a:rPr>
              <a:t>; NR</a:t>
            </a:r>
            <a:r>
              <a:rPr lang="en-US" sz="1200" dirty="0">
                <a:solidFill>
                  <a:srgbClr val="FFFFFF"/>
                </a:solidFill>
                <a:cs typeface="Arial" charset="0"/>
                <a:sym typeface="Arial" charset="0"/>
              </a:rPr>
              <a:t>, not reached; ORR, overall response rate; OS, overall survival; POM, </a:t>
            </a:r>
            <a:r>
              <a:rPr lang="en-US" sz="1200" dirty="0" err="1">
                <a:solidFill>
                  <a:srgbClr val="FFFFFF"/>
                </a:solidFill>
                <a:cs typeface="Arial" charset="0"/>
                <a:sym typeface="Arial" charset="0"/>
              </a:rPr>
              <a:t>pomalidomide</a:t>
            </a:r>
            <a:r>
              <a:rPr lang="en-US" sz="1200" dirty="0">
                <a:solidFill>
                  <a:srgbClr val="FFFFFF"/>
                </a:solidFill>
                <a:cs typeface="Arial" charset="0"/>
                <a:sym typeface="Arial" charset="0"/>
              </a:rPr>
              <a:t>; PR, partial response; pt, patient; RRMM, </a:t>
            </a:r>
            <a:r>
              <a:rPr lang="en-US" sz="1200" dirty="0" smtClean="0">
                <a:solidFill>
                  <a:srgbClr val="FFFFFF"/>
                </a:solidFill>
                <a:cs typeface="Arial" charset="0"/>
                <a:sym typeface="Arial" charset="0"/>
              </a:rPr>
              <a:t>relapsed/refractory </a:t>
            </a:r>
            <a:r>
              <a:rPr lang="en-US" sz="1200" dirty="0">
                <a:solidFill>
                  <a:srgbClr val="FFFFFF"/>
                </a:solidFill>
                <a:cs typeface="Arial" charset="0"/>
                <a:sym typeface="Arial" charset="0"/>
              </a:rPr>
              <a:t>multiple myeloma; SCT, stem cell transplant.</a:t>
            </a:r>
          </a:p>
          <a:p>
            <a:pPr eaLnBrk="1" hangingPunct="1">
              <a:spcBef>
                <a:spcPts val="600"/>
              </a:spcBef>
              <a:buClr>
                <a:srgbClr val="FFFFFF"/>
              </a:buClr>
              <a:buFont typeface="Arial" charset="0"/>
              <a:buNone/>
            </a:pPr>
            <a:r>
              <a:rPr lang="en-US" sz="1200" dirty="0" err="1">
                <a:solidFill>
                  <a:srgbClr val="FFFFFF"/>
                </a:solidFill>
                <a:cs typeface="Arial" charset="0"/>
                <a:sym typeface="Arial" charset="0"/>
              </a:rPr>
              <a:t>Vij</a:t>
            </a:r>
            <a:r>
              <a:rPr lang="en-US" sz="1200" dirty="0">
                <a:solidFill>
                  <a:srgbClr val="FFFFFF"/>
                </a:solidFill>
                <a:cs typeface="Arial" charset="0"/>
                <a:sym typeface="Arial" charset="0"/>
              </a:rPr>
              <a:t> R. </a:t>
            </a:r>
            <a:r>
              <a:rPr lang="en-US" sz="1200" i="1" dirty="0">
                <a:solidFill>
                  <a:srgbClr val="FFFFFF"/>
                </a:solidFill>
                <a:cs typeface="Arial" charset="0"/>
                <a:sym typeface="Arial" charset="0"/>
              </a:rPr>
              <a:t>J </a:t>
            </a:r>
            <a:r>
              <a:rPr lang="en-US" sz="1200" i="1" dirty="0" err="1">
                <a:solidFill>
                  <a:srgbClr val="FFFFFF"/>
                </a:solidFill>
                <a:cs typeface="Arial" charset="0"/>
                <a:sym typeface="Arial" charset="0"/>
              </a:rPr>
              <a:t>Clin</a:t>
            </a:r>
            <a:r>
              <a:rPr lang="en-US" sz="1200" i="1" dirty="0">
                <a:solidFill>
                  <a:srgbClr val="FFFFFF"/>
                </a:solidFill>
                <a:cs typeface="Arial" charset="0"/>
                <a:sym typeface="Arial" charset="0"/>
              </a:rPr>
              <a:t> </a:t>
            </a:r>
            <a:r>
              <a:rPr lang="en-US" sz="1200" i="1" dirty="0" err="1">
                <a:solidFill>
                  <a:srgbClr val="FFFFFF"/>
                </a:solidFill>
                <a:cs typeface="Arial" charset="0"/>
                <a:sym typeface="Arial" charset="0"/>
              </a:rPr>
              <a:t>Oncol</a:t>
            </a:r>
            <a:r>
              <a:rPr lang="en-US" sz="1200" i="1" dirty="0">
                <a:solidFill>
                  <a:srgbClr val="FFFFFF"/>
                </a:solidFill>
                <a:cs typeface="Arial" charset="0"/>
                <a:sym typeface="Arial" charset="0"/>
              </a:rPr>
              <a:t>.</a:t>
            </a:r>
            <a:r>
              <a:rPr lang="en-US" sz="1200" dirty="0">
                <a:solidFill>
                  <a:srgbClr val="FFFFFF"/>
                </a:solidFill>
                <a:cs typeface="Arial" charset="0"/>
                <a:sym typeface="Arial" charset="0"/>
              </a:rPr>
              <a:t> 2012;30(</a:t>
            </a:r>
            <a:r>
              <a:rPr lang="en-US" sz="1200" dirty="0" err="1">
                <a:solidFill>
                  <a:srgbClr val="FFFFFF"/>
                </a:solidFill>
                <a:cs typeface="Arial" charset="0"/>
                <a:sym typeface="Arial" charset="0"/>
              </a:rPr>
              <a:t>suppl</a:t>
            </a:r>
            <a:r>
              <a:rPr lang="en-US" sz="1200" dirty="0">
                <a:solidFill>
                  <a:srgbClr val="FFFFFF"/>
                </a:solidFill>
                <a:cs typeface="Arial" charset="0"/>
                <a:sym typeface="Arial" charset="0"/>
              </a:rPr>
              <a:t>):513s[oral presentation, abstract  8016].</a:t>
            </a:r>
          </a:p>
        </p:txBody>
      </p:sp>
      <p:sp>
        <p:nvSpPr>
          <p:cNvPr id="6" name="Right Arrow 5"/>
          <p:cNvSpPr/>
          <p:nvPr/>
        </p:nvSpPr>
        <p:spPr>
          <a:xfrm rot="7041127">
            <a:off x="7116320" y="979583"/>
            <a:ext cx="575645" cy="24231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7041127">
            <a:off x="8072247" y="1008498"/>
            <a:ext cx="575645" cy="24231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51838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8640"/>
            <a:ext cx="8229600" cy="1143000"/>
          </a:xfrm>
        </p:spPr>
        <p:txBody>
          <a:bodyPr>
            <a:normAutofit fontScale="90000"/>
          </a:bodyPr>
          <a:lstStyle/>
          <a:p>
            <a:r>
              <a:rPr lang="en-US" dirty="0">
                <a:solidFill>
                  <a:srgbClr val="FFFF00"/>
                </a:solidFill>
                <a:latin typeface="Arial" pitchFamily="34" charset="0"/>
                <a:cs typeface="Arial" pitchFamily="34" charset="0"/>
                <a:sym typeface="Arial" charset="0"/>
              </a:rPr>
              <a:t>POM for the Treatment of RRMM</a:t>
            </a:r>
            <a:br>
              <a:rPr lang="en-US" dirty="0">
                <a:solidFill>
                  <a:srgbClr val="FFFF00"/>
                </a:solidFill>
                <a:latin typeface="Arial" pitchFamily="34" charset="0"/>
                <a:cs typeface="Arial" pitchFamily="34" charset="0"/>
                <a:sym typeface="Arial" charset="0"/>
              </a:rPr>
            </a:br>
            <a:r>
              <a:rPr lang="en-US" sz="3100" i="1" dirty="0">
                <a:solidFill>
                  <a:srgbClr val="FFFF00"/>
                </a:solidFill>
                <a:latin typeface="Arial" pitchFamily="34" charset="0"/>
                <a:cs typeface="Arial" pitchFamily="34" charset="0"/>
                <a:sym typeface="Arial" charset="0"/>
              </a:rPr>
              <a:t>Summary</a:t>
            </a:r>
            <a:endParaRPr lang="en-US" sz="3100" dirty="0"/>
          </a:p>
        </p:txBody>
      </p:sp>
      <p:sp>
        <p:nvSpPr>
          <p:cNvPr id="5" name="Text Placeholder 4"/>
          <p:cNvSpPr>
            <a:spLocks noGrp="1"/>
          </p:cNvSpPr>
          <p:nvPr>
            <p:ph type="body" idx="1"/>
          </p:nvPr>
        </p:nvSpPr>
        <p:spPr>
          <a:solidFill>
            <a:schemeClr val="tx2">
              <a:lumMod val="25000"/>
            </a:schemeClr>
          </a:solidFill>
        </p:spPr>
        <p:txBody>
          <a:bodyPr/>
          <a:lstStyle/>
          <a:p>
            <a:pPr algn="ctr">
              <a:spcBef>
                <a:spcPct val="50000"/>
              </a:spcBef>
              <a:buClr>
                <a:srgbClr val="FFFFFF"/>
              </a:buClr>
            </a:pPr>
            <a:r>
              <a:rPr lang="en-US" dirty="0">
                <a:solidFill>
                  <a:srgbClr val="FFFFFF"/>
                </a:solidFill>
                <a:cs typeface="Arial" charset="0"/>
                <a:sym typeface="Arial" charset="0"/>
              </a:rPr>
              <a:t>Efficacy (4 mg, D1-21</a:t>
            </a:r>
            <a:r>
              <a:rPr lang="en-US" dirty="0" smtClean="0">
                <a:solidFill>
                  <a:srgbClr val="FFFFFF"/>
                </a:solidFill>
                <a:cs typeface="Arial" charset="0"/>
                <a:sym typeface="Arial" charset="0"/>
              </a:rPr>
              <a:t>) + </a:t>
            </a:r>
            <a:r>
              <a:rPr lang="en-US" dirty="0" err="1" smtClean="0">
                <a:solidFill>
                  <a:srgbClr val="FFFFFF"/>
                </a:solidFill>
                <a:cs typeface="Arial" charset="0"/>
                <a:sym typeface="Arial" charset="0"/>
              </a:rPr>
              <a:t>LoDex</a:t>
            </a:r>
            <a:endParaRPr lang="en-US" dirty="0">
              <a:solidFill>
                <a:srgbClr val="FFFFFF"/>
              </a:solidFill>
              <a:cs typeface="Arial" charset="0"/>
              <a:sym typeface="Arial" charset="0"/>
            </a:endParaRPr>
          </a:p>
        </p:txBody>
      </p:sp>
      <p:sp>
        <p:nvSpPr>
          <p:cNvPr id="6" name="Content Placeholder 5"/>
          <p:cNvSpPr>
            <a:spLocks noGrp="1"/>
          </p:cNvSpPr>
          <p:nvPr>
            <p:ph sz="half" idx="2"/>
          </p:nvPr>
        </p:nvSpPr>
        <p:spPr>
          <a:solidFill>
            <a:schemeClr val="tx2">
              <a:lumMod val="50000"/>
            </a:schemeClr>
          </a:solidFill>
          <a:ln>
            <a:solidFill>
              <a:schemeClr val="bg1"/>
            </a:solidFill>
          </a:ln>
        </p:spPr>
        <p:txBody>
          <a:bodyPr>
            <a:normAutofit/>
          </a:bodyPr>
          <a:lstStyle/>
          <a:p>
            <a:r>
              <a:rPr lang="en-US" dirty="0" smtClean="0">
                <a:solidFill>
                  <a:srgbClr val="FFFFFF"/>
                </a:solidFill>
                <a:cs typeface="Arial" charset="0"/>
                <a:sym typeface="Arial" charset="0"/>
              </a:rPr>
              <a:t>≥ </a:t>
            </a:r>
            <a:r>
              <a:rPr lang="en-US" dirty="0" smtClean="0"/>
              <a:t>PR 30-35%</a:t>
            </a:r>
          </a:p>
          <a:p>
            <a:r>
              <a:rPr lang="en-US" dirty="0" smtClean="0"/>
              <a:t>Median PFS 3.8-5.8 mos</a:t>
            </a:r>
          </a:p>
          <a:p>
            <a:r>
              <a:rPr lang="en-US" dirty="0" smtClean="0"/>
              <a:t>Median OS 13.4-14.4 mos</a:t>
            </a:r>
          </a:p>
          <a:p>
            <a:r>
              <a:rPr lang="en-US" dirty="0" smtClean="0"/>
              <a:t>LEN- and BOR-refractory</a:t>
            </a:r>
          </a:p>
          <a:p>
            <a:pPr lvl="1"/>
            <a:r>
              <a:rPr lang="en-US" dirty="0">
                <a:solidFill>
                  <a:srgbClr val="FFFFFF"/>
                </a:solidFill>
                <a:cs typeface="Arial" charset="0"/>
                <a:sym typeface="Arial" charset="0"/>
              </a:rPr>
              <a:t>≥ </a:t>
            </a:r>
            <a:r>
              <a:rPr lang="en-US" dirty="0" smtClean="0"/>
              <a:t>PR 28%</a:t>
            </a:r>
          </a:p>
          <a:p>
            <a:pPr lvl="1"/>
            <a:r>
              <a:rPr lang="en-US" dirty="0" smtClean="0"/>
              <a:t>Median OS 13.5 mos</a:t>
            </a:r>
            <a:endParaRPr lang="en-US" dirty="0"/>
          </a:p>
        </p:txBody>
      </p:sp>
      <p:sp>
        <p:nvSpPr>
          <p:cNvPr id="7" name="Text Placeholder 6"/>
          <p:cNvSpPr>
            <a:spLocks noGrp="1"/>
          </p:cNvSpPr>
          <p:nvPr>
            <p:ph type="body" sz="quarter" idx="3"/>
          </p:nvPr>
        </p:nvSpPr>
        <p:spPr>
          <a:solidFill>
            <a:schemeClr val="tx2">
              <a:lumMod val="25000"/>
            </a:schemeClr>
          </a:solidFill>
        </p:spPr>
        <p:txBody>
          <a:bodyPr>
            <a:normAutofit fontScale="62500" lnSpcReduction="20000"/>
          </a:bodyPr>
          <a:lstStyle/>
          <a:p>
            <a:endParaRPr lang="en-US" u="sng" dirty="0" smtClean="0">
              <a:solidFill>
                <a:srgbClr val="FFFFFF"/>
              </a:solidFill>
              <a:cs typeface="Arial" charset="0"/>
              <a:sym typeface="Arial" charset="0"/>
            </a:endParaRPr>
          </a:p>
          <a:p>
            <a:pPr algn="ctr"/>
            <a:r>
              <a:rPr lang="en-US" sz="3400" dirty="0" smtClean="0"/>
              <a:t>Safety (4 mg, D 1-21)</a:t>
            </a:r>
            <a:endParaRPr lang="en-US" sz="3400" dirty="0"/>
          </a:p>
        </p:txBody>
      </p:sp>
      <p:sp>
        <p:nvSpPr>
          <p:cNvPr id="8" name="Content Placeholder 7"/>
          <p:cNvSpPr>
            <a:spLocks noGrp="1"/>
          </p:cNvSpPr>
          <p:nvPr>
            <p:ph sz="quarter" idx="4"/>
          </p:nvPr>
        </p:nvSpPr>
        <p:spPr>
          <a:solidFill>
            <a:schemeClr val="accent2">
              <a:lumMod val="75000"/>
            </a:schemeClr>
          </a:solidFill>
          <a:ln>
            <a:solidFill>
              <a:schemeClr val="bg1"/>
            </a:solidFill>
          </a:ln>
        </p:spPr>
        <p:txBody>
          <a:bodyPr>
            <a:normAutofit/>
          </a:bodyPr>
          <a:lstStyle/>
          <a:p>
            <a:pPr lvl="1">
              <a:spcBef>
                <a:spcPts val="600"/>
              </a:spcBef>
              <a:buClr>
                <a:srgbClr val="FFFFFF"/>
              </a:buClr>
              <a:buFont typeface="Wingdings" pitchFamily="2" charset="2"/>
              <a:buChar char="§"/>
            </a:pPr>
            <a:endParaRPr lang="en-US" sz="1400" dirty="0">
              <a:solidFill>
                <a:srgbClr val="FFFFFF"/>
              </a:solidFill>
              <a:cs typeface="Arial" charset="0"/>
              <a:sym typeface="Arial" charset="0"/>
            </a:endParaRPr>
          </a:p>
          <a:p>
            <a:r>
              <a:rPr lang="en-US" dirty="0" smtClean="0"/>
              <a:t>Most common Grade 3/4 AEs</a:t>
            </a:r>
          </a:p>
          <a:p>
            <a:pPr lvl="1"/>
            <a:r>
              <a:rPr lang="en-US" dirty="0" smtClean="0"/>
              <a:t>Neutropenia 38%</a:t>
            </a:r>
          </a:p>
          <a:p>
            <a:pPr lvl="1"/>
            <a:r>
              <a:rPr lang="en-US" dirty="0" smtClean="0"/>
              <a:t>Anemia 21%</a:t>
            </a:r>
          </a:p>
          <a:p>
            <a:pPr lvl="1"/>
            <a:r>
              <a:rPr lang="en-US" dirty="0" smtClean="0"/>
              <a:t>Thrombocytopenia 19%</a:t>
            </a:r>
          </a:p>
          <a:p>
            <a:pPr lvl="1"/>
            <a:r>
              <a:rPr lang="en-US" dirty="0" smtClean="0"/>
              <a:t>Pneumonia 19%</a:t>
            </a:r>
            <a:endParaRPr lang="en-US" dirty="0"/>
          </a:p>
        </p:txBody>
      </p:sp>
      <p:sp>
        <p:nvSpPr>
          <p:cNvPr id="9" name="Rectangle 8"/>
          <p:cNvSpPr/>
          <p:nvPr/>
        </p:nvSpPr>
        <p:spPr>
          <a:xfrm>
            <a:off x="0" y="6165304"/>
            <a:ext cx="9144000" cy="646331"/>
          </a:xfrm>
          <a:prstGeom prst="rect">
            <a:avLst/>
          </a:prstGeom>
        </p:spPr>
        <p:txBody>
          <a:bodyPr wrap="square">
            <a:spAutoFit/>
          </a:bodyPr>
          <a:lstStyle/>
          <a:p>
            <a:pPr>
              <a:spcBef>
                <a:spcPts val="600"/>
              </a:spcBef>
              <a:buClr>
                <a:srgbClr val="FFFFFF"/>
              </a:buClr>
            </a:pPr>
            <a:r>
              <a:rPr lang="en-US" sz="1200" dirty="0" smtClean="0">
                <a:solidFill>
                  <a:srgbClr val="FFFFFF"/>
                </a:solidFill>
                <a:ea typeface="Arial Unicode MS" pitchFamily="34" charset="-128"/>
                <a:cs typeface="Arial Unicode MS" pitchFamily="34" charset="-128"/>
                <a:sym typeface="Arial" charset="0"/>
              </a:rPr>
              <a:t> </a:t>
            </a:r>
            <a:r>
              <a:rPr lang="en-US" sz="1200" dirty="0" smtClean="0">
                <a:solidFill>
                  <a:srgbClr val="FFFFFF"/>
                </a:solidFill>
                <a:cs typeface="Arial" charset="0"/>
                <a:sym typeface="Arial" charset="0"/>
              </a:rPr>
              <a:t>1</a:t>
            </a:r>
            <a:r>
              <a:rPr lang="en-US" sz="1200" dirty="0">
                <a:solidFill>
                  <a:srgbClr val="FFFFFF"/>
                </a:solidFill>
                <a:cs typeface="Arial" charset="0"/>
                <a:sym typeface="Arial" charset="0"/>
              </a:rPr>
              <a:t>. Richardson P. </a:t>
            </a:r>
            <a:r>
              <a:rPr lang="en-US" sz="1200" i="1" dirty="0" err="1">
                <a:solidFill>
                  <a:srgbClr val="FFFFFF"/>
                </a:solidFill>
                <a:cs typeface="Arial" charset="0"/>
                <a:sym typeface="Arial" charset="0"/>
              </a:rPr>
              <a:t>Haematologica</a:t>
            </a:r>
            <a:r>
              <a:rPr lang="en-US" sz="1200" i="1" dirty="0">
                <a:solidFill>
                  <a:srgbClr val="FFFFFF"/>
                </a:solidFill>
                <a:cs typeface="Arial" charset="0"/>
                <a:sym typeface="Arial" charset="0"/>
              </a:rPr>
              <a:t>.</a:t>
            </a:r>
            <a:r>
              <a:rPr lang="en-US" sz="1200" dirty="0">
                <a:solidFill>
                  <a:srgbClr val="FFFFFF"/>
                </a:solidFill>
                <a:cs typeface="Arial" charset="0"/>
                <a:sym typeface="Arial" charset="0"/>
              </a:rPr>
              <a:t> 2011;96:S31.[abstract O-12].  2. </a:t>
            </a:r>
            <a:r>
              <a:rPr lang="en-US" sz="1200" dirty="0" err="1">
                <a:solidFill>
                  <a:srgbClr val="FFFFFF"/>
                </a:solidFill>
                <a:cs typeface="Arial" charset="0"/>
                <a:sym typeface="Arial" charset="0"/>
              </a:rPr>
              <a:t>Vij</a:t>
            </a:r>
            <a:r>
              <a:rPr lang="en-US" sz="1200" dirty="0">
                <a:solidFill>
                  <a:srgbClr val="FFFFFF"/>
                </a:solidFill>
                <a:cs typeface="Arial" charset="0"/>
                <a:sym typeface="Arial" charset="0"/>
              </a:rPr>
              <a:t> R. </a:t>
            </a:r>
            <a:r>
              <a:rPr lang="en-US" sz="1200" i="1" dirty="0">
                <a:solidFill>
                  <a:srgbClr val="FFFFFF"/>
                </a:solidFill>
                <a:cs typeface="Arial" charset="0"/>
                <a:sym typeface="Arial" charset="0"/>
              </a:rPr>
              <a:t>J </a:t>
            </a:r>
            <a:r>
              <a:rPr lang="en-US" sz="1200" i="1" dirty="0" err="1">
                <a:solidFill>
                  <a:srgbClr val="FFFFFF"/>
                </a:solidFill>
                <a:cs typeface="Arial" charset="0"/>
                <a:sym typeface="Arial" charset="0"/>
              </a:rPr>
              <a:t>Clin</a:t>
            </a:r>
            <a:r>
              <a:rPr lang="en-US" sz="1200" i="1" dirty="0">
                <a:solidFill>
                  <a:srgbClr val="FFFFFF"/>
                </a:solidFill>
                <a:cs typeface="Arial" charset="0"/>
                <a:sym typeface="Arial" charset="0"/>
              </a:rPr>
              <a:t> </a:t>
            </a:r>
            <a:r>
              <a:rPr lang="en-US" sz="1200" i="1" dirty="0" err="1">
                <a:solidFill>
                  <a:srgbClr val="FFFFFF"/>
                </a:solidFill>
                <a:cs typeface="Arial" charset="0"/>
                <a:sym typeface="Arial" charset="0"/>
              </a:rPr>
              <a:t>Oncol</a:t>
            </a:r>
            <a:r>
              <a:rPr lang="en-US" sz="1200" i="1" dirty="0">
                <a:solidFill>
                  <a:srgbClr val="FFFFFF"/>
                </a:solidFill>
                <a:cs typeface="Arial" charset="0"/>
                <a:sym typeface="Arial" charset="0"/>
              </a:rPr>
              <a:t>.</a:t>
            </a:r>
            <a:r>
              <a:rPr lang="en-US" sz="1200" dirty="0">
                <a:solidFill>
                  <a:srgbClr val="FFFFFF"/>
                </a:solidFill>
                <a:cs typeface="Arial" charset="0"/>
                <a:sym typeface="Arial" charset="0"/>
              </a:rPr>
              <a:t> 2012;30(</a:t>
            </a:r>
            <a:r>
              <a:rPr lang="en-US" sz="1200" dirty="0" err="1">
                <a:solidFill>
                  <a:srgbClr val="FFFFFF"/>
                </a:solidFill>
                <a:cs typeface="Arial" charset="0"/>
                <a:sym typeface="Arial" charset="0"/>
              </a:rPr>
              <a:t>suppl</a:t>
            </a:r>
            <a:r>
              <a:rPr lang="en-US" sz="1200" dirty="0">
                <a:solidFill>
                  <a:srgbClr val="FFFFFF"/>
                </a:solidFill>
                <a:cs typeface="Arial" charset="0"/>
                <a:sym typeface="Arial" charset="0"/>
              </a:rPr>
              <a:t>):</a:t>
            </a:r>
            <a:r>
              <a:rPr lang="en-US" sz="1200" dirty="0" smtClean="0">
                <a:solidFill>
                  <a:srgbClr val="FFFFFF"/>
                </a:solidFill>
                <a:cs typeface="Arial" charset="0"/>
                <a:sym typeface="Arial" charset="0"/>
              </a:rPr>
              <a:t>513s, </a:t>
            </a:r>
            <a:r>
              <a:rPr lang="en-US" sz="1200" dirty="0">
                <a:solidFill>
                  <a:srgbClr val="FFFFFF"/>
                </a:solidFill>
                <a:cs typeface="Arial" charset="0"/>
                <a:sym typeface="Arial" charset="0"/>
              </a:rPr>
              <a:t>abstract  8016].  </a:t>
            </a:r>
            <a:r>
              <a:rPr lang="en-US" sz="1200" dirty="0">
                <a:solidFill>
                  <a:srgbClr val="FFFFFF"/>
                </a:solidFill>
                <a:ea typeface="Arial Unicode MS" pitchFamily="34" charset="-128"/>
                <a:cs typeface="Arial Unicode MS" pitchFamily="34" charset="-128"/>
                <a:sym typeface="Arial" charset="0"/>
              </a:rPr>
              <a:t>3. </a:t>
            </a:r>
            <a:r>
              <a:rPr lang="en-US" sz="1200" dirty="0" err="1">
                <a:solidFill>
                  <a:srgbClr val="FFFFFF"/>
                </a:solidFill>
                <a:cs typeface="Arial" charset="0"/>
                <a:sym typeface="Arial" charset="0"/>
              </a:rPr>
              <a:t>Leleu</a:t>
            </a:r>
            <a:r>
              <a:rPr lang="en-US" sz="1200" dirty="0">
                <a:solidFill>
                  <a:srgbClr val="FFFFFF"/>
                </a:solidFill>
                <a:cs typeface="Arial" charset="0"/>
                <a:sym typeface="Arial" charset="0"/>
              </a:rPr>
              <a:t> X. </a:t>
            </a:r>
            <a:r>
              <a:rPr lang="en-US" sz="1200" i="1" dirty="0" err="1">
                <a:solidFill>
                  <a:srgbClr val="FFFFFF"/>
                </a:solidFill>
                <a:cs typeface="Arial" charset="0"/>
                <a:sym typeface="Arial" charset="0"/>
              </a:rPr>
              <a:t>Haematologica</a:t>
            </a:r>
            <a:r>
              <a:rPr lang="en-US" sz="1200" dirty="0">
                <a:solidFill>
                  <a:srgbClr val="FFFFFF"/>
                </a:solidFill>
                <a:cs typeface="Arial" charset="0"/>
                <a:sym typeface="Arial" charset="0"/>
              </a:rPr>
              <a:t>. 2011;96:419.[abstract 1005].  </a:t>
            </a:r>
            <a:r>
              <a:rPr lang="en-US" sz="1200" dirty="0">
                <a:solidFill>
                  <a:srgbClr val="FFFFFF"/>
                </a:solidFill>
                <a:ea typeface="Arial Unicode MS" pitchFamily="34" charset="-128"/>
                <a:cs typeface="Arial Unicode MS" pitchFamily="34" charset="-128"/>
                <a:sym typeface="Arial" charset="0"/>
              </a:rPr>
              <a:t>4. Lacy MQ. </a:t>
            </a:r>
            <a:r>
              <a:rPr lang="en-US" sz="1200" i="1" dirty="0">
                <a:solidFill>
                  <a:srgbClr val="FFFFFF"/>
                </a:solidFill>
                <a:ea typeface="Arial Unicode MS" pitchFamily="34" charset="-128"/>
                <a:cs typeface="Arial Unicode MS" pitchFamily="34" charset="-128"/>
                <a:sym typeface="Arial" charset="0"/>
              </a:rPr>
              <a:t>J </a:t>
            </a:r>
            <a:r>
              <a:rPr lang="en-US" sz="1200" i="1" dirty="0" err="1">
                <a:solidFill>
                  <a:srgbClr val="FFFFFF"/>
                </a:solidFill>
                <a:ea typeface="Arial Unicode MS" pitchFamily="34" charset="-128"/>
                <a:cs typeface="Arial Unicode MS" pitchFamily="34" charset="-128"/>
                <a:sym typeface="Arial" charset="0"/>
              </a:rPr>
              <a:t>Clin</a:t>
            </a:r>
            <a:r>
              <a:rPr lang="en-US" sz="1200" i="1" dirty="0">
                <a:solidFill>
                  <a:srgbClr val="FFFFFF"/>
                </a:solidFill>
                <a:ea typeface="Arial Unicode MS" pitchFamily="34" charset="-128"/>
                <a:cs typeface="Arial Unicode MS" pitchFamily="34" charset="-128"/>
                <a:sym typeface="Arial" charset="0"/>
              </a:rPr>
              <a:t> </a:t>
            </a:r>
            <a:r>
              <a:rPr lang="en-US" sz="1200" i="1" dirty="0" err="1">
                <a:solidFill>
                  <a:srgbClr val="FFFFFF"/>
                </a:solidFill>
                <a:ea typeface="Arial Unicode MS" pitchFamily="34" charset="-128"/>
                <a:cs typeface="Arial Unicode MS" pitchFamily="34" charset="-128"/>
                <a:sym typeface="Arial" charset="0"/>
              </a:rPr>
              <a:t>Oncol</a:t>
            </a:r>
            <a:r>
              <a:rPr lang="en-US" sz="1200" i="1" dirty="0">
                <a:solidFill>
                  <a:srgbClr val="FFFFFF"/>
                </a:solidFill>
                <a:ea typeface="Arial Unicode MS" pitchFamily="34" charset="-128"/>
                <a:cs typeface="Arial Unicode MS" pitchFamily="34" charset="-128"/>
                <a:sym typeface="Arial" charset="0"/>
              </a:rPr>
              <a:t>. </a:t>
            </a:r>
            <a:r>
              <a:rPr lang="en-US" sz="1200" dirty="0">
                <a:solidFill>
                  <a:srgbClr val="FFFFFF"/>
                </a:solidFill>
                <a:ea typeface="Arial Unicode MS" pitchFamily="34" charset="-128"/>
                <a:cs typeface="Arial Unicode MS" pitchFamily="34" charset="-128"/>
                <a:sym typeface="Arial" charset="0"/>
              </a:rPr>
              <a:t>2009;27:5008-5014.  5. Lacy MQ. </a:t>
            </a:r>
            <a:r>
              <a:rPr lang="en-US" sz="1200" i="1" dirty="0">
                <a:solidFill>
                  <a:srgbClr val="FFFFFF"/>
                </a:solidFill>
                <a:ea typeface="Arial Unicode MS" pitchFamily="34" charset="-128"/>
                <a:cs typeface="Arial Unicode MS" pitchFamily="34" charset="-128"/>
                <a:sym typeface="Arial" charset="0"/>
              </a:rPr>
              <a:t>Leukemia.</a:t>
            </a:r>
            <a:r>
              <a:rPr lang="en-US" sz="1200" dirty="0">
                <a:solidFill>
                  <a:srgbClr val="FFFFFF"/>
                </a:solidFill>
                <a:ea typeface="Arial Unicode MS" pitchFamily="34" charset="-128"/>
                <a:cs typeface="Arial Unicode MS" pitchFamily="34" charset="-128"/>
                <a:sym typeface="Arial" charset="0"/>
              </a:rPr>
              <a:t> 2010;24:1934-1939.  6. Lacy MQ. </a:t>
            </a:r>
            <a:r>
              <a:rPr lang="en-US" sz="1200" i="1" dirty="0">
                <a:solidFill>
                  <a:srgbClr val="FFFFFF"/>
                </a:solidFill>
                <a:ea typeface="Arial Unicode MS" pitchFamily="34" charset="-128"/>
                <a:cs typeface="Arial Unicode MS" pitchFamily="34" charset="-128"/>
                <a:sym typeface="Arial" charset="0"/>
              </a:rPr>
              <a:t>Blood</a:t>
            </a:r>
            <a:r>
              <a:rPr lang="en-US" sz="1200" dirty="0">
                <a:solidFill>
                  <a:srgbClr val="FFFFFF"/>
                </a:solidFill>
                <a:ea typeface="Arial Unicode MS" pitchFamily="34" charset="-128"/>
                <a:cs typeface="Arial Unicode MS" pitchFamily="34" charset="-128"/>
                <a:sym typeface="Arial" charset="0"/>
              </a:rPr>
              <a:t>. 2011;118:2970-2975</a:t>
            </a:r>
            <a:r>
              <a:rPr lang="en-US" sz="1200" dirty="0">
                <a:solidFill>
                  <a:srgbClr val="FFFFFF"/>
                </a:solidFill>
                <a:cs typeface="Arial" charset="0"/>
                <a:sym typeface="Arial" charset="0"/>
              </a:rPr>
              <a:t>.  7. Palumbo A. </a:t>
            </a:r>
            <a:r>
              <a:rPr lang="en-US" sz="1200" i="1" dirty="0" err="1">
                <a:solidFill>
                  <a:srgbClr val="FFFFFF"/>
                </a:solidFill>
                <a:cs typeface="Arial" charset="0"/>
                <a:sym typeface="Arial" charset="0"/>
              </a:rPr>
              <a:t>Haematologica</a:t>
            </a:r>
            <a:r>
              <a:rPr lang="en-US" sz="1200" dirty="0">
                <a:solidFill>
                  <a:srgbClr val="FFFFFF"/>
                </a:solidFill>
                <a:cs typeface="Arial" charset="0"/>
                <a:sym typeface="Arial" charset="0"/>
              </a:rPr>
              <a:t>. 2012;97</a:t>
            </a:r>
            <a:r>
              <a:rPr lang="en-US" sz="1200" dirty="0" smtClean="0">
                <a:solidFill>
                  <a:srgbClr val="FFFFFF"/>
                </a:solidFill>
                <a:cs typeface="Arial" charset="0"/>
                <a:sym typeface="Arial" charset="0"/>
              </a:rPr>
              <a:t>:[ </a:t>
            </a:r>
            <a:r>
              <a:rPr lang="en-US" sz="1200" dirty="0">
                <a:solidFill>
                  <a:srgbClr val="FFFFFF"/>
                </a:solidFill>
                <a:cs typeface="Arial" charset="0"/>
                <a:sym typeface="Arial" charset="0"/>
              </a:rPr>
              <a:t>abstract  0289].  8. Rossi A. </a:t>
            </a:r>
            <a:r>
              <a:rPr lang="en-US" sz="1200" i="1" dirty="0">
                <a:solidFill>
                  <a:srgbClr val="FFFFFF"/>
                </a:solidFill>
                <a:cs typeface="Arial" charset="0"/>
                <a:sym typeface="Arial" charset="0"/>
              </a:rPr>
              <a:t>J </a:t>
            </a:r>
            <a:r>
              <a:rPr lang="en-US" sz="1200" i="1" dirty="0" err="1">
                <a:solidFill>
                  <a:srgbClr val="FFFFFF"/>
                </a:solidFill>
                <a:cs typeface="Arial" charset="0"/>
                <a:sym typeface="Arial" charset="0"/>
              </a:rPr>
              <a:t>Clin</a:t>
            </a:r>
            <a:r>
              <a:rPr lang="en-US" sz="1200" i="1" dirty="0">
                <a:solidFill>
                  <a:srgbClr val="FFFFFF"/>
                </a:solidFill>
                <a:cs typeface="Arial" charset="0"/>
                <a:sym typeface="Arial" charset="0"/>
              </a:rPr>
              <a:t> </a:t>
            </a:r>
            <a:r>
              <a:rPr lang="en-US" sz="1200" i="1" dirty="0" err="1">
                <a:solidFill>
                  <a:srgbClr val="FFFFFF"/>
                </a:solidFill>
                <a:cs typeface="Arial" charset="0"/>
                <a:sym typeface="Arial" charset="0"/>
              </a:rPr>
              <a:t>Oncol</a:t>
            </a:r>
            <a:r>
              <a:rPr lang="en-US" sz="1200" dirty="0">
                <a:solidFill>
                  <a:srgbClr val="FFFFFF"/>
                </a:solidFill>
                <a:cs typeface="Arial" charset="0"/>
                <a:sym typeface="Arial" charset="0"/>
              </a:rPr>
              <a:t>. 2012;30(</a:t>
            </a:r>
            <a:r>
              <a:rPr lang="en-US" sz="1200" dirty="0" err="1">
                <a:solidFill>
                  <a:srgbClr val="FFFFFF"/>
                </a:solidFill>
                <a:cs typeface="Arial" charset="0"/>
                <a:sym typeface="Arial" charset="0"/>
              </a:rPr>
              <a:t>suppl</a:t>
            </a:r>
            <a:r>
              <a:rPr lang="en-US" sz="1200" dirty="0">
                <a:solidFill>
                  <a:srgbClr val="FFFFFF"/>
                </a:solidFill>
                <a:cs typeface="Arial" charset="0"/>
                <a:sym typeface="Arial" charset="0"/>
              </a:rPr>
              <a:t>):518s </a:t>
            </a:r>
            <a:r>
              <a:rPr lang="en-US" sz="1200" dirty="0" smtClean="0">
                <a:solidFill>
                  <a:srgbClr val="FFFFFF"/>
                </a:solidFill>
                <a:ea typeface="Arial Unicode MS" pitchFamily="34" charset="-128"/>
                <a:cs typeface="Arial Unicode MS" pitchFamily="34" charset="-128"/>
                <a:sym typeface="Arial" charset="0"/>
              </a:rPr>
              <a:t>.</a:t>
            </a:r>
            <a:endParaRPr lang="en-US" sz="1200" dirty="0">
              <a:solidFill>
                <a:srgbClr val="FFFFFF"/>
              </a:solidFill>
              <a:ea typeface="Arial Unicode MS" pitchFamily="34" charset="-128"/>
              <a:cs typeface="Arial Unicode MS" pitchFamily="34" charset="-128"/>
              <a:sym typeface="Arial" charset="0"/>
            </a:endParaRPr>
          </a:p>
        </p:txBody>
      </p:sp>
    </p:spTree>
    <p:extLst>
      <p:ext uri="{BB962C8B-B14F-4D97-AF65-F5344CB8AC3E}">
        <p14:creationId xmlns:p14="http://schemas.microsoft.com/office/powerpoint/2010/main" val="20315500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Title 3"/>
          <p:cNvSpPr>
            <a:spLocks noGrp="1"/>
          </p:cNvSpPr>
          <p:nvPr>
            <p:ph type="title"/>
          </p:nvPr>
        </p:nvSpPr>
        <p:spPr/>
        <p:txBody>
          <a:bodyPr>
            <a:noAutofit/>
          </a:bodyPr>
          <a:lstStyle/>
          <a:p>
            <a:pPr>
              <a:buClr>
                <a:srgbClr val="FFEC3B"/>
              </a:buClr>
            </a:pPr>
            <a:r>
              <a:rPr lang="en-US" sz="3200" dirty="0" smtClean="0">
                <a:latin typeface="Arial" pitchFamily="34" charset="0"/>
                <a:cs typeface="Arial" pitchFamily="34" charset="0"/>
                <a:sym typeface="Arial" charset="0"/>
              </a:rPr>
              <a:t/>
            </a:r>
            <a:br>
              <a:rPr lang="en-US" sz="3200" dirty="0" smtClean="0">
                <a:latin typeface="Arial" pitchFamily="34" charset="0"/>
                <a:cs typeface="Arial" pitchFamily="34" charset="0"/>
                <a:sym typeface="Arial" charset="0"/>
              </a:rPr>
            </a:br>
            <a:r>
              <a:rPr lang="en-US" sz="3200" dirty="0" smtClean="0">
                <a:solidFill>
                  <a:srgbClr val="FFFF00"/>
                </a:solidFill>
                <a:latin typeface="Arial" pitchFamily="34" charset="0"/>
                <a:cs typeface="Arial" pitchFamily="34" charset="0"/>
                <a:sym typeface="Arial" charset="0"/>
              </a:rPr>
              <a:t>Selected Ongoing Trials of POM in RRMM</a:t>
            </a:r>
            <a:br>
              <a:rPr lang="en-US" sz="3200" dirty="0" smtClean="0">
                <a:solidFill>
                  <a:srgbClr val="FFFF00"/>
                </a:solidFill>
                <a:latin typeface="Arial" pitchFamily="34" charset="0"/>
                <a:cs typeface="Arial" pitchFamily="34" charset="0"/>
                <a:sym typeface="Arial" charset="0"/>
              </a:rPr>
            </a:br>
            <a:r>
              <a:rPr lang="en-US" sz="3200" i="1" dirty="0" smtClean="0">
                <a:solidFill>
                  <a:srgbClr val="FFFF00"/>
                </a:solidFill>
                <a:latin typeface="Arial" pitchFamily="34" charset="0"/>
                <a:cs typeface="Arial" pitchFamily="34" charset="0"/>
                <a:sym typeface="Arial" charset="0"/>
              </a:rPr>
              <a:t/>
            </a:r>
            <a:br>
              <a:rPr lang="en-US" sz="3200" i="1" dirty="0" smtClean="0">
                <a:solidFill>
                  <a:srgbClr val="FFFF00"/>
                </a:solidFill>
                <a:latin typeface="Arial" pitchFamily="34" charset="0"/>
                <a:cs typeface="Arial" pitchFamily="34" charset="0"/>
                <a:sym typeface="Arial" charset="0"/>
              </a:rPr>
            </a:br>
            <a:endParaRPr lang="en-US" sz="3200" i="1" dirty="0" smtClean="0">
              <a:solidFill>
                <a:srgbClr val="FFFF00"/>
              </a:solidFill>
              <a:latin typeface="Arial" pitchFamily="34" charset="0"/>
              <a:cs typeface="Arial" pitchFamily="34" charset="0"/>
              <a:sym typeface="Arial" charset="0"/>
            </a:endParaRPr>
          </a:p>
        </p:txBody>
      </p:sp>
      <p:graphicFrame>
        <p:nvGraphicFramePr>
          <p:cNvPr id="251907" name="Table 4"/>
          <p:cNvGraphicFramePr>
            <a:graphicFrameLocks noGrp="1"/>
          </p:cNvGraphicFramePr>
          <p:nvPr>
            <p:extLst>
              <p:ext uri="{D42A27DB-BD31-4B8C-83A1-F6EECF244321}">
                <p14:modId xmlns:p14="http://schemas.microsoft.com/office/powerpoint/2010/main" val="2914522952"/>
              </p:ext>
            </p:extLst>
          </p:nvPr>
        </p:nvGraphicFramePr>
        <p:xfrm>
          <a:off x="152400" y="1052736"/>
          <a:ext cx="8839200" cy="4563895"/>
        </p:xfrm>
        <a:graphic>
          <a:graphicData uri="http://schemas.openxmlformats.org/drawingml/2006/table">
            <a:tbl>
              <a:tblPr/>
              <a:tblGrid>
                <a:gridCol w="990600"/>
                <a:gridCol w="2057400"/>
                <a:gridCol w="2971800"/>
                <a:gridCol w="2819400"/>
              </a:tblGrid>
              <a:tr h="511175">
                <a:tc>
                  <a:txBody>
                    <a:bodyPr/>
                    <a:lstStyle/>
                    <a:p>
                      <a:pPr marL="0" marR="0" lvl="0" indent="0" algn="l"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Phase</a:t>
                      </a:r>
                    </a:p>
                  </a:txBody>
                  <a:tcPr marL="91437" marR="91437" marT="45640" marB="4564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Study</a:t>
                      </a:r>
                    </a:p>
                  </a:txBody>
                  <a:tcPr marL="91437" marR="91437" marT="45640" marB="4564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Regimen</a:t>
                      </a:r>
                    </a:p>
                  </a:txBody>
                  <a:tcPr marL="91437" marR="91437" marT="45640" marB="4564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Key Objectives</a:t>
                      </a:r>
                    </a:p>
                  </a:txBody>
                  <a:tcPr marL="91437" marR="91437" marT="45640" marB="4564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PO-MM-PI-0034</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NCT01464034</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POM + DEX + Carfilzomib</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MTD, safety, ORR, TTP, PFS</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MM-005</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NCT01497093</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POM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LoDEX</a:t>
                      </a:r>
                      <a:r>
                        <a:rPr kumimoji="0" lang="en-US" sz="1600" b="0" i="0" u="none" strike="noStrike" cap="none" normalizeH="0" baseline="0" dirty="0" smtClean="0">
                          <a:ln>
                            <a:noFill/>
                          </a:ln>
                          <a:solidFill>
                            <a:schemeClr val="bg1"/>
                          </a:solidFill>
                          <a:effectLst/>
                          <a:latin typeface="Arial" charset="0"/>
                          <a:cs typeface="Arial" charset="0"/>
                          <a:sym typeface="Arial" charset="0"/>
                        </a:rPr>
                        <a:t> + </a:t>
                      </a:r>
                      <a:br>
                        <a:rPr kumimoji="0" lang="en-US" sz="1600" b="0" i="0" u="none" strike="noStrike" cap="none" normalizeH="0" baseline="0" dirty="0" smtClean="0">
                          <a:ln>
                            <a:noFill/>
                          </a:ln>
                          <a:solidFill>
                            <a:schemeClr val="bg1"/>
                          </a:solidFill>
                          <a:effectLst/>
                          <a:latin typeface="Arial" charset="0"/>
                          <a:cs typeface="Arial" charset="0"/>
                          <a:sym typeface="Arial" charset="0"/>
                        </a:rPr>
                      </a:br>
                      <a:r>
                        <a:rPr kumimoji="0" lang="en-US" sz="1600" b="0" i="0" u="none" strike="noStrike" cap="none" normalizeH="0" baseline="0" dirty="0" err="1" smtClean="0">
                          <a:ln>
                            <a:noFill/>
                          </a:ln>
                          <a:solidFill>
                            <a:schemeClr val="bg1"/>
                          </a:solidFill>
                          <a:effectLst/>
                          <a:latin typeface="Arial" charset="0"/>
                          <a:cs typeface="Arial" charset="0"/>
                          <a:sym typeface="Arial" charset="0"/>
                        </a:rPr>
                        <a:t>Bortezomib</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MTD, safety, OS, RR, DOR</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MM-008</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NCT01575925</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POM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LoDEX</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PK, safety,  ORR, OS, DOR</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PO-MM-PI-0049</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NCT01541332</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POM + DEX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Pegylated</a:t>
                      </a:r>
                      <a:r>
                        <a:rPr kumimoji="0" lang="en-US" sz="1600" b="0" i="0" u="none" strike="noStrike" cap="none" normalizeH="0" baseline="0" dirty="0" smtClean="0">
                          <a:ln>
                            <a:noFill/>
                          </a:ln>
                          <a:solidFill>
                            <a:schemeClr val="bg1"/>
                          </a:solidFill>
                          <a:effectLst/>
                          <a:latin typeface="Arial" charset="0"/>
                          <a:cs typeface="Arial" charset="0"/>
                          <a:sym typeface="Arial" charset="0"/>
                        </a:rPr>
                        <a:t> Doxorubicin</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MTD, ORR, safety, TTP, PFS, DOR, OS</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MM-003/C</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NCT01324947</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POM </a:t>
                      </a:r>
                      <a:r>
                        <a:rPr kumimoji="0" lang="en-US" sz="1600" b="0" i="0" u="none" strike="noStrike" cap="none" normalizeH="0" baseline="0" dirty="0" err="1" smtClean="0">
                          <a:ln>
                            <a:noFill/>
                          </a:ln>
                          <a:solidFill>
                            <a:schemeClr val="bg1"/>
                          </a:solidFill>
                          <a:effectLst/>
                          <a:latin typeface="Arial" charset="0"/>
                          <a:cs typeface="Arial" charset="0"/>
                          <a:sym typeface="Arial" charset="0"/>
                        </a:rPr>
                        <a:t>monotherapy</a:t>
                      </a:r>
                      <a:r>
                        <a:rPr kumimoji="0" lang="en-US" sz="1600" b="0" i="0" u="none" strike="noStrike" cap="none" normalizeH="0" baseline="0" dirty="0" smtClean="0">
                          <a:ln>
                            <a:noFill/>
                          </a:ln>
                          <a:solidFill>
                            <a:schemeClr val="bg1"/>
                          </a:solidFill>
                          <a:effectLst/>
                          <a:latin typeface="Arial" charset="0"/>
                          <a:cs typeface="Arial" charset="0"/>
                          <a:sym typeface="Arial" charset="0"/>
                        </a:rPr>
                        <a:t> </a:t>
                      </a:r>
                      <a:br>
                        <a:rPr kumimoji="0" lang="en-US" sz="1600" b="0" i="0" u="none" strike="noStrike" cap="none" normalizeH="0" baseline="0" dirty="0" smtClean="0">
                          <a:ln>
                            <a:noFill/>
                          </a:ln>
                          <a:solidFill>
                            <a:schemeClr val="bg1"/>
                          </a:solidFill>
                          <a:effectLst/>
                          <a:latin typeface="Arial" charset="0"/>
                          <a:cs typeface="Arial" charset="0"/>
                          <a:sym typeface="Arial" charset="0"/>
                        </a:rPr>
                      </a:br>
                      <a:r>
                        <a:rPr kumimoji="0" lang="en-US" sz="1600" b="0" i="0" u="none" strike="noStrike" cap="none" normalizeH="0" baseline="0" dirty="0" smtClean="0">
                          <a:ln>
                            <a:noFill/>
                          </a:ln>
                          <a:solidFill>
                            <a:schemeClr val="bg1"/>
                          </a:solidFill>
                          <a:effectLst/>
                          <a:latin typeface="Arial" charset="0"/>
                          <a:cs typeface="Arial" charset="0"/>
                          <a:sym typeface="Arial" charset="0"/>
                        </a:rPr>
                        <a:t>(4 mg D1-21; 28-day cycles)</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RR, safety, OS, TTP, DOR</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MM-003</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NCT01311687</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POM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LoDEX</a:t>
                      </a:r>
                      <a:r>
                        <a:rPr kumimoji="0" lang="en-US" sz="1600" b="0" i="0" u="none" strike="noStrike" cap="none" normalizeH="0" baseline="0" dirty="0" smtClean="0">
                          <a:ln>
                            <a:noFill/>
                          </a:ln>
                          <a:solidFill>
                            <a:schemeClr val="bg1"/>
                          </a:solidFill>
                          <a:effectLst/>
                          <a:latin typeface="Arial" charset="0"/>
                          <a:cs typeface="Arial" charset="0"/>
                          <a:sym typeface="Arial" charset="0"/>
                        </a:rPr>
                        <a:t>  </a:t>
                      </a:r>
                      <a:r>
                        <a:rPr kumimoji="0" lang="en-US" sz="1600" b="0" i="0" u="none" strike="noStrike" cap="none" normalizeH="0" baseline="0" dirty="0" err="1" smtClean="0">
                          <a:ln>
                            <a:noFill/>
                          </a:ln>
                          <a:solidFill>
                            <a:schemeClr val="bg1"/>
                          </a:solidFill>
                          <a:effectLst/>
                          <a:latin typeface="Arial" charset="0"/>
                          <a:cs typeface="Arial" charset="0"/>
                          <a:sym typeface="Arial" charset="0"/>
                        </a:rPr>
                        <a:t>vs</a:t>
                      </a:r>
                      <a:r>
                        <a:rPr kumimoji="0" lang="en-US" sz="1600" b="0" i="0" u="none" strike="noStrike" cap="none" normalizeH="0" baseline="0" dirty="0" smtClean="0">
                          <a:ln>
                            <a:noFill/>
                          </a:ln>
                          <a:solidFill>
                            <a:schemeClr val="bg1"/>
                          </a:solidFill>
                          <a:effectLst/>
                          <a:latin typeface="Arial" charset="0"/>
                          <a:cs typeface="Arial" charset="0"/>
                          <a:sym typeface="Arial" charset="0"/>
                        </a:rPr>
                        <a:t> </a:t>
                      </a:r>
                      <a:br>
                        <a:rPr kumimoji="0" lang="en-US" sz="1600" b="0" i="0" u="none" strike="noStrike" cap="none" normalizeH="0" baseline="0" dirty="0" smtClean="0">
                          <a:ln>
                            <a:noFill/>
                          </a:ln>
                          <a:solidFill>
                            <a:schemeClr val="bg1"/>
                          </a:solidFill>
                          <a:effectLst/>
                          <a:latin typeface="Arial" charset="0"/>
                          <a:cs typeface="Arial" charset="0"/>
                          <a:sym typeface="Arial" charset="0"/>
                        </a:rPr>
                      </a:br>
                      <a:r>
                        <a:rPr kumimoji="0" lang="en-US" sz="1600" b="0" i="0" u="none" strike="noStrike" cap="none" normalizeH="0" baseline="0" dirty="0" smtClean="0">
                          <a:ln>
                            <a:noFill/>
                          </a:ln>
                          <a:solidFill>
                            <a:schemeClr val="bg1"/>
                          </a:solidFill>
                          <a:effectLst/>
                          <a:latin typeface="Arial" charset="0"/>
                          <a:cs typeface="Arial" charset="0"/>
                          <a:sym typeface="Arial" charset="0"/>
                        </a:rPr>
                        <a:t>Placebo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HiDEX</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PFS, safety, OS, RR, TTP, DOR, QOL</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NA</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PEXIUS / MM-009</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NCT01632826</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POM + </a:t>
                      </a:r>
                      <a:r>
                        <a:rPr kumimoji="0" lang="en-US" sz="1600" b="0" i="0" u="none" strike="noStrike" cap="none" normalizeH="0" baseline="0" dirty="0" err="1" smtClean="0">
                          <a:ln>
                            <a:noFill/>
                          </a:ln>
                          <a:solidFill>
                            <a:schemeClr val="bg1"/>
                          </a:solidFill>
                          <a:effectLst/>
                          <a:latin typeface="Arial" charset="0"/>
                          <a:cs typeface="Arial" charset="0"/>
                          <a:sym typeface="Arial" charset="0"/>
                        </a:rPr>
                        <a:t>LoDEX</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Expanded access</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solidFill>
                  </a:tcPr>
                </a:tc>
              </a:tr>
            </a:tbl>
          </a:graphicData>
        </a:graphic>
      </p:graphicFrame>
      <p:sp>
        <p:nvSpPr>
          <p:cNvPr id="135219" name="Text Box 11"/>
          <p:cNvSpPr txBox="1">
            <a:spLocks noChangeArrowheads="1"/>
          </p:cNvSpPr>
          <p:nvPr/>
        </p:nvSpPr>
        <p:spPr bwMode="auto">
          <a:xfrm>
            <a:off x="216024" y="5763806"/>
            <a:ext cx="8748464"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rgbClr val="FFFFFF"/>
              </a:buClr>
              <a:buFont typeface="Arial" charset="0"/>
              <a:buNone/>
            </a:pPr>
            <a:r>
              <a:rPr lang="en-US" sz="1200" dirty="0" smtClean="0">
                <a:solidFill>
                  <a:srgbClr val="FFFFFF"/>
                </a:solidFill>
                <a:ea typeface="Arial Unicode MS" pitchFamily="34" charset="-128"/>
                <a:cs typeface="Arial Unicode MS" pitchFamily="34" charset="-128"/>
                <a:sym typeface="Arial" charset="0"/>
              </a:rPr>
              <a:t>Trials </a:t>
            </a:r>
            <a:r>
              <a:rPr lang="en-US" sz="1200" dirty="0">
                <a:solidFill>
                  <a:srgbClr val="FFFFFF"/>
                </a:solidFill>
                <a:ea typeface="Arial Unicode MS" pitchFamily="34" charset="-128"/>
                <a:cs typeface="Arial Unicode MS" pitchFamily="34" charset="-128"/>
                <a:sym typeface="Arial" charset="0"/>
              </a:rPr>
              <a:t>may include additional objectives not listed in the table.</a:t>
            </a:r>
            <a:br>
              <a:rPr lang="en-US" sz="1200" dirty="0">
                <a:solidFill>
                  <a:srgbClr val="FFFFFF"/>
                </a:solidFill>
                <a:ea typeface="Arial Unicode MS" pitchFamily="34" charset="-128"/>
                <a:cs typeface="Arial Unicode MS" pitchFamily="34" charset="-128"/>
                <a:sym typeface="Arial" charset="0"/>
              </a:rPr>
            </a:br>
            <a:r>
              <a:rPr lang="en-US" sz="1200" dirty="0">
                <a:solidFill>
                  <a:srgbClr val="FFFFFF"/>
                </a:solidFill>
                <a:ea typeface="Arial Unicode MS" pitchFamily="34" charset="-128"/>
                <a:cs typeface="Arial Unicode MS" pitchFamily="34" charset="-128"/>
                <a:sym typeface="Arial" charset="0"/>
              </a:rPr>
              <a:t>DEX: dexamethasone; DOR: duration of response; </a:t>
            </a:r>
            <a:r>
              <a:rPr lang="en-US" sz="1200" dirty="0" err="1">
                <a:solidFill>
                  <a:srgbClr val="FFFFFF"/>
                </a:solidFill>
                <a:ea typeface="Arial Unicode MS" pitchFamily="34" charset="-128"/>
                <a:cs typeface="Arial Unicode MS" pitchFamily="34" charset="-128"/>
                <a:sym typeface="Arial" charset="0"/>
              </a:rPr>
              <a:t>HiDEX</a:t>
            </a:r>
            <a:r>
              <a:rPr lang="en-US" sz="1200" dirty="0">
                <a:solidFill>
                  <a:srgbClr val="FFFFFF"/>
                </a:solidFill>
                <a:ea typeface="Arial Unicode MS" pitchFamily="34" charset="-128"/>
                <a:cs typeface="Arial Unicode MS" pitchFamily="34" charset="-128"/>
                <a:sym typeface="Arial" charset="0"/>
              </a:rPr>
              <a:t>: high-dose DEX; </a:t>
            </a:r>
            <a:r>
              <a:rPr lang="en-US" sz="1200" dirty="0" err="1">
                <a:solidFill>
                  <a:srgbClr val="FFFFFF"/>
                </a:solidFill>
                <a:ea typeface="Arial Unicode MS" pitchFamily="34" charset="-128"/>
                <a:cs typeface="Arial Unicode MS" pitchFamily="34" charset="-128"/>
                <a:sym typeface="Arial" charset="0"/>
              </a:rPr>
              <a:t>LoDEX</a:t>
            </a:r>
            <a:r>
              <a:rPr lang="en-US" sz="1200" dirty="0">
                <a:solidFill>
                  <a:srgbClr val="FFFFFF"/>
                </a:solidFill>
                <a:ea typeface="Arial Unicode MS" pitchFamily="34" charset="-128"/>
                <a:cs typeface="Arial Unicode MS" pitchFamily="34" charset="-128"/>
                <a:sym typeface="Arial" charset="0"/>
              </a:rPr>
              <a:t>: low-dose DEX; MTD: maximum tolerated dose; NA: not applicable; ORR: overall response rate; PFS: progression-free survival; POM: </a:t>
            </a:r>
            <a:r>
              <a:rPr lang="en-US" sz="1200" dirty="0" err="1">
                <a:solidFill>
                  <a:srgbClr val="FFFFFF"/>
                </a:solidFill>
                <a:ea typeface="Arial Unicode MS" pitchFamily="34" charset="-128"/>
                <a:cs typeface="Arial Unicode MS" pitchFamily="34" charset="-128"/>
                <a:sym typeface="Arial" charset="0"/>
              </a:rPr>
              <a:t>pomalidomide</a:t>
            </a:r>
            <a:r>
              <a:rPr lang="en-US" sz="1200" dirty="0">
                <a:solidFill>
                  <a:srgbClr val="FFFFFF"/>
                </a:solidFill>
                <a:ea typeface="Arial Unicode MS" pitchFamily="34" charset="-128"/>
                <a:cs typeface="Arial Unicode MS" pitchFamily="34" charset="-128"/>
                <a:sym typeface="Arial" charset="0"/>
              </a:rPr>
              <a:t>; QOL: quality of life; RR: response rate; TTP: time to progression</a:t>
            </a:r>
            <a:r>
              <a:rPr lang="en-US" sz="1200" dirty="0">
                <a:solidFill>
                  <a:srgbClr val="FFFFFF"/>
                </a:solidFill>
                <a:cs typeface="Arial" charset="0"/>
                <a:sym typeface="Arial" charset="0"/>
              </a:rPr>
              <a:t>.</a:t>
            </a:r>
          </a:p>
          <a:p>
            <a:pPr eaLnBrk="1" hangingPunct="1">
              <a:spcBef>
                <a:spcPts val="600"/>
              </a:spcBef>
              <a:buClr>
                <a:srgbClr val="FFFFFF"/>
              </a:buClr>
              <a:buFont typeface="Arial" charset="0"/>
              <a:buNone/>
            </a:pPr>
            <a:r>
              <a:rPr lang="en-US" sz="1200" dirty="0">
                <a:solidFill>
                  <a:srgbClr val="FFFFFF"/>
                </a:solidFill>
                <a:cs typeface="Arial" charset="0"/>
                <a:sym typeface="Arial" charset="0"/>
              </a:rPr>
              <a:t>http://</a:t>
            </a:r>
            <a:r>
              <a:rPr lang="en-US" sz="1200" dirty="0" err="1">
                <a:solidFill>
                  <a:srgbClr val="FFFFFF"/>
                </a:solidFill>
                <a:cs typeface="Arial" charset="0"/>
                <a:sym typeface="Arial" charset="0"/>
              </a:rPr>
              <a:t>www.clinicaltrials.gov</a:t>
            </a:r>
            <a:r>
              <a:rPr lang="en-US" sz="1200" dirty="0">
                <a:solidFill>
                  <a:srgbClr val="FFFFFF"/>
                </a:solidFill>
                <a:cs typeface="Arial" charset="0"/>
                <a:sym typeface="Arial" charset="0"/>
              </a:rPr>
              <a:t>, accessed July 20, 2012.</a:t>
            </a:r>
          </a:p>
        </p:txBody>
      </p:sp>
      <p:sp>
        <p:nvSpPr>
          <p:cNvPr id="5" name="Right Arrow 4"/>
          <p:cNvSpPr/>
          <p:nvPr/>
        </p:nvSpPr>
        <p:spPr>
          <a:xfrm rot="7041127">
            <a:off x="5604153" y="1275680"/>
            <a:ext cx="575645" cy="24231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rot="7041127">
            <a:off x="5844007" y="2062101"/>
            <a:ext cx="575645" cy="24231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7041127">
            <a:off x="5776256" y="4372025"/>
            <a:ext cx="575645" cy="24231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65553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4474"/>
            <a:ext cx="8229600" cy="1143000"/>
          </a:xfrm>
        </p:spPr>
        <p:txBody>
          <a:bodyPr>
            <a:normAutofit fontScale="90000"/>
          </a:bodyPr>
          <a:lstStyle/>
          <a:p>
            <a:r>
              <a:rPr lang="en-US" sz="3100" dirty="0" smtClean="0">
                <a:solidFill>
                  <a:srgbClr val="FFFF00"/>
                </a:solidFill>
              </a:rPr>
              <a:t>Results of MM-003</a:t>
            </a:r>
            <a:r>
              <a:rPr lang="en-US" dirty="0" smtClean="0">
                <a:solidFill>
                  <a:srgbClr val="FFFF00"/>
                </a:solidFill>
              </a:rPr>
              <a:t/>
            </a:r>
            <a:br>
              <a:rPr lang="en-US" dirty="0" smtClean="0">
                <a:solidFill>
                  <a:srgbClr val="FFFF00"/>
                </a:solidFill>
              </a:rPr>
            </a:br>
            <a:r>
              <a:rPr lang="en-US" sz="3600" dirty="0" smtClean="0">
                <a:solidFill>
                  <a:srgbClr val="FFFF00"/>
                </a:solidFill>
                <a:latin typeface="Arial" pitchFamily="34" charset="0"/>
                <a:cs typeface="Arial" pitchFamily="34" charset="0"/>
              </a:rPr>
              <a:t>Phase III Trial of POM + </a:t>
            </a:r>
            <a:r>
              <a:rPr lang="en-US" sz="3600" dirty="0" err="1" smtClean="0">
                <a:solidFill>
                  <a:srgbClr val="FFFF00"/>
                </a:solidFill>
                <a:latin typeface="Arial" pitchFamily="34" charset="0"/>
                <a:cs typeface="Arial" pitchFamily="34" charset="0"/>
              </a:rPr>
              <a:t>LoDex</a:t>
            </a:r>
            <a:r>
              <a:rPr lang="en-US" sz="3600" dirty="0" smtClean="0">
                <a:solidFill>
                  <a:srgbClr val="FFFF00"/>
                </a:solidFill>
                <a:latin typeface="Arial" pitchFamily="34" charset="0"/>
                <a:cs typeface="Arial" pitchFamily="34" charset="0"/>
              </a:rPr>
              <a:t> </a:t>
            </a:r>
            <a:r>
              <a:rPr lang="en-US" sz="3600" dirty="0" err="1" smtClean="0">
                <a:solidFill>
                  <a:srgbClr val="FFFF00"/>
                </a:solidFill>
                <a:latin typeface="Arial" pitchFamily="34" charset="0"/>
                <a:cs typeface="Arial" pitchFamily="34" charset="0"/>
              </a:rPr>
              <a:t>vs</a:t>
            </a:r>
            <a:r>
              <a:rPr lang="en-US" sz="3600" dirty="0" smtClean="0">
                <a:solidFill>
                  <a:srgbClr val="FFFF00"/>
                </a:solidFill>
                <a:latin typeface="Arial" pitchFamily="34" charset="0"/>
                <a:cs typeface="Arial" pitchFamily="34" charset="0"/>
              </a:rPr>
              <a:t> </a:t>
            </a:r>
            <a:r>
              <a:rPr lang="en-US" sz="3600" dirty="0" err="1" smtClean="0">
                <a:solidFill>
                  <a:srgbClr val="FFFF00"/>
                </a:solidFill>
                <a:latin typeface="Arial" pitchFamily="34" charset="0"/>
                <a:cs typeface="Arial" pitchFamily="34" charset="0"/>
              </a:rPr>
              <a:t>HiDEX</a:t>
            </a:r>
            <a:endParaRPr lang="en-US" sz="3600"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539552" y="1340768"/>
            <a:ext cx="8229600" cy="5040560"/>
          </a:xfrm>
        </p:spPr>
        <p:txBody>
          <a:bodyPr>
            <a:normAutofit lnSpcReduction="10000"/>
          </a:bodyPr>
          <a:lstStyle/>
          <a:p>
            <a:r>
              <a:rPr lang="en-US" sz="2800" dirty="0" smtClean="0">
                <a:latin typeface="Arial" pitchFamily="34" charset="0"/>
                <a:cs typeface="Arial" pitchFamily="34" charset="0"/>
              </a:rPr>
              <a:t>Median PFS: 15.6 </a:t>
            </a:r>
            <a:r>
              <a:rPr lang="en-US" sz="2800" dirty="0" err="1" smtClean="0">
                <a:latin typeface="Arial" pitchFamily="34" charset="0"/>
                <a:cs typeface="Arial" pitchFamily="34" charset="0"/>
              </a:rPr>
              <a:t>vs</a:t>
            </a:r>
            <a:r>
              <a:rPr lang="en-US" sz="2800" dirty="0" smtClean="0">
                <a:latin typeface="Arial" pitchFamily="34" charset="0"/>
                <a:cs typeface="Arial" pitchFamily="34" charset="0"/>
              </a:rPr>
              <a:t> 8 weeks</a:t>
            </a:r>
          </a:p>
          <a:p>
            <a:r>
              <a:rPr lang="en-US" sz="2800" dirty="0" smtClean="0">
                <a:latin typeface="Arial" pitchFamily="34" charset="0"/>
                <a:cs typeface="Arial" pitchFamily="34" charset="0"/>
              </a:rPr>
              <a:t>Median OS: NYR </a:t>
            </a:r>
            <a:r>
              <a:rPr lang="en-US" sz="2800" dirty="0" err="1" smtClean="0">
                <a:latin typeface="Arial" pitchFamily="34" charset="0"/>
                <a:cs typeface="Arial" pitchFamily="34" charset="0"/>
              </a:rPr>
              <a:t>vs</a:t>
            </a:r>
            <a:r>
              <a:rPr lang="en-US" sz="2800" dirty="0" smtClean="0">
                <a:latin typeface="Arial" pitchFamily="34" charset="0"/>
                <a:cs typeface="Arial" pitchFamily="34" charset="0"/>
              </a:rPr>
              <a:t> 34 weeks</a:t>
            </a:r>
          </a:p>
          <a:p>
            <a:r>
              <a:rPr lang="en-US" sz="2800" dirty="0" smtClean="0">
                <a:latin typeface="Arial" pitchFamily="34" charset="0"/>
                <a:cs typeface="Arial" pitchFamily="34" charset="0"/>
              </a:rPr>
              <a:t>Grade 3/4 Toxicity</a:t>
            </a:r>
          </a:p>
          <a:p>
            <a:pPr lvl="1"/>
            <a:r>
              <a:rPr lang="en-US" sz="2400" i="1" dirty="0" smtClean="0">
                <a:latin typeface="Arial" pitchFamily="34" charset="0"/>
                <a:cs typeface="Arial" pitchFamily="34" charset="0"/>
              </a:rPr>
              <a:t>Hematologic</a:t>
            </a:r>
          </a:p>
          <a:p>
            <a:pPr lvl="2"/>
            <a:r>
              <a:rPr lang="en-US" sz="1900" dirty="0">
                <a:latin typeface="Arial" pitchFamily="34" charset="0"/>
                <a:cs typeface="Arial" pitchFamily="34" charset="0"/>
              </a:rPr>
              <a:t>Neutropenia 42 </a:t>
            </a:r>
            <a:r>
              <a:rPr lang="en-US" sz="1900" dirty="0" err="1">
                <a:latin typeface="Arial" pitchFamily="34" charset="0"/>
                <a:cs typeface="Arial" pitchFamily="34" charset="0"/>
              </a:rPr>
              <a:t>vs</a:t>
            </a:r>
            <a:r>
              <a:rPr lang="en-US" sz="1900" dirty="0">
                <a:latin typeface="Arial" pitchFamily="34" charset="0"/>
                <a:cs typeface="Arial" pitchFamily="34" charset="0"/>
              </a:rPr>
              <a:t> 15%</a:t>
            </a:r>
          </a:p>
          <a:p>
            <a:pPr lvl="2"/>
            <a:r>
              <a:rPr lang="en-US" sz="1900" dirty="0">
                <a:latin typeface="Arial" pitchFamily="34" charset="0"/>
                <a:cs typeface="Arial" pitchFamily="34" charset="0"/>
              </a:rPr>
              <a:t>Thrombocytopenia 21 </a:t>
            </a:r>
            <a:r>
              <a:rPr lang="en-US" sz="1900" dirty="0" err="1">
                <a:latin typeface="Arial" pitchFamily="34" charset="0"/>
                <a:cs typeface="Arial" pitchFamily="34" charset="0"/>
              </a:rPr>
              <a:t>vs</a:t>
            </a:r>
            <a:r>
              <a:rPr lang="en-US" sz="1900" dirty="0">
                <a:latin typeface="Arial" pitchFamily="34" charset="0"/>
                <a:cs typeface="Arial" pitchFamily="34" charset="0"/>
              </a:rPr>
              <a:t> 24%</a:t>
            </a:r>
          </a:p>
          <a:p>
            <a:pPr lvl="2"/>
            <a:r>
              <a:rPr lang="en-US" sz="1900" dirty="0">
                <a:latin typeface="Arial" pitchFamily="34" charset="0"/>
                <a:cs typeface="Arial" pitchFamily="34" charset="0"/>
              </a:rPr>
              <a:t>Febrile neutropenia 7 </a:t>
            </a:r>
            <a:r>
              <a:rPr lang="en-US" sz="1900" dirty="0" err="1">
                <a:latin typeface="Arial" pitchFamily="34" charset="0"/>
                <a:cs typeface="Arial" pitchFamily="34" charset="0"/>
              </a:rPr>
              <a:t>vs</a:t>
            </a:r>
            <a:r>
              <a:rPr lang="en-US" sz="1900" dirty="0">
                <a:latin typeface="Arial" pitchFamily="34" charset="0"/>
                <a:cs typeface="Arial" pitchFamily="34" charset="0"/>
              </a:rPr>
              <a:t> 0</a:t>
            </a:r>
            <a:r>
              <a:rPr lang="en-US" sz="1900" dirty="0" smtClean="0">
                <a:latin typeface="Arial" pitchFamily="34" charset="0"/>
                <a:cs typeface="Arial" pitchFamily="34" charset="0"/>
              </a:rPr>
              <a:t>%</a:t>
            </a:r>
          </a:p>
          <a:p>
            <a:pPr lvl="1"/>
            <a:r>
              <a:rPr lang="en-US" sz="2400" i="1" dirty="0" smtClean="0">
                <a:latin typeface="Arial" pitchFamily="34" charset="0"/>
                <a:cs typeface="Arial" pitchFamily="34" charset="0"/>
              </a:rPr>
              <a:t>Non-hematologic</a:t>
            </a:r>
          </a:p>
          <a:p>
            <a:pPr lvl="2"/>
            <a:r>
              <a:rPr lang="en-US" sz="1900" dirty="0" smtClean="0">
                <a:latin typeface="Arial" pitchFamily="34" charset="0"/>
                <a:cs typeface="Arial" pitchFamily="34" charset="0"/>
              </a:rPr>
              <a:t>Infections 24 </a:t>
            </a:r>
            <a:r>
              <a:rPr lang="en-US" sz="1900" dirty="0" err="1" smtClean="0">
                <a:latin typeface="Arial" pitchFamily="34" charset="0"/>
                <a:cs typeface="Arial" pitchFamily="34" charset="0"/>
              </a:rPr>
              <a:t>vs</a:t>
            </a:r>
            <a:r>
              <a:rPr lang="en-US" sz="1900" dirty="0" smtClean="0">
                <a:latin typeface="Arial" pitchFamily="34" charset="0"/>
                <a:cs typeface="Arial" pitchFamily="34" charset="0"/>
              </a:rPr>
              <a:t> 23%</a:t>
            </a:r>
          </a:p>
          <a:p>
            <a:pPr lvl="2"/>
            <a:r>
              <a:rPr lang="en-US" sz="1900" dirty="0" smtClean="0">
                <a:latin typeface="Arial" pitchFamily="34" charset="0"/>
                <a:cs typeface="Arial" pitchFamily="34" charset="0"/>
              </a:rPr>
              <a:t>Hemorrhage 3 </a:t>
            </a:r>
            <a:r>
              <a:rPr lang="en-US" sz="1900" dirty="0" err="1" smtClean="0">
                <a:latin typeface="Arial" pitchFamily="34" charset="0"/>
                <a:cs typeface="Arial" pitchFamily="34" charset="0"/>
              </a:rPr>
              <a:t>vs</a:t>
            </a:r>
            <a:r>
              <a:rPr lang="en-US" sz="1900" dirty="0" smtClean="0">
                <a:latin typeface="Arial" pitchFamily="34" charset="0"/>
                <a:cs typeface="Arial" pitchFamily="34" charset="0"/>
              </a:rPr>
              <a:t> 5%</a:t>
            </a:r>
          </a:p>
          <a:p>
            <a:pPr lvl="2"/>
            <a:r>
              <a:rPr lang="en-US" sz="1900" dirty="0" smtClean="0">
                <a:latin typeface="Arial" pitchFamily="34" charset="0"/>
                <a:cs typeface="Arial" pitchFamily="34" charset="0"/>
              </a:rPr>
              <a:t>Glucose intolerance 3 </a:t>
            </a:r>
            <a:r>
              <a:rPr lang="en-US" sz="1900" dirty="0" err="1" smtClean="0">
                <a:latin typeface="Arial" pitchFamily="34" charset="0"/>
                <a:cs typeface="Arial" pitchFamily="34" charset="0"/>
              </a:rPr>
              <a:t>vs</a:t>
            </a:r>
            <a:r>
              <a:rPr lang="en-US" sz="1900" dirty="0" smtClean="0">
                <a:latin typeface="Arial" pitchFamily="34" charset="0"/>
                <a:cs typeface="Arial" pitchFamily="34" charset="0"/>
              </a:rPr>
              <a:t> 7%</a:t>
            </a:r>
          </a:p>
          <a:p>
            <a:pPr lvl="2"/>
            <a:r>
              <a:rPr lang="en-US" sz="1900" dirty="0" smtClean="0">
                <a:latin typeface="Arial" pitchFamily="34" charset="0"/>
                <a:cs typeface="Arial" pitchFamily="34" charset="0"/>
              </a:rPr>
              <a:t>Neuropathy 1 </a:t>
            </a:r>
            <a:r>
              <a:rPr lang="en-US" sz="1900" dirty="0" err="1" smtClean="0">
                <a:latin typeface="Arial" pitchFamily="34" charset="0"/>
                <a:cs typeface="Arial" pitchFamily="34" charset="0"/>
              </a:rPr>
              <a:t>vs</a:t>
            </a:r>
            <a:r>
              <a:rPr lang="en-US" sz="1900" dirty="0" smtClean="0">
                <a:latin typeface="Arial" pitchFamily="34" charset="0"/>
                <a:cs typeface="Arial" pitchFamily="34" charset="0"/>
              </a:rPr>
              <a:t> 1%</a:t>
            </a:r>
          </a:p>
          <a:p>
            <a:pPr lvl="2"/>
            <a:r>
              <a:rPr lang="en-US" sz="1900" dirty="0" smtClean="0">
                <a:latin typeface="Arial" pitchFamily="34" charset="0"/>
                <a:cs typeface="Arial" pitchFamily="34" charset="0"/>
              </a:rPr>
              <a:t>VTE 1 </a:t>
            </a:r>
            <a:r>
              <a:rPr lang="en-US" sz="1900" dirty="0" err="1" smtClean="0">
                <a:latin typeface="Arial" pitchFamily="34" charset="0"/>
                <a:cs typeface="Arial" pitchFamily="34" charset="0"/>
              </a:rPr>
              <a:t>vs</a:t>
            </a:r>
            <a:r>
              <a:rPr lang="en-US" sz="1900" dirty="0" smtClean="0">
                <a:latin typeface="Arial" pitchFamily="34" charset="0"/>
                <a:cs typeface="Arial" pitchFamily="34" charset="0"/>
              </a:rPr>
              <a:t> 0%</a:t>
            </a:r>
          </a:p>
          <a:p>
            <a:pPr marL="914400" lvl="2" indent="0">
              <a:buNone/>
            </a:pPr>
            <a:endParaRPr lang="en-US" dirty="0" smtClean="0"/>
          </a:p>
        </p:txBody>
      </p:sp>
      <p:sp>
        <p:nvSpPr>
          <p:cNvPr id="4" name="Rectangle 3"/>
          <p:cNvSpPr/>
          <p:nvPr/>
        </p:nvSpPr>
        <p:spPr>
          <a:xfrm>
            <a:off x="179512" y="6474822"/>
            <a:ext cx="3574416" cy="338554"/>
          </a:xfrm>
          <a:prstGeom prst="rect">
            <a:avLst/>
          </a:prstGeom>
        </p:spPr>
        <p:txBody>
          <a:bodyPr wrap="none">
            <a:spAutoFit/>
          </a:bodyPr>
          <a:lstStyle/>
          <a:p>
            <a:pPr>
              <a:spcBef>
                <a:spcPts val="600"/>
              </a:spcBef>
              <a:buClr>
                <a:srgbClr val="FFFFFF"/>
              </a:buClr>
            </a:pPr>
            <a:r>
              <a:rPr lang="en-US" sz="1600" dirty="0" err="1">
                <a:solidFill>
                  <a:srgbClr val="FFFFFF"/>
                </a:solidFill>
                <a:cs typeface="Arial" charset="0"/>
                <a:sym typeface="Arial" charset="0"/>
              </a:rPr>
              <a:t>Dimopoulos</a:t>
            </a:r>
            <a:r>
              <a:rPr lang="en-US" sz="1600" dirty="0">
                <a:solidFill>
                  <a:srgbClr val="FFFFFF"/>
                </a:solidFill>
                <a:cs typeface="Arial" charset="0"/>
                <a:sym typeface="Arial" charset="0"/>
              </a:rPr>
              <a:t> MA, et al.  ASH 2012: LBA-6.</a:t>
            </a:r>
          </a:p>
        </p:txBody>
      </p:sp>
      <p:sp>
        <p:nvSpPr>
          <p:cNvPr id="6" name="Line 17"/>
          <p:cNvSpPr>
            <a:spLocks noChangeShapeType="1"/>
          </p:cNvSpPr>
          <p:nvPr/>
        </p:nvSpPr>
        <p:spPr bwMode="auto">
          <a:xfrm>
            <a:off x="730250" y="1124744"/>
            <a:ext cx="7848600" cy="0"/>
          </a:xfrm>
          <a:prstGeom prst="line">
            <a:avLst/>
          </a:prstGeom>
          <a:noFill/>
          <a:ln w="38100">
            <a:solidFill>
              <a:srgbClr val="C00000"/>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2607110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52736"/>
            <a:ext cx="7772400" cy="2547715"/>
          </a:xfrm>
        </p:spPr>
        <p:txBody>
          <a:bodyPr>
            <a:normAutofit/>
          </a:bodyPr>
          <a:lstStyle/>
          <a:p>
            <a:r>
              <a:rPr lang="en-CA" sz="4000" dirty="0" smtClean="0">
                <a:solidFill>
                  <a:srgbClr val="FFFF00"/>
                </a:solidFill>
                <a:latin typeface="Arial" pitchFamily="34" charset="0"/>
                <a:cs typeface="Arial" pitchFamily="34" charset="0"/>
              </a:rPr>
              <a:t>Current and Future Treatment of Relapsed/Refractory Multiple Myeloma</a:t>
            </a:r>
            <a:endParaRPr lang="en-CA" sz="4000" dirty="0">
              <a:solidFill>
                <a:srgbClr val="FFFF00"/>
              </a:solidFill>
              <a:latin typeface="Arial" pitchFamily="34" charset="0"/>
              <a:cs typeface="Arial" pitchFamily="34" charset="0"/>
            </a:endParaRPr>
          </a:p>
        </p:txBody>
      </p:sp>
      <p:sp>
        <p:nvSpPr>
          <p:cNvPr id="3" name="Subtitle 2"/>
          <p:cNvSpPr>
            <a:spLocks noGrp="1"/>
          </p:cNvSpPr>
          <p:nvPr>
            <p:ph type="subTitle" idx="1"/>
          </p:nvPr>
        </p:nvSpPr>
        <p:spPr>
          <a:xfrm>
            <a:off x="1371600" y="3886200"/>
            <a:ext cx="6400800" cy="2423120"/>
          </a:xfrm>
        </p:spPr>
        <p:txBody>
          <a:bodyPr>
            <a:normAutofit/>
          </a:bodyPr>
          <a:lstStyle/>
          <a:p>
            <a:endParaRPr lang="en-CA" i="1" dirty="0">
              <a:solidFill>
                <a:srgbClr val="FFFF00"/>
              </a:solidFill>
              <a:latin typeface="Arial" pitchFamily="34" charset="0"/>
              <a:cs typeface="Arial" pitchFamily="34" charset="0"/>
            </a:endParaRPr>
          </a:p>
          <a:p>
            <a:r>
              <a:rPr lang="en-CA" sz="2400" dirty="0" smtClean="0">
                <a:solidFill>
                  <a:schemeClr val="tx1"/>
                </a:solidFill>
                <a:latin typeface="Arial" pitchFamily="34" charset="0"/>
                <a:cs typeface="Arial" pitchFamily="34" charset="0"/>
              </a:rPr>
              <a:t>Donna E. Reece, M.D</a:t>
            </a:r>
          </a:p>
          <a:p>
            <a:r>
              <a:rPr lang="en-CA" sz="2400" dirty="0" smtClean="0">
                <a:solidFill>
                  <a:schemeClr val="tx1"/>
                </a:solidFill>
                <a:latin typeface="Arial" pitchFamily="34" charset="0"/>
                <a:cs typeface="Arial" pitchFamily="34" charset="0"/>
              </a:rPr>
              <a:t>Princess Margaret Hospital</a:t>
            </a:r>
          </a:p>
          <a:p>
            <a:r>
              <a:rPr lang="en-CA" sz="2400" dirty="0" smtClean="0">
                <a:solidFill>
                  <a:schemeClr val="tx1"/>
                </a:solidFill>
                <a:latin typeface="Arial" pitchFamily="34" charset="0"/>
                <a:cs typeface="Arial" pitchFamily="34" charset="0"/>
              </a:rPr>
              <a:t> 07 December 2012</a:t>
            </a:r>
          </a:p>
          <a:p>
            <a:endParaRPr lang="en-CA" dirty="0">
              <a:solidFill>
                <a:schemeClr val="tx1"/>
              </a:solidFill>
            </a:endParaRPr>
          </a:p>
          <a:p>
            <a:endParaRPr lang="en-CA" dirty="0">
              <a:solidFill>
                <a:schemeClr val="tx1"/>
              </a:solidFill>
            </a:endParaRPr>
          </a:p>
        </p:txBody>
      </p:sp>
    </p:spTree>
    <p:extLst>
      <p:ext uri="{BB962C8B-B14F-4D97-AF65-F5344CB8AC3E}">
        <p14:creationId xmlns:p14="http://schemas.microsoft.com/office/powerpoint/2010/main" val="26100018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53975"/>
            <a:ext cx="8229600" cy="1143000"/>
          </a:xfrm>
        </p:spPr>
        <p:txBody>
          <a:bodyPr>
            <a:normAutofit/>
          </a:bodyPr>
          <a:lstStyle/>
          <a:p>
            <a:r>
              <a:rPr lang="en-US" sz="4000" dirty="0" smtClean="0">
                <a:solidFill>
                  <a:srgbClr val="FFFF00"/>
                </a:solidFill>
              </a:rPr>
              <a:t>Future Directions: Pomalidomide </a:t>
            </a:r>
            <a:endParaRPr lang="en-US" sz="4000" dirty="0">
              <a:solidFill>
                <a:srgbClr val="FFFF00"/>
              </a:solidFill>
            </a:endParaRPr>
          </a:p>
        </p:txBody>
      </p:sp>
      <p:sp>
        <p:nvSpPr>
          <p:cNvPr id="3" name="Content Placeholder 2"/>
          <p:cNvSpPr>
            <a:spLocks noGrp="1"/>
          </p:cNvSpPr>
          <p:nvPr>
            <p:ph idx="1"/>
          </p:nvPr>
        </p:nvSpPr>
        <p:spPr>
          <a:xfrm>
            <a:off x="457200" y="1124744"/>
            <a:ext cx="8229600" cy="5001419"/>
          </a:xfrm>
        </p:spPr>
        <p:txBody>
          <a:bodyPr>
            <a:normAutofit/>
          </a:bodyPr>
          <a:lstStyle/>
          <a:p>
            <a:r>
              <a:rPr lang="en-US" sz="2800" dirty="0" smtClean="0">
                <a:latin typeface="Arial" pitchFamily="34" charset="0"/>
                <a:cs typeface="Arial" pitchFamily="34" charset="0"/>
              </a:rPr>
              <a:t>Other reported phase I-II trials</a:t>
            </a:r>
          </a:p>
          <a:p>
            <a:pPr lvl="1"/>
            <a:r>
              <a:rPr lang="en-US" sz="2200" b="1" i="1" dirty="0" smtClean="0">
                <a:latin typeface="Arial" pitchFamily="34" charset="0"/>
                <a:cs typeface="Arial" pitchFamily="34" charset="0"/>
              </a:rPr>
              <a:t>PCP</a:t>
            </a:r>
            <a:r>
              <a:rPr lang="en-US" sz="2200" i="1" dirty="0" smtClean="0">
                <a:latin typeface="Arial" pitchFamily="34" charset="0"/>
                <a:cs typeface="Arial" pitchFamily="34" charset="0"/>
              </a:rPr>
              <a:t> = POM + cyclophosphamide 50mg  and prednisone 50 mg q 2days in patients with 1-3 prior therapies</a:t>
            </a:r>
            <a:r>
              <a:rPr lang="en-US" sz="2200" i="1" baseline="30000" dirty="0" smtClean="0">
                <a:latin typeface="Arial" pitchFamily="34" charset="0"/>
                <a:cs typeface="Arial" pitchFamily="34" charset="0"/>
              </a:rPr>
              <a:t>1</a:t>
            </a:r>
            <a:endParaRPr lang="en-US" sz="1800" dirty="0" smtClean="0">
              <a:latin typeface="Arial" pitchFamily="34" charset="0"/>
              <a:cs typeface="Arial" pitchFamily="34" charset="0"/>
            </a:endParaRPr>
          </a:p>
          <a:p>
            <a:pPr lvl="1"/>
            <a:r>
              <a:rPr lang="en-US" sz="2200" b="1" i="1" dirty="0" err="1" smtClean="0">
                <a:latin typeface="Arial" pitchFamily="34" charset="0"/>
                <a:cs typeface="Arial" pitchFamily="34" charset="0"/>
              </a:rPr>
              <a:t>ClaPD</a:t>
            </a:r>
            <a:r>
              <a:rPr lang="en-US" sz="2200" i="1" dirty="0" smtClean="0">
                <a:latin typeface="Arial" pitchFamily="34" charset="0"/>
                <a:cs typeface="Arial" pitchFamily="34" charset="0"/>
              </a:rPr>
              <a:t> = clarithromycin + POM + weekly </a:t>
            </a:r>
            <a:r>
              <a:rPr lang="en-US" sz="2200" i="1" dirty="0" err="1" smtClean="0">
                <a:latin typeface="Arial" pitchFamily="34" charset="0"/>
                <a:cs typeface="Arial" pitchFamily="34" charset="0"/>
              </a:rPr>
              <a:t>dex</a:t>
            </a:r>
            <a:r>
              <a:rPr lang="en-US" sz="2200" i="1" dirty="0" smtClean="0">
                <a:latin typeface="Arial" pitchFamily="34" charset="0"/>
                <a:cs typeface="Arial" pitchFamily="34" charset="0"/>
              </a:rPr>
              <a:t> in patients with &gt;3 prior  therapies</a:t>
            </a:r>
            <a:r>
              <a:rPr lang="en-US" sz="2200" i="1" baseline="30000" dirty="0" smtClean="0">
                <a:latin typeface="Arial" pitchFamily="34" charset="0"/>
                <a:cs typeface="Arial" pitchFamily="34" charset="0"/>
              </a:rPr>
              <a:t>2</a:t>
            </a:r>
          </a:p>
          <a:p>
            <a:pPr marL="914400" lvl="2" indent="0">
              <a:buNone/>
            </a:pPr>
            <a:endParaRPr lang="en-US" dirty="0" smtClean="0">
              <a:latin typeface="Arial" pitchFamily="34" charset="0"/>
              <a:cs typeface="Arial" pitchFamily="34" charset="0"/>
            </a:endParaRPr>
          </a:p>
          <a:p>
            <a:r>
              <a:rPr lang="en-US" sz="2800" dirty="0" smtClean="0">
                <a:latin typeface="Arial" pitchFamily="34" charset="0"/>
                <a:cs typeface="Arial" pitchFamily="34" charset="0"/>
              </a:rPr>
              <a:t>Potential other uses</a:t>
            </a:r>
          </a:p>
          <a:p>
            <a:pPr lvl="1"/>
            <a:r>
              <a:rPr lang="en-US" sz="2200" i="1" dirty="0" smtClean="0">
                <a:latin typeface="Arial" pitchFamily="34" charset="0"/>
                <a:cs typeface="Arial" pitchFamily="34" charset="0"/>
              </a:rPr>
              <a:t>Combinations in less advanced relapsed MM</a:t>
            </a:r>
          </a:p>
          <a:p>
            <a:pPr lvl="1"/>
            <a:r>
              <a:rPr lang="en-US" sz="2200" i="1" dirty="0" smtClean="0">
                <a:latin typeface="Arial" pitchFamily="34" charset="0"/>
                <a:cs typeface="Arial" pitchFamily="34" charset="0"/>
              </a:rPr>
              <a:t>Primary amyloidosis </a:t>
            </a:r>
          </a:p>
          <a:p>
            <a:pPr lvl="2"/>
            <a:r>
              <a:rPr lang="en-US" sz="1800" dirty="0" smtClean="0">
                <a:latin typeface="Arial" pitchFamily="34" charset="0"/>
                <a:cs typeface="Arial" pitchFamily="34" charset="0"/>
              </a:rPr>
              <a:t>POM + weekly </a:t>
            </a:r>
            <a:r>
              <a:rPr lang="en-US" sz="1800" dirty="0" err="1" smtClean="0">
                <a:latin typeface="Arial" pitchFamily="34" charset="0"/>
                <a:cs typeface="Arial" pitchFamily="34" charset="0"/>
              </a:rPr>
              <a:t>dex</a:t>
            </a:r>
            <a:r>
              <a:rPr lang="en-US" sz="1800" dirty="0" smtClean="0">
                <a:latin typeface="Arial" pitchFamily="34" charset="0"/>
                <a:cs typeface="Arial" pitchFamily="34" charset="0"/>
              </a:rPr>
              <a:t> in previously treated patients</a:t>
            </a:r>
            <a:r>
              <a:rPr lang="en-US" sz="1800" baseline="30000" dirty="0" smtClean="0">
                <a:latin typeface="Arial" pitchFamily="34" charset="0"/>
                <a:cs typeface="Arial" pitchFamily="34" charset="0"/>
              </a:rPr>
              <a:t>3</a:t>
            </a:r>
            <a:endParaRPr lang="en-US" sz="1800" dirty="0" smtClean="0">
              <a:latin typeface="Arial" pitchFamily="34" charset="0"/>
              <a:cs typeface="Arial" pitchFamily="34" charset="0"/>
            </a:endParaRPr>
          </a:p>
          <a:p>
            <a:pPr lvl="2"/>
            <a:r>
              <a:rPr lang="en-US" sz="1800" dirty="0" smtClean="0">
                <a:latin typeface="Arial" pitchFamily="34" charset="0"/>
                <a:cs typeface="Arial" pitchFamily="34" charset="0"/>
              </a:rPr>
              <a:t>Combinations (PVD, </a:t>
            </a:r>
            <a:r>
              <a:rPr lang="en-US" sz="1800" dirty="0" err="1" smtClean="0">
                <a:latin typeface="Arial" pitchFamily="34" charset="0"/>
                <a:cs typeface="Arial" pitchFamily="34" charset="0"/>
              </a:rPr>
              <a:t>eg</a:t>
            </a:r>
            <a:r>
              <a:rPr lang="en-US" sz="1800" dirty="0" smtClean="0">
                <a:latin typeface="Arial" pitchFamily="34" charset="0"/>
                <a:cs typeface="Arial" pitchFamily="34" charset="0"/>
              </a:rPr>
              <a:t>.)</a:t>
            </a:r>
          </a:p>
          <a:p>
            <a:pPr lvl="1"/>
            <a:r>
              <a:rPr lang="en-US" sz="2200" i="1" dirty="0" smtClean="0">
                <a:latin typeface="Arial" pitchFamily="34" charset="0"/>
                <a:cs typeface="Arial" pitchFamily="34" charset="0"/>
              </a:rPr>
              <a:t>Use as maintenance when ASCT used for relapsed MM</a:t>
            </a:r>
          </a:p>
        </p:txBody>
      </p:sp>
      <p:sp>
        <p:nvSpPr>
          <p:cNvPr id="4" name="Line 17"/>
          <p:cNvSpPr>
            <a:spLocks noChangeShapeType="1"/>
          </p:cNvSpPr>
          <p:nvPr/>
        </p:nvSpPr>
        <p:spPr bwMode="auto">
          <a:xfrm>
            <a:off x="611188" y="1052736"/>
            <a:ext cx="7848600" cy="0"/>
          </a:xfrm>
          <a:prstGeom prst="line">
            <a:avLst/>
          </a:prstGeom>
          <a:noFill/>
          <a:ln w="38100">
            <a:solidFill>
              <a:srgbClr val="C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Rectangle 4"/>
          <p:cNvSpPr/>
          <p:nvPr/>
        </p:nvSpPr>
        <p:spPr>
          <a:xfrm>
            <a:off x="179512" y="6165304"/>
            <a:ext cx="8280276" cy="553998"/>
          </a:xfrm>
          <a:prstGeom prst="rect">
            <a:avLst/>
          </a:prstGeom>
        </p:spPr>
        <p:txBody>
          <a:bodyPr wrap="square">
            <a:spAutoFit/>
          </a:bodyPr>
          <a:lstStyle/>
          <a:p>
            <a:pPr>
              <a:spcBef>
                <a:spcPts val="600"/>
              </a:spcBef>
              <a:buClr>
                <a:srgbClr val="FFFFFF"/>
              </a:buClr>
            </a:pPr>
            <a:r>
              <a:rPr lang="en-US" sz="1500" baseline="30000" dirty="0">
                <a:solidFill>
                  <a:srgbClr val="FFFFFF"/>
                </a:solidFill>
                <a:latin typeface="Arial" pitchFamily="34" charset="0"/>
                <a:cs typeface="Arial" pitchFamily="34" charset="0"/>
                <a:sym typeface="Arial" charset="0"/>
              </a:rPr>
              <a:t>1</a:t>
            </a:r>
            <a:r>
              <a:rPr lang="en-US" sz="1500" dirty="0" smtClean="0">
                <a:solidFill>
                  <a:srgbClr val="FFFFFF"/>
                </a:solidFill>
                <a:latin typeface="Arial" pitchFamily="34" charset="0"/>
                <a:cs typeface="Arial" pitchFamily="34" charset="0"/>
                <a:sym typeface="Arial" charset="0"/>
              </a:rPr>
              <a:t>Palumbo </a:t>
            </a:r>
            <a:r>
              <a:rPr lang="en-US" sz="1500" dirty="0">
                <a:solidFill>
                  <a:srgbClr val="FFFFFF"/>
                </a:solidFill>
                <a:latin typeface="Arial" pitchFamily="34" charset="0"/>
                <a:cs typeface="Arial" pitchFamily="34" charset="0"/>
                <a:sym typeface="Arial" charset="0"/>
              </a:rPr>
              <a:t>A. </a:t>
            </a:r>
            <a:r>
              <a:rPr lang="en-US" sz="1500" i="1" dirty="0" err="1">
                <a:solidFill>
                  <a:srgbClr val="FFFFFF"/>
                </a:solidFill>
                <a:latin typeface="Arial" pitchFamily="34" charset="0"/>
                <a:cs typeface="Arial" pitchFamily="34" charset="0"/>
                <a:sym typeface="Arial" charset="0"/>
              </a:rPr>
              <a:t>Haematologica</a:t>
            </a:r>
            <a:r>
              <a:rPr lang="en-US" sz="1500" dirty="0">
                <a:solidFill>
                  <a:srgbClr val="FFFFFF"/>
                </a:solidFill>
                <a:latin typeface="Arial" pitchFamily="34" charset="0"/>
                <a:cs typeface="Arial" pitchFamily="34" charset="0"/>
                <a:sym typeface="Arial" charset="0"/>
              </a:rPr>
              <a:t>. </a:t>
            </a:r>
            <a:r>
              <a:rPr lang="en-US" sz="1500" dirty="0" smtClean="0">
                <a:solidFill>
                  <a:srgbClr val="FFFFFF"/>
                </a:solidFill>
                <a:latin typeface="Arial" pitchFamily="34" charset="0"/>
                <a:cs typeface="Arial" pitchFamily="34" charset="0"/>
                <a:sym typeface="Arial" charset="0"/>
              </a:rPr>
              <a:t>2012;97; </a:t>
            </a:r>
            <a:r>
              <a:rPr lang="en-US" sz="1500" baseline="30000" dirty="0" smtClean="0">
                <a:solidFill>
                  <a:srgbClr val="FFFFFF"/>
                </a:solidFill>
                <a:latin typeface="Arial" pitchFamily="34" charset="0"/>
                <a:cs typeface="Arial" pitchFamily="34" charset="0"/>
                <a:sym typeface="Arial" charset="0"/>
              </a:rPr>
              <a:t>2</a:t>
            </a:r>
            <a:r>
              <a:rPr lang="en-US" sz="1500" dirty="0" smtClean="0">
                <a:solidFill>
                  <a:srgbClr val="FFFFFF"/>
                </a:solidFill>
                <a:latin typeface="Arial" pitchFamily="34" charset="0"/>
                <a:cs typeface="Arial" pitchFamily="34" charset="0"/>
                <a:sym typeface="Arial" charset="0"/>
              </a:rPr>
              <a:t>Rossi </a:t>
            </a:r>
            <a:r>
              <a:rPr lang="en-US" sz="1500" dirty="0">
                <a:solidFill>
                  <a:srgbClr val="FFFFFF"/>
                </a:solidFill>
                <a:latin typeface="Arial" pitchFamily="34" charset="0"/>
                <a:cs typeface="Arial" pitchFamily="34" charset="0"/>
                <a:sym typeface="Arial" charset="0"/>
              </a:rPr>
              <a:t>A. </a:t>
            </a:r>
            <a:r>
              <a:rPr lang="en-US" sz="1500" i="1" dirty="0">
                <a:solidFill>
                  <a:srgbClr val="FFFFFF"/>
                </a:solidFill>
                <a:latin typeface="Arial" pitchFamily="34" charset="0"/>
                <a:cs typeface="Arial" pitchFamily="34" charset="0"/>
                <a:sym typeface="Arial" charset="0"/>
              </a:rPr>
              <a:t>J </a:t>
            </a:r>
            <a:r>
              <a:rPr lang="en-US" sz="1500" i="1" dirty="0" err="1">
                <a:solidFill>
                  <a:srgbClr val="FFFFFF"/>
                </a:solidFill>
                <a:latin typeface="Arial" pitchFamily="34" charset="0"/>
                <a:cs typeface="Arial" pitchFamily="34" charset="0"/>
                <a:sym typeface="Arial" charset="0"/>
              </a:rPr>
              <a:t>Clin</a:t>
            </a:r>
            <a:r>
              <a:rPr lang="en-US" sz="1500" i="1" dirty="0">
                <a:solidFill>
                  <a:srgbClr val="FFFFFF"/>
                </a:solidFill>
                <a:latin typeface="Arial" pitchFamily="34" charset="0"/>
                <a:cs typeface="Arial" pitchFamily="34" charset="0"/>
                <a:sym typeface="Arial" charset="0"/>
              </a:rPr>
              <a:t> </a:t>
            </a:r>
            <a:r>
              <a:rPr lang="en-US" sz="1500" i="1" dirty="0" err="1">
                <a:solidFill>
                  <a:srgbClr val="FFFFFF"/>
                </a:solidFill>
                <a:latin typeface="Arial" pitchFamily="34" charset="0"/>
                <a:cs typeface="Arial" pitchFamily="34" charset="0"/>
                <a:sym typeface="Arial" charset="0"/>
              </a:rPr>
              <a:t>Oncol</a:t>
            </a:r>
            <a:r>
              <a:rPr lang="en-US" sz="1500" dirty="0">
                <a:solidFill>
                  <a:srgbClr val="FFFFFF"/>
                </a:solidFill>
                <a:latin typeface="Arial" pitchFamily="34" charset="0"/>
                <a:cs typeface="Arial" pitchFamily="34" charset="0"/>
                <a:sym typeface="Arial" charset="0"/>
              </a:rPr>
              <a:t>. 2012;30(</a:t>
            </a:r>
            <a:r>
              <a:rPr lang="en-US" sz="1500" dirty="0" err="1">
                <a:solidFill>
                  <a:srgbClr val="FFFFFF"/>
                </a:solidFill>
                <a:latin typeface="Arial" pitchFamily="34" charset="0"/>
                <a:cs typeface="Arial" pitchFamily="34" charset="0"/>
                <a:sym typeface="Arial" charset="0"/>
              </a:rPr>
              <a:t>suppl</a:t>
            </a:r>
            <a:r>
              <a:rPr lang="en-US" sz="1500" dirty="0">
                <a:solidFill>
                  <a:srgbClr val="FFFFFF"/>
                </a:solidFill>
                <a:latin typeface="Arial" pitchFamily="34" charset="0"/>
                <a:cs typeface="Arial" pitchFamily="34" charset="0"/>
                <a:sym typeface="Arial" charset="0"/>
              </a:rPr>
              <a:t>):</a:t>
            </a:r>
            <a:r>
              <a:rPr lang="en-US" sz="1500" dirty="0" smtClean="0">
                <a:solidFill>
                  <a:srgbClr val="FFFFFF"/>
                </a:solidFill>
                <a:latin typeface="Arial" pitchFamily="34" charset="0"/>
                <a:cs typeface="Arial" pitchFamily="34" charset="0"/>
                <a:sym typeface="Arial" charset="0"/>
              </a:rPr>
              <a:t>518s; </a:t>
            </a:r>
            <a:r>
              <a:rPr lang="en-US" sz="1500" baseline="30000" dirty="0" smtClean="0">
                <a:solidFill>
                  <a:srgbClr val="FFFFFF"/>
                </a:solidFill>
                <a:latin typeface="Arial" pitchFamily="34" charset="0"/>
                <a:cs typeface="Arial" pitchFamily="34" charset="0"/>
                <a:sym typeface="Arial" charset="0"/>
              </a:rPr>
              <a:t>3</a:t>
            </a:r>
            <a:r>
              <a:rPr lang="en-US" sz="1500" dirty="0" smtClean="0">
                <a:solidFill>
                  <a:srgbClr val="FFFFFF"/>
                </a:solidFill>
                <a:latin typeface="Arial" pitchFamily="34" charset="0"/>
                <a:cs typeface="Arial" pitchFamily="34" charset="0"/>
                <a:sym typeface="Arial" charset="0"/>
              </a:rPr>
              <a:t>Dispenzieri  A. </a:t>
            </a:r>
            <a:r>
              <a:rPr lang="en-US" sz="1500" i="1" dirty="0" smtClean="0">
                <a:solidFill>
                  <a:srgbClr val="FFFFFF"/>
                </a:solidFill>
                <a:latin typeface="Arial" pitchFamily="34" charset="0"/>
                <a:cs typeface="Arial" pitchFamily="34" charset="0"/>
                <a:sym typeface="Arial" charset="0"/>
              </a:rPr>
              <a:t>Blood</a:t>
            </a:r>
            <a:r>
              <a:rPr lang="en-US" sz="1500" dirty="0" smtClean="0">
                <a:solidFill>
                  <a:srgbClr val="FFFFFF"/>
                </a:solidFill>
                <a:latin typeface="Arial" pitchFamily="34" charset="0"/>
                <a:cs typeface="Arial" pitchFamily="34" charset="0"/>
                <a:sym typeface="Arial" charset="0"/>
              </a:rPr>
              <a:t> 2012;119:5397-5404</a:t>
            </a:r>
            <a:r>
              <a:rPr lang="en-US" sz="1500" dirty="0" smtClean="0">
                <a:solidFill>
                  <a:srgbClr val="FFFFFF"/>
                </a:solidFill>
                <a:latin typeface="Arial" pitchFamily="34" charset="0"/>
                <a:ea typeface="Arial Unicode MS" pitchFamily="34" charset="-128"/>
                <a:cs typeface="Arial" pitchFamily="34" charset="0"/>
                <a:sym typeface="Arial" charset="0"/>
              </a:rPr>
              <a:t>.</a:t>
            </a:r>
            <a:endParaRPr lang="en-US" sz="1500" dirty="0">
              <a:solidFill>
                <a:srgbClr val="FFFFFF"/>
              </a:solidFill>
              <a:latin typeface="Arial" pitchFamily="34" charset="0"/>
              <a:ea typeface="Arial Unicode MS" pitchFamily="34" charset="-128"/>
              <a:cs typeface="Arial" pitchFamily="34" charset="0"/>
              <a:sym typeface="Arial" charset="0"/>
            </a:endParaRPr>
          </a:p>
        </p:txBody>
      </p:sp>
    </p:spTree>
    <p:extLst>
      <p:ext uri="{BB962C8B-B14F-4D97-AF65-F5344CB8AC3E}">
        <p14:creationId xmlns:p14="http://schemas.microsoft.com/office/powerpoint/2010/main" val="32277351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rgbClr val="FFFF00"/>
                </a:solidFill>
                <a:latin typeface="Arial" pitchFamily="34" charset="0"/>
                <a:cs typeface="Arial" pitchFamily="34" charset="0"/>
              </a:rPr>
              <a:t>Synergistic Activity of </a:t>
            </a:r>
            <a:r>
              <a:rPr lang="en-US" sz="3200" dirty="0" smtClean="0">
                <a:solidFill>
                  <a:srgbClr val="FFFF00"/>
                </a:solidFill>
                <a:latin typeface="Arial" pitchFamily="34" charset="0"/>
                <a:cs typeface="Arial" pitchFamily="34" charset="0"/>
              </a:rPr>
              <a:t>HDAC </a:t>
            </a:r>
            <a:r>
              <a:rPr lang="en-US" sz="3200" dirty="0">
                <a:solidFill>
                  <a:srgbClr val="FFFF00"/>
                </a:solidFill>
                <a:latin typeface="Arial" pitchFamily="34" charset="0"/>
                <a:cs typeface="Arial" pitchFamily="34" charset="0"/>
              </a:rPr>
              <a:t>Inhibitors and Proteasome Inhibition</a:t>
            </a:r>
            <a:endParaRPr lang="en-US" sz="3200" dirty="0"/>
          </a:p>
        </p:txBody>
      </p:sp>
      <p:sp>
        <p:nvSpPr>
          <p:cNvPr id="3" name="Content Placeholder 2"/>
          <p:cNvSpPr>
            <a:spLocks noGrp="1"/>
          </p:cNvSpPr>
          <p:nvPr>
            <p:ph idx="1"/>
          </p:nvPr>
        </p:nvSpPr>
        <p:spPr>
          <a:xfrm>
            <a:off x="152400" y="1628800"/>
            <a:ext cx="8884096" cy="4525963"/>
          </a:xfrm>
          <a:solidFill>
            <a:schemeClr val="tx1"/>
          </a:solidFill>
        </p:spPr>
        <p:txBody>
          <a:bodyPr/>
          <a:lstStyle/>
          <a:p>
            <a:pPr marL="0" indent="0">
              <a:buNone/>
            </a:pPr>
            <a:r>
              <a:rPr lang="en-US" sz="1800" dirty="0" smtClean="0">
                <a:solidFill>
                  <a:schemeClr val="bg1"/>
                </a:solidFill>
                <a:latin typeface="Arial" pitchFamily="34" charset="0"/>
                <a:cs typeface="Arial" pitchFamily="34" charset="0"/>
              </a:rPr>
              <a:t>Inhibition </a:t>
            </a:r>
            <a:r>
              <a:rPr lang="en-US" sz="1800" dirty="0">
                <a:solidFill>
                  <a:schemeClr val="bg1"/>
                </a:solidFill>
                <a:latin typeface="Arial" pitchFamily="34" charset="0"/>
                <a:cs typeface="Arial" pitchFamily="34" charset="0"/>
              </a:rPr>
              <a:t>of the </a:t>
            </a:r>
            <a:r>
              <a:rPr lang="en-US" sz="1800" dirty="0" err="1">
                <a:solidFill>
                  <a:schemeClr val="bg1"/>
                </a:solidFill>
                <a:latin typeface="Arial" pitchFamily="34" charset="0"/>
                <a:cs typeface="Arial" pitchFamily="34" charset="0"/>
              </a:rPr>
              <a:t>aggresome</a:t>
            </a:r>
            <a:r>
              <a:rPr lang="en-US" sz="1800" dirty="0">
                <a:solidFill>
                  <a:schemeClr val="bg1"/>
                </a:solidFill>
                <a:latin typeface="Arial" pitchFamily="34" charset="0"/>
                <a:cs typeface="Arial" pitchFamily="34" charset="0"/>
              </a:rPr>
              <a:t> and proteasome pathways causes </a:t>
            </a:r>
            <a:r>
              <a:rPr lang="en-US" sz="1800" dirty="0" smtClean="0">
                <a:solidFill>
                  <a:schemeClr val="bg1"/>
                </a:solidFill>
                <a:latin typeface="Arial" pitchFamily="34" charset="0"/>
                <a:cs typeface="Arial" pitchFamily="34" charset="0"/>
              </a:rPr>
              <a:t>accumulation of   intracellular cytotoxic </a:t>
            </a:r>
            <a:r>
              <a:rPr lang="en-US" sz="1800" dirty="0" err="1">
                <a:solidFill>
                  <a:schemeClr val="bg1"/>
                </a:solidFill>
                <a:latin typeface="Arial" pitchFamily="34" charset="0"/>
                <a:cs typeface="Arial" pitchFamily="34" charset="0"/>
              </a:rPr>
              <a:t>misfolded</a:t>
            </a:r>
            <a:r>
              <a:rPr lang="en-US" sz="1800" dirty="0" smtClean="0">
                <a:solidFill>
                  <a:schemeClr val="bg1"/>
                </a:solidFill>
                <a:latin typeface="Arial" pitchFamily="34" charset="0"/>
                <a:cs typeface="Arial" pitchFamily="34" charset="0"/>
              </a:rPr>
              <a:t> proteins            MM </a:t>
            </a:r>
            <a:r>
              <a:rPr lang="en-US" sz="1800" dirty="0">
                <a:solidFill>
                  <a:schemeClr val="bg1"/>
                </a:solidFill>
                <a:latin typeface="Arial" pitchFamily="34" charset="0"/>
                <a:cs typeface="Arial" pitchFamily="34" charset="0"/>
              </a:rPr>
              <a:t>cell apoptosis</a:t>
            </a:r>
            <a:r>
              <a:rPr lang="en-US" sz="1800" baseline="30000" dirty="0">
                <a:solidFill>
                  <a:schemeClr val="bg1"/>
                </a:solidFill>
                <a:latin typeface="Arial" pitchFamily="34" charset="0"/>
                <a:cs typeface="Arial" pitchFamily="34" charset="0"/>
              </a:rPr>
              <a:t>1-4</a:t>
            </a:r>
          </a:p>
          <a:p>
            <a:pPr marL="0" indent="0">
              <a:buNone/>
            </a:pPr>
            <a:endParaRPr lang="en-US" dirty="0"/>
          </a:p>
        </p:txBody>
      </p:sp>
      <p:sp>
        <p:nvSpPr>
          <p:cNvPr id="5" name="Rectangle 2"/>
          <p:cNvSpPr txBox="1">
            <a:spLocks noChangeArrowheads="1"/>
          </p:cNvSpPr>
          <p:nvPr/>
        </p:nvSpPr>
        <p:spPr>
          <a:xfrm>
            <a:off x="457200" y="269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b="1" i="1" dirty="0" smtClean="0"/>
          </a:p>
        </p:txBody>
      </p:sp>
      <p:pic>
        <p:nvPicPr>
          <p:cNvPr id="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8025" y="3448050"/>
            <a:ext cx="111125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60775" y="3443288"/>
            <a:ext cx="11112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56400" y="2865438"/>
            <a:ext cx="704850" cy="167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94038" y="5646738"/>
            <a:ext cx="2127250"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89350" y="4732338"/>
            <a:ext cx="11096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9350" y="5122863"/>
            <a:ext cx="89693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0"/>
          <p:cNvSpPr txBox="1">
            <a:spLocks noChangeArrowheads="1"/>
          </p:cNvSpPr>
          <p:nvPr/>
        </p:nvSpPr>
        <p:spPr bwMode="auto">
          <a:xfrm>
            <a:off x="463550" y="2773363"/>
            <a:ext cx="16002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b="1">
                <a:solidFill>
                  <a:schemeClr val="bg1"/>
                </a:solidFill>
              </a:rPr>
              <a:t>Unfolded/</a:t>
            </a:r>
            <a:br>
              <a:rPr lang="en-US" sz="1400" b="1">
                <a:solidFill>
                  <a:schemeClr val="bg1"/>
                </a:solidFill>
              </a:rPr>
            </a:br>
            <a:r>
              <a:rPr lang="en-US" sz="1400" b="1">
                <a:solidFill>
                  <a:schemeClr val="bg1"/>
                </a:solidFill>
              </a:rPr>
              <a:t>misfolded proteins</a:t>
            </a:r>
          </a:p>
        </p:txBody>
      </p:sp>
      <p:sp>
        <p:nvSpPr>
          <p:cNvPr id="13" name="Left Brace 11"/>
          <p:cNvSpPr>
            <a:spLocks/>
          </p:cNvSpPr>
          <p:nvPr/>
        </p:nvSpPr>
        <p:spPr bwMode="auto">
          <a:xfrm rot="10800000">
            <a:off x="7562850" y="2865438"/>
            <a:ext cx="174625" cy="407987"/>
          </a:xfrm>
          <a:prstGeom prst="leftBrace">
            <a:avLst>
              <a:gd name="adj1" fmla="val 58149"/>
              <a:gd name="adj2" fmla="val 50000"/>
            </a:avLst>
          </a:prstGeom>
          <a:noFill/>
          <a:ln w="19050"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2400"/>
          </a:p>
        </p:txBody>
      </p:sp>
      <p:sp>
        <p:nvSpPr>
          <p:cNvPr id="14" name="Left Brace 12"/>
          <p:cNvSpPr>
            <a:spLocks/>
          </p:cNvSpPr>
          <p:nvPr/>
        </p:nvSpPr>
        <p:spPr bwMode="auto">
          <a:xfrm rot="10800000">
            <a:off x="7562850" y="4832350"/>
            <a:ext cx="174625" cy="935038"/>
          </a:xfrm>
          <a:prstGeom prst="leftBrace">
            <a:avLst>
              <a:gd name="adj1" fmla="val 57983"/>
              <a:gd name="adj2" fmla="val 50000"/>
            </a:avLst>
          </a:prstGeom>
          <a:noFill/>
          <a:ln w="19050"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2400"/>
          </a:p>
        </p:txBody>
      </p:sp>
      <p:sp>
        <p:nvSpPr>
          <p:cNvPr id="15" name="Left Brace 13"/>
          <p:cNvSpPr>
            <a:spLocks/>
          </p:cNvSpPr>
          <p:nvPr/>
        </p:nvSpPr>
        <p:spPr bwMode="auto">
          <a:xfrm rot="10800000">
            <a:off x="7562850" y="4202113"/>
            <a:ext cx="174625" cy="411162"/>
          </a:xfrm>
          <a:prstGeom prst="leftBrace">
            <a:avLst>
              <a:gd name="adj1" fmla="val 57992"/>
              <a:gd name="adj2" fmla="val 50000"/>
            </a:avLst>
          </a:prstGeom>
          <a:noFill/>
          <a:ln w="19050"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2400"/>
          </a:p>
        </p:txBody>
      </p:sp>
      <p:sp>
        <p:nvSpPr>
          <p:cNvPr id="16" name="TextBox 14"/>
          <p:cNvSpPr>
            <a:spLocks noChangeArrowheads="1"/>
          </p:cNvSpPr>
          <p:nvPr/>
        </p:nvSpPr>
        <p:spPr bwMode="auto">
          <a:xfrm>
            <a:off x="5013325" y="2867025"/>
            <a:ext cx="1189038" cy="320675"/>
          </a:xfrm>
          <a:prstGeom prst="roundRect">
            <a:avLst>
              <a:gd name="adj" fmla="val 16667"/>
            </a:avLst>
          </a:prstGeom>
          <a:solidFill>
            <a:schemeClr val="tx2"/>
          </a:solidFill>
          <a:ln w="19050">
            <a:solidFill>
              <a:srgbClr val="533B27"/>
            </a:solidFill>
            <a:round/>
            <a:headEnd/>
            <a:tailEnd/>
          </a:ln>
        </p:spPr>
        <p:txBody>
          <a:bodyPr lIns="0" tIns="0" rIns="0" bIns="0" anchor="ctr"/>
          <a:lstStyle/>
          <a:p>
            <a:pPr algn="ctr"/>
            <a:r>
              <a:rPr lang="en-US" sz="1100" dirty="0">
                <a:solidFill>
                  <a:schemeClr val="bg1"/>
                </a:solidFill>
                <a:latin typeface="Arial Black" pitchFamily="34" charset="0"/>
              </a:rPr>
              <a:t>Bortezomib</a:t>
            </a:r>
          </a:p>
        </p:txBody>
      </p:sp>
      <p:cxnSp>
        <p:nvCxnSpPr>
          <p:cNvPr id="17" name="Straight Arrow Connector 15"/>
          <p:cNvCxnSpPr>
            <a:cxnSpLocks noChangeShapeType="1"/>
          </p:cNvCxnSpPr>
          <p:nvPr/>
        </p:nvCxnSpPr>
        <p:spPr bwMode="auto">
          <a:xfrm>
            <a:off x="4216400" y="4054475"/>
            <a:ext cx="0" cy="584200"/>
          </a:xfrm>
          <a:prstGeom prst="straightConnector1">
            <a:avLst/>
          </a:prstGeom>
          <a:noFill/>
          <a:ln w="25400" algn="ctr">
            <a:solidFill>
              <a:schemeClr val="bg1"/>
            </a:solidFill>
            <a:round/>
            <a:headEnd/>
            <a:tailEnd type="triangle" w="lg" len="med"/>
          </a:ln>
          <a:extLst>
            <a:ext uri="{909E8E84-426E-40dd-AFC4-6F175D3DCCD1}">
              <a14:hiddenFill xmlns:a14="http://schemas.microsoft.com/office/drawing/2010/main">
                <a:noFill/>
              </a14:hiddenFill>
            </a:ext>
          </a:extLst>
        </p:spPr>
      </p:cxnSp>
      <p:sp>
        <p:nvSpPr>
          <p:cNvPr id="18" name="TextBox 16"/>
          <p:cNvSpPr>
            <a:spLocks noChangeArrowheads="1"/>
          </p:cNvSpPr>
          <p:nvPr/>
        </p:nvSpPr>
        <p:spPr bwMode="auto">
          <a:xfrm>
            <a:off x="1955800" y="4138613"/>
            <a:ext cx="1246188" cy="320675"/>
          </a:xfrm>
          <a:prstGeom prst="roundRect">
            <a:avLst>
              <a:gd name="adj" fmla="val 16667"/>
            </a:avLst>
          </a:prstGeom>
          <a:solidFill>
            <a:schemeClr val="accent4">
              <a:lumMod val="75000"/>
            </a:schemeClr>
          </a:solidFill>
          <a:ln w="19050">
            <a:solidFill>
              <a:srgbClr val="533B27"/>
            </a:solidFill>
            <a:round/>
            <a:headEnd/>
            <a:tailEnd/>
          </a:ln>
        </p:spPr>
        <p:txBody>
          <a:bodyPr lIns="0" tIns="0" rIns="0" bIns="0" anchor="ctr"/>
          <a:lstStyle/>
          <a:p>
            <a:pPr algn="ctr"/>
            <a:r>
              <a:rPr lang="en-US" sz="1100" dirty="0" err="1">
                <a:latin typeface="Arial Black" pitchFamily="34" charset="0"/>
              </a:rPr>
              <a:t>Panobinostat</a:t>
            </a:r>
            <a:endParaRPr lang="en-US" sz="1100" dirty="0">
              <a:latin typeface="Arial Black" pitchFamily="34" charset="0"/>
            </a:endParaRPr>
          </a:p>
        </p:txBody>
      </p:sp>
      <p:sp>
        <p:nvSpPr>
          <p:cNvPr id="19" name="TextBox 17"/>
          <p:cNvSpPr txBox="1">
            <a:spLocks noChangeArrowheads="1"/>
          </p:cNvSpPr>
          <p:nvPr/>
        </p:nvSpPr>
        <p:spPr bwMode="auto">
          <a:xfrm>
            <a:off x="3201988" y="2773363"/>
            <a:ext cx="16097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b="1">
                <a:solidFill>
                  <a:schemeClr val="bg1"/>
                </a:solidFill>
              </a:rPr>
              <a:t>Ubiquitinated</a:t>
            </a:r>
            <a:br>
              <a:rPr lang="en-US" sz="1400" b="1">
                <a:solidFill>
                  <a:schemeClr val="bg1"/>
                </a:solidFill>
              </a:rPr>
            </a:br>
            <a:r>
              <a:rPr lang="en-US" sz="1400" b="1">
                <a:solidFill>
                  <a:schemeClr val="bg1"/>
                </a:solidFill>
              </a:rPr>
              <a:t>protein aggregates</a:t>
            </a:r>
          </a:p>
        </p:txBody>
      </p:sp>
      <p:sp>
        <p:nvSpPr>
          <p:cNvPr id="20" name="TextBox 18"/>
          <p:cNvSpPr txBox="1">
            <a:spLocks noChangeArrowheads="1"/>
          </p:cNvSpPr>
          <p:nvPr/>
        </p:nvSpPr>
        <p:spPr bwMode="auto">
          <a:xfrm>
            <a:off x="3130550" y="5291138"/>
            <a:ext cx="5969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b="1">
                <a:solidFill>
                  <a:schemeClr val="bg1"/>
                </a:solidFill>
              </a:rPr>
              <a:t>Dynein</a:t>
            </a:r>
          </a:p>
        </p:txBody>
      </p:sp>
      <p:sp>
        <p:nvSpPr>
          <p:cNvPr id="21" name="TextBox 19"/>
          <p:cNvSpPr txBox="1">
            <a:spLocks noChangeArrowheads="1"/>
          </p:cNvSpPr>
          <p:nvPr/>
        </p:nvSpPr>
        <p:spPr bwMode="auto">
          <a:xfrm>
            <a:off x="1955800" y="5688013"/>
            <a:ext cx="10128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b="1">
                <a:solidFill>
                  <a:schemeClr val="bg1"/>
                </a:solidFill>
              </a:rPr>
              <a:t>Microtubule</a:t>
            </a:r>
          </a:p>
        </p:txBody>
      </p:sp>
      <p:sp>
        <p:nvSpPr>
          <p:cNvPr id="22" name="TextBox 20"/>
          <p:cNvSpPr txBox="1">
            <a:spLocks noChangeArrowheads="1"/>
          </p:cNvSpPr>
          <p:nvPr/>
        </p:nvSpPr>
        <p:spPr bwMode="auto">
          <a:xfrm>
            <a:off x="5076825" y="4570413"/>
            <a:ext cx="9858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b="1">
                <a:solidFill>
                  <a:schemeClr val="bg1"/>
                </a:solidFill>
              </a:rPr>
              <a:t>Aggresome</a:t>
            </a:r>
            <a:br>
              <a:rPr lang="en-US" sz="1400" b="1">
                <a:solidFill>
                  <a:schemeClr val="bg1"/>
                </a:solidFill>
              </a:rPr>
            </a:br>
            <a:r>
              <a:rPr lang="en-US" sz="1400" b="1">
                <a:solidFill>
                  <a:schemeClr val="bg1"/>
                </a:solidFill>
              </a:rPr>
              <a:t>formation</a:t>
            </a:r>
          </a:p>
        </p:txBody>
      </p:sp>
      <p:sp>
        <p:nvSpPr>
          <p:cNvPr id="23" name="TextBox 21"/>
          <p:cNvSpPr txBox="1">
            <a:spLocks noChangeArrowheads="1"/>
          </p:cNvSpPr>
          <p:nvPr/>
        </p:nvSpPr>
        <p:spPr bwMode="auto">
          <a:xfrm>
            <a:off x="5903913" y="5794375"/>
            <a:ext cx="20002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b="1" dirty="0" err="1">
                <a:solidFill>
                  <a:schemeClr val="bg1"/>
                </a:solidFill>
              </a:rPr>
              <a:t>Lysosomal</a:t>
            </a:r>
            <a:r>
              <a:rPr lang="en-US" sz="1400" b="1" dirty="0">
                <a:solidFill>
                  <a:schemeClr val="bg1"/>
                </a:solidFill>
              </a:rPr>
              <a:t> degradation</a:t>
            </a:r>
          </a:p>
        </p:txBody>
      </p:sp>
      <p:sp>
        <p:nvSpPr>
          <p:cNvPr id="24" name="TextBox 22"/>
          <p:cNvSpPr txBox="1">
            <a:spLocks noChangeArrowheads="1"/>
          </p:cNvSpPr>
          <p:nvPr/>
        </p:nvSpPr>
        <p:spPr bwMode="auto">
          <a:xfrm>
            <a:off x="7793038" y="5084763"/>
            <a:ext cx="10223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400" b="1">
                <a:solidFill>
                  <a:schemeClr val="bg1"/>
                </a:solidFill>
              </a:rPr>
              <a:t>Protein</a:t>
            </a:r>
            <a:br>
              <a:rPr lang="en-US" sz="1400" b="1">
                <a:solidFill>
                  <a:schemeClr val="bg1"/>
                </a:solidFill>
              </a:rPr>
            </a:br>
            <a:r>
              <a:rPr lang="en-US" sz="1400" b="1">
                <a:solidFill>
                  <a:schemeClr val="bg1"/>
                </a:solidFill>
              </a:rPr>
              <a:t>degradation</a:t>
            </a:r>
          </a:p>
        </p:txBody>
      </p:sp>
      <p:sp>
        <p:nvSpPr>
          <p:cNvPr id="25" name="TextBox 23"/>
          <p:cNvSpPr txBox="1">
            <a:spLocks noChangeArrowheads="1"/>
          </p:cNvSpPr>
          <p:nvPr/>
        </p:nvSpPr>
        <p:spPr bwMode="auto">
          <a:xfrm>
            <a:off x="7793038" y="4192588"/>
            <a:ext cx="10223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400" b="1">
                <a:solidFill>
                  <a:schemeClr val="bg1"/>
                </a:solidFill>
              </a:rPr>
              <a:t>Protein</a:t>
            </a:r>
            <a:br>
              <a:rPr lang="en-US" sz="1400" b="1">
                <a:solidFill>
                  <a:schemeClr val="bg1"/>
                </a:solidFill>
              </a:rPr>
            </a:br>
            <a:r>
              <a:rPr lang="en-US" sz="1400" b="1">
                <a:solidFill>
                  <a:schemeClr val="bg1"/>
                </a:solidFill>
              </a:rPr>
              <a:t>degradation</a:t>
            </a:r>
          </a:p>
        </p:txBody>
      </p:sp>
      <p:sp>
        <p:nvSpPr>
          <p:cNvPr id="26" name="TextBox 24"/>
          <p:cNvSpPr txBox="1">
            <a:spLocks noChangeArrowheads="1"/>
          </p:cNvSpPr>
          <p:nvPr/>
        </p:nvSpPr>
        <p:spPr bwMode="auto">
          <a:xfrm>
            <a:off x="7793038" y="2854325"/>
            <a:ext cx="11414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400" b="1">
                <a:solidFill>
                  <a:schemeClr val="bg1"/>
                </a:solidFill>
              </a:rPr>
              <a:t>Ubiquitinated</a:t>
            </a:r>
            <a:br>
              <a:rPr lang="en-US" sz="1400" b="1">
                <a:solidFill>
                  <a:schemeClr val="bg1"/>
                </a:solidFill>
              </a:rPr>
            </a:br>
            <a:r>
              <a:rPr lang="en-US" sz="1400" b="1">
                <a:solidFill>
                  <a:schemeClr val="bg1"/>
                </a:solidFill>
              </a:rPr>
              <a:t>protein</a:t>
            </a:r>
          </a:p>
        </p:txBody>
      </p:sp>
      <p:cxnSp>
        <p:nvCxnSpPr>
          <p:cNvPr id="27" name="Straight Arrow Connector 26"/>
          <p:cNvCxnSpPr>
            <a:cxnSpLocks noChangeShapeType="1"/>
          </p:cNvCxnSpPr>
          <p:nvPr/>
        </p:nvCxnSpPr>
        <p:spPr bwMode="auto">
          <a:xfrm>
            <a:off x="2098675" y="3713163"/>
            <a:ext cx="1054100" cy="0"/>
          </a:xfrm>
          <a:prstGeom prst="straightConnector1">
            <a:avLst/>
          </a:prstGeom>
          <a:noFill/>
          <a:ln w="25400" algn="ctr">
            <a:solidFill>
              <a:schemeClr val="bg1"/>
            </a:solidFill>
            <a:round/>
            <a:headEnd/>
            <a:tailEnd type="triangle" w="lg" len="med"/>
          </a:ln>
          <a:extLst>
            <a:ext uri="{909E8E84-426E-40dd-AFC4-6F175D3DCCD1}">
              <a14:hiddenFill xmlns:a14="http://schemas.microsoft.com/office/drawing/2010/main">
                <a:noFill/>
              </a14:hiddenFill>
            </a:ext>
          </a:extLst>
        </p:spPr>
      </p:cxnSp>
      <p:cxnSp>
        <p:nvCxnSpPr>
          <p:cNvPr id="28" name="Straight Arrow Connector 27"/>
          <p:cNvCxnSpPr>
            <a:cxnSpLocks noChangeShapeType="1"/>
          </p:cNvCxnSpPr>
          <p:nvPr/>
        </p:nvCxnSpPr>
        <p:spPr bwMode="auto">
          <a:xfrm>
            <a:off x="4849813" y="4995863"/>
            <a:ext cx="1516062" cy="0"/>
          </a:xfrm>
          <a:prstGeom prst="straightConnector1">
            <a:avLst/>
          </a:prstGeom>
          <a:noFill/>
          <a:ln w="25400" algn="ctr">
            <a:solidFill>
              <a:schemeClr val="bg1"/>
            </a:solidFill>
            <a:round/>
            <a:headEnd/>
            <a:tailEnd type="triangle" w="lg" len="med"/>
          </a:ln>
          <a:extLst>
            <a:ext uri="{909E8E84-426E-40dd-AFC4-6F175D3DCCD1}">
              <a14:hiddenFill xmlns:a14="http://schemas.microsoft.com/office/drawing/2010/main">
                <a:noFill/>
              </a14:hiddenFill>
            </a:ext>
          </a:extLst>
        </p:spPr>
      </p:cxnSp>
      <p:grpSp>
        <p:nvGrpSpPr>
          <p:cNvPr id="29" name="Group 28"/>
          <p:cNvGrpSpPr>
            <a:grpSpLocks/>
          </p:cNvGrpSpPr>
          <p:nvPr/>
        </p:nvGrpSpPr>
        <p:grpSpPr bwMode="auto">
          <a:xfrm>
            <a:off x="3279775" y="4160838"/>
            <a:ext cx="819150" cy="269875"/>
            <a:chOff x="3211453" y="3391324"/>
            <a:chExt cx="819150" cy="270651"/>
          </a:xfrm>
        </p:grpSpPr>
        <p:cxnSp>
          <p:nvCxnSpPr>
            <p:cNvPr id="30" name="Straight Connector 29"/>
            <p:cNvCxnSpPr>
              <a:cxnSpLocks noChangeShapeType="1"/>
            </p:cNvCxnSpPr>
            <p:nvPr/>
          </p:nvCxnSpPr>
          <p:spPr bwMode="auto">
            <a:xfrm>
              <a:off x="3211453" y="3526649"/>
              <a:ext cx="819150" cy="0"/>
            </a:xfrm>
            <a:prstGeom prst="line">
              <a:avLst/>
            </a:prstGeom>
            <a:noFill/>
            <a:ln w="25400" algn="ctr">
              <a:solidFill>
                <a:schemeClr val="bg1"/>
              </a:solidFill>
              <a:round/>
              <a:headEnd/>
              <a:tailEnd/>
            </a:ln>
            <a:extLst>
              <a:ext uri="{909E8E84-426E-40dd-AFC4-6F175D3DCCD1}">
                <a14:hiddenFill xmlns:a14="http://schemas.microsoft.com/office/drawing/2010/main">
                  <a:noFill/>
                </a14:hiddenFill>
              </a:ext>
            </a:extLst>
          </p:spPr>
        </p:cxnSp>
        <p:cxnSp>
          <p:nvCxnSpPr>
            <p:cNvPr id="31" name="Straight Connector 30"/>
            <p:cNvCxnSpPr>
              <a:cxnSpLocks noChangeShapeType="1"/>
            </p:cNvCxnSpPr>
            <p:nvPr/>
          </p:nvCxnSpPr>
          <p:spPr bwMode="auto">
            <a:xfrm>
              <a:off x="4030603" y="3391324"/>
              <a:ext cx="0" cy="270651"/>
            </a:xfrm>
            <a:prstGeom prst="line">
              <a:avLst/>
            </a:prstGeom>
            <a:noFill/>
            <a:ln w="25400" algn="ctr">
              <a:solidFill>
                <a:schemeClr val="bg1"/>
              </a:solidFill>
              <a:round/>
              <a:headEnd/>
              <a:tailEnd/>
            </a:ln>
            <a:extLst>
              <a:ext uri="{909E8E84-426E-40dd-AFC4-6F175D3DCCD1}">
                <a14:hiddenFill xmlns:a14="http://schemas.microsoft.com/office/drawing/2010/main">
                  <a:noFill/>
                </a14:hiddenFill>
              </a:ext>
            </a:extLst>
          </p:spPr>
        </p:cxnSp>
      </p:grpSp>
      <p:grpSp>
        <p:nvGrpSpPr>
          <p:cNvPr id="32" name="Group 31"/>
          <p:cNvGrpSpPr>
            <a:grpSpLocks/>
          </p:cNvGrpSpPr>
          <p:nvPr/>
        </p:nvGrpSpPr>
        <p:grpSpPr bwMode="auto">
          <a:xfrm rot="5400000">
            <a:off x="5441951" y="3303587"/>
            <a:ext cx="330200" cy="269875"/>
            <a:chOff x="3211453" y="3391324"/>
            <a:chExt cx="819150" cy="270651"/>
          </a:xfrm>
        </p:grpSpPr>
        <p:cxnSp>
          <p:nvCxnSpPr>
            <p:cNvPr id="33" name="Straight Connector 32"/>
            <p:cNvCxnSpPr>
              <a:cxnSpLocks noChangeShapeType="1"/>
            </p:cNvCxnSpPr>
            <p:nvPr/>
          </p:nvCxnSpPr>
          <p:spPr bwMode="auto">
            <a:xfrm>
              <a:off x="3211453" y="3526649"/>
              <a:ext cx="819150" cy="0"/>
            </a:xfrm>
            <a:prstGeom prst="line">
              <a:avLst/>
            </a:prstGeom>
            <a:noFill/>
            <a:ln w="25400" algn="ctr">
              <a:solidFill>
                <a:schemeClr val="bg1"/>
              </a:solidFill>
              <a:round/>
              <a:headEnd/>
              <a:tailEnd/>
            </a:ln>
            <a:extLst>
              <a:ext uri="{909E8E84-426E-40dd-AFC4-6F175D3DCCD1}">
                <a14:hiddenFill xmlns:a14="http://schemas.microsoft.com/office/drawing/2010/main">
                  <a:noFill/>
                </a14:hiddenFill>
              </a:ext>
            </a:extLst>
          </p:spPr>
        </p:cxnSp>
        <p:cxnSp>
          <p:nvCxnSpPr>
            <p:cNvPr id="34" name="Straight Connector 33"/>
            <p:cNvCxnSpPr>
              <a:cxnSpLocks noChangeShapeType="1"/>
            </p:cNvCxnSpPr>
            <p:nvPr/>
          </p:nvCxnSpPr>
          <p:spPr bwMode="auto">
            <a:xfrm>
              <a:off x="4030603" y="3391324"/>
              <a:ext cx="0" cy="270651"/>
            </a:xfrm>
            <a:prstGeom prst="line">
              <a:avLst/>
            </a:prstGeom>
            <a:noFill/>
            <a:ln w="25400" algn="ctr">
              <a:solidFill>
                <a:schemeClr val="bg1"/>
              </a:solidFill>
              <a:round/>
              <a:headEnd/>
              <a:tailEnd/>
            </a:ln>
            <a:extLst>
              <a:ext uri="{909E8E84-426E-40dd-AFC4-6F175D3DCCD1}">
                <a14:hiddenFill xmlns:a14="http://schemas.microsoft.com/office/drawing/2010/main">
                  <a:noFill/>
                </a14:hiddenFill>
              </a:ext>
            </a:extLst>
          </p:spPr>
        </p:cxnSp>
      </p:grpSp>
      <p:pic>
        <p:nvPicPr>
          <p:cNvPr id="35" name="Picture 35"/>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656388" y="4878388"/>
            <a:ext cx="804862"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36"/>
          <p:cNvSpPr txBox="1">
            <a:spLocks noChangeArrowheads="1"/>
          </p:cNvSpPr>
          <p:nvPr/>
        </p:nvSpPr>
        <p:spPr bwMode="auto">
          <a:xfrm>
            <a:off x="5892800" y="2457450"/>
            <a:ext cx="21478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b="1">
                <a:solidFill>
                  <a:schemeClr val="bg1"/>
                </a:solidFill>
              </a:rPr>
              <a:t>Proteasomal degradation</a:t>
            </a:r>
          </a:p>
        </p:txBody>
      </p:sp>
      <p:sp>
        <p:nvSpPr>
          <p:cNvPr id="37" name="Rectangle 4"/>
          <p:cNvSpPr>
            <a:spLocks noChangeArrowheads="1"/>
          </p:cNvSpPr>
          <p:nvPr/>
        </p:nvSpPr>
        <p:spPr bwMode="auto">
          <a:xfrm>
            <a:off x="196056" y="6076761"/>
            <a:ext cx="8780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r>
              <a:rPr lang="en-US" sz="1200" b="1" dirty="0" smtClean="0"/>
              <a:t>Adapted from Richardson PG. Oral Presentation at ASH 2011; abstract 814. </a:t>
            </a:r>
            <a:r>
              <a:rPr lang="en-US" sz="1200" b="1" baseline="30000" dirty="0" smtClean="0"/>
              <a:t>1</a:t>
            </a:r>
            <a:r>
              <a:rPr lang="en-US" sz="1200" b="1" dirty="0" smtClean="0"/>
              <a:t> </a:t>
            </a:r>
            <a:r>
              <a:rPr lang="en-US" sz="1200" b="1" dirty="0" err="1"/>
              <a:t>Hideshima</a:t>
            </a:r>
            <a:r>
              <a:rPr lang="en-US" sz="1200" b="1" dirty="0"/>
              <a:t> T, et al. </a:t>
            </a:r>
            <a:r>
              <a:rPr lang="en-US" sz="1200" b="1" i="1" dirty="0" err="1"/>
              <a:t>Proc</a:t>
            </a:r>
            <a:r>
              <a:rPr lang="en-US" sz="1200" b="1" i="1" dirty="0"/>
              <a:t> </a:t>
            </a:r>
            <a:r>
              <a:rPr lang="en-US" sz="1200" b="1" i="1" dirty="0" err="1"/>
              <a:t>Natl</a:t>
            </a:r>
            <a:r>
              <a:rPr lang="en-US" sz="1200" b="1" i="1" dirty="0"/>
              <a:t> </a:t>
            </a:r>
            <a:r>
              <a:rPr lang="en-US" sz="1200" b="1" i="1" dirty="0" err="1"/>
              <a:t>Acad</a:t>
            </a:r>
            <a:r>
              <a:rPr lang="en-US" sz="1200" b="1" i="1" dirty="0"/>
              <a:t> </a:t>
            </a:r>
            <a:r>
              <a:rPr lang="en-US" sz="1200" b="1" i="1" dirty="0" err="1"/>
              <a:t>Sci</a:t>
            </a:r>
            <a:r>
              <a:rPr lang="en-US" sz="1200" b="1" i="1" dirty="0"/>
              <a:t> USA</a:t>
            </a:r>
            <a:r>
              <a:rPr lang="en-US" sz="1200" b="1" dirty="0"/>
              <a:t>. </a:t>
            </a:r>
            <a:r>
              <a:rPr lang="en-US" sz="1200" b="1" dirty="0" smtClean="0"/>
              <a:t>2005;102:8567-8572; </a:t>
            </a:r>
            <a:r>
              <a:rPr lang="en-US" sz="1200" b="1" baseline="30000" dirty="0" smtClean="0"/>
              <a:t>2</a:t>
            </a:r>
            <a:r>
              <a:rPr lang="en-US" sz="1200" b="1" dirty="0" smtClean="0"/>
              <a:t> </a:t>
            </a:r>
            <a:r>
              <a:rPr lang="en-US" sz="1200" b="1" dirty="0" err="1"/>
              <a:t>Ocio</a:t>
            </a:r>
            <a:r>
              <a:rPr lang="en-US" sz="1200" b="1" dirty="0"/>
              <a:t> EM, et al. </a:t>
            </a:r>
            <a:r>
              <a:rPr lang="en-US" sz="1200" b="1" i="1" dirty="0" err="1"/>
              <a:t>Haematologica</a:t>
            </a:r>
            <a:r>
              <a:rPr lang="en-US" sz="1200" b="1" i="1" dirty="0"/>
              <a:t>.</a:t>
            </a:r>
            <a:r>
              <a:rPr lang="en-US" sz="1200" b="1" dirty="0"/>
              <a:t> </a:t>
            </a:r>
            <a:r>
              <a:rPr lang="en-US" sz="1200" b="1" dirty="0" smtClean="0"/>
              <a:t>2010;95:794-803; </a:t>
            </a:r>
            <a:r>
              <a:rPr lang="en-US" sz="1200" b="1" baseline="30000" dirty="0" smtClean="0"/>
              <a:t>3</a:t>
            </a:r>
            <a:r>
              <a:rPr lang="en-US" sz="1200" b="1" dirty="0" smtClean="0"/>
              <a:t>Catley </a:t>
            </a:r>
            <a:r>
              <a:rPr lang="en-US" sz="1200" b="1" dirty="0"/>
              <a:t>L, et al. </a:t>
            </a:r>
            <a:r>
              <a:rPr lang="en-US" sz="1200" b="1" i="1" dirty="0"/>
              <a:t>Blood.</a:t>
            </a:r>
            <a:r>
              <a:rPr lang="en-US" sz="1200" b="1" dirty="0"/>
              <a:t> </a:t>
            </a:r>
            <a:r>
              <a:rPr lang="en-US" sz="1200" b="1" dirty="0" smtClean="0"/>
              <a:t>2006;108:3441-3449; </a:t>
            </a:r>
            <a:r>
              <a:rPr lang="en-US" sz="1200" b="1" baseline="30000" dirty="0" smtClean="0"/>
              <a:t>4</a:t>
            </a:r>
            <a:r>
              <a:rPr lang="en-US" sz="1200" b="1" dirty="0" smtClean="0"/>
              <a:t>Hideshima </a:t>
            </a:r>
            <a:r>
              <a:rPr lang="en-US" sz="1200" b="1" dirty="0"/>
              <a:t>T, et al. </a:t>
            </a:r>
            <a:r>
              <a:rPr lang="en-US" sz="1200" b="1" i="1" dirty="0" err="1"/>
              <a:t>Mol</a:t>
            </a:r>
            <a:r>
              <a:rPr lang="en-US" sz="1200" b="1" i="1" dirty="0"/>
              <a:t> Cancer </a:t>
            </a:r>
            <a:r>
              <a:rPr lang="en-US" sz="1200" b="1" i="1" dirty="0" err="1"/>
              <a:t>Ther</a:t>
            </a:r>
            <a:r>
              <a:rPr lang="en-US" sz="1200" b="1" i="1" dirty="0"/>
              <a:t>.</a:t>
            </a:r>
            <a:r>
              <a:rPr lang="en-US" sz="1200" b="1" dirty="0"/>
              <a:t> 2011;10:2034-2042.</a:t>
            </a:r>
          </a:p>
        </p:txBody>
      </p:sp>
      <p:cxnSp>
        <p:nvCxnSpPr>
          <p:cNvPr id="38" name="Straight Arrow Connector 42"/>
          <p:cNvCxnSpPr>
            <a:cxnSpLocks noChangeShapeType="1"/>
          </p:cNvCxnSpPr>
          <p:nvPr/>
        </p:nvCxnSpPr>
        <p:spPr bwMode="auto">
          <a:xfrm>
            <a:off x="4849813" y="3713163"/>
            <a:ext cx="1516062" cy="0"/>
          </a:xfrm>
          <a:prstGeom prst="straightConnector1">
            <a:avLst/>
          </a:prstGeom>
          <a:noFill/>
          <a:ln w="25400" algn="ctr">
            <a:solidFill>
              <a:schemeClr val="bg1"/>
            </a:solidFill>
            <a:round/>
            <a:headEnd/>
            <a:tailEnd type="triangle" w="lg" len="med"/>
          </a:ln>
          <a:extLst>
            <a:ext uri="{909E8E84-426E-40dd-AFC4-6F175D3DCCD1}">
              <a14:hiddenFill xmlns:a14="http://schemas.microsoft.com/office/drawing/2010/main">
                <a:noFill/>
              </a14:hiddenFill>
            </a:ext>
          </a:extLst>
        </p:spPr>
      </p:cxnSp>
      <p:sp>
        <p:nvSpPr>
          <p:cNvPr id="39" name="Oval 38"/>
          <p:cNvSpPr/>
          <p:nvPr/>
        </p:nvSpPr>
        <p:spPr>
          <a:xfrm>
            <a:off x="4032572" y="5235337"/>
            <a:ext cx="689532" cy="293988"/>
          </a:xfrm>
          <a:prstGeom prst="ellipse">
            <a:avLst/>
          </a:prstGeom>
          <a:solidFill>
            <a:srgbClr val="FB8829"/>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TextBox 38"/>
          <p:cNvSpPr txBox="1">
            <a:spLocks noChangeArrowheads="1"/>
          </p:cNvSpPr>
          <p:nvPr/>
        </p:nvSpPr>
        <p:spPr bwMode="auto">
          <a:xfrm>
            <a:off x="4113213" y="5308600"/>
            <a:ext cx="5270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200" b="1">
                <a:solidFill>
                  <a:schemeClr val="bg1"/>
                </a:solidFill>
              </a:rPr>
              <a:t>HDAC6</a:t>
            </a:r>
          </a:p>
        </p:txBody>
      </p:sp>
      <p:cxnSp>
        <p:nvCxnSpPr>
          <p:cNvPr id="41" name="Straight Arrow Connector 40"/>
          <p:cNvCxnSpPr/>
          <p:nvPr/>
        </p:nvCxnSpPr>
        <p:spPr>
          <a:xfrm>
            <a:off x="4309491" y="2060848"/>
            <a:ext cx="634206"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13165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197768"/>
            <a:ext cx="8640960" cy="1143000"/>
          </a:xfrm>
        </p:spPr>
        <p:txBody>
          <a:bodyPr>
            <a:noAutofit/>
          </a:bodyPr>
          <a:lstStyle/>
          <a:p>
            <a:r>
              <a:rPr lang="en-US" sz="3200" dirty="0" smtClean="0">
                <a:solidFill>
                  <a:srgbClr val="FFFF00"/>
                </a:solidFill>
                <a:latin typeface="Arial" pitchFamily="34" charset="0"/>
                <a:cs typeface="Arial" pitchFamily="34" charset="0"/>
              </a:rPr>
              <a:t>Trials of HDAC Inhibitors in Patients with Relapsed and Bortezomib-Refractory Disease</a:t>
            </a:r>
            <a:endParaRPr lang="en-US" sz="3200" dirty="0">
              <a:solidFill>
                <a:srgbClr val="FFFF00"/>
              </a:solidFill>
              <a:latin typeface="Arial" pitchFamily="34" charset="0"/>
              <a:cs typeface="Arial" pitchFamily="34" charset="0"/>
            </a:endParaRPr>
          </a:p>
        </p:txBody>
      </p:sp>
      <p:sp>
        <p:nvSpPr>
          <p:cNvPr id="5" name="Text Placeholder 4"/>
          <p:cNvSpPr>
            <a:spLocks noGrp="1"/>
          </p:cNvSpPr>
          <p:nvPr>
            <p:ph type="body" idx="1"/>
          </p:nvPr>
        </p:nvSpPr>
        <p:spPr>
          <a:solidFill>
            <a:schemeClr val="accent3">
              <a:lumMod val="75000"/>
            </a:schemeClr>
          </a:solidFill>
          <a:ln>
            <a:solidFill>
              <a:schemeClr val="bg1"/>
            </a:solidFill>
          </a:ln>
        </p:spPr>
        <p:txBody>
          <a:bodyPr/>
          <a:lstStyle/>
          <a:p>
            <a:pPr algn="ctr"/>
            <a:r>
              <a:rPr lang="en-US" dirty="0" smtClean="0"/>
              <a:t>VANTAGE 095</a:t>
            </a:r>
            <a:r>
              <a:rPr lang="en-US" baseline="30000" dirty="0" smtClean="0"/>
              <a:t>1</a:t>
            </a:r>
            <a:endParaRPr lang="en-US" dirty="0"/>
          </a:p>
        </p:txBody>
      </p:sp>
      <p:sp>
        <p:nvSpPr>
          <p:cNvPr id="6" name="Content Placeholder 5"/>
          <p:cNvSpPr>
            <a:spLocks noGrp="1"/>
          </p:cNvSpPr>
          <p:nvPr>
            <p:ph sz="half" idx="2"/>
          </p:nvPr>
        </p:nvSpPr>
        <p:spPr>
          <a:solidFill>
            <a:schemeClr val="accent3">
              <a:lumMod val="20000"/>
              <a:lumOff val="80000"/>
            </a:schemeClr>
          </a:solidFill>
          <a:ln>
            <a:solidFill>
              <a:schemeClr val="bg1"/>
            </a:solidFill>
          </a:ln>
        </p:spPr>
        <p:txBody>
          <a:bodyPr/>
          <a:lstStyle/>
          <a:p>
            <a:r>
              <a:rPr lang="en-US" sz="2000" dirty="0" smtClean="0">
                <a:solidFill>
                  <a:schemeClr val="bg1"/>
                </a:solidFill>
                <a:latin typeface="Arial" pitchFamily="34" charset="0"/>
                <a:cs typeface="Arial" pitchFamily="34" charset="0"/>
              </a:rPr>
              <a:t>Bortezomib + </a:t>
            </a:r>
            <a:r>
              <a:rPr lang="en-US" sz="2000" dirty="0" err="1" smtClean="0">
                <a:solidFill>
                  <a:schemeClr val="bg1"/>
                </a:solidFill>
                <a:latin typeface="Arial" pitchFamily="34" charset="0"/>
                <a:cs typeface="Arial" pitchFamily="34" charset="0"/>
              </a:rPr>
              <a:t>vorinostat</a:t>
            </a:r>
            <a:endParaRPr lang="en-US" sz="2000" dirty="0" smtClean="0">
              <a:solidFill>
                <a:schemeClr val="bg1"/>
              </a:solidFill>
              <a:latin typeface="Arial" pitchFamily="34" charset="0"/>
              <a:cs typeface="Arial" pitchFamily="34" charset="0"/>
            </a:endParaRPr>
          </a:p>
          <a:p>
            <a:r>
              <a:rPr lang="en-US" sz="2000" dirty="0" smtClean="0">
                <a:solidFill>
                  <a:schemeClr val="bg1"/>
                </a:solidFill>
                <a:latin typeface="Arial" pitchFamily="34" charset="0"/>
                <a:cs typeface="Arial" pitchFamily="34" charset="0"/>
              </a:rPr>
              <a:t>N = 143</a:t>
            </a:r>
          </a:p>
          <a:p>
            <a:r>
              <a:rPr lang="en-US" sz="2000" dirty="0" smtClean="0">
                <a:solidFill>
                  <a:schemeClr val="bg1"/>
                </a:solidFill>
                <a:latin typeface="Arial" pitchFamily="34" charset="0"/>
                <a:cs typeface="Arial" pitchFamily="34" charset="0"/>
              </a:rPr>
              <a:t>Outcomes</a:t>
            </a:r>
          </a:p>
          <a:p>
            <a:pPr lvl="1"/>
            <a:r>
              <a:rPr lang="en-US" sz="1600" dirty="0">
                <a:solidFill>
                  <a:schemeClr val="bg1"/>
                </a:solidFill>
                <a:latin typeface="Arial" pitchFamily="34" charset="0"/>
                <a:cs typeface="Arial" pitchFamily="34" charset="0"/>
              </a:rPr>
              <a:t>Response rate 17%</a:t>
            </a:r>
          </a:p>
          <a:p>
            <a:pPr lvl="1"/>
            <a:r>
              <a:rPr lang="en-US" sz="1600" dirty="0">
                <a:solidFill>
                  <a:schemeClr val="bg1"/>
                </a:solidFill>
                <a:latin typeface="Arial" pitchFamily="34" charset="0"/>
                <a:cs typeface="Arial" pitchFamily="34" charset="0"/>
              </a:rPr>
              <a:t>Clinical benefit rate 31%</a:t>
            </a:r>
          </a:p>
          <a:p>
            <a:pPr lvl="1"/>
            <a:r>
              <a:rPr lang="en-US" sz="1600" dirty="0">
                <a:solidFill>
                  <a:schemeClr val="bg1"/>
                </a:solidFill>
                <a:latin typeface="Arial" pitchFamily="34" charset="0"/>
                <a:cs typeface="Arial" pitchFamily="34" charset="0"/>
              </a:rPr>
              <a:t>Median PFS 3.1 mos</a:t>
            </a:r>
          </a:p>
          <a:p>
            <a:pPr lvl="1"/>
            <a:r>
              <a:rPr lang="en-US" sz="1600" dirty="0">
                <a:solidFill>
                  <a:schemeClr val="bg1"/>
                </a:solidFill>
                <a:latin typeface="Arial" pitchFamily="34" charset="0"/>
                <a:cs typeface="Arial" pitchFamily="34" charset="0"/>
              </a:rPr>
              <a:t>Median duration response 6.3 </a:t>
            </a:r>
            <a:r>
              <a:rPr lang="en-US" sz="1600" dirty="0" smtClean="0">
                <a:solidFill>
                  <a:schemeClr val="bg1"/>
                </a:solidFill>
                <a:latin typeface="Arial" pitchFamily="34" charset="0"/>
                <a:cs typeface="Arial" pitchFamily="34" charset="0"/>
              </a:rPr>
              <a:t>mos</a:t>
            </a:r>
          </a:p>
          <a:p>
            <a:r>
              <a:rPr lang="en-US" sz="2000" dirty="0" smtClean="0">
                <a:solidFill>
                  <a:schemeClr val="bg1"/>
                </a:solidFill>
                <a:latin typeface="Arial" pitchFamily="34" charset="0"/>
                <a:cs typeface="Arial" pitchFamily="34" charset="0"/>
              </a:rPr>
              <a:t>Toxicity</a:t>
            </a:r>
          </a:p>
          <a:p>
            <a:pPr lvl="1"/>
            <a:r>
              <a:rPr lang="en-US" sz="1600" dirty="0" smtClean="0">
                <a:solidFill>
                  <a:schemeClr val="bg1"/>
                </a:solidFill>
                <a:latin typeface="Arial" pitchFamily="34" charset="0"/>
                <a:cs typeface="Arial" pitchFamily="34" charset="0"/>
              </a:rPr>
              <a:t>GI</a:t>
            </a:r>
          </a:p>
          <a:p>
            <a:pPr lvl="1"/>
            <a:r>
              <a:rPr lang="en-US" sz="1600" dirty="0" err="1" smtClean="0">
                <a:solidFill>
                  <a:schemeClr val="bg1"/>
                </a:solidFill>
                <a:latin typeface="Arial" pitchFamily="34" charset="0"/>
                <a:cs typeface="Arial" pitchFamily="34" charset="0"/>
              </a:rPr>
              <a:t>Myelosuppression</a:t>
            </a:r>
            <a:endParaRPr lang="en-US" sz="1600" dirty="0" smtClean="0">
              <a:solidFill>
                <a:schemeClr val="bg1"/>
              </a:solidFill>
              <a:latin typeface="Arial" pitchFamily="34" charset="0"/>
              <a:cs typeface="Arial" pitchFamily="34" charset="0"/>
            </a:endParaRPr>
          </a:p>
          <a:p>
            <a:pPr lvl="1"/>
            <a:endParaRPr lang="en-US" sz="1600" dirty="0" smtClean="0">
              <a:solidFill>
                <a:schemeClr val="bg1"/>
              </a:solidFill>
              <a:latin typeface="Arial" pitchFamily="34" charset="0"/>
              <a:cs typeface="Arial" pitchFamily="34" charset="0"/>
            </a:endParaRPr>
          </a:p>
          <a:p>
            <a:pPr lvl="1"/>
            <a:endParaRPr lang="en-US" dirty="0"/>
          </a:p>
        </p:txBody>
      </p:sp>
      <p:sp>
        <p:nvSpPr>
          <p:cNvPr id="7" name="Text Placeholder 6"/>
          <p:cNvSpPr>
            <a:spLocks noGrp="1"/>
          </p:cNvSpPr>
          <p:nvPr>
            <p:ph type="body" sz="quarter" idx="3"/>
          </p:nvPr>
        </p:nvSpPr>
        <p:spPr>
          <a:solidFill>
            <a:schemeClr val="accent5">
              <a:lumMod val="60000"/>
              <a:lumOff val="40000"/>
            </a:schemeClr>
          </a:solidFill>
          <a:ln>
            <a:solidFill>
              <a:schemeClr val="bg1"/>
            </a:solidFill>
          </a:ln>
        </p:spPr>
        <p:txBody>
          <a:bodyPr/>
          <a:lstStyle/>
          <a:p>
            <a:pPr algn="ctr"/>
            <a:r>
              <a:rPr lang="en-US" dirty="0" smtClean="0">
                <a:solidFill>
                  <a:srgbClr val="000000"/>
                </a:solidFill>
              </a:rPr>
              <a:t>PANORAMA-2</a:t>
            </a:r>
            <a:r>
              <a:rPr lang="en-US" baseline="30000" dirty="0" smtClean="0">
                <a:solidFill>
                  <a:srgbClr val="000000"/>
                </a:solidFill>
              </a:rPr>
              <a:t>2</a:t>
            </a:r>
            <a:endParaRPr lang="en-US" dirty="0">
              <a:solidFill>
                <a:srgbClr val="000000"/>
              </a:solidFill>
            </a:endParaRPr>
          </a:p>
        </p:txBody>
      </p:sp>
      <p:sp>
        <p:nvSpPr>
          <p:cNvPr id="8" name="Content Placeholder 7"/>
          <p:cNvSpPr>
            <a:spLocks noGrp="1"/>
          </p:cNvSpPr>
          <p:nvPr>
            <p:ph sz="quarter" idx="4"/>
          </p:nvPr>
        </p:nvSpPr>
        <p:spPr>
          <a:solidFill>
            <a:schemeClr val="accent5">
              <a:lumMod val="20000"/>
              <a:lumOff val="80000"/>
            </a:schemeClr>
          </a:solidFill>
          <a:ln>
            <a:solidFill>
              <a:schemeClr val="bg1"/>
            </a:solidFill>
          </a:ln>
        </p:spPr>
        <p:txBody>
          <a:bodyPr/>
          <a:lstStyle/>
          <a:p>
            <a:r>
              <a:rPr lang="en-US" sz="2000" dirty="0" smtClean="0">
                <a:solidFill>
                  <a:schemeClr val="bg1"/>
                </a:solidFill>
                <a:latin typeface="Arial" pitchFamily="34" charset="0"/>
                <a:cs typeface="Arial" pitchFamily="34" charset="0"/>
              </a:rPr>
              <a:t>Bortezomib + </a:t>
            </a:r>
            <a:r>
              <a:rPr lang="en-US" sz="2000" dirty="0" err="1" smtClean="0">
                <a:solidFill>
                  <a:schemeClr val="bg1"/>
                </a:solidFill>
                <a:latin typeface="Arial" pitchFamily="34" charset="0"/>
                <a:cs typeface="Arial" pitchFamily="34" charset="0"/>
              </a:rPr>
              <a:t>dex</a:t>
            </a:r>
            <a:r>
              <a:rPr lang="en-US" sz="2000" dirty="0" smtClean="0">
                <a:solidFill>
                  <a:schemeClr val="bg1"/>
                </a:solidFill>
                <a:latin typeface="Arial" pitchFamily="34" charset="0"/>
                <a:cs typeface="Arial" pitchFamily="34" charset="0"/>
              </a:rPr>
              <a:t> + </a:t>
            </a:r>
            <a:r>
              <a:rPr lang="en-US" sz="2000" dirty="0" err="1" smtClean="0">
                <a:solidFill>
                  <a:schemeClr val="bg1"/>
                </a:solidFill>
                <a:latin typeface="Arial" pitchFamily="34" charset="0"/>
                <a:cs typeface="Arial" pitchFamily="34" charset="0"/>
              </a:rPr>
              <a:t>panobinostat</a:t>
            </a:r>
            <a:endParaRPr lang="en-US" sz="2000" dirty="0" smtClean="0">
              <a:solidFill>
                <a:schemeClr val="bg1"/>
              </a:solidFill>
              <a:latin typeface="Arial" pitchFamily="34" charset="0"/>
              <a:cs typeface="Arial" pitchFamily="34" charset="0"/>
            </a:endParaRPr>
          </a:p>
          <a:p>
            <a:r>
              <a:rPr lang="en-US" sz="2000" dirty="0" smtClean="0">
                <a:solidFill>
                  <a:schemeClr val="bg1"/>
                </a:solidFill>
                <a:latin typeface="Arial" pitchFamily="34" charset="0"/>
                <a:cs typeface="Arial" pitchFamily="34" charset="0"/>
              </a:rPr>
              <a:t>N = 55</a:t>
            </a:r>
          </a:p>
          <a:p>
            <a:r>
              <a:rPr lang="en-US" sz="2000" dirty="0" smtClean="0">
                <a:solidFill>
                  <a:schemeClr val="bg1"/>
                </a:solidFill>
                <a:latin typeface="Arial" pitchFamily="34" charset="0"/>
                <a:cs typeface="Arial" pitchFamily="34" charset="0"/>
              </a:rPr>
              <a:t>Outcomes</a:t>
            </a:r>
          </a:p>
          <a:p>
            <a:pPr lvl="1"/>
            <a:r>
              <a:rPr lang="en-US" sz="1600" i="1" dirty="0">
                <a:solidFill>
                  <a:schemeClr val="bg1"/>
                </a:solidFill>
                <a:latin typeface="Arial" pitchFamily="34" charset="0"/>
                <a:cs typeface="Arial" pitchFamily="34" charset="0"/>
              </a:rPr>
              <a:t>Response rate 29%</a:t>
            </a:r>
          </a:p>
          <a:p>
            <a:pPr lvl="1"/>
            <a:r>
              <a:rPr lang="en-US" sz="1600" i="1" dirty="0">
                <a:solidFill>
                  <a:schemeClr val="bg1"/>
                </a:solidFill>
                <a:latin typeface="Arial" pitchFamily="34" charset="0"/>
                <a:cs typeface="Arial" pitchFamily="34" charset="0"/>
              </a:rPr>
              <a:t>Clinical benefit rate 49</a:t>
            </a:r>
            <a:r>
              <a:rPr lang="en-US" sz="1600" i="1" dirty="0" smtClean="0">
                <a:solidFill>
                  <a:schemeClr val="bg1"/>
                </a:solidFill>
                <a:latin typeface="Arial" pitchFamily="34" charset="0"/>
                <a:cs typeface="Arial" pitchFamily="34" charset="0"/>
              </a:rPr>
              <a:t>%</a:t>
            </a:r>
            <a:endParaRPr lang="en-US" sz="1600" dirty="0" smtClean="0">
              <a:solidFill>
                <a:schemeClr val="bg1"/>
              </a:solidFill>
              <a:latin typeface="Arial" pitchFamily="34" charset="0"/>
              <a:cs typeface="Arial" pitchFamily="34" charset="0"/>
            </a:endParaRPr>
          </a:p>
          <a:p>
            <a:r>
              <a:rPr lang="en-US" sz="2000" dirty="0" smtClean="0">
                <a:solidFill>
                  <a:schemeClr val="bg1"/>
                </a:solidFill>
                <a:latin typeface="Arial" pitchFamily="34" charset="0"/>
                <a:cs typeface="Arial" pitchFamily="34" charset="0"/>
              </a:rPr>
              <a:t>Toxicity</a:t>
            </a:r>
          </a:p>
          <a:p>
            <a:pPr lvl="1"/>
            <a:r>
              <a:rPr lang="en-US" sz="1600" dirty="0" smtClean="0">
                <a:solidFill>
                  <a:schemeClr val="bg1"/>
                </a:solidFill>
                <a:latin typeface="Arial" pitchFamily="34" charset="0"/>
                <a:cs typeface="Arial" pitchFamily="34" charset="0"/>
              </a:rPr>
              <a:t>Fatigue</a:t>
            </a:r>
          </a:p>
          <a:p>
            <a:pPr lvl="1"/>
            <a:r>
              <a:rPr lang="en-US" sz="1600" dirty="0" smtClean="0">
                <a:solidFill>
                  <a:schemeClr val="bg1"/>
                </a:solidFill>
                <a:latin typeface="Arial" pitchFamily="34" charset="0"/>
                <a:cs typeface="Arial" pitchFamily="34" charset="0"/>
              </a:rPr>
              <a:t>Diarrhea</a:t>
            </a:r>
          </a:p>
          <a:p>
            <a:pPr lvl="1"/>
            <a:r>
              <a:rPr lang="en-US" sz="1600" dirty="0" smtClean="0">
                <a:solidFill>
                  <a:schemeClr val="bg1"/>
                </a:solidFill>
                <a:latin typeface="Arial" pitchFamily="34" charset="0"/>
                <a:cs typeface="Arial" pitchFamily="34" charset="0"/>
              </a:rPr>
              <a:t>Thrombocytopenia</a:t>
            </a:r>
          </a:p>
        </p:txBody>
      </p:sp>
      <p:sp>
        <p:nvSpPr>
          <p:cNvPr id="9" name="TextBox 8"/>
          <p:cNvSpPr txBox="1"/>
          <p:nvPr/>
        </p:nvSpPr>
        <p:spPr>
          <a:xfrm>
            <a:off x="467544" y="6421978"/>
            <a:ext cx="7992888" cy="369332"/>
          </a:xfrm>
          <a:prstGeom prst="rect">
            <a:avLst/>
          </a:prstGeom>
          <a:noFill/>
        </p:spPr>
        <p:txBody>
          <a:bodyPr wrap="square" rtlCol="0">
            <a:spAutoFit/>
          </a:bodyPr>
          <a:lstStyle/>
          <a:p>
            <a:r>
              <a:rPr lang="en-US" sz="1400" baseline="30000" dirty="0" smtClean="0">
                <a:latin typeface="Arial" pitchFamily="34" charset="0"/>
                <a:cs typeface="Arial" pitchFamily="34" charset="0"/>
              </a:rPr>
              <a:t>1</a:t>
            </a:r>
            <a:r>
              <a:rPr lang="en-US" sz="1400" dirty="0" smtClean="0">
                <a:latin typeface="Arial" pitchFamily="34" charset="0"/>
                <a:cs typeface="Arial" pitchFamily="34" charset="0"/>
              </a:rPr>
              <a:t>Siegel DS Blood 2012; 118: abstract 480; </a:t>
            </a:r>
            <a:r>
              <a:rPr lang="en-US" sz="1400" baseline="30000" dirty="0" smtClean="0">
                <a:latin typeface="Arial" pitchFamily="34" charset="0"/>
                <a:cs typeface="Arial" pitchFamily="34" charset="0"/>
              </a:rPr>
              <a:t>2 </a:t>
            </a:r>
            <a:r>
              <a:rPr lang="en-US" sz="1400" dirty="0" smtClean="0">
                <a:latin typeface="Arial" pitchFamily="34" charset="0"/>
                <a:cs typeface="Arial" pitchFamily="34" charset="0"/>
              </a:rPr>
              <a:t>Richardson PG. Blood 118; abstract 814</a:t>
            </a:r>
            <a:r>
              <a:rPr lang="en-US" dirty="0" smtClean="0"/>
              <a:t>.</a:t>
            </a:r>
            <a:endParaRPr lang="en-US" baseline="30000" dirty="0"/>
          </a:p>
        </p:txBody>
      </p:sp>
    </p:spTree>
    <p:extLst>
      <p:ext uri="{BB962C8B-B14F-4D97-AF65-F5344CB8AC3E}">
        <p14:creationId xmlns:p14="http://schemas.microsoft.com/office/powerpoint/2010/main" val="30989389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88" y="-20512"/>
            <a:ext cx="8229600" cy="1143000"/>
          </a:xfrm>
        </p:spPr>
        <p:txBody>
          <a:bodyPr>
            <a:normAutofit/>
          </a:bodyPr>
          <a:lstStyle/>
          <a:p>
            <a:r>
              <a:rPr lang="en-US" sz="3600" dirty="0" smtClean="0">
                <a:solidFill>
                  <a:srgbClr val="FFFF66"/>
                </a:solidFill>
                <a:latin typeface="Arial"/>
                <a:cs typeface="Arial"/>
              </a:rPr>
              <a:t>MLN9708</a:t>
            </a:r>
            <a:r>
              <a:rPr lang="en-US" sz="3600" dirty="0">
                <a:solidFill>
                  <a:srgbClr val="FFFF66"/>
                </a:solidFill>
                <a:latin typeface="Arial"/>
                <a:cs typeface="Arial"/>
              </a:rPr>
              <a:t> (</a:t>
            </a:r>
            <a:r>
              <a:rPr lang="en-US" sz="3600" dirty="0" err="1">
                <a:solidFill>
                  <a:srgbClr val="FFFF66"/>
                </a:solidFill>
                <a:latin typeface="Arial"/>
                <a:cs typeface="Arial"/>
              </a:rPr>
              <a:t>Ixazomib</a:t>
            </a:r>
            <a:r>
              <a:rPr lang="en-US" sz="3600" dirty="0">
                <a:solidFill>
                  <a:srgbClr val="FFFF66"/>
                </a:solidFill>
                <a:latin typeface="Arial"/>
                <a:cs typeface="Arial"/>
              </a:rPr>
              <a:t>)</a:t>
            </a:r>
            <a:r>
              <a:rPr lang="en-US" sz="3600" dirty="0" smtClean="0">
                <a:solidFill>
                  <a:srgbClr val="FFFF66"/>
                </a:solidFill>
                <a:latin typeface="Arial"/>
                <a:cs typeface="Arial"/>
              </a:rPr>
              <a:t> </a:t>
            </a:r>
            <a:endParaRPr lang="en-US" sz="3600" dirty="0">
              <a:solidFill>
                <a:srgbClr val="FFFF66"/>
              </a:solidFill>
              <a:latin typeface="Arial"/>
              <a:cs typeface="Arial"/>
            </a:endParaRPr>
          </a:p>
        </p:txBody>
      </p:sp>
      <p:sp>
        <p:nvSpPr>
          <p:cNvPr id="3" name="Text Placeholder 2"/>
          <p:cNvSpPr>
            <a:spLocks noGrp="1"/>
          </p:cNvSpPr>
          <p:nvPr>
            <p:ph type="body" idx="1"/>
          </p:nvPr>
        </p:nvSpPr>
        <p:spPr>
          <a:xfrm>
            <a:off x="40818" y="980728"/>
            <a:ext cx="3955118" cy="639762"/>
          </a:xfrm>
        </p:spPr>
        <p:txBody>
          <a:bodyPr/>
          <a:lstStyle/>
          <a:p>
            <a:pPr algn="ctr"/>
            <a:r>
              <a:rPr lang="en-US" dirty="0" smtClean="0"/>
              <a:t>Structure</a:t>
            </a:r>
            <a:endParaRPr lang="en-US" dirty="0"/>
          </a:p>
        </p:txBody>
      </p:sp>
      <p:sp>
        <p:nvSpPr>
          <p:cNvPr id="5" name="Text Placeholder 4"/>
          <p:cNvSpPr>
            <a:spLocks noGrp="1"/>
          </p:cNvSpPr>
          <p:nvPr>
            <p:ph type="body" sz="quarter" idx="3"/>
          </p:nvPr>
        </p:nvSpPr>
        <p:spPr>
          <a:xfrm>
            <a:off x="4211960" y="980728"/>
            <a:ext cx="4680519" cy="639762"/>
          </a:xfrm>
        </p:spPr>
        <p:txBody>
          <a:bodyPr/>
          <a:lstStyle/>
          <a:p>
            <a:pPr algn="ctr"/>
            <a:r>
              <a:rPr lang="en-US" dirty="0" smtClean="0"/>
              <a:t>Features</a:t>
            </a:r>
            <a:endParaRPr lang="en-US" dirty="0"/>
          </a:p>
        </p:txBody>
      </p:sp>
      <p:sp>
        <p:nvSpPr>
          <p:cNvPr id="6" name="Content Placeholder 5"/>
          <p:cNvSpPr>
            <a:spLocks noGrp="1"/>
          </p:cNvSpPr>
          <p:nvPr>
            <p:ph sz="quarter" idx="4"/>
          </p:nvPr>
        </p:nvSpPr>
        <p:spPr>
          <a:xfrm>
            <a:off x="4067944" y="1772816"/>
            <a:ext cx="4896544" cy="4896544"/>
          </a:xfrm>
          <a:solidFill>
            <a:schemeClr val="tx2"/>
          </a:solidFill>
        </p:spPr>
        <p:txBody>
          <a:bodyPr>
            <a:noAutofit/>
          </a:bodyPr>
          <a:lstStyle/>
          <a:p>
            <a:r>
              <a:rPr lang="en-US" sz="1600" dirty="0" smtClean="0">
                <a:solidFill>
                  <a:schemeClr val="bg1"/>
                </a:solidFill>
                <a:latin typeface="Arial" pitchFamily="34" charset="0"/>
                <a:cs typeface="Arial" pitchFamily="34" charset="0"/>
              </a:rPr>
              <a:t>Both MLN2238 and bortezomib reversibly inhibit </a:t>
            </a:r>
            <a:r>
              <a:rPr lang="el-GR" sz="1600" dirty="0" smtClean="0">
                <a:solidFill>
                  <a:schemeClr val="bg1"/>
                </a:solidFill>
                <a:latin typeface="Arial" pitchFamily="34" charset="0"/>
                <a:cs typeface="Arial" pitchFamily="34" charset="0"/>
              </a:rPr>
              <a:t>β</a:t>
            </a:r>
            <a:r>
              <a:rPr lang="en-US" sz="1600" dirty="0" smtClean="0">
                <a:solidFill>
                  <a:schemeClr val="bg1"/>
                </a:solidFill>
                <a:latin typeface="Arial" pitchFamily="34" charset="0"/>
                <a:cs typeface="Arial" pitchFamily="34" charset="0"/>
              </a:rPr>
              <a:t>5 activity, and </a:t>
            </a:r>
            <a:r>
              <a:rPr lang="el-GR" sz="1600" dirty="0" smtClean="0">
                <a:solidFill>
                  <a:schemeClr val="bg1"/>
                </a:solidFill>
                <a:latin typeface="Arial" pitchFamily="34" charset="0"/>
                <a:cs typeface="Arial" pitchFamily="34" charset="0"/>
              </a:rPr>
              <a:t>β</a:t>
            </a:r>
            <a:r>
              <a:rPr lang="en-US" sz="1600" dirty="0" smtClean="0">
                <a:solidFill>
                  <a:schemeClr val="bg1"/>
                </a:solidFill>
                <a:latin typeface="Arial" pitchFamily="34" charset="0"/>
                <a:cs typeface="Arial" pitchFamily="34" charset="0"/>
              </a:rPr>
              <a:t>1 and</a:t>
            </a:r>
            <a:r>
              <a:rPr lang="el-GR" sz="1600" dirty="0" smtClean="0">
                <a:solidFill>
                  <a:schemeClr val="bg1"/>
                </a:solidFill>
                <a:latin typeface="Arial" pitchFamily="34" charset="0"/>
                <a:cs typeface="Arial" pitchFamily="34" charset="0"/>
              </a:rPr>
              <a:t> β</a:t>
            </a:r>
            <a:r>
              <a:rPr lang="en-US" sz="1600" dirty="0" smtClean="0">
                <a:solidFill>
                  <a:schemeClr val="bg1"/>
                </a:solidFill>
                <a:latin typeface="Arial" pitchFamily="34" charset="0"/>
                <a:cs typeface="Arial" pitchFamily="34" charset="0"/>
              </a:rPr>
              <a:t>2</a:t>
            </a:r>
            <a:r>
              <a:rPr lang="el-GR" sz="1600" dirty="0" smtClean="0">
                <a:solidFill>
                  <a:schemeClr val="bg1"/>
                </a:solidFill>
                <a:latin typeface="Arial" pitchFamily="34" charset="0"/>
                <a:cs typeface="Arial" pitchFamily="34" charset="0"/>
              </a:rPr>
              <a:t> </a:t>
            </a:r>
            <a:r>
              <a:rPr lang="en-US" sz="1600" dirty="0" smtClean="0">
                <a:solidFill>
                  <a:schemeClr val="bg1"/>
                </a:solidFill>
                <a:latin typeface="Arial" pitchFamily="34" charset="0"/>
                <a:cs typeface="Arial" pitchFamily="34" charset="0"/>
              </a:rPr>
              <a:t>at higher concentrations</a:t>
            </a:r>
          </a:p>
          <a:p>
            <a:r>
              <a:rPr lang="en-US" sz="1600" dirty="0" smtClean="0">
                <a:solidFill>
                  <a:schemeClr val="bg1"/>
                </a:solidFill>
                <a:latin typeface="Arial" pitchFamily="34" charset="0"/>
                <a:cs typeface="Arial" pitchFamily="34" charset="0"/>
              </a:rPr>
              <a:t>Dissociation half-life much faster for MLN2238</a:t>
            </a:r>
          </a:p>
          <a:p>
            <a:r>
              <a:rPr lang="en-US" sz="1600" dirty="0" smtClean="0">
                <a:solidFill>
                  <a:schemeClr val="bg1"/>
                </a:solidFill>
                <a:latin typeface="Arial" pitchFamily="34" charset="0"/>
                <a:cs typeface="Arial" pitchFamily="34" charset="0"/>
              </a:rPr>
              <a:t>No dose adjustments for mild-moderate renal impairment</a:t>
            </a:r>
          </a:p>
          <a:p>
            <a:r>
              <a:rPr lang="en-US" sz="1600" dirty="0" smtClean="0">
                <a:solidFill>
                  <a:schemeClr val="bg1"/>
                </a:solidFill>
                <a:latin typeface="Arial" pitchFamily="34" charset="0"/>
                <a:cs typeface="Arial" pitchFamily="34" charset="0"/>
              </a:rPr>
              <a:t>Fixed dosing possible </a:t>
            </a:r>
          </a:p>
          <a:p>
            <a:pPr lvl="1"/>
            <a:r>
              <a:rPr lang="en-US" sz="1600" i="1" dirty="0" smtClean="0">
                <a:solidFill>
                  <a:schemeClr val="bg1"/>
                </a:solidFill>
                <a:latin typeface="Arial" pitchFamily="34" charset="0"/>
                <a:cs typeface="Arial" pitchFamily="34" charset="0"/>
              </a:rPr>
              <a:t>Phase </a:t>
            </a:r>
            <a:r>
              <a:rPr lang="en-US" sz="1600" i="1" dirty="0">
                <a:solidFill>
                  <a:schemeClr val="bg1"/>
                </a:solidFill>
                <a:latin typeface="Arial" pitchFamily="34" charset="0"/>
                <a:cs typeface="Arial" pitchFamily="34" charset="0"/>
              </a:rPr>
              <a:t>III dosing is 4 </a:t>
            </a:r>
            <a:r>
              <a:rPr lang="en-US" sz="1600" i="1" dirty="0" smtClean="0">
                <a:solidFill>
                  <a:schemeClr val="bg1"/>
                </a:solidFill>
                <a:latin typeface="Arial" pitchFamily="34" charset="0"/>
                <a:cs typeface="Arial" pitchFamily="34" charset="0"/>
              </a:rPr>
              <a:t>mg</a:t>
            </a:r>
          </a:p>
          <a:p>
            <a:r>
              <a:rPr lang="en-US" sz="1600" dirty="0" smtClean="0">
                <a:solidFill>
                  <a:schemeClr val="bg1"/>
                </a:solidFill>
                <a:latin typeface="Arial" pitchFamily="34" charset="0"/>
                <a:cs typeface="Arial" pitchFamily="34" charset="0"/>
              </a:rPr>
              <a:t>Weekly and twice weekly dosing under </a:t>
            </a:r>
            <a:r>
              <a:rPr lang="en-US" sz="1600" dirty="0" smtClean="0">
                <a:solidFill>
                  <a:schemeClr val="bg1"/>
                </a:solidFill>
                <a:latin typeface="Arial"/>
                <a:cs typeface="Arial"/>
              </a:rPr>
              <a:t>evaluation</a:t>
            </a:r>
          </a:p>
          <a:p>
            <a:pPr lvl="1"/>
            <a:r>
              <a:rPr lang="en-US" sz="1600" i="1" dirty="0" err="1">
                <a:solidFill>
                  <a:schemeClr val="bg1"/>
                </a:solidFill>
                <a:latin typeface="Arial"/>
                <a:cs typeface="Arial"/>
              </a:rPr>
              <a:t>Pts</a:t>
            </a:r>
            <a:r>
              <a:rPr lang="en-US" sz="1600" i="1" dirty="0">
                <a:solidFill>
                  <a:schemeClr val="bg1"/>
                </a:solidFill>
                <a:latin typeface="Arial"/>
                <a:cs typeface="Arial"/>
              </a:rPr>
              <a:t> with p</a:t>
            </a:r>
            <a:r>
              <a:rPr lang="en-US" sz="1600" i="1" dirty="0" smtClean="0">
                <a:solidFill>
                  <a:schemeClr val="bg1"/>
                </a:solidFill>
                <a:latin typeface="Arial"/>
                <a:cs typeface="Arial"/>
              </a:rPr>
              <a:t>roteasome naïve and pretreated disease</a:t>
            </a:r>
          </a:p>
          <a:p>
            <a:pPr lvl="1"/>
            <a:r>
              <a:rPr lang="en-US" sz="1600" i="1" dirty="0" smtClean="0">
                <a:solidFill>
                  <a:schemeClr val="bg1"/>
                </a:solidFill>
                <a:latin typeface="Arial"/>
                <a:cs typeface="Arial"/>
              </a:rPr>
              <a:t>Activity in some </a:t>
            </a:r>
            <a:r>
              <a:rPr lang="en-US" sz="1600" i="1" dirty="0" err="1">
                <a:solidFill>
                  <a:schemeClr val="bg1"/>
                </a:solidFill>
                <a:latin typeface="Arial"/>
                <a:cs typeface="Arial"/>
              </a:rPr>
              <a:t>pts</a:t>
            </a:r>
            <a:r>
              <a:rPr lang="en-US" sz="1600" i="1" dirty="0">
                <a:solidFill>
                  <a:schemeClr val="bg1"/>
                </a:solidFill>
                <a:latin typeface="Arial"/>
                <a:cs typeface="Arial"/>
              </a:rPr>
              <a:t> with </a:t>
            </a:r>
            <a:r>
              <a:rPr lang="en-US" sz="1600" i="1" dirty="0" smtClean="0">
                <a:solidFill>
                  <a:schemeClr val="bg1"/>
                </a:solidFill>
                <a:latin typeface="Arial"/>
                <a:cs typeface="Arial"/>
              </a:rPr>
              <a:t>proteasome-resistant disease</a:t>
            </a:r>
          </a:p>
          <a:p>
            <a:pPr lvl="1"/>
            <a:r>
              <a:rPr lang="en-US" sz="1600" i="1" dirty="0" smtClean="0">
                <a:solidFill>
                  <a:schemeClr val="bg1"/>
                </a:solidFill>
                <a:latin typeface="Arial"/>
                <a:cs typeface="Arial"/>
              </a:rPr>
              <a:t>Main toxicities </a:t>
            </a:r>
            <a:r>
              <a:rPr lang="en-US" sz="1600" i="1" dirty="0" err="1" smtClean="0">
                <a:solidFill>
                  <a:schemeClr val="bg1"/>
                </a:solidFill>
                <a:latin typeface="Arial"/>
                <a:cs typeface="Arial"/>
              </a:rPr>
              <a:t>thrombocytopenia</a:t>
            </a:r>
            <a:r>
              <a:rPr lang="en-US" sz="1600" i="1" dirty="0" err="1" smtClean="0">
                <a:solidFill>
                  <a:schemeClr val="bg1"/>
                </a:solidFill>
                <a:latin typeface="Arial" pitchFamily="34" charset="0"/>
                <a:cs typeface="Arial" pitchFamily="34" charset="0"/>
              </a:rPr>
              <a:t>,rash</a:t>
            </a:r>
            <a:r>
              <a:rPr lang="en-US" sz="1600" i="1" dirty="0" smtClean="0">
                <a:solidFill>
                  <a:schemeClr val="bg1"/>
                </a:solidFill>
                <a:latin typeface="Arial" pitchFamily="34" charset="0"/>
                <a:cs typeface="Arial" pitchFamily="34" charset="0"/>
              </a:rPr>
              <a:t>, diarrhea and fatigue</a:t>
            </a:r>
          </a:p>
          <a:p>
            <a:pPr lvl="2"/>
            <a:r>
              <a:rPr lang="en-US" sz="1600" i="1" dirty="0" smtClean="0">
                <a:solidFill>
                  <a:schemeClr val="bg1"/>
                </a:solidFill>
                <a:latin typeface="Arial" pitchFamily="34" charset="0"/>
                <a:cs typeface="Arial" pitchFamily="34" charset="0"/>
              </a:rPr>
              <a:t> Low risk of ≥ grade 3 PN</a:t>
            </a:r>
          </a:p>
        </p:txBody>
      </p:sp>
      <p:pic>
        <p:nvPicPr>
          <p:cNvPr id="7" name="Picture 7" descr="Lee_Figure1_ALL%20copy"/>
          <p:cNvPicPr>
            <a:picLocks noGrp="1" noChangeAspect="1" noChangeArrowheads="1"/>
          </p:cNvPicPr>
          <p:nvPr>
            <p:ph sz="half" idx="2"/>
          </p:nvPr>
        </p:nvPicPr>
        <p:blipFill>
          <a:blip r:embed="rId4" cstate="print"/>
          <a:srcRect t="49231" r="78821" b="23491"/>
          <a:stretch>
            <a:fillRect/>
          </a:stretch>
        </p:blipFill>
        <p:spPr bwMode="auto">
          <a:xfrm>
            <a:off x="683568" y="1772816"/>
            <a:ext cx="2592287" cy="1466049"/>
          </a:xfrm>
          <a:prstGeom prst="rect">
            <a:avLst/>
          </a:prstGeom>
          <a:noFill/>
          <a:ln w="12700">
            <a:solidFill>
              <a:schemeClr val="bg1"/>
            </a:solidFill>
            <a:miter lim="800000"/>
            <a:headEnd/>
            <a:tailEnd/>
          </a:ln>
        </p:spPr>
      </p:pic>
      <p:graphicFrame>
        <p:nvGraphicFramePr>
          <p:cNvPr id="8" name="Object 7"/>
          <p:cNvGraphicFramePr>
            <a:graphicFrameLocks noChangeAspect="1"/>
          </p:cNvGraphicFramePr>
          <p:nvPr>
            <p:extLst>
              <p:ext uri="{D42A27DB-BD31-4B8C-83A1-F6EECF244321}">
                <p14:modId xmlns:p14="http://schemas.microsoft.com/office/powerpoint/2010/main" val="3833724011"/>
              </p:ext>
            </p:extLst>
          </p:nvPr>
        </p:nvGraphicFramePr>
        <p:xfrm>
          <a:off x="683568" y="4077072"/>
          <a:ext cx="2592288" cy="1440160"/>
        </p:xfrm>
        <a:graphic>
          <a:graphicData uri="http://schemas.openxmlformats.org/presentationml/2006/ole">
            <mc:AlternateContent xmlns:mc="http://schemas.openxmlformats.org/markup-compatibility/2006">
              <mc:Choice xmlns:v="urn:schemas-microsoft-com:vml" Requires="v">
                <p:oleObj spid="_x0000_s1091" r:id="rId5" imgW="4724400" imgH="3670300" progId="">
                  <p:embed/>
                </p:oleObj>
              </mc:Choice>
              <mc:Fallback>
                <p:oleObj r:id="rId5" imgW="4724400" imgH="3670300" progId="">
                  <p:embed/>
                  <p:pic>
                    <p:nvPicPr>
                      <p:cNvPr id="0" name="Picture 30"/>
                      <p:cNvPicPr>
                        <a:picLocks noChangeAspect="1" noChangeArrowheads="1"/>
                      </p:cNvPicPr>
                      <p:nvPr/>
                    </p:nvPicPr>
                    <p:blipFill>
                      <a:blip r:embed="rId6">
                        <a:extLst>
                          <a:ext uri="{28A0092B-C50C-407E-A947-70E740481C1C}">
                            <a14:useLocalDpi xmlns:a14="http://schemas.microsoft.com/office/drawing/2010/main" val="0"/>
                          </a:ext>
                        </a:extLst>
                      </a:blip>
                      <a:srcRect t="4410" r="52701" b="58694"/>
                      <a:stretch>
                        <a:fillRect/>
                      </a:stretch>
                    </p:blipFill>
                    <p:spPr bwMode="auto">
                      <a:xfrm>
                        <a:off x="683568" y="4077072"/>
                        <a:ext cx="2592288" cy="1440160"/>
                      </a:xfrm>
                      <a:prstGeom prst="rect">
                        <a:avLst/>
                      </a:prstGeom>
                      <a:solidFill>
                        <a:schemeClr val="tx1"/>
                      </a:solidFill>
                      <a:ln w="9525">
                        <a:solidFill>
                          <a:schemeClr val="bg1"/>
                        </a:solidFill>
                        <a:miter lim="800000"/>
                        <a:headEnd/>
                        <a:tailEnd/>
                      </a:ln>
                    </p:spPr>
                  </p:pic>
                </p:oleObj>
              </mc:Fallback>
            </mc:AlternateContent>
          </a:graphicData>
        </a:graphic>
      </p:graphicFrame>
      <p:sp>
        <p:nvSpPr>
          <p:cNvPr id="11" name="TextBox 10"/>
          <p:cNvSpPr txBox="1"/>
          <p:nvPr/>
        </p:nvSpPr>
        <p:spPr>
          <a:xfrm>
            <a:off x="1115616" y="5567309"/>
            <a:ext cx="1656184" cy="338554"/>
          </a:xfrm>
          <a:prstGeom prst="rect">
            <a:avLst/>
          </a:prstGeom>
          <a:solidFill>
            <a:schemeClr val="tx2"/>
          </a:solidFill>
          <a:ln>
            <a:solidFill>
              <a:schemeClr val="accent1"/>
            </a:solidFill>
          </a:ln>
        </p:spPr>
        <p:txBody>
          <a:bodyPr wrap="square" rtlCol="0">
            <a:spAutoFit/>
          </a:bodyPr>
          <a:lstStyle/>
          <a:p>
            <a:pPr algn="ctr"/>
            <a:r>
              <a:rPr lang="en-US" sz="1600" b="1" dirty="0" err="1" smtClean="0">
                <a:solidFill>
                  <a:srgbClr val="002060"/>
                </a:solidFill>
              </a:rPr>
              <a:t>Bortezomib</a:t>
            </a:r>
            <a:endParaRPr lang="en-US" sz="1600" b="1" dirty="0" smtClean="0">
              <a:solidFill>
                <a:srgbClr val="002060"/>
              </a:solidFill>
            </a:endParaRPr>
          </a:p>
        </p:txBody>
      </p:sp>
      <p:sp>
        <p:nvSpPr>
          <p:cNvPr id="12" name="TextBox 11"/>
          <p:cNvSpPr txBox="1"/>
          <p:nvPr/>
        </p:nvSpPr>
        <p:spPr>
          <a:xfrm>
            <a:off x="179512" y="3284984"/>
            <a:ext cx="3744416" cy="338554"/>
          </a:xfrm>
          <a:prstGeom prst="rect">
            <a:avLst/>
          </a:prstGeom>
          <a:solidFill>
            <a:schemeClr val="tx2"/>
          </a:solidFill>
          <a:ln>
            <a:solidFill>
              <a:schemeClr val="accent1"/>
            </a:solidFill>
          </a:ln>
        </p:spPr>
        <p:txBody>
          <a:bodyPr wrap="square" rtlCol="0">
            <a:spAutoFit/>
          </a:bodyPr>
          <a:lstStyle/>
          <a:p>
            <a:r>
              <a:rPr lang="en-US" sz="1600" b="1" dirty="0" smtClean="0">
                <a:solidFill>
                  <a:srgbClr val="002060"/>
                </a:solidFill>
                <a:latin typeface="Arial" pitchFamily="34" charset="0"/>
                <a:cs typeface="Arial" pitchFamily="34" charset="0"/>
              </a:rPr>
              <a:t>MLN2238 = active  form of MLN9708</a:t>
            </a:r>
          </a:p>
        </p:txBody>
      </p:sp>
      <p:sp>
        <p:nvSpPr>
          <p:cNvPr id="13" name="Line 17"/>
          <p:cNvSpPr>
            <a:spLocks noChangeShapeType="1"/>
          </p:cNvSpPr>
          <p:nvPr/>
        </p:nvSpPr>
        <p:spPr bwMode="auto">
          <a:xfrm>
            <a:off x="611188" y="980728"/>
            <a:ext cx="7848600" cy="0"/>
          </a:xfrm>
          <a:prstGeom prst="line">
            <a:avLst/>
          </a:prstGeom>
          <a:noFill/>
          <a:ln w="38100">
            <a:solidFill>
              <a:srgbClr val="C00000"/>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5324391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Title 3"/>
          <p:cNvSpPr>
            <a:spLocks noGrp="1"/>
          </p:cNvSpPr>
          <p:nvPr>
            <p:ph type="title"/>
          </p:nvPr>
        </p:nvSpPr>
        <p:spPr/>
        <p:txBody>
          <a:bodyPr>
            <a:noAutofit/>
          </a:bodyPr>
          <a:lstStyle/>
          <a:p>
            <a:pPr>
              <a:buClr>
                <a:srgbClr val="FFEC3B"/>
              </a:buClr>
            </a:pPr>
            <a:r>
              <a:rPr lang="en-US" sz="3200" dirty="0" smtClean="0">
                <a:latin typeface="Arial" pitchFamily="34" charset="0"/>
                <a:cs typeface="Arial" pitchFamily="34" charset="0"/>
                <a:sym typeface="Arial" charset="0"/>
              </a:rPr>
              <a:t/>
            </a:r>
            <a:br>
              <a:rPr lang="en-US" sz="3200" dirty="0" smtClean="0">
                <a:latin typeface="Arial" pitchFamily="34" charset="0"/>
                <a:cs typeface="Arial" pitchFamily="34" charset="0"/>
                <a:sym typeface="Arial" charset="0"/>
              </a:rPr>
            </a:br>
            <a:r>
              <a:rPr lang="en-US" sz="3200" dirty="0" smtClean="0">
                <a:solidFill>
                  <a:srgbClr val="FFFF00"/>
                </a:solidFill>
                <a:latin typeface="Arial" pitchFamily="34" charset="0"/>
                <a:cs typeface="Arial" pitchFamily="34" charset="0"/>
                <a:sym typeface="Arial" charset="0"/>
              </a:rPr>
              <a:t>Selected Ongoing Trials of MLN9708</a:t>
            </a:r>
            <a:br>
              <a:rPr lang="en-US" sz="3200" dirty="0" smtClean="0">
                <a:solidFill>
                  <a:srgbClr val="FFFF00"/>
                </a:solidFill>
                <a:latin typeface="Arial" pitchFamily="34" charset="0"/>
                <a:cs typeface="Arial" pitchFamily="34" charset="0"/>
                <a:sym typeface="Arial" charset="0"/>
              </a:rPr>
            </a:br>
            <a:r>
              <a:rPr lang="en-US" sz="3200" i="1" dirty="0" smtClean="0">
                <a:solidFill>
                  <a:srgbClr val="FFFF00"/>
                </a:solidFill>
                <a:latin typeface="Arial" pitchFamily="34" charset="0"/>
                <a:cs typeface="Arial" pitchFamily="34" charset="0"/>
                <a:sym typeface="Arial" charset="0"/>
              </a:rPr>
              <a:t/>
            </a:r>
            <a:br>
              <a:rPr lang="en-US" sz="3200" i="1" dirty="0" smtClean="0">
                <a:solidFill>
                  <a:srgbClr val="FFFF00"/>
                </a:solidFill>
                <a:latin typeface="Arial" pitchFamily="34" charset="0"/>
                <a:cs typeface="Arial" pitchFamily="34" charset="0"/>
                <a:sym typeface="Arial" charset="0"/>
              </a:rPr>
            </a:br>
            <a:endParaRPr lang="en-US" sz="3200" i="1" dirty="0" smtClean="0">
              <a:solidFill>
                <a:srgbClr val="FFFF00"/>
              </a:solidFill>
              <a:latin typeface="Arial" pitchFamily="34" charset="0"/>
              <a:cs typeface="Arial" pitchFamily="34" charset="0"/>
              <a:sym typeface="Arial" charset="0"/>
            </a:endParaRPr>
          </a:p>
        </p:txBody>
      </p:sp>
      <p:graphicFrame>
        <p:nvGraphicFramePr>
          <p:cNvPr id="251907" name="Table 4"/>
          <p:cNvGraphicFramePr>
            <a:graphicFrameLocks noGrp="1"/>
          </p:cNvGraphicFramePr>
          <p:nvPr>
            <p:extLst>
              <p:ext uri="{D42A27DB-BD31-4B8C-83A1-F6EECF244321}">
                <p14:modId xmlns:p14="http://schemas.microsoft.com/office/powerpoint/2010/main" val="1778897198"/>
              </p:ext>
            </p:extLst>
          </p:nvPr>
        </p:nvGraphicFramePr>
        <p:xfrm>
          <a:off x="152400" y="1052736"/>
          <a:ext cx="8839200" cy="5133808"/>
        </p:xfrm>
        <a:graphic>
          <a:graphicData uri="http://schemas.openxmlformats.org/drawingml/2006/table">
            <a:tbl>
              <a:tblPr/>
              <a:tblGrid>
                <a:gridCol w="990600"/>
                <a:gridCol w="1988840"/>
                <a:gridCol w="3168352"/>
                <a:gridCol w="2691408"/>
              </a:tblGrid>
              <a:tr h="511175">
                <a:tc>
                  <a:txBody>
                    <a:bodyPr/>
                    <a:lstStyle/>
                    <a:p>
                      <a:pPr marL="0" marR="0" lvl="0" indent="0" algn="l"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Phase</a:t>
                      </a:r>
                    </a:p>
                  </a:txBody>
                  <a:tcPr marL="91437" marR="91437" marT="45640" marB="4564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Study</a:t>
                      </a:r>
                    </a:p>
                  </a:txBody>
                  <a:tcPr marL="91437" marR="91437" marT="45640" marB="4564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Regimen</a:t>
                      </a:r>
                    </a:p>
                  </a:txBody>
                  <a:tcPr marL="91437" marR="91437" marT="45640" marB="4564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1" i="0" u="none" strike="noStrike" cap="none" normalizeH="0" baseline="0" dirty="0" smtClean="0">
                          <a:ln>
                            <a:noFill/>
                          </a:ln>
                          <a:solidFill>
                            <a:srgbClr val="FFFFFF"/>
                          </a:solidFill>
                          <a:effectLst/>
                          <a:latin typeface="Arial" charset="0"/>
                          <a:ea typeface="MS PGothic" pitchFamily="34" charset="-128"/>
                          <a:sym typeface="Arial" charset="0"/>
                        </a:rPr>
                        <a:t>Setting</a:t>
                      </a:r>
                    </a:p>
                  </a:txBody>
                  <a:tcPr marL="91437" marR="91437" marT="45640" marB="4564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C16003 (</a:t>
                      </a:r>
                      <a:r>
                        <a:rPr kumimoji="0" lang="en-US" sz="1600" b="0" i="1" u="none" strike="noStrike" cap="none" normalizeH="0" baseline="0" dirty="0" smtClean="0">
                          <a:ln>
                            <a:noFill/>
                          </a:ln>
                          <a:solidFill>
                            <a:schemeClr val="bg1"/>
                          </a:solidFill>
                          <a:effectLst/>
                          <a:latin typeface="Arial" charset="0"/>
                          <a:cs typeface="Arial" charset="0"/>
                          <a:sym typeface="Arial" charset="0"/>
                        </a:rPr>
                        <a:t>NCT00932698</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Twice weekly MLN9708</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err="1" smtClean="0">
                          <a:ln>
                            <a:noFill/>
                          </a:ln>
                          <a:solidFill>
                            <a:schemeClr val="bg1"/>
                          </a:solidFill>
                          <a:effectLst/>
                          <a:latin typeface="Arial" charset="0"/>
                          <a:cs typeface="Arial" charset="0"/>
                          <a:sym typeface="Arial" charset="0"/>
                        </a:rPr>
                        <a:t>Rel</a:t>
                      </a:r>
                      <a:r>
                        <a:rPr kumimoji="0" lang="en-US" sz="1600" b="0" i="0" u="none" strike="noStrike" cap="none" normalizeH="0" baseline="0" dirty="0" smtClean="0">
                          <a:ln>
                            <a:noFill/>
                          </a:ln>
                          <a:solidFill>
                            <a:schemeClr val="bg1"/>
                          </a:solidFill>
                          <a:effectLst/>
                          <a:latin typeface="Arial" charset="0"/>
                          <a:cs typeface="Arial" charset="0"/>
                          <a:sym typeface="Arial" charset="0"/>
                        </a:rPr>
                        <a:t>/ref MM</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C16004</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NCT00963820</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 Weekly MLN9708</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err="1" smtClean="0">
                          <a:ln>
                            <a:noFill/>
                          </a:ln>
                          <a:solidFill>
                            <a:schemeClr val="bg1"/>
                          </a:solidFill>
                          <a:effectLst/>
                          <a:latin typeface="Arial" charset="0"/>
                          <a:cs typeface="Arial" charset="0"/>
                          <a:sym typeface="Arial" charset="0"/>
                        </a:rPr>
                        <a:t>Rel</a:t>
                      </a:r>
                      <a:r>
                        <a:rPr kumimoji="0" lang="en-US" sz="1600" b="0" i="0" u="none" strike="noStrike" cap="none" normalizeH="0" baseline="0" dirty="0" smtClean="0">
                          <a:ln>
                            <a:noFill/>
                          </a:ln>
                          <a:solidFill>
                            <a:schemeClr val="bg1"/>
                          </a:solidFill>
                          <a:effectLst/>
                          <a:latin typeface="Arial" charset="0"/>
                          <a:cs typeface="Arial" charset="0"/>
                          <a:sym typeface="Arial" charset="0"/>
                        </a:rPr>
                        <a:t>, not ref to bortezomib</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C16006</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(NCT01335685)</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MLN9708 + Mel + prednisone</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Newly diagnosed MM</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C16008 (</a:t>
                      </a:r>
                      <a:r>
                        <a:rPr kumimoji="0" lang="en-US" sz="1600" b="0" i="1" u="none" strike="noStrike" cap="none" normalizeH="0" baseline="0" dirty="0" smtClean="0">
                          <a:ln>
                            <a:noFill/>
                          </a:ln>
                          <a:solidFill>
                            <a:schemeClr val="bg1"/>
                          </a:solidFill>
                          <a:effectLst/>
                          <a:latin typeface="Arial" charset="0"/>
                          <a:cs typeface="Arial" charset="0"/>
                          <a:sym typeface="Arial" charset="0"/>
                        </a:rPr>
                        <a:t>NCT01383928</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Twice weekly MLN9708 +</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 Len + Dex</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Previously untreated</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MC1181</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NCT01415882</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MLN9708 + Dex</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err="1" smtClean="0">
                          <a:ln>
                            <a:noFill/>
                          </a:ln>
                          <a:solidFill>
                            <a:schemeClr val="bg1"/>
                          </a:solidFill>
                          <a:effectLst/>
                          <a:latin typeface="Arial" charset="0"/>
                          <a:cs typeface="Arial" charset="0"/>
                          <a:sym typeface="Arial" charset="0"/>
                        </a:rPr>
                        <a:t>Rel</a:t>
                      </a:r>
                      <a:r>
                        <a:rPr kumimoji="0" lang="en-US" sz="1600" b="0" i="0" u="none" strike="noStrike" cap="none" normalizeH="0" baseline="0" dirty="0" smtClean="0">
                          <a:ln>
                            <a:noFill/>
                          </a:ln>
                          <a:solidFill>
                            <a:schemeClr val="bg1"/>
                          </a:solidFill>
                          <a:effectLst/>
                          <a:latin typeface="Arial" charset="0"/>
                          <a:cs typeface="Arial" charset="0"/>
                          <a:sym typeface="Arial" charset="0"/>
                        </a:rPr>
                        <a:t>, not ref to bortezomib</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C16010</a:t>
                      </a: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a:t>
                      </a:r>
                      <a:r>
                        <a:rPr kumimoji="0" lang="en-US" sz="1600" b="0" i="1" u="none" strike="noStrike" cap="none" normalizeH="0" baseline="0" dirty="0" smtClean="0">
                          <a:ln>
                            <a:noFill/>
                          </a:ln>
                          <a:solidFill>
                            <a:schemeClr val="bg1"/>
                          </a:solidFill>
                          <a:effectLst/>
                          <a:latin typeface="Arial" charset="0"/>
                          <a:cs typeface="Arial" charset="0"/>
                          <a:sym typeface="Arial" charset="0"/>
                        </a:rPr>
                        <a:t>NCT01564537</a:t>
                      </a:r>
                      <a:r>
                        <a:rPr kumimoji="0" lang="en-US" sz="1600" b="0" i="0" u="none" strike="noStrike" cap="none" normalizeH="0" baseline="0" dirty="0" smtClean="0">
                          <a:ln>
                            <a:noFill/>
                          </a:ln>
                          <a:solidFill>
                            <a:schemeClr val="bg1"/>
                          </a:solidFill>
                          <a:effectLst/>
                          <a:latin typeface="Arial" charset="0"/>
                          <a:cs typeface="Arial" charset="0"/>
                          <a:sym typeface="Arial" charset="0"/>
                        </a:rPr>
                        <a:t>)</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MLN9708 + Len + Dex </a:t>
                      </a:r>
                      <a:r>
                        <a:rPr kumimoji="0" lang="en-US" sz="1600" b="0" i="0" u="none" strike="noStrike" cap="none" normalizeH="0" baseline="0" dirty="0" err="1" smtClean="0">
                          <a:ln>
                            <a:noFill/>
                          </a:ln>
                          <a:solidFill>
                            <a:schemeClr val="bg1"/>
                          </a:solidFill>
                          <a:effectLst/>
                          <a:latin typeface="Arial" charset="0"/>
                          <a:cs typeface="Arial" charset="0"/>
                          <a:sym typeface="Arial" charset="0"/>
                        </a:rPr>
                        <a:t>vs</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Placebo + Len + Dex</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err="1" smtClean="0">
                          <a:ln>
                            <a:noFill/>
                          </a:ln>
                          <a:solidFill>
                            <a:schemeClr val="bg1"/>
                          </a:solidFill>
                          <a:effectLst/>
                          <a:latin typeface="Arial" charset="0"/>
                          <a:cs typeface="Arial" charset="0"/>
                          <a:sym typeface="Arial" charset="0"/>
                        </a:rPr>
                        <a:t>Rel</a:t>
                      </a:r>
                      <a:r>
                        <a:rPr kumimoji="0" lang="en-US" sz="1600" b="0" i="0" u="none" strike="noStrike" cap="none" normalizeH="0" baseline="0" dirty="0" smtClean="0">
                          <a:ln>
                            <a:noFill/>
                          </a:ln>
                          <a:solidFill>
                            <a:schemeClr val="bg1"/>
                          </a:solidFill>
                          <a:effectLst/>
                          <a:latin typeface="Arial" charset="0"/>
                          <a:cs typeface="Arial" charset="0"/>
                          <a:sym typeface="Arial" charset="0"/>
                        </a:rPr>
                        <a:t>/ref myeloma with 1-3 </a:t>
                      </a:r>
                      <a:r>
                        <a:rPr kumimoji="0" lang="en-US" sz="1600" b="0" i="0" u="none" strike="noStrike" cap="none" normalizeH="0" baseline="0" smtClean="0">
                          <a:ln>
                            <a:noFill/>
                          </a:ln>
                          <a:solidFill>
                            <a:schemeClr val="bg1"/>
                          </a:solidFill>
                          <a:effectLst/>
                          <a:latin typeface="Arial" charset="0"/>
                          <a:cs typeface="Arial" charset="0"/>
                          <a:sym typeface="Arial" charset="0"/>
                        </a:rPr>
                        <a:t>prior therapies</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1" u="none" strike="noStrike" cap="none" normalizeH="0" baseline="0" dirty="0" smtClean="0">
                          <a:ln>
                            <a:noFill/>
                          </a:ln>
                          <a:solidFill>
                            <a:schemeClr val="bg1"/>
                          </a:solidFill>
                          <a:effectLst/>
                          <a:latin typeface="Arial" charset="0"/>
                          <a:cs typeface="Arial" charset="0"/>
                          <a:sym typeface="Arial" charset="0"/>
                        </a:rPr>
                        <a:t>NCT01660997</a:t>
                      </a:r>
                      <a:endParaRPr kumimoji="0" lang="en-US" sz="1600" b="0" i="0" u="none" strike="noStrike" cap="none" normalizeH="0" baseline="0" dirty="0" smtClean="0">
                        <a:ln>
                          <a:noFill/>
                        </a:ln>
                        <a:solidFill>
                          <a:schemeClr val="bg1"/>
                        </a:solidFill>
                        <a:effectLst/>
                        <a:latin typeface="Arial" charset="0"/>
                        <a:cs typeface="Arial" charset="0"/>
                        <a:sym typeface="Arial" charset="0"/>
                      </a:endParaRP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MLN9708 + Dex</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High-risk smoldering MM</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569913">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800" b="0" i="0" u="none" strike="noStrike" cap="none" normalizeH="0" baseline="0" dirty="0" smtClean="0">
                          <a:ln>
                            <a:noFill/>
                          </a:ln>
                          <a:solidFill>
                            <a:schemeClr val="bg1"/>
                          </a:solidFill>
                          <a:effectLst/>
                          <a:latin typeface="Arial" charset="0"/>
                          <a:cs typeface="Arial" charset="0"/>
                          <a:sym typeface="Arial" charset="0"/>
                        </a:rPr>
                        <a:t>I</a:t>
                      </a:r>
                    </a:p>
                  </a:txBody>
                  <a:tcPr marL="91437" marR="91437" marT="45640" marB="456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defRPr/>
                      </a:pPr>
                      <a:r>
                        <a:rPr kumimoji="0" lang="en-US" sz="1600" b="0" i="0" u="none" strike="noStrike" cap="none" normalizeH="0" baseline="0" dirty="0" smtClean="0">
                          <a:ln>
                            <a:noFill/>
                          </a:ln>
                          <a:solidFill>
                            <a:schemeClr val="bg1"/>
                          </a:solidFill>
                          <a:effectLst/>
                          <a:latin typeface="Arial" pitchFamily="34" charset="0"/>
                        </a:rPr>
                        <a:t>C16007</a:t>
                      </a:r>
                      <a:br>
                        <a:rPr kumimoji="0" lang="en-US" sz="1600" b="0" i="0" u="none" strike="noStrike" cap="none" normalizeH="0" baseline="0" dirty="0" smtClean="0">
                          <a:ln>
                            <a:noFill/>
                          </a:ln>
                          <a:solidFill>
                            <a:schemeClr val="bg1"/>
                          </a:solidFill>
                          <a:effectLst/>
                          <a:latin typeface="Arial" pitchFamily="34" charset="0"/>
                        </a:rPr>
                      </a:br>
                      <a:r>
                        <a:rPr kumimoji="0" lang="en-US" sz="1600" b="0" i="1" u="none" strike="noStrike" cap="none" normalizeH="0" baseline="0" dirty="0" smtClean="0">
                          <a:ln>
                            <a:noFill/>
                          </a:ln>
                          <a:solidFill>
                            <a:schemeClr val="bg1"/>
                          </a:solidFill>
                          <a:effectLst/>
                          <a:latin typeface="Arial" pitchFamily="34" charset="0"/>
                        </a:rPr>
                        <a:t>(NCT01318902)</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smtClean="0">
                          <a:ln>
                            <a:noFill/>
                          </a:ln>
                          <a:solidFill>
                            <a:schemeClr val="bg1"/>
                          </a:solidFill>
                          <a:effectLst/>
                          <a:latin typeface="Arial" charset="0"/>
                          <a:cs typeface="Arial" charset="0"/>
                          <a:sym typeface="Arial" charset="0"/>
                        </a:rPr>
                        <a:t>MLN9708</a:t>
                      </a:r>
                    </a:p>
                  </a:txBody>
                  <a:tcPr marL="91437" marR="91437" marT="45640" marB="456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Tx/>
                        <a:buNone/>
                        <a:tabLst/>
                      </a:pPr>
                      <a:r>
                        <a:rPr kumimoji="0" lang="en-US" sz="1600" b="0" i="0" u="none" strike="noStrike" cap="none" normalizeH="0" baseline="0" dirty="0" err="1" smtClean="0">
                          <a:ln>
                            <a:noFill/>
                          </a:ln>
                          <a:solidFill>
                            <a:schemeClr val="bg1"/>
                          </a:solidFill>
                          <a:effectLst/>
                          <a:latin typeface="Arial" charset="0"/>
                          <a:cs typeface="Arial" charset="0"/>
                          <a:sym typeface="Arial" charset="0"/>
                        </a:rPr>
                        <a:t>rel</a:t>
                      </a:r>
                      <a:r>
                        <a:rPr kumimoji="0" lang="en-US" sz="1600" b="0" i="0" u="none" strike="noStrike" cap="none" normalizeH="0" baseline="0" dirty="0" smtClean="0">
                          <a:ln>
                            <a:noFill/>
                          </a:ln>
                          <a:solidFill>
                            <a:schemeClr val="bg1"/>
                          </a:solidFill>
                          <a:effectLst/>
                          <a:latin typeface="Arial" charset="0"/>
                          <a:cs typeface="Arial" charset="0"/>
                          <a:sym typeface="Arial" charset="0"/>
                        </a:rPr>
                        <a:t>-/ref light chain amyloidosis</a:t>
                      </a:r>
                    </a:p>
                  </a:txBody>
                  <a:tcPr marL="91437" marR="91437" marT="45640" marB="456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bl>
          </a:graphicData>
        </a:graphic>
      </p:graphicFrame>
      <p:sp>
        <p:nvSpPr>
          <p:cNvPr id="135219" name="Text Box 11"/>
          <p:cNvSpPr txBox="1">
            <a:spLocks noChangeArrowheads="1"/>
          </p:cNvSpPr>
          <p:nvPr/>
        </p:nvSpPr>
        <p:spPr bwMode="auto">
          <a:xfrm>
            <a:off x="0" y="6317804"/>
            <a:ext cx="91440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rgbClr val="FFFFFF"/>
              </a:buClr>
              <a:buFont typeface="Arial" charset="0"/>
              <a:buNone/>
            </a:pPr>
            <a:r>
              <a:rPr lang="en-US" sz="1200" dirty="0" smtClean="0">
                <a:solidFill>
                  <a:srgbClr val="FFFFFF"/>
                </a:solidFill>
                <a:ea typeface="Arial Unicode MS" pitchFamily="34" charset="-128"/>
                <a:cs typeface="Arial Unicode MS" pitchFamily="34" charset="-128"/>
                <a:sym typeface="Arial" charset="0"/>
              </a:rPr>
              <a:t>DEX</a:t>
            </a:r>
            <a:r>
              <a:rPr lang="en-US" sz="1200" dirty="0">
                <a:solidFill>
                  <a:srgbClr val="FFFFFF"/>
                </a:solidFill>
                <a:ea typeface="Arial Unicode MS" pitchFamily="34" charset="-128"/>
                <a:cs typeface="Arial Unicode MS" pitchFamily="34" charset="-128"/>
                <a:sym typeface="Arial" charset="0"/>
              </a:rPr>
              <a:t>: dexamethasone; </a:t>
            </a:r>
            <a:r>
              <a:rPr lang="en-US" sz="1200" dirty="0" smtClean="0">
                <a:solidFill>
                  <a:srgbClr val="FFFFFF"/>
                </a:solidFill>
                <a:ea typeface="Arial Unicode MS" pitchFamily="34" charset="-128"/>
                <a:cs typeface="Arial Unicode MS" pitchFamily="34" charset="-128"/>
                <a:sym typeface="Arial" charset="0"/>
              </a:rPr>
              <a:t>Len= lenalidomide; Mel=</a:t>
            </a:r>
            <a:r>
              <a:rPr lang="en-US" sz="1200" dirty="0" err="1" smtClean="0">
                <a:solidFill>
                  <a:srgbClr val="FFFFFF"/>
                </a:solidFill>
                <a:ea typeface="Arial Unicode MS" pitchFamily="34" charset="-128"/>
                <a:cs typeface="Arial Unicode MS" pitchFamily="34" charset="-128"/>
                <a:sym typeface="Arial" charset="0"/>
              </a:rPr>
              <a:t>melphalan;rel</a:t>
            </a:r>
            <a:r>
              <a:rPr lang="en-US" sz="1200" dirty="0" smtClean="0">
                <a:solidFill>
                  <a:srgbClr val="FFFFFF"/>
                </a:solidFill>
                <a:ea typeface="Arial Unicode MS" pitchFamily="34" charset="-128"/>
                <a:cs typeface="Arial Unicode MS" pitchFamily="34" charset="-128"/>
                <a:sym typeface="Arial" charset="0"/>
              </a:rPr>
              <a:t>=relapsed; ref=</a:t>
            </a:r>
            <a:r>
              <a:rPr lang="en-US" sz="1200" dirty="0" err="1" smtClean="0">
                <a:solidFill>
                  <a:srgbClr val="FFFFFF"/>
                </a:solidFill>
                <a:ea typeface="Arial Unicode MS" pitchFamily="34" charset="-128"/>
                <a:cs typeface="Arial Unicode MS" pitchFamily="34" charset="-128"/>
                <a:sym typeface="Arial" charset="0"/>
              </a:rPr>
              <a:t>frefracotry</a:t>
            </a:r>
            <a:endParaRPr lang="en-US" sz="1200" dirty="0" smtClean="0">
              <a:solidFill>
                <a:srgbClr val="FFFFFF"/>
              </a:solidFill>
              <a:ea typeface="Arial Unicode MS" pitchFamily="34" charset="-128"/>
              <a:cs typeface="Arial Unicode MS" pitchFamily="34" charset="-128"/>
              <a:sym typeface="Arial" charset="0"/>
            </a:endParaRPr>
          </a:p>
          <a:p>
            <a:pPr eaLnBrk="1" hangingPunct="1">
              <a:spcBef>
                <a:spcPts val="600"/>
              </a:spcBef>
              <a:buClr>
                <a:srgbClr val="FFFFFF"/>
              </a:buClr>
              <a:buFont typeface="Arial" charset="0"/>
              <a:buNone/>
            </a:pPr>
            <a:r>
              <a:rPr lang="en-US" sz="1200" dirty="0" smtClean="0">
                <a:solidFill>
                  <a:srgbClr val="FFFFFF"/>
                </a:solidFill>
                <a:cs typeface="Arial" charset="0"/>
                <a:sym typeface="Arial" charset="0"/>
              </a:rPr>
              <a:t>http</a:t>
            </a:r>
            <a:r>
              <a:rPr lang="en-US" sz="1200" dirty="0">
                <a:solidFill>
                  <a:srgbClr val="FFFFFF"/>
                </a:solidFill>
                <a:cs typeface="Arial" charset="0"/>
                <a:sym typeface="Arial" charset="0"/>
              </a:rPr>
              <a:t>://www.clinicaltrials.gov, accessed </a:t>
            </a:r>
            <a:r>
              <a:rPr lang="en-US" sz="1200" dirty="0" smtClean="0">
                <a:solidFill>
                  <a:srgbClr val="FFFFFF"/>
                </a:solidFill>
                <a:cs typeface="Arial" charset="0"/>
                <a:sym typeface="Arial" charset="0"/>
              </a:rPr>
              <a:t>Aug </a:t>
            </a:r>
            <a:r>
              <a:rPr lang="en-US" sz="1200" dirty="0">
                <a:solidFill>
                  <a:srgbClr val="FFFFFF"/>
                </a:solidFill>
                <a:cs typeface="Arial" charset="0"/>
                <a:sym typeface="Arial" charset="0"/>
              </a:rPr>
              <a:t>2012.</a:t>
            </a:r>
          </a:p>
        </p:txBody>
      </p:sp>
      <p:sp>
        <p:nvSpPr>
          <p:cNvPr id="7" name="Right Arrow 6"/>
          <p:cNvSpPr/>
          <p:nvPr/>
        </p:nvSpPr>
        <p:spPr>
          <a:xfrm rot="7041127">
            <a:off x="5676160" y="2467025"/>
            <a:ext cx="575645" cy="24231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7041127">
            <a:off x="5916016" y="4339232"/>
            <a:ext cx="575645" cy="24231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52724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eceGraph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700808"/>
            <a:ext cx="4344698" cy="4053603"/>
          </a:xfrm>
          <a:prstGeom prst="rect">
            <a:avLst/>
          </a:prstGeom>
          <a:ln>
            <a:solidFill>
              <a:schemeClr val="bg1"/>
            </a:solidFill>
          </a:ln>
        </p:spPr>
      </p:pic>
      <p:sp>
        <p:nvSpPr>
          <p:cNvPr id="2" name="Title 1"/>
          <p:cNvSpPr>
            <a:spLocks noGrp="1"/>
          </p:cNvSpPr>
          <p:nvPr>
            <p:ph type="title"/>
          </p:nvPr>
        </p:nvSpPr>
        <p:spPr>
          <a:xfrm>
            <a:off x="457200" y="0"/>
            <a:ext cx="8229600" cy="990600"/>
          </a:xfrm>
        </p:spPr>
        <p:txBody>
          <a:bodyPr>
            <a:normAutofit/>
          </a:bodyPr>
          <a:lstStyle/>
          <a:p>
            <a:r>
              <a:rPr lang="en-US" sz="4000" dirty="0" err="1" smtClean="0">
                <a:solidFill>
                  <a:srgbClr val="FFFF00"/>
                </a:solidFill>
                <a:latin typeface="Arial" pitchFamily="34" charset="0"/>
                <a:cs typeface="Arial" pitchFamily="34" charset="0"/>
              </a:rPr>
              <a:t>Elotuzumab</a:t>
            </a:r>
            <a:endParaRPr lang="en-US" sz="4000" dirty="0">
              <a:solidFill>
                <a:srgbClr val="FFFF00"/>
              </a:solidFill>
              <a:latin typeface="Arial" pitchFamily="34" charset="0"/>
              <a:cs typeface="Arial" pitchFamily="34" charset="0"/>
            </a:endParaRPr>
          </a:p>
        </p:txBody>
      </p:sp>
      <p:sp>
        <p:nvSpPr>
          <p:cNvPr id="4" name="Text Placeholder 3"/>
          <p:cNvSpPr>
            <a:spLocks noGrp="1"/>
          </p:cNvSpPr>
          <p:nvPr>
            <p:ph type="body" idx="1"/>
          </p:nvPr>
        </p:nvSpPr>
        <p:spPr>
          <a:xfrm>
            <a:off x="457200" y="1066800"/>
            <a:ext cx="4040188" cy="639762"/>
          </a:xfrm>
        </p:spPr>
        <p:txBody>
          <a:bodyPr/>
          <a:lstStyle/>
          <a:p>
            <a:pPr algn="ctr"/>
            <a:r>
              <a:rPr lang="en-US" dirty="0" smtClean="0"/>
              <a:t>Anti-CS1 MoAb</a:t>
            </a:r>
            <a:r>
              <a:rPr lang="en-US" baseline="30000" dirty="0"/>
              <a:t>1</a:t>
            </a:r>
            <a:endParaRPr lang="en-US" dirty="0"/>
          </a:p>
        </p:txBody>
      </p:sp>
      <p:sp>
        <p:nvSpPr>
          <p:cNvPr id="6" name="Text Placeholder 5"/>
          <p:cNvSpPr>
            <a:spLocks noGrp="1"/>
          </p:cNvSpPr>
          <p:nvPr>
            <p:ph type="body" sz="quarter" idx="3"/>
          </p:nvPr>
        </p:nvSpPr>
        <p:spPr>
          <a:xfrm>
            <a:off x="4645025" y="1066800"/>
            <a:ext cx="4041775" cy="639762"/>
          </a:xfrm>
        </p:spPr>
        <p:txBody>
          <a:bodyPr/>
          <a:lstStyle/>
          <a:p>
            <a:pPr algn="ctr"/>
            <a:r>
              <a:rPr lang="en-US" dirty="0" smtClean="0"/>
              <a:t>Use in Myeloma</a:t>
            </a:r>
            <a:endParaRPr lang="en-US" dirty="0"/>
          </a:p>
        </p:txBody>
      </p:sp>
      <p:sp>
        <p:nvSpPr>
          <p:cNvPr id="7" name="Content Placeholder 6"/>
          <p:cNvSpPr>
            <a:spLocks noGrp="1"/>
          </p:cNvSpPr>
          <p:nvPr>
            <p:ph sz="quarter" idx="4"/>
          </p:nvPr>
        </p:nvSpPr>
        <p:spPr>
          <a:xfrm>
            <a:off x="4572001" y="1686817"/>
            <a:ext cx="4456744" cy="4046439"/>
          </a:xfrm>
          <a:solidFill>
            <a:schemeClr val="tx1"/>
          </a:solidFill>
          <a:ln>
            <a:solidFill>
              <a:schemeClr val="bg1"/>
            </a:solidFill>
          </a:ln>
        </p:spPr>
        <p:txBody>
          <a:bodyPr>
            <a:normAutofit/>
          </a:bodyPr>
          <a:lstStyle/>
          <a:p>
            <a:r>
              <a:rPr lang="en-US" dirty="0" smtClean="0">
                <a:solidFill>
                  <a:schemeClr val="bg1"/>
                </a:solidFill>
              </a:rPr>
              <a:t>Possible MOAs</a:t>
            </a:r>
            <a:r>
              <a:rPr lang="en-US" baseline="30000" dirty="0" smtClean="0">
                <a:solidFill>
                  <a:schemeClr val="bg1"/>
                </a:solidFill>
              </a:rPr>
              <a:t>1</a:t>
            </a:r>
            <a:endParaRPr lang="en-US" dirty="0" smtClean="0">
              <a:solidFill>
                <a:schemeClr val="bg1"/>
              </a:solidFill>
            </a:endParaRPr>
          </a:p>
          <a:p>
            <a:pPr lvl="1"/>
            <a:r>
              <a:rPr lang="en-US" dirty="0">
                <a:solidFill>
                  <a:schemeClr val="bg1"/>
                </a:solidFill>
              </a:rPr>
              <a:t>Impairs myeloma cell adhesion to </a:t>
            </a:r>
            <a:r>
              <a:rPr lang="en-US" dirty="0" err="1">
                <a:solidFill>
                  <a:schemeClr val="bg1"/>
                </a:solidFill>
              </a:rPr>
              <a:t>stroma</a:t>
            </a:r>
            <a:endParaRPr lang="en-US" dirty="0">
              <a:solidFill>
                <a:schemeClr val="bg1"/>
              </a:solidFill>
            </a:endParaRPr>
          </a:p>
          <a:p>
            <a:pPr lvl="1"/>
            <a:r>
              <a:rPr lang="en-US" dirty="0">
                <a:solidFill>
                  <a:schemeClr val="bg1"/>
                </a:solidFill>
              </a:rPr>
              <a:t>Direct activation of CS1-bearing NK cells</a:t>
            </a:r>
          </a:p>
          <a:p>
            <a:pPr lvl="1"/>
            <a:r>
              <a:rPr lang="en-US" dirty="0">
                <a:solidFill>
                  <a:schemeClr val="bg1"/>
                </a:solidFill>
              </a:rPr>
              <a:t>NK cell-mediated ADCC </a:t>
            </a:r>
            <a:endParaRPr lang="en-US" dirty="0" smtClean="0">
              <a:solidFill>
                <a:schemeClr val="bg1"/>
              </a:solidFill>
            </a:endParaRPr>
          </a:p>
          <a:p>
            <a:r>
              <a:rPr lang="en-US" dirty="0" smtClean="0">
                <a:solidFill>
                  <a:schemeClr val="bg1"/>
                </a:solidFill>
              </a:rPr>
              <a:t>Minimal single agent activity</a:t>
            </a:r>
            <a:r>
              <a:rPr lang="en-US" baseline="30000" dirty="0" smtClean="0">
                <a:solidFill>
                  <a:schemeClr val="bg1"/>
                </a:solidFill>
              </a:rPr>
              <a:t>2</a:t>
            </a:r>
            <a:endParaRPr lang="en-US" dirty="0" smtClean="0">
              <a:solidFill>
                <a:schemeClr val="bg1"/>
              </a:solidFill>
            </a:endParaRPr>
          </a:p>
          <a:p>
            <a:r>
              <a:rPr lang="en-US" dirty="0" smtClean="0">
                <a:solidFill>
                  <a:schemeClr val="bg1"/>
                </a:solidFill>
              </a:rPr>
              <a:t>Phase I-II trial with Len + dex</a:t>
            </a:r>
            <a:r>
              <a:rPr lang="en-US" baseline="30000" dirty="0" smtClean="0">
                <a:solidFill>
                  <a:schemeClr val="bg1"/>
                </a:solidFill>
              </a:rPr>
              <a:t>3</a:t>
            </a:r>
            <a:endParaRPr lang="en-US" dirty="0" smtClean="0">
              <a:solidFill>
                <a:schemeClr val="bg1"/>
              </a:solidFill>
            </a:endParaRPr>
          </a:p>
          <a:p>
            <a:r>
              <a:rPr lang="en-US" dirty="0" smtClean="0">
                <a:solidFill>
                  <a:schemeClr val="bg1"/>
                </a:solidFill>
              </a:rPr>
              <a:t>Phase I-II trial with bortezomib</a:t>
            </a:r>
            <a:r>
              <a:rPr lang="en-US" baseline="30000" dirty="0" smtClean="0">
                <a:solidFill>
                  <a:schemeClr val="bg1"/>
                </a:solidFill>
              </a:rPr>
              <a:t>4</a:t>
            </a:r>
            <a:r>
              <a:rPr lang="en-US" dirty="0" smtClean="0">
                <a:solidFill>
                  <a:schemeClr val="bg1"/>
                </a:solidFill>
              </a:rPr>
              <a:t> </a:t>
            </a:r>
          </a:p>
        </p:txBody>
      </p:sp>
      <p:sp>
        <p:nvSpPr>
          <p:cNvPr id="3" name="Line 17"/>
          <p:cNvSpPr>
            <a:spLocks noChangeShapeType="1"/>
          </p:cNvSpPr>
          <p:nvPr/>
        </p:nvSpPr>
        <p:spPr bwMode="auto">
          <a:xfrm>
            <a:off x="611188" y="990600"/>
            <a:ext cx="7848600" cy="0"/>
          </a:xfrm>
          <a:prstGeom prst="line">
            <a:avLst/>
          </a:prstGeom>
          <a:noFill/>
          <a:ln w="38100">
            <a:solidFill>
              <a:srgbClr val="C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TextBox 8"/>
          <p:cNvSpPr txBox="1"/>
          <p:nvPr/>
        </p:nvSpPr>
        <p:spPr>
          <a:xfrm>
            <a:off x="179512" y="5827693"/>
            <a:ext cx="6697116" cy="954107"/>
          </a:xfrm>
          <a:prstGeom prst="rect">
            <a:avLst/>
          </a:prstGeom>
          <a:noFill/>
        </p:spPr>
        <p:txBody>
          <a:bodyPr wrap="square" rtlCol="0" anchor="b">
            <a:spAutoFit/>
          </a:bodyPr>
          <a:lstStyle/>
          <a:p>
            <a:r>
              <a:rPr lang="en-US" sz="1400" dirty="0" smtClean="0"/>
              <a:t>Adapted </a:t>
            </a:r>
            <a:r>
              <a:rPr lang="en-US" sz="1400" dirty="0"/>
              <a:t>from: </a:t>
            </a:r>
            <a:r>
              <a:rPr lang="en-US" sz="1400" baseline="30000" dirty="0"/>
              <a:t>1 </a:t>
            </a:r>
            <a:r>
              <a:rPr lang="en-US" sz="1400" dirty="0" smtClean="0"/>
              <a:t>Benson </a:t>
            </a:r>
            <a:r>
              <a:rPr lang="en-US" sz="1400" dirty="0" err="1" smtClean="0"/>
              <a:t>Jr</a:t>
            </a:r>
            <a:r>
              <a:rPr lang="en-US" sz="1400" dirty="0" smtClean="0"/>
              <a:t> DM, Byrd JC. J </a:t>
            </a:r>
            <a:r>
              <a:rPr lang="en-US" sz="1400" dirty="0" err="1" smtClean="0"/>
              <a:t>Clin</a:t>
            </a:r>
            <a:r>
              <a:rPr lang="en-US" sz="1400" dirty="0" smtClean="0"/>
              <a:t> </a:t>
            </a:r>
            <a:r>
              <a:rPr lang="en-US" sz="1400" dirty="0" err="1" smtClean="0"/>
              <a:t>Oncol</a:t>
            </a:r>
            <a:r>
              <a:rPr lang="en-US" sz="1400" dirty="0" smtClean="0"/>
              <a:t> 2012; 30: 2013-5. </a:t>
            </a:r>
            <a:br>
              <a:rPr lang="en-US" sz="1400" dirty="0" smtClean="0"/>
            </a:br>
            <a:r>
              <a:rPr lang="en-US" sz="1400" baseline="30000" dirty="0" smtClean="0"/>
              <a:t>2 </a:t>
            </a:r>
            <a:r>
              <a:rPr lang="en-US" sz="1400" dirty="0" err="1" smtClean="0"/>
              <a:t>Zonder</a:t>
            </a:r>
            <a:r>
              <a:rPr lang="en-US" sz="1400" dirty="0" smtClean="0"/>
              <a:t> JA et al. Blood 2012;120(3):552-9.</a:t>
            </a:r>
            <a:br>
              <a:rPr lang="en-US" sz="1400" dirty="0" smtClean="0"/>
            </a:br>
            <a:r>
              <a:rPr lang="en-US" sz="1400" baseline="30000" dirty="0" smtClean="0"/>
              <a:t>3 </a:t>
            </a:r>
            <a:r>
              <a:rPr lang="en-US" sz="1400" dirty="0" err="1" smtClean="0"/>
              <a:t>Lonial</a:t>
            </a:r>
            <a:r>
              <a:rPr lang="en-US" sz="1400" dirty="0" smtClean="0"/>
              <a:t> S et al. J </a:t>
            </a:r>
            <a:r>
              <a:rPr lang="en-US" sz="1400" dirty="0" err="1" smtClean="0"/>
              <a:t>Clin</a:t>
            </a:r>
            <a:r>
              <a:rPr lang="en-US" sz="1400" dirty="0" smtClean="0"/>
              <a:t> </a:t>
            </a:r>
            <a:r>
              <a:rPr lang="en-US" sz="1400" dirty="0" err="1" smtClean="0"/>
              <a:t>Oncol</a:t>
            </a:r>
            <a:r>
              <a:rPr lang="en-US" sz="1400" dirty="0" smtClean="0"/>
              <a:t> 2012;30:1953-9.</a:t>
            </a:r>
            <a:br>
              <a:rPr lang="en-US" sz="1400" dirty="0" smtClean="0"/>
            </a:br>
            <a:r>
              <a:rPr lang="en-US" sz="1400" baseline="30000" dirty="0" smtClean="0"/>
              <a:t>4 </a:t>
            </a:r>
            <a:r>
              <a:rPr lang="en-US" sz="1400" dirty="0" err="1" smtClean="0"/>
              <a:t>Jakubowiak</a:t>
            </a:r>
            <a:r>
              <a:rPr lang="en-US" sz="1400" dirty="0" smtClean="0"/>
              <a:t> AJ et al. J </a:t>
            </a:r>
            <a:r>
              <a:rPr lang="en-US" sz="1400" dirty="0" err="1" smtClean="0"/>
              <a:t>Clin</a:t>
            </a:r>
            <a:r>
              <a:rPr lang="en-US" sz="1400" dirty="0" smtClean="0"/>
              <a:t> </a:t>
            </a:r>
            <a:r>
              <a:rPr lang="en-US" sz="1400" dirty="0" err="1" smtClean="0"/>
              <a:t>Oncol</a:t>
            </a:r>
            <a:r>
              <a:rPr lang="en-US" sz="1400" dirty="0" smtClean="0"/>
              <a:t> 2012;30(16):1960-5.</a:t>
            </a:r>
            <a:endParaRPr lang="en-US" sz="1400" dirty="0"/>
          </a:p>
        </p:txBody>
      </p:sp>
      <p:sp>
        <p:nvSpPr>
          <p:cNvPr id="11" name="TextBox 10"/>
          <p:cNvSpPr txBox="1"/>
          <p:nvPr/>
        </p:nvSpPr>
        <p:spPr>
          <a:xfrm>
            <a:off x="395536" y="2852936"/>
            <a:ext cx="576064" cy="369332"/>
          </a:xfrm>
          <a:prstGeom prst="rect">
            <a:avLst/>
          </a:prstGeom>
          <a:noFill/>
        </p:spPr>
        <p:txBody>
          <a:bodyPr wrap="square" rtlCol="0">
            <a:spAutoFit/>
          </a:bodyPr>
          <a:lstStyle/>
          <a:p>
            <a:r>
              <a:rPr lang="en-US" b="1" dirty="0" smtClean="0">
                <a:solidFill>
                  <a:schemeClr val="bg1"/>
                </a:solidFill>
              </a:rPr>
              <a:t>CS1</a:t>
            </a:r>
            <a:endParaRPr lang="en-US" b="1" dirty="0">
              <a:solidFill>
                <a:schemeClr val="bg1"/>
              </a:solidFill>
            </a:endParaRPr>
          </a:p>
        </p:txBody>
      </p:sp>
      <p:sp>
        <p:nvSpPr>
          <p:cNvPr id="12" name="TextBox 11"/>
          <p:cNvSpPr txBox="1"/>
          <p:nvPr/>
        </p:nvSpPr>
        <p:spPr>
          <a:xfrm>
            <a:off x="395536" y="3501008"/>
            <a:ext cx="720080" cy="369332"/>
          </a:xfrm>
          <a:prstGeom prst="rect">
            <a:avLst/>
          </a:prstGeom>
          <a:noFill/>
        </p:spPr>
        <p:txBody>
          <a:bodyPr wrap="square" rtlCol="0">
            <a:spAutoFit/>
          </a:bodyPr>
          <a:lstStyle/>
          <a:p>
            <a:r>
              <a:rPr lang="en-US" b="1" dirty="0" smtClean="0">
                <a:solidFill>
                  <a:schemeClr val="bg1"/>
                </a:solidFill>
              </a:rPr>
              <a:t>CD16</a:t>
            </a:r>
            <a:endParaRPr lang="en-US" b="1" dirty="0">
              <a:solidFill>
                <a:schemeClr val="bg1"/>
              </a:solidFill>
            </a:endParaRPr>
          </a:p>
        </p:txBody>
      </p:sp>
      <p:sp>
        <p:nvSpPr>
          <p:cNvPr id="13" name="TextBox 12"/>
          <p:cNvSpPr txBox="1"/>
          <p:nvPr/>
        </p:nvSpPr>
        <p:spPr>
          <a:xfrm>
            <a:off x="179512" y="4293096"/>
            <a:ext cx="864096" cy="369332"/>
          </a:xfrm>
          <a:prstGeom prst="rect">
            <a:avLst/>
          </a:prstGeom>
          <a:noFill/>
        </p:spPr>
        <p:txBody>
          <a:bodyPr wrap="square" rtlCol="0">
            <a:spAutoFit/>
          </a:bodyPr>
          <a:lstStyle/>
          <a:p>
            <a:r>
              <a:rPr lang="en-US" b="1" dirty="0" smtClean="0">
                <a:solidFill>
                  <a:schemeClr val="bg1"/>
                </a:solidFill>
              </a:rPr>
              <a:t>NK cell</a:t>
            </a:r>
            <a:endParaRPr lang="en-US" b="1" dirty="0">
              <a:solidFill>
                <a:schemeClr val="bg1"/>
              </a:solidFill>
            </a:endParaRPr>
          </a:p>
        </p:txBody>
      </p:sp>
      <p:sp>
        <p:nvSpPr>
          <p:cNvPr id="14" name="TextBox 13"/>
          <p:cNvSpPr txBox="1"/>
          <p:nvPr/>
        </p:nvSpPr>
        <p:spPr>
          <a:xfrm>
            <a:off x="2195736" y="3212976"/>
            <a:ext cx="1512168" cy="369332"/>
          </a:xfrm>
          <a:prstGeom prst="rect">
            <a:avLst/>
          </a:prstGeom>
          <a:noFill/>
        </p:spPr>
        <p:txBody>
          <a:bodyPr wrap="square" rtlCol="0">
            <a:spAutoFit/>
          </a:bodyPr>
          <a:lstStyle/>
          <a:p>
            <a:r>
              <a:rPr lang="en-US" b="1" dirty="0" smtClean="0">
                <a:solidFill>
                  <a:schemeClr val="bg1"/>
                </a:solidFill>
              </a:rPr>
              <a:t>Myeloma cell</a:t>
            </a:r>
            <a:endParaRPr lang="en-US" b="1" dirty="0">
              <a:solidFill>
                <a:schemeClr val="bg1"/>
              </a:solidFill>
            </a:endParaRPr>
          </a:p>
        </p:txBody>
      </p:sp>
      <p:sp>
        <p:nvSpPr>
          <p:cNvPr id="15" name="TextBox 14"/>
          <p:cNvSpPr txBox="1"/>
          <p:nvPr/>
        </p:nvSpPr>
        <p:spPr>
          <a:xfrm rot="16200000">
            <a:off x="2812450" y="3676382"/>
            <a:ext cx="3024336" cy="369332"/>
          </a:xfrm>
          <a:prstGeom prst="rect">
            <a:avLst/>
          </a:prstGeom>
          <a:noFill/>
        </p:spPr>
        <p:txBody>
          <a:bodyPr wrap="square" rtlCol="0">
            <a:spAutoFit/>
          </a:bodyPr>
          <a:lstStyle/>
          <a:p>
            <a:pPr algn="ctr"/>
            <a:r>
              <a:rPr lang="en-US" b="1" dirty="0" smtClean="0">
                <a:solidFill>
                  <a:srgbClr val="000000"/>
                </a:solidFill>
              </a:rPr>
              <a:t>Bone marrow stromal cell</a:t>
            </a:r>
            <a:endParaRPr lang="en-US" b="1" dirty="0">
              <a:solidFill>
                <a:srgbClr val="000000"/>
              </a:solidFill>
            </a:endParaRPr>
          </a:p>
        </p:txBody>
      </p:sp>
      <p:sp>
        <p:nvSpPr>
          <p:cNvPr id="17" name="TextBox 16"/>
          <p:cNvSpPr txBox="1"/>
          <p:nvPr/>
        </p:nvSpPr>
        <p:spPr>
          <a:xfrm>
            <a:off x="3131840" y="3645024"/>
            <a:ext cx="576064" cy="369332"/>
          </a:xfrm>
          <a:prstGeom prst="rect">
            <a:avLst/>
          </a:prstGeom>
          <a:noFill/>
        </p:spPr>
        <p:txBody>
          <a:bodyPr wrap="square" rtlCol="0">
            <a:spAutoFit/>
          </a:bodyPr>
          <a:lstStyle/>
          <a:p>
            <a:r>
              <a:rPr lang="en-US" b="1" dirty="0" smtClean="0">
                <a:solidFill>
                  <a:schemeClr val="bg1"/>
                </a:solidFill>
              </a:rPr>
              <a:t>CS1</a:t>
            </a:r>
            <a:endParaRPr lang="en-US" b="1" dirty="0">
              <a:solidFill>
                <a:schemeClr val="bg1"/>
              </a:solidFill>
            </a:endParaRPr>
          </a:p>
        </p:txBody>
      </p:sp>
      <p:sp>
        <p:nvSpPr>
          <p:cNvPr id="18" name="TextBox 17"/>
          <p:cNvSpPr txBox="1"/>
          <p:nvPr/>
        </p:nvSpPr>
        <p:spPr>
          <a:xfrm>
            <a:off x="2123728" y="3501008"/>
            <a:ext cx="576064" cy="369332"/>
          </a:xfrm>
          <a:prstGeom prst="rect">
            <a:avLst/>
          </a:prstGeom>
          <a:noFill/>
        </p:spPr>
        <p:txBody>
          <a:bodyPr wrap="square" rtlCol="0">
            <a:spAutoFit/>
          </a:bodyPr>
          <a:lstStyle/>
          <a:p>
            <a:r>
              <a:rPr lang="en-US" b="1" dirty="0" smtClean="0">
                <a:solidFill>
                  <a:schemeClr val="bg1"/>
                </a:solidFill>
              </a:rPr>
              <a:t>CS1</a:t>
            </a:r>
            <a:endParaRPr lang="en-US" b="1" dirty="0">
              <a:solidFill>
                <a:schemeClr val="bg1"/>
              </a:solidFill>
            </a:endParaRPr>
          </a:p>
        </p:txBody>
      </p:sp>
    </p:spTree>
    <p:extLst>
      <p:ext uri="{BB962C8B-B14F-4D97-AF65-F5344CB8AC3E}">
        <p14:creationId xmlns:p14="http://schemas.microsoft.com/office/powerpoint/2010/main" val="13161786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819" y="44624"/>
            <a:ext cx="8229600" cy="1143000"/>
          </a:xfrm>
        </p:spPr>
        <p:txBody>
          <a:bodyPr/>
          <a:lstStyle/>
          <a:p>
            <a:r>
              <a:rPr lang="en-US" dirty="0" err="1">
                <a:solidFill>
                  <a:srgbClr val="FFFF00"/>
                </a:solidFill>
                <a:latin typeface="Arial" pitchFamily="34" charset="0"/>
                <a:cs typeface="Arial" pitchFamily="34" charset="0"/>
              </a:rPr>
              <a:t>Elotuzumab</a:t>
            </a:r>
            <a:endParaRPr lang="en-US" dirty="0"/>
          </a:p>
        </p:txBody>
      </p:sp>
      <p:sp>
        <p:nvSpPr>
          <p:cNvPr id="3" name="Text Placeholder 2"/>
          <p:cNvSpPr>
            <a:spLocks noGrp="1"/>
          </p:cNvSpPr>
          <p:nvPr>
            <p:ph type="body" idx="1"/>
          </p:nvPr>
        </p:nvSpPr>
        <p:spPr>
          <a:xfrm>
            <a:off x="251520" y="1196752"/>
            <a:ext cx="4245868" cy="639762"/>
          </a:xfrm>
          <a:solidFill>
            <a:schemeClr val="tx2"/>
          </a:solidFill>
          <a:ln>
            <a:solidFill>
              <a:schemeClr val="bg1"/>
            </a:solidFill>
          </a:ln>
        </p:spPr>
        <p:txBody>
          <a:bodyPr/>
          <a:lstStyle/>
          <a:p>
            <a:pPr algn="ctr"/>
            <a:r>
              <a:rPr lang="en-US" dirty="0" smtClean="0">
                <a:solidFill>
                  <a:schemeClr val="bg1"/>
                </a:solidFill>
              </a:rPr>
              <a:t>Use with lenalidomide + </a:t>
            </a:r>
            <a:r>
              <a:rPr lang="en-US" dirty="0" err="1" smtClean="0">
                <a:solidFill>
                  <a:schemeClr val="bg1"/>
                </a:solidFill>
              </a:rPr>
              <a:t>dex</a:t>
            </a:r>
            <a:endParaRPr lang="en-US" dirty="0">
              <a:solidFill>
                <a:schemeClr val="bg1"/>
              </a:solidFill>
            </a:endParaRPr>
          </a:p>
        </p:txBody>
      </p:sp>
      <p:sp>
        <p:nvSpPr>
          <p:cNvPr id="4" name="Content Placeholder 3"/>
          <p:cNvSpPr>
            <a:spLocks noGrp="1"/>
          </p:cNvSpPr>
          <p:nvPr>
            <p:ph sz="half" idx="2"/>
          </p:nvPr>
        </p:nvSpPr>
        <p:spPr>
          <a:xfrm>
            <a:off x="251520" y="1844824"/>
            <a:ext cx="4245868" cy="4320479"/>
          </a:xfrm>
          <a:solidFill>
            <a:schemeClr val="accent1">
              <a:lumMod val="75000"/>
            </a:schemeClr>
          </a:solidFill>
          <a:ln>
            <a:solidFill>
              <a:schemeClr val="bg1"/>
            </a:solidFill>
          </a:ln>
        </p:spPr>
        <p:txBody>
          <a:bodyPr>
            <a:normAutofit fontScale="92500" lnSpcReduction="20000"/>
          </a:bodyPr>
          <a:lstStyle/>
          <a:p>
            <a:r>
              <a:rPr lang="en-US" dirty="0" smtClean="0">
                <a:latin typeface="Arial" pitchFamily="34" charset="0"/>
                <a:cs typeface="Arial" pitchFamily="34" charset="0"/>
              </a:rPr>
              <a:t>Phase I trial</a:t>
            </a:r>
            <a:r>
              <a:rPr lang="en-US" baseline="30000" dirty="0" smtClean="0">
                <a:latin typeface="Arial" pitchFamily="34" charset="0"/>
                <a:cs typeface="Arial" pitchFamily="34" charset="0"/>
              </a:rPr>
              <a:t>1</a:t>
            </a:r>
            <a:endParaRPr lang="en-US" dirty="0" smtClean="0">
              <a:latin typeface="Arial" pitchFamily="34" charset="0"/>
              <a:cs typeface="Arial" pitchFamily="34" charset="0"/>
            </a:endParaRPr>
          </a:p>
          <a:p>
            <a:pPr lvl="1"/>
            <a:r>
              <a:rPr lang="en-US" dirty="0">
                <a:latin typeface="Arial" pitchFamily="34" charset="0"/>
                <a:cs typeface="Arial" pitchFamily="34" charset="0"/>
              </a:rPr>
              <a:t>≥PR 82%</a:t>
            </a:r>
          </a:p>
          <a:p>
            <a:pPr marL="457200" lvl="1" indent="0">
              <a:buNone/>
            </a:pPr>
            <a:endParaRPr lang="en-US" dirty="0" smtClean="0">
              <a:latin typeface="Arial" pitchFamily="34" charset="0"/>
              <a:cs typeface="Arial" pitchFamily="34" charset="0"/>
            </a:endParaRPr>
          </a:p>
          <a:p>
            <a:pPr marL="342900" lvl="1" indent="-342900">
              <a:buFont typeface="Arial" pitchFamily="34" charset="0"/>
              <a:buChar char="•"/>
            </a:pPr>
            <a:r>
              <a:rPr lang="en-US" sz="2400" dirty="0">
                <a:latin typeface="Arial" pitchFamily="34" charset="0"/>
                <a:cs typeface="Arial" pitchFamily="34" charset="0"/>
              </a:rPr>
              <a:t>Phase II trial in </a:t>
            </a:r>
            <a:r>
              <a:rPr lang="en-US" sz="2400" dirty="0" err="1" smtClean="0">
                <a:latin typeface="Arial" pitchFamily="34" charset="0"/>
                <a:cs typeface="Arial" pitchFamily="34" charset="0"/>
              </a:rPr>
              <a:t>rel</a:t>
            </a:r>
            <a:r>
              <a:rPr lang="en-US" sz="2400" dirty="0">
                <a:latin typeface="Arial" pitchFamily="34" charset="0"/>
                <a:cs typeface="Arial" pitchFamily="34" charset="0"/>
              </a:rPr>
              <a:t>/ref patients with 1-3 prior </a:t>
            </a:r>
            <a:r>
              <a:rPr lang="en-US" sz="2400" dirty="0" smtClean="0">
                <a:latin typeface="Arial" pitchFamily="34" charset="0"/>
                <a:cs typeface="Arial" pitchFamily="34" charset="0"/>
              </a:rPr>
              <a:t>regimens</a:t>
            </a:r>
            <a:r>
              <a:rPr lang="en-US" sz="2400" baseline="30000" dirty="0" smtClean="0">
                <a:latin typeface="Arial" pitchFamily="34" charset="0"/>
                <a:cs typeface="Arial" pitchFamily="34" charset="0"/>
              </a:rPr>
              <a:t>2</a:t>
            </a:r>
            <a:endParaRPr lang="en-US" sz="2400" dirty="0" smtClean="0">
              <a:latin typeface="Arial" pitchFamily="34" charset="0"/>
              <a:cs typeface="Arial" pitchFamily="34" charset="0"/>
            </a:endParaRPr>
          </a:p>
          <a:p>
            <a:pPr lvl="1"/>
            <a:r>
              <a:rPr lang="en-US" dirty="0" smtClean="0">
                <a:latin typeface="Arial" pitchFamily="34" charset="0"/>
                <a:cs typeface="Arial" pitchFamily="34" charset="0"/>
              </a:rPr>
              <a:t>ELO doses 10 or 20 mg/kg days 1,8,15, 22 in first 2 cycles, then 1 and 15</a:t>
            </a:r>
          </a:p>
          <a:p>
            <a:pPr lvl="1"/>
            <a:r>
              <a:rPr lang="en-US" dirty="0">
                <a:solidFill>
                  <a:srgbClr val="FFFFFF"/>
                </a:solidFill>
                <a:latin typeface="Arial" pitchFamily="34" charset="0"/>
                <a:cs typeface="Arial" pitchFamily="34" charset="0"/>
                <a:sym typeface="Arial" charset="0"/>
              </a:rPr>
              <a:t>≥ </a:t>
            </a:r>
            <a:r>
              <a:rPr lang="en-US" dirty="0" smtClean="0">
                <a:latin typeface="Arial" pitchFamily="34" charset="0"/>
                <a:cs typeface="Arial" pitchFamily="34" charset="0"/>
              </a:rPr>
              <a:t>PR in 92% and 82%, respectively</a:t>
            </a:r>
          </a:p>
          <a:p>
            <a:pPr marL="457200" lvl="1" indent="0">
              <a:buNone/>
            </a:pPr>
            <a:endParaRPr lang="en-US" dirty="0" smtClean="0">
              <a:latin typeface="Arial" pitchFamily="34" charset="0"/>
              <a:cs typeface="Arial" pitchFamily="34" charset="0"/>
            </a:endParaRPr>
          </a:p>
          <a:p>
            <a:r>
              <a:rPr lang="en-US" dirty="0" smtClean="0">
                <a:latin typeface="Arial" pitchFamily="34" charset="0"/>
                <a:cs typeface="Arial" pitchFamily="34" charset="0"/>
              </a:rPr>
              <a:t>Toxicity: infusion reactions; premedication with </a:t>
            </a:r>
            <a:r>
              <a:rPr lang="en-US" dirty="0" err="1" smtClean="0">
                <a:latin typeface="Arial" pitchFamily="34" charset="0"/>
                <a:cs typeface="Arial" pitchFamily="34" charset="0"/>
              </a:rPr>
              <a:t>dex</a:t>
            </a:r>
            <a:r>
              <a:rPr lang="en-US" dirty="0" smtClean="0">
                <a:latin typeface="Arial" pitchFamily="34" charset="0"/>
                <a:cs typeface="Arial" pitchFamily="34" charset="0"/>
              </a:rPr>
              <a:t>, </a:t>
            </a:r>
            <a:r>
              <a:rPr lang="en-US" dirty="0">
                <a:latin typeface="Arial"/>
                <a:cs typeface="Arial"/>
              </a:rPr>
              <a:t>diphenhydramine</a:t>
            </a:r>
            <a:r>
              <a:rPr lang="en-US" dirty="0" smtClean="0">
                <a:latin typeface="Arial"/>
                <a:cs typeface="Arial"/>
              </a:rPr>
              <a:t>, ranitidine </a:t>
            </a:r>
            <a:r>
              <a:rPr lang="en-US" dirty="0" smtClean="0">
                <a:latin typeface="Arial" pitchFamily="34" charset="0"/>
                <a:cs typeface="Arial" pitchFamily="34" charset="0"/>
              </a:rPr>
              <a:t>and acetaminophen</a:t>
            </a:r>
          </a:p>
          <a:p>
            <a:pPr lvl="1"/>
            <a:endParaRPr lang="en-US" dirty="0" smtClean="0"/>
          </a:p>
          <a:p>
            <a:pPr lvl="1"/>
            <a:endParaRPr lang="en-US" dirty="0"/>
          </a:p>
        </p:txBody>
      </p:sp>
      <p:sp>
        <p:nvSpPr>
          <p:cNvPr id="5" name="Text Placeholder 4"/>
          <p:cNvSpPr>
            <a:spLocks noGrp="1"/>
          </p:cNvSpPr>
          <p:nvPr>
            <p:ph type="body" sz="quarter" idx="3"/>
          </p:nvPr>
        </p:nvSpPr>
        <p:spPr>
          <a:xfrm>
            <a:off x="4644008" y="1196752"/>
            <a:ext cx="4247455" cy="639762"/>
          </a:xfrm>
          <a:solidFill>
            <a:schemeClr val="accent5">
              <a:lumMod val="60000"/>
              <a:lumOff val="40000"/>
            </a:schemeClr>
          </a:solidFill>
          <a:ln>
            <a:solidFill>
              <a:schemeClr val="bg1"/>
            </a:solidFill>
          </a:ln>
        </p:spPr>
        <p:txBody>
          <a:bodyPr/>
          <a:lstStyle/>
          <a:p>
            <a:pPr algn="ctr"/>
            <a:r>
              <a:rPr lang="en-US" dirty="0" smtClean="0">
                <a:solidFill>
                  <a:schemeClr val="bg1"/>
                </a:solidFill>
              </a:rPr>
              <a:t>Phase III trials</a:t>
            </a:r>
            <a:endParaRPr lang="en-US" dirty="0">
              <a:solidFill>
                <a:schemeClr val="bg1"/>
              </a:solidFill>
            </a:endParaRPr>
          </a:p>
        </p:txBody>
      </p:sp>
      <p:sp>
        <p:nvSpPr>
          <p:cNvPr id="6" name="Content Placeholder 5"/>
          <p:cNvSpPr>
            <a:spLocks noGrp="1"/>
          </p:cNvSpPr>
          <p:nvPr>
            <p:ph sz="quarter" idx="4"/>
          </p:nvPr>
        </p:nvSpPr>
        <p:spPr>
          <a:xfrm>
            <a:off x="4645025" y="1844824"/>
            <a:ext cx="4247455" cy="4320479"/>
          </a:xfrm>
          <a:solidFill>
            <a:schemeClr val="accent4">
              <a:lumMod val="75000"/>
            </a:schemeClr>
          </a:solidFill>
          <a:ln>
            <a:solidFill>
              <a:schemeClr val="bg1"/>
            </a:solidFill>
          </a:ln>
        </p:spPr>
        <p:txBody>
          <a:bodyPr/>
          <a:lstStyle/>
          <a:p>
            <a:r>
              <a:rPr lang="en-US" sz="2000" dirty="0" smtClean="0">
                <a:latin typeface="Arial" pitchFamily="34" charset="0"/>
                <a:cs typeface="Arial" pitchFamily="34" charset="0"/>
              </a:rPr>
              <a:t>Len + </a:t>
            </a:r>
            <a:r>
              <a:rPr lang="en-US" sz="2000" dirty="0" err="1" smtClean="0">
                <a:latin typeface="Arial" pitchFamily="34" charset="0"/>
                <a:cs typeface="Arial" pitchFamily="34" charset="0"/>
              </a:rPr>
              <a:t>dex</a:t>
            </a:r>
            <a:r>
              <a:rPr lang="en-US" sz="2000" dirty="0" smtClean="0">
                <a:latin typeface="Arial" pitchFamily="34" charset="0"/>
                <a:cs typeface="Arial" pitchFamily="34" charset="0"/>
              </a:rPr>
              <a:t> + ELO </a:t>
            </a:r>
            <a:r>
              <a:rPr lang="en-US" sz="2000" dirty="0" err="1" smtClean="0">
                <a:latin typeface="Arial" pitchFamily="34" charset="0"/>
                <a:cs typeface="Arial" pitchFamily="34" charset="0"/>
              </a:rPr>
              <a:t>vs</a:t>
            </a:r>
            <a:r>
              <a:rPr lang="en-US" sz="2000" dirty="0" smtClean="0">
                <a:latin typeface="Arial" pitchFamily="34" charset="0"/>
                <a:cs typeface="Arial" pitchFamily="34" charset="0"/>
              </a:rPr>
              <a:t> Len + </a:t>
            </a:r>
            <a:r>
              <a:rPr lang="en-US" sz="2000" dirty="0" err="1" smtClean="0">
                <a:latin typeface="Arial" pitchFamily="34" charset="0"/>
                <a:cs typeface="Arial" pitchFamily="34" charset="0"/>
              </a:rPr>
              <a:t>dex</a:t>
            </a:r>
            <a:r>
              <a:rPr lang="en-US" sz="2000" dirty="0" smtClean="0">
                <a:latin typeface="Arial" pitchFamily="34" charset="0"/>
                <a:cs typeface="Arial" pitchFamily="34" charset="0"/>
              </a:rPr>
              <a:t> in </a:t>
            </a:r>
            <a:r>
              <a:rPr lang="en-US" sz="2000" dirty="0">
                <a:latin typeface="Arial" pitchFamily="34" charset="0"/>
                <a:cs typeface="Arial" pitchFamily="34" charset="0"/>
              </a:rPr>
              <a:t>newly diagnosed pts </a:t>
            </a:r>
            <a:r>
              <a:rPr lang="en-US" sz="2000" dirty="0" smtClean="0">
                <a:latin typeface="Arial" pitchFamily="34" charset="0"/>
                <a:cs typeface="Arial" pitchFamily="34" charset="0"/>
              </a:rPr>
              <a:t>&gt; </a:t>
            </a:r>
            <a:r>
              <a:rPr lang="en-US" sz="2000" dirty="0">
                <a:latin typeface="Arial" pitchFamily="34" charset="0"/>
                <a:cs typeface="Arial" pitchFamily="34" charset="0"/>
              </a:rPr>
              <a:t>65 </a:t>
            </a:r>
            <a:r>
              <a:rPr lang="en-US" sz="2000" dirty="0" smtClean="0">
                <a:latin typeface="Arial" pitchFamily="34" charset="0"/>
                <a:cs typeface="Arial" pitchFamily="34" charset="0"/>
              </a:rPr>
              <a:t>years</a:t>
            </a:r>
          </a:p>
          <a:p>
            <a:pPr marL="0" indent="0">
              <a:buNone/>
            </a:pPr>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Len + </a:t>
            </a:r>
            <a:r>
              <a:rPr lang="en-US" sz="2000" dirty="0" err="1" smtClean="0">
                <a:latin typeface="Arial" pitchFamily="34" charset="0"/>
                <a:cs typeface="Arial" pitchFamily="34" charset="0"/>
              </a:rPr>
              <a:t>dex</a:t>
            </a:r>
            <a:r>
              <a:rPr lang="en-US" sz="2000" dirty="0" smtClean="0">
                <a:latin typeface="Arial" pitchFamily="34" charset="0"/>
                <a:cs typeface="Arial" pitchFamily="34" charset="0"/>
              </a:rPr>
              <a:t> + ELO </a:t>
            </a:r>
            <a:r>
              <a:rPr lang="en-US" sz="2000" dirty="0" err="1" smtClean="0">
                <a:latin typeface="Arial" pitchFamily="34" charset="0"/>
                <a:cs typeface="Arial" pitchFamily="34" charset="0"/>
              </a:rPr>
              <a:t>vs</a:t>
            </a:r>
            <a:r>
              <a:rPr lang="en-US" sz="2000" dirty="0" smtClean="0">
                <a:latin typeface="Arial" pitchFamily="34" charset="0"/>
                <a:cs typeface="Arial" pitchFamily="34" charset="0"/>
              </a:rPr>
              <a:t> Len + </a:t>
            </a:r>
            <a:r>
              <a:rPr lang="en-US" sz="2000" dirty="0" err="1" smtClean="0">
                <a:latin typeface="Arial" pitchFamily="34" charset="0"/>
                <a:cs typeface="Arial" pitchFamily="34" charset="0"/>
              </a:rPr>
              <a:t>dex</a:t>
            </a:r>
            <a:r>
              <a:rPr lang="en-US" sz="2000" dirty="0" smtClean="0">
                <a:latin typeface="Arial" pitchFamily="34" charset="0"/>
                <a:cs typeface="Arial" pitchFamily="34" charset="0"/>
              </a:rPr>
              <a:t> in patients with 1-3 prior therapies</a:t>
            </a:r>
          </a:p>
          <a:p>
            <a:pPr marL="0" indent="0">
              <a:buNone/>
            </a:pPr>
            <a:r>
              <a:rPr lang="en-US" sz="2000" dirty="0">
                <a:latin typeface="Arial" pitchFamily="34" charset="0"/>
                <a:cs typeface="Arial" pitchFamily="34" charset="0"/>
              </a:rPr>
              <a:t>	</a:t>
            </a:r>
            <a:endParaRPr lang="en-US" sz="2000" dirty="0" smtClean="0">
              <a:latin typeface="Arial" pitchFamily="34" charset="0"/>
              <a:cs typeface="Arial" pitchFamily="34" charset="0"/>
            </a:endParaRPr>
          </a:p>
          <a:p>
            <a:pPr marL="0" indent="0">
              <a:buNone/>
            </a:pPr>
            <a:endParaRPr lang="en-US" dirty="0"/>
          </a:p>
        </p:txBody>
      </p:sp>
      <p:sp>
        <p:nvSpPr>
          <p:cNvPr id="7" name="TextBox 6"/>
          <p:cNvSpPr txBox="1"/>
          <p:nvPr/>
        </p:nvSpPr>
        <p:spPr>
          <a:xfrm>
            <a:off x="467544" y="6381328"/>
            <a:ext cx="8197309" cy="369332"/>
          </a:xfrm>
          <a:prstGeom prst="rect">
            <a:avLst/>
          </a:prstGeom>
          <a:noFill/>
        </p:spPr>
        <p:txBody>
          <a:bodyPr wrap="none" rtlCol="0">
            <a:spAutoFit/>
          </a:bodyPr>
          <a:lstStyle/>
          <a:p>
            <a:r>
              <a:rPr lang="en-US" baseline="30000" dirty="0" smtClean="0"/>
              <a:t>1  </a:t>
            </a:r>
            <a:r>
              <a:rPr lang="en-US" dirty="0" smtClean="0"/>
              <a:t>Lonial S. J </a:t>
            </a:r>
            <a:r>
              <a:rPr lang="en-US" dirty="0" err="1" smtClean="0"/>
              <a:t>Clin</a:t>
            </a:r>
            <a:r>
              <a:rPr lang="en-US" dirty="0" smtClean="0"/>
              <a:t> </a:t>
            </a:r>
            <a:r>
              <a:rPr lang="en-US" dirty="0" err="1" smtClean="0"/>
              <a:t>Oncol</a:t>
            </a:r>
            <a:r>
              <a:rPr lang="en-US" dirty="0" smtClean="0"/>
              <a:t> 2012; 30: 1953-1959; </a:t>
            </a:r>
            <a:r>
              <a:rPr lang="en-US" baseline="30000" dirty="0" smtClean="0"/>
              <a:t>2</a:t>
            </a:r>
            <a:r>
              <a:rPr lang="en-US" dirty="0" smtClean="0"/>
              <a:t> </a:t>
            </a:r>
            <a:r>
              <a:rPr lang="en-US" baseline="30000" dirty="0" smtClean="0"/>
              <a:t> </a:t>
            </a:r>
            <a:r>
              <a:rPr lang="en-US" dirty="0" smtClean="0"/>
              <a:t>Lonial S. Blood 2011; 118: abstract 303.</a:t>
            </a:r>
            <a:endParaRPr lang="en-US" baseline="30000" dirty="0"/>
          </a:p>
        </p:txBody>
      </p:sp>
      <p:sp>
        <p:nvSpPr>
          <p:cNvPr id="8" name="Right Arrow 7"/>
          <p:cNvSpPr/>
          <p:nvPr/>
        </p:nvSpPr>
        <p:spPr>
          <a:xfrm rot="7041127">
            <a:off x="8377031" y="1098872"/>
            <a:ext cx="575645" cy="24231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7041127">
            <a:off x="8457566" y="2467026"/>
            <a:ext cx="575645" cy="242316"/>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66246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0688" y="15949"/>
            <a:ext cx="8229600" cy="1143000"/>
          </a:xfrm>
        </p:spPr>
        <p:txBody>
          <a:bodyPr>
            <a:normAutofit/>
          </a:bodyPr>
          <a:lstStyle/>
          <a:p>
            <a:r>
              <a:rPr lang="en-US" sz="3600" dirty="0" smtClean="0">
                <a:solidFill>
                  <a:srgbClr val="FFFF00"/>
                </a:solidFill>
                <a:latin typeface="Arial" pitchFamily="34" charset="0"/>
                <a:cs typeface="Arial" pitchFamily="34" charset="0"/>
              </a:rPr>
              <a:t>New Agents in Myeloma</a:t>
            </a:r>
            <a:br>
              <a:rPr lang="en-US" sz="3600" dirty="0" smtClean="0">
                <a:solidFill>
                  <a:srgbClr val="FFFF00"/>
                </a:solidFill>
                <a:latin typeface="Arial" pitchFamily="34" charset="0"/>
                <a:cs typeface="Arial" pitchFamily="34" charset="0"/>
              </a:rPr>
            </a:br>
            <a:r>
              <a:rPr lang="en-US" sz="3100" i="1" dirty="0" smtClean="0">
                <a:solidFill>
                  <a:srgbClr val="FFFF00"/>
                </a:solidFill>
                <a:latin typeface="Arial" pitchFamily="34" charset="0"/>
                <a:cs typeface="Arial" pitchFamily="34" charset="0"/>
              </a:rPr>
              <a:t>Summary/Conclusions</a:t>
            </a:r>
            <a:endParaRPr lang="en-US" sz="3100" i="1" dirty="0">
              <a:solidFill>
                <a:srgbClr val="FFFF00"/>
              </a:solidFill>
              <a:latin typeface="Arial" pitchFamily="34" charset="0"/>
              <a:cs typeface="Arial" pitchFamily="34" charset="0"/>
            </a:endParaRPr>
          </a:p>
        </p:txBody>
      </p:sp>
      <p:sp>
        <p:nvSpPr>
          <p:cNvPr id="8" name="Content Placeholder 7"/>
          <p:cNvSpPr>
            <a:spLocks noGrp="1"/>
          </p:cNvSpPr>
          <p:nvPr>
            <p:ph idx="1"/>
          </p:nvPr>
        </p:nvSpPr>
        <p:spPr>
          <a:xfrm>
            <a:off x="420688" y="1412776"/>
            <a:ext cx="8229600" cy="5328592"/>
          </a:xfrm>
        </p:spPr>
        <p:txBody>
          <a:bodyPr>
            <a:normAutofit fontScale="62500" lnSpcReduction="20000"/>
          </a:bodyPr>
          <a:lstStyle/>
          <a:p>
            <a:r>
              <a:rPr lang="en-US" sz="3500" dirty="0" smtClean="0">
                <a:latin typeface="Arial" pitchFamily="34" charset="0"/>
                <a:cs typeface="Arial" pitchFamily="34" charset="0"/>
              </a:rPr>
              <a:t>Several drugs/regimens have activity in “double refractory” myeloma</a:t>
            </a:r>
          </a:p>
          <a:p>
            <a:pPr lvl="1"/>
            <a:r>
              <a:rPr lang="en-US" i="1" dirty="0">
                <a:latin typeface="Arial" pitchFamily="34" charset="0"/>
                <a:cs typeface="Arial" pitchFamily="34" charset="0"/>
              </a:rPr>
              <a:t>CFZ, POM + Dex, Bortezomib + HDAC inhibitors</a:t>
            </a:r>
          </a:p>
          <a:p>
            <a:pPr lvl="1"/>
            <a:r>
              <a:rPr lang="en-US" i="1" dirty="0">
                <a:latin typeface="Arial" pitchFamily="34" charset="0"/>
                <a:cs typeface="Arial" pitchFamily="34" charset="0"/>
              </a:rPr>
              <a:t>All yield ≥PR rate of ~ </a:t>
            </a:r>
            <a:r>
              <a:rPr lang="en-US" i="1" dirty="0" smtClean="0">
                <a:latin typeface="Arial" pitchFamily="34" charset="0"/>
                <a:cs typeface="Arial" pitchFamily="34" charset="0"/>
              </a:rPr>
              <a:t>25-30% </a:t>
            </a:r>
            <a:r>
              <a:rPr lang="en-US" i="1" dirty="0">
                <a:latin typeface="Arial" pitchFamily="34" charset="0"/>
                <a:cs typeface="Arial" pitchFamily="34" charset="0"/>
              </a:rPr>
              <a:t>with </a:t>
            </a:r>
            <a:r>
              <a:rPr lang="en-US" i="1" dirty="0" smtClean="0">
                <a:latin typeface="Arial" pitchFamily="34" charset="0"/>
                <a:cs typeface="Arial" pitchFamily="34" charset="0"/>
              </a:rPr>
              <a:t>median PFS </a:t>
            </a:r>
            <a:r>
              <a:rPr lang="en-US" i="1" dirty="0">
                <a:latin typeface="Arial" pitchFamily="34" charset="0"/>
                <a:cs typeface="Arial" pitchFamily="34" charset="0"/>
              </a:rPr>
              <a:t>of 3-5 </a:t>
            </a:r>
            <a:r>
              <a:rPr lang="en-US" i="1" dirty="0" smtClean="0">
                <a:latin typeface="Arial" pitchFamily="34" charset="0"/>
                <a:cs typeface="Arial" pitchFamily="34" charset="0"/>
              </a:rPr>
              <a:t>months, </a:t>
            </a:r>
            <a:r>
              <a:rPr lang="en-US" i="1" dirty="0">
                <a:latin typeface="Arial" pitchFamily="34" charset="0"/>
                <a:cs typeface="Arial" pitchFamily="34" charset="0"/>
              </a:rPr>
              <a:t>DOR 6-9 </a:t>
            </a:r>
            <a:r>
              <a:rPr lang="en-US" i="1" dirty="0" smtClean="0">
                <a:latin typeface="Arial" pitchFamily="34" charset="0"/>
                <a:cs typeface="Arial" pitchFamily="34" charset="0"/>
              </a:rPr>
              <a:t>months and OS 8-15 months</a:t>
            </a:r>
          </a:p>
          <a:p>
            <a:pPr lvl="1"/>
            <a:endParaRPr lang="en-US" dirty="0" smtClean="0">
              <a:latin typeface="Arial" pitchFamily="34" charset="0"/>
              <a:cs typeface="Arial" pitchFamily="34" charset="0"/>
            </a:endParaRPr>
          </a:p>
          <a:p>
            <a:r>
              <a:rPr lang="en-US" sz="3500" dirty="0" smtClean="0">
                <a:latin typeface="Arial" pitchFamily="34" charset="0"/>
                <a:cs typeface="Arial" pitchFamily="34" charset="0"/>
              </a:rPr>
              <a:t>Toxicities manageable and allow combination therapy</a:t>
            </a:r>
          </a:p>
          <a:p>
            <a:pPr marL="0" indent="0">
              <a:buNone/>
            </a:pPr>
            <a:endParaRPr lang="en-US" dirty="0" smtClean="0">
              <a:latin typeface="Arial" pitchFamily="34" charset="0"/>
              <a:cs typeface="Arial" pitchFamily="34" charset="0"/>
            </a:endParaRPr>
          </a:p>
          <a:p>
            <a:r>
              <a:rPr lang="en-US" sz="3500" dirty="0">
                <a:latin typeface="Arial" pitchFamily="34" charset="0"/>
                <a:cs typeface="Arial" pitchFamily="34" charset="0"/>
              </a:rPr>
              <a:t>O</a:t>
            </a:r>
            <a:r>
              <a:rPr lang="en-US" sz="3500" dirty="0" smtClean="0">
                <a:latin typeface="Arial" pitchFamily="34" charset="0"/>
                <a:cs typeface="Arial" pitchFamily="34" charset="0"/>
              </a:rPr>
              <a:t>ther new drugs are under evaluation for less heavily pretreated relapsed/refractory patients</a:t>
            </a:r>
          </a:p>
          <a:p>
            <a:pPr lvl="1"/>
            <a:r>
              <a:rPr lang="en-US" i="1" dirty="0" err="1">
                <a:latin typeface="Arial" pitchFamily="34" charset="0"/>
                <a:cs typeface="Arial" pitchFamily="34" charset="0"/>
              </a:rPr>
              <a:t>Ixazomib</a:t>
            </a:r>
            <a:r>
              <a:rPr lang="en-US" i="1" dirty="0">
                <a:latin typeface="Arial" pitchFamily="34" charset="0"/>
                <a:cs typeface="Arial" pitchFamily="34" charset="0"/>
              </a:rPr>
              <a:t> (MLN 9708)</a:t>
            </a:r>
          </a:p>
          <a:p>
            <a:pPr lvl="1"/>
            <a:r>
              <a:rPr lang="en-US" i="1" dirty="0" err="1" smtClean="0">
                <a:latin typeface="Arial" pitchFamily="34" charset="0"/>
                <a:cs typeface="Arial" pitchFamily="34" charset="0"/>
              </a:rPr>
              <a:t>Elotuzumab</a:t>
            </a:r>
            <a:endParaRPr lang="en-US" i="1" dirty="0">
              <a:latin typeface="Arial" pitchFamily="34" charset="0"/>
              <a:cs typeface="Arial" pitchFamily="34" charset="0"/>
            </a:endParaRPr>
          </a:p>
          <a:p>
            <a:pPr lvl="1"/>
            <a:r>
              <a:rPr lang="en-US" i="1" dirty="0">
                <a:latin typeface="Arial" pitchFamily="34" charset="0"/>
                <a:cs typeface="Arial" pitchFamily="34" charset="0"/>
              </a:rPr>
              <a:t>Bendamustine</a:t>
            </a:r>
          </a:p>
          <a:p>
            <a:pPr lvl="1"/>
            <a:endParaRPr lang="en-US" dirty="0">
              <a:latin typeface="Arial" pitchFamily="34" charset="0"/>
              <a:cs typeface="Arial" pitchFamily="34" charset="0"/>
            </a:endParaRPr>
          </a:p>
          <a:p>
            <a:r>
              <a:rPr lang="en-US" sz="3500" dirty="0" smtClean="0">
                <a:latin typeface="Arial" pitchFamily="34" charset="0"/>
                <a:cs typeface="Arial" pitchFamily="34" charset="0"/>
              </a:rPr>
              <a:t>These drugs are quickly being evaluated earlier in the disease course</a:t>
            </a:r>
          </a:p>
          <a:p>
            <a:endParaRPr lang="en-US" sz="3500" dirty="0" smtClean="0">
              <a:latin typeface="Arial" pitchFamily="34" charset="0"/>
              <a:cs typeface="Arial" pitchFamily="34" charset="0"/>
            </a:endParaRPr>
          </a:p>
          <a:p>
            <a:r>
              <a:rPr lang="en-US" sz="3500" dirty="0" smtClean="0">
                <a:latin typeface="Arial" pitchFamily="34" charset="0"/>
                <a:cs typeface="Arial" pitchFamily="34" charset="0"/>
              </a:rPr>
              <a:t>Stay tuned!</a:t>
            </a:r>
          </a:p>
          <a:p>
            <a:endParaRPr lang="en-US" dirty="0" smtClean="0"/>
          </a:p>
        </p:txBody>
      </p:sp>
      <p:sp>
        <p:nvSpPr>
          <p:cNvPr id="9" name="Line 17"/>
          <p:cNvSpPr>
            <a:spLocks noChangeShapeType="1"/>
          </p:cNvSpPr>
          <p:nvPr/>
        </p:nvSpPr>
        <p:spPr bwMode="auto">
          <a:xfrm>
            <a:off x="611188" y="1196752"/>
            <a:ext cx="7848600" cy="0"/>
          </a:xfrm>
          <a:prstGeom prst="line">
            <a:avLst/>
          </a:prstGeom>
          <a:noFill/>
          <a:ln w="38100">
            <a:solidFill>
              <a:srgbClr val="C00000"/>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5407286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latin typeface="Arial" charset="0"/>
                <a:ea typeface="ヒラギノ角ゴ Pro W3" charset="0"/>
                <a:cs typeface="ヒラギノ角ゴ Pro W3" charset="0"/>
              </a:rPr>
              <a:t>International Second Opinion: Interactive </a:t>
            </a:r>
            <a:br>
              <a:rPr lang="en-US">
                <a:solidFill>
                  <a:srgbClr val="EFC53D"/>
                </a:solidFill>
                <a:latin typeface="Arial" charset="0"/>
                <a:ea typeface="ヒラギノ角ゴ Pro W3" charset="0"/>
                <a:cs typeface="ヒラギノ角ゴ Pro W3" charset="0"/>
              </a:rPr>
            </a:br>
            <a:r>
              <a:rPr lang="en-US">
                <a:solidFill>
                  <a:srgbClr val="EFC53D"/>
                </a:solidFill>
                <a:latin typeface="Arial" charset="0"/>
                <a:ea typeface="ヒラギノ角ゴ Pro W3" charset="0"/>
                <a:cs typeface="ヒラギノ角ゴ Pro W3" charset="0"/>
              </a:rPr>
              <a:t>Case-Based Discussions Focused on the Management of Multiple Myeloma</a:t>
            </a:r>
            <a:br>
              <a:rPr lang="en-US">
                <a:solidFill>
                  <a:srgbClr val="EFC53D"/>
                </a:solidFill>
                <a:latin typeface="Arial" charset="0"/>
                <a:ea typeface="ヒラギノ角ゴ Pro W3" charset="0"/>
                <a:cs typeface="ヒラギノ角ゴ Pro W3" charset="0"/>
              </a:rPr>
            </a:br>
            <a:r>
              <a:rPr lang="en-US" sz="800">
                <a:latin typeface="Arial" charset="0"/>
                <a:ea typeface="ヒラギノ角ゴ Pro W3" charset="0"/>
                <a:cs typeface="ヒラギノ角ゴ Pro W3" charset="0"/>
              </a:rPr>
              <a:t> </a:t>
            </a:r>
            <a:r>
              <a:rPr lang="en-US" sz="1400">
                <a:latin typeface="Arial" charset="0"/>
                <a:ea typeface="ヒラギノ角ゴ Pro W3" charset="0"/>
                <a:cs typeface="ヒラギノ角ゴ Pro W3" charset="0"/>
              </a:rPr>
              <a:t/>
            </a:r>
            <a:br>
              <a:rPr lang="en-US" sz="1400">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Friday, December 7, 2012</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6:30 PM – 9:00 PM</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Atlanta, Georgia</a:t>
            </a:r>
          </a:p>
        </p:txBody>
      </p:sp>
      <p:sp>
        <p:nvSpPr>
          <p:cNvPr id="4098" name="Text Box 7"/>
          <p:cNvSpPr txBox="1">
            <a:spLocks noChangeArrowheads="1"/>
          </p:cNvSpPr>
          <p:nvPr/>
        </p:nvSpPr>
        <p:spPr bwMode="auto">
          <a:xfrm>
            <a:off x="3998913" y="4572000"/>
            <a:ext cx="1146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2000" b="1" smtClean="0">
                <a:solidFill>
                  <a:srgbClr val="EFC53D"/>
                </a:solidFill>
                <a:ea typeface="ヒラギノ角ゴ Pro W3" charset="0"/>
                <a:cs typeface="ヒラギノ角ゴ Pro W3" charset="0"/>
              </a:rPr>
              <a:t>Faculty</a:t>
            </a:r>
            <a:r>
              <a:rPr lang="en-US" sz="2000" b="1" smtClean="0">
                <a:solidFill>
                  <a:srgbClr val="FFFFFF"/>
                </a:solidFill>
                <a:ea typeface="ヒラギノ角ゴ Pro W3" charset="0"/>
                <a:cs typeface="ヒラギノ角ゴ Pro W3" charset="0"/>
              </a:rPr>
              <a:t> </a:t>
            </a:r>
          </a:p>
        </p:txBody>
      </p:sp>
      <p:sp>
        <p:nvSpPr>
          <p:cNvPr id="4099" name="Text Box 6"/>
          <p:cNvSpPr txBox="1">
            <a:spLocks noChangeArrowheads="1"/>
          </p:cNvSpPr>
          <p:nvPr/>
        </p:nvSpPr>
        <p:spPr bwMode="auto">
          <a:xfrm>
            <a:off x="1352550" y="4945063"/>
            <a:ext cx="32067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1800" b="1" smtClean="0">
                <a:solidFill>
                  <a:srgbClr val="FFFFFF"/>
                </a:solidFill>
              </a:rPr>
              <a:t>Meletios A Dimopoulos, MD</a:t>
            </a:r>
          </a:p>
          <a:p>
            <a:pPr eaLnBrk="0" fontAlgn="base" hangingPunct="0">
              <a:spcBef>
                <a:spcPct val="0"/>
              </a:spcBef>
              <a:spcAft>
                <a:spcPct val="0"/>
              </a:spcAft>
            </a:pPr>
            <a:r>
              <a:rPr lang="en-US" sz="1800" b="1" smtClean="0">
                <a:solidFill>
                  <a:srgbClr val="FFFFFF"/>
                </a:solidFill>
              </a:rPr>
              <a:t>Sergio Giralt, MD</a:t>
            </a:r>
          </a:p>
          <a:p>
            <a:pPr eaLnBrk="0" fontAlgn="base" hangingPunct="0">
              <a:spcBef>
                <a:spcPct val="0"/>
              </a:spcBef>
              <a:spcAft>
                <a:spcPct val="0"/>
              </a:spcAft>
            </a:pPr>
            <a:r>
              <a:rPr lang="en-US" sz="1800" b="1" smtClean="0">
                <a:solidFill>
                  <a:srgbClr val="FFFFFF"/>
                </a:solidFill>
              </a:rPr>
              <a:t>Donna E Reece, MD</a:t>
            </a:r>
          </a:p>
        </p:txBody>
      </p:sp>
      <p:sp>
        <p:nvSpPr>
          <p:cNvPr id="4100" name="Text Box 6"/>
          <p:cNvSpPr txBox="1">
            <a:spLocks noChangeArrowheads="1"/>
          </p:cNvSpPr>
          <p:nvPr/>
        </p:nvSpPr>
        <p:spPr bwMode="auto">
          <a:xfrm>
            <a:off x="4648200" y="4973638"/>
            <a:ext cx="2843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1800" b="1" smtClean="0">
                <a:solidFill>
                  <a:srgbClr val="FFFFFF"/>
                </a:solidFill>
              </a:rPr>
              <a:t>A Keith Stewart, MBChB</a:t>
            </a:r>
          </a:p>
          <a:p>
            <a:pPr eaLnBrk="0" fontAlgn="base" hangingPunct="0">
              <a:spcBef>
                <a:spcPct val="0"/>
              </a:spcBef>
              <a:spcAft>
                <a:spcPct val="0"/>
              </a:spcAft>
            </a:pPr>
            <a:r>
              <a:rPr lang="en-US" sz="1800" b="1" smtClean="0">
                <a:solidFill>
                  <a:srgbClr val="FFFFFF"/>
                </a:solidFill>
              </a:rPr>
              <a:t>Ravi Vij, MD</a:t>
            </a:r>
          </a:p>
        </p:txBody>
      </p:sp>
      <p:sp>
        <p:nvSpPr>
          <p:cNvPr id="4101" name="Text Box 7"/>
          <p:cNvSpPr txBox="1">
            <a:spLocks noChangeArrowheads="1"/>
          </p:cNvSpPr>
          <p:nvPr/>
        </p:nvSpPr>
        <p:spPr bwMode="auto">
          <a:xfrm>
            <a:off x="3859213" y="3657600"/>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0" fontAlgn="base" hangingPunct="0">
              <a:spcBef>
                <a:spcPct val="0"/>
              </a:spcBef>
              <a:spcAft>
                <a:spcPct val="0"/>
              </a:spcAft>
            </a:pPr>
            <a:r>
              <a:rPr lang="en-US" sz="2000" b="1" smtClean="0">
                <a:solidFill>
                  <a:srgbClr val="EFC53D"/>
                </a:solidFill>
              </a:rPr>
              <a:t>Moderator</a:t>
            </a:r>
          </a:p>
        </p:txBody>
      </p:sp>
      <p:sp>
        <p:nvSpPr>
          <p:cNvPr id="4102" name="Text Box 6"/>
          <p:cNvSpPr txBox="1">
            <a:spLocks noChangeArrowheads="1"/>
          </p:cNvSpPr>
          <p:nvPr/>
        </p:nvSpPr>
        <p:spPr bwMode="auto">
          <a:xfrm>
            <a:off x="3362325" y="3962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0" fontAlgn="base" hangingPunct="0">
              <a:spcBef>
                <a:spcPts val="213"/>
              </a:spcBef>
              <a:spcAft>
                <a:spcPct val="0"/>
              </a:spcAft>
            </a:pPr>
            <a:r>
              <a:rPr lang="en-US" sz="1800" b="1" smtClean="0">
                <a:solidFill>
                  <a:srgbClr val="FFFFFF"/>
                </a:solidFill>
              </a:rPr>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title" idx="4294967295"/>
          </p:nvPr>
        </p:nvSpPr>
        <p:spPr>
          <a:xfrm>
            <a:off x="0" y="0"/>
            <a:ext cx="9144000" cy="1143000"/>
          </a:xfrm>
        </p:spPr>
        <p:txBody>
          <a:bodyPr/>
          <a:lstStyle/>
          <a:p>
            <a:pPr algn="ctr" eaLnBrk="1" hangingPunct="1"/>
            <a:r>
              <a:rPr lang="en-US" dirty="0">
                <a:solidFill>
                  <a:srgbClr val="FFFF00"/>
                </a:solidFill>
                <a:latin typeface="Arial" charset="0"/>
                <a:ea typeface="ＭＳ Ｐゴシック" charset="0"/>
                <a:cs typeface="Arial" charset="0"/>
              </a:rPr>
              <a:t>Case: (</a:t>
            </a:r>
            <a:r>
              <a:rPr lang="en-US" dirty="0" err="1">
                <a:solidFill>
                  <a:srgbClr val="FFFF00"/>
                </a:solidFill>
                <a:latin typeface="Arial" charset="0"/>
                <a:ea typeface="ＭＳ Ｐゴシック" charset="0"/>
                <a:cs typeface="Arial" charset="0"/>
              </a:rPr>
              <a:t>Dr</a:t>
            </a:r>
            <a:r>
              <a:rPr lang="en-US" dirty="0">
                <a:solidFill>
                  <a:srgbClr val="FFFF00"/>
                </a:solidFill>
                <a:latin typeface="Arial" charset="0"/>
                <a:ea typeface="ＭＳ Ｐゴシック" charset="0"/>
                <a:cs typeface="Arial" charset="0"/>
              </a:rPr>
              <a:t> </a:t>
            </a:r>
            <a:r>
              <a:rPr lang="en-US" dirty="0" err="1">
                <a:solidFill>
                  <a:srgbClr val="FFFF00"/>
                </a:solidFill>
                <a:latin typeface="Arial" charset="0"/>
                <a:ea typeface="ＭＳ Ｐゴシック" charset="0"/>
                <a:cs typeface="Arial" charset="0"/>
              </a:rPr>
              <a:t>García-Sanz</a:t>
            </a:r>
            <a:r>
              <a:rPr lang="en-US" dirty="0">
                <a:solidFill>
                  <a:srgbClr val="FFFF00"/>
                </a:solidFill>
                <a:latin typeface="Arial" charset="0"/>
                <a:ea typeface="ＭＳ Ｐゴシック" charset="0"/>
                <a:cs typeface="Arial" charset="0"/>
              </a:rPr>
              <a:t>)</a:t>
            </a:r>
          </a:p>
        </p:txBody>
      </p:sp>
      <p:sp>
        <p:nvSpPr>
          <p:cNvPr id="4098" name="Content Placeholder 2"/>
          <p:cNvSpPr>
            <a:spLocks noGrp="1"/>
          </p:cNvSpPr>
          <p:nvPr>
            <p:ph idx="4294967295"/>
          </p:nvPr>
        </p:nvSpPr>
        <p:spPr>
          <a:xfrm>
            <a:off x="685800" y="1462088"/>
            <a:ext cx="7924800" cy="5027612"/>
          </a:xfrm>
        </p:spPr>
        <p:txBody>
          <a:bodyPr/>
          <a:lstStyle/>
          <a:p>
            <a:pPr eaLnBrk="1" hangingPunct="1"/>
            <a:r>
              <a:rPr lang="en-US" sz="2400">
                <a:latin typeface="Arial" charset="0"/>
                <a:ea typeface="ＭＳ Ｐゴシック" charset="0"/>
                <a:cs typeface="Arial" charset="0"/>
              </a:rPr>
              <a:t>76-year-old woman with a 1-year history of smoldering myeloma (IgG-kappa type), normal cytogenetics and no detectable bone lesions now presents with acute back pain</a:t>
            </a:r>
          </a:p>
          <a:p>
            <a:pPr eaLnBrk="1" hangingPunct="1"/>
            <a:r>
              <a:rPr lang="en-US" sz="2400">
                <a:latin typeface="Arial" charset="0"/>
                <a:ea typeface="ＭＳ Ｐゴシック" charset="0"/>
                <a:cs typeface="Arial" charset="0"/>
              </a:rPr>
              <a:t>MRI of the lumbar spine reveals several lesions in the lumbar vertebrae and D12 collapse</a:t>
            </a:r>
          </a:p>
          <a:p>
            <a:pPr eaLnBrk="1" hangingPunct="1"/>
            <a:r>
              <a:rPr lang="en-US" sz="2400">
                <a:latin typeface="Arial" charset="0"/>
                <a:ea typeface="ＭＳ Ｐゴシック" charset="0"/>
                <a:cs typeface="Arial" charset="0"/>
              </a:rPr>
              <a:t>Kyphoplasty resolves the back pain</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In how many patients have you used </a:t>
            </a:r>
            <a:r>
              <a:rPr lang="en-US" sz="2400" i="0" dirty="0" err="1" smtClean="0">
                <a:solidFill>
                  <a:srgbClr val="FFFFFF"/>
                </a:solidFill>
              </a:rPr>
              <a:t>carfilzomib</a:t>
            </a:r>
            <a:r>
              <a:rPr lang="en-US" sz="2400" i="0" dirty="0" smtClean="0">
                <a:solidFill>
                  <a:srgbClr val="FFFFFF"/>
                </a:solidFill>
              </a:rPr>
              <a:t> outside of a protocol setting?</a:t>
            </a:r>
            <a:endParaRPr lang="en-US" sz="2400" i="0" dirty="0">
              <a:solidFill>
                <a:srgbClr val="FFFFFF"/>
              </a:solidFill>
            </a:endParaRPr>
          </a:p>
        </p:txBody>
      </p:sp>
      <p:graphicFrame>
        <p:nvGraphicFramePr>
          <p:cNvPr id="3" name="Chart 2"/>
          <p:cNvGraphicFramePr/>
          <p:nvPr>
            <p:extLst>
              <p:ext uri="{D42A27DB-BD31-4B8C-83A1-F6EECF244321}">
                <p14:modId xmlns:p14="http://schemas.microsoft.com/office/powerpoint/2010/main" val="2223834975"/>
              </p:ext>
            </p:extLst>
          </p:nvPr>
        </p:nvGraphicFramePr>
        <p:xfrm>
          <a:off x="381000" y="2060848"/>
          <a:ext cx="75438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80531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Can </a:t>
            </a:r>
            <a:r>
              <a:rPr lang="en-US" sz="2400" i="0" dirty="0" err="1" smtClean="0">
                <a:solidFill>
                  <a:srgbClr val="FFFFFF"/>
                </a:solidFill>
              </a:rPr>
              <a:t>carfilzomib</a:t>
            </a:r>
            <a:r>
              <a:rPr lang="en-US" sz="2400" i="0" dirty="0" smtClean="0">
                <a:solidFill>
                  <a:srgbClr val="FFFFFF"/>
                </a:solidFill>
              </a:rPr>
              <a:t> safely be used in patients with </a:t>
            </a:r>
            <a:br>
              <a:rPr lang="en-US" sz="2400" i="0" dirty="0" smtClean="0">
                <a:solidFill>
                  <a:srgbClr val="FFFFFF"/>
                </a:solidFill>
              </a:rPr>
            </a:br>
            <a:r>
              <a:rPr lang="en-US" sz="2400" i="0" dirty="0" smtClean="0">
                <a:solidFill>
                  <a:srgbClr val="FFFFFF"/>
                </a:solidFill>
              </a:rPr>
              <a:t>renal failure?</a:t>
            </a:r>
            <a:endParaRPr lang="en-US" sz="2400" i="0" dirty="0">
              <a:solidFill>
                <a:srgbClr val="FFFFFF"/>
              </a:solidFill>
            </a:endParaRPr>
          </a:p>
        </p:txBody>
      </p:sp>
      <p:graphicFrame>
        <p:nvGraphicFramePr>
          <p:cNvPr id="3" name="Chart 2"/>
          <p:cNvGraphicFramePr/>
          <p:nvPr>
            <p:extLst>
              <p:ext uri="{D42A27DB-BD31-4B8C-83A1-F6EECF244321}">
                <p14:modId xmlns:p14="http://schemas.microsoft.com/office/powerpoint/2010/main" val="634942484"/>
              </p:ext>
            </p:extLst>
          </p:nvPr>
        </p:nvGraphicFramePr>
        <p:xfrm>
          <a:off x="381000" y="2060848"/>
          <a:ext cx="75438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941725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For how many patients currently in your practice would you use </a:t>
            </a:r>
            <a:r>
              <a:rPr lang="en-US" sz="2400" i="0" dirty="0" err="1" smtClean="0">
                <a:solidFill>
                  <a:srgbClr val="FFFFFF"/>
                </a:solidFill>
              </a:rPr>
              <a:t>pomalidomide</a:t>
            </a:r>
            <a:r>
              <a:rPr lang="en-US" sz="2400" i="0" dirty="0" smtClean="0">
                <a:solidFill>
                  <a:srgbClr val="FFFFFF"/>
                </a:solidFill>
              </a:rPr>
              <a:t> if it were approved?</a:t>
            </a:r>
            <a:endParaRPr lang="en-US" sz="2400" i="0" dirty="0">
              <a:solidFill>
                <a:srgbClr val="FFFFFF"/>
              </a:solidFill>
            </a:endParaRPr>
          </a:p>
        </p:txBody>
      </p:sp>
      <p:graphicFrame>
        <p:nvGraphicFramePr>
          <p:cNvPr id="3" name="Chart 2"/>
          <p:cNvGraphicFramePr/>
          <p:nvPr>
            <p:extLst>
              <p:ext uri="{D42A27DB-BD31-4B8C-83A1-F6EECF244321}">
                <p14:modId xmlns:p14="http://schemas.microsoft.com/office/powerpoint/2010/main" val="3880602190"/>
              </p:ext>
            </p:extLst>
          </p:nvPr>
        </p:nvGraphicFramePr>
        <p:xfrm>
          <a:off x="381000" y="2060848"/>
          <a:ext cx="75438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025192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There are currently no oral proteasome inhibitors in development for the treatment of MM.</a:t>
            </a:r>
            <a:endParaRPr lang="en-US" sz="2400" i="0" dirty="0">
              <a:solidFill>
                <a:srgbClr val="FFFFFF"/>
              </a:solidFill>
            </a:endParaRPr>
          </a:p>
        </p:txBody>
      </p:sp>
      <p:graphicFrame>
        <p:nvGraphicFramePr>
          <p:cNvPr id="3" name="Chart 2"/>
          <p:cNvGraphicFramePr/>
          <p:nvPr>
            <p:extLst>
              <p:ext uri="{D42A27DB-BD31-4B8C-83A1-F6EECF244321}">
                <p14:modId xmlns:p14="http://schemas.microsoft.com/office/powerpoint/2010/main" val="1625758267"/>
              </p:ext>
            </p:extLst>
          </p:nvPr>
        </p:nvGraphicFramePr>
        <p:xfrm>
          <a:off x="381000" y="2060848"/>
          <a:ext cx="75438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08796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85750" y="0"/>
            <a:ext cx="8553450" cy="1143000"/>
          </a:xfrm>
        </p:spPr>
        <p:txBody>
          <a:bodyPr>
            <a:normAutofit fontScale="90000"/>
          </a:bodyPr>
          <a:lstStyle/>
          <a:p>
            <a:pPr algn="ctr" eaLnBrk="1" hangingPunct="1"/>
            <a:r>
              <a:rPr lang="en-US" sz="3600" dirty="0" smtClean="0">
                <a:solidFill>
                  <a:srgbClr val="FFFF00"/>
                </a:solidFill>
                <a:latin typeface="Arial" pitchFamily="34" charset="0"/>
                <a:cs typeface="Arial" pitchFamily="34" charset="0"/>
              </a:rPr>
              <a:t>Evolving Treatment Algorithm</a:t>
            </a:r>
            <a:br>
              <a:rPr lang="en-US" sz="3600" dirty="0" smtClean="0">
                <a:solidFill>
                  <a:srgbClr val="FFFF00"/>
                </a:solidFill>
                <a:latin typeface="Arial" pitchFamily="34" charset="0"/>
                <a:cs typeface="Arial" pitchFamily="34" charset="0"/>
              </a:rPr>
            </a:br>
            <a:r>
              <a:rPr lang="en-US" sz="3600" dirty="0" smtClean="0">
                <a:solidFill>
                  <a:srgbClr val="FFFF00"/>
                </a:solidFill>
                <a:latin typeface="Arial" pitchFamily="34" charset="0"/>
                <a:cs typeface="Arial" pitchFamily="34" charset="0"/>
              </a:rPr>
              <a:t> </a:t>
            </a:r>
            <a:r>
              <a:rPr lang="en-US" sz="2800" i="1" dirty="0" smtClean="0">
                <a:solidFill>
                  <a:srgbClr val="FFFF00"/>
                </a:solidFill>
                <a:latin typeface="Arial" pitchFamily="34" charset="0"/>
                <a:cs typeface="Arial" pitchFamily="34" charset="0"/>
              </a:rPr>
              <a:t>Multiple Myeloma</a:t>
            </a:r>
          </a:p>
        </p:txBody>
      </p:sp>
      <p:sp>
        <p:nvSpPr>
          <p:cNvPr id="6147" name="Content Placeholder 6"/>
          <p:cNvSpPr>
            <a:spLocks noGrp="1"/>
          </p:cNvSpPr>
          <p:nvPr>
            <p:ph sz="half" idx="1"/>
          </p:nvPr>
        </p:nvSpPr>
        <p:spPr>
          <a:xfrm>
            <a:off x="228600" y="3352800"/>
            <a:ext cx="2286000" cy="774700"/>
          </a:xfrm>
          <a:solidFill>
            <a:schemeClr val="tx2">
              <a:lumMod val="10000"/>
            </a:schemeClr>
          </a:solidFill>
          <a:ln>
            <a:solidFill>
              <a:schemeClr val="tx1"/>
            </a:solidFill>
          </a:ln>
        </p:spPr>
        <p:txBody>
          <a:bodyPr>
            <a:normAutofit lnSpcReduction="10000"/>
          </a:bodyPr>
          <a:lstStyle/>
          <a:p>
            <a:pPr marL="274320" indent="-274320" algn="ctr" eaLnBrk="1" fontAlgn="auto" hangingPunct="1">
              <a:spcAft>
                <a:spcPts val="0"/>
              </a:spcAft>
              <a:buClr>
                <a:schemeClr val="accent3"/>
              </a:buClr>
              <a:buFont typeface="Wingdings 2" pitchFamily="18" charset="2"/>
              <a:buNone/>
              <a:defRPr/>
            </a:pPr>
            <a:r>
              <a:rPr lang="en-US" sz="2400" dirty="0" smtClean="0">
                <a:latin typeface="Arial" charset="0"/>
                <a:cs typeface="Arial" charset="0"/>
              </a:rPr>
              <a:t>ASCT </a:t>
            </a:r>
          </a:p>
          <a:p>
            <a:pPr marL="274320" indent="-274320" algn="ctr" eaLnBrk="1" fontAlgn="auto" hangingPunct="1">
              <a:spcAft>
                <a:spcPts val="0"/>
              </a:spcAft>
              <a:buClr>
                <a:schemeClr val="accent3"/>
              </a:buClr>
              <a:buFont typeface="Wingdings 2" pitchFamily="18" charset="2"/>
              <a:buNone/>
              <a:defRPr/>
            </a:pPr>
            <a:r>
              <a:rPr lang="en-US" sz="1800" dirty="0" smtClean="0">
                <a:latin typeface="Arial" charset="0"/>
                <a:cs typeface="Arial" charset="0"/>
              </a:rPr>
              <a:t>+/- maintenance</a:t>
            </a:r>
          </a:p>
          <a:p>
            <a:pPr marL="274320" indent="-274320" algn="ctr" eaLnBrk="1" fontAlgn="auto" hangingPunct="1">
              <a:spcAft>
                <a:spcPts val="0"/>
              </a:spcAft>
              <a:buClr>
                <a:schemeClr val="accent3"/>
              </a:buClr>
              <a:buFont typeface="Wingdings 2" pitchFamily="18" charset="2"/>
              <a:buNone/>
              <a:defRPr/>
            </a:pPr>
            <a:endParaRPr lang="en-US" sz="2400" dirty="0" smtClean="0">
              <a:latin typeface="Arial" charset="0"/>
              <a:cs typeface="Arial" charset="0"/>
            </a:endParaRPr>
          </a:p>
          <a:p>
            <a:pPr marL="274320" indent="-274320" algn="ctr" eaLnBrk="1" fontAlgn="auto" hangingPunct="1">
              <a:spcAft>
                <a:spcPts val="0"/>
              </a:spcAft>
              <a:buClr>
                <a:schemeClr val="accent3"/>
              </a:buClr>
              <a:buFont typeface="Wingdings 2" pitchFamily="18" charset="2"/>
              <a:buNone/>
              <a:defRPr/>
            </a:pPr>
            <a:endParaRPr lang="en-US" sz="2400" dirty="0" smtClean="0">
              <a:latin typeface="Arial" charset="0"/>
              <a:cs typeface="Arial" charset="0"/>
            </a:endParaRPr>
          </a:p>
        </p:txBody>
      </p:sp>
      <p:sp>
        <p:nvSpPr>
          <p:cNvPr id="18" name="Content Placeholder 7"/>
          <p:cNvSpPr>
            <a:spLocks noGrp="1"/>
          </p:cNvSpPr>
          <p:nvPr>
            <p:ph sz="half" idx="2"/>
          </p:nvPr>
        </p:nvSpPr>
        <p:spPr>
          <a:xfrm>
            <a:off x="6096000" y="3352800"/>
            <a:ext cx="2663825" cy="914400"/>
          </a:xfrm>
          <a:solidFill>
            <a:schemeClr val="accent5">
              <a:lumMod val="40000"/>
              <a:lumOff val="60000"/>
            </a:schemeClr>
          </a:solidFill>
          <a:ln>
            <a:solidFill>
              <a:srgbClr val="002060"/>
            </a:solidFill>
          </a:ln>
        </p:spPr>
        <p:txBody>
          <a:bodyPr>
            <a:noAutofit/>
          </a:bodyPr>
          <a:lstStyle/>
          <a:p>
            <a:pPr marL="274320" indent="-274320" algn="ctr" eaLnBrk="1" fontAlgn="auto" hangingPunct="1">
              <a:spcAft>
                <a:spcPts val="0"/>
              </a:spcAft>
              <a:buClr>
                <a:schemeClr val="accent3"/>
              </a:buClr>
              <a:buFont typeface="Wingdings 2" pitchFamily="18" charset="2"/>
              <a:buNone/>
              <a:defRPr/>
            </a:pPr>
            <a:r>
              <a:rPr lang="en-US" sz="2400" dirty="0" smtClean="0">
                <a:solidFill>
                  <a:schemeClr val="accent4">
                    <a:lumMod val="10000"/>
                  </a:schemeClr>
                </a:solidFill>
                <a:latin typeface="Arial" pitchFamily="34" charset="0"/>
                <a:cs typeface="Arial" pitchFamily="34" charset="0"/>
              </a:rPr>
              <a:t>Chemotherapy</a:t>
            </a:r>
          </a:p>
          <a:p>
            <a:pPr marL="274320" indent="-274320" algn="ctr" eaLnBrk="1" fontAlgn="auto" hangingPunct="1">
              <a:spcAft>
                <a:spcPts val="0"/>
              </a:spcAft>
              <a:buClr>
                <a:schemeClr val="accent3"/>
              </a:buClr>
              <a:buFont typeface="Wingdings 2" pitchFamily="18" charset="2"/>
              <a:buNone/>
              <a:defRPr/>
            </a:pPr>
            <a:r>
              <a:rPr lang="en-US" sz="1800" dirty="0" smtClean="0">
                <a:solidFill>
                  <a:schemeClr val="bg1"/>
                </a:solidFill>
                <a:latin typeface="Arial" charset="0"/>
                <a:cs typeface="Arial" charset="0"/>
              </a:rPr>
              <a:t>+/- maintenance</a:t>
            </a:r>
          </a:p>
          <a:p>
            <a:pPr marL="274320" indent="-274320" algn="ctr" eaLnBrk="1" fontAlgn="auto" hangingPunct="1">
              <a:spcAft>
                <a:spcPts val="0"/>
              </a:spcAft>
              <a:buClr>
                <a:schemeClr val="accent3"/>
              </a:buClr>
              <a:buFont typeface="Wingdings 2" pitchFamily="18" charset="2"/>
              <a:buNone/>
              <a:defRPr/>
            </a:pPr>
            <a:endParaRPr lang="en-US" sz="2400" dirty="0" smtClean="0">
              <a:solidFill>
                <a:schemeClr val="accent4">
                  <a:lumMod val="10000"/>
                </a:schemeClr>
              </a:solidFill>
              <a:latin typeface="Arial" pitchFamily="34" charset="0"/>
              <a:cs typeface="Arial" pitchFamily="34" charset="0"/>
            </a:endParaRPr>
          </a:p>
        </p:txBody>
      </p:sp>
      <p:sp>
        <p:nvSpPr>
          <p:cNvPr id="8" name="Down Arrow 7"/>
          <p:cNvSpPr/>
          <p:nvPr/>
        </p:nvSpPr>
        <p:spPr>
          <a:xfrm>
            <a:off x="914400" y="2667000"/>
            <a:ext cx="773113" cy="649288"/>
          </a:xfrm>
          <a:prstGeom prst="downArrow">
            <a:avLst>
              <a:gd name="adj1" fmla="val 50000"/>
              <a:gd name="adj2" fmla="val 7727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Down Arrow 8"/>
          <p:cNvSpPr/>
          <p:nvPr/>
        </p:nvSpPr>
        <p:spPr>
          <a:xfrm>
            <a:off x="6858000" y="2667000"/>
            <a:ext cx="790575" cy="649288"/>
          </a:xfrm>
          <a:prstGeom prst="downArrow">
            <a:avLst>
              <a:gd name="adj1" fmla="val 50000"/>
              <a:gd name="adj2" fmla="val 7727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3"/>
          <p:cNvSpPr>
            <a:spLocks noChangeArrowheads="1"/>
          </p:cNvSpPr>
          <p:nvPr/>
        </p:nvSpPr>
        <p:spPr bwMode="auto">
          <a:xfrm>
            <a:off x="2700338" y="1500188"/>
            <a:ext cx="3384550" cy="400050"/>
          </a:xfrm>
          <a:prstGeom prst="rect">
            <a:avLst/>
          </a:prstGeom>
          <a:solidFill>
            <a:schemeClr val="bg2">
              <a:lumMod val="60000"/>
              <a:lumOff val="40000"/>
            </a:schemeClr>
          </a:solidFill>
          <a:ln w="12700">
            <a:solidFill>
              <a:srgbClr val="002060"/>
            </a:solidFill>
            <a:miter lim="800000"/>
            <a:headEnd/>
            <a:tailEnd/>
          </a:ln>
        </p:spPr>
        <p:txBody>
          <a:bodyPr>
            <a:spAutoFit/>
          </a:bodyPr>
          <a:lstStyle/>
          <a:p>
            <a:pPr algn="ctr" fontAlgn="auto">
              <a:spcBef>
                <a:spcPts val="0"/>
              </a:spcBef>
              <a:spcAft>
                <a:spcPts val="0"/>
              </a:spcAft>
              <a:defRPr/>
            </a:pPr>
            <a:r>
              <a:rPr lang="en-US" sz="2000" dirty="0">
                <a:solidFill>
                  <a:schemeClr val="tx2">
                    <a:lumMod val="10000"/>
                  </a:schemeClr>
                </a:solidFill>
              </a:rPr>
              <a:t>Age, Co-morbidities </a:t>
            </a:r>
          </a:p>
        </p:txBody>
      </p:sp>
      <p:sp>
        <p:nvSpPr>
          <p:cNvPr id="27656" name="Line 12"/>
          <p:cNvSpPr>
            <a:spLocks noChangeShapeType="1"/>
          </p:cNvSpPr>
          <p:nvPr/>
        </p:nvSpPr>
        <p:spPr bwMode="auto">
          <a:xfrm>
            <a:off x="6210300" y="1785938"/>
            <a:ext cx="495300" cy="2714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657" name="Line 12"/>
          <p:cNvSpPr>
            <a:spLocks noChangeShapeType="1"/>
          </p:cNvSpPr>
          <p:nvPr/>
        </p:nvSpPr>
        <p:spPr bwMode="auto">
          <a:xfrm flipH="1">
            <a:off x="2133600" y="1773238"/>
            <a:ext cx="493713" cy="2841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658" name="Line 17"/>
          <p:cNvSpPr>
            <a:spLocks noChangeShapeType="1"/>
          </p:cNvSpPr>
          <p:nvPr/>
        </p:nvSpPr>
        <p:spPr bwMode="auto">
          <a:xfrm>
            <a:off x="611188" y="1196975"/>
            <a:ext cx="7848600" cy="0"/>
          </a:xfrm>
          <a:prstGeom prst="line">
            <a:avLst/>
          </a:prstGeom>
          <a:noFill/>
          <a:ln w="38100">
            <a:solidFill>
              <a:srgbClr val="C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Rectangle 3"/>
          <p:cNvSpPr>
            <a:spLocks noChangeArrowheads="1"/>
          </p:cNvSpPr>
          <p:nvPr/>
        </p:nvSpPr>
        <p:spPr bwMode="auto">
          <a:xfrm>
            <a:off x="228600" y="2133600"/>
            <a:ext cx="2566988" cy="400050"/>
          </a:xfrm>
          <a:prstGeom prst="rect">
            <a:avLst/>
          </a:prstGeom>
          <a:solidFill>
            <a:schemeClr val="accent3">
              <a:lumMod val="20000"/>
              <a:lumOff val="80000"/>
            </a:schemeClr>
          </a:solidFill>
          <a:ln w="12700">
            <a:solidFill>
              <a:schemeClr val="accent4">
                <a:lumMod val="10000"/>
              </a:schemeClr>
            </a:solidFill>
            <a:miter lim="800000"/>
            <a:headEnd/>
            <a:tailEnd/>
          </a:ln>
        </p:spPr>
        <p:txBody>
          <a:bodyPr>
            <a:spAutoFit/>
          </a:bodyPr>
          <a:lstStyle/>
          <a:p>
            <a:pPr algn="ctr" fontAlgn="auto">
              <a:spcBef>
                <a:spcPts val="0"/>
              </a:spcBef>
              <a:spcAft>
                <a:spcPts val="0"/>
              </a:spcAft>
              <a:defRPr/>
            </a:pPr>
            <a:r>
              <a:rPr lang="en-US" sz="2000" dirty="0">
                <a:solidFill>
                  <a:schemeClr val="tx2">
                    <a:lumMod val="10000"/>
                  </a:schemeClr>
                </a:solidFill>
              </a:rPr>
              <a:t>≤ 65-70 years and fit</a:t>
            </a:r>
          </a:p>
        </p:txBody>
      </p:sp>
      <p:sp>
        <p:nvSpPr>
          <p:cNvPr id="17" name="Rectangle 3"/>
          <p:cNvSpPr>
            <a:spLocks noChangeArrowheads="1"/>
          </p:cNvSpPr>
          <p:nvPr/>
        </p:nvSpPr>
        <p:spPr bwMode="auto">
          <a:xfrm>
            <a:off x="5791200" y="2133600"/>
            <a:ext cx="3105150" cy="400050"/>
          </a:xfrm>
          <a:prstGeom prst="rect">
            <a:avLst/>
          </a:prstGeom>
          <a:solidFill>
            <a:schemeClr val="accent5">
              <a:lumMod val="60000"/>
              <a:lumOff val="40000"/>
            </a:schemeClr>
          </a:solidFill>
          <a:ln w="12700">
            <a:solidFill>
              <a:srgbClr val="002060"/>
            </a:solidFill>
            <a:miter lim="800000"/>
            <a:headEnd/>
            <a:tailEnd/>
          </a:ln>
        </p:spPr>
        <p:txBody>
          <a:bodyPr>
            <a:spAutoFit/>
          </a:bodyPr>
          <a:lstStyle/>
          <a:p>
            <a:pPr algn="ctr" fontAlgn="auto">
              <a:spcBef>
                <a:spcPts val="0"/>
              </a:spcBef>
              <a:spcAft>
                <a:spcPts val="0"/>
              </a:spcAft>
              <a:defRPr/>
            </a:pPr>
            <a:r>
              <a:rPr lang="en-US" sz="2000" dirty="0">
                <a:solidFill>
                  <a:schemeClr val="tx2">
                    <a:lumMod val="10000"/>
                  </a:schemeClr>
                </a:solidFill>
              </a:rPr>
              <a:t>&gt; 65-70 years and/or frail</a:t>
            </a:r>
          </a:p>
        </p:txBody>
      </p:sp>
      <p:sp>
        <p:nvSpPr>
          <p:cNvPr id="19" name="Rectangle 3"/>
          <p:cNvSpPr>
            <a:spLocks noChangeArrowheads="1"/>
          </p:cNvSpPr>
          <p:nvPr/>
        </p:nvSpPr>
        <p:spPr bwMode="auto">
          <a:xfrm>
            <a:off x="2514600" y="4267200"/>
            <a:ext cx="3429000" cy="461963"/>
          </a:xfrm>
          <a:prstGeom prst="rect">
            <a:avLst/>
          </a:prstGeom>
          <a:solidFill>
            <a:schemeClr val="accent2">
              <a:lumMod val="40000"/>
              <a:lumOff val="60000"/>
            </a:schemeClr>
          </a:solidFill>
          <a:ln w="12700">
            <a:solidFill>
              <a:srgbClr val="002060"/>
            </a:solidFill>
            <a:miter lim="800000"/>
            <a:headEnd/>
            <a:tailEnd/>
          </a:ln>
        </p:spPr>
        <p:txBody>
          <a:bodyPr>
            <a:spAutoFit/>
          </a:bodyPr>
          <a:lstStyle/>
          <a:p>
            <a:pPr algn="ctr" fontAlgn="auto">
              <a:spcBef>
                <a:spcPts val="0"/>
              </a:spcBef>
              <a:spcAft>
                <a:spcPts val="0"/>
              </a:spcAft>
              <a:defRPr/>
            </a:pPr>
            <a:r>
              <a:rPr lang="en-US" sz="2400" dirty="0">
                <a:solidFill>
                  <a:schemeClr val="tx2">
                    <a:lumMod val="10000"/>
                  </a:schemeClr>
                </a:solidFill>
              </a:rPr>
              <a:t>Progression</a:t>
            </a:r>
          </a:p>
        </p:txBody>
      </p:sp>
      <p:sp>
        <p:nvSpPr>
          <p:cNvPr id="27662" name="Line 12"/>
          <p:cNvSpPr>
            <a:spLocks noChangeShapeType="1"/>
          </p:cNvSpPr>
          <p:nvPr/>
        </p:nvSpPr>
        <p:spPr bwMode="auto">
          <a:xfrm>
            <a:off x="1219200" y="4267200"/>
            <a:ext cx="1143000" cy="304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663" name="Line 12"/>
          <p:cNvSpPr>
            <a:spLocks noChangeShapeType="1"/>
          </p:cNvSpPr>
          <p:nvPr/>
        </p:nvSpPr>
        <p:spPr bwMode="auto">
          <a:xfrm flipH="1">
            <a:off x="6400800" y="4343400"/>
            <a:ext cx="1143000" cy="228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 name="Content Placeholder 7"/>
          <p:cNvSpPr txBox="1">
            <a:spLocks/>
          </p:cNvSpPr>
          <p:nvPr/>
        </p:nvSpPr>
        <p:spPr>
          <a:xfrm>
            <a:off x="2124075" y="4797425"/>
            <a:ext cx="4481513" cy="647700"/>
          </a:xfrm>
          <a:prstGeom prst="rect">
            <a:avLst/>
          </a:prstGeom>
          <a:solidFill>
            <a:schemeClr val="accent3">
              <a:lumMod val="20000"/>
              <a:lumOff val="80000"/>
            </a:schemeClr>
          </a:solidFill>
          <a:ln>
            <a:solidFill>
              <a:srgbClr val="002060"/>
            </a:solidFill>
          </a:ln>
        </p:spPr>
        <p:txBody>
          <a:bodyPr/>
          <a:lstStyle/>
          <a:p>
            <a:pPr marL="274320" indent="-274320" algn="ctr" fontAlgn="auto">
              <a:spcBef>
                <a:spcPct val="20000"/>
              </a:spcBef>
              <a:spcAft>
                <a:spcPts val="0"/>
              </a:spcAft>
              <a:buClr>
                <a:schemeClr val="accent3"/>
              </a:buClr>
              <a:buFont typeface="Arial" pitchFamily="34" charset="0"/>
              <a:buNone/>
              <a:defRPr/>
            </a:pPr>
            <a:r>
              <a:rPr lang="en-US" sz="1600" dirty="0">
                <a:solidFill>
                  <a:schemeClr val="accent4">
                    <a:lumMod val="10000"/>
                  </a:schemeClr>
                </a:solidFill>
              </a:rPr>
              <a:t>Second-line therapy (</a:t>
            </a:r>
            <a:r>
              <a:rPr lang="en-US" sz="1600" dirty="0" err="1">
                <a:solidFill>
                  <a:schemeClr val="accent4">
                    <a:lumMod val="10000"/>
                  </a:schemeClr>
                </a:solidFill>
              </a:rPr>
              <a:t>IMiD</a:t>
            </a:r>
            <a:r>
              <a:rPr lang="en-US" sz="1600" dirty="0">
                <a:solidFill>
                  <a:schemeClr val="accent4">
                    <a:lumMod val="10000"/>
                  </a:schemeClr>
                </a:solidFill>
              </a:rPr>
              <a:t> or </a:t>
            </a:r>
            <a:r>
              <a:rPr lang="en-US" sz="1600" dirty="0" err="1">
                <a:solidFill>
                  <a:schemeClr val="accent4">
                    <a:lumMod val="10000"/>
                  </a:schemeClr>
                </a:solidFill>
              </a:rPr>
              <a:t>Bortezomib</a:t>
            </a:r>
            <a:r>
              <a:rPr lang="en-US" sz="1600" dirty="0">
                <a:solidFill>
                  <a:schemeClr val="accent4">
                    <a:lumMod val="10000"/>
                  </a:schemeClr>
                </a:solidFill>
              </a:rPr>
              <a:t>)</a:t>
            </a:r>
          </a:p>
          <a:p>
            <a:pPr marL="274320" indent="-274320" algn="ctr">
              <a:spcBef>
                <a:spcPct val="20000"/>
              </a:spcBef>
              <a:buClr>
                <a:schemeClr val="accent3"/>
              </a:buClr>
              <a:defRPr/>
            </a:pPr>
            <a:r>
              <a:rPr lang="en-US" sz="1600" dirty="0">
                <a:solidFill>
                  <a:schemeClr val="accent4">
                    <a:lumMod val="10000"/>
                  </a:schemeClr>
                </a:solidFill>
              </a:rPr>
              <a:t>Third-line therapy (</a:t>
            </a:r>
            <a:r>
              <a:rPr lang="en-US" sz="1600" dirty="0" err="1">
                <a:solidFill>
                  <a:schemeClr val="accent4">
                    <a:lumMod val="10000"/>
                  </a:schemeClr>
                </a:solidFill>
              </a:rPr>
              <a:t>Bortezomib</a:t>
            </a:r>
            <a:r>
              <a:rPr lang="en-US" sz="1600" dirty="0">
                <a:solidFill>
                  <a:schemeClr val="accent4">
                    <a:lumMod val="10000"/>
                  </a:schemeClr>
                </a:solidFill>
              </a:rPr>
              <a:t> or </a:t>
            </a:r>
            <a:r>
              <a:rPr lang="en-US" sz="1600" dirty="0" err="1">
                <a:solidFill>
                  <a:schemeClr val="accent4">
                    <a:lumMod val="10000"/>
                  </a:schemeClr>
                </a:solidFill>
              </a:rPr>
              <a:t>IMiD</a:t>
            </a:r>
            <a:r>
              <a:rPr lang="en-US" sz="1600" dirty="0">
                <a:solidFill>
                  <a:schemeClr val="accent4">
                    <a:lumMod val="10000"/>
                  </a:schemeClr>
                </a:solidFill>
              </a:rPr>
              <a:t>) </a:t>
            </a:r>
          </a:p>
        </p:txBody>
      </p:sp>
      <p:sp>
        <p:nvSpPr>
          <p:cNvPr id="23" name="Rectangle 3"/>
          <p:cNvSpPr>
            <a:spLocks noChangeArrowheads="1"/>
          </p:cNvSpPr>
          <p:nvPr/>
        </p:nvSpPr>
        <p:spPr bwMode="auto">
          <a:xfrm>
            <a:off x="2700338" y="6221413"/>
            <a:ext cx="3109912" cy="400050"/>
          </a:xfrm>
          <a:prstGeom prst="rect">
            <a:avLst/>
          </a:prstGeom>
          <a:solidFill>
            <a:schemeClr val="accent3">
              <a:lumMod val="20000"/>
              <a:lumOff val="80000"/>
            </a:schemeClr>
          </a:solidFill>
          <a:ln w="12700">
            <a:solidFill>
              <a:srgbClr val="002060"/>
            </a:solidFill>
            <a:miter lim="800000"/>
            <a:headEnd/>
            <a:tailEnd/>
          </a:ln>
        </p:spPr>
        <p:txBody>
          <a:bodyPr>
            <a:spAutoFit/>
          </a:bodyPr>
          <a:lstStyle/>
          <a:p>
            <a:pPr algn="ctr" fontAlgn="auto">
              <a:spcBef>
                <a:spcPts val="0"/>
              </a:spcBef>
              <a:spcAft>
                <a:spcPts val="0"/>
              </a:spcAft>
              <a:defRPr/>
            </a:pPr>
            <a:r>
              <a:rPr lang="en-US" sz="2000" i="1" dirty="0">
                <a:solidFill>
                  <a:schemeClr val="tx2">
                    <a:lumMod val="10000"/>
                  </a:schemeClr>
                </a:solidFill>
              </a:rPr>
              <a:t>Palliation/Death</a:t>
            </a:r>
          </a:p>
        </p:txBody>
      </p:sp>
      <p:sp>
        <p:nvSpPr>
          <p:cNvPr id="2" name="Rectangle 1"/>
          <p:cNvSpPr/>
          <p:nvPr/>
        </p:nvSpPr>
        <p:spPr>
          <a:xfrm>
            <a:off x="1870075" y="5503863"/>
            <a:ext cx="5040313" cy="400110"/>
          </a:xfrm>
          <a:prstGeom prst="rect">
            <a:avLst/>
          </a:prstGeom>
          <a:solidFill>
            <a:schemeClr val="accent3">
              <a:lumMod val="75000"/>
            </a:schemeClr>
          </a:solidFill>
          <a:ln>
            <a:solidFill>
              <a:schemeClr val="accent4">
                <a:lumMod val="10000"/>
              </a:schemeClr>
            </a:solidFill>
          </a:ln>
        </p:spPr>
        <p:txBody>
          <a:bodyPr>
            <a:spAutoFit/>
          </a:bodyPr>
          <a:lstStyle/>
          <a:p>
            <a:pPr algn="ctr">
              <a:defRPr/>
            </a:pPr>
            <a:r>
              <a:rPr lang="en-US" sz="2000" dirty="0">
                <a:solidFill>
                  <a:schemeClr val="accent4">
                    <a:lumMod val="10000"/>
                  </a:schemeClr>
                </a:solidFill>
              </a:rPr>
              <a:t>“Double </a:t>
            </a:r>
            <a:r>
              <a:rPr lang="en-US" sz="2000" dirty="0" smtClean="0">
                <a:solidFill>
                  <a:schemeClr val="accent4">
                    <a:lumMod val="10000"/>
                  </a:schemeClr>
                </a:solidFill>
              </a:rPr>
              <a:t>refractory”</a:t>
            </a:r>
            <a:endParaRPr lang="en-US" sz="2000" dirty="0">
              <a:solidFill>
                <a:schemeClr val="accent4">
                  <a:lumMod val="10000"/>
                </a:schemeClr>
              </a:solidFill>
            </a:endParaRPr>
          </a:p>
        </p:txBody>
      </p:sp>
      <p:sp>
        <p:nvSpPr>
          <p:cNvPr id="20" name="TextBox 19"/>
          <p:cNvSpPr txBox="1"/>
          <p:nvPr/>
        </p:nvSpPr>
        <p:spPr>
          <a:xfrm>
            <a:off x="3124200" y="2362200"/>
            <a:ext cx="2422525" cy="369888"/>
          </a:xfrm>
          <a:prstGeom prst="rect">
            <a:avLst/>
          </a:prstGeom>
          <a:solidFill>
            <a:srgbClr val="FF5050"/>
          </a:solidFill>
          <a:ln>
            <a:solidFill>
              <a:schemeClr val="bg1"/>
            </a:solidFill>
            <a:prstDash val="dash"/>
          </a:ln>
        </p:spPr>
        <p:txBody>
          <a:bodyPr>
            <a:spAutoFit/>
          </a:bodyPr>
          <a:lstStyle/>
          <a:p>
            <a:pPr algn="ctr">
              <a:defRPr/>
            </a:pPr>
            <a:r>
              <a:rPr lang="en-US" dirty="0">
                <a:solidFill>
                  <a:schemeClr val="accent4">
                    <a:lumMod val="10000"/>
                  </a:schemeClr>
                </a:solidFill>
              </a:rPr>
              <a:t>3-drug combo</a:t>
            </a:r>
          </a:p>
        </p:txBody>
      </p:sp>
      <p:cxnSp>
        <p:nvCxnSpPr>
          <p:cNvPr id="21" name="Straight Arrow Connector 20"/>
          <p:cNvCxnSpPr/>
          <p:nvPr/>
        </p:nvCxnSpPr>
        <p:spPr>
          <a:xfrm flipH="1">
            <a:off x="4330700" y="2024063"/>
            <a:ext cx="1588" cy="32543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343400" y="2895600"/>
            <a:ext cx="0" cy="1219200"/>
          </a:xfrm>
          <a:prstGeom prst="line">
            <a:avLst/>
          </a:prstGeom>
          <a:ln w="28575">
            <a:solidFill>
              <a:schemeClr val="tx1"/>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2743200" y="3276600"/>
            <a:ext cx="1447800" cy="3810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7671" name="TextBox 30"/>
          <p:cNvSpPr txBox="1">
            <a:spLocks noChangeArrowheads="1"/>
          </p:cNvSpPr>
          <p:nvPr/>
        </p:nvSpPr>
        <p:spPr bwMode="auto">
          <a:xfrm>
            <a:off x="2430310" y="2895600"/>
            <a:ext cx="18485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600" dirty="0" smtClean="0"/>
              <a:t>Patient/MD </a:t>
            </a:r>
            <a:r>
              <a:rPr lang="en-US" sz="1600" dirty="0"/>
              <a:t>choice</a:t>
            </a:r>
          </a:p>
        </p:txBody>
      </p:sp>
      <p:sp>
        <p:nvSpPr>
          <p:cNvPr id="3" name="Right Arrow 2"/>
          <p:cNvSpPr/>
          <p:nvPr/>
        </p:nvSpPr>
        <p:spPr>
          <a:xfrm rot="11579511">
            <a:off x="7020553" y="5550264"/>
            <a:ext cx="978408" cy="484632"/>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54672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fontScale="90000"/>
          </a:bodyPr>
          <a:lstStyle/>
          <a:p>
            <a:r>
              <a:rPr lang="en-US" sz="3600" dirty="0" smtClean="0">
                <a:solidFill>
                  <a:srgbClr val="FFFF00"/>
                </a:solidFill>
                <a:latin typeface="Arial" pitchFamily="34" charset="0"/>
                <a:cs typeface="Arial" pitchFamily="34" charset="0"/>
              </a:rPr>
              <a:t>Options for “Double Refractory” Myeloma</a:t>
            </a:r>
            <a:endParaRPr lang="en-US" sz="3600" dirty="0">
              <a:solidFill>
                <a:srgbClr val="FFFF00"/>
              </a:solidFill>
              <a:latin typeface="Arial" pitchFamily="34" charset="0"/>
              <a:cs typeface="Arial" pitchFamily="34" charset="0"/>
            </a:endParaRPr>
          </a:p>
        </p:txBody>
      </p:sp>
      <p:sp>
        <p:nvSpPr>
          <p:cNvPr id="3" name="Content Placeholder 2"/>
          <p:cNvSpPr>
            <a:spLocks noGrp="1"/>
          </p:cNvSpPr>
          <p:nvPr>
            <p:ph idx="1"/>
          </p:nvPr>
        </p:nvSpPr>
        <p:spPr>
          <a:xfrm>
            <a:off x="467544" y="1268760"/>
            <a:ext cx="8229600" cy="5328592"/>
          </a:xfrm>
        </p:spPr>
        <p:txBody>
          <a:bodyPr>
            <a:normAutofit/>
          </a:bodyPr>
          <a:lstStyle/>
          <a:p>
            <a:r>
              <a:rPr lang="en-US" sz="2800" dirty="0" smtClean="0">
                <a:latin typeface="Arial" pitchFamily="34" charset="0"/>
                <a:cs typeface="Arial" pitchFamily="34" charset="0"/>
              </a:rPr>
              <a:t>Recycle agents previously used</a:t>
            </a:r>
          </a:p>
          <a:p>
            <a:pPr lvl="1"/>
            <a:r>
              <a:rPr lang="en-US" sz="2400" i="1" dirty="0" smtClean="0">
                <a:latin typeface="Arial" pitchFamily="34" charset="0"/>
                <a:cs typeface="Arial" pitchFamily="34" charset="0"/>
              </a:rPr>
              <a:t>Based on concept of fluctuating clones of myeloma cells with different drug sensitivities, i.e. “clonal tiding”</a:t>
            </a:r>
          </a:p>
          <a:p>
            <a:r>
              <a:rPr lang="en-US" sz="2800" dirty="0" smtClean="0">
                <a:latin typeface="Arial" pitchFamily="34" charset="0"/>
                <a:cs typeface="Arial" pitchFamily="34" charset="0"/>
              </a:rPr>
              <a:t>New drugs</a:t>
            </a:r>
          </a:p>
          <a:p>
            <a:pPr lvl="1"/>
            <a:r>
              <a:rPr lang="en-US" sz="2400" i="1" dirty="0" smtClean="0">
                <a:latin typeface="Arial" pitchFamily="34" charset="0"/>
                <a:cs typeface="Arial" pitchFamily="34" charset="0"/>
              </a:rPr>
              <a:t>Carfilzomib—approved by FDA</a:t>
            </a:r>
          </a:p>
          <a:p>
            <a:pPr lvl="1"/>
            <a:r>
              <a:rPr lang="en-US" sz="2400" i="1" dirty="0" smtClean="0">
                <a:latin typeface="Arial" pitchFamily="34" charset="0"/>
                <a:cs typeface="Arial" pitchFamily="34" charset="0"/>
              </a:rPr>
              <a:t>Pomalidomide</a:t>
            </a:r>
          </a:p>
          <a:p>
            <a:pPr lvl="1"/>
            <a:r>
              <a:rPr lang="en-US" sz="2400" i="1" dirty="0" smtClean="0">
                <a:latin typeface="Arial" pitchFamily="34" charset="0"/>
                <a:cs typeface="Arial" pitchFamily="34" charset="0"/>
              </a:rPr>
              <a:t>Bortezomib + HDAC inhibitors</a:t>
            </a:r>
          </a:p>
          <a:p>
            <a:pPr lvl="1"/>
            <a:r>
              <a:rPr lang="en-US" sz="2400" i="1" dirty="0" err="1" smtClean="0">
                <a:latin typeface="Arial" pitchFamily="34" charset="0"/>
                <a:cs typeface="Arial" pitchFamily="34" charset="0"/>
              </a:rPr>
              <a:t>Ixazomib</a:t>
            </a:r>
            <a:r>
              <a:rPr lang="en-US" sz="2400" i="1" dirty="0" smtClean="0">
                <a:latin typeface="Arial" pitchFamily="34" charset="0"/>
                <a:cs typeface="Arial" pitchFamily="34" charset="0"/>
              </a:rPr>
              <a:t> (MLN9708)</a:t>
            </a:r>
          </a:p>
          <a:p>
            <a:pPr lvl="1"/>
            <a:r>
              <a:rPr lang="en-US" sz="2400" i="1" dirty="0" err="1" smtClean="0">
                <a:latin typeface="Arial" pitchFamily="34" charset="0"/>
                <a:cs typeface="Arial" pitchFamily="34" charset="0"/>
              </a:rPr>
              <a:t>Bendamustine</a:t>
            </a:r>
            <a:endParaRPr lang="en-US" sz="2400" dirty="0" smtClean="0">
              <a:latin typeface="Arial" pitchFamily="34" charset="0"/>
              <a:cs typeface="Arial" pitchFamily="34" charset="0"/>
            </a:endParaRPr>
          </a:p>
          <a:p>
            <a:r>
              <a:rPr lang="en-US" sz="2800" dirty="0" smtClean="0">
                <a:latin typeface="Arial" pitchFamily="34" charset="0"/>
                <a:cs typeface="Arial" pitchFamily="34" charset="0"/>
              </a:rPr>
              <a:t>Phase I-II trials of even newer agents</a:t>
            </a:r>
          </a:p>
        </p:txBody>
      </p:sp>
      <p:sp>
        <p:nvSpPr>
          <p:cNvPr id="4" name="Line 17"/>
          <p:cNvSpPr>
            <a:spLocks noChangeShapeType="1"/>
          </p:cNvSpPr>
          <p:nvPr/>
        </p:nvSpPr>
        <p:spPr bwMode="auto">
          <a:xfrm>
            <a:off x="611560" y="1052736"/>
            <a:ext cx="7848600" cy="0"/>
          </a:xfrm>
          <a:prstGeom prst="line">
            <a:avLst/>
          </a:prstGeom>
          <a:noFill/>
          <a:ln w="38100">
            <a:solidFill>
              <a:srgbClr val="C00000"/>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7359550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6306</TotalTime>
  <Words>2543</Words>
  <Application>Microsoft Macintosh PowerPoint</Application>
  <PresentationFormat>On-screen Show (4:3)</PresentationFormat>
  <Paragraphs>535</Paragraphs>
  <Slides>28</Slides>
  <Notes>28</Notes>
  <HiddenSlides>0</HiddenSlides>
  <MMClips>0</MMClips>
  <ScaleCrop>false</ScaleCrop>
  <HeadingPairs>
    <vt:vector size="6" baseType="variant">
      <vt:variant>
        <vt:lpstr>Theme</vt:lpstr>
      </vt:variant>
      <vt:variant>
        <vt:i4>5</vt:i4>
      </vt:variant>
      <vt:variant>
        <vt:lpstr>Embedded OLE Servers</vt:lpstr>
      </vt:variant>
      <vt:variant>
        <vt:i4>0</vt:i4>
      </vt:variant>
      <vt:variant>
        <vt:lpstr>Slide Titles</vt:lpstr>
      </vt:variant>
      <vt:variant>
        <vt:i4>28</vt:i4>
      </vt:variant>
    </vt:vector>
  </HeadingPairs>
  <TitlesOfParts>
    <vt:vector size="33" baseType="lpstr">
      <vt:lpstr>Office Theme</vt:lpstr>
      <vt:lpstr>1_Blank Presentation</vt:lpstr>
      <vt:lpstr>1_Office Theme</vt:lpstr>
      <vt:lpstr>2_Office Theme</vt:lpstr>
      <vt:lpstr>Blank Presentation</vt:lpstr>
      <vt:lpstr>PowerPoint Presentation</vt:lpstr>
      <vt:lpstr>Current and Future Treatment of Relapsed/Refractory Multiple Myeloma</vt:lpstr>
      <vt:lpstr>Case: (Dr García-Sanz)</vt:lpstr>
      <vt:lpstr>PowerPoint Presentation</vt:lpstr>
      <vt:lpstr>PowerPoint Presentation</vt:lpstr>
      <vt:lpstr>PowerPoint Presentation</vt:lpstr>
      <vt:lpstr>PowerPoint Presentation</vt:lpstr>
      <vt:lpstr>Evolving Treatment Algorithm  Multiple Myeloma</vt:lpstr>
      <vt:lpstr>Options for “Double Refractory” Myeloma</vt:lpstr>
      <vt:lpstr>Carfilzomib (PR-171)</vt:lpstr>
      <vt:lpstr>Carfilzomib in Relapsed/Refractory MM</vt:lpstr>
      <vt:lpstr>Toxicity of Carfilzomib</vt:lpstr>
      <vt:lpstr> Selected Ongoing Trials of CFZ in Relapsed Myeloma   </vt:lpstr>
      <vt:lpstr> Selected Ongoing Trials of CFZ in First Line Myeloma  </vt:lpstr>
      <vt:lpstr>Pomalidomide</vt:lpstr>
      <vt:lpstr>POM + LoDEX in RRMM MM-002 Phase II Trial  Analysis by Refractory Disease</vt:lpstr>
      <vt:lpstr>POM for the Treatment of RRMM Summary</vt:lpstr>
      <vt:lpstr> Selected Ongoing Trials of POM in RRMM  </vt:lpstr>
      <vt:lpstr>Results of MM-003 Phase III Trial of POM + LoDex vs HiDEX</vt:lpstr>
      <vt:lpstr>Future Directions: Pomalidomide </vt:lpstr>
      <vt:lpstr>Synergistic Activity of HDAC Inhibitors and Proteasome Inhibition</vt:lpstr>
      <vt:lpstr>Trials of HDAC Inhibitors in Patients with Relapsed and Bortezomib-Refractory Disease</vt:lpstr>
      <vt:lpstr>MLN9708 (Ixazomib) </vt:lpstr>
      <vt:lpstr> Selected Ongoing Trials of MLN9708  </vt:lpstr>
      <vt:lpstr>Elotuzumab</vt:lpstr>
      <vt:lpstr>Elotuzumab</vt:lpstr>
      <vt:lpstr>New Agents in Myeloma Summary/Conclusions</vt:lpstr>
      <vt:lpstr>International Second Opinion: Interactive  Case-Based Discussions Focused on the Management of Multiple Myeloma   Friday, December 7, 2012 6:30 PM – 9:00 PM Atlanta, Georgia</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232</cp:revision>
  <dcterms:created xsi:type="dcterms:W3CDTF">2012-12-04T21:05:39Z</dcterms:created>
  <dcterms:modified xsi:type="dcterms:W3CDTF">2013-03-01T17:49:34Z</dcterms:modified>
  <cp:category/>
</cp:coreProperties>
</file>