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notesSlides/notesSlide8.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2" r:id="rId3"/>
  </p:sldMasterIdLst>
  <p:notesMasterIdLst>
    <p:notesMasterId r:id="rId36"/>
  </p:notesMasterIdLst>
  <p:sldIdLst>
    <p:sldId id="297" r:id="rId4"/>
    <p:sldId id="290" r:id="rId5"/>
    <p:sldId id="291" r:id="rId6"/>
    <p:sldId id="298" r:id="rId7"/>
    <p:sldId id="299" r:id="rId8"/>
    <p:sldId id="300" r:id="rId9"/>
    <p:sldId id="301" r:id="rId10"/>
    <p:sldId id="302" r:id="rId11"/>
    <p:sldId id="257" r:id="rId12"/>
    <p:sldId id="258" r:id="rId13"/>
    <p:sldId id="267" r:id="rId14"/>
    <p:sldId id="264" r:id="rId15"/>
    <p:sldId id="266" r:id="rId16"/>
    <p:sldId id="268" r:id="rId17"/>
    <p:sldId id="262" r:id="rId18"/>
    <p:sldId id="279" r:id="rId19"/>
    <p:sldId id="293" r:id="rId20"/>
    <p:sldId id="294" r:id="rId21"/>
    <p:sldId id="295" r:id="rId22"/>
    <p:sldId id="296" r:id="rId23"/>
    <p:sldId id="277" r:id="rId24"/>
    <p:sldId id="271" r:id="rId25"/>
    <p:sldId id="272" r:id="rId26"/>
    <p:sldId id="269" r:id="rId27"/>
    <p:sldId id="281" r:id="rId28"/>
    <p:sldId id="283" r:id="rId29"/>
    <p:sldId id="282" r:id="rId30"/>
    <p:sldId id="284" r:id="rId31"/>
    <p:sldId id="285" r:id="rId32"/>
    <p:sldId id="286" r:id="rId33"/>
    <p:sldId id="276" r:id="rId34"/>
    <p:sldId id="303"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1254" autoAdjust="0"/>
  </p:normalViewPr>
  <p:slideViewPr>
    <p:cSldViewPr>
      <p:cViewPr>
        <p:scale>
          <a:sx n="100" d="100"/>
          <a:sy n="100" d="100"/>
        </p:scale>
        <p:origin x="-1784" y="-16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024"/>
    </p:cViewPr>
  </p:sorterViewPr>
  <p:notesViewPr>
    <p:cSldViewPr snapToGrid="0" snapToObjects="1">
      <p:cViewPr varScale="1">
        <p:scale>
          <a:sx n="83" d="100"/>
          <a:sy n="83" d="100"/>
        </p:scale>
        <p:origin x="-31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notesMaster" Target="notesMasters/notesMaster1.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package" Target="../embeddings/Microsoft_Excel_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7195697128768"/>
          <c:y val="0.0448275862068965"/>
          <c:w val="0.68901521779474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Sheet1!$A$2:$A$10</c:f>
              <c:strCache>
                <c:ptCount val="9"/>
                <c:pt idx="0">
                  <c:v>MPR</c:v>
                </c:pt>
                <c:pt idx="1">
                  <c:v>MPV</c:v>
                </c:pt>
                <c:pt idx="2">
                  <c:v>MPT</c:v>
                </c:pt>
                <c:pt idx="3">
                  <c:v>VTD</c:v>
                </c:pt>
                <c:pt idx="4">
                  <c:v>CyBorD</c:v>
                </c:pt>
                <c:pt idx="5">
                  <c:v>VD</c:v>
                </c:pt>
                <c:pt idx="6">
                  <c:v>Rd</c:v>
                </c:pt>
                <c:pt idx="7">
                  <c:v>RD</c:v>
                </c:pt>
                <c:pt idx="8">
                  <c:v>RVD</c:v>
                </c:pt>
              </c:strCache>
            </c:strRef>
          </c:cat>
          <c:val>
            <c:numRef>
              <c:f>Sheet1!$B$2:$B$10</c:f>
              <c:numCache>
                <c:formatCode>0%</c:formatCode>
                <c:ptCount val="9"/>
                <c:pt idx="0">
                  <c:v>0.03</c:v>
                </c:pt>
                <c:pt idx="1">
                  <c:v>0.23</c:v>
                </c:pt>
                <c:pt idx="2">
                  <c:v>0.27</c:v>
                </c:pt>
                <c:pt idx="3">
                  <c:v>0.04</c:v>
                </c:pt>
                <c:pt idx="4">
                  <c:v>0.05</c:v>
                </c:pt>
                <c:pt idx="5">
                  <c:v>0.09</c:v>
                </c:pt>
                <c:pt idx="6">
                  <c:v>0.17</c:v>
                </c:pt>
                <c:pt idx="7">
                  <c:v>0.07</c:v>
                </c:pt>
                <c:pt idx="8">
                  <c:v>0.05</c:v>
                </c:pt>
              </c:numCache>
            </c:numRef>
          </c:val>
        </c:ser>
        <c:dLbls>
          <c:showLegendKey val="0"/>
          <c:showVal val="0"/>
          <c:showCatName val="0"/>
          <c:showSerName val="0"/>
          <c:showPercent val="0"/>
          <c:showBubbleSize val="0"/>
        </c:dLbls>
        <c:gapWidth val="150"/>
        <c:axId val="723524904"/>
        <c:axId val="723527912"/>
      </c:barChart>
      <c:catAx>
        <c:axId val="723524904"/>
        <c:scaling>
          <c:orientation val="minMax"/>
        </c:scaling>
        <c:delete val="0"/>
        <c:axPos val="l"/>
        <c:majorTickMark val="out"/>
        <c:minorTickMark val="none"/>
        <c:tickLblPos val="nextTo"/>
        <c:txPr>
          <a:bodyPr/>
          <a:lstStyle/>
          <a:p>
            <a:pPr algn="r">
              <a:defRPr sz="1600"/>
            </a:pPr>
            <a:endParaRPr lang="en-US"/>
          </a:p>
        </c:txPr>
        <c:crossAx val="723527912"/>
        <c:crosses val="autoZero"/>
        <c:auto val="1"/>
        <c:lblAlgn val="ctr"/>
        <c:lblOffset val="100"/>
        <c:noMultiLvlLbl val="0"/>
      </c:catAx>
      <c:valAx>
        <c:axId val="723527912"/>
        <c:scaling>
          <c:orientation val="minMax"/>
        </c:scaling>
        <c:delete val="0"/>
        <c:axPos val="b"/>
        <c:numFmt formatCode="0%" sourceLinked="1"/>
        <c:majorTickMark val="out"/>
        <c:minorTickMark val="none"/>
        <c:tickLblPos val="nextTo"/>
        <c:txPr>
          <a:bodyPr/>
          <a:lstStyle/>
          <a:p>
            <a:pPr>
              <a:defRPr sz="1600"/>
            </a:pPr>
            <a:endParaRPr lang="en-US"/>
          </a:p>
        </c:txPr>
        <c:crossAx val="72352490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195697128768"/>
          <c:y val="0.0448275862068965"/>
          <c:w val="0.68901521779474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3"/>
                <c:pt idx="0">
                  <c:v>Never</c:v>
                </c:pt>
                <c:pt idx="1">
                  <c:v>Occasionally</c:v>
                </c:pt>
                <c:pt idx="2">
                  <c:v>Usually or always</c:v>
                </c:pt>
              </c:strCache>
            </c:strRef>
          </c:cat>
          <c:val>
            <c:numRef>
              <c:f>Sheet1!$B$2:$B$4</c:f>
              <c:numCache>
                <c:formatCode>0%</c:formatCode>
                <c:ptCount val="3"/>
                <c:pt idx="0">
                  <c:v>0.21</c:v>
                </c:pt>
                <c:pt idx="1">
                  <c:v>0.28</c:v>
                </c:pt>
                <c:pt idx="2">
                  <c:v>0.51</c:v>
                </c:pt>
              </c:numCache>
            </c:numRef>
          </c:val>
        </c:ser>
        <c:dLbls>
          <c:showLegendKey val="0"/>
          <c:showVal val="0"/>
          <c:showCatName val="0"/>
          <c:showSerName val="0"/>
          <c:showPercent val="0"/>
          <c:showBubbleSize val="0"/>
        </c:dLbls>
        <c:gapWidth val="150"/>
        <c:axId val="723591496"/>
        <c:axId val="723594504"/>
      </c:barChart>
      <c:catAx>
        <c:axId val="723591496"/>
        <c:scaling>
          <c:orientation val="minMax"/>
        </c:scaling>
        <c:delete val="0"/>
        <c:axPos val="l"/>
        <c:majorTickMark val="out"/>
        <c:minorTickMark val="none"/>
        <c:tickLblPos val="nextTo"/>
        <c:txPr>
          <a:bodyPr/>
          <a:lstStyle/>
          <a:p>
            <a:pPr algn="r">
              <a:defRPr sz="1600"/>
            </a:pPr>
            <a:endParaRPr lang="en-US"/>
          </a:p>
        </c:txPr>
        <c:crossAx val="723594504"/>
        <c:crosses val="autoZero"/>
        <c:auto val="1"/>
        <c:lblAlgn val="ctr"/>
        <c:lblOffset val="100"/>
        <c:noMultiLvlLbl val="0"/>
      </c:catAx>
      <c:valAx>
        <c:axId val="723594504"/>
        <c:scaling>
          <c:orientation val="minMax"/>
        </c:scaling>
        <c:delete val="0"/>
        <c:axPos val="b"/>
        <c:numFmt formatCode="0%" sourceLinked="1"/>
        <c:majorTickMark val="out"/>
        <c:minorTickMark val="none"/>
        <c:tickLblPos val="nextTo"/>
        <c:txPr>
          <a:bodyPr/>
          <a:lstStyle/>
          <a:p>
            <a:pPr>
              <a:defRPr sz="1600"/>
            </a:pPr>
            <a:endParaRPr lang="en-US"/>
          </a:p>
        </c:txPr>
        <c:crossAx val="72359149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195697128768"/>
          <c:y val="0.0448275862068965"/>
          <c:w val="0.68901521779474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3"/>
                <c:pt idx="0">
                  <c:v>Both about equally</c:v>
                </c:pt>
                <c:pt idx="1">
                  <c:v>Once-weekly schedule</c:v>
                </c:pt>
                <c:pt idx="2">
                  <c:v>Standard twice-weekly schedule</c:v>
                </c:pt>
              </c:strCache>
            </c:strRef>
          </c:cat>
          <c:val>
            <c:numRef>
              <c:f>Sheet1!$B$2:$B$4</c:f>
              <c:numCache>
                <c:formatCode>0%</c:formatCode>
                <c:ptCount val="3"/>
                <c:pt idx="0">
                  <c:v>0.2</c:v>
                </c:pt>
                <c:pt idx="1">
                  <c:v>0.44</c:v>
                </c:pt>
                <c:pt idx="2">
                  <c:v>0.36</c:v>
                </c:pt>
              </c:numCache>
            </c:numRef>
          </c:val>
        </c:ser>
        <c:dLbls>
          <c:showLegendKey val="0"/>
          <c:showVal val="0"/>
          <c:showCatName val="0"/>
          <c:showSerName val="0"/>
          <c:showPercent val="0"/>
          <c:showBubbleSize val="0"/>
        </c:dLbls>
        <c:gapWidth val="150"/>
        <c:axId val="723655688"/>
        <c:axId val="723658696"/>
      </c:barChart>
      <c:catAx>
        <c:axId val="723655688"/>
        <c:scaling>
          <c:orientation val="minMax"/>
        </c:scaling>
        <c:delete val="0"/>
        <c:axPos val="l"/>
        <c:majorTickMark val="out"/>
        <c:minorTickMark val="none"/>
        <c:tickLblPos val="nextTo"/>
        <c:txPr>
          <a:bodyPr/>
          <a:lstStyle/>
          <a:p>
            <a:pPr algn="r">
              <a:defRPr sz="1600"/>
            </a:pPr>
            <a:endParaRPr lang="en-US"/>
          </a:p>
        </c:txPr>
        <c:crossAx val="723658696"/>
        <c:crosses val="autoZero"/>
        <c:auto val="1"/>
        <c:lblAlgn val="ctr"/>
        <c:lblOffset val="100"/>
        <c:noMultiLvlLbl val="0"/>
      </c:catAx>
      <c:valAx>
        <c:axId val="723658696"/>
        <c:scaling>
          <c:orientation val="minMax"/>
        </c:scaling>
        <c:delete val="0"/>
        <c:axPos val="b"/>
        <c:numFmt formatCode="0%" sourceLinked="1"/>
        <c:majorTickMark val="out"/>
        <c:minorTickMark val="none"/>
        <c:tickLblPos val="nextTo"/>
        <c:txPr>
          <a:bodyPr/>
          <a:lstStyle/>
          <a:p>
            <a:pPr>
              <a:defRPr sz="1600"/>
            </a:pPr>
            <a:endParaRPr lang="en-US"/>
          </a:p>
        </c:txPr>
        <c:crossAx val="72365568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75713831225642"/>
          <c:y val="0.0448275862068965"/>
          <c:w val="0.485199501577454"/>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dLbl>
              <c:idx val="3"/>
              <c:layout>
                <c:manualLayout>
                  <c:x val="-1.32559187553843E-7"/>
                  <c:y val="-0.00584795321637428"/>
                </c:manualLayout>
              </c:layout>
              <c:showLegendKey val="0"/>
              <c:showVal val="1"/>
              <c:showCatName val="0"/>
              <c:showSerName val="0"/>
              <c:showPercent val="0"/>
              <c:showBubbleSize val="0"/>
            </c:dLbl>
            <c:txPr>
              <a:bodyPr/>
              <a:lstStyle/>
              <a:p>
                <a:pPr>
                  <a:defRPr sz="1700"/>
                </a:pPr>
                <a:endParaRPr lang="en-US"/>
              </a:p>
            </c:txPr>
            <c:showLegendKey val="0"/>
            <c:showVal val="1"/>
            <c:showCatName val="0"/>
            <c:showSerName val="0"/>
            <c:showPercent val="0"/>
            <c:showBubbleSize val="0"/>
            <c:showLeaderLines val="0"/>
          </c:dLbls>
          <c:cat>
            <c:strRef>
              <c:f>Sheet1!$A$2:$A$4</c:f>
              <c:strCache>
                <c:ptCount val="3"/>
                <c:pt idx="0">
                  <c:v>Preemptive dose reduction, with no further dose escalation</c:v>
                </c:pt>
                <c:pt idx="1">
                  <c:v>Preemptive dose reduction, with dose escalation based on tolerability</c:v>
                </c:pt>
                <c:pt idx="2">
                  <c:v>Standard dose</c:v>
                </c:pt>
              </c:strCache>
            </c:strRef>
          </c:cat>
          <c:val>
            <c:numRef>
              <c:f>Sheet1!$B$2:$B$4</c:f>
              <c:numCache>
                <c:formatCode>0%</c:formatCode>
                <c:ptCount val="3"/>
                <c:pt idx="0">
                  <c:v>0.09</c:v>
                </c:pt>
                <c:pt idx="1">
                  <c:v>0.34</c:v>
                </c:pt>
                <c:pt idx="2">
                  <c:v>0.57</c:v>
                </c:pt>
              </c:numCache>
            </c:numRef>
          </c:val>
        </c:ser>
        <c:dLbls>
          <c:showLegendKey val="0"/>
          <c:showVal val="0"/>
          <c:showCatName val="0"/>
          <c:showSerName val="0"/>
          <c:showPercent val="0"/>
          <c:showBubbleSize val="0"/>
        </c:dLbls>
        <c:gapWidth val="150"/>
        <c:axId val="723721208"/>
        <c:axId val="723724216"/>
      </c:barChart>
      <c:catAx>
        <c:axId val="723721208"/>
        <c:scaling>
          <c:orientation val="minMax"/>
        </c:scaling>
        <c:delete val="0"/>
        <c:axPos val="l"/>
        <c:majorTickMark val="out"/>
        <c:minorTickMark val="none"/>
        <c:tickLblPos val="nextTo"/>
        <c:txPr>
          <a:bodyPr/>
          <a:lstStyle/>
          <a:p>
            <a:pPr algn="r">
              <a:defRPr sz="1600"/>
            </a:pPr>
            <a:endParaRPr lang="en-US"/>
          </a:p>
        </c:txPr>
        <c:crossAx val="723724216"/>
        <c:crosses val="autoZero"/>
        <c:auto val="1"/>
        <c:lblAlgn val="ctr"/>
        <c:lblOffset val="100"/>
        <c:noMultiLvlLbl val="0"/>
      </c:catAx>
      <c:valAx>
        <c:axId val="723724216"/>
        <c:scaling>
          <c:orientation val="minMax"/>
        </c:scaling>
        <c:delete val="0"/>
        <c:axPos val="b"/>
        <c:numFmt formatCode="0%" sourceLinked="1"/>
        <c:majorTickMark val="out"/>
        <c:minorTickMark val="none"/>
        <c:tickLblPos val="nextTo"/>
        <c:txPr>
          <a:bodyPr/>
          <a:lstStyle/>
          <a:p>
            <a:pPr>
              <a:defRPr sz="1600"/>
            </a:pPr>
            <a:endParaRPr lang="en-US"/>
          </a:p>
        </c:txPr>
        <c:crossAx val="72372120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195697128768"/>
          <c:y val="0.0448275862068965"/>
          <c:w val="0.68901521779474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Sheet1!$A$2:$A$3</c:f>
              <c:strCache>
                <c:ptCount val="2"/>
                <c:pt idx="0">
                  <c:v>No</c:v>
                </c:pt>
                <c:pt idx="1">
                  <c:v>Yes</c:v>
                </c:pt>
              </c:strCache>
            </c:strRef>
          </c:cat>
          <c:val>
            <c:numRef>
              <c:f>Sheet1!$B$2:$B$3</c:f>
              <c:numCache>
                <c:formatCode>0%</c:formatCode>
                <c:ptCount val="2"/>
                <c:pt idx="0">
                  <c:v>0.38</c:v>
                </c:pt>
                <c:pt idx="1">
                  <c:v>0.62</c:v>
                </c:pt>
              </c:numCache>
            </c:numRef>
          </c:val>
        </c:ser>
        <c:dLbls>
          <c:showLegendKey val="0"/>
          <c:showVal val="0"/>
          <c:showCatName val="0"/>
          <c:showSerName val="0"/>
          <c:showPercent val="0"/>
          <c:showBubbleSize val="0"/>
        </c:dLbls>
        <c:gapWidth val="150"/>
        <c:axId val="723762120"/>
        <c:axId val="723765128"/>
      </c:barChart>
      <c:catAx>
        <c:axId val="723762120"/>
        <c:scaling>
          <c:orientation val="minMax"/>
        </c:scaling>
        <c:delete val="0"/>
        <c:axPos val="l"/>
        <c:majorTickMark val="out"/>
        <c:minorTickMark val="none"/>
        <c:tickLblPos val="nextTo"/>
        <c:txPr>
          <a:bodyPr/>
          <a:lstStyle/>
          <a:p>
            <a:pPr algn="r">
              <a:defRPr sz="1600"/>
            </a:pPr>
            <a:endParaRPr lang="en-US"/>
          </a:p>
        </c:txPr>
        <c:crossAx val="723765128"/>
        <c:crosses val="autoZero"/>
        <c:auto val="1"/>
        <c:lblAlgn val="ctr"/>
        <c:lblOffset val="100"/>
        <c:noMultiLvlLbl val="0"/>
      </c:catAx>
      <c:valAx>
        <c:axId val="723765128"/>
        <c:scaling>
          <c:orientation val="minMax"/>
        </c:scaling>
        <c:delete val="0"/>
        <c:axPos val="b"/>
        <c:numFmt formatCode="0%" sourceLinked="1"/>
        <c:majorTickMark val="out"/>
        <c:minorTickMark val="none"/>
        <c:tickLblPos val="nextTo"/>
        <c:txPr>
          <a:bodyPr/>
          <a:lstStyle/>
          <a:p>
            <a:pPr>
              <a:defRPr sz="1600"/>
            </a:pPr>
            <a:endParaRPr lang="en-US"/>
          </a:p>
        </c:txPr>
        <c:crossAx val="72376212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930A85-CD7D-4075-86C0-7C3E84E51770}" type="datetimeFigureOut">
              <a:rPr lang="en-US" smtClean="0"/>
              <a:pPr/>
              <a:t>3/1/13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D76913-64A6-4A65-A8DC-2EEA32F0A812}" type="slidenum">
              <a:rPr lang="en-US" smtClean="0"/>
              <a:pPr/>
              <a:t>‹#›</a:t>
            </a:fld>
            <a:endParaRPr lang="en-US"/>
          </a:p>
        </p:txBody>
      </p:sp>
    </p:spTree>
    <p:extLst>
      <p:ext uri="{BB962C8B-B14F-4D97-AF65-F5344CB8AC3E}">
        <p14:creationId xmlns:p14="http://schemas.microsoft.com/office/powerpoint/2010/main" val="3977118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1</a:t>
            </a:fld>
            <a:endParaRPr lang="en-US"/>
          </a:p>
        </p:txBody>
      </p:sp>
    </p:spTree>
    <p:extLst>
      <p:ext uri="{BB962C8B-B14F-4D97-AF65-F5344CB8AC3E}">
        <p14:creationId xmlns:p14="http://schemas.microsoft.com/office/powerpoint/2010/main" val="19737850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088CB555-5439-4895-AFFD-E16E38B51013}" type="slidenum">
              <a:rPr lang="en-US" smtClean="0">
                <a:latin typeface="Arial" pitchFamily="34" charset="0"/>
              </a:rPr>
              <a:pPr/>
              <a:t>10</a:t>
            </a:fld>
            <a:endParaRPr lang="en-US" smtClean="0">
              <a:latin typeface="Arial" pitchFamily="34" charset="0"/>
            </a:endParaRPr>
          </a:p>
        </p:txBody>
      </p:sp>
      <p:sp>
        <p:nvSpPr>
          <p:cNvPr id="113667"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11</a:t>
            </a:fld>
            <a:endParaRPr lang="en-US"/>
          </a:p>
        </p:txBody>
      </p:sp>
    </p:spTree>
    <p:extLst>
      <p:ext uri="{BB962C8B-B14F-4D97-AF65-F5344CB8AC3E}">
        <p14:creationId xmlns:p14="http://schemas.microsoft.com/office/powerpoint/2010/main" val="48731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12</a:t>
            </a:fld>
            <a:endParaRPr lang="en-US"/>
          </a:p>
        </p:txBody>
      </p:sp>
    </p:spTree>
    <p:extLst>
      <p:ext uri="{BB962C8B-B14F-4D97-AF65-F5344CB8AC3E}">
        <p14:creationId xmlns:p14="http://schemas.microsoft.com/office/powerpoint/2010/main" val="630352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13</a:t>
            </a:fld>
            <a:endParaRPr lang="en-US"/>
          </a:p>
        </p:txBody>
      </p:sp>
    </p:spTree>
    <p:extLst>
      <p:ext uri="{BB962C8B-B14F-4D97-AF65-F5344CB8AC3E}">
        <p14:creationId xmlns:p14="http://schemas.microsoft.com/office/powerpoint/2010/main" val="3426740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14</a:t>
            </a:fld>
            <a:endParaRPr lang="en-US"/>
          </a:p>
        </p:txBody>
      </p:sp>
    </p:spTree>
    <p:extLst>
      <p:ext uri="{BB962C8B-B14F-4D97-AF65-F5344CB8AC3E}">
        <p14:creationId xmlns:p14="http://schemas.microsoft.com/office/powerpoint/2010/main" val="1566082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15</a:t>
            </a:fld>
            <a:endParaRPr lang="en-US"/>
          </a:p>
        </p:txBody>
      </p:sp>
    </p:spTree>
    <p:extLst>
      <p:ext uri="{BB962C8B-B14F-4D97-AF65-F5344CB8AC3E}">
        <p14:creationId xmlns:p14="http://schemas.microsoft.com/office/powerpoint/2010/main" val="3582476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16</a:t>
            </a:fld>
            <a:endParaRPr lang="en-US"/>
          </a:p>
        </p:txBody>
      </p:sp>
    </p:spTree>
    <p:extLst>
      <p:ext uri="{BB962C8B-B14F-4D97-AF65-F5344CB8AC3E}">
        <p14:creationId xmlns:p14="http://schemas.microsoft.com/office/powerpoint/2010/main" val="3501535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7"/>
          <p:cNvSpPr>
            <a:spLocks noGrp="1" noChangeArrowheads="1"/>
          </p:cNvSpPr>
          <p:nvPr>
            <p:ph type="sldNum" sz="quarter" idx="5"/>
          </p:nvPr>
        </p:nvSpPr>
        <p:spPr>
          <a:noFill/>
        </p:spPr>
        <p:txBody>
          <a:bodyPr/>
          <a:lstStyle/>
          <a:p>
            <a:fld id="{0846835C-335F-C843-B9E6-620F756AB512}" type="slidenum">
              <a:rPr lang="en-US">
                <a:solidFill>
                  <a:srgbClr val="000000"/>
                </a:solidFill>
              </a:rPr>
              <a:pPr/>
              <a:t>17</a:t>
            </a:fld>
            <a:endParaRPr lang="en-US">
              <a:solidFill>
                <a:srgbClr val="000000"/>
              </a:solidFill>
            </a:endParaRPr>
          </a:p>
        </p:txBody>
      </p:sp>
      <p:sp>
        <p:nvSpPr>
          <p:cNvPr id="139266" name="Rectangle 2"/>
          <p:cNvSpPr>
            <a:spLocks noGrp="1" noRot="1" noChangeAspect="1" noChangeArrowheads="1" noTextEdit="1"/>
          </p:cNvSpPr>
          <p:nvPr>
            <p:ph type="sldImg"/>
          </p:nvPr>
        </p:nvSpPr>
        <p:spPr>
          <a:xfrm>
            <a:off x="1180207" y="686405"/>
            <a:ext cx="4499074" cy="3429000"/>
          </a:xfrm>
          <a:solidFill>
            <a:srgbClr val="FFFFFF"/>
          </a:solidFill>
          <a:ln/>
        </p:spPr>
      </p:sp>
      <p:sp>
        <p:nvSpPr>
          <p:cNvPr id="139267" name="Rectangle 3"/>
          <p:cNvSpPr>
            <a:spLocks noGrp="1" noChangeArrowheads="1"/>
          </p:cNvSpPr>
          <p:nvPr>
            <p:ph type="body" idx="1"/>
          </p:nvPr>
        </p:nvSpPr>
        <p:spPr>
          <a:xfrm>
            <a:off x="818555" y="4334632"/>
            <a:ext cx="5487293" cy="4113892"/>
          </a:xfrm>
          <a:solidFill>
            <a:srgbClr val="FFFFFF"/>
          </a:solidFill>
          <a:ln>
            <a:solidFill>
              <a:srgbClr val="000000"/>
            </a:solidFill>
          </a:ln>
        </p:spPr>
        <p:txBody>
          <a:bodyPr lIns="91422" tIns="45711" rIns="91422" bIns="45711"/>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7"/>
          <p:cNvSpPr>
            <a:spLocks noGrp="1" noChangeArrowheads="1"/>
          </p:cNvSpPr>
          <p:nvPr>
            <p:ph type="sldNum" sz="quarter" idx="5"/>
          </p:nvPr>
        </p:nvSpPr>
        <p:spPr>
          <a:noFill/>
        </p:spPr>
        <p:txBody>
          <a:bodyPr/>
          <a:lstStyle/>
          <a:p>
            <a:fld id="{A684E003-28B4-204D-9B7A-2781A8B33B4C}" type="slidenum">
              <a:rPr lang="en-US">
                <a:solidFill>
                  <a:srgbClr val="000000"/>
                </a:solidFill>
              </a:rPr>
              <a:pPr/>
              <a:t>18</a:t>
            </a:fld>
            <a:endParaRPr lang="en-US">
              <a:solidFill>
                <a:srgbClr val="000000"/>
              </a:solidFill>
            </a:endParaRPr>
          </a:p>
        </p:txBody>
      </p:sp>
      <p:sp>
        <p:nvSpPr>
          <p:cNvPr id="141314"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141315" name="Rectangle 3"/>
          <p:cNvSpPr>
            <a:spLocks noGrp="1" noChangeArrowheads="1"/>
          </p:cNvSpPr>
          <p:nvPr>
            <p:ph type="body" idx="1"/>
          </p:nvPr>
        </p:nvSpPr>
        <p:spPr>
          <a:xfrm>
            <a:off x="818555" y="4334632"/>
            <a:ext cx="5487293" cy="4113892"/>
          </a:xfrm>
          <a:solidFill>
            <a:srgbClr val="FFFFFF"/>
          </a:solidFill>
          <a:ln>
            <a:solidFill>
              <a:srgbClr val="000000"/>
            </a:solidFill>
          </a:ln>
        </p:spPr>
        <p:txBody>
          <a:bodyPr lIns="91422" tIns="45711" rIns="91422" bIns="45711"/>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7"/>
          <p:cNvSpPr>
            <a:spLocks noGrp="1" noChangeArrowheads="1"/>
          </p:cNvSpPr>
          <p:nvPr>
            <p:ph type="sldNum" sz="quarter" idx="5"/>
          </p:nvPr>
        </p:nvSpPr>
        <p:spPr>
          <a:noFill/>
        </p:spPr>
        <p:txBody>
          <a:bodyPr/>
          <a:lstStyle/>
          <a:p>
            <a:fld id="{6BCBFEAF-D2B6-CE4A-A0B5-5906E59C10BE}" type="slidenum">
              <a:rPr lang="en-US">
                <a:solidFill>
                  <a:srgbClr val="000000"/>
                </a:solidFill>
              </a:rPr>
              <a:pPr/>
              <a:t>19</a:t>
            </a:fld>
            <a:endParaRPr lang="en-US">
              <a:solidFill>
                <a:srgbClr val="000000"/>
              </a:solidFill>
            </a:endParaRPr>
          </a:p>
        </p:txBody>
      </p:sp>
      <p:sp>
        <p:nvSpPr>
          <p:cNvPr id="143362"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143363" name="Rectangle 3"/>
          <p:cNvSpPr>
            <a:spLocks noGrp="1" noChangeArrowheads="1"/>
          </p:cNvSpPr>
          <p:nvPr>
            <p:ph type="body" idx="1"/>
          </p:nvPr>
        </p:nvSpPr>
        <p:spPr>
          <a:xfrm>
            <a:off x="818555" y="4334632"/>
            <a:ext cx="5487293" cy="4113892"/>
          </a:xfrm>
          <a:solidFill>
            <a:srgbClr val="FFFFFF"/>
          </a:solidFill>
          <a:ln>
            <a:solidFill>
              <a:srgbClr val="000000"/>
            </a:solidFill>
          </a:ln>
        </p:spPr>
        <p:txBody>
          <a:bodyPr lIns="91422" tIns="45711" rIns="91422" bIns="45711"/>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2</a:t>
            </a:fld>
            <a:endParaRPr lang="en-US"/>
          </a:p>
        </p:txBody>
      </p:sp>
    </p:spTree>
    <p:extLst>
      <p:ext uri="{BB962C8B-B14F-4D97-AF65-F5344CB8AC3E}">
        <p14:creationId xmlns:p14="http://schemas.microsoft.com/office/powerpoint/2010/main" val="31076951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7"/>
          <p:cNvSpPr>
            <a:spLocks noGrp="1" noChangeArrowheads="1"/>
          </p:cNvSpPr>
          <p:nvPr>
            <p:ph type="sldNum" sz="quarter" idx="5"/>
          </p:nvPr>
        </p:nvSpPr>
        <p:spPr>
          <a:noFill/>
        </p:spPr>
        <p:txBody>
          <a:bodyPr/>
          <a:lstStyle/>
          <a:p>
            <a:fld id="{8C563275-DE80-1A4B-BDD9-627193735BF6}" type="slidenum">
              <a:rPr lang="en-US">
                <a:solidFill>
                  <a:srgbClr val="000000"/>
                </a:solidFill>
              </a:rPr>
              <a:pPr/>
              <a:t>20</a:t>
            </a:fld>
            <a:endParaRPr lang="en-US">
              <a:solidFill>
                <a:srgbClr val="000000"/>
              </a:solidFill>
            </a:endParaRPr>
          </a:p>
        </p:txBody>
      </p:sp>
      <p:sp>
        <p:nvSpPr>
          <p:cNvPr id="145410"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145411" name="Rectangle 3"/>
          <p:cNvSpPr>
            <a:spLocks noGrp="1" noChangeArrowheads="1"/>
          </p:cNvSpPr>
          <p:nvPr>
            <p:ph type="body" idx="1"/>
          </p:nvPr>
        </p:nvSpPr>
        <p:spPr>
          <a:xfrm>
            <a:off x="818555" y="4334632"/>
            <a:ext cx="5487293" cy="4113892"/>
          </a:xfrm>
          <a:solidFill>
            <a:srgbClr val="FFFFFF"/>
          </a:solidFill>
          <a:ln>
            <a:solidFill>
              <a:srgbClr val="000000"/>
            </a:solidFill>
          </a:ln>
        </p:spPr>
        <p:txBody>
          <a:bodyPr lIns="91422" tIns="45711" rIns="91422" bIns="45711"/>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1144588" y="685800"/>
            <a:ext cx="4570412" cy="3429000"/>
          </a:xfrm>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22</a:t>
            </a:fld>
            <a:endParaRPr lang="en-US"/>
          </a:p>
        </p:txBody>
      </p:sp>
    </p:spTree>
    <p:extLst>
      <p:ext uri="{BB962C8B-B14F-4D97-AF65-F5344CB8AC3E}">
        <p14:creationId xmlns:p14="http://schemas.microsoft.com/office/powerpoint/2010/main" val="14339875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23</a:t>
            </a:fld>
            <a:endParaRPr lang="en-US"/>
          </a:p>
        </p:txBody>
      </p:sp>
    </p:spTree>
    <p:extLst>
      <p:ext uri="{BB962C8B-B14F-4D97-AF65-F5344CB8AC3E}">
        <p14:creationId xmlns:p14="http://schemas.microsoft.com/office/powerpoint/2010/main" val="22620142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24</a:t>
            </a:fld>
            <a:endParaRPr lang="en-US"/>
          </a:p>
        </p:txBody>
      </p:sp>
    </p:spTree>
    <p:extLst>
      <p:ext uri="{BB962C8B-B14F-4D97-AF65-F5344CB8AC3E}">
        <p14:creationId xmlns:p14="http://schemas.microsoft.com/office/powerpoint/2010/main" val="5585764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8" name="Slide Number Placeholder 3"/>
          <p:cNvSpPr>
            <a:spLocks noGrp="1"/>
          </p:cNvSpPr>
          <p:nvPr>
            <p:ph type="sldNum" sz="quarter" idx="5"/>
          </p:nvPr>
        </p:nvSpPr>
        <p:spPr>
          <a:noFill/>
        </p:spPr>
        <p:txBody>
          <a:bodyPr/>
          <a:lstStyle/>
          <a:p>
            <a:pPr defTabSz="888860"/>
            <a:fld id="{9A779DF1-9AB0-2F43-A997-D639DFA3854A}" type="slidenum">
              <a:rPr lang="en-US">
                <a:solidFill>
                  <a:srgbClr val="000000"/>
                </a:solidFill>
              </a:rPr>
              <a:pPr defTabSz="888860"/>
              <a:t>25</a:t>
            </a:fld>
            <a:endParaRPr lang="en-US" dirty="0">
              <a:solidFill>
                <a:srgbClr val="000000"/>
              </a:solidFill>
            </a:endParaRPr>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2" name="Slide Number Placeholder 3"/>
          <p:cNvSpPr>
            <a:spLocks noGrp="1"/>
          </p:cNvSpPr>
          <p:nvPr>
            <p:ph type="sldNum" sz="quarter" idx="5"/>
          </p:nvPr>
        </p:nvSpPr>
        <p:spPr>
          <a:noFill/>
        </p:spPr>
        <p:txBody>
          <a:bodyPr/>
          <a:lstStyle/>
          <a:p>
            <a:pPr defTabSz="887359"/>
            <a:fld id="{BAEB5450-2643-6A43-913D-2D983DF04472}" type="slidenum">
              <a:rPr lang="en-US">
                <a:solidFill>
                  <a:srgbClr val="000000"/>
                </a:solidFill>
              </a:rPr>
              <a:pPr defTabSz="887359"/>
              <a:t>26</a:t>
            </a:fld>
            <a:endParaRPr lang="en-US" dirty="0">
              <a:solidFill>
                <a:srgbClr val="000000"/>
              </a:solidFill>
            </a:endParaRPr>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27</a:t>
            </a:fld>
            <a:endParaRPr lang="en-US"/>
          </a:p>
        </p:txBody>
      </p:sp>
    </p:spTree>
    <p:extLst>
      <p:ext uri="{BB962C8B-B14F-4D97-AF65-F5344CB8AC3E}">
        <p14:creationId xmlns:p14="http://schemas.microsoft.com/office/powerpoint/2010/main" val="42260713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28</a:t>
            </a:fld>
            <a:endParaRPr lang="en-US"/>
          </a:p>
        </p:txBody>
      </p:sp>
    </p:spTree>
    <p:extLst>
      <p:ext uri="{BB962C8B-B14F-4D97-AF65-F5344CB8AC3E}">
        <p14:creationId xmlns:p14="http://schemas.microsoft.com/office/powerpoint/2010/main" val="12402520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29</a:t>
            </a:fld>
            <a:endParaRPr lang="en-US"/>
          </a:p>
        </p:txBody>
      </p:sp>
    </p:spTree>
    <p:extLst>
      <p:ext uri="{BB962C8B-B14F-4D97-AF65-F5344CB8AC3E}">
        <p14:creationId xmlns:p14="http://schemas.microsoft.com/office/powerpoint/2010/main" val="2321922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3</a:t>
            </a:fld>
            <a:endParaRPr lang="en-US"/>
          </a:p>
        </p:txBody>
      </p:sp>
    </p:spTree>
    <p:extLst>
      <p:ext uri="{BB962C8B-B14F-4D97-AF65-F5344CB8AC3E}">
        <p14:creationId xmlns:p14="http://schemas.microsoft.com/office/powerpoint/2010/main" val="36722276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30</a:t>
            </a:fld>
            <a:endParaRPr lang="en-US"/>
          </a:p>
        </p:txBody>
      </p:sp>
    </p:spTree>
    <p:extLst>
      <p:ext uri="{BB962C8B-B14F-4D97-AF65-F5344CB8AC3E}">
        <p14:creationId xmlns:p14="http://schemas.microsoft.com/office/powerpoint/2010/main" val="18806173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31</a:t>
            </a:fld>
            <a:endParaRPr lang="en-US"/>
          </a:p>
        </p:txBody>
      </p:sp>
    </p:spTree>
    <p:extLst>
      <p:ext uri="{BB962C8B-B14F-4D97-AF65-F5344CB8AC3E}">
        <p14:creationId xmlns:p14="http://schemas.microsoft.com/office/powerpoint/2010/main" val="20034631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8D4DCD9-6CFE-2343-8D49-C79A63C4AE4E}" type="slidenum">
              <a:rPr lang="en-US" sz="1200">
                <a:solidFill>
                  <a:srgbClr val="000000"/>
                </a:solidFill>
              </a:rPr>
              <a:pPr/>
              <a:t>32</a:t>
            </a:fld>
            <a:endParaRPr lang="en-US" sz="1200">
              <a:solidFill>
                <a:srgbClr val="000000"/>
              </a:solidFill>
            </a:endParaRPr>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4</a:t>
            </a:fld>
            <a:endParaRPr lang="en-US"/>
          </a:p>
        </p:txBody>
      </p:sp>
    </p:spTree>
    <p:extLst>
      <p:ext uri="{BB962C8B-B14F-4D97-AF65-F5344CB8AC3E}">
        <p14:creationId xmlns:p14="http://schemas.microsoft.com/office/powerpoint/2010/main" val="557513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5</a:t>
            </a:fld>
            <a:endParaRPr lang="en-US"/>
          </a:p>
        </p:txBody>
      </p:sp>
    </p:spTree>
    <p:extLst>
      <p:ext uri="{BB962C8B-B14F-4D97-AF65-F5344CB8AC3E}">
        <p14:creationId xmlns:p14="http://schemas.microsoft.com/office/powerpoint/2010/main" val="1361736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6</a:t>
            </a:fld>
            <a:endParaRPr lang="en-US"/>
          </a:p>
        </p:txBody>
      </p:sp>
    </p:spTree>
    <p:extLst>
      <p:ext uri="{BB962C8B-B14F-4D97-AF65-F5344CB8AC3E}">
        <p14:creationId xmlns:p14="http://schemas.microsoft.com/office/powerpoint/2010/main" val="2026457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7</a:t>
            </a:fld>
            <a:endParaRPr lang="en-US"/>
          </a:p>
        </p:txBody>
      </p:sp>
    </p:spTree>
    <p:extLst>
      <p:ext uri="{BB962C8B-B14F-4D97-AF65-F5344CB8AC3E}">
        <p14:creationId xmlns:p14="http://schemas.microsoft.com/office/powerpoint/2010/main" val="2461350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D76913-64A6-4A65-A8DC-2EEA32F0A812}" type="slidenum">
              <a:rPr lang="en-US" smtClean="0"/>
              <a:pPr/>
              <a:t>8</a:t>
            </a:fld>
            <a:endParaRPr lang="en-US"/>
          </a:p>
        </p:txBody>
      </p:sp>
    </p:spTree>
    <p:extLst>
      <p:ext uri="{BB962C8B-B14F-4D97-AF65-F5344CB8AC3E}">
        <p14:creationId xmlns:p14="http://schemas.microsoft.com/office/powerpoint/2010/main" val="3183674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9727C01D-BAF0-4DFF-AFC4-E48B3A5A58FF}" type="slidenum">
              <a:rPr lang="en-US" smtClean="0">
                <a:latin typeface="Arial" pitchFamily="34" charset="0"/>
              </a:rPr>
              <a:pPr/>
              <a:t>9</a:t>
            </a:fld>
            <a:endParaRPr lang="en-US" smtClean="0">
              <a:latin typeface="Arial" pitchFamily="34" charset="0"/>
            </a:endParaRPr>
          </a:p>
        </p:txBody>
      </p:sp>
      <p:sp>
        <p:nvSpPr>
          <p:cNvPr id="112643"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991DC3-98FC-4AF0-8E9A-CC88223D4F91}"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DF276-73F8-4A23-B130-1A59B09FDFE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991DC3-98FC-4AF0-8E9A-CC88223D4F91}"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DF276-73F8-4A23-B130-1A59B09FDFE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991DC3-98FC-4AF0-8E9A-CC88223D4F91}"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DF276-73F8-4A23-B130-1A59B09FDFE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9535135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1247953899"/>
      </p:ext>
    </p:extLst>
  </p:cSld>
  <p:clrMapOvr>
    <a:masterClrMapping/>
  </p:clrMapOvr>
  <p:transition xmlns:p14="http://schemas.microsoft.com/office/powerpoint/2010/mai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1404695"/>
      </p:ext>
    </p:extLst>
  </p:cSld>
  <p:clrMapOvr>
    <a:masterClrMapping/>
  </p:clrMapOvr>
  <p:transition xmlns:p14="http://schemas.microsoft.com/office/powerpoint/2010/mai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93604604"/>
      </p:ext>
    </p:extLst>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1922644"/>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73455361"/>
      </p:ext>
    </p:extLst>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51263702"/>
      </p:ext>
    </p:extLst>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00972393"/>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991DC3-98FC-4AF0-8E9A-CC88223D4F91}"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DF276-73F8-4A23-B130-1A59B09FDFE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8395127"/>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21168439"/>
      </p:ext>
    </p:extLst>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7813830"/>
      </p:ext>
    </p:extLst>
  </p:cSld>
  <p:clrMapOvr>
    <a:masterClrMapping/>
  </p:clrMapOvr>
  <p:transition xmlns:p14="http://schemas.microsoft.com/office/powerpoint/2010/mai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8921427"/>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991DC3-98FC-4AF0-8E9A-CC88223D4F91}"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DF276-73F8-4A23-B130-1A59B09FDFE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991DC3-98FC-4AF0-8E9A-CC88223D4F91}" type="datetimeFigureOut">
              <a:rPr lang="en-US" smtClean="0"/>
              <a:pPr/>
              <a:t>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DF276-73F8-4A23-B130-1A59B09FDFE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991DC3-98FC-4AF0-8E9A-CC88223D4F91}" type="datetimeFigureOut">
              <a:rPr lang="en-US" smtClean="0"/>
              <a:pPr/>
              <a:t>3/1/13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4DF276-73F8-4A23-B130-1A59B09FDFE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991DC3-98FC-4AF0-8E9A-CC88223D4F91}" type="datetimeFigureOut">
              <a:rPr lang="en-US" smtClean="0"/>
              <a:pPr/>
              <a:t>3/1/13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4DF276-73F8-4A23-B130-1A59B09FDFE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91DC3-98FC-4AF0-8E9A-CC88223D4F91}" type="datetimeFigureOut">
              <a:rPr lang="en-US" smtClean="0"/>
              <a:pPr/>
              <a:t>3/1/13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4DF276-73F8-4A23-B130-1A59B09FDFE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991DC3-98FC-4AF0-8E9A-CC88223D4F91}" type="datetimeFigureOut">
              <a:rPr lang="en-US" smtClean="0"/>
              <a:pPr/>
              <a:t>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DF276-73F8-4A23-B130-1A59B09FDFE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991DC3-98FC-4AF0-8E9A-CC88223D4F91}" type="datetimeFigureOut">
              <a:rPr lang="en-US" smtClean="0"/>
              <a:pPr/>
              <a:t>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DF276-73F8-4A23-B130-1A59B09FDFE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2.xml"/><Relationship Id="rId3"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3.xml"/><Relationship Id="rId13" Type="http://schemas.openxmlformats.org/officeDocument/2006/relationships/image" Target="../media/image1.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991DC3-98FC-4AF0-8E9A-CC88223D4F91}" type="datetimeFigureOut">
              <a:rPr lang="en-US" smtClean="0"/>
              <a:pPr/>
              <a:t>3/1/13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4DF276-73F8-4A23-B130-1A59B09FDFE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 Id="rId3"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 Id="rId3" Type="http://schemas.openxmlformats.org/officeDocument/2006/relationships/image" Target="../media/image1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chart" Target="../charts/char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chart" Target="../charts/char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dirty="0">
                <a:solidFill>
                  <a:srgbClr val="000000"/>
                </a:solidFill>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p:txBody>
      </p:sp>
    </p:spTree>
    <p:extLst>
      <p:ext uri="{BB962C8B-B14F-4D97-AF65-F5344CB8AC3E}">
        <p14:creationId xmlns:p14="http://schemas.microsoft.com/office/powerpoint/2010/main" val="6864241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body" idx="1"/>
          </p:nvPr>
        </p:nvSpPr>
        <p:spPr>
          <a:xfrm>
            <a:off x="0" y="609600"/>
            <a:ext cx="9144000" cy="838200"/>
          </a:xfrm>
        </p:spPr>
        <p:txBody>
          <a:bodyPr/>
          <a:lstStyle/>
          <a:p>
            <a:pPr marL="0" indent="0" algn="ctr" eaLnBrk="1" hangingPunct="1">
              <a:spcBef>
                <a:spcPct val="0"/>
              </a:spcBef>
              <a:buFontTx/>
              <a:buNone/>
            </a:pPr>
            <a:r>
              <a:rPr lang="en-US" sz="4400" b="1" dirty="0" smtClean="0">
                <a:latin typeface="Times New Roman" pitchFamily="18" charset="0"/>
              </a:rPr>
              <a:t>Grade 3/4 Toxicities</a:t>
            </a:r>
          </a:p>
        </p:txBody>
      </p:sp>
      <p:graphicFrame>
        <p:nvGraphicFramePr>
          <p:cNvPr id="135171" name="Group 3"/>
          <p:cNvGraphicFramePr>
            <a:graphicFrameLocks noGrp="1"/>
          </p:cNvGraphicFramePr>
          <p:nvPr/>
        </p:nvGraphicFramePr>
        <p:xfrm>
          <a:off x="533400" y="1828800"/>
          <a:ext cx="8216900" cy="2869883"/>
        </p:xfrm>
        <a:graphic>
          <a:graphicData uri="http://schemas.openxmlformats.org/drawingml/2006/table">
            <a:tbl>
              <a:tblPr/>
              <a:tblGrid>
                <a:gridCol w="2273300"/>
                <a:gridCol w="622300"/>
                <a:gridCol w="622300"/>
                <a:gridCol w="635000"/>
                <a:gridCol w="749300"/>
                <a:gridCol w="1028700"/>
                <a:gridCol w="990600"/>
                <a:gridCol w="660400"/>
                <a:gridCol w="635000"/>
              </a:tblGrid>
              <a:tr h="41116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Adverse Events (Grade 3/4)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IFM 95-01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MM-PETHEMA-96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MY.7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19088">
                <a:tc vMerge="1">
                  <a:txBody>
                    <a:bodyPr/>
                    <a:lstStyle/>
                    <a:p>
                      <a:endParaRPr 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Dex</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Dex</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IFN-</a:t>
                      </a:r>
                      <a:r>
                        <a:rPr kumimoji="0" lang="el-GR" sz="1600" b="1" i="0" u="none" strike="noStrike" cap="none" normalizeH="0" baseline="0" smtClean="0">
                          <a:ln>
                            <a:noFill/>
                          </a:ln>
                          <a:solidFill>
                            <a:schemeClr val="tx1"/>
                          </a:solidFill>
                          <a:effectLst/>
                          <a:latin typeface="Arial" charset="0"/>
                        </a:rPr>
                        <a:t>α</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Deaths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37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Infection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Diabetes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All Hematologic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All Nonhematologic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folHlink"/>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2543" name="Text Box 79"/>
          <p:cNvSpPr txBox="1">
            <a:spLocks noChangeArrowheads="1"/>
          </p:cNvSpPr>
          <p:nvPr/>
        </p:nvSpPr>
        <p:spPr bwMode="auto">
          <a:xfrm>
            <a:off x="482600" y="5508625"/>
            <a:ext cx="2268538" cy="366713"/>
          </a:xfrm>
          <a:prstGeom prst="rect">
            <a:avLst/>
          </a:prstGeom>
          <a:noFill/>
          <a:ln w="9525" algn="ctr">
            <a:noFill/>
            <a:miter lim="800000"/>
            <a:headEnd/>
            <a:tailEnd/>
          </a:ln>
        </p:spPr>
        <p:txBody>
          <a:bodyPr wrap="none">
            <a:spAutoFit/>
          </a:bodyPr>
          <a:lstStyle/>
          <a:p>
            <a:pPr eaLnBrk="0" hangingPunct="0"/>
            <a:r>
              <a:rPr lang="en-US">
                <a:cs typeface="Arial" pitchFamily="34" charset="0"/>
              </a:rPr>
              <a:t>*Due to progression.</a:t>
            </a:r>
          </a:p>
        </p:txBody>
      </p:sp>
      <p:sp>
        <p:nvSpPr>
          <p:cNvPr id="62544" name="Text Box 80"/>
          <p:cNvSpPr txBox="1">
            <a:spLocks noChangeArrowheads="1"/>
          </p:cNvSpPr>
          <p:nvPr/>
        </p:nvSpPr>
        <p:spPr bwMode="auto">
          <a:xfrm>
            <a:off x="490538" y="6181725"/>
            <a:ext cx="8077200" cy="533400"/>
          </a:xfrm>
          <a:prstGeom prst="rect">
            <a:avLst/>
          </a:prstGeom>
          <a:noFill/>
          <a:ln w="9525" algn="ctr">
            <a:noFill/>
            <a:miter lim="800000"/>
            <a:headEnd/>
            <a:tailEnd/>
          </a:ln>
        </p:spPr>
        <p:txBody>
          <a:bodyPr>
            <a:spAutoFit/>
          </a:bodyPr>
          <a:lstStyle/>
          <a:p>
            <a:pPr eaLnBrk="0" hangingPunct="0">
              <a:lnSpc>
                <a:spcPct val="90000"/>
              </a:lnSpc>
            </a:pPr>
            <a:r>
              <a:rPr lang="en-US" sz="1600">
                <a:cs typeface="Arial" pitchFamily="34" charset="0"/>
              </a:rPr>
              <a:t>Facon. </a:t>
            </a:r>
            <a:r>
              <a:rPr lang="en-US" sz="1600" i="1">
                <a:cs typeface="Arial" pitchFamily="34" charset="0"/>
              </a:rPr>
              <a:t>Blood</a:t>
            </a:r>
            <a:r>
              <a:rPr lang="en-US" sz="1600">
                <a:cs typeface="Arial" pitchFamily="34" charset="0"/>
              </a:rPr>
              <a:t>. 2006;107:1292; Hernandez. </a:t>
            </a:r>
            <a:r>
              <a:rPr lang="en-US" sz="1600" i="1">
                <a:cs typeface="Arial" pitchFamily="34" charset="0"/>
              </a:rPr>
              <a:t>Br J Haematol</a:t>
            </a:r>
            <a:r>
              <a:rPr lang="en-US" sz="1600">
                <a:cs typeface="Arial" pitchFamily="34" charset="0"/>
              </a:rPr>
              <a:t>. 2004;127:159; Shustik. </a:t>
            </a:r>
            <a:r>
              <a:rPr lang="en-US" sz="1600" i="1">
                <a:cs typeface="Arial" pitchFamily="34" charset="0"/>
              </a:rPr>
              <a:t>Br J Haematol</a:t>
            </a:r>
            <a:r>
              <a:rPr lang="en-US" sz="1600">
                <a:cs typeface="Arial" pitchFamily="34" charset="0"/>
              </a:rPr>
              <a:t>. 2006;136:203.</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 y="6397823"/>
            <a:ext cx="3278161" cy="307777"/>
          </a:xfrm>
          <a:prstGeom prst="rect">
            <a:avLst/>
          </a:prstGeom>
        </p:spPr>
        <p:txBody>
          <a:bodyPr wrap="none">
            <a:spAutoFit/>
          </a:bodyPr>
          <a:lstStyle/>
          <a:p>
            <a:r>
              <a:rPr lang="en-US" sz="1400" dirty="0" smtClean="0"/>
              <a:t>Ludwig H et al Blood. 2009;113:3435-3442</a:t>
            </a:r>
            <a:endParaRPr lang="en-US" sz="1400" dirty="0"/>
          </a:p>
        </p:txBody>
      </p:sp>
      <p:sp>
        <p:nvSpPr>
          <p:cNvPr id="7" name="Rectangle 40"/>
          <p:cNvSpPr txBox="1">
            <a:spLocks noChangeArrowheads="1"/>
          </p:cNvSpPr>
          <p:nvPr/>
        </p:nvSpPr>
        <p:spPr>
          <a:xfrm>
            <a:off x="1" y="77450"/>
            <a:ext cx="9144000" cy="1446550"/>
          </a:xfrm>
          <a:prstGeom prst="rect">
            <a:avLst/>
          </a:prstGeom>
          <a:noFill/>
        </p:spPr>
        <p:txBody>
          <a:bodyPr vert="horz" wrap="square" lIns="91440" tIns="45720" rIns="91440" bIns="45720" rtlCol="0" anchor="b">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err="1" smtClean="0">
                <a:ln>
                  <a:noFill/>
                </a:ln>
                <a:solidFill>
                  <a:schemeClr val="tx1"/>
                </a:solidFill>
                <a:effectLst/>
                <a:uLnTx/>
                <a:uFillTx/>
                <a:latin typeface="Times New Roman" pitchFamily="18" charset="0"/>
                <a:ea typeface="+mj-ea"/>
                <a:cs typeface="+mj-cs"/>
              </a:rPr>
              <a:t>Thal/Dex</a:t>
            </a:r>
            <a:r>
              <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rPr>
              <a:t> </a:t>
            </a:r>
            <a:r>
              <a:rPr kumimoji="0" lang="en-GB" sz="4400" b="1" i="0" u="none" strike="noStrike" kern="1200" cap="none" spc="0" normalizeH="0" baseline="0" noProof="0" dirty="0" err="1" smtClean="0">
                <a:ln>
                  <a:noFill/>
                </a:ln>
                <a:solidFill>
                  <a:schemeClr val="tx1"/>
                </a:solidFill>
                <a:effectLst/>
                <a:uLnTx/>
                <a:uFillTx/>
                <a:latin typeface="Times New Roman" pitchFamily="18" charset="0"/>
                <a:ea typeface="+mj-ea"/>
                <a:cs typeface="+mj-cs"/>
              </a:rPr>
              <a:t>vs</a:t>
            </a:r>
            <a:r>
              <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rPr>
              <a:t> MP in </a:t>
            </a:r>
            <a:br>
              <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rPr>
            </a:br>
            <a:r>
              <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rPr>
              <a:t>Elderly Patients with MM</a:t>
            </a:r>
          </a:p>
        </p:txBody>
      </p:sp>
      <p:graphicFrame>
        <p:nvGraphicFramePr>
          <p:cNvPr id="4" name="Table 3"/>
          <p:cNvGraphicFramePr>
            <a:graphicFrameLocks noGrp="1"/>
          </p:cNvGraphicFramePr>
          <p:nvPr>
            <p:extLst>
              <p:ext uri="{D42A27DB-BD31-4B8C-83A1-F6EECF244321}">
                <p14:modId xmlns:p14="http://schemas.microsoft.com/office/powerpoint/2010/main" val="1582711445"/>
              </p:ext>
            </p:extLst>
          </p:nvPr>
        </p:nvGraphicFramePr>
        <p:xfrm>
          <a:off x="838200" y="2057400"/>
          <a:ext cx="7467600" cy="2685614"/>
        </p:xfrm>
        <a:graphic>
          <a:graphicData uri="http://schemas.openxmlformats.org/drawingml/2006/table">
            <a:tbl>
              <a:tblPr firstRow="1" bandRow="1">
                <a:tableStyleId>{5C22544A-7EE6-4342-B048-85BDC9FD1C3A}</a:tableStyleId>
              </a:tblPr>
              <a:tblGrid>
                <a:gridCol w="1371600"/>
                <a:gridCol w="1447800"/>
                <a:gridCol w="1524000"/>
                <a:gridCol w="1524000"/>
                <a:gridCol w="1600200"/>
              </a:tblGrid>
              <a:tr h="914400">
                <a:tc>
                  <a:txBody>
                    <a:bodyPr/>
                    <a:lstStyle/>
                    <a:p>
                      <a:endParaRPr lang="en-US" sz="1700" dirty="0">
                        <a:solidFill>
                          <a:srgbClr val="000000"/>
                        </a:solidFill>
                        <a:latin typeface="Arial"/>
                        <a:cs typeface="Aria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fi-FI" sz="1700" dirty="0" smtClean="0">
                          <a:solidFill>
                            <a:srgbClr val="000000"/>
                          </a:solidFill>
                          <a:latin typeface="Arial"/>
                          <a:cs typeface="Arial"/>
                        </a:rPr>
                        <a:t>MP </a:t>
                      </a:r>
                      <a:br>
                        <a:rPr lang="fi-FI" sz="1700" dirty="0" smtClean="0">
                          <a:solidFill>
                            <a:srgbClr val="000000"/>
                          </a:solidFill>
                          <a:latin typeface="Arial"/>
                          <a:cs typeface="Arial"/>
                        </a:rPr>
                      </a:br>
                      <a:r>
                        <a:rPr lang="fi-FI" sz="1700" dirty="0" smtClean="0">
                          <a:solidFill>
                            <a:srgbClr val="000000"/>
                          </a:solidFill>
                          <a:latin typeface="Arial"/>
                          <a:cs typeface="Arial"/>
                        </a:rPr>
                        <a:t>n = 141</a:t>
                      </a:r>
                      <a:endParaRPr lang="en-US" sz="1700" dirty="0">
                        <a:solidFill>
                          <a:srgbClr val="000000"/>
                        </a:solidFill>
                        <a:latin typeface="Arial"/>
                        <a:cs typeface="Aria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dirty="0" err="1" smtClean="0">
                          <a:solidFill>
                            <a:srgbClr val="000000"/>
                          </a:solidFill>
                          <a:latin typeface="Arial"/>
                          <a:cs typeface="Arial"/>
                        </a:rPr>
                        <a:t>Thal/Dex</a:t>
                      </a:r>
                      <a:r>
                        <a:rPr lang="en-US" sz="1700" dirty="0" smtClean="0">
                          <a:solidFill>
                            <a:srgbClr val="000000"/>
                          </a:solidFill>
                          <a:latin typeface="Arial"/>
                          <a:cs typeface="Arial"/>
                        </a:rPr>
                        <a:t> </a:t>
                      </a:r>
                      <a:br>
                        <a:rPr lang="en-US" sz="1700" dirty="0" smtClean="0">
                          <a:solidFill>
                            <a:srgbClr val="000000"/>
                          </a:solidFill>
                          <a:latin typeface="Arial"/>
                          <a:cs typeface="Arial"/>
                        </a:rPr>
                      </a:br>
                      <a:r>
                        <a:rPr lang="en-US" sz="1700" dirty="0" smtClean="0">
                          <a:solidFill>
                            <a:srgbClr val="000000"/>
                          </a:solidFill>
                          <a:latin typeface="Arial"/>
                          <a:cs typeface="Arial"/>
                        </a:rPr>
                        <a:t>n = 142 </a:t>
                      </a:r>
                      <a:endParaRPr lang="en-US" sz="1700" dirty="0">
                        <a:solidFill>
                          <a:srgbClr val="000000"/>
                        </a:solidFill>
                        <a:latin typeface="Arial"/>
                        <a:cs typeface="Aria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dirty="0" smtClean="0">
                          <a:solidFill>
                            <a:srgbClr val="000000"/>
                          </a:solidFill>
                          <a:latin typeface="Arial"/>
                          <a:cs typeface="Arial"/>
                        </a:rPr>
                        <a:t> HR</a:t>
                      </a:r>
                      <a:br>
                        <a:rPr lang="en-US" sz="1700" dirty="0" smtClean="0">
                          <a:solidFill>
                            <a:srgbClr val="000000"/>
                          </a:solidFill>
                          <a:latin typeface="Arial"/>
                          <a:cs typeface="Arial"/>
                        </a:rPr>
                      </a:br>
                      <a:r>
                        <a:rPr lang="en-US" sz="1700" dirty="0" smtClean="0">
                          <a:solidFill>
                            <a:srgbClr val="000000"/>
                          </a:solidFill>
                          <a:latin typeface="Arial"/>
                          <a:cs typeface="Arial"/>
                        </a:rPr>
                        <a:t>(95% CI)</a:t>
                      </a:r>
                      <a:endParaRPr lang="en-US" sz="1700" dirty="0">
                        <a:solidFill>
                          <a:srgbClr val="000000"/>
                        </a:solidFill>
                        <a:latin typeface="Arial"/>
                        <a:cs typeface="Aria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dirty="0" smtClean="0">
                          <a:solidFill>
                            <a:srgbClr val="000000"/>
                          </a:solidFill>
                          <a:latin typeface="Arial"/>
                          <a:cs typeface="Arial"/>
                        </a:rPr>
                        <a:t> </a:t>
                      </a:r>
                      <a:r>
                        <a:rPr lang="en-US" sz="1700" i="1" dirty="0" smtClean="0">
                          <a:solidFill>
                            <a:srgbClr val="000000"/>
                          </a:solidFill>
                          <a:latin typeface="Arial"/>
                          <a:cs typeface="Arial"/>
                        </a:rPr>
                        <a:t>p</a:t>
                      </a:r>
                      <a:r>
                        <a:rPr lang="en-US" sz="1700" dirty="0" smtClean="0">
                          <a:solidFill>
                            <a:srgbClr val="000000"/>
                          </a:solidFill>
                          <a:latin typeface="Arial"/>
                          <a:cs typeface="Arial"/>
                        </a:rPr>
                        <a:t>-value </a:t>
                      </a:r>
                      <a:br>
                        <a:rPr lang="en-US" sz="1700" dirty="0" smtClean="0">
                          <a:solidFill>
                            <a:srgbClr val="000000"/>
                          </a:solidFill>
                          <a:latin typeface="Arial"/>
                          <a:cs typeface="Arial"/>
                        </a:rPr>
                      </a:br>
                      <a:r>
                        <a:rPr lang="en-US" sz="1700" dirty="0" smtClean="0">
                          <a:solidFill>
                            <a:srgbClr val="000000"/>
                          </a:solidFill>
                          <a:latin typeface="Arial"/>
                          <a:cs typeface="Arial"/>
                        </a:rPr>
                        <a:t>(</a:t>
                      </a:r>
                      <a:r>
                        <a:rPr lang="en-US" sz="1700" dirty="0" err="1" smtClean="0">
                          <a:solidFill>
                            <a:srgbClr val="000000"/>
                          </a:solidFill>
                          <a:latin typeface="Arial"/>
                          <a:cs typeface="Arial"/>
                        </a:rPr>
                        <a:t>logrank</a:t>
                      </a:r>
                      <a:r>
                        <a:rPr lang="en-US" sz="1700" dirty="0" smtClean="0">
                          <a:solidFill>
                            <a:srgbClr val="000000"/>
                          </a:solidFill>
                          <a:latin typeface="Arial"/>
                          <a:cs typeface="Arial"/>
                        </a:rPr>
                        <a:t> test, 2-sided) </a:t>
                      </a:r>
                      <a:endParaRPr lang="en-US" sz="1700" dirty="0">
                        <a:solidFill>
                          <a:srgbClr val="000000"/>
                        </a:solidFill>
                        <a:latin typeface="Arial"/>
                        <a:cs typeface="Aria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885607">
                <a:tc>
                  <a:txBody>
                    <a:bodyPr/>
                    <a:lstStyle/>
                    <a:p>
                      <a:r>
                        <a:rPr lang="en-US" sz="1700" dirty="0" smtClean="0">
                          <a:solidFill>
                            <a:srgbClr val="000000"/>
                          </a:solidFill>
                          <a:latin typeface="Arial"/>
                          <a:cs typeface="Arial"/>
                        </a:rPr>
                        <a:t>Median PFS </a:t>
                      </a:r>
                      <a:endParaRPr lang="en-US" sz="170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cs-CZ" sz="1700" dirty="0" smtClean="0">
                          <a:solidFill>
                            <a:srgbClr val="000000"/>
                          </a:solidFill>
                          <a:latin typeface="Arial"/>
                          <a:cs typeface="Arial"/>
                        </a:rPr>
                        <a:t>20.7 mo </a:t>
                      </a:r>
                      <a:br>
                        <a:rPr lang="cs-CZ" sz="1700" dirty="0" smtClean="0">
                          <a:solidFill>
                            <a:srgbClr val="000000"/>
                          </a:solidFill>
                          <a:latin typeface="Arial"/>
                          <a:cs typeface="Arial"/>
                        </a:rPr>
                      </a:br>
                      <a:r>
                        <a:rPr lang="en-US" sz="1700" dirty="0" smtClean="0">
                          <a:solidFill>
                            <a:srgbClr val="000000"/>
                          </a:solidFill>
                          <a:latin typeface="Arial"/>
                          <a:cs typeface="Arial"/>
                        </a:rPr>
                        <a:t>(72 events)</a:t>
                      </a:r>
                      <a:endParaRPr lang="en-US" sz="170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dirty="0" smtClean="0">
                          <a:solidFill>
                            <a:srgbClr val="000000"/>
                          </a:solidFill>
                          <a:latin typeface="Arial"/>
                          <a:cs typeface="Arial"/>
                        </a:rPr>
                        <a:t>16.7 mo</a:t>
                      </a:r>
                      <a:br>
                        <a:rPr lang="en-US" sz="1700" dirty="0" smtClean="0">
                          <a:solidFill>
                            <a:srgbClr val="000000"/>
                          </a:solidFill>
                          <a:latin typeface="Arial"/>
                          <a:cs typeface="Arial"/>
                        </a:rPr>
                      </a:br>
                      <a:r>
                        <a:rPr lang="en-US" sz="1700" dirty="0" smtClean="0">
                          <a:solidFill>
                            <a:srgbClr val="000000"/>
                          </a:solidFill>
                          <a:latin typeface="Arial"/>
                          <a:cs typeface="Arial"/>
                        </a:rPr>
                        <a:t>(84 events)</a:t>
                      </a:r>
                      <a:endParaRPr lang="en-US" sz="170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dirty="0" smtClean="0">
                          <a:solidFill>
                            <a:srgbClr val="000000"/>
                          </a:solidFill>
                          <a:latin typeface="Arial"/>
                          <a:cs typeface="Arial"/>
                        </a:rPr>
                        <a:t>1.3 (0.95-1.78) </a:t>
                      </a:r>
                      <a:endParaRPr lang="en-US" sz="170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dirty="0" smtClean="0">
                          <a:solidFill>
                            <a:srgbClr val="000000"/>
                          </a:solidFill>
                          <a:latin typeface="Arial"/>
                          <a:cs typeface="Arial"/>
                        </a:rPr>
                        <a:t> 0.10 </a:t>
                      </a:r>
                      <a:endParaRPr lang="en-US" sz="170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885607">
                <a:tc>
                  <a:txBody>
                    <a:bodyPr/>
                    <a:lstStyle/>
                    <a:p>
                      <a:r>
                        <a:rPr lang="en-US" sz="1700" dirty="0" smtClean="0">
                          <a:solidFill>
                            <a:srgbClr val="000000"/>
                          </a:solidFill>
                          <a:latin typeface="Arial"/>
                          <a:cs typeface="Arial"/>
                        </a:rPr>
                        <a:t>Median OS</a:t>
                      </a:r>
                      <a:endParaRPr lang="en-US" sz="170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dirty="0" smtClean="0">
                          <a:solidFill>
                            <a:srgbClr val="000000"/>
                          </a:solidFill>
                          <a:latin typeface="Arial"/>
                          <a:cs typeface="Arial"/>
                        </a:rPr>
                        <a:t>49.4 mo</a:t>
                      </a:r>
                      <a:br>
                        <a:rPr lang="en-US" sz="1700" dirty="0" smtClean="0">
                          <a:solidFill>
                            <a:srgbClr val="000000"/>
                          </a:solidFill>
                          <a:latin typeface="Arial"/>
                          <a:cs typeface="Arial"/>
                        </a:rPr>
                      </a:br>
                      <a:r>
                        <a:rPr lang="en-US" sz="1700" dirty="0" smtClean="0">
                          <a:solidFill>
                            <a:srgbClr val="000000"/>
                          </a:solidFill>
                          <a:latin typeface="Arial"/>
                          <a:cs typeface="Arial"/>
                        </a:rPr>
                        <a:t>(47 events)</a:t>
                      </a:r>
                      <a:endParaRPr lang="en-US" sz="170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dirty="0" smtClean="0">
                          <a:solidFill>
                            <a:srgbClr val="000000"/>
                          </a:solidFill>
                          <a:latin typeface="Arial"/>
                          <a:cs typeface="Arial"/>
                        </a:rPr>
                        <a:t>41.5 mo</a:t>
                      </a:r>
                      <a:br>
                        <a:rPr lang="en-US" sz="1700" dirty="0" smtClean="0">
                          <a:solidFill>
                            <a:srgbClr val="000000"/>
                          </a:solidFill>
                          <a:latin typeface="Arial"/>
                          <a:cs typeface="Arial"/>
                        </a:rPr>
                      </a:br>
                      <a:r>
                        <a:rPr lang="en-US" sz="1700" dirty="0" smtClean="0">
                          <a:solidFill>
                            <a:srgbClr val="000000"/>
                          </a:solidFill>
                          <a:latin typeface="Arial"/>
                          <a:cs typeface="Arial"/>
                        </a:rPr>
                        <a:t>(64 events)</a:t>
                      </a:r>
                      <a:endParaRPr lang="en-US" sz="170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dirty="0" smtClean="0">
                          <a:solidFill>
                            <a:srgbClr val="000000"/>
                          </a:solidFill>
                          <a:latin typeface="Arial"/>
                          <a:cs typeface="Arial"/>
                        </a:rPr>
                        <a:t>1.55 (1.06-2.27)</a:t>
                      </a:r>
                      <a:endParaRPr lang="en-US" sz="170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dirty="0" smtClean="0">
                          <a:solidFill>
                            <a:srgbClr val="000000"/>
                          </a:solidFill>
                          <a:latin typeface="Arial"/>
                          <a:cs typeface="Arial"/>
                        </a:rPr>
                        <a:t>0.024</a:t>
                      </a:r>
                      <a:endParaRPr lang="en-US" sz="170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3" cstate="print"/>
          <a:srcRect/>
          <a:stretch>
            <a:fillRect/>
          </a:stretch>
        </p:blipFill>
        <p:spPr bwMode="auto">
          <a:xfrm>
            <a:off x="1" y="1676400"/>
            <a:ext cx="9109962" cy="4343400"/>
          </a:xfrm>
          <a:prstGeom prst="rect">
            <a:avLst/>
          </a:prstGeom>
          <a:noFill/>
          <a:ln w="9525">
            <a:noFill/>
            <a:miter lim="800000"/>
            <a:headEnd/>
            <a:tailEnd/>
          </a:ln>
        </p:spPr>
      </p:pic>
      <p:sp>
        <p:nvSpPr>
          <p:cNvPr id="3" name="TextBox 2"/>
          <p:cNvSpPr txBox="1"/>
          <p:nvPr/>
        </p:nvSpPr>
        <p:spPr>
          <a:xfrm>
            <a:off x="381000" y="6488668"/>
            <a:ext cx="3570872" cy="307777"/>
          </a:xfrm>
          <a:prstGeom prst="rect">
            <a:avLst/>
          </a:prstGeom>
          <a:noFill/>
        </p:spPr>
        <p:txBody>
          <a:bodyPr wrap="none" rtlCol="0">
            <a:spAutoFit/>
          </a:bodyPr>
          <a:lstStyle/>
          <a:p>
            <a:r>
              <a:rPr lang="en-US" sz="1400" dirty="0" err="1" smtClean="0"/>
              <a:t>Fayers</a:t>
            </a:r>
            <a:r>
              <a:rPr lang="en-US" sz="1400" dirty="0" smtClean="0"/>
              <a:t> PM et al. Blood.2011;118(5):1239-1247</a:t>
            </a:r>
            <a:endParaRPr lang="en-US" sz="1400" dirty="0"/>
          </a:p>
        </p:txBody>
      </p:sp>
      <p:sp>
        <p:nvSpPr>
          <p:cNvPr id="4" name="Rectangle 40"/>
          <p:cNvSpPr txBox="1">
            <a:spLocks noChangeArrowheads="1"/>
          </p:cNvSpPr>
          <p:nvPr/>
        </p:nvSpPr>
        <p:spPr>
          <a:xfrm>
            <a:off x="1" y="77450"/>
            <a:ext cx="9144000" cy="1446550"/>
          </a:xfrm>
          <a:prstGeom prst="rect">
            <a:avLst/>
          </a:prstGeom>
          <a:noFill/>
        </p:spPr>
        <p:txBody>
          <a:bodyPr vert="horz" wrap="square" lIns="91440" tIns="45720" rIns="91440" bIns="45720" rtlCol="0" anchor="b">
            <a:spAutoFit/>
          </a:bodyPr>
          <a:lstStyle/>
          <a:p>
            <a:pPr lvl="0" algn="ctr">
              <a:spcBef>
                <a:spcPct val="0"/>
              </a:spcBef>
              <a:defRPr/>
            </a:pPr>
            <a:r>
              <a:rPr lang="en-GB" sz="4400" b="1" dirty="0" smtClean="0">
                <a:latin typeface="Times New Roman" pitchFamily="18" charset="0"/>
                <a:ea typeface="+mj-ea"/>
                <a:cs typeface="+mj-cs"/>
              </a:rPr>
              <a:t>MPT </a:t>
            </a:r>
            <a:r>
              <a:rPr kumimoji="0" lang="en-GB" sz="4400" b="1" i="0" u="none" strike="noStrike" kern="1200" cap="none" spc="0" normalizeH="0" baseline="0" noProof="0" dirty="0" err="1" smtClean="0">
                <a:ln>
                  <a:noFill/>
                </a:ln>
                <a:solidFill>
                  <a:schemeClr val="tx1"/>
                </a:solidFill>
                <a:effectLst/>
                <a:uLnTx/>
                <a:uFillTx/>
                <a:latin typeface="Times New Roman" pitchFamily="18" charset="0"/>
                <a:ea typeface="+mj-ea"/>
                <a:cs typeface="+mj-cs"/>
              </a:rPr>
              <a:t>vs</a:t>
            </a:r>
            <a:r>
              <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rPr>
              <a:t> MP in </a:t>
            </a:r>
            <a:br>
              <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rPr>
            </a:br>
            <a:r>
              <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rPr>
              <a:t>Elderly </a:t>
            </a:r>
            <a:r>
              <a:rPr lang="en-GB" sz="4400" b="1" dirty="0" smtClean="0">
                <a:latin typeface="Times New Roman" pitchFamily="18" charset="0"/>
              </a:rPr>
              <a:t>Patients with MM</a:t>
            </a:r>
            <a:endPar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14400" y="4753451"/>
            <a:ext cx="7086600" cy="1723549"/>
          </a:xfrm>
          <a:prstGeom prst="rect">
            <a:avLst/>
          </a:prstGeom>
          <a:noFill/>
        </p:spPr>
        <p:txBody>
          <a:bodyPr wrap="square" rtlCol="0">
            <a:spAutoFit/>
          </a:bodyPr>
          <a:lstStyle/>
          <a:p>
            <a:r>
              <a:rPr lang="en-US" dirty="0" smtClean="0"/>
              <a:t>Median survival: </a:t>
            </a:r>
          </a:p>
          <a:p>
            <a:endParaRPr lang="en-US" dirty="0" smtClean="0"/>
          </a:p>
          <a:p>
            <a:r>
              <a:rPr lang="en-US" sz="1400" dirty="0" smtClean="0"/>
              <a:t>MP 32.7 months (95% CI, 30.5-36.6 months)</a:t>
            </a:r>
          </a:p>
          <a:p>
            <a:r>
              <a:rPr lang="en-US" sz="1400" dirty="0" smtClean="0"/>
              <a:t>MPT 39.3 months (95% CI, 35.6-44.6 months)</a:t>
            </a:r>
          </a:p>
          <a:p>
            <a:endParaRPr lang="en-US" sz="1400" dirty="0" smtClean="0"/>
          </a:p>
          <a:p>
            <a:r>
              <a:rPr lang="en-US" sz="1400" dirty="0" smtClean="0"/>
              <a:t>HR 0.83 (95% CI: 0.73-0.94)</a:t>
            </a:r>
          </a:p>
          <a:p>
            <a:r>
              <a:rPr lang="en-US" sz="1400" dirty="0" smtClean="0"/>
              <a:t>P=0.004</a:t>
            </a:r>
            <a:endParaRPr lang="en-US" dirty="0"/>
          </a:p>
        </p:txBody>
      </p:sp>
      <p:sp>
        <p:nvSpPr>
          <p:cNvPr id="7" name="Rectangle 40"/>
          <p:cNvSpPr txBox="1">
            <a:spLocks noChangeArrowheads="1"/>
          </p:cNvSpPr>
          <p:nvPr/>
        </p:nvSpPr>
        <p:spPr>
          <a:xfrm>
            <a:off x="1" y="152400"/>
            <a:ext cx="9144000" cy="762000"/>
          </a:xfrm>
          <a:prstGeom prst="rect">
            <a:avLst/>
          </a:prstGeom>
          <a:noFill/>
        </p:spPr>
        <p:txBody>
          <a:bodyPr vert="horz" wrap="square" lIns="91440" tIns="45720" rIns="91440" bIns="45720" rtlCol="0" anchor="b">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4400" b="1" dirty="0" smtClean="0">
                <a:latin typeface="Times New Roman" pitchFamily="18" charset="0"/>
                <a:ea typeface="+mj-ea"/>
                <a:cs typeface="+mj-cs"/>
              </a:rPr>
              <a:t>Overall Survival</a:t>
            </a:r>
            <a:endPar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endParaRPr>
          </a:p>
        </p:txBody>
      </p:sp>
      <p:pic>
        <p:nvPicPr>
          <p:cNvPr id="2" name="Picture 1" descr="VijGraphic1.png"/>
          <p:cNvPicPr>
            <a:picLocks noChangeAspect="1"/>
          </p:cNvPicPr>
          <p:nvPr/>
        </p:nvPicPr>
        <p:blipFill rotWithShape="1">
          <a:blip r:embed="rId3">
            <a:extLst>
              <a:ext uri="{28A0092B-C50C-407E-A947-70E740481C1C}">
                <a14:useLocalDpi xmlns:a14="http://schemas.microsoft.com/office/drawing/2010/main" val="0"/>
              </a:ext>
            </a:extLst>
          </a:blip>
          <a:srcRect l="886"/>
          <a:stretch/>
        </p:blipFill>
        <p:spPr>
          <a:xfrm>
            <a:off x="1499810" y="1295400"/>
            <a:ext cx="5815390" cy="3209469"/>
          </a:xfrm>
          <a:prstGeom prst="rect">
            <a:avLst/>
          </a:prstGeom>
        </p:spPr>
      </p:pic>
      <p:sp>
        <p:nvSpPr>
          <p:cNvPr id="3" name="Rectangle 2"/>
          <p:cNvSpPr/>
          <p:nvPr/>
        </p:nvSpPr>
        <p:spPr>
          <a:xfrm>
            <a:off x="914400" y="1219200"/>
            <a:ext cx="6934200" cy="33528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6400800"/>
            <a:ext cx="3779250" cy="307777"/>
          </a:xfrm>
          <a:prstGeom prst="rect">
            <a:avLst/>
          </a:prstGeom>
        </p:spPr>
        <p:txBody>
          <a:bodyPr wrap="none">
            <a:spAutoFit/>
          </a:bodyPr>
          <a:lstStyle/>
          <a:p>
            <a:r>
              <a:rPr lang="en-US" sz="1400" dirty="0" smtClean="0"/>
              <a:t>Palumbo A et al. N </a:t>
            </a:r>
            <a:r>
              <a:rPr lang="en-US" sz="1400" dirty="0" err="1" smtClean="0"/>
              <a:t>Engl</a:t>
            </a:r>
            <a:r>
              <a:rPr lang="en-US" sz="1400" dirty="0" smtClean="0"/>
              <a:t> J Med 2012;366:1759-69.</a:t>
            </a:r>
            <a:endParaRPr lang="en-US" sz="1400" dirty="0"/>
          </a:p>
        </p:txBody>
      </p:sp>
      <p:sp>
        <p:nvSpPr>
          <p:cNvPr id="6" name="Rectangle 40"/>
          <p:cNvSpPr txBox="1">
            <a:spLocks noChangeArrowheads="1"/>
          </p:cNvSpPr>
          <p:nvPr/>
        </p:nvSpPr>
        <p:spPr>
          <a:xfrm>
            <a:off x="1" y="77450"/>
            <a:ext cx="9144000" cy="1446550"/>
          </a:xfrm>
          <a:prstGeom prst="rect">
            <a:avLst/>
          </a:prstGeom>
          <a:noFill/>
        </p:spPr>
        <p:txBody>
          <a:bodyPr vert="horz" wrap="square" lIns="91440" tIns="45720" rIns="91440" bIns="45720" rtlCol="0" anchor="b">
            <a:spAutoFit/>
          </a:bodyPr>
          <a:lstStyle/>
          <a:p>
            <a:pPr lvl="0" algn="ctr">
              <a:spcBef>
                <a:spcPct val="0"/>
              </a:spcBef>
              <a:defRPr/>
            </a:pPr>
            <a:r>
              <a:rPr lang="en-GB" sz="4400" b="1" dirty="0" smtClean="0">
                <a:latin typeface="Times New Roman" pitchFamily="18" charset="0"/>
                <a:ea typeface="+mj-ea"/>
                <a:cs typeface="+mj-cs"/>
              </a:rPr>
              <a:t>MPR </a:t>
            </a:r>
            <a:r>
              <a:rPr kumimoji="0" lang="en-GB" sz="4400" b="1" i="0" u="none" strike="noStrike" kern="1200" cap="none" spc="0" normalizeH="0" baseline="0" noProof="0" dirty="0" err="1" smtClean="0">
                <a:ln>
                  <a:noFill/>
                </a:ln>
                <a:solidFill>
                  <a:schemeClr val="tx1"/>
                </a:solidFill>
                <a:effectLst/>
                <a:uLnTx/>
                <a:uFillTx/>
                <a:latin typeface="Times New Roman" pitchFamily="18" charset="0"/>
                <a:ea typeface="+mj-ea"/>
                <a:cs typeface="+mj-cs"/>
              </a:rPr>
              <a:t>vs</a:t>
            </a:r>
            <a:r>
              <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rPr>
              <a:t> MP in </a:t>
            </a:r>
            <a:br>
              <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rPr>
            </a:br>
            <a:r>
              <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rPr>
              <a:t>Elderly </a:t>
            </a:r>
            <a:r>
              <a:rPr lang="en-GB" sz="4400" b="1" dirty="0" smtClean="0">
                <a:latin typeface="Times New Roman" pitchFamily="18" charset="0"/>
              </a:rPr>
              <a:t>Patients with </a:t>
            </a:r>
            <a:r>
              <a:rPr kumimoji="0" lang="en-GB" sz="4400" b="1" i="0" u="none" strike="noStrike" kern="1200" cap="none" spc="0" normalizeH="0" baseline="0" noProof="0" dirty="0" smtClean="0">
                <a:ln>
                  <a:noFill/>
                </a:ln>
                <a:solidFill>
                  <a:schemeClr val="tx1"/>
                </a:solidFill>
                <a:effectLst/>
                <a:uLnTx/>
                <a:uFillTx/>
                <a:latin typeface="Times New Roman" pitchFamily="18" charset="0"/>
                <a:ea typeface="+mj-ea"/>
                <a:cs typeface="+mj-cs"/>
              </a:rPr>
              <a:t>MM</a:t>
            </a:r>
          </a:p>
        </p:txBody>
      </p:sp>
      <p:sp>
        <p:nvSpPr>
          <p:cNvPr id="2" name="TextBox 1"/>
          <p:cNvSpPr txBox="1"/>
          <p:nvPr/>
        </p:nvSpPr>
        <p:spPr>
          <a:xfrm>
            <a:off x="990600" y="1905000"/>
            <a:ext cx="7162800" cy="1846659"/>
          </a:xfrm>
          <a:prstGeom prst="rect">
            <a:avLst/>
          </a:prstGeom>
          <a:noFill/>
        </p:spPr>
        <p:txBody>
          <a:bodyPr wrap="square" rtlCol="0">
            <a:spAutoFit/>
          </a:bodyPr>
          <a:lstStyle/>
          <a:p>
            <a:r>
              <a:rPr lang="en-US" sz="1900" b="1" dirty="0" smtClean="0">
                <a:latin typeface="Arial"/>
                <a:cs typeface="Arial"/>
              </a:rPr>
              <a:t>PFS</a:t>
            </a:r>
            <a:endParaRPr lang="en-US" sz="1900" b="1" dirty="0">
              <a:latin typeface="Arial"/>
              <a:cs typeface="Arial"/>
            </a:endParaRPr>
          </a:p>
          <a:p>
            <a:pPr marL="393700" indent="-115888">
              <a:buFont typeface="Arial"/>
              <a:buChar char="•"/>
            </a:pPr>
            <a:r>
              <a:rPr lang="en-US" sz="1900" dirty="0">
                <a:latin typeface="Arial"/>
                <a:cs typeface="Arial"/>
              </a:rPr>
              <a:t>MPR-R, 31 months</a:t>
            </a:r>
          </a:p>
          <a:p>
            <a:pPr marL="393700" indent="-115888">
              <a:buFont typeface="Arial"/>
              <a:buChar char="•"/>
            </a:pPr>
            <a:r>
              <a:rPr lang="en-US" sz="1900" dirty="0">
                <a:latin typeface="Arial"/>
                <a:cs typeface="Arial"/>
              </a:rPr>
              <a:t>MPR, 14 months</a:t>
            </a:r>
          </a:p>
          <a:p>
            <a:pPr marL="393700" indent="-115888">
              <a:buFont typeface="Arial"/>
              <a:buChar char="•"/>
            </a:pPr>
            <a:r>
              <a:rPr lang="en-US" sz="1900" dirty="0">
                <a:latin typeface="Arial"/>
                <a:cs typeface="Arial"/>
              </a:rPr>
              <a:t>MP, 13 months</a:t>
            </a:r>
          </a:p>
          <a:p>
            <a:pPr marL="393700" indent="-115888">
              <a:buFont typeface="Arial"/>
              <a:buChar char="•"/>
            </a:pPr>
            <a:r>
              <a:rPr lang="sv-SE" sz="1900" dirty="0">
                <a:latin typeface="Arial"/>
                <a:cs typeface="Arial"/>
              </a:rPr>
              <a:t>HR: MPR-R vs MPR, 0.49 (P&lt;0.001</a:t>
            </a:r>
            <a:r>
              <a:rPr lang="sv-SE" sz="1900" dirty="0" smtClean="0">
                <a:latin typeface="Arial"/>
                <a:cs typeface="Arial"/>
              </a:rPr>
              <a:t>)</a:t>
            </a:r>
            <a:br>
              <a:rPr lang="sv-SE" sz="1900" dirty="0" smtClean="0">
                <a:latin typeface="Arial"/>
                <a:cs typeface="Arial"/>
              </a:rPr>
            </a:br>
            <a:r>
              <a:rPr lang="sv-SE" sz="1900" dirty="0" smtClean="0">
                <a:latin typeface="Arial"/>
                <a:cs typeface="Arial"/>
              </a:rPr>
              <a:t>       MPR</a:t>
            </a:r>
            <a:r>
              <a:rPr lang="sv-SE" sz="1900" dirty="0">
                <a:latin typeface="Arial"/>
                <a:cs typeface="Arial"/>
              </a:rPr>
              <a:t>-R vs MP: 0.40 (P&lt;0.001</a:t>
            </a:r>
            <a:r>
              <a:rPr lang="sv-SE" sz="1900" dirty="0" smtClean="0">
                <a:latin typeface="Arial"/>
                <a:cs typeface="Arial"/>
              </a:rPr>
              <a:t>)</a:t>
            </a:r>
            <a:endParaRPr lang="sv-SE" sz="1900" dirty="0">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60939089"/>
              </p:ext>
            </p:extLst>
          </p:nvPr>
        </p:nvGraphicFramePr>
        <p:xfrm>
          <a:off x="457200" y="1064259"/>
          <a:ext cx="8153401" cy="5336541"/>
        </p:xfrm>
        <a:graphic>
          <a:graphicData uri="http://schemas.openxmlformats.org/drawingml/2006/table">
            <a:tbl>
              <a:tblPr/>
              <a:tblGrid>
                <a:gridCol w="1490838"/>
                <a:gridCol w="1242863"/>
                <a:gridCol w="1354925"/>
                <a:gridCol w="1354925"/>
                <a:gridCol w="1354925"/>
                <a:gridCol w="1354925"/>
              </a:tblGrid>
              <a:tr h="231095">
                <a:tc>
                  <a:txBody>
                    <a:bodyPr/>
                    <a:lstStyle/>
                    <a:p>
                      <a:pPr marL="0" marR="0" algn="ctr">
                        <a:lnSpc>
                          <a:spcPct val="115000"/>
                        </a:lnSpc>
                        <a:spcBef>
                          <a:spcPts val="0"/>
                        </a:spcBef>
                        <a:spcAft>
                          <a:spcPts val="0"/>
                        </a:spcAft>
                      </a:pPr>
                      <a:r>
                        <a:rPr lang="en-US" sz="1500" b="1" dirty="0">
                          <a:solidFill>
                            <a:schemeClr val="tx1"/>
                          </a:solidFill>
                          <a:latin typeface="Times New Roman"/>
                          <a:ea typeface="Calibri"/>
                          <a:cs typeface="Times New Roman"/>
                        </a:rPr>
                        <a:t>Study</a:t>
                      </a:r>
                      <a:endParaRPr lang="en-US" sz="1500" dirty="0">
                        <a:solidFill>
                          <a:schemeClr val="tx1"/>
                        </a:solidFill>
                        <a:latin typeface="Calibri"/>
                        <a:ea typeface="Calibri"/>
                        <a:cs typeface="Times New Roman"/>
                      </a:endParaRPr>
                    </a:p>
                  </a:txBody>
                  <a:tcPr marL="52658" marR="52658"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8DB3E2"/>
                    </a:solidFill>
                  </a:tcPr>
                </a:tc>
                <a:tc>
                  <a:txBody>
                    <a:bodyPr/>
                    <a:lstStyle/>
                    <a:p>
                      <a:pPr marL="0" marR="0" algn="ctr">
                        <a:lnSpc>
                          <a:spcPct val="115000"/>
                        </a:lnSpc>
                        <a:spcBef>
                          <a:spcPts val="0"/>
                        </a:spcBef>
                        <a:spcAft>
                          <a:spcPts val="0"/>
                        </a:spcAft>
                      </a:pPr>
                      <a:r>
                        <a:rPr lang="en-US" sz="1500" b="1" dirty="0">
                          <a:solidFill>
                            <a:schemeClr val="tx1"/>
                          </a:solidFill>
                          <a:latin typeface="Times New Roman"/>
                          <a:ea typeface="Calibri"/>
                          <a:cs typeface="Times New Roman"/>
                        </a:rPr>
                        <a:t>Regimen</a:t>
                      </a:r>
                      <a:endParaRPr lang="en-US" sz="1500" dirty="0">
                        <a:solidFill>
                          <a:schemeClr val="tx1"/>
                        </a:solidFill>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8DB3E2"/>
                    </a:solidFill>
                  </a:tcPr>
                </a:tc>
                <a:tc>
                  <a:txBody>
                    <a:bodyPr/>
                    <a:lstStyle/>
                    <a:p>
                      <a:pPr marL="0" marR="0" algn="ctr">
                        <a:lnSpc>
                          <a:spcPct val="115000"/>
                        </a:lnSpc>
                        <a:spcBef>
                          <a:spcPts val="0"/>
                        </a:spcBef>
                        <a:spcAft>
                          <a:spcPts val="0"/>
                        </a:spcAft>
                      </a:pPr>
                      <a:r>
                        <a:rPr lang="en-US" sz="1500" b="1" dirty="0">
                          <a:solidFill>
                            <a:schemeClr val="tx1"/>
                          </a:solidFill>
                          <a:latin typeface="Times New Roman"/>
                          <a:ea typeface="Calibri"/>
                          <a:cs typeface="Times New Roman"/>
                        </a:rPr>
                        <a:t>N</a:t>
                      </a:r>
                      <a:endParaRPr lang="en-US" sz="1500" dirty="0">
                        <a:solidFill>
                          <a:schemeClr val="tx1"/>
                        </a:solidFill>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8DB3E2"/>
                    </a:solidFill>
                  </a:tcPr>
                </a:tc>
                <a:tc>
                  <a:txBody>
                    <a:bodyPr/>
                    <a:lstStyle/>
                    <a:p>
                      <a:pPr marL="0" marR="0" algn="ctr">
                        <a:lnSpc>
                          <a:spcPct val="115000"/>
                        </a:lnSpc>
                        <a:spcBef>
                          <a:spcPts val="0"/>
                        </a:spcBef>
                        <a:spcAft>
                          <a:spcPts val="0"/>
                        </a:spcAft>
                      </a:pPr>
                      <a:r>
                        <a:rPr lang="en-US" sz="1500" b="1" dirty="0">
                          <a:solidFill>
                            <a:schemeClr val="tx1"/>
                          </a:solidFill>
                          <a:latin typeface="Times New Roman"/>
                          <a:ea typeface="Calibri"/>
                          <a:cs typeface="Times New Roman"/>
                        </a:rPr>
                        <a:t>ORR</a:t>
                      </a:r>
                      <a:endParaRPr lang="en-US" sz="1500" dirty="0">
                        <a:solidFill>
                          <a:schemeClr val="tx1"/>
                        </a:solidFill>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8DB3E2"/>
                    </a:solidFill>
                  </a:tcPr>
                </a:tc>
                <a:tc>
                  <a:txBody>
                    <a:bodyPr/>
                    <a:lstStyle/>
                    <a:p>
                      <a:pPr marL="0" marR="0" algn="ctr">
                        <a:lnSpc>
                          <a:spcPct val="115000"/>
                        </a:lnSpc>
                        <a:spcBef>
                          <a:spcPts val="0"/>
                        </a:spcBef>
                        <a:spcAft>
                          <a:spcPts val="0"/>
                        </a:spcAft>
                      </a:pPr>
                      <a:r>
                        <a:rPr lang="en-US" sz="1500" b="1" dirty="0">
                          <a:solidFill>
                            <a:schemeClr val="tx1"/>
                          </a:solidFill>
                          <a:latin typeface="Times New Roman"/>
                          <a:ea typeface="Calibri"/>
                          <a:cs typeface="Times New Roman"/>
                        </a:rPr>
                        <a:t>CR/</a:t>
                      </a:r>
                      <a:r>
                        <a:rPr lang="en-US" sz="1500" b="1" dirty="0" err="1">
                          <a:solidFill>
                            <a:schemeClr val="tx1"/>
                          </a:solidFill>
                          <a:latin typeface="Times New Roman"/>
                          <a:ea typeface="Calibri"/>
                          <a:cs typeface="Times New Roman"/>
                        </a:rPr>
                        <a:t>nCR</a:t>
                      </a:r>
                      <a:endParaRPr lang="en-US" sz="1500" dirty="0">
                        <a:solidFill>
                          <a:schemeClr val="tx1"/>
                        </a:solidFill>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8DB3E2"/>
                    </a:solidFill>
                  </a:tcPr>
                </a:tc>
                <a:tc>
                  <a:txBody>
                    <a:bodyPr/>
                    <a:lstStyle/>
                    <a:p>
                      <a:pPr marL="0" marR="0" algn="ctr">
                        <a:lnSpc>
                          <a:spcPct val="115000"/>
                        </a:lnSpc>
                        <a:spcBef>
                          <a:spcPts val="0"/>
                        </a:spcBef>
                        <a:spcAft>
                          <a:spcPts val="0"/>
                        </a:spcAft>
                      </a:pPr>
                      <a:r>
                        <a:rPr lang="en-US" sz="1500" b="1" dirty="0">
                          <a:solidFill>
                            <a:schemeClr val="tx1"/>
                          </a:solidFill>
                          <a:latin typeface="Times New Roman"/>
                          <a:ea typeface="Calibri"/>
                          <a:cs typeface="Times New Roman"/>
                        </a:rPr>
                        <a:t>Outcomes</a:t>
                      </a:r>
                      <a:endParaRPr lang="en-US" sz="1500" dirty="0">
                        <a:solidFill>
                          <a:schemeClr val="tx1"/>
                        </a:solidFill>
                        <a:latin typeface="Calibri"/>
                        <a:ea typeface="Calibri"/>
                        <a:cs typeface="Times New Roman"/>
                      </a:endParaRPr>
                    </a:p>
                  </a:txBody>
                  <a:tcPr marL="52658" marR="52658"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8DB3E2"/>
                    </a:solidFill>
                  </a:tcPr>
                </a:tc>
              </a:tr>
              <a:tr h="1064642">
                <a:tc>
                  <a:txBody>
                    <a:bodyPr/>
                    <a:lstStyle/>
                    <a:p>
                      <a:pPr marL="0" marR="0" algn="ctr">
                        <a:lnSpc>
                          <a:spcPct val="115000"/>
                        </a:lnSpc>
                        <a:spcBef>
                          <a:spcPts val="0"/>
                        </a:spcBef>
                        <a:spcAft>
                          <a:spcPts val="0"/>
                        </a:spcAft>
                      </a:pPr>
                      <a:r>
                        <a:rPr lang="en-US" sz="1500" b="1" dirty="0" smtClean="0">
                          <a:latin typeface="Times New Roman"/>
                          <a:ea typeface="Calibri"/>
                          <a:cs typeface="Times New Roman"/>
                        </a:rPr>
                        <a:t>VISTA</a:t>
                      </a:r>
                      <a:endParaRPr lang="en-US" sz="1500" dirty="0">
                        <a:latin typeface="Calibri"/>
                        <a:ea typeface="Calibri"/>
                        <a:cs typeface="Times New Roman"/>
                      </a:endParaRPr>
                    </a:p>
                    <a:p>
                      <a:pPr marL="0" marR="0" algn="ctr">
                        <a:lnSpc>
                          <a:spcPct val="115000"/>
                        </a:lnSpc>
                        <a:spcBef>
                          <a:spcPts val="0"/>
                        </a:spcBef>
                        <a:spcAft>
                          <a:spcPts val="0"/>
                        </a:spcAft>
                      </a:pPr>
                      <a:r>
                        <a:rPr lang="en-US" sz="1500" dirty="0">
                          <a:latin typeface="Times New Roman"/>
                          <a:ea typeface="Calibri"/>
                          <a:cs typeface="Times New Roman"/>
                        </a:rPr>
                        <a:t>San Miguel et al.</a:t>
                      </a:r>
                      <a:endParaRPr lang="en-US" sz="1500" dirty="0">
                        <a:latin typeface="Calibri"/>
                        <a:ea typeface="Calibri"/>
                        <a:cs typeface="Times New Roman"/>
                      </a:endParaRPr>
                    </a:p>
                    <a:p>
                      <a:pPr marL="0" marR="0" algn="ctr">
                        <a:lnSpc>
                          <a:spcPct val="115000"/>
                        </a:lnSpc>
                        <a:spcBef>
                          <a:spcPts val="0"/>
                        </a:spcBef>
                        <a:spcAft>
                          <a:spcPts val="0"/>
                        </a:spcAft>
                      </a:pPr>
                      <a:r>
                        <a:rPr lang="en-US" sz="1500" dirty="0" err="1">
                          <a:latin typeface="Times New Roman"/>
                          <a:ea typeface="Calibri"/>
                          <a:cs typeface="Times New Roman"/>
                        </a:rPr>
                        <a:t>Mateos</a:t>
                      </a:r>
                      <a:r>
                        <a:rPr lang="en-US" sz="1500" dirty="0">
                          <a:latin typeface="Times New Roman"/>
                          <a:ea typeface="Calibri"/>
                          <a:cs typeface="Times New Roman"/>
                        </a:rPr>
                        <a:t> et al.</a:t>
                      </a:r>
                      <a:endParaRPr lang="en-US" sz="1500" dirty="0">
                        <a:latin typeface="Calibri"/>
                        <a:ea typeface="Calibri"/>
                        <a:cs typeface="Times New Roman"/>
                      </a:endParaRPr>
                    </a:p>
                    <a:p>
                      <a:pPr marL="0" marR="0" algn="ctr">
                        <a:lnSpc>
                          <a:spcPct val="115000"/>
                        </a:lnSpc>
                        <a:spcBef>
                          <a:spcPts val="0"/>
                        </a:spcBef>
                        <a:spcAft>
                          <a:spcPts val="0"/>
                        </a:spcAft>
                      </a:pPr>
                      <a:r>
                        <a:rPr lang="en-US" sz="1500" dirty="0">
                          <a:latin typeface="Times New Roman"/>
                          <a:ea typeface="Calibri"/>
                          <a:cs typeface="Times New Roman"/>
                        </a:rPr>
                        <a:t>Phase III</a:t>
                      </a:r>
                      <a:endParaRPr lang="en-US" sz="1500" dirty="0">
                        <a:latin typeface="Calibri"/>
                        <a:ea typeface="Calibri"/>
                        <a:cs typeface="Times New Roman"/>
                      </a:endParaRPr>
                    </a:p>
                  </a:txBody>
                  <a:tcPr marL="52658" marR="52658"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500" b="1" dirty="0">
                          <a:latin typeface="Times New Roman"/>
                          <a:ea typeface="Calibri"/>
                          <a:cs typeface="Times New Roman"/>
                        </a:rPr>
                        <a:t>VMP</a:t>
                      </a:r>
                      <a:endParaRPr lang="en-US" sz="1500" b="1" dirty="0">
                        <a:latin typeface="Calibri"/>
                        <a:ea typeface="Calibri"/>
                        <a:cs typeface="Times New Roman"/>
                      </a:endParaRPr>
                    </a:p>
                    <a:p>
                      <a:pPr marL="0" marR="0" algn="ctr">
                        <a:lnSpc>
                          <a:spcPct val="115000"/>
                        </a:lnSpc>
                        <a:spcBef>
                          <a:spcPts val="0"/>
                        </a:spcBef>
                        <a:spcAft>
                          <a:spcPts val="0"/>
                        </a:spcAft>
                      </a:pPr>
                      <a:r>
                        <a:rPr lang="en-US" sz="1500" b="1" dirty="0">
                          <a:latin typeface="Times New Roman"/>
                          <a:ea typeface="Calibri"/>
                          <a:cs typeface="Times New Roman"/>
                        </a:rPr>
                        <a:t>MP</a:t>
                      </a:r>
                      <a:endParaRPr lang="en-US" sz="1500" b="1"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500" b="0" dirty="0">
                          <a:latin typeface="Times New Roman"/>
                          <a:ea typeface="Calibri"/>
                          <a:cs typeface="Times New Roman"/>
                        </a:rPr>
                        <a:t>344</a:t>
                      </a:r>
                      <a:endParaRPr lang="en-US" sz="1500" b="0" dirty="0">
                        <a:latin typeface="Calibri"/>
                        <a:ea typeface="Calibri"/>
                        <a:cs typeface="Times New Roman"/>
                      </a:endParaRPr>
                    </a:p>
                    <a:p>
                      <a:pPr marL="0" marR="0" algn="ctr">
                        <a:lnSpc>
                          <a:spcPct val="115000"/>
                        </a:lnSpc>
                        <a:spcBef>
                          <a:spcPts val="0"/>
                        </a:spcBef>
                        <a:spcAft>
                          <a:spcPts val="0"/>
                        </a:spcAft>
                      </a:pPr>
                      <a:r>
                        <a:rPr lang="en-US" sz="1500" b="0" dirty="0">
                          <a:latin typeface="Times New Roman"/>
                          <a:ea typeface="Calibri"/>
                          <a:cs typeface="Times New Roman"/>
                        </a:rPr>
                        <a:t>338</a:t>
                      </a:r>
                      <a:endParaRPr lang="en-US" sz="1500" b="0"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500" b="0" dirty="0">
                          <a:latin typeface="Times New Roman"/>
                          <a:ea typeface="Calibri"/>
                          <a:cs typeface="Times New Roman"/>
                        </a:rPr>
                        <a:t>71%</a:t>
                      </a:r>
                      <a:endParaRPr lang="en-US" sz="1500" b="0" dirty="0">
                        <a:latin typeface="Calibri"/>
                        <a:ea typeface="Calibri"/>
                        <a:cs typeface="Times New Roman"/>
                      </a:endParaRPr>
                    </a:p>
                    <a:p>
                      <a:pPr marL="0" marR="0" algn="ctr">
                        <a:lnSpc>
                          <a:spcPct val="115000"/>
                        </a:lnSpc>
                        <a:spcBef>
                          <a:spcPts val="0"/>
                        </a:spcBef>
                        <a:spcAft>
                          <a:spcPts val="0"/>
                        </a:spcAft>
                      </a:pPr>
                      <a:r>
                        <a:rPr lang="en-US" sz="1500" b="0" dirty="0">
                          <a:latin typeface="Times New Roman"/>
                          <a:ea typeface="Calibri"/>
                          <a:cs typeface="Times New Roman"/>
                        </a:rPr>
                        <a:t>35%</a:t>
                      </a:r>
                      <a:endParaRPr lang="en-US" sz="1500" b="0"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500" b="0" dirty="0">
                          <a:latin typeface="Times New Roman"/>
                          <a:ea typeface="Calibri"/>
                          <a:cs typeface="Times New Roman"/>
                        </a:rPr>
                        <a:t>33%</a:t>
                      </a:r>
                      <a:endParaRPr lang="en-US" sz="1500" b="0" dirty="0">
                        <a:latin typeface="Calibri"/>
                        <a:ea typeface="Calibri"/>
                        <a:cs typeface="Times New Roman"/>
                      </a:endParaRPr>
                    </a:p>
                    <a:p>
                      <a:pPr marL="0" marR="0" algn="ctr">
                        <a:lnSpc>
                          <a:spcPct val="115000"/>
                        </a:lnSpc>
                        <a:spcBef>
                          <a:spcPts val="0"/>
                        </a:spcBef>
                        <a:spcAft>
                          <a:spcPts val="0"/>
                        </a:spcAft>
                      </a:pPr>
                      <a:r>
                        <a:rPr lang="en-US" sz="1500" b="0" dirty="0">
                          <a:latin typeface="Times New Roman"/>
                          <a:ea typeface="Calibri"/>
                          <a:cs typeface="Times New Roman"/>
                        </a:rPr>
                        <a:t>4%</a:t>
                      </a:r>
                      <a:endParaRPr lang="en-US" sz="1500" b="0"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500" b="0" dirty="0" smtClean="0">
                          <a:latin typeface="Times New Roman"/>
                          <a:ea typeface="Calibri"/>
                          <a:cs typeface="Times New Roman"/>
                        </a:rPr>
                        <a:t>5 </a:t>
                      </a:r>
                      <a:r>
                        <a:rPr lang="en-US" sz="1500" b="0" dirty="0">
                          <a:latin typeface="Times New Roman"/>
                          <a:ea typeface="Calibri"/>
                          <a:cs typeface="Times New Roman"/>
                        </a:rPr>
                        <a:t>yr OS: 46%</a:t>
                      </a:r>
                      <a:endParaRPr lang="en-US" sz="1500" b="0" dirty="0">
                        <a:latin typeface="Calibri"/>
                        <a:ea typeface="Calibri"/>
                        <a:cs typeface="Times New Roman"/>
                      </a:endParaRPr>
                    </a:p>
                    <a:p>
                      <a:pPr marL="0" marR="0" algn="ctr">
                        <a:lnSpc>
                          <a:spcPct val="115000"/>
                        </a:lnSpc>
                        <a:spcBef>
                          <a:spcPts val="0"/>
                        </a:spcBef>
                        <a:spcAft>
                          <a:spcPts val="0"/>
                        </a:spcAft>
                      </a:pPr>
                      <a:r>
                        <a:rPr lang="en-US" sz="1500" b="0" dirty="0" smtClean="0">
                          <a:latin typeface="Times New Roman"/>
                          <a:ea typeface="Calibri"/>
                          <a:cs typeface="Times New Roman"/>
                        </a:rPr>
                        <a:t>5 </a:t>
                      </a:r>
                      <a:r>
                        <a:rPr lang="en-US" sz="1500" b="0" dirty="0">
                          <a:latin typeface="Times New Roman"/>
                          <a:ea typeface="Calibri"/>
                          <a:cs typeface="Times New Roman"/>
                        </a:rPr>
                        <a:t>yr OS: 34.4%</a:t>
                      </a:r>
                      <a:endParaRPr lang="en-US" sz="1500" b="0" dirty="0">
                        <a:latin typeface="Calibri"/>
                        <a:ea typeface="Calibri"/>
                        <a:cs typeface="Times New Roman"/>
                      </a:endParaRPr>
                    </a:p>
                  </a:txBody>
                  <a:tcPr marL="52658" marR="52658"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r h="887201">
                <a:tc>
                  <a:txBody>
                    <a:bodyPr/>
                    <a:lstStyle/>
                    <a:p>
                      <a:pPr marL="0" marR="0" algn="ctr">
                        <a:lnSpc>
                          <a:spcPct val="115000"/>
                        </a:lnSpc>
                        <a:spcBef>
                          <a:spcPts val="0"/>
                        </a:spcBef>
                        <a:spcAft>
                          <a:spcPts val="0"/>
                        </a:spcAft>
                      </a:pPr>
                      <a:r>
                        <a:rPr lang="en-US" sz="1500" b="1" dirty="0">
                          <a:latin typeface="Times New Roman"/>
                          <a:ea typeface="Calibri"/>
                          <a:cs typeface="Times New Roman"/>
                        </a:rPr>
                        <a:t>Spanish Myeloma </a:t>
                      </a:r>
                      <a:r>
                        <a:rPr lang="en-US" sz="1500" b="1" dirty="0" smtClean="0">
                          <a:latin typeface="Times New Roman"/>
                          <a:ea typeface="Calibri"/>
                          <a:cs typeface="Times New Roman"/>
                        </a:rPr>
                        <a:t>Group</a:t>
                      </a:r>
                      <a:endParaRPr lang="en-US" sz="1500" dirty="0">
                        <a:latin typeface="Calibri"/>
                        <a:ea typeface="Calibri"/>
                        <a:cs typeface="Times New Roman"/>
                      </a:endParaRPr>
                    </a:p>
                    <a:p>
                      <a:pPr marL="0" marR="0" algn="ctr">
                        <a:lnSpc>
                          <a:spcPct val="115000"/>
                        </a:lnSpc>
                        <a:spcBef>
                          <a:spcPts val="0"/>
                        </a:spcBef>
                        <a:spcAft>
                          <a:spcPts val="0"/>
                        </a:spcAft>
                      </a:pPr>
                      <a:r>
                        <a:rPr lang="en-US" sz="1500" dirty="0" err="1">
                          <a:latin typeface="Times New Roman"/>
                          <a:ea typeface="Calibri"/>
                          <a:cs typeface="Times New Roman"/>
                        </a:rPr>
                        <a:t>Mateos</a:t>
                      </a:r>
                      <a:r>
                        <a:rPr lang="en-US" sz="1500" dirty="0">
                          <a:latin typeface="Times New Roman"/>
                          <a:ea typeface="Calibri"/>
                          <a:cs typeface="Times New Roman"/>
                        </a:rPr>
                        <a:t> et al.</a:t>
                      </a:r>
                      <a:endParaRPr lang="en-US" sz="1500" dirty="0">
                        <a:latin typeface="Calibri"/>
                        <a:ea typeface="Calibri"/>
                        <a:cs typeface="Times New Roman"/>
                      </a:endParaRPr>
                    </a:p>
                    <a:p>
                      <a:pPr marL="0" marR="0" algn="ctr">
                        <a:lnSpc>
                          <a:spcPct val="115000"/>
                        </a:lnSpc>
                        <a:spcBef>
                          <a:spcPts val="0"/>
                        </a:spcBef>
                        <a:spcAft>
                          <a:spcPts val="0"/>
                        </a:spcAft>
                      </a:pPr>
                      <a:r>
                        <a:rPr lang="en-US" sz="1500" dirty="0">
                          <a:latin typeface="Times New Roman"/>
                          <a:ea typeface="Calibri"/>
                          <a:cs typeface="Times New Roman"/>
                        </a:rPr>
                        <a:t>Phase III</a:t>
                      </a:r>
                      <a:endParaRPr lang="en-US" sz="1500" dirty="0">
                        <a:latin typeface="Calibri"/>
                        <a:ea typeface="Calibri"/>
                        <a:cs typeface="Times New Roman"/>
                      </a:endParaRPr>
                    </a:p>
                  </a:txBody>
                  <a:tcPr marL="52658" marR="52658"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b="1" dirty="0">
                          <a:latin typeface="Times New Roman"/>
                          <a:ea typeface="Calibri"/>
                          <a:cs typeface="Times New Roman"/>
                        </a:rPr>
                        <a:t>VMP</a:t>
                      </a:r>
                      <a:endParaRPr lang="en-US" sz="1500" b="1" dirty="0">
                        <a:latin typeface="Calibri"/>
                        <a:ea typeface="Calibri"/>
                        <a:cs typeface="Times New Roman"/>
                      </a:endParaRPr>
                    </a:p>
                    <a:p>
                      <a:pPr marL="0" marR="0" algn="ctr">
                        <a:lnSpc>
                          <a:spcPct val="115000"/>
                        </a:lnSpc>
                        <a:spcBef>
                          <a:spcPts val="0"/>
                        </a:spcBef>
                        <a:spcAft>
                          <a:spcPts val="0"/>
                        </a:spcAft>
                      </a:pPr>
                      <a:r>
                        <a:rPr lang="en-US" sz="1500" b="1" dirty="0">
                          <a:latin typeface="Times New Roman"/>
                          <a:ea typeface="Calibri"/>
                          <a:cs typeface="Times New Roman"/>
                        </a:rPr>
                        <a:t>VTP</a:t>
                      </a:r>
                      <a:endParaRPr lang="en-US" sz="1500" b="1"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b="0" dirty="0">
                          <a:latin typeface="Times New Roman"/>
                          <a:ea typeface="Calibri"/>
                          <a:cs typeface="Times New Roman"/>
                        </a:rPr>
                        <a:t>130</a:t>
                      </a:r>
                      <a:endParaRPr lang="en-US" sz="1500" b="0" dirty="0">
                        <a:latin typeface="Calibri"/>
                        <a:ea typeface="Calibri"/>
                        <a:cs typeface="Times New Roman"/>
                      </a:endParaRPr>
                    </a:p>
                    <a:p>
                      <a:pPr marL="0" marR="0" algn="ctr">
                        <a:lnSpc>
                          <a:spcPct val="115000"/>
                        </a:lnSpc>
                        <a:spcBef>
                          <a:spcPts val="0"/>
                        </a:spcBef>
                        <a:spcAft>
                          <a:spcPts val="0"/>
                        </a:spcAft>
                      </a:pPr>
                      <a:r>
                        <a:rPr lang="en-US" sz="1500" b="0" dirty="0">
                          <a:latin typeface="Times New Roman"/>
                          <a:ea typeface="Calibri"/>
                          <a:cs typeface="Times New Roman"/>
                        </a:rPr>
                        <a:t>130</a:t>
                      </a:r>
                      <a:endParaRPr lang="en-US" sz="1500" b="0"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b="0" dirty="0">
                          <a:latin typeface="Times New Roman"/>
                          <a:ea typeface="Calibri"/>
                          <a:cs typeface="Times New Roman"/>
                        </a:rPr>
                        <a:t>80%</a:t>
                      </a:r>
                      <a:endParaRPr lang="en-US" sz="1500" b="0" dirty="0">
                        <a:latin typeface="Calibri"/>
                        <a:ea typeface="Calibri"/>
                        <a:cs typeface="Times New Roman"/>
                      </a:endParaRPr>
                    </a:p>
                    <a:p>
                      <a:pPr marL="0" marR="0" algn="ctr">
                        <a:lnSpc>
                          <a:spcPct val="115000"/>
                        </a:lnSpc>
                        <a:spcBef>
                          <a:spcPts val="0"/>
                        </a:spcBef>
                        <a:spcAft>
                          <a:spcPts val="0"/>
                        </a:spcAft>
                      </a:pPr>
                      <a:r>
                        <a:rPr lang="en-US" sz="1500" b="0" dirty="0">
                          <a:latin typeface="Times New Roman"/>
                          <a:ea typeface="Calibri"/>
                          <a:cs typeface="Times New Roman"/>
                        </a:rPr>
                        <a:t>81%</a:t>
                      </a:r>
                      <a:endParaRPr lang="en-US" sz="1500" b="0"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b="0" dirty="0">
                          <a:latin typeface="Times New Roman"/>
                          <a:ea typeface="Calibri"/>
                          <a:cs typeface="Times New Roman"/>
                        </a:rPr>
                        <a:t>20%</a:t>
                      </a:r>
                      <a:endParaRPr lang="en-US" sz="1500" b="0" dirty="0">
                        <a:latin typeface="Calibri"/>
                        <a:ea typeface="Calibri"/>
                        <a:cs typeface="Times New Roman"/>
                      </a:endParaRPr>
                    </a:p>
                    <a:p>
                      <a:pPr marL="0" marR="0" algn="ctr">
                        <a:lnSpc>
                          <a:spcPct val="115000"/>
                        </a:lnSpc>
                        <a:spcBef>
                          <a:spcPts val="0"/>
                        </a:spcBef>
                        <a:spcAft>
                          <a:spcPts val="0"/>
                        </a:spcAft>
                      </a:pPr>
                      <a:r>
                        <a:rPr lang="en-US" sz="1500" b="0" dirty="0">
                          <a:latin typeface="Times New Roman"/>
                          <a:ea typeface="Calibri"/>
                          <a:cs typeface="Times New Roman"/>
                        </a:rPr>
                        <a:t>28%</a:t>
                      </a:r>
                      <a:endParaRPr lang="en-US" sz="1500" b="0"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b="0">
                          <a:latin typeface="Times New Roman"/>
                          <a:ea typeface="Calibri"/>
                          <a:cs typeface="Times New Roman"/>
                        </a:rPr>
                        <a:t>1yr OS: 92%</a:t>
                      </a:r>
                      <a:endParaRPr lang="en-US" sz="1500" b="0">
                        <a:latin typeface="Calibri"/>
                        <a:ea typeface="Calibri"/>
                        <a:cs typeface="Times New Roman"/>
                      </a:endParaRPr>
                    </a:p>
                    <a:p>
                      <a:pPr marL="0" marR="0" algn="ctr">
                        <a:lnSpc>
                          <a:spcPct val="115000"/>
                        </a:lnSpc>
                        <a:spcBef>
                          <a:spcPts val="0"/>
                        </a:spcBef>
                        <a:spcAft>
                          <a:spcPts val="0"/>
                        </a:spcAft>
                      </a:pPr>
                      <a:r>
                        <a:rPr lang="en-US" sz="1500" b="0">
                          <a:latin typeface="Times New Roman"/>
                          <a:ea typeface="Calibri"/>
                          <a:cs typeface="Times New Roman"/>
                        </a:rPr>
                        <a:t>1yr OS: 89%</a:t>
                      </a:r>
                      <a:endParaRPr lang="en-US" sz="1500" b="0">
                        <a:latin typeface="Calibri"/>
                        <a:ea typeface="Calibri"/>
                        <a:cs typeface="Times New Roman"/>
                      </a:endParaRPr>
                    </a:p>
                  </a:txBody>
                  <a:tcPr marL="52658" marR="52658"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1064642">
                <a:tc>
                  <a:txBody>
                    <a:bodyPr/>
                    <a:lstStyle/>
                    <a:p>
                      <a:pPr marL="0" marR="0" algn="ctr">
                        <a:lnSpc>
                          <a:spcPct val="115000"/>
                        </a:lnSpc>
                        <a:spcBef>
                          <a:spcPts val="0"/>
                        </a:spcBef>
                        <a:spcAft>
                          <a:spcPts val="0"/>
                        </a:spcAft>
                      </a:pPr>
                      <a:r>
                        <a:rPr lang="en-US" sz="1500" b="1" dirty="0" smtClean="0">
                          <a:latin typeface="Times New Roman"/>
                          <a:ea typeface="Calibri"/>
                          <a:cs typeface="Times New Roman"/>
                        </a:rPr>
                        <a:t>UPFRONT</a:t>
                      </a:r>
                      <a:endParaRPr lang="en-US" sz="1500" dirty="0">
                        <a:latin typeface="Calibri"/>
                        <a:ea typeface="Calibri"/>
                        <a:cs typeface="Times New Roman"/>
                      </a:endParaRPr>
                    </a:p>
                    <a:p>
                      <a:pPr marL="0" marR="0" algn="ctr">
                        <a:lnSpc>
                          <a:spcPct val="115000"/>
                        </a:lnSpc>
                        <a:spcBef>
                          <a:spcPts val="0"/>
                        </a:spcBef>
                        <a:spcAft>
                          <a:spcPts val="0"/>
                        </a:spcAft>
                      </a:pPr>
                      <a:r>
                        <a:rPr lang="en-US" sz="1500" b="1" dirty="0" err="1">
                          <a:latin typeface="Times New Roman"/>
                          <a:ea typeface="Calibri"/>
                          <a:cs typeface="Times New Roman"/>
                        </a:rPr>
                        <a:t>Niesvizky</a:t>
                      </a:r>
                      <a:r>
                        <a:rPr lang="en-US" sz="1500" b="1" dirty="0">
                          <a:latin typeface="Times New Roman"/>
                          <a:ea typeface="Calibri"/>
                          <a:cs typeface="Times New Roman"/>
                        </a:rPr>
                        <a:t> et al.</a:t>
                      </a:r>
                      <a:endParaRPr lang="en-US" sz="1500" dirty="0">
                        <a:latin typeface="Calibri"/>
                        <a:ea typeface="Calibri"/>
                        <a:cs typeface="Times New Roman"/>
                      </a:endParaRPr>
                    </a:p>
                    <a:p>
                      <a:pPr marL="0" marR="0" algn="ctr">
                        <a:lnSpc>
                          <a:spcPct val="115000"/>
                        </a:lnSpc>
                        <a:spcBef>
                          <a:spcPts val="0"/>
                        </a:spcBef>
                        <a:spcAft>
                          <a:spcPts val="0"/>
                        </a:spcAft>
                      </a:pPr>
                      <a:r>
                        <a:rPr lang="en-US" sz="1500" dirty="0">
                          <a:latin typeface="Times New Roman"/>
                          <a:ea typeface="Calibri"/>
                          <a:cs typeface="Times New Roman"/>
                        </a:rPr>
                        <a:t>Phase III</a:t>
                      </a:r>
                      <a:endParaRPr lang="en-US" sz="1500" dirty="0">
                        <a:latin typeface="Calibri"/>
                        <a:ea typeface="Calibri"/>
                        <a:cs typeface="Times New Roman"/>
                      </a:endParaRPr>
                    </a:p>
                  </a:txBody>
                  <a:tcPr marL="52658" marR="52658"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500" b="1" dirty="0" smtClean="0">
                          <a:latin typeface="Times New Roman"/>
                          <a:ea typeface="Calibri"/>
                          <a:cs typeface="Times New Roman"/>
                        </a:rPr>
                        <a:t>VMP/</a:t>
                      </a:r>
                      <a:r>
                        <a:rPr lang="en-US" sz="1500" b="1" dirty="0" err="1" smtClean="0">
                          <a:latin typeface="Times New Roman"/>
                          <a:ea typeface="Calibri"/>
                          <a:cs typeface="Times New Roman"/>
                        </a:rPr>
                        <a:t>Vel</a:t>
                      </a:r>
                      <a:endParaRPr lang="en-US" sz="1500" b="1" dirty="0">
                        <a:latin typeface="Calibri"/>
                        <a:ea typeface="Calibri"/>
                        <a:cs typeface="Times New Roman"/>
                      </a:endParaRPr>
                    </a:p>
                    <a:p>
                      <a:pPr marL="0" marR="0" algn="ctr">
                        <a:lnSpc>
                          <a:spcPct val="115000"/>
                        </a:lnSpc>
                        <a:spcBef>
                          <a:spcPts val="0"/>
                        </a:spcBef>
                        <a:spcAft>
                          <a:spcPts val="0"/>
                        </a:spcAft>
                      </a:pPr>
                      <a:r>
                        <a:rPr lang="en-US" sz="1500" b="1" dirty="0" smtClean="0">
                          <a:latin typeface="Times New Roman"/>
                          <a:ea typeface="Calibri"/>
                          <a:cs typeface="Times New Roman"/>
                        </a:rPr>
                        <a:t>VTD/</a:t>
                      </a:r>
                      <a:r>
                        <a:rPr lang="en-US" sz="1500" b="1" dirty="0" err="1" smtClean="0">
                          <a:latin typeface="Times New Roman"/>
                          <a:ea typeface="Calibri"/>
                          <a:cs typeface="Times New Roman"/>
                        </a:rPr>
                        <a:t>Vel</a:t>
                      </a:r>
                      <a:endParaRPr lang="en-US" sz="1500" b="1" dirty="0">
                        <a:latin typeface="Calibri"/>
                        <a:ea typeface="Calibri"/>
                        <a:cs typeface="Times New Roman"/>
                      </a:endParaRPr>
                    </a:p>
                    <a:p>
                      <a:pPr marL="0" marR="0" algn="ctr">
                        <a:lnSpc>
                          <a:spcPct val="115000"/>
                        </a:lnSpc>
                        <a:spcBef>
                          <a:spcPts val="0"/>
                        </a:spcBef>
                        <a:spcAft>
                          <a:spcPts val="0"/>
                        </a:spcAft>
                      </a:pPr>
                      <a:r>
                        <a:rPr lang="en-US" sz="1500" b="1" dirty="0" smtClean="0">
                          <a:latin typeface="Times New Roman"/>
                          <a:ea typeface="Calibri"/>
                          <a:cs typeface="Times New Roman"/>
                        </a:rPr>
                        <a:t>VD/</a:t>
                      </a:r>
                      <a:r>
                        <a:rPr lang="en-US" sz="1500" b="1" dirty="0" err="1" smtClean="0">
                          <a:latin typeface="Times New Roman"/>
                          <a:ea typeface="Calibri"/>
                          <a:cs typeface="Times New Roman"/>
                        </a:rPr>
                        <a:t>Vel</a:t>
                      </a:r>
                      <a:endParaRPr lang="en-US" sz="1500" b="1"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500" b="0">
                          <a:latin typeface="Times New Roman"/>
                          <a:ea typeface="Calibri"/>
                          <a:cs typeface="Times New Roman"/>
                        </a:rPr>
                        <a:t>300</a:t>
                      </a:r>
                      <a:endParaRPr lang="en-US" sz="1500" b="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500" b="0">
                          <a:latin typeface="Times New Roman"/>
                          <a:ea typeface="Calibri"/>
                          <a:cs typeface="Times New Roman"/>
                        </a:rPr>
                        <a:t>73%</a:t>
                      </a:r>
                      <a:endParaRPr lang="en-US" sz="1500" b="0">
                        <a:latin typeface="Calibri"/>
                        <a:ea typeface="Calibri"/>
                        <a:cs typeface="Times New Roman"/>
                      </a:endParaRPr>
                    </a:p>
                    <a:p>
                      <a:pPr marL="0" marR="0" algn="ctr">
                        <a:lnSpc>
                          <a:spcPct val="115000"/>
                        </a:lnSpc>
                        <a:spcBef>
                          <a:spcPts val="0"/>
                        </a:spcBef>
                        <a:spcAft>
                          <a:spcPts val="0"/>
                        </a:spcAft>
                      </a:pPr>
                      <a:r>
                        <a:rPr lang="en-US" sz="1500" b="0">
                          <a:latin typeface="Times New Roman"/>
                          <a:ea typeface="Calibri"/>
                          <a:cs typeface="Times New Roman"/>
                        </a:rPr>
                        <a:t>79%</a:t>
                      </a:r>
                      <a:endParaRPr lang="en-US" sz="1500" b="0">
                        <a:latin typeface="Calibri"/>
                        <a:ea typeface="Calibri"/>
                        <a:cs typeface="Times New Roman"/>
                      </a:endParaRPr>
                    </a:p>
                    <a:p>
                      <a:pPr marL="0" marR="0" algn="ctr">
                        <a:lnSpc>
                          <a:spcPct val="115000"/>
                        </a:lnSpc>
                        <a:spcBef>
                          <a:spcPts val="0"/>
                        </a:spcBef>
                        <a:spcAft>
                          <a:spcPts val="0"/>
                        </a:spcAft>
                      </a:pPr>
                      <a:r>
                        <a:rPr lang="en-US" sz="1500" b="0">
                          <a:latin typeface="Times New Roman"/>
                          <a:ea typeface="Calibri"/>
                          <a:cs typeface="Times New Roman"/>
                        </a:rPr>
                        <a:t>71%</a:t>
                      </a:r>
                      <a:endParaRPr lang="en-US" sz="1500" b="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500" b="0" dirty="0">
                          <a:latin typeface="Times New Roman"/>
                          <a:ea typeface="Calibri"/>
                          <a:cs typeface="Times New Roman"/>
                        </a:rPr>
                        <a:t>31%</a:t>
                      </a:r>
                      <a:endParaRPr lang="en-US" sz="1500" b="0" dirty="0">
                        <a:latin typeface="Calibri"/>
                        <a:ea typeface="Calibri"/>
                        <a:cs typeface="Times New Roman"/>
                      </a:endParaRPr>
                    </a:p>
                    <a:p>
                      <a:pPr marL="0" marR="0" algn="ctr">
                        <a:lnSpc>
                          <a:spcPct val="115000"/>
                        </a:lnSpc>
                        <a:spcBef>
                          <a:spcPts val="0"/>
                        </a:spcBef>
                        <a:spcAft>
                          <a:spcPts val="0"/>
                        </a:spcAft>
                      </a:pPr>
                      <a:r>
                        <a:rPr lang="en-US" sz="1500" b="0" dirty="0">
                          <a:latin typeface="Times New Roman"/>
                          <a:ea typeface="Calibri"/>
                          <a:cs typeface="Times New Roman"/>
                        </a:rPr>
                        <a:t>36%</a:t>
                      </a:r>
                      <a:endParaRPr lang="en-US" sz="1500" b="0" dirty="0">
                        <a:latin typeface="Calibri"/>
                        <a:ea typeface="Calibri"/>
                        <a:cs typeface="Times New Roman"/>
                      </a:endParaRPr>
                    </a:p>
                    <a:p>
                      <a:pPr marL="0" marR="0" algn="ctr">
                        <a:lnSpc>
                          <a:spcPct val="115000"/>
                        </a:lnSpc>
                        <a:spcBef>
                          <a:spcPts val="0"/>
                        </a:spcBef>
                        <a:spcAft>
                          <a:spcPts val="0"/>
                        </a:spcAft>
                      </a:pPr>
                      <a:r>
                        <a:rPr lang="en-US" sz="1500" b="0" dirty="0">
                          <a:latin typeface="Times New Roman"/>
                          <a:ea typeface="Calibri"/>
                          <a:cs typeface="Times New Roman"/>
                        </a:rPr>
                        <a:t>34%</a:t>
                      </a:r>
                      <a:endParaRPr lang="en-US" sz="1500" b="0"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500" b="0" dirty="0">
                        <a:latin typeface="Times New Roman"/>
                        <a:ea typeface="Calibri"/>
                        <a:cs typeface="Times New Roman"/>
                      </a:endParaRPr>
                    </a:p>
                  </a:txBody>
                  <a:tcPr marL="52658" marR="52658"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r h="887201">
                <a:tc>
                  <a:txBody>
                    <a:bodyPr/>
                    <a:lstStyle/>
                    <a:p>
                      <a:pPr marL="0" marR="0" algn="ctr">
                        <a:lnSpc>
                          <a:spcPct val="115000"/>
                        </a:lnSpc>
                        <a:spcBef>
                          <a:spcPts val="0"/>
                        </a:spcBef>
                        <a:spcAft>
                          <a:spcPts val="0"/>
                        </a:spcAft>
                      </a:pPr>
                      <a:r>
                        <a:rPr lang="en-US" sz="1500" b="1" dirty="0">
                          <a:latin typeface="Times New Roman"/>
                          <a:ea typeface="Calibri"/>
                          <a:cs typeface="Times New Roman"/>
                        </a:rPr>
                        <a:t>Italian Myeloma </a:t>
                      </a:r>
                      <a:r>
                        <a:rPr lang="en-US" sz="1500" b="1" dirty="0" smtClean="0">
                          <a:latin typeface="Times New Roman"/>
                          <a:ea typeface="Calibri"/>
                          <a:cs typeface="Times New Roman"/>
                        </a:rPr>
                        <a:t>Group</a:t>
                      </a:r>
                      <a:endParaRPr lang="en-US" sz="1500" dirty="0">
                        <a:latin typeface="Calibri"/>
                        <a:ea typeface="Calibri"/>
                        <a:cs typeface="Times New Roman"/>
                      </a:endParaRPr>
                    </a:p>
                    <a:p>
                      <a:pPr marL="0" marR="0" algn="ctr">
                        <a:lnSpc>
                          <a:spcPct val="115000"/>
                        </a:lnSpc>
                        <a:spcBef>
                          <a:spcPts val="0"/>
                        </a:spcBef>
                        <a:spcAft>
                          <a:spcPts val="0"/>
                        </a:spcAft>
                      </a:pPr>
                      <a:r>
                        <a:rPr lang="en-US" sz="1500" dirty="0">
                          <a:latin typeface="Times New Roman"/>
                          <a:ea typeface="Calibri"/>
                          <a:cs typeface="Times New Roman"/>
                        </a:rPr>
                        <a:t>Palumbo et al.</a:t>
                      </a:r>
                      <a:endParaRPr lang="en-US" sz="1500" dirty="0">
                        <a:latin typeface="Calibri"/>
                        <a:ea typeface="Calibri"/>
                        <a:cs typeface="Times New Roman"/>
                      </a:endParaRPr>
                    </a:p>
                    <a:p>
                      <a:pPr marL="0" marR="0" algn="ctr">
                        <a:lnSpc>
                          <a:spcPct val="115000"/>
                        </a:lnSpc>
                        <a:spcBef>
                          <a:spcPts val="0"/>
                        </a:spcBef>
                        <a:spcAft>
                          <a:spcPts val="0"/>
                        </a:spcAft>
                      </a:pPr>
                      <a:r>
                        <a:rPr lang="en-US" sz="1500" dirty="0">
                          <a:latin typeface="Times New Roman"/>
                          <a:ea typeface="Calibri"/>
                          <a:cs typeface="Times New Roman"/>
                        </a:rPr>
                        <a:t>Phase III</a:t>
                      </a:r>
                      <a:endParaRPr lang="en-US" sz="1500" dirty="0">
                        <a:latin typeface="Calibri"/>
                        <a:ea typeface="Calibri"/>
                        <a:cs typeface="Times New Roman"/>
                      </a:endParaRPr>
                    </a:p>
                  </a:txBody>
                  <a:tcPr marL="52658" marR="52658"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b="1" dirty="0">
                          <a:latin typeface="Times New Roman"/>
                          <a:ea typeface="Calibri"/>
                          <a:cs typeface="Times New Roman"/>
                        </a:rPr>
                        <a:t>VMPT-VT</a:t>
                      </a:r>
                      <a:endParaRPr lang="en-US" sz="1500" b="1" dirty="0">
                        <a:latin typeface="Calibri"/>
                        <a:ea typeface="Calibri"/>
                        <a:cs typeface="Times New Roman"/>
                      </a:endParaRPr>
                    </a:p>
                    <a:p>
                      <a:pPr marL="0" marR="0" algn="ctr">
                        <a:lnSpc>
                          <a:spcPct val="115000"/>
                        </a:lnSpc>
                        <a:spcBef>
                          <a:spcPts val="0"/>
                        </a:spcBef>
                        <a:spcAft>
                          <a:spcPts val="0"/>
                        </a:spcAft>
                      </a:pPr>
                      <a:r>
                        <a:rPr lang="en-US" sz="1500" b="1" dirty="0" smtClean="0">
                          <a:latin typeface="Times New Roman"/>
                          <a:ea typeface="Calibri"/>
                          <a:cs typeface="Times New Roman"/>
                        </a:rPr>
                        <a:t>VMP</a:t>
                      </a:r>
                      <a:endParaRPr lang="en-US" sz="1500" b="1"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endParaRPr lang="en-US" sz="1500" b="0">
                        <a:latin typeface="Times New Roman"/>
                        <a:ea typeface="Calibri"/>
                        <a:cs typeface="Times New Roman"/>
                      </a:endParaRPr>
                    </a:p>
                    <a:p>
                      <a:pPr marL="0" marR="0" algn="ctr">
                        <a:lnSpc>
                          <a:spcPct val="115000"/>
                        </a:lnSpc>
                        <a:spcBef>
                          <a:spcPts val="0"/>
                        </a:spcBef>
                        <a:spcAft>
                          <a:spcPts val="0"/>
                        </a:spcAft>
                      </a:pPr>
                      <a:r>
                        <a:rPr lang="en-US" sz="1500" b="0">
                          <a:latin typeface="Times New Roman"/>
                          <a:ea typeface="Calibri"/>
                          <a:cs typeface="Times New Roman"/>
                        </a:rPr>
                        <a:t>250</a:t>
                      </a:r>
                      <a:endParaRPr lang="en-US" sz="1500" b="0">
                        <a:latin typeface="Calibri"/>
                        <a:ea typeface="Calibri"/>
                        <a:cs typeface="Times New Roman"/>
                      </a:endParaRPr>
                    </a:p>
                    <a:p>
                      <a:pPr marL="0" marR="0" algn="ctr">
                        <a:lnSpc>
                          <a:spcPct val="115000"/>
                        </a:lnSpc>
                        <a:spcBef>
                          <a:spcPts val="0"/>
                        </a:spcBef>
                        <a:spcAft>
                          <a:spcPts val="0"/>
                        </a:spcAft>
                      </a:pPr>
                      <a:r>
                        <a:rPr lang="en-US" sz="1500" b="0">
                          <a:latin typeface="Times New Roman"/>
                          <a:ea typeface="Calibri"/>
                          <a:cs typeface="Times New Roman"/>
                        </a:rPr>
                        <a:t>253</a:t>
                      </a:r>
                      <a:endParaRPr lang="en-US" sz="1500" b="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endParaRPr lang="en-US" sz="1500" b="0">
                        <a:latin typeface="Times New Roman"/>
                        <a:ea typeface="Calibri"/>
                        <a:cs typeface="Times New Roman"/>
                      </a:endParaRPr>
                    </a:p>
                    <a:p>
                      <a:pPr marL="0" marR="0" algn="ctr">
                        <a:lnSpc>
                          <a:spcPct val="115000"/>
                        </a:lnSpc>
                        <a:spcBef>
                          <a:spcPts val="0"/>
                        </a:spcBef>
                        <a:spcAft>
                          <a:spcPts val="0"/>
                        </a:spcAft>
                      </a:pPr>
                      <a:r>
                        <a:rPr lang="en-US" sz="1500" b="0">
                          <a:latin typeface="Times New Roman"/>
                          <a:ea typeface="Calibri"/>
                          <a:cs typeface="Times New Roman"/>
                        </a:rPr>
                        <a:t>89%</a:t>
                      </a:r>
                      <a:endParaRPr lang="en-US" sz="1500" b="0">
                        <a:latin typeface="Calibri"/>
                        <a:ea typeface="Calibri"/>
                        <a:cs typeface="Times New Roman"/>
                      </a:endParaRPr>
                    </a:p>
                    <a:p>
                      <a:pPr marL="0" marR="0" algn="ctr">
                        <a:lnSpc>
                          <a:spcPct val="115000"/>
                        </a:lnSpc>
                        <a:spcBef>
                          <a:spcPts val="0"/>
                        </a:spcBef>
                        <a:spcAft>
                          <a:spcPts val="0"/>
                        </a:spcAft>
                      </a:pPr>
                      <a:r>
                        <a:rPr lang="en-US" sz="1500" b="0">
                          <a:latin typeface="Times New Roman"/>
                          <a:ea typeface="Calibri"/>
                          <a:cs typeface="Times New Roman"/>
                        </a:rPr>
                        <a:t>81%</a:t>
                      </a:r>
                      <a:endParaRPr lang="en-US" sz="1500" b="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endParaRPr lang="en-US" sz="1500" b="0" dirty="0">
                        <a:latin typeface="Times New Roman"/>
                        <a:ea typeface="Calibri"/>
                        <a:cs typeface="Times New Roman"/>
                      </a:endParaRPr>
                    </a:p>
                    <a:p>
                      <a:pPr marL="0" marR="0" algn="ctr">
                        <a:lnSpc>
                          <a:spcPct val="115000"/>
                        </a:lnSpc>
                        <a:spcBef>
                          <a:spcPts val="0"/>
                        </a:spcBef>
                        <a:spcAft>
                          <a:spcPts val="0"/>
                        </a:spcAft>
                      </a:pPr>
                      <a:r>
                        <a:rPr lang="en-US" sz="1500" b="0" dirty="0">
                          <a:latin typeface="Times New Roman"/>
                          <a:ea typeface="Calibri"/>
                          <a:cs typeface="Times New Roman"/>
                        </a:rPr>
                        <a:t>38%</a:t>
                      </a:r>
                      <a:endParaRPr lang="en-US" sz="1500" b="0" dirty="0">
                        <a:latin typeface="Calibri"/>
                        <a:ea typeface="Calibri"/>
                        <a:cs typeface="Times New Roman"/>
                      </a:endParaRPr>
                    </a:p>
                    <a:p>
                      <a:pPr marL="0" marR="0" algn="ctr">
                        <a:lnSpc>
                          <a:spcPct val="115000"/>
                        </a:lnSpc>
                        <a:spcBef>
                          <a:spcPts val="0"/>
                        </a:spcBef>
                        <a:spcAft>
                          <a:spcPts val="0"/>
                        </a:spcAft>
                      </a:pPr>
                      <a:r>
                        <a:rPr lang="en-US" sz="1500" b="0" dirty="0">
                          <a:latin typeface="Times New Roman"/>
                          <a:ea typeface="Calibri"/>
                          <a:cs typeface="Times New Roman"/>
                        </a:rPr>
                        <a:t>24%</a:t>
                      </a:r>
                      <a:endParaRPr lang="en-US" sz="1500" b="0" dirty="0">
                        <a:latin typeface="Calibri"/>
                        <a:ea typeface="Calibri"/>
                        <a:cs typeface="Times New Roman"/>
                      </a:endParaRPr>
                    </a:p>
                  </a:txBody>
                  <a:tcPr marL="52658" marR="52658"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b="0" dirty="0" smtClean="0">
                          <a:latin typeface="Times New Roman"/>
                          <a:ea typeface="Calibri"/>
                          <a:cs typeface="Times New Roman"/>
                        </a:rPr>
                        <a:t>5yr </a:t>
                      </a:r>
                      <a:r>
                        <a:rPr lang="en-US" sz="1500" b="0" dirty="0">
                          <a:latin typeface="Times New Roman"/>
                          <a:ea typeface="Calibri"/>
                          <a:cs typeface="Times New Roman"/>
                        </a:rPr>
                        <a:t>OS: </a:t>
                      </a:r>
                      <a:r>
                        <a:rPr lang="en-US" sz="1500" b="0" dirty="0" smtClean="0">
                          <a:latin typeface="Times New Roman"/>
                          <a:ea typeface="Calibri"/>
                          <a:cs typeface="Times New Roman"/>
                        </a:rPr>
                        <a:t>59.3%</a:t>
                      </a:r>
                      <a:endParaRPr lang="en-US" sz="1500" b="0" dirty="0">
                        <a:latin typeface="Calibri"/>
                        <a:ea typeface="Calibri"/>
                        <a:cs typeface="Times New Roman"/>
                      </a:endParaRPr>
                    </a:p>
                    <a:p>
                      <a:pPr marL="0" marR="0" algn="ctr">
                        <a:lnSpc>
                          <a:spcPct val="115000"/>
                        </a:lnSpc>
                        <a:spcBef>
                          <a:spcPts val="0"/>
                        </a:spcBef>
                        <a:spcAft>
                          <a:spcPts val="0"/>
                        </a:spcAft>
                      </a:pPr>
                      <a:r>
                        <a:rPr lang="en-US" sz="1500" b="0" dirty="0" smtClean="0">
                          <a:latin typeface="Times New Roman"/>
                          <a:ea typeface="Calibri"/>
                          <a:cs typeface="Times New Roman"/>
                        </a:rPr>
                        <a:t>5yr </a:t>
                      </a:r>
                      <a:r>
                        <a:rPr lang="en-US" sz="1500" b="0" dirty="0">
                          <a:latin typeface="Times New Roman"/>
                          <a:ea typeface="Calibri"/>
                          <a:cs typeface="Times New Roman"/>
                        </a:rPr>
                        <a:t>OS: </a:t>
                      </a:r>
                      <a:r>
                        <a:rPr lang="en-US" sz="1500" b="0" dirty="0" smtClean="0">
                          <a:latin typeface="Times New Roman"/>
                          <a:ea typeface="Calibri"/>
                          <a:cs typeface="Times New Roman"/>
                        </a:rPr>
                        <a:t>45.9%</a:t>
                      </a:r>
                      <a:endParaRPr lang="en-US" sz="1500" b="0" dirty="0">
                        <a:latin typeface="Calibri"/>
                        <a:ea typeface="Calibri"/>
                        <a:cs typeface="Times New Roman"/>
                      </a:endParaRPr>
                    </a:p>
                  </a:txBody>
                  <a:tcPr marL="52658" marR="52658"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548451">
                <a:tc gridSpan="6">
                  <a:txBody>
                    <a:bodyPr/>
                    <a:lstStyle/>
                    <a:p>
                      <a:pPr marL="0" marR="0" algn="l">
                        <a:lnSpc>
                          <a:spcPct val="115000"/>
                        </a:lnSpc>
                        <a:spcBef>
                          <a:spcPts val="0"/>
                        </a:spcBef>
                        <a:spcAft>
                          <a:spcPts val="0"/>
                        </a:spcAft>
                      </a:pPr>
                      <a:r>
                        <a:rPr lang="en-US" sz="1200" dirty="0">
                          <a:latin typeface="Times New Roman"/>
                          <a:ea typeface="Calibri"/>
                          <a:cs typeface="Times New Roman"/>
                        </a:rPr>
                        <a:t>ORR: overall response rate; CR: complete response; </a:t>
                      </a:r>
                      <a:r>
                        <a:rPr lang="en-US" sz="1200" dirty="0" err="1">
                          <a:latin typeface="Times New Roman"/>
                          <a:ea typeface="Calibri"/>
                          <a:cs typeface="Times New Roman"/>
                        </a:rPr>
                        <a:t>nCR</a:t>
                      </a:r>
                      <a:r>
                        <a:rPr lang="en-US" sz="1200" dirty="0">
                          <a:latin typeface="Times New Roman"/>
                          <a:ea typeface="Calibri"/>
                          <a:cs typeface="Times New Roman"/>
                        </a:rPr>
                        <a:t>: near complete response; OS: overall survival; TTP: time to progression; PFS: progression free survival; VMP: </a:t>
                      </a:r>
                      <a:r>
                        <a:rPr lang="en-US" sz="1200" dirty="0" err="1" smtClean="0">
                          <a:latin typeface="Times New Roman"/>
                          <a:ea typeface="Calibri"/>
                          <a:cs typeface="Times New Roman"/>
                        </a:rPr>
                        <a:t>bortezomib</a:t>
                      </a:r>
                      <a:r>
                        <a:rPr lang="en-US" sz="1200" dirty="0">
                          <a:latin typeface="Times New Roman"/>
                          <a:ea typeface="Calibri"/>
                          <a:cs typeface="Times New Roman"/>
                        </a:rPr>
                        <a:t>-</a:t>
                      </a:r>
                      <a:r>
                        <a:rPr lang="en-US" sz="1200" dirty="0" err="1">
                          <a:latin typeface="Times New Roman"/>
                          <a:ea typeface="Calibri"/>
                          <a:cs typeface="Times New Roman"/>
                        </a:rPr>
                        <a:t>melphalan</a:t>
                      </a:r>
                      <a:r>
                        <a:rPr lang="en-US" sz="1200" dirty="0">
                          <a:latin typeface="Times New Roman"/>
                          <a:ea typeface="Calibri"/>
                          <a:cs typeface="Times New Roman"/>
                        </a:rPr>
                        <a:t>-dexamethasone; MP: </a:t>
                      </a:r>
                      <a:r>
                        <a:rPr lang="en-US" sz="1200" dirty="0" err="1" smtClean="0">
                          <a:latin typeface="Times New Roman"/>
                          <a:ea typeface="Calibri"/>
                          <a:cs typeface="Times New Roman"/>
                        </a:rPr>
                        <a:t>melphalan</a:t>
                      </a:r>
                      <a:r>
                        <a:rPr lang="en-US" sz="1200" dirty="0" smtClean="0">
                          <a:latin typeface="Times New Roman"/>
                          <a:ea typeface="Calibri"/>
                          <a:cs typeface="Times New Roman"/>
                        </a:rPr>
                        <a:t>-prednisone</a:t>
                      </a:r>
                      <a:r>
                        <a:rPr lang="en-US" sz="1200" dirty="0">
                          <a:latin typeface="Times New Roman"/>
                          <a:ea typeface="Calibri"/>
                          <a:cs typeface="Times New Roman"/>
                        </a:rPr>
                        <a:t>; VTP: </a:t>
                      </a:r>
                      <a:r>
                        <a:rPr lang="en-US" sz="1200" dirty="0" err="1" smtClean="0">
                          <a:latin typeface="Times New Roman"/>
                          <a:ea typeface="Calibri"/>
                          <a:cs typeface="Times New Roman"/>
                        </a:rPr>
                        <a:t>bortezomib</a:t>
                      </a:r>
                      <a:r>
                        <a:rPr lang="en-US" sz="1200" dirty="0">
                          <a:latin typeface="Times New Roman"/>
                          <a:ea typeface="Calibri"/>
                          <a:cs typeface="Times New Roman"/>
                        </a:rPr>
                        <a:t>-</a:t>
                      </a:r>
                      <a:r>
                        <a:rPr lang="en-US" sz="1200" baseline="0" dirty="0">
                          <a:latin typeface="Times New Roman"/>
                          <a:ea typeface="Calibri"/>
                          <a:cs typeface="Times New Roman"/>
                        </a:rPr>
                        <a:t>thalidomide</a:t>
                      </a:r>
                      <a:r>
                        <a:rPr lang="en-US" sz="1200" baseline="0" dirty="0" smtClean="0">
                          <a:latin typeface="Times New Roman"/>
                          <a:ea typeface="Calibri"/>
                          <a:cs typeface="Times New Roman"/>
                        </a:rPr>
                        <a:t>-</a:t>
                      </a:r>
                      <a:r>
                        <a:rPr lang="en-US" sz="1200" u="none" kern="1200" baseline="0" dirty="0" smtClean="0">
                          <a:solidFill>
                            <a:schemeClr val="tx1"/>
                          </a:solidFill>
                          <a:latin typeface="Times New Roman"/>
                          <a:ea typeface="+mn-ea"/>
                          <a:cs typeface="Times New Roman"/>
                        </a:rPr>
                        <a:t>prednisone</a:t>
                      </a:r>
                      <a:r>
                        <a:rPr lang="en-US" sz="1200" baseline="0" dirty="0" smtClean="0">
                          <a:latin typeface="Times New Roman"/>
                          <a:ea typeface="Calibri"/>
                          <a:cs typeface="Times New Roman"/>
                        </a:rPr>
                        <a:t>; </a:t>
                      </a:r>
                      <a:r>
                        <a:rPr lang="en-US" sz="1200" baseline="0" dirty="0">
                          <a:latin typeface="Times New Roman"/>
                          <a:ea typeface="Calibri"/>
                          <a:cs typeface="Times New Roman"/>
                        </a:rPr>
                        <a:t>VTD</a:t>
                      </a:r>
                      <a:r>
                        <a:rPr lang="en-US" sz="1200" dirty="0">
                          <a:latin typeface="Times New Roman"/>
                          <a:ea typeface="Calibri"/>
                          <a:cs typeface="Times New Roman"/>
                        </a:rPr>
                        <a:t>: </a:t>
                      </a:r>
                      <a:r>
                        <a:rPr lang="en-US" sz="1200" dirty="0" err="1">
                          <a:latin typeface="Times New Roman"/>
                          <a:ea typeface="Calibri"/>
                          <a:cs typeface="Times New Roman"/>
                        </a:rPr>
                        <a:t>bortezomib</a:t>
                      </a:r>
                      <a:r>
                        <a:rPr lang="en-US" sz="1200" dirty="0">
                          <a:latin typeface="Times New Roman"/>
                          <a:ea typeface="Calibri"/>
                          <a:cs typeface="Times New Roman"/>
                        </a:rPr>
                        <a:t>-thalidomide-dexamethasone; VD: </a:t>
                      </a:r>
                      <a:r>
                        <a:rPr lang="en-US" sz="1200" dirty="0" err="1">
                          <a:latin typeface="Times New Roman"/>
                          <a:ea typeface="Calibri"/>
                          <a:cs typeface="Times New Roman"/>
                        </a:rPr>
                        <a:t>bortezomib</a:t>
                      </a:r>
                      <a:r>
                        <a:rPr lang="en-US" sz="1200" dirty="0">
                          <a:latin typeface="Times New Roman"/>
                          <a:ea typeface="Calibri"/>
                          <a:cs typeface="Times New Roman"/>
                        </a:rPr>
                        <a:t>-dexamethasone; VMPT-VT: </a:t>
                      </a:r>
                      <a:r>
                        <a:rPr lang="en-US" sz="1200" dirty="0" err="1">
                          <a:latin typeface="Times New Roman"/>
                          <a:ea typeface="Calibri"/>
                          <a:cs typeface="Times New Roman"/>
                        </a:rPr>
                        <a:t>bortezomib</a:t>
                      </a:r>
                      <a:r>
                        <a:rPr lang="en-US" sz="1200" dirty="0">
                          <a:latin typeface="Times New Roman"/>
                          <a:ea typeface="Calibri"/>
                          <a:cs typeface="Times New Roman"/>
                        </a:rPr>
                        <a:t>-</a:t>
                      </a:r>
                      <a:r>
                        <a:rPr lang="en-US" sz="1200" dirty="0" err="1">
                          <a:latin typeface="Times New Roman"/>
                          <a:ea typeface="Calibri"/>
                          <a:cs typeface="Times New Roman"/>
                        </a:rPr>
                        <a:t>melphalan</a:t>
                      </a:r>
                      <a:r>
                        <a:rPr lang="en-US" sz="1200" dirty="0">
                          <a:latin typeface="Times New Roman"/>
                          <a:ea typeface="Calibri"/>
                          <a:cs typeface="Times New Roman"/>
                        </a:rPr>
                        <a:t>-prednisone-thalidomide followed by </a:t>
                      </a:r>
                      <a:r>
                        <a:rPr lang="en-US" sz="1200" dirty="0" err="1">
                          <a:latin typeface="Times New Roman"/>
                          <a:ea typeface="Calibri"/>
                          <a:cs typeface="Times New Roman"/>
                        </a:rPr>
                        <a:t>bortezomib</a:t>
                      </a:r>
                      <a:r>
                        <a:rPr lang="en-US" sz="1200" dirty="0">
                          <a:latin typeface="Times New Roman"/>
                          <a:ea typeface="Calibri"/>
                          <a:cs typeface="Times New Roman"/>
                        </a:rPr>
                        <a:t>-thalidomide maintenance</a:t>
                      </a:r>
                      <a:endParaRPr lang="en-US" sz="1200" dirty="0">
                        <a:latin typeface="Calibri"/>
                        <a:ea typeface="Calibri"/>
                        <a:cs typeface="Times New Roman"/>
                      </a:endParaRPr>
                    </a:p>
                  </a:txBody>
                  <a:tcPr marL="52658" marR="52658"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3" name="Rectangle 40"/>
          <p:cNvSpPr txBox="1">
            <a:spLocks noChangeArrowheads="1"/>
          </p:cNvSpPr>
          <p:nvPr/>
        </p:nvSpPr>
        <p:spPr>
          <a:xfrm>
            <a:off x="1" y="76200"/>
            <a:ext cx="9144000" cy="715581"/>
          </a:xfrm>
          <a:prstGeom prst="rect">
            <a:avLst/>
          </a:prstGeom>
          <a:noFill/>
        </p:spPr>
        <p:txBody>
          <a:bodyPr vert="horz" wrap="square" lIns="91440" tIns="45720" rIns="91440" bIns="45720" rtlCol="0" anchor="b">
            <a:spAutoFit/>
          </a:bodyPr>
          <a:lstStyle/>
          <a:p>
            <a:pPr algn="ctr">
              <a:lnSpc>
                <a:spcPct val="115000"/>
              </a:lnSpc>
            </a:pPr>
            <a:r>
              <a:rPr lang="en-US" sz="3600" b="1" dirty="0" err="1" smtClean="0">
                <a:latin typeface="Times New Roman"/>
                <a:ea typeface="Calibri"/>
                <a:cs typeface="Times New Roman"/>
              </a:rPr>
              <a:t>Bortezomib</a:t>
            </a:r>
            <a:r>
              <a:rPr lang="en-US" sz="3600" b="1" dirty="0" smtClean="0">
                <a:latin typeface="Times New Roman"/>
                <a:ea typeface="Calibri"/>
                <a:cs typeface="Times New Roman"/>
              </a:rPr>
              <a:t> in Transplant Ineligible MM</a:t>
            </a:r>
            <a:endParaRPr lang="en-US" sz="3600" b="1" dirty="0">
              <a:ea typeface="Calibri"/>
              <a:cs typeface="Times New Roman"/>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274638"/>
            <a:ext cx="86868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UPFRONT Study</a:t>
            </a:r>
          </a:p>
        </p:txBody>
      </p:sp>
      <p:pic>
        <p:nvPicPr>
          <p:cNvPr id="1029" name="Picture 5"/>
          <p:cNvPicPr>
            <a:picLocks noChangeAspect="1" noChangeArrowheads="1"/>
          </p:cNvPicPr>
          <p:nvPr/>
        </p:nvPicPr>
        <p:blipFill>
          <a:blip r:embed="rId3" cstate="print"/>
          <a:srcRect/>
          <a:stretch>
            <a:fillRect/>
          </a:stretch>
        </p:blipFill>
        <p:spPr bwMode="auto">
          <a:xfrm>
            <a:off x="826719" y="1151983"/>
            <a:ext cx="7402881" cy="5020217"/>
          </a:xfrm>
          <a:prstGeom prst="rect">
            <a:avLst/>
          </a:prstGeom>
          <a:noFill/>
          <a:ln w="9525">
            <a:noFill/>
            <a:miter lim="800000"/>
            <a:headEnd/>
            <a:tailEnd/>
          </a:ln>
        </p:spPr>
      </p:pic>
      <p:sp>
        <p:nvSpPr>
          <p:cNvPr id="2" name="TextBox 1"/>
          <p:cNvSpPr txBox="1"/>
          <p:nvPr/>
        </p:nvSpPr>
        <p:spPr>
          <a:xfrm>
            <a:off x="304800" y="6400800"/>
            <a:ext cx="6629400" cy="307777"/>
          </a:xfrm>
          <a:prstGeom prst="rect">
            <a:avLst/>
          </a:prstGeom>
          <a:noFill/>
        </p:spPr>
        <p:txBody>
          <a:bodyPr wrap="square" rtlCol="0">
            <a:spAutoFit/>
          </a:bodyPr>
          <a:lstStyle/>
          <a:p>
            <a:r>
              <a:rPr lang="en-US" sz="1400" dirty="0">
                <a:latin typeface="Verdana"/>
                <a:cs typeface="Verdana"/>
              </a:rPr>
              <a:t>With permission </a:t>
            </a:r>
            <a:r>
              <a:rPr lang="en-US" sz="1400" dirty="0" smtClean="0">
                <a:latin typeface="Verdana"/>
                <a:cs typeface="Verdana"/>
              </a:rPr>
              <a:t>from </a:t>
            </a:r>
            <a:r>
              <a:rPr lang="en-US" sz="1400" dirty="0" err="1" smtClean="0">
                <a:latin typeface="Verdana"/>
                <a:cs typeface="Verdana"/>
              </a:rPr>
              <a:t>Niesvizky</a:t>
            </a:r>
            <a:r>
              <a:rPr lang="en-US" sz="1400" dirty="0" smtClean="0">
                <a:latin typeface="Verdana"/>
                <a:cs typeface="Verdana"/>
              </a:rPr>
              <a:t> R et al. </a:t>
            </a:r>
            <a:r>
              <a:rPr lang="en-US" sz="1400" i="1" dirty="0" err="1" smtClean="0">
                <a:latin typeface="Verdana"/>
                <a:cs typeface="Verdana"/>
              </a:rPr>
              <a:t>Proc</a:t>
            </a:r>
            <a:r>
              <a:rPr lang="en-US" sz="1400" i="1" dirty="0" smtClean="0">
                <a:latin typeface="Verdana"/>
                <a:cs typeface="Verdana"/>
              </a:rPr>
              <a:t> ASH </a:t>
            </a:r>
            <a:r>
              <a:rPr lang="en-US" sz="1400" dirty="0" smtClean="0">
                <a:latin typeface="Verdana"/>
                <a:cs typeface="Verdana"/>
              </a:rPr>
              <a:t>2011;Abstract 478.</a:t>
            </a:r>
            <a:endParaRPr lang="en-US" sz="1400" dirty="0">
              <a:latin typeface="Verdana"/>
              <a:cs typeface="Verdana"/>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Content Placeholder 1"/>
          <p:cNvSpPr>
            <a:spLocks noGrp="1"/>
          </p:cNvSpPr>
          <p:nvPr>
            <p:ph idx="1"/>
          </p:nvPr>
        </p:nvSpPr>
        <p:spPr>
          <a:xfrm>
            <a:off x="0" y="3962400"/>
            <a:ext cx="9144000" cy="990600"/>
          </a:xfrm>
        </p:spPr>
        <p:txBody>
          <a:bodyPr/>
          <a:lstStyle/>
          <a:p>
            <a:pPr marL="0" indent="0" algn="ctr">
              <a:buFontTx/>
              <a:buNone/>
            </a:pPr>
            <a:r>
              <a:rPr lang="en-US" sz="2000" i="1" dirty="0" smtClean="0">
                <a:solidFill>
                  <a:srgbClr val="000000"/>
                </a:solidFill>
                <a:ea typeface="Consolas" charset="0"/>
                <a:cs typeface="Consolas" charset="0"/>
              </a:rPr>
              <a:t>Lancet </a:t>
            </a:r>
            <a:r>
              <a:rPr lang="en-US" sz="2000" i="1" dirty="0">
                <a:solidFill>
                  <a:srgbClr val="000000"/>
                </a:solidFill>
                <a:ea typeface="Consolas" charset="0"/>
                <a:cs typeface="Consolas" charset="0"/>
              </a:rPr>
              <a:t>Oncology</a:t>
            </a:r>
            <a:r>
              <a:rPr lang="en-US" sz="2000" dirty="0">
                <a:solidFill>
                  <a:srgbClr val="000000"/>
                </a:solidFill>
                <a:ea typeface="Consolas" charset="0"/>
                <a:cs typeface="Consolas" charset="0"/>
              </a:rPr>
              <a:t>, Volume 12, Issue 5, Pages </a:t>
            </a:r>
            <a:r>
              <a:rPr lang="en-US" sz="2000" dirty="0" smtClean="0">
                <a:solidFill>
                  <a:srgbClr val="000000"/>
                </a:solidFill>
                <a:ea typeface="Consolas" charset="0"/>
                <a:cs typeface="Consolas" charset="0"/>
              </a:rPr>
              <a:t>431-440</a:t>
            </a:r>
            <a:r>
              <a:rPr lang="en-US" sz="2000" dirty="0">
                <a:solidFill>
                  <a:srgbClr val="000000"/>
                </a:solidFill>
                <a:ea typeface="Consolas" charset="0"/>
                <a:cs typeface="Consolas" charset="0"/>
              </a:rPr>
              <a:t>, May </a:t>
            </a:r>
            <a:r>
              <a:rPr lang="en-US" sz="2000" dirty="0" smtClean="0">
                <a:solidFill>
                  <a:srgbClr val="000000"/>
                </a:solidFill>
                <a:ea typeface="Consolas" charset="0"/>
                <a:cs typeface="Consolas" charset="0"/>
              </a:rPr>
              <a:t>2011.</a:t>
            </a:r>
            <a:endParaRPr lang="en-US" sz="2000" dirty="0">
              <a:solidFill>
                <a:srgbClr val="000000"/>
              </a:solidFill>
              <a:ea typeface="Consolas" charset="0"/>
              <a:cs typeface="Consolas" charset="0"/>
            </a:endParaRPr>
          </a:p>
          <a:p>
            <a:pPr marL="0" indent="0" algn="ctr">
              <a:buFontTx/>
              <a:buNone/>
            </a:pPr>
            <a:endParaRPr lang="en-US" dirty="0">
              <a:ea typeface="ＭＳ Ｐゴシック" charset="-128"/>
              <a:cs typeface="ＭＳ Ｐゴシック" charset="-128"/>
            </a:endParaRPr>
          </a:p>
        </p:txBody>
      </p:sp>
      <p:pic>
        <p:nvPicPr>
          <p:cNvPr id="138242" name="Picture 3"/>
          <p:cNvPicPr>
            <a:picLocks noChangeAspect="1"/>
          </p:cNvPicPr>
          <p:nvPr/>
        </p:nvPicPr>
        <p:blipFill rotWithShape="1">
          <a:blip r:embed="rId3"/>
          <a:srcRect r="20854"/>
          <a:stretch/>
        </p:blipFill>
        <p:spPr bwMode="auto">
          <a:xfrm>
            <a:off x="370184" y="1263650"/>
            <a:ext cx="8497828" cy="2393950"/>
          </a:xfrm>
          <a:prstGeom prst="rect">
            <a:avLst/>
          </a:prstGeom>
          <a:noFill/>
          <a:ln w="9525">
            <a:noFill/>
            <a:miter lim="800000"/>
            <a:headEnd/>
            <a:tailEnd/>
          </a:ln>
        </p:spPr>
      </p:pic>
    </p:spTree>
    <p:extLst>
      <p:ext uri="{BB962C8B-B14F-4D97-AF65-F5344CB8AC3E}">
        <p14:creationId xmlns:p14="http://schemas.microsoft.com/office/powerpoint/2010/main" val="10382621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Title 2"/>
          <p:cNvSpPr>
            <a:spLocks noGrp="1"/>
          </p:cNvSpPr>
          <p:nvPr>
            <p:ph type="title"/>
          </p:nvPr>
        </p:nvSpPr>
        <p:spPr>
          <a:xfrm>
            <a:off x="685800" y="381000"/>
            <a:ext cx="7772400" cy="571500"/>
          </a:xfrm>
        </p:spPr>
        <p:txBody>
          <a:bodyPr>
            <a:noAutofit/>
          </a:bodyPr>
          <a:lstStyle/>
          <a:p>
            <a:r>
              <a:rPr lang="en-US" sz="3600" b="1" dirty="0">
                <a:latin typeface="Times New Roman"/>
                <a:ea typeface="ＭＳ Ｐゴシック" charset="-128"/>
                <a:cs typeface="Times New Roman"/>
              </a:rPr>
              <a:t>SQ Administration of </a:t>
            </a:r>
            <a:r>
              <a:rPr lang="en-US" sz="3600" b="1" dirty="0" err="1">
                <a:latin typeface="Times New Roman"/>
                <a:ea typeface="ＭＳ Ｐゴシック" charset="-128"/>
                <a:cs typeface="Times New Roman"/>
              </a:rPr>
              <a:t>Bortezomib</a:t>
            </a:r>
            <a:endParaRPr lang="en-US" sz="3600" b="1" dirty="0">
              <a:latin typeface="Times New Roman"/>
              <a:ea typeface="ＭＳ Ｐゴシック" charset="-128"/>
              <a:cs typeface="Times New Roman"/>
            </a:endParaRPr>
          </a:p>
        </p:txBody>
      </p:sp>
      <p:sp>
        <p:nvSpPr>
          <p:cNvPr id="140290" name="Content Placeholder 1"/>
          <p:cNvSpPr>
            <a:spLocks noGrp="1"/>
          </p:cNvSpPr>
          <p:nvPr>
            <p:ph idx="1"/>
          </p:nvPr>
        </p:nvSpPr>
        <p:spPr>
          <a:xfrm>
            <a:off x="685800" y="1295400"/>
            <a:ext cx="7772400" cy="4570413"/>
          </a:xfrm>
        </p:spPr>
        <p:txBody>
          <a:bodyPr/>
          <a:lstStyle/>
          <a:p>
            <a:pPr>
              <a:lnSpc>
                <a:spcPct val="100000"/>
              </a:lnSpc>
              <a:spcBef>
                <a:spcPts val="1200"/>
              </a:spcBef>
            </a:pPr>
            <a:r>
              <a:rPr lang="en-US" sz="2600" b="0" dirty="0">
                <a:solidFill>
                  <a:srgbClr val="000000"/>
                </a:solidFill>
                <a:latin typeface="Arial"/>
                <a:ea typeface="Consolas" charset="0"/>
                <a:cs typeface="Arial"/>
              </a:rPr>
              <a:t>Randomized Phase 3 study</a:t>
            </a:r>
          </a:p>
          <a:p>
            <a:pPr>
              <a:lnSpc>
                <a:spcPct val="100000"/>
              </a:lnSpc>
              <a:spcBef>
                <a:spcPts val="1200"/>
              </a:spcBef>
            </a:pPr>
            <a:r>
              <a:rPr lang="en-US" sz="2600" b="0" dirty="0">
                <a:solidFill>
                  <a:srgbClr val="000000"/>
                </a:solidFill>
                <a:latin typeface="Arial"/>
                <a:ea typeface="Consolas" charset="0"/>
                <a:cs typeface="Arial"/>
              </a:rPr>
              <a:t>1-3 previous lines of therapy</a:t>
            </a:r>
          </a:p>
          <a:p>
            <a:pPr>
              <a:lnSpc>
                <a:spcPct val="100000"/>
              </a:lnSpc>
              <a:spcBef>
                <a:spcPts val="1200"/>
              </a:spcBef>
            </a:pPr>
            <a:r>
              <a:rPr lang="en-US" sz="2600" b="0" dirty="0">
                <a:solidFill>
                  <a:srgbClr val="000000"/>
                </a:solidFill>
                <a:latin typeface="Arial"/>
                <a:ea typeface="Consolas" charset="0"/>
                <a:cs typeface="Arial"/>
              </a:rPr>
              <a:t>Up to </a:t>
            </a:r>
            <a:r>
              <a:rPr lang="en-US" sz="2600" b="0" dirty="0">
                <a:latin typeface="Arial"/>
                <a:ea typeface="ＭＳ Ｐゴシック" charset="-128"/>
                <a:cs typeface="Arial"/>
              </a:rPr>
              <a:t>eight 21-day cycles </a:t>
            </a:r>
            <a:r>
              <a:rPr lang="en-US" sz="2600" b="0" dirty="0">
                <a:solidFill>
                  <a:srgbClr val="000000"/>
                </a:solidFill>
                <a:latin typeface="Arial"/>
                <a:ea typeface="Consolas" charset="0"/>
                <a:cs typeface="Arial"/>
              </a:rPr>
              <a:t>of </a:t>
            </a:r>
            <a:r>
              <a:rPr lang="en-US" sz="2600" b="0" dirty="0" err="1">
                <a:solidFill>
                  <a:srgbClr val="000000"/>
                </a:solidFill>
                <a:latin typeface="Arial"/>
                <a:ea typeface="Consolas" charset="0"/>
                <a:cs typeface="Arial"/>
              </a:rPr>
              <a:t>bortezomib</a:t>
            </a:r>
            <a:endParaRPr lang="en-US" sz="2600" b="0" dirty="0">
              <a:solidFill>
                <a:srgbClr val="000000"/>
              </a:solidFill>
              <a:latin typeface="Arial"/>
              <a:ea typeface="Consolas" charset="0"/>
              <a:cs typeface="Arial"/>
            </a:endParaRPr>
          </a:p>
          <a:p>
            <a:pPr>
              <a:lnSpc>
                <a:spcPct val="100000"/>
              </a:lnSpc>
              <a:spcBef>
                <a:spcPts val="1200"/>
              </a:spcBef>
            </a:pPr>
            <a:r>
              <a:rPr lang="en-US" sz="2600" b="0" dirty="0">
                <a:solidFill>
                  <a:srgbClr val="000000"/>
                </a:solidFill>
                <a:latin typeface="Arial"/>
                <a:ea typeface="Consolas" charset="0"/>
                <a:cs typeface="Arial"/>
              </a:rPr>
              <a:t>Primary response was </a:t>
            </a:r>
            <a:r>
              <a:rPr lang="en-US" sz="2600" b="0" dirty="0" err="1">
                <a:solidFill>
                  <a:srgbClr val="000000"/>
                </a:solidFill>
                <a:latin typeface="Arial"/>
                <a:ea typeface="Consolas" charset="0"/>
                <a:cs typeface="Arial"/>
              </a:rPr>
              <a:t>noninferiority</a:t>
            </a:r>
            <a:r>
              <a:rPr lang="en-US" sz="2600" b="0" dirty="0">
                <a:solidFill>
                  <a:srgbClr val="000000"/>
                </a:solidFill>
                <a:latin typeface="Arial"/>
                <a:ea typeface="Consolas" charset="0"/>
                <a:cs typeface="Arial"/>
              </a:rPr>
              <a:t> (4 cy)</a:t>
            </a:r>
          </a:p>
          <a:p>
            <a:pPr>
              <a:lnSpc>
                <a:spcPct val="100000"/>
              </a:lnSpc>
              <a:spcBef>
                <a:spcPts val="1200"/>
              </a:spcBef>
            </a:pPr>
            <a:r>
              <a:rPr lang="en-US" sz="2600" b="0" dirty="0">
                <a:solidFill>
                  <a:srgbClr val="000000"/>
                </a:solidFill>
                <a:latin typeface="Arial"/>
                <a:ea typeface="Consolas" charset="0"/>
                <a:cs typeface="Arial"/>
              </a:rPr>
              <a:t>222 patients assigned to receive </a:t>
            </a:r>
            <a:r>
              <a:rPr lang="en-US" sz="2600" b="0" dirty="0" smtClean="0">
                <a:solidFill>
                  <a:srgbClr val="000000"/>
                </a:solidFill>
                <a:latin typeface="Arial"/>
                <a:ea typeface="Consolas" charset="0"/>
                <a:cs typeface="Arial"/>
              </a:rPr>
              <a:t>Rx</a:t>
            </a:r>
          </a:p>
          <a:p>
            <a:pPr lvl="1">
              <a:spcBef>
                <a:spcPts val="1200"/>
              </a:spcBef>
              <a:buClr>
                <a:schemeClr val="tx2"/>
              </a:buClr>
              <a:buFont typeface="Lucida Grande"/>
              <a:buChar char="–"/>
            </a:pPr>
            <a:r>
              <a:rPr lang="en-US" sz="2400" b="0" dirty="0" smtClean="0">
                <a:solidFill>
                  <a:srgbClr val="000000"/>
                </a:solidFill>
                <a:latin typeface="Arial"/>
                <a:ea typeface="Consolas" charset="0"/>
                <a:cs typeface="Arial"/>
              </a:rPr>
              <a:t>145 </a:t>
            </a:r>
            <a:r>
              <a:rPr lang="en-US" sz="2400" b="0" dirty="0">
                <a:solidFill>
                  <a:srgbClr val="000000"/>
                </a:solidFill>
                <a:latin typeface="Arial"/>
                <a:ea typeface="Consolas" charset="0"/>
                <a:cs typeface="Arial"/>
              </a:rPr>
              <a:t>SQ and 73 </a:t>
            </a:r>
            <a:r>
              <a:rPr lang="en-US" sz="2400" b="0" dirty="0" smtClean="0">
                <a:solidFill>
                  <a:srgbClr val="000000"/>
                </a:solidFill>
                <a:latin typeface="Arial"/>
                <a:ea typeface="Consolas" charset="0"/>
                <a:cs typeface="Arial"/>
              </a:rPr>
              <a:t>IV </a:t>
            </a:r>
            <a:r>
              <a:rPr lang="en-US" sz="2400" dirty="0" smtClean="0">
                <a:latin typeface="Arial"/>
                <a:cs typeface="Arial"/>
              </a:rPr>
              <a:t>(evaluable </a:t>
            </a:r>
            <a:r>
              <a:rPr lang="en-US" sz="2400" dirty="0">
                <a:latin typeface="Arial"/>
                <a:cs typeface="Arial"/>
              </a:rPr>
              <a:t>for response)</a:t>
            </a:r>
            <a:endParaRPr lang="en-US" sz="2400" b="0" dirty="0" smtClean="0">
              <a:solidFill>
                <a:srgbClr val="000000"/>
              </a:solidFill>
              <a:latin typeface="Arial"/>
              <a:ea typeface="Consolas" charset="0"/>
              <a:cs typeface="Arial"/>
            </a:endParaRPr>
          </a:p>
          <a:p>
            <a:pPr>
              <a:lnSpc>
                <a:spcPct val="100000"/>
              </a:lnSpc>
              <a:spcBef>
                <a:spcPts val="1200"/>
              </a:spcBef>
            </a:pPr>
            <a:r>
              <a:rPr lang="en-US" sz="2600" b="0" dirty="0">
                <a:solidFill>
                  <a:srgbClr val="000000"/>
                </a:solidFill>
                <a:latin typeface="Arial"/>
                <a:ea typeface="Consolas" charset="0"/>
                <a:cs typeface="Arial"/>
              </a:rPr>
              <a:t>ORR same (42% vs. 42%)</a:t>
            </a:r>
          </a:p>
          <a:p>
            <a:pPr lvl="1">
              <a:lnSpc>
                <a:spcPct val="100000"/>
              </a:lnSpc>
              <a:spcBef>
                <a:spcPts val="1200"/>
              </a:spcBef>
              <a:buClr>
                <a:schemeClr val="tx2"/>
              </a:buClr>
              <a:buFont typeface="Lucida Grande"/>
              <a:buChar char="–"/>
            </a:pPr>
            <a:r>
              <a:rPr lang="en-US" sz="2400" b="0" dirty="0">
                <a:solidFill>
                  <a:srgbClr val="000000"/>
                </a:solidFill>
                <a:latin typeface="Arial"/>
                <a:ea typeface="Consolas" charset="0"/>
                <a:cs typeface="Arial"/>
              </a:rPr>
              <a:t>After 8 cycles 52% vs. 52</a:t>
            </a:r>
            <a:r>
              <a:rPr lang="en-US" sz="2400" b="0" dirty="0" smtClean="0">
                <a:solidFill>
                  <a:srgbClr val="000000"/>
                </a:solidFill>
                <a:latin typeface="Arial"/>
                <a:ea typeface="Consolas" charset="0"/>
                <a:cs typeface="Arial"/>
              </a:rPr>
              <a:t>%</a:t>
            </a:r>
          </a:p>
        </p:txBody>
      </p:sp>
      <p:sp>
        <p:nvSpPr>
          <p:cNvPr id="140291" name="Content Placeholder 1"/>
          <p:cNvSpPr txBox="1">
            <a:spLocks/>
          </p:cNvSpPr>
          <p:nvPr/>
        </p:nvSpPr>
        <p:spPr bwMode="auto">
          <a:xfrm>
            <a:off x="76200" y="6477000"/>
            <a:ext cx="7010400" cy="304800"/>
          </a:xfrm>
          <a:prstGeom prst="rect">
            <a:avLst/>
          </a:prstGeom>
          <a:noFill/>
          <a:ln w="9525">
            <a:noFill/>
            <a:miter lim="800000"/>
            <a:headEnd/>
            <a:tailEnd/>
          </a:ln>
        </p:spPr>
        <p:txBody>
          <a:bodyPr lIns="91418" tIns="45709" rIns="91418" bIns="45709">
            <a:prstTxWarp prst="textNoShape">
              <a:avLst/>
            </a:prstTxWarp>
          </a:bodyPr>
          <a:lstStyle/>
          <a:p>
            <a:pPr eaLnBrk="0" hangingPunct="0">
              <a:lnSpc>
                <a:spcPct val="90000"/>
              </a:lnSpc>
              <a:spcBef>
                <a:spcPct val="50000"/>
              </a:spcBef>
              <a:buClr>
                <a:schemeClr val="tx2"/>
              </a:buClr>
              <a:buSzPct val="120000"/>
            </a:pPr>
            <a:r>
              <a:rPr lang="en-US" sz="1400" i="0" dirty="0">
                <a:solidFill>
                  <a:srgbClr val="000000"/>
                </a:solidFill>
                <a:ea typeface="Consolas" charset="0"/>
                <a:cs typeface="Consolas" charset="0"/>
              </a:rPr>
              <a:t>Moreau P et al. </a:t>
            </a:r>
            <a:r>
              <a:rPr lang="en-US" sz="1400" dirty="0">
                <a:solidFill>
                  <a:srgbClr val="000000"/>
                </a:solidFill>
                <a:ea typeface="Consolas" charset="0"/>
                <a:cs typeface="Consolas" charset="0"/>
              </a:rPr>
              <a:t>Lancet Oncology </a:t>
            </a:r>
            <a:r>
              <a:rPr lang="en-US" sz="1400" i="0" dirty="0">
                <a:solidFill>
                  <a:srgbClr val="000000"/>
                </a:solidFill>
                <a:ea typeface="Consolas" charset="0"/>
                <a:cs typeface="Consolas" charset="0"/>
              </a:rPr>
              <a:t>2011;12(5):431-440.</a:t>
            </a:r>
          </a:p>
        </p:txBody>
      </p:sp>
    </p:spTree>
    <p:extLst>
      <p:ext uri="{BB962C8B-B14F-4D97-AF65-F5344CB8AC3E}">
        <p14:creationId xmlns:p14="http://schemas.microsoft.com/office/powerpoint/2010/main" val="22196190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Title 2"/>
          <p:cNvSpPr>
            <a:spLocks noGrp="1"/>
          </p:cNvSpPr>
          <p:nvPr>
            <p:ph type="title"/>
          </p:nvPr>
        </p:nvSpPr>
        <p:spPr>
          <a:xfrm>
            <a:off x="685800" y="400050"/>
            <a:ext cx="7772400" cy="571500"/>
          </a:xfrm>
        </p:spPr>
        <p:txBody>
          <a:bodyPr>
            <a:noAutofit/>
          </a:bodyPr>
          <a:lstStyle/>
          <a:p>
            <a:r>
              <a:rPr lang="en-US" sz="3600" b="1" dirty="0">
                <a:latin typeface="Times New Roman"/>
                <a:ea typeface="ＭＳ Ｐゴシック" charset="-128"/>
                <a:cs typeface="Times New Roman"/>
              </a:rPr>
              <a:t>Results </a:t>
            </a:r>
            <a:r>
              <a:rPr lang="en-US" sz="3600" b="1" dirty="0" smtClean="0">
                <a:latin typeface="Times New Roman"/>
                <a:ea typeface="ＭＳ Ｐゴシック" charset="-128"/>
                <a:cs typeface="Times New Roman"/>
              </a:rPr>
              <a:t>with SQ </a:t>
            </a:r>
            <a:r>
              <a:rPr lang="en-US" sz="3600" b="1" dirty="0" err="1">
                <a:latin typeface="Times New Roman"/>
                <a:ea typeface="ＭＳ Ｐゴシック" charset="-128"/>
                <a:cs typeface="Times New Roman"/>
              </a:rPr>
              <a:t>Bortezomib</a:t>
            </a:r>
            <a:endParaRPr lang="en-US" sz="3600" b="1" dirty="0">
              <a:latin typeface="Times New Roman"/>
              <a:ea typeface="ＭＳ Ｐゴシック" charset="-128"/>
              <a:cs typeface="Times New Roman"/>
            </a:endParaRPr>
          </a:p>
        </p:txBody>
      </p:sp>
      <p:sp>
        <p:nvSpPr>
          <p:cNvPr id="142338" name="Content Placeholder 1"/>
          <p:cNvSpPr>
            <a:spLocks noGrp="1"/>
          </p:cNvSpPr>
          <p:nvPr>
            <p:ph idx="1"/>
          </p:nvPr>
        </p:nvSpPr>
        <p:spPr>
          <a:xfrm>
            <a:off x="685800" y="1524000"/>
            <a:ext cx="7772400" cy="4570413"/>
          </a:xfrm>
        </p:spPr>
        <p:txBody>
          <a:bodyPr/>
          <a:lstStyle/>
          <a:p>
            <a:pPr>
              <a:lnSpc>
                <a:spcPct val="100000"/>
              </a:lnSpc>
              <a:spcBef>
                <a:spcPts val="1200"/>
              </a:spcBef>
            </a:pPr>
            <a:r>
              <a:rPr lang="en-US" sz="2800" b="0" dirty="0">
                <a:solidFill>
                  <a:srgbClr val="000000"/>
                </a:solidFill>
                <a:latin typeface="Arial"/>
                <a:ea typeface="Consolas" charset="0"/>
                <a:cs typeface="Arial"/>
              </a:rPr>
              <a:t>Median FU 11.8 </a:t>
            </a:r>
            <a:r>
              <a:rPr lang="en-US" sz="2800" b="0" dirty="0" err="1">
                <a:solidFill>
                  <a:srgbClr val="000000"/>
                </a:solidFill>
                <a:latin typeface="Arial"/>
                <a:ea typeface="Consolas" charset="0"/>
                <a:cs typeface="Arial"/>
              </a:rPr>
              <a:t>mos</a:t>
            </a:r>
            <a:r>
              <a:rPr lang="en-US" sz="2800" b="0" dirty="0">
                <a:solidFill>
                  <a:srgbClr val="000000"/>
                </a:solidFill>
                <a:latin typeface="Arial"/>
                <a:ea typeface="Consolas" charset="0"/>
                <a:cs typeface="Arial"/>
              </a:rPr>
              <a:t>; no difference in TTP</a:t>
            </a:r>
          </a:p>
          <a:p>
            <a:pPr lvl="1">
              <a:lnSpc>
                <a:spcPct val="100000"/>
              </a:lnSpc>
              <a:spcBef>
                <a:spcPts val="1200"/>
              </a:spcBef>
              <a:buClr>
                <a:schemeClr val="tx2"/>
              </a:buClr>
              <a:buFont typeface="Lucida Grande"/>
              <a:buChar char="–"/>
            </a:pPr>
            <a:r>
              <a:rPr lang="en-US" sz="2400" b="0" dirty="0">
                <a:solidFill>
                  <a:srgbClr val="000000"/>
                </a:solidFill>
                <a:latin typeface="Arial"/>
                <a:ea typeface="Consolas" charset="0"/>
                <a:cs typeface="Arial"/>
              </a:rPr>
              <a:t>10.4 vs. 9.4 </a:t>
            </a:r>
            <a:r>
              <a:rPr lang="en-US" sz="2400" b="0" dirty="0" err="1">
                <a:solidFill>
                  <a:srgbClr val="000000"/>
                </a:solidFill>
                <a:latin typeface="Arial"/>
                <a:ea typeface="Consolas" charset="0"/>
                <a:cs typeface="Arial"/>
              </a:rPr>
              <a:t>mos</a:t>
            </a:r>
            <a:endParaRPr lang="en-US" sz="2400" b="0" dirty="0">
              <a:solidFill>
                <a:srgbClr val="000000"/>
              </a:solidFill>
              <a:latin typeface="Arial"/>
              <a:ea typeface="Consolas" charset="0"/>
              <a:cs typeface="Arial"/>
            </a:endParaRPr>
          </a:p>
          <a:p>
            <a:pPr>
              <a:lnSpc>
                <a:spcPct val="100000"/>
              </a:lnSpc>
              <a:spcBef>
                <a:spcPts val="1200"/>
              </a:spcBef>
            </a:pPr>
            <a:r>
              <a:rPr lang="en-US" sz="2800" b="0" dirty="0">
                <a:solidFill>
                  <a:srgbClr val="000000"/>
                </a:solidFill>
                <a:latin typeface="Arial"/>
                <a:ea typeface="Consolas" charset="0"/>
                <a:cs typeface="Arial"/>
              </a:rPr>
              <a:t>One year OS 72% vs. 76%</a:t>
            </a:r>
          </a:p>
          <a:p>
            <a:pPr>
              <a:lnSpc>
                <a:spcPct val="100000"/>
              </a:lnSpc>
              <a:spcBef>
                <a:spcPts val="1200"/>
              </a:spcBef>
            </a:pPr>
            <a:r>
              <a:rPr lang="en-US" sz="2800" b="0" dirty="0">
                <a:solidFill>
                  <a:srgbClr val="000000"/>
                </a:solidFill>
                <a:latin typeface="Arial"/>
                <a:ea typeface="Consolas" charset="0"/>
                <a:cs typeface="Arial"/>
              </a:rPr>
              <a:t>Grade 3/4 events favored SQ (57% vs. 70%)</a:t>
            </a:r>
          </a:p>
          <a:p>
            <a:pPr>
              <a:lnSpc>
                <a:spcPct val="100000"/>
              </a:lnSpc>
              <a:spcBef>
                <a:spcPts val="1200"/>
              </a:spcBef>
            </a:pPr>
            <a:r>
              <a:rPr lang="en-US" sz="2800" b="0" dirty="0">
                <a:solidFill>
                  <a:srgbClr val="000000"/>
                </a:solidFill>
                <a:latin typeface="Arial"/>
                <a:ea typeface="Consolas" charset="0"/>
                <a:cs typeface="Arial"/>
              </a:rPr>
              <a:t>PN less common with SQ 38% vs. 53%</a:t>
            </a:r>
            <a:r>
              <a:rPr lang="en-US" sz="2800" b="0" dirty="0" smtClean="0">
                <a:solidFill>
                  <a:srgbClr val="000000"/>
                </a:solidFill>
                <a:latin typeface="Arial"/>
                <a:ea typeface="Consolas" charset="0"/>
                <a:cs typeface="Arial"/>
              </a:rPr>
              <a:t> </a:t>
            </a:r>
            <a:br>
              <a:rPr lang="en-US" sz="2800" b="0" dirty="0" smtClean="0">
                <a:solidFill>
                  <a:srgbClr val="000000"/>
                </a:solidFill>
                <a:latin typeface="Arial"/>
                <a:ea typeface="Consolas" charset="0"/>
                <a:cs typeface="Arial"/>
              </a:rPr>
            </a:br>
            <a:r>
              <a:rPr lang="en-US" sz="2800" b="0" dirty="0" smtClean="0">
                <a:solidFill>
                  <a:srgbClr val="000000"/>
                </a:solidFill>
                <a:latin typeface="Arial"/>
                <a:ea typeface="Consolas" charset="0"/>
                <a:cs typeface="Arial"/>
              </a:rPr>
              <a:t>(</a:t>
            </a:r>
            <a:r>
              <a:rPr lang="en-US" sz="2800" b="0" i="1" dirty="0" err="1" smtClean="0">
                <a:solidFill>
                  <a:srgbClr val="000000"/>
                </a:solidFill>
                <a:latin typeface="Arial"/>
                <a:ea typeface="Consolas" charset="0"/>
                <a:cs typeface="Arial"/>
              </a:rPr>
              <a:t>p</a:t>
            </a:r>
            <a:r>
              <a:rPr lang="en-US" sz="2800" b="0" dirty="0" smtClean="0">
                <a:solidFill>
                  <a:srgbClr val="000000"/>
                </a:solidFill>
                <a:latin typeface="Arial"/>
                <a:ea typeface="Consolas" charset="0"/>
                <a:cs typeface="Arial"/>
              </a:rPr>
              <a:t> = </a:t>
            </a:r>
            <a:r>
              <a:rPr lang="en-US" sz="2800" b="0" dirty="0">
                <a:solidFill>
                  <a:srgbClr val="000000"/>
                </a:solidFill>
                <a:latin typeface="Arial"/>
                <a:ea typeface="Consolas" charset="0"/>
                <a:cs typeface="Arial"/>
              </a:rPr>
              <a:t>0.04)</a:t>
            </a:r>
          </a:p>
          <a:p>
            <a:pPr lvl="1">
              <a:lnSpc>
                <a:spcPct val="100000"/>
              </a:lnSpc>
              <a:spcBef>
                <a:spcPts val="1200"/>
              </a:spcBef>
              <a:buClr>
                <a:schemeClr val="tx2"/>
              </a:buClr>
              <a:buFont typeface="Lucida Grande"/>
              <a:buChar char="–"/>
            </a:pPr>
            <a:r>
              <a:rPr lang="en-US" sz="2400" b="0" dirty="0">
                <a:solidFill>
                  <a:srgbClr val="000000"/>
                </a:solidFill>
                <a:latin typeface="Arial"/>
                <a:ea typeface="Consolas" charset="0"/>
                <a:cs typeface="Arial"/>
              </a:rPr>
              <a:t>Grade 2 or worse 24% vs. 41% (</a:t>
            </a:r>
            <a:r>
              <a:rPr lang="en-US" sz="2400" b="0" i="1" dirty="0" err="1" smtClean="0">
                <a:solidFill>
                  <a:srgbClr val="000000"/>
                </a:solidFill>
                <a:latin typeface="Arial"/>
                <a:ea typeface="Consolas" charset="0"/>
                <a:cs typeface="Arial"/>
              </a:rPr>
              <a:t>p</a:t>
            </a:r>
            <a:r>
              <a:rPr lang="en-US" sz="2400" b="0" dirty="0" smtClean="0">
                <a:solidFill>
                  <a:srgbClr val="000000"/>
                </a:solidFill>
                <a:latin typeface="Arial"/>
                <a:ea typeface="Consolas" charset="0"/>
                <a:cs typeface="Arial"/>
              </a:rPr>
              <a:t> = </a:t>
            </a:r>
            <a:r>
              <a:rPr lang="en-US" sz="2400" b="0" dirty="0">
                <a:solidFill>
                  <a:srgbClr val="000000"/>
                </a:solidFill>
                <a:latin typeface="Arial"/>
                <a:ea typeface="Consolas" charset="0"/>
                <a:cs typeface="Arial"/>
              </a:rPr>
              <a:t>0.012)</a:t>
            </a:r>
          </a:p>
          <a:p>
            <a:pPr lvl="1">
              <a:lnSpc>
                <a:spcPct val="100000"/>
              </a:lnSpc>
              <a:spcBef>
                <a:spcPts val="1200"/>
              </a:spcBef>
              <a:buClr>
                <a:schemeClr val="tx2"/>
              </a:buClr>
              <a:buFont typeface="Lucida Grande"/>
              <a:buChar char="–"/>
            </a:pPr>
            <a:r>
              <a:rPr lang="en-US" sz="2400" b="0" dirty="0">
                <a:solidFill>
                  <a:srgbClr val="000000"/>
                </a:solidFill>
                <a:latin typeface="Arial"/>
                <a:ea typeface="Consolas" charset="0"/>
                <a:cs typeface="Arial"/>
              </a:rPr>
              <a:t>Grade 3 or worse 6% vs. 16% (</a:t>
            </a:r>
            <a:r>
              <a:rPr lang="en-US" sz="2400" b="0" i="1" dirty="0" err="1" smtClean="0">
                <a:solidFill>
                  <a:srgbClr val="000000"/>
                </a:solidFill>
                <a:latin typeface="Arial"/>
                <a:ea typeface="Consolas" charset="0"/>
                <a:cs typeface="Arial"/>
              </a:rPr>
              <a:t>p</a:t>
            </a:r>
            <a:r>
              <a:rPr lang="en-US" sz="2400" b="0" dirty="0" smtClean="0">
                <a:solidFill>
                  <a:srgbClr val="000000"/>
                </a:solidFill>
                <a:latin typeface="Arial"/>
                <a:ea typeface="Consolas" charset="0"/>
                <a:cs typeface="Arial"/>
              </a:rPr>
              <a:t> = </a:t>
            </a:r>
            <a:r>
              <a:rPr lang="en-US" sz="2400" b="0" dirty="0">
                <a:solidFill>
                  <a:srgbClr val="000000"/>
                </a:solidFill>
                <a:latin typeface="Arial"/>
                <a:ea typeface="Consolas" charset="0"/>
                <a:cs typeface="Arial"/>
              </a:rPr>
              <a:t>0.026)</a:t>
            </a:r>
          </a:p>
        </p:txBody>
      </p:sp>
      <p:sp>
        <p:nvSpPr>
          <p:cNvPr id="5" name="Content Placeholder 1"/>
          <p:cNvSpPr txBox="1">
            <a:spLocks/>
          </p:cNvSpPr>
          <p:nvPr/>
        </p:nvSpPr>
        <p:spPr bwMode="auto">
          <a:xfrm>
            <a:off x="76200" y="6477000"/>
            <a:ext cx="7010400" cy="304800"/>
          </a:xfrm>
          <a:prstGeom prst="rect">
            <a:avLst/>
          </a:prstGeom>
          <a:noFill/>
          <a:ln w="9525">
            <a:noFill/>
            <a:miter lim="800000"/>
            <a:headEnd/>
            <a:tailEnd/>
          </a:ln>
        </p:spPr>
        <p:txBody>
          <a:bodyPr lIns="91418" tIns="45709" rIns="91418" bIns="45709">
            <a:prstTxWarp prst="textNoShape">
              <a:avLst/>
            </a:prstTxWarp>
          </a:bodyPr>
          <a:lstStyle/>
          <a:p>
            <a:pPr eaLnBrk="0" hangingPunct="0">
              <a:lnSpc>
                <a:spcPct val="90000"/>
              </a:lnSpc>
              <a:spcBef>
                <a:spcPct val="50000"/>
              </a:spcBef>
              <a:buClr>
                <a:schemeClr val="tx2"/>
              </a:buClr>
              <a:buSzPct val="120000"/>
            </a:pPr>
            <a:r>
              <a:rPr lang="en-US" sz="1400" i="0" dirty="0">
                <a:solidFill>
                  <a:srgbClr val="000000"/>
                </a:solidFill>
                <a:ea typeface="Consolas" charset="0"/>
                <a:cs typeface="Consolas" charset="0"/>
              </a:rPr>
              <a:t>Moreau P et al. </a:t>
            </a:r>
            <a:r>
              <a:rPr lang="en-US" sz="1400" dirty="0">
                <a:solidFill>
                  <a:srgbClr val="000000"/>
                </a:solidFill>
                <a:ea typeface="Consolas" charset="0"/>
                <a:cs typeface="Consolas" charset="0"/>
              </a:rPr>
              <a:t>Lancet Oncology</a:t>
            </a:r>
            <a:r>
              <a:rPr lang="en-US" sz="1400" i="0" dirty="0">
                <a:solidFill>
                  <a:srgbClr val="000000"/>
                </a:solidFill>
                <a:ea typeface="Consolas" charset="0"/>
                <a:cs typeface="Consolas" charset="0"/>
              </a:rPr>
              <a:t> 2011;12(5):431-440.</a:t>
            </a:r>
          </a:p>
        </p:txBody>
      </p:sp>
    </p:spTree>
    <p:extLst>
      <p:ext uri="{BB962C8B-B14F-4D97-AF65-F5344CB8AC3E}">
        <p14:creationId xmlns:p14="http://schemas.microsoft.com/office/powerpoint/2010/main" val="22466823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772400" cy="1470025"/>
          </a:xfrm>
        </p:spPr>
        <p:txBody>
          <a:bodyPr/>
          <a:lstStyle/>
          <a:p>
            <a:r>
              <a:rPr lang="en-US" b="1" dirty="0" smtClean="0">
                <a:latin typeface="Times New Roman" pitchFamily="18" charset="0"/>
                <a:cs typeface="Times New Roman" pitchFamily="18" charset="0"/>
              </a:rPr>
              <a:t>Management of Older Patients Not Eligible For Transplant</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1295400" y="2971800"/>
            <a:ext cx="6400800" cy="1752600"/>
          </a:xfrm>
        </p:spPr>
        <p:txBody>
          <a:bodyPr>
            <a:normAutofit/>
          </a:bodyPr>
          <a:lstStyle/>
          <a:p>
            <a:r>
              <a:rPr lang="en-US" sz="2400" dirty="0" smtClean="0">
                <a:solidFill>
                  <a:schemeClr val="tx1"/>
                </a:solidFill>
                <a:latin typeface="Times New Roman" pitchFamily="18" charset="0"/>
                <a:cs typeface="Times New Roman" pitchFamily="18" charset="0"/>
              </a:rPr>
              <a:t>Ravi </a:t>
            </a:r>
            <a:r>
              <a:rPr lang="en-US" sz="2400" dirty="0" err="1" smtClean="0">
                <a:solidFill>
                  <a:schemeClr val="tx1"/>
                </a:solidFill>
                <a:latin typeface="Times New Roman" pitchFamily="18" charset="0"/>
                <a:cs typeface="Times New Roman" pitchFamily="18" charset="0"/>
              </a:rPr>
              <a:t>Vij</a:t>
            </a:r>
            <a:r>
              <a:rPr lang="en-US" sz="2400" dirty="0" smtClean="0">
                <a:solidFill>
                  <a:schemeClr val="tx1"/>
                </a:solidFill>
                <a:latin typeface="Times New Roman" pitchFamily="18" charset="0"/>
                <a:cs typeface="Times New Roman" pitchFamily="18" charset="0"/>
              </a:rPr>
              <a:t>, MD</a:t>
            </a:r>
          </a:p>
          <a:p>
            <a:r>
              <a:rPr lang="en-US" sz="2400" dirty="0" smtClean="0">
                <a:solidFill>
                  <a:schemeClr val="tx1"/>
                </a:solidFill>
                <a:latin typeface="Times New Roman" pitchFamily="18" charset="0"/>
                <a:cs typeface="Times New Roman" pitchFamily="18" charset="0"/>
              </a:rPr>
              <a:t>Section of BMT and Leukemia</a:t>
            </a:r>
          </a:p>
          <a:p>
            <a:r>
              <a:rPr lang="en-US" sz="2400" dirty="0" smtClean="0">
                <a:solidFill>
                  <a:schemeClr val="tx1"/>
                </a:solidFill>
                <a:latin typeface="Times New Roman" pitchFamily="18" charset="0"/>
                <a:cs typeface="Times New Roman" pitchFamily="18" charset="0"/>
              </a:rPr>
              <a:t>Washington University School of Medicine</a:t>
            </a:r>
            <a:endParaRPr lang="en-US" sz="2400" dirty="0">
              <a:solidFill>
                <a:schemeClr val="tx1"/>
              </a:solidFill>
              <a:latin typeface="Times New Roman" pitchFamily="18" charset="0"/>
              <a:cs typeface="Times New Roman" pitchFamily="18" charset="0"/>
            </a:endParaRPr>
          </a:p>
        </p:txBody>
      </p:sp>
      <p:pic>
        <p:nvPicPr>
          <p:cNvPr id="4" name="Picture 2" descr="NEW-SCC-4c-comprehensive 01-2005"/>
          <p:cNvPicPr>
            <a:picLocks noChangeAspect="1" noChangeArrowheads="1"/>
          </p:cNvPicPr>
          <p:nvPr/>
        </p:nvPicPr>
        <p:blipFill>
          <a:blip r:embed="rId3" cstate="print"/>
          <a:srcRect/>
          <a:stretch>
            <a:fillRect/>
          </a:stretch>
        </p:blipFill>
        <p:spPr bwMode="auto">
          <a:xfrm>
            <a:off x="990600" y="4876800"/>
            <a:ext cx="6781800" cy="1738178"/>
          </a:xfrm>
          <a:prstGeom prst="rect">
            <a:avLst/>
          </a:prstGeom>
          <a:noFill/>
        </p:spPr>
      </p:pic>
    </p:spTree>
    <p:extLst>
      <p:ext uri="{BB962C8B-B14F-4D97-AF65-F5344CB8AC3E}">
        <p14:creationId xmlns:p14="http://schemas.microsoft.com/office/powerpoint/2010/main" val="24212948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Content Placeholder 1"/>
          <p:cNvSpPr txBox="1">
            <a:spLocks/>
          </p:cNvSpPr>
          <p:nvPr/>
        </p:nvSpPr>
        <p:spPr bwMode="auto">
          <a:xfrm>
            <a:off x="76200" y="6477000"/>
            <a:ext cx="7010400" cy="304800"/>
          </a:xfrm>
          <a:prstGeom prst="rect">
            <a:avLst/>
          </a:prstGeom>
          <a:noFill/>
          <a:ln w="9525">
            <a:noFill/>
            <a:miter lim="800000"/>
            <a:headEnd/>
            <a:tailEnd/>
          </a:ln>
        </p:spPr>
        <p:txBody>
          <a:bodyPr lIns="91418" tIns="45709" rIns="91418" bIns="45709">
            <a:prstTxWarp prst="textNoShape">
              <a:avLst/>
            </a:prstTxWarp>
          </a:bodyPr>
          <a:lstStyle/>
          <a:p>
            <a:pPr eaLnBrk="0" hangingPunct="0">
              <a:lnSpc>
                <a:spcPct val="90000"/>
              </a:lnSpc>
              <a:spcBef>
                <a:spcPct val="50000"/>
              </a:spcBef>
              <a:buClr>
                <a:schemeClr val="tx2"/>
              </a:buClr>
              <a:buSzPct val="120000"/>
            </a:pPr>
            <a:r>
              <a:rPr lang="en-US" sz="1400" i="0" dirty="0">
                <a:solidFill>
                  <a:srgbClr val="000000"/>
                </a:solidFill>
                <a:ea typeface="Consolas" charset="0"/>
                <a:cs typeface="Consolas" charset="0"/>
              </a:rPr>
              <a:t>Moreau P et al. </a:t>
            </a:r>
            <a:r>
              <a:rPr lang="en-US" sz="1400" dirty="0">
                <a:solidFill>
                  <a:srgbClr val="000000"/>
                </a:solidFill>
                <a:ea typeface="Consolas" charset="0"/>
                <a:cs typeface="Consolas" charset="0"/>
              </a:rPr>
              <a:t>Lancet Oncology</a:t>
            </a:r>
            <a:r>
              <a:rPr lang="en-US" sz="1400" i="0" dirty="0">
                <a:solidFill>
                  <a:srgbClr val="000000"/>
                </a:solidFill>
                <a:ea typeface="Consolas" charset="0"/>
                <a:cs typeface="Consolas" charset="0"/>
              </a:rPr>
              <a:t> 2011;12(5):431-440.</a:t>
            </a:r>
          </a:p>
        </p:txBody>
      </p:sp>
      <p:sp>
        <p:nvSpPr>
          <p:cNvPr id="6" name="Title 2"/>
          <p:cNvSpPr>
            <a:spLocks noGrp="1"/>
          </p:cNvSpPr>
          <p:nvPr>
            <p:ph type="title"/>
          </p:nvPr>
        </p:nvSpPr>
        <p:spPr>
          <a:xfrm>
            <a:off x="685800" y="400050"/>
            <a:ext cx="7772400" cy="571500"/>
          </a:xfrm>
        </p:spPr>
        <p:txBody>
          <a:bodyPr>
            <a:noAutofit/>
          </a:bodyPr>
          <a:lstStyle/>
          <a:p>
            <a:r>
              <a:rPr lang="en-US" sz="3600" b="1" dirty="0">
                <a:latin typeface="Times New Roman"/>
                <a:ea typeface="ＭＳ Ｐゴシック" charset="-128"/>
                <a:cs typeface="Times New Roman"/>
              </a:rPr>
              <a:t>Results </a:t>
            </a:r>
            <a:r>
              <a:rPr lang="en-US" sz="3600" b="1" dirty="0" smtClean="0">
                <a:latin typeface="Times New Roman"/>
                <a:ea typeface="ＭＳ Ｐゴシック" charset="-128"/>
                <a:cs typeface="Times New Roman"/>
              </a:rPr>
              <a:t>with SQ </a:t>
            </a:r>
            <a:r>
              <a:rPr lang="en-US" sz="3600" b="1" dirty="0" err="1">
                <a:latin typeface="Times New Roman"/>
                <a:ea typeface="ＭＳ Ｐゴシック" charset="-128"/>
                <a:cs typeface="Times New Roman"/>
              </a:rPr>
              <a:t>Bortezomib</a:t>
            </a:r>
            <a:endParaRPr lang="en-US" sz="3600" b="1" dirty="0">
              <a:latin typeface="Times New Roman"/>
              <a:ea typeface="ＭＳ Ｐゴシック" charset="-128"/>
              <a:cs typeface="Times New Roman"/>
            </a:endParaRPr>
          </a:p>
        </p:txBody>
      </p:sp>
      <p:graphicFrame>
        <p:nvGraphicFramePr>
          <p:cNvPr id="2" name="Table 1"/>
          <p:cNvGraphicFramePr>
            <a:graphicFrameLocks noGrp="1"/>
          </p:cNvGraphicFramePr>
          <p:nvPr>
            <p:extLst>
              <p:ext uri="{D42A27DB-BD31-4B8C-83A1-F6EECF244321}">
                <p14:modId xmlns:p14="http://schemas.microsoft.com/office/powerpoint/2010/main" val="2892365638"/>
              </p:ext>
            </p:extLst>
          </p:nvPr>
        </p:nvGraphicFramePr>
        <p:xfrm>
          <a:off x="914400" y="1600200"/>
          <a:ext cx="7086600" cy="3596640"/>
        </p:xfrm>
        <a:graphic>
          <a:graphicData uri="http://schemas.openxmlformats.org/drawingml/2006/table">
            <a:tbl>
              <a:tblPr firstRow="1" bandRow="1">
                <a:tableStyleId>{5C22544A-7EE6-4342-B048-85BDC9FD1C3A}</a:tableStyleId>
              </a:tblPr>
              <a:tblGrid>
                <a:gridCol w="2362200"/>
                <a:gridCol w="2362200"/>
                <a:gridCol w="2362200"/>
              </a:tblGrid>
              <a:tr h="914400">
                <a:tc>
                  <a:txBody>
                    <a:bodyPr/>
                    <a:lstStyle/>
                    <a:p>
                      <a:pPr algn="ctr"/>
                      <a:r>
                        <a:rPr lang="en-US" sz="1700" b="1" kern="1200" baseline="0" dirty="0" smtClean="0">
                          <a:solidFill>
                            <a:schemeClr val="tx1"/>
                          </a:solidFill>
                          <a:latin typeface="Arial"/>
                          <a:ea typeface="+mn-ea"/>
                          <a:cs typeface="Arial"/>
                        </a:rPr>
                        <a:t>Intention-to-treat population</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b="1" u="none" kern="1200" baseline="0" dirty="0" smtClean="0">
                          <a:solidFill>
                            <a:schemeClr val="tx1"/>
                          </a:solidFill>
                          <a:latin typeface="Arial"/>
                          <a:ea typeface="+mn-ea"/>
                          <a:cs typeface="Arial"/>
                        </a:rPr>
                        <a:t>SQ </a:t>
                      </a:r>
                      <a:r>
                        <a:rPr lang="en-US" sz="1700" b="1" u="none" kern="1200" baseline="0" dirty="0" err="1" smtClean="0">
                          <a:solidFill>
                            <a:schemeClr val="tx1"/>
                          </a:solidFill>
                          <a:latin typeface="Arial"/>
                          <a:ea typeface="+mn-ea"/>
                          <a:cs typeface="Arial"/>
                        </a:rPr>
                        <a:t>bortezomib</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b="1" u="none" kern="1200" baseline="0" dirty="0" smtClean="0">
                          <a:solidFill>
                            <a:schemeClr val="tx1"/>
                          </a:solidFill>
                          <a:latin typeface="Arial"/>
                          <a:ea typeface="+mn-ea"/>
                          <a:cs typeface="Arial"/>
                        </a:rPr>
                        <a:t>IV </a:t>
                      </a:r>
                      <a:r>
                        <a:rPr lang="en-US" sz="1700" b="1" u="none" kern="1200" baseline="0" dirty="0" err="1" smtClean="0">
                          <a:solidFill>
                            <a:schemeClr val="tx1"/>
                          </a:solidFill>
                          <a:latin typeface="Arial"/>
                          <a:ea typeface="+mn-ea"/>
                          <a:cs typeface="Arial"/>
                        </a:rPr>
                        <a:t>bortezomib</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670560">
                <a:tc>
                  <a:txBody>
                    <a:bodyPr/>
                    <a:lstStyle/>
                    <a:p>
                      <a:pPr algn="ctr"/>
                      <a:r>
                        <a:rPr lang="en-US" sz="1700" u="none" kern="1200" baseline="0" smtClean="0">
                          <a:solidFill>
                            <a:schemeClr val="tx1"/>
                          </a:solidFill>
                          <a:latin typeface="Arial"/>
                          <a:ea typeface="+mn-ea"/>
                          <a:cs typeface="Arial"/>
                        </a:rPr>
                        <a:t>ORR</a:t>
                      </a:r>
                      <a:br>
                        <a:rPr lang="en-US" sz="1700" u="none" kern="1200" baseline="0" smtClean="0">
                          <a:solidFill>
                            <a:schemeClr val="tx1"/>
                          </a:solidFill>
                          <a:latin typeface="Arial"/>
                          <a:ea typeface="+mn-ea"/>
                          <a:cs typeface="Arial"/>
                        </a:rPr>
                      </a:br>
                      <a:r>
                        <a:rPr lang="en-US" sz="1700" kern="1200" baseline="0" dirty="0" smtClean="0">
                          <a:solidFill>
                            <a:schemeClr val="dk1"/>
                          </a:solidFill>
                          <a:latin typeface="Arial"/>
                          <a:ea typeface="+mn-ea"/>
                          <a:cs typeface="Arial"/>
                        </a:rPr>
                        <a:t>(</a:t>
                      </a:r>
                      <a:r>
                        <a:rPr lang="en-US" sz="1700" kern="1200" baseline="0" dirty="0" err="1" smtClean="0">
                          <a:solidFill>
                            <a:schemeClr val="dk1"/>
                          </a:solidFill>
                          <a:latin typeface="Arial"/>
                          <a:ea typeface="+mn-ea"/>
                          <a:cs typeface="Arial"/>
                        </a:rPr>
                        <a:t>n</a:t>
                      </a:r>
                      <a:r>
                        <a:rPr lang="en-US" sz="1700" kern="1200" baseline="0" dirty="0" smtClean="0">
                          <a:solidFill>
                            <a:schemeClr val="dk1"/>
                          </a:solidFill>
                          <a:latin typeface="Arial"/>
                          <a:ea typeface="+mn-ea"/>
                          <a:cs typeface="Arial"/>
                        </a:rPr>
                        <a:t> = 145, 73)</a:t>
                      </a:r>
                      <a:r>
                        <a:rPr lang="en-US" sz="1700" u="none" kern="1200" baseline="0" dirty="0" smtClean="0">
                          <a:solidFill>
                            <a:schemeClr val="tx1"/>
                          </a:solidFill>
                          <a:latin typeface="Arial"/>
                          <a:ea typeface="+mn-ea"/>
                          <a:cs typeface="Arial"/>
                        </a:rPr>
                        <a:t> </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u="none" kern="1200" baseline="0" dirty="0" smtClean="0">
                          <a:solidFill>
                            <a:schemeClr val="tx1"/>
                          </a:solidFill>
                          <a:latin typeface="Arial"/>
                          <a:ea typeface="+mn-ea"/>
                          <a:cs typeface="Arial"/>
                        </a:rPr>
                        <a:t>42% </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u="none" kern="1200" baseline="0" dirty="0" smtClean="0">
                          <a:solidFill>
                            <a:schemeClr val="tx1"/>
                          </a:solidFill>
                          <a:latin typeface="Arial"/>
                          <a:ea typeface="+mn-ea"/>
                          <a:cs typeface="Arial"/>
                        </a:rPr>
                        <a:t>42%</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670560">
                <a:tc>
                  <a:txBody>
                    <a:bodyPr/>
                    <a:lstStyle/>
                    <a:p>
                      <a:pPr algn="ctr"/>
                      <a:r>
                        <a:rPr lang="en-US" sz="1700" kern="1200" baseline="0" dirty="0" smtClean="0">
                          <a:solidFill>
                            <a:schemeClr val="dk1"/>
                          </a:solidFill>
                          <a:latin typeface="Arial"/>
                          <a:ea typeface="+mn-ea"/>
                          <a:cs typeface="Arial"/>
                        </a:rPr>
                        <a:t>Mean TTP </a:t>
                      </a:r>
                      <a:br>
                        <a:rPr lang="en-US" sz="1700" kern="1200" baseline="0" dirty="0" smtClean="0">
                          <a:solidFill>
                            <a:schemeClr val="dk1"/>
                          </a:solidFill>
                          <a:latin typeface="Arial"/>
                          <a:ea typeface="+mn-ea"/>
                          <a:cs typeface="Arial"/>
                        </a:rPr>
                      </a:br>
                      <a:r>
                        <a:rPr lang="en-US" sz="1700" kern="1200" baseline="0" dirty="0" smtClean="0">
                          <a:solidFill>
                            <a:schemeClr val="dk1"/>
                          </a:solidFill>
                          <a:latin typeface="Arial"/>
                          <a:ea typeface="+mn-ea"/>
                          <a:cs typeface="Arial"/>
                        </a:rPr>
                        <a:t>(</a:t>
                      </a:r>
                      <a:r>
                        <a:rPr lang="en-US" sz="1700" kern="1200" baseline="0" dirty="0" err="1" smtClean="0">
                          <a:solidFill>
                            <a:schemeClr val="dk1"/>
                          </a:solidFill>
                          <a:latin typeface="Arial"/>
                          <a:ea typeface="+mn-ea"/>
                          <a:cs typeface="Arial"/>
                        </a:rPr>
                        <a:t>n</a:t>
                      </a:r>
                      <a:r>
                        <a:rPr lang="en-US" sz="1700" kern="1200" baseline="0" dirty="0" smtClean="0">
                          <a:solidFill>
                            <a:schemeClr val="dk1"/>
                          </a:solidFill>
                          <a:latin typeface="Arial"/>
                          <a:ea typeface="+mn-ea"/>
                          <a:cs typeface="Arial"/>
                        </a:rPr>
                        <a:t> = 148, 74)</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u="none" kern="1200" baseline="0" dirty="0" smtClean="0">
                          <a:solidFill>
                            <a:schemeClr val="tx1"/>
                          </a:solidFill>
                          <a:latin typeface="Arial"/>
                          <a:ea typeface="+mn-ea"/>
                          <a:cs typeface="Arial"/>
                        </a:rPr>
                        <a:t> 10.4 months </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u="none" kern="1200" baseline="0" dirty="0" smtClean="0">
                          <a:solidFill>
                            <a:schemeClr val="tx1"/>
                          </a:solidFill>
                          <a:latin typeface="Arial"/>
                          <a:ea typeface="+mn-ea"/>
                          <a:cs typeface="Arial"/>
                        </a:rPr>
                        <a:t>9.4 months</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670560">
                <a:tc>
                  <a:txBody>
                    <a:bodyPr/>
                    <a:lstStyle/>
                    <a:p>
                      <a:pPr algn="ctr"/>
                      <a:r>
                        <a:rPr lang="en-US" sz="1700" kern="1200" baseline="0" dirty="0" smtClean="0">
                          <a:solidFill>
                            <a:schemeClr val="dk1"/>
                          </a:solidFill>
                          <a:latin typeface="Arial"/>
                          <a:ea typeface="+mn-ea"/>
                          <a:cs typeface="Arial"/>
                        </a:rPr>
                        <a:t>Median PFS </a:t>
                      </a:r>
                      <a:br>
                        <a:rPr lang="en-US" sz="1700" kern="1200" baseline="0" dirty="0" smtClean="0">
                          <a:solidFill>
                            <a:schemeClr val="dk1"/>
                          </a:solidFill>
                          <a:latin typeface="Arial"/>
                          <a:ea typeface="+mn-ea"/>
                          <a:cs typeface="Arial"/>
                        </a:rPr>
                      </a:br>
                      <a:r>
                        <a:rPr lang="en-US" sz="1700" kern="1200" baseline="0" dirty="0" smtClean="0">
                          <a:solidFill>
                            <a:schemeClr val="dk1"/>
                          </a:solidFill>
                          <a:latin typeface="Arial"/>
                          <a:ea typeface="+mn-ea"/>
                          <a:cs typeface="Arial"/>
                        </a:rPr>
                        <a:t>(</a:t>
                      </a:r>
                      <a:r>
                        <a:rPr lang="en-US" sz="1700" kern="1200" baseline="0" dirty="0" err="1" smtClean="0">
                          <a:solidFill>
                            <a:schemeClr val="dk1"/>
                          </a:solidFill>
                          <a:latin typeface="Arial"/>
                          <a:ea typeface="+mn-ea"/>
                          <a:cs typeface="Arial"/>
                        </a:rPr>
                        <a:t>n</a:t>
                      </a:r>
                      <a:r>
                        <a:rPr lang="en-US" sz="1700" kern="1200" baseline="0" dirty="0" smtClean="0">
                          <a:solidFill>
                            <a:schemeClr val="dk1"/>
                          </a:solidFill>
                          <a:latin typeface="Arial"/>
                          <a:ea typeface="+mn-ea"/>
                          <a:cs typeface="Arial"/>
                        </a:rPr>
                        <a:t> = 148, 74)</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u="none" kern="1200" baseline="0" dirty="0" smtClean="0">
                          <a:solidFill>
                            <a:schemeClr val="tx1"/>
                          </a:solidFill>
                          <a:latin typeface="Arial"/>
                          <a:ea typeface="+mn-ea"/>
                          <a:cs typeface="Arial"/>
                        </a:rPr>
                        <a:t> 10.2 months</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u="none" kern="1200" baseline="0" dirty="0" smtClean="0">
                          <a:solidFill>
                            <a:schemeClr val="tx1"/>
                          </a:solidFill>
                          <a:latin typeface="Arial"/>
                          <a:ea typeface="+mn-ea"/>
                          <a:cs typeface="Arial"/>
                        </a:rPr>
                        <a:t>8.0 months</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670560">
                <a:tc>
                  <a:txBody>
                    <a:bodyPr/>
                    <a:lstStyle/>
                    <a:p>
                      <a:pPr algn="ctr"/>
                      <a:r>
                        <a:rPr lang="en-US" sz="1700" kern="1200" baseline="0" dirty="0" smtClean="0">
                          <a:solidFill>
                            <a:schemeClr val="dk1"/>
                          </a:solidFill>
                          <a:latin typeface="Arial"/>
                          <a:ea typeface="+mn-ea"/>
                          <a:cs typeface="Arial"/>
                        </a:rPr>
                        <a:t>One-year OS </a:t>
                      </a:r>
                      <a:br>
                        <a:rPr lang="en-US" sz="1700" kern="1200" baseline="0" dirty="0" smtClean="0">
                          <a:solidFill>
                            <a:schemeClr val="dk1"/>
                          </a:solidFill>
                          <a:latin typeface="Arial"/>
                          <a:ea typeface="+mn-ea"/>
                          <a:cs typeface="Arial"/>
                        </a:rPr>
                      </a:br>
                      <a:r>
                        <a:rPr lang="en-US" sz="1700" kern="1200" baseline="0" dirty="0" smtClean="0">
                          <a:solidFill>
                            <a:schemeClr val="dk1"/>
                          </a:solidFill>
                          <a:latin typeface="Arial"/>
                          <a:ea typeface="+mn-ea"/>
                          <a:cs typeface="Arial"/>
                        </a:rPr>
                        <a:t>(</a:t>
                      </a:r>
                      <a:r>
                        <a:rPr lang="en-US" sz="1700" kern="1200" baseline="0" dirty="0" err="1" smtClean="0">
                          <a:solidFill>
                            <a:schemeClr val="dk1"/>
                          </a:solidFill>
                          <a:latin typeface="Arial"/>
                          <a:ea typeface="+mn-ea"/>
                          <a:cs typeface="Arial"/>
                        </a:rPr>
                        <a:t>n</a:t>
                      </a:r>
                      <a:r>
                        <a:rPr lang="en-US" sz="1700" kern="1200" baseline="0" dirty="0" smtClean="0">
                          <a:solidFill>
                            <a:schemeClr val="dk1"/>
                          </a:solidFill>
                          <a:latin typeface="Arial"/>
                          <a:ea typeface="+mn-ea"/>
                          <a:cs typeface="Arial"/>
                        </a:rPr>
                        <a:t> = 148, 74)</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u="none" kern="1200" baseline="0" dirty="0" smtClean="0">
                          <a:solidFill>
                            <a:schemeClr val="tx1"/>
                          </a:solidFill>
                          <a:latin typeface="Arial"/>
                          <a:ea typeface="+mn-ea"/>
                          <a:cs typeface="Arial"/>
                        </a:rPr>
                        <a:t>72.6% </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700" u="none" kern="1200" baseline="0" dirty="0" smtClean="0">
                          <a:solidFill>
                            <a:schemeClr val="tx1"/>
                          </a:solidFill>
                          <a:latin typeface="Arial"/>
                          <a:ea typeface="+mn-ea"/>
                          <a:cs typeface="Arial"/>
                        </a:rPr>
                        <a:t> 76.7%</a:t>
                      </a:r>
                      <a:endParaRPr lang="en-US" sz="1700" baseline="0" dirty="0">
                        <a:solidFill>
                          <a:schemeClr val="tx1"/>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8261270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22225"/>
            <a:ext cx="9144000" cy="1217613"/>
          </a:xfrm>
        </p:spPr>
        <p:txBody>
          <a:bodyPr/>
          <a:lstStyle/>
          <a:p>
            <a:r>
              <a:rPr lang="en-US" sz="3400" b="1" dirty="0" smtClean="0">
                <a:latin typeface="Times New Roman" pitchFamily="18" charset="0"/>
                <a:cs typeface="Times New Roman" pitchFamily="18" charset="0"/>
              </a:rPr>
              <a:t>MM-020: Len + Low-dose </a:t>
            </a:r>
            <a:r>
              <a:rPr lang="en-US" sz="3400" b="1" dirty="0" err="1" smtClean="0">
                <a:latin typeface="Times New Roman" pitchFamily="18" charset="0"/>
                <a:cs typeface="Times New Roman" pitchFamily="18" charset="0"/>
              </a:rPr>
              <a:t>Dex</a:t>
            </a:r>
            <a:r>
              <a:rPr lang="en-US" sz="3400" b="1" dirty="0" smtClean="0">
                <a:latin typeface="Times New Roman" pitchFamily="18" charset="0"/>
                <a:cs typeface="Times New Roman" pitchFamily="18" charset="0"/>
              </a:rPr>
              <a:t> </a:t>
            </a:r>
            <a:r>
              <a:rPr lang="en-US" sz="3400" b="1" dirty="0" err="1" smtClean="0">
                <a:latin typeface="Times New Roman" pitchFamily="18" charset="0"/>
                <a:cs typeface="Times New Roman" pitchFamily="18" charset="0"/>
              </a:rPr>
              <a:t>vs</a:t>
            </a:r>
            <a:r>
              <a:rPr lang="en-US" sz="3400" b="1" dirty="0" smtClean="0">
                <a:latin typeface="Times New Roman" pitchFamily="18" charset="0"/>
                <a:cs typeface="Times New Roman" pitchFamily="18" charset="0"/>
              </a:rPr>
              <a:t> MPT in Previously Untreated MM </a:t>
            </a:r>
            <a:endParaRPr lang="en-GB" sz="3400" b="1" dirty="0" smtClean="0">
              <a:latin typeface="Times New Roman" pitchFamily="18" charset="0"/>
              <a:cs typeface="Times New Roman" pitchFamily="18" charset="0"/>
            </a:endParaRPr>
          </a:p>
        </p:txBody>
      </p:sp>
      <p:sp>
        <p:nvSpPr>
          <p:cNvPr id="17411" name="Text Box 3"/>
          <p:cNvSpPr txBox="1">
            <a:spLocks noChangeArrowheads="1"/>
          </p:cNvSpPr>
          <p:nvPr/>
        </p:nvSpPr>
        <p:spPr bwMode="auto">
          <a:xfrm>
            <a:off x="0" y="6550025"/>
            <a:ext cx="8510588" cy="307975"/>
          </a:xfrm>
          <a:prstGeom prst="rect">
            <a:avLst/>
          </a:prstGeom>
          <a:noFill/>
          <a:ln w="9525">
            <a:noFill/>
            <a:miter lim="800000"/>
            <a:headEnd/>
            <a:tailEnd/>
          </a:ln>
        </p:spPr>
        <p:txBody>
          <a:bodyPr>
            <a:spAutoFit/>
          </a:bodyPr>
          <a:lstStyle/>
          <a:p>
            <a:r>
              <a:rPr lang="en-GB" sz="1400"/>
              <a:t>Protocol CC-5013-MM-020/IFM 07-01. 2007; data on file, Celgene Corporation</a:t>
            </a:r>
          </a:p>
        </p:txBody>
      </p:sp>
      <p:sp>
        <p:nvSpPr>
          <p:cNvPr id="706564" name="Text Box 4"/>
          <p:cNvSpPr txBox="1">
            <a:spLocks noChangeArrowheads="1"/>
          </p:cNvSpPr>
          <p:nvPr/>
        </p:nvSpPr>
        <p:spPr bwMode="auto">
          <a:xfrm>
            <a:off x="228600" y="2003425"/>
            <a:ext cx="1944688" cy="2779712"/>
          </a:xfrm>
          <a:prstGeom prst="rect">
            <a:avLst/>
          </a:prstGeom>
          <a:noFill/>
          <a:ln w="9525">
            <a:noFill/>
            <a:miter lim="800000"/>
            <a:headEnd/>
            <a:tailEnd/>
          </a:ln>
          <a:effectLst>
            <a:prstShdw prst="shdw17" dist="17961" dir="2700000">
              <a:schemeClr val="tx1">
                <a:gamma/>
                <a:shade val="60000"/>
                <a:invGamma/>
              </a:schemeClr>
            </a:prstShdw>
          </a:effectLst>
        </p:spPr>
        <p:txBody>
          <a:bodyPr anchor="ctr">
            <a:spAutoFit/>
          </a:bodyPr>
          <a:lstStyle/>
          <a:p>
            <a:pPr marL="85725" indent="-85725">
              <a:spcBef>
                <a:spcPct val="50000"/>
              </a:spcBef>
              <a:defRPr/>
            </a:pPr>
            <a:r>
              <a:rPr lang="en-GB" sz="1600" dirty="0">
                <a:solidFill>
                  <a:srgbClr val="000000"/>
                </a:solidFill>
                <a:latin typeface="Arial" charset="0"/>
              </a:rPr>
              <a:t>Inclusion criteria</a:t>
            </a:r>
          </a:p>
          <a:p>
            <a:pPr marL="85725" indent="-85725">
              <a:spcBef>
                <a:spcPct val="50000"/>
              </a:spcBef>
              <a:buFontTx/>
              <a:buChar char="•"/>
              <a:defRPr/>
            </a:pPr>
            <a:r>
              <a:rPr lang="en-GB" sz="1600" dirty="0">
                <a:solidFill>
                  <a:srgbClr val="000000"/>
                </a:solidFill>
                <a:latin typeface="Arial" charset="0"/>
              </a:rPr>
              <a:t>Previously untreated MM</a:t>
            </a:r>
          </a:p>
          <a:p>
            <a:pPr marL="85725" indent="-85725">
              <a:spcBef>
                <a:spcPct val="50000"/>
              </a:spcBef>
              <a:buFontTx/>
              <a:buChar char="•"/>
              <a:defRPr/>
            </a:pPr>
            <a:r>
              <a:rPr lang="en-GB" sz="1600" dirty="0">
                <a:solidFill>
                  <a:srgbClr val="000000"/>
                </a:solidFill>
                <a:latin typeface="Arial" charset="0"/>
              </a:rPr>
              <a:t>Age </a:t>
            </a:r>
            <a:r>
              <a:rPr lang="en-GB" sz="1600" dirty="0">
                <a:solidFill>
                  <a:srgbClr val="000000"/>
                </a:solidFill>
                <a:latin typeface="Arial" charset="0"/>
                <a:sym typeface="Symbol" pitchFamily="18" charset="2"/>
              </a:rPr>
              <a:t> </a:t>
            </a:r>
            <a:r>
              <a:rPr lang="en-GB" sz="1600" dirty="0">
                <a:solidFill>
                  <a:srgbClr val="000000"/>
                </a:solidFill>
                <a:latin typeface="Arial" charset="0"/>
              </a:rPr>
              <a:t>65 years or not a candidate for transplantation</a:t>
            </a:r>
          </a:p>
          <a:p>
            <a:pPr marL="85725" indent="-85725">
              <a:spcBef>
                <a:spcPct val="50000"/>
              </a:spcBef>
              <a:buFontTx/>
              <a:buChar char="•"/>
              <a:defRPr/>
            </a:pPr>
            <a:r>
              <a:rPr lang="en-GB" sz="1600" dirty="0">
                <a:solidFill>
                  <a:srgbClr val="000000"/>
                </a:solidFill>
                <a:latin typeface="Arial" charset="0"/>
              </a:rPr>
              <a:t>No neuropathy of grade &gt; 2</a:t>
            </a:r>
          </a:p>
          <a:p>
            <a:pPr marL="85725" indent="-85725">
              <a:spcBef>
                <a:spcPct val="50000"/>
              </a:spcBef>
              <a:buFontTx/>
              <a:buChar char="•"/>
              <a:defRPr/>
            </a:pPr>
            <a:r>
              <a:rPr lang="en-GB" sz="1600" dirty="0" err="1">
                <a:solidFill>
                  <a:srgbClr val="000000"/>
                </a:solidFill>
                <a:latin typeface="Arial" charset="0"/>
              </a:rPr>
              <a:t>CI</a:t>
            </a:r>
            <a:r>
              <a:rPr lang="en-GB" sz="1600" baseline="-25000" dirty="0" err="1">
                <a:solidFill>
                  <a:srgbClr val="000000"/>
                </a:solidFill>
                <a:latin typeface="Arial" charset="0"/>
              </a:rPr>
              <a:t>Cr</a:t>
            </a:r>
            <a:r>
              <a:rPr lang="en-GB" sz="1600" dirty="0">
                <a:solidFill>
                  <a:srgbClr val="000000"/>
                </a:solidFill>
                <a:latin typeface="Arial" charset="0"/>
              </a:rPr>
              <a:t> &gt; 30 ml/min</a:t>
            </a:r>
          </a:p>
        </p:txBody>
      </p:sp>
      <p:sp>
        <p:nvSpPr>
          <p:cNvPr id="706565" name="Text Box 5"/>
          <p:cNvSpPr txBox="1">
            <a:spLocks noChangeArrowheads="1"/>
          </p:cNvSpPr>
          <p:nvPr/>
        </p:nvSpPr>
        <p:spPr bwMode="auto">
          <a:xfrm>
            <a:off x="2555875" y="1600200"/>
            <a:ext cx="5292725" cy="947737"/>
          </a:xfrm>
          <a:prstGeom prst="rect">
            <a:avLst/>
          </a:prstGeom>
          <a:solidFill>
            <a:schemeClr val="accent1"/>
          </a:solidFill>
          <a:ln w="9525">
            <a:noFill/>
            <a:miter lim="800000"/>
            <a:headEnd/>
            <a:tailEnd/>
          </a:ln>
          <a:effectLst>
            <a:prstShdw prst="shdw17" dist="17961" dir="2700000">
              <a:schemeClr val="accent1">
                <a:gamma/>
                <a:shade val="60000"/>
                <a:invGamma/>
              </a:schemeClr>
            </a:prstShdw>
          </a:effectLst>
        </p:spPr>
        <p:txBody>
          <a:bodyPr anchor="ctr">
            <a:spAutoFit/>
          </a:bodyPr>
          <a:lstStyle/>
          <a:p>
            <a:pPr marL="185738" indent="-185738">
              <a:spcBef>
                <a:spcPct val="50000"/>
              </a:spcBef>
              <a:buFontTx/>
              <a:buChar char="•"/>
              <a:defRPr/>
            </a:pPr>
            <a:r>
              <a:rPr lang="en-GB" sz="1600">
                <a:latin typeface="Arial" charset="0"/>
              </a:rPr>
              <a:t>Lenalidomide 25 mg/day, days 1</a:t>
            </a:r>
            <a:r>
              <a:rPr lang="en-GB" sz="1600">
                <a:latin typeface="Arial" charset="0"/>
                <a:cs typeface="Arial" pitchFamily="34" charset="0"/>
              </a:rPr>
              <a:t>–</a:t>
            </a:r>
            <a:r>
              <a:rPr lang="en-GB" sz="1600">
                <a:latin typeface="Arial" charset="0"/>
              </a:rPr>
              <a:t>21, every 28 days</a:t>
            </a:r>
          </a:p>
          <a:p>
            <a:pPr marL="185738" indent="-185738">
              <a:spcBef>
                <a:spcPct val="50000"/>
              </a:spcBef>
              <a:buFontTx/>
              <a:buChar char="•"/>
              <a:defRPr/>
            </a:pPr>
            <a:r>
              <a:rPr lang="en-GB" sz="1600">
                <a:latin typeface="Arial" charset="0"/>
              </a:rPr>
              <a:t>Dexamethasone* 40 mg/day, days 1, 8, 15, 22, every 28 days</a:t>
            </a:r>
          </a:p>
        </p:txBody>
      </p:sp>
      <p:sp>
        <p:nvSpPr>
          <p:cNvPr id="17414" name="Text Box 6"/>
          <p:cNvSpPr txBox="1">
            <a:spLocks noChangeArrowheads="1"/>
          </p:cNvSpPr>
          <p:nvPr/>
        </p:nvSpPr>
        <p:spPr bwMode="auto">
          <a:xfrm>
            <a:off x="8029575" y="1906587"/>
            <a:ext cx="815975" cy="336550"/>
          </a:xfrm>
          <a:prstGeom prst="rect">
            <a:avLst/>
          </a:prstGeom>
          <a:noFill/>
          <a:ln w="9525">
            <a:noFill/>
            <a:miter lim="800000"/>
            <a:headEnd/>
            <a:tailEnd/>
          </a:ln>
        </p:spPr>
        <p:txBody>
          <a:bodyPr wrap="none" lIns="36000" rIns="36000">
            <a:spAutoFit/>
          </a:bodyPr>
          <a:lstStyle/>
          <a:p>
            <a:r>
              <a:rPr lang="en-GB" sz="1600"/>
              <a:t>Until PD</a:t>
            </a:r>
          </a:p>
        </p:txBody>
      </p:sp>
      <p:cxnSp>
        <p:nvCxnSpPr>
          <p:cNvPr id="17415" name="AutoShape 7"/>
          <p:cNvCxnSpPr>
            <a:cxnSpLocks noChangeShapeType="1"/>
            <a:stCxn id="706565" idx="3"/>
            <a:endCxn id="17414" idx="1"/>
          </p:cNvCxnSpPr>
          <p:nvPr/>
        </p:nvCxnSpPr>
        <p:spPr bwMode="auto">
          <a:xfrm>
            <a:off x="7848600" y="2074862"/>
            <a:ext cx="180975" cy="0"/>
          </a:xfrm>
          <a:prstGeom prst="straightConnector1">
            <a:avLst/>
          </a:prstGeom>
          <a:noFill/>
          <a:ln w="19050">
            <a:solidFill>
              <a:schemeClr val="tx1"/>
            </a:solidFill>
            <a:round/>
            <a:headEnd/>
            <a:tailEnd type="triangle" w="med" len="med"/>
          </a:ln>
        </p:spPr>
      </p:cxnSp>
      <p:cxnSp>
        <p:nvCxnSpPr>
          <p:cNvPr id="17416" name="AutoShape 8"/>
          <p:cNvCxnSpPr>
            <a:cxnSpLocks noChangeShapeType="1"/>
            <a:stCxn id="706564" idx="3"/>
            <a:endCxn id="706565" idx="1"/>
          </p:cNvCxnSpPr>
          <p:nvPr/>
        </p:nvCxnSpPr>
        <p:spPr bwMode="auto">
          <a:xfrm flipV="1">
            <a:off x="2173288" y="2074862"/>
            <a:ext cx="382587" cy="1319213"/>
          </a:xfrm>
          <a:prstGeom prst="straightConnector1">
            <a:avLst/>
          </a:prstGeom>
          <a:noFill/>
          <a:ln w="19050">
            <a:solidFill>
              <a:schemeClr val="tx1"/>
            </a:solidFill>
            <a:round/>
            <a:headEnd/>
            <a:tailEnd type="triangle" w="med" len="med"/>
          </a:ln>
        </p:spPr>
      </p:cxnSp>
      <p:sp>
        <p:nvSpPr>
          <p:cNvPr id="706569" name="Text Box 9"/>
          <p:cNvSpPr txBox="1">
            <a:spLocks noChangeArrowheads="1"/>
          </p:cNvSpPr>
          <p:nvPr/>
        </p:nvSpPr>
        <p:spPr bwMode="auto">
          <a:xfrm>
            <a:off x="2555875" y="2824162"/>
            <a:ext cx="5292725" cy="947738"/>
          </a:xfrm>
          <a:prstGeom prst="rect">
            <a:avLst/>
          </a:prstGeom>
          <a:solidFill>
            <a:schemeClr val="accent1"/>
          </a:solidFill>
          <a:ln w="9525">
            <a:noFill/>
            <a:miter lim="800000"/>
            <a:headEnd/>
            <a:tailEnd/>
          </a:ln>
          <a:effectLst>
            <a:prstShdw prst="shdw17" dist="17961" dir="2700000">
              <a:schemeClr val="accent1">
                <a:gamma/>
                <a:shade val="60000"/>
                <a:invGamma/>
              </a:schemeClr>
            </a:prstShdw>
          </a:effectLst>
        </p:spPr>
        <p:txBody>
          <a:bodyPr anchor="ctr">
            <a:spAutoFit/>
          </a:bodyPr>
          <a:lstStyle/>
          <a:p>
            <a:pPr marL="185738" indent="-185738">
              <a:spcBef>
                <a:spcPct val="50000"/>
              </a:spcBef>
              <a:buFontTx/>
              <a:buChar char="•"/>
              <a:defRPr/>
            </a:pPr>
            <a:r>
              <a:rPr lang="en-GB" sz="1600">
                <a:latin typeface="Arial" charset="0"/>
              </a:rPr>
              <a:t>Lenalidomide 25 mg/day, days 1</a:t>
            </a:r>
            <a:r>
              <a:rPr lang="en-GB" sz="1600">
                <a:latin typeface="Arial" charset="0"/>
                <a:cs typeface="Arial" pitchFamily="34" charset="0"/>
              </a:rPr>
              <a:t>–</a:t>
            </a:r>
            <a:r>
              <a:rPr lang="en-GB" sz="1600">
                <a:latin typeface="Arial" charset="0"/>
              </a:rPr>
              <a:t>21, every 28 days</a:t>
            </a:r>
          </a:p>
          <a:p>
            <a:pPr marL="185738" indent="-185738">
              <a:spcBef>
                <a:spcPct val="50000"/>
              </a:spcBef>
              <a:buFontTx/>
              <a:buChar char="•"/>
              <a:defRPr/>
            </a:pPr>
            <a:r>
              <a:rPr lang="en-GB" sz="1600">
                <a:latin typeface="Arial" charset="0"/>
              </a:rPr>
              <a:t>Dexamethasone* 40 mg/day, days 1, 8, 15, 22, every 28 days</a:t>
            </a:r>
          </a:p>
        </p:txBody>
      </p:sp>
      <p:sp>
        <p:nvSpPr>
          <p:cNvPr id="17418" name="Text Box 10"/>
          <p:cNvSpPr txBox="1">
            <a:spLocks noChangeArrowheads="1"/>
          </p:cNvSpPr>
          <p:nvPr/>
        </p:nvSpPr>
        <p:spPr bwMode="auto">
          <a:xfrm>
            <a:off x="8029575" y="2763837"/>
            <a:ext cx="935038" cy="1069975"/>
          </a:xfrm>
          <a:prstGeom prst="rect">
            <a:avLst/>
          </a:prstGeom>
          <a:noFill/>
          <a:ln w="9525">
            <a:noFill/>
            <a:miter lim="800000"/>
            <a:headEnd/>
            <a:tailEnd/>
          </a:ln>
        </p:spPr>
        <p:txBody>
          <a:bodyPr lIns="36000" rIns="36000"/>
          <a:lstStyle/>
          <a:p>
            <a:r>
              <a:rPr lang="en-GB" sz="1600"/>
              <a:t>18 four-week cycles or until PD</a:t>
            </a:r>
          </a:p>
        </p:txBody>
      </p:sp>
      <p:sp>
        <p:nvSpPr>
          <p:cNvPr id="17419" name="Text Box 11"/>
          <p:cNvSpPr txBox="1">
            <a:spLocks noChangeArrowheads="1"/>
          </p:cNvSpPr>
          <p:nvPr/>
        </p:nvSpPr>
        <p:spPr bwMode="auto">
          <a:xfrm>
            <a:off x="323850" y="5135562"/>
            <a:ext cx="1800225" cy="942975"/>
          </a:xfrm>
          <a:prstGeom prst="rect">
            <a:avLst/>
          </a:prstGeom>
          <a:noFill/>
          <a:ln w="9525">
            <a:noFill/>
            <a:miter lim="800000"/>
            <a:headEnd/>
            <a:tailEnd/>
          </a:ln>
        </p:spPr>
        <p:txBody>
          <a:bodyPr>
            <a:spAutoFit/>
          </a:bodyPr>
          <a:lstStyle/>
          <a:p>
            <a:r>
              <a:rPr lang="en-GB" sz="1400"/>
              <a:t>N = 1,590</a:t>
            </a:r>
          </a:p>
          <a:p>
            <a:r>
              <a:rPr lang="en-GB" sz="1400"/>
              <a:t>Centres in EU, Switzerland, USA and Canada</a:t>
            </a:r>
          </a:p>
        </p:txBody>
      </p:sp>
      <p:sp>
        <p:nvSpPr>
          <p:cNvPr id="17420" name="Text Box 12"/>
          <p:cNvSpPr txBox="1">
            <a:spLocks noChangeArrowheads="1"/>
          </p:cNvSpPr>
          <p:nvPr/>
        </p:nvSpPr>
        <p:spPr bwMode="auto">
          <a:xfrm>
            <a:off x="2627313" y="5135562"/>
            <a:ext cx="2808287" cy="1104900"/>
          </a:xfrm>
          <a:prstGeom prst="rect">
            <a:avLst/>
          </a:prstGeom>
          <a:noFill/>
          <a:ln w="9525">
            <a:noFill/>
            <a:miter lim="800000"/>
            <a:headEnd/>
            <a:tailEnd/>
          </a:ln>
        </p:spPr>
        <p:txBody>
          <a:bodyPr>
            <a:spAutoFit/>
          </a:bodyPr>
          <a:lstStyle/>
          <a:p>
            <a:pPr marL="231775" indent="-231775">
              <a:spcBef>
                <a:spcPct val="25000"/>
              </a:spcBef>
            </a:pPr>
            <a:r>
              <a:rPr lang="en-GB" sz="1400"/>
              <a:t>*In patients older than 75 years</a:t>
            </a:r>
          </a:p>
          <a:p>
            <a:pPr marL="231775" indent="-231775">
              <a:spcBef>
                <a:spcPct val="25000"/>
              </a:spcBef>
              <a:buFontTx/>
              <a:buChar char="•"/>
            </a:pPr>
            <a:r>
              <a:rPr lang="en-GB" sz="1400"/>
              <a:t>Dexamethasone 20 mg/day</a:t>
            </a:r>
          </a:p>
          <a:p>
            <a:pPr marL="231775" indent="-231775">
              <a:spcBef>
                <a:spcPct val="25000"/>
              </a:spcBef>
              <a:buFontTx/>
              <a:buChar char="•"/>
            </a:pPr>
            <a:r>
              <a:rPr lang="en-GB" sz="1400"/>
              <a:t>Thalidomide 100 mg/day</a:t>
            </a:r>
          </a:p>
          <a:p>
            <a:pPr marL="231775" indent="-231775">
              <a:spcBef>
                <a:spcPct val="25000"/>
              </a:spcBef>
              <a:buFontTx/>
              <a:buChar char="•"/>
            </a:pPr>
            <a:r>
              <a:rPr lang="en-GB" sz="1400"/>
              <a:t>Melphalan 20 mg/kg/day</a:t>
            </a:r>
          </a:p>
        </p:txBody>
      </p:sp>
      <p:sp>
        <p:nvSpPr>
          <p:cNvPr id="706573" name="Text Box 13"/>
          <p:cNvSpPr txBox="1">
            <a:spLocks noChangeArrowheads="1"/>
          </p:cNvSpPr>
          <p:nvPr/>
        </p:nvSpPr>
        <p:spPr bwMode="auto">
          <a:xfrm>
            <a:off x="2555875" y="3975100"/>
            <a:ext cx="5292725" cy="1069975"/>
          </a:xfrm>
          <a:prstGeom prst="rect">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anchor="ctr">
            <a:spAutoFit/>
          </a:bodyPr>
          <a:lstStyle/>
          <a:p>
            <a:pPr marL="185738" indent="-185738">
              <a:spcBef>
                <a:spcPct val="50000"/>
              </a:spcBef>
              <a:buFontTx/>
              <a:buChar char="•"/>
              <a:defRPr/>
            </a:pPr>
            <a:r>
              <a:rPr lang="en-GB" sz="1600">
                <a:solidFill>
                  <a:schemeClr val="bg1"/>
                </a:solidFill>
                <a:latin typeface="Arial" charset="0"/>
              </a:rPr>
              <a:t>Melphalan 0.25 mg/kg/day, days 1</a:t>
            </a:r>
            <a:r>
              <a:rPr lang="en-GB" sz="1600">
                <a:solidFill>
                  <a:schemeClr val="bg1"/>
                </a:solidFill>
                <a:latin typeface="Arial" charset="0"/>
                <a:cs typeface="Arial" pitchFamily="34" charset="0"/>
              </a:rPr>
              <a:t>–</a:t>
            </a:r>
            <a:r>
              <a:rPr lang="en-GB" sz="1600">
                <a:solidFill>
                  <a:schemeClr val="bg1"/>
                </a:solidFill>
                <a:latin typeface="Arial" charset="0"/>
              </a:rPr>
              <a:t>4, every 42 days</a:t>
            </a:r>
          </a:p>
          <a:p>
            <a:pPr marL="185738" indent="-185738">
              <a:spcBef>
                <a:spcPct val="50000"/>
              </a:spcBef>
              <a:buFontTx/>
              <a:buChar char="•"/>
              <a:defRPr/>
            </a:pPr>
            <a:r>
              <a:rPr lang="en-GB" sz="1600">
                <a:solidFill>
                  <a:schemeClr val="bg1"/>
                </a:solidFill>
                <a:latin typeface="Arial" charset="0"/>
              </a:rPr>
              <a:t>Prednisone 2.0 mg/kg/day, days 1</a:t>
            </a:r>
            <a:r>
              <a:rPr lang="en-GB" sz="1600">
                <a:solidFill>
                  <a:schemeClr val="bg1"/>
                </a:solidFill>
                <a:latin typeface="Arial" charset="0"/>
                <a:cs typeface="Arial" pitchFamily="34" charset="0"/>
              </a:rPr>
              <a:t>–</a:t>
            </a:r>
            <a:r>
              <a:rPr lang="en-GB" sz="1600">
                <a:solidFill>
                  <a:schemeClr val="bg1"/>
                </a:solidFill>
                <a:latin typeface="Arial" charset="0"/>
              </a:rPr>
              <a:t>4, every 42 days</a:t>
            </a:r>
          </a:p>
          <a:p>
            <a:pPr marL="185738" indent="-185738">
              <a:spcBef>
                <a:spcPct val="50000"/>
              </a:spcBef>
              <a:buFontTx/>
              <a:buChar char="•"/>
              <a:defRPr/>
            </a:pPr>
            <a:r>
              <a:rPr lang="en-GB" sz="1600">
                <a:solidFill>
                  <a:schemeClr val="bg1"/>
                </a:solidFill>
                <a:latin typeface="Arial" charset="0"/>
              </a:rPr>
              <a:t>Thalidomide* 200 mg/day, days 1</a:t>
            </a:r>
            <a:r>
              <a:rPr lang="en-GB" sz="1600">
                <a:solidFill>
                  <a:schemeClr val="bg1"/>
                </a:solidFill>
                <a:latin typeface="Arial" charset="0"/>
                <a:cs typeface="Arial" pitchFamily="34" charset="0"/>
              </a:rPr>
              <a:t>–</a:t>
            </a:r>
            <a:r>
              <a:rPr lang="en-GB" sz="1600">
                <a:solidFill>
                  <a:schemeClr val="bg1"/>
                </a:solidFill>
                <a:latin typeface="Arial" charset="0"/>
              </a:rPr>
              <a:t>42, every 42 days</a:t>
            </a:r>
          </a:p>
        </p:txBody>
      </p:sp>
      <p:sp>
        <p:nvSpPr>
          <p:cNvPr id="17422" name="Text Box 14"/>
          <p:cNvSpPr txBox="1">
            <a:spLocks noChangeArrowheads="1"/>
          </p:cNvSpPr>
          <p:nvPr/>
        </p:nvSpPr>
        <p:spPr bwMode="auto">
          <a:xfrm>
            <a:off x="8029575" y="3975100"/>
            <a:ext cx="935038" cy="1069975"/>
          </a:xfrm>
          <a:prstGeom prst="rect">
            <a:avLst/>
          </a:prstGeom>
          <a:noFill/>
          <a:ln w="9525">
            <a:noFill/>
            <a:miter lim="800000"/>
            <a:headEnd/>
            <a:tailEnd/>
          </a:ln>
        </p:spPr>
        <p:txBody>
          <a:bodyPr lIns="36000" rIns="36000"/>
          <a:lstStyle/>
          <a:p>
            <a:r>
              <a:rPr lang="en-GB" sz="1600"/>
              <a:t>12 six-week cycles or until PD</a:t>
            </a:r>
          </a:p>
        </p:txBody>
      </p:sp>
      <p:cxnSp>
        <p:nvCxnSpPr>
          <p:cNvPr id="17423" name="AutoShape 15"/>
          <p:cNvCxnSpPr>
            <a:cxnSpLocks noChangeShapeType="1"/>
            <a:stCxn id="706564" idx="3"/>
            <a:endCxn id="706569" idx="1"/>
          </p:cNvCxnSpPr>
          <p:nvPr/>
        </p:nvCxnSpPr>
        <p:spPr bwMode="auto">
          <a:xfrm flipV="1">
            <a:off x="2173288" y="3298825"/>
            <a:ext cx="382587" cy="95250"/>
          </a:xfrm>
          <a:prstGeom prst="straightConnector1">
            <a:avLst/>
          </a:prstGeom>
          <a:noFill/>
          <a:ln w="19050">
            <a:solidFill>
              <a:schemeClr val="tx1"/>
            </a:solidFill>
            <a:round/>
            <a:headEnd/>
            <a:tailEnd type="triangle" w="med" len="med"/>
          </a:ln>
        </p:spPr>
      </p:cxnSp>
      <p:cxnSp>
        <p:nvCxnSpPr>
          <p:cNvPr id="17424" name="AutoShape 16"/>
          <p:cNvCxnSpPr>
            <a:cxnSpLocks noChangeShapeType="1"/>
            <a:stCxn id="706564" idx="3"/>
            <a:endCxn id="706573" idx="1"/>
          </p:cNvCxnSpPr>
          <p:nvPr/>
        </p:nvCxnSpPr>
        <p:spPr bwMode="auto">
          <a:xfrm>
            <a:off x="2173288" y="3394075"/>
            <a:ext cx="382587" cy="1116012"/>
          </a:xfrm>
          <a:prstGeom prst="straightConnector1">
            <a:avLst/>
          </a:prstGeom>
          <a:noFill/>
          <a:ln w="19050">
            <a:solidFill>
              <a:schemeClr val="tx1"/>
            </a:solidFill>
            <a:round/>
            <a:headEnd/>
            <a:tailEnd type="triangle" w="med" len="med"/>
          </a:ln>
        </p:spPr>
      </p:cxnSp>
      <p:cxnSp>
        <p:nvCxnSpPr>
          <p:cNvPr id="17425" name="AutoShape 17"/>
          <p:cNvCxnSpPr>
            <a:cxnSpLocks noChangeShapeType="1"/>
            <a:stCxn id="706569" idx="3"/>
            <a:endCxn id="17418" idx="1"/>
          </p:cNvCxnSpPr>
          <p:nvPr/>
        </p:nvCxnSpPr>
        <p:spPr bwMode="auto">
          <a:xfrm>
            <a:off x="7848600" y="3298825"/>
            <a:ext cx="180975" cy="0"/>
          </a:xfrm>
          <a:prstGeom prst="straightConnector1">
            <a:avLst/>
          </a:prstGeom>
          <a:noFill/>
          <a:ln w="19050">
            <a:solidFill>
              <a:schemeClr val="tx1"/>
            </a:solidFill>
            <a:round/>
            <a:headEnd/>
            <a:tailEnd type="triangle" w="med" len="med"/>
          </a:ln>
        </p:spPr>
      </p:cxnSp>
      <p:cxnSp>
        <p:nvCxnSpPr>
          <p:cNvPr id="17426" name="AutoShape 18"/>
          <p:cNvCxnSpPr>
            <a:cxnSpLocks noChangeShapeType="1"/>
            <a:stCxn id="706573" idx="3"/>
            <a:endCxn id="17422" idx="1"/>
          </p:cNvCxnSpPr>
          <p:nvPr/>
        </p:nvCxnSpPr>
        <p:spPr bwMode="auto">
          <a:xfrm>
            <a:off x="7848600" y="4510087"/>
            <a:ext cx="180975" cy="0"/>
          </a:xfrm>
          <a:prstGeom prst="straightConnector1">
            <a:avLst/>
          </a:prstGeom>
          <a:noFill/>
          <a:ln w="19050">
            <a:solidFill>
              <a:schemeClr val="tx1"/>
            </a:solidFill>
            <a:round/>
            <a:headEnd/>
            <a:tailEnd type="triangle" w="med" len="med"/>
          </a:ln>
        </p:spPr>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838200"/>
          </a:xfrm>
        </p:spPr>
        <p:txBody>
          <a:bodyPr>
            <a:normAutofit/>
          </a:bodyPr>
          <a:lstStyle/>
          <a:p>
            <a:r>
              <a:rPr lang="en-US" sz="3600" b="1" dirty="0" smtClean="0">
                <a:latin typeface="Times New Roman" pitchFamily="18" charset="0"/>
                <a:cs typeface="Times New Roman" pitchFamily="18" charset="0"/>
              </a:rPr>
              <a:t>European Myeloma Network Guidelines</a:t>
            </a:r>
            <a:endParaRPr lang="en-US" sz="3600" b="1" dirty="0">
              <a:latin typeface="Times New Roman" pitchFamily="18" charset="0"/>
              <a:cs typeface="Times New Roman" pitchFamily="18" charset="0"/>
            </a:endParaRPr>
          </a:p>
        </p:txBody>
      </p:sp>
      <p:sp>
        <p:nvSpPr>
          <p:cNvPr id="4" name="Rectangle 3"/>
          <p:cNvSpPr/>
          <p:nvPr/>
        </p:nvSpPr>
        <p:spPr>
          <a:xfrm>
            <a:off x="304800" y="6324600"/>
            <a:ext cx="3644860" cy="307777"/>
          </a:xfrm>
          <a:prstGeom prst="rect">
            <a:avLst/>
          </a:prstGeom>
        </p:spPr>
        <p:txBody>
          <a:bodyPr wrap="none">
            <a:spAutoFit/>
          </a:bodyPr>
          <a:lstStyle/>
          <a:p>
            <a:r>
              <a:rPr lang="en-US" sz="1400" dirty="0" smtClean="0"/>
              <a:t>Palumbo et al. Blood. 2011;118(17):4519-4529</a:t>
            </a:r>
            <a:endParaRPr lang="en-US" sz="1400" dirty="0"/>
          </a:p>
        </p:txBody>
      </p:sp>
      <p:pic>
        <p:nvPicPr>
          <p:cNvPr id="3" name="Picture 2" descr="VijGraphic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934822"/>
            <a:ext cx="8915400" cy="53135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8600" y="152400"/>
            <a:ext cx="8686800" cy="762000"/>
          </a:xfrm>
        </p:spPr>
        <p:txBody>
          <a:bodyPr>
            <a:normAutofit/>
          </a:bodyPr>
          <a:lstStyle/>
          <a:p>
            <a:r>
              <a:rPr lang="en-US" sz="3600" b="1" dirty="0" smtClean="0">
                <a:latin typeface="Times New Roman" pitchFamily="18" charset="0"/>
                <a:cs typeface="Times New Roman" pitchFamily="18" charset="0"/>
              </a:rPr>
              <a:t>European Myeloma Network Guidelines</a:t>
            </a:r>
            <a:endParaRPr lang="en-US" sz="3600" b="1" dirty="0">
              <a:latin typeface="Times New Roman" pitchFamily="18" charset="0"/>
              <a:cs typeface="Times New Roman" pitchFamily="18" charset="0"/>
            </a:endParaRPr>
          </a:p>
        </p:txBody>
      </p:sp>
      <p:sp>
        <p:nvSpPr>
          <p:cNvPr id="5" name="Rectangle 4"/>
          <p:cNvSpPr/>
          <p:nvPr/>
        </p:nvSpPr>
        <p:spPr>
          <a:xfrm>
            <a:off x="304800" y="6474023"/>
            <a:ext cx="3644860" cy="307777"/>
          </a:xfrm>
          <a:prstGeom prst="rect">
            <a:avLst/>
          </a:prstGeom>
        </p:spPr>
        <p:txBody>
          <a:bodyPr wrap="none">
            <a:spAutoFit/>
          </a:bodyPr>
          <a:lstStyle/>
          <a:p>
            <a:r>
              <a:rPr lang="en-US" sz="1400" dirty="0" smtClean="0"/>
              <a:t>Palumbo et al. Blood. 2011;118(17):4519-4529</a:t>
            </a:r>
            <a:endParaRPr lang="en-US" sz="1400" dirty="0"/>
          </a:p>
        </p:txBody>
      </p:sp>
      <p:pic>
        <p:nvPicPr>
          <p:cNvPr id="2" name="Picture 1" descr="Vij2.png"/>
          <p:cNvPicPr>
            <a:picLocks noChangeAspect="1"/>
          </p:cNvPicPr>
          <p:nvPr/>
        </p:nvPicPr>
        <p:blipFill rotWithShape="1">
          <a:blip r:embed="rId3">
            <a:extLst>
              <a:ext uri="{28A0092B-C50C-407E-A947-70E740481C1C}">
                <a14:useLocalDpi xmlns:a14="http://schemas.microsoft.com/office/drawing/2010/main" val="0"/>
              </a:ext>
            </a:extLst>
          </a:blip>
          <a:srcRect l="1117" t="2654" r="1160" b="8551"/>
          <a:stretch/>
        </p:blipFill>
        <p:spPr>
          <a:xfrm>
            <a:off x="290285" y="1242181"/>
            <a:ext cx="8563430" cy="4777619"/>
          </a:xfrm>
          <a:prstGeom prst="rect">
            <a:avLst/>
          </a:prstGeom>
          <a:ln>
            <a:solidFill>
              <a:schemeClr val="tx1"/>
            </a:solidFill>
          </a:ln>
        </p:spPr>
      </p:pic>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40"/>
          <p:cNvSpPr txBox="1">
            <a:spLocks noChangeArrowheads="1"/>
          </p:cNvSpPr>
          <p:nvPr/>
        </p:nvSpPr>
        <p:spPr>
          <a:xfrm>
            <a:off x="0" y="48161"/>
            <a:ext cx="9144000" cy="1323439"/>
          </a:xfrm>
          <a:prstGeom prst="rect">
            <a:avLst/>
          </a:prstGeom>
          <a:noFill/>
        </p:spPr>
        <p:txBody>
          <a:bodyPr vert="horz" wrap="square" lIns="91440" tIns="45720" rIns="91440" bIns="45720" rtlCol="0" anchor="b">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4000" b="1" dirty="0" smtClean="0">
                <a:latin typeface="Times New Roman" pitchFamily="18" charset="0"/>
                <a:ea typeface="+mj-ea"/>
                <a:cs typeface="+mj-cs"/>
              </a:rPr>
              <a:t>Importance of CR </a:t>
            </a:r>
            <a:r>
              <a:rPr kumimoji="0" lang="en-GB" sz="4000" b="1" i="0" u="none" strike="noStrike" kern="1200" cap="none" spc="0" normalizeH="0" baseline="0" noProof="0" dirty="0" smtClean="0">
                <a:ln>
                  <a:noFill/>
                </a:ln>
                <a:solidFill>
                  <a:schemeClr val="tx1"/>
                </a:solidFill>
                <a:effectLst/>
                <a:uLnTx/>
                <a:uFillTx/>
                <a:latin typeface="Times New Roman" pitchFamily="18" charset="0"/>
                <a:ea typeface="+mj-ea"/>
                <a:cs typeface="+mj-cs"/>
              </a:rPr>
              <a:t>in </a:t>
            </a:r>
            <a:br>
              <a:rPr kumimoji="0" lang="en-GB" sz="4000" b="1" i="0" u="none" strike="noStrike" kern="1200" cap="none" spc="0" normalizeH="0" baseline="0" noProof="0" dirty="0" smtClean="0">
                <a:ln>
                  <a:noFill/>
                </a:ln>
                <a:solidFill>
                  <a:schemeClr val="tx1"/>
                </a:solidFill>
                <a:effectLst/>
                <a:uLnTx/>
                <a:uFillTx/>
                <a:latin typeface="Times New Roman" pitchFamily="18" charset="0"/>
                <a:ea typeface="+mj-ea"/>
                <a:cs typeface="+mj-cs"/>
              </a:rPr>
            </a:br>
            <a:r>
              <a:rPr kumimoji="0" lang="en-GB" sz="4000" b="1" i="0" u="none" strike="noStrike" kern="1200" cap="none" spc="0" normalizeH="0" baseline="0" noProof="0" dirty="0" smtClean="0">
                <a:ln>
                  <a:noFill/>
                </a:ln>
                <a:solidFill>
                  <a:schemeClr val="tx1"/>
                </a:solidFill>
                <a:effectLst/>
                <a:uLnTx/>
                <a:uFillTx/>
                <a:latin typeface="Times New Roman" pitchFamily="18" charset="0"/>
                <a:ea typeface="+mj-ea"/>
                <a:cs typeface="+mj-cs"/>
              </a:rPr>
              <a:t>Elderly Patients with MM</a:t>
            </a:r>
          </a:p>
        </p:txBody>
      </p:sp>
      <p:sp>
        <p:nvSpPr>
          <p:cNvPr id="11" name="Rectangle 10"/>
          <p:cNvSpPr/>
          <p:nvPr/>
        </p:nvSpPr>
        <p:spPr>
          <a:xfrm>
            <a:off x="76200" y="6550223"/>
            <a:ext cx="3442356" cy="307777"/>
          </a:xfrm>
          <a:prstGeom prst="rect">
            <a:avLst/>
          </a:prstGeom>
        </p:spPr>
        <p:txBody>
          <a:bodyPr wrap="none">
            <a:spAutoFit/>
          </a:bodyPr>
          <a:lstStyle/>
          <a:p>
            <a:r>
              <a:rPr lang="en-US" sz="1400" dirty="0" smtClean="0"/>
              <a:t> Gay F et al. Blood. 2011;117(11):3025-3031</a:t>
            </a:r>
            <a:endParaRPr lang="en-US" sz="1400" dirty="0"/>
          </a:p>
        </p:txBody>
      </p:sp>
      <p:graphicFrame>
        <p:nvGraphicFramePr>
          <p:cNvPr id="2" name="Table 1"/>
          <p:cNvGraphicFramePr>
            <a:graphicFrameLocks noGrp="1"/>
          </p:cNvGraphicFramePr>
          <p:nvPr>
            <p:extLst>
              <p:ext uri="{D42A27DB-BD31-4B8C-83A1-F6EECF244321}">
                <p14:modId xmlns:p14="http://schemas.microsoft.com/office/powerpoint/2010/main" val="170857672"/>
              </p:ext>
            </p:extLst>
          </p:nvPr>
        </p:nvGraphicFramePr>
        <p:xfrm>
          <a:off x="914400" y="1828800"/>
          <a:ext cx="7239000" cy="3962400"/>
        </p:xfrm>
        <a:graphic>
          <a:graphicData uri="http://schemas.openxmlformats.org/drawingml/2006/table">
            <a:tbl>
              <a:tblPr firstRow="1" bandRow="1">
                <a:tableStyleId>{5C22544A-7EE6-4342-B048-85BDC9FD1C3A}</a:tableStyleId>
              </a:tblPr>
              <a:tblGrid>
                <a:gridCol w="1809750"/>
                <a:gridCol w="1809750"/>
                <a:gridCol w="1809750"/>
                <a:gridCol w="1809750"/>
              </a:tblGrid>
              <a:tr h="381000">
                <a:tc>
                  <a:txBody>
                    <a:bodyPr/>
                    <a:lstStyle/>
                    <a:p>
                      <a:endParaRPr lang="en-US" baseline="0" dirty="0">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3">
                  <a:txBody>
                    <a:bodyPr/>
                    <a:lstStyle/>
                    <a:p>
                      <a:pPr algn="ctr"/>
                      <a:r>
                        <a:rPr lang="en-US" sz="1800" b="1" u="none" kern="1200" baseline="0" dirty="0" smtClean="0">
                          <a:solidFill>
                            <a:srgbClr val="000000"/>
                          </a:solidFill>
                          <a:latin typeface="Arial"/>
                          <a:ea typeface="+mn-ea"/>
                          <a:cs typeface="Arial"/>
                        </a:rPr>
                        <a:t>Entire study population</a:t>
                      </a:r>
                      <a:endParaRPr lang="en-US" baseline="0" dirty="0">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a:endParaRPr lang="en-US" baseline="0" dirty="0">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a:endParaRPr lang="en-US" baseline="0" dirty="0">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457200">
                <a:tc>
                  <a:txBody>
                    <a:bodyPr/>
                    <a:lstStyle/>
                    <a:p>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u="none" kern="1200" baseline="0" dirty="0" err="1" smtClean="0">
                          <a:solidFill>
                            <a:srgbClr val="000000"/>
                          </a:solidFill>
                          <a:latin typeface="Arial"/>
                          <a:ea typeface="+mn-ea"/>
                          <a:cs typeface="Arial"/>
                        </a:rPr>
                        <a:t>Pts</a:t>
                      </a:r>
                      <a:r>
                        <a:rPr lang="en-US" sz="1800" b="1" u="none" kern="1200" baseline="0" dirty="0" smtClean="0">
                          <a:solidFill>
                            <a:srgbClr val="000000"/>
                          </a:solidFill>
                          <a:latin typeface="Arial"/>
                          <a:ea typeface="+mn-ea"/>
                          <a:cs typeface="Arial"/>
                        </a:rPr>
                        <a:t> with CR </a:t>
                      </a:r>
                      <a:endParaRPr lang="en-US" b="1"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u="none" kern="1200" baseline="0" dirty="0" err="1" smtClean="0">
                          <a:solidFill>
                            <a:srgbClr val="000000"/>
                          </a:solidFill>
                          <a:latin typeface="Arial"/>
                          <a:ea typeface="+mn-ea"/>
                          <a:cs typeface="Arial"/>
                        </a:rPr>
                        <a:t>Pts</a:t>
                      </a:r>
                      <a:r>
                        <a:rPr lang="en-US" sz="1800" b="1" u="none" kern="1200" baseline="0" dirty="0" smtClean="0">
                          <a:solidFill>
                            <a:srgbClr val="000000"/>
                          </a:solidFill>
                          <a:latin typeface="Arial"/>
                          <a:ea typeface="+mn-ea"/>
                          <a:cs typeface="Arial"/>
                        </a:rPr>
                        <a:t> with VGPR </a:t>
                      </a:r>
                      <a:endParaRPr lang="en-US" b="1"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u="none" kern="1200" baseline="0" dirty="0" err="1" smtClean="0">
                          <a:solidFill>
                            <a:srgbClr val="000000"/>
                          </a:solidFill>
                          <a:latin typeface="Arial"/>
                          <a:ea typeface="+mn-ea"/>
                          <a:cs typeface="Arial"/>
                        </a:rPr>
                        <a:t>Pts</a:t>
                      </a:r>
                      <a:r>
                        <a:rPr lang="en-US" sz="1800" b="1" u="none" kern="1200" baseline="0" dirty="0" smtClean="0">
                          <a:solidFill>
                            <a:srgbClr val="000000"/>
                          </a:solidFill>
                          <a:latin typeface="Arial"/>
                          <a:ea typeface="+mn-ea"/>
                          <a:cs typeface="Arial"/>
                        </a:rPr>
                        <a:t> with PR</a:t>
                      </a:r>
                      <a:endParaRPr lang="en-US" b="1"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673100">
                <a:tc>
                  <a:txBody>
                    <a:bodyPr/>
                    <a:lstStyle/>
                    <a:p>
                      <a:r>
                        <a:rPr lang="en-US" sz="1800" u="none" kern="1200" baseline="0" dirty="0" smtClean="0">
                          <a:solidFill>
                            <a:srgbClr val="000000"/>
                          </a:solidFill>
                          <a:latin typeface="Arial"/>
                          <a:ea typeface="+mn-ea"/>
                          <a:cs typeface="Arial"/>
                        </a:rPr>
                        <a:t>3-yr PFS</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67%</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27%</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27%</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673100">
                <a:tc>
                  <a:txBody>
                    <a:bodyPr/>
                    <a:lstStyle/>
                    <a:p>
                      <a:r>
                        <a:rPr lang="nb-NO" sz="1800" u="none" kern="1200" baseline="0" dirty="0" smtClean="0">
                          <a:solidFill>
                            <a:srgbClr val="000000"/>
                          </a:solidFill>
                          <a:latin typeface="Arial"/>
                          <a:ea typeface="+mn-ea"/>
                          <a:cs typeface="Arial"/>
                        </a:rPr>
                        <a:t>3-yr OS </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91%</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70%</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67%</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431800">
                <a:tc>
                  <a:txBody>
                    <a:bodyPr/>
                    <a:lstStyle/>
                    <a:p>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3">
                  <a:txBody>
                    <a:bodyPr/>
                    <a:lstStyle/>
                    <a:p>
                      <a:pPr algn="ctr"/>
                      <a:r>
                        <a:rPr lang="en-US" sz="1800" b="1" u="none" kern="1200" baseline="0" dirty="0" smtClean="0">
                          <a:solidFill>
                            <a:srgbClr val="000000"/>
                          </a:solidFill>
                          <a:latin typeface="Arial"/>
                          <a:ea typeface="+mn-ea"/>
                          <a:cs typeface="Arial"/>
                        </a:rPr>
                        <a:t> Patients </a:t>
                      </a:r>
                      <a:r>
                        <a:rPr lang="en-US" sz="1800" b="1" kern="1200" baseline="0" dirty="0" smtClean="0">
                          <a:solidFill>
                            <a:schemeClr val="dk1"/>
                          </a:solidFill>
                          <a:latin typeface="Arial"/>
                          <a:ea typeface="+mn-ea"/>
                          <a:cs typeface="Arial"/>
                        </a:rPr>
                        <a:t>&gt;75 years</a:t>
                      </a:r>
                      <a:endParaRPr lang="en-US" b="1"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a:endParaRPr lang="en-US" baseline="0" dirty="0">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a:endParaRPr lang="en-US" baseline="0" dirty="0">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673100">
                <a:tc>
                  <a:txBody>
                    <a:bodyPr/>
                    <a:lstStyle/>
                    <a:p>
                      <a:r>
                        <a:rPr lang="en-US" sz="1800" u="none" kern="1200" baseline="0" dirty="0" smtClean="0">
                          <a:solidFill>
                            <a:srgbClr val="000000"/>
                          </a:solidFill>
                          <a:latin typeface="Arial"/>
                          <a:ea typeface="+mn-ea"/>
                          <a:cs typeface="Arial"/>
                        </a:rPr>
                        <a:t>3-yr PFS</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79%</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24%</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23%</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673100">
                <a:tc>
                  <a:txBody>
                    <a:bodyPr/>
                    <a:lstStyle/>
                    <a:p>
                      <a:r>
                        <a:rPr lang="nb-NO" sz="1800" u="none" kern="1200" baseline="0" dirty="0" smtClean="0">
                          <a:solidFill>
                            <a:srgbClr val="000000"/>
                          </a:solidFill>
                          <a:latin typeface="Arial"/>
                          <a:ea typeface="+mn-ea"/>
                          <a:cs typeface="Arial"/>
                        </a:rPr>
                        <a:t>3-yr OS </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88%</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65%</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57%</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1066800" y="228600"/>
            <a:ext cx="6999287" cy="1371600"/>
          </a:xfrm>
        </p:spPr>
        <p:txBody>
          <a:bodyPr>
            <a:normAutofit/>
          </a:bodyPr>
          <a:lstStyle/>
          <a:p>
            <a:pPr eaLnBrk="1" hangingPunct="1"/>
            <a:r>
              <a:rPr lang="en-US" sz="3200" b="1" dirty="0">
                <a:latin typeface="Times New Roman" pitchFamily="18" charset="0"/>
                <a:ea typeface="Arila (Headings)" charset="0"/>
                <a:cs typeface="Times New Roman" pitchFamily="18" charset="0"/>
              </a:rPr>
              <a:t>Renal </a:t>
            </a:r>
            <a:r>
              <a:rPr lang="en-US" sz="3200" b="1" dirty="0" smtClean="0">
                <a:latin typeface="Times New Roman" pitchFamily="18" charset="0"/>
                <a:ea typeface="Arila (Headings)" charset="0"/>
                <a:cs typeface="Times New Roman" pitchFamily="18" charset="0"/>
              </a:rPr>
              <a:t>Insufficiency </a:t>
            </a:r>
            <a:r>
              <a:rPr lang="en-US" sz="3200" b="1" dirty="0">
                <a:latin typeface="Times New Roman" pitchFamily="18" charset="0"/>
                <a:ea typeface="Arila (Headings)" charset="0"/>
                <a:cs typeface="Times New Roman" pitchFamily="18" charset="0"/>
              </a:rPr>
              <a:t>I</a:t>
            </a:r>
            <a:r>
              <a:rPr lang="en-US" sz="3200" b="1" dirty="0" smtClean="0">
                <a:latin typeface="Times New Roman" pitchFamily="18" charset="0"/>
                <a:ea typeface="Arila (Headings)" charset="0"/>
                <a:cs typeface="Times New Roman" pitchFamily="18" charset="0"/>
              </a:rPr>
              <a:t>s </a:t>
            </a:r>
            <a:r>
              <a:rPr lang="en-US" sz="3200" b="1" dirty="0">
                <a:latin typeface="Times New Roman" pitchFamily="18" charset="0"/>
                <a:ea typeface="Arila (Headings)" charset="0"/>
                <a:cs typeface="Times New Roman" pitchFamily="18" charset="0"/>
              </a:rPr>
              <a:t>a </a:t>
            </a:r>
            <a:r>
              <a:rPr lang="en-US" sz="3200" b="1" dirty="0" smtClean="0">
                <a:latin typeface="Times New Roman" pitchFamily="18" charset="0"/>
                <a:ea typeface="Arila (Headings)" charset="0"/>
                <a:cs typeface="Times New Roman" pitchFamily="18" charset="0"/>
              </a:rPr>
              <a:t>Major </a:t>
            </a:r>
            <a:r>
              <a:rPr lang="en-US" sz="3200" b="1" dirty="0">
                <a:latin typeface="Times New Roman" pitchFamily="18" charset="0"/>
                <a:ea typeface="Arila (Headings)" charset="0"/>
                <a:cs typeface="Times New Roman" pitchFamily="18" charset="0"/>
              </a:rPr>
              <a:t>C</a:t>
            </a:r>
            <a:r>
              <a:rPr lang="en-US" sz="3200" b="1" dirty="0" smtClean="0">
                <a:latin typeface="Times New Roman" pitchFamily="18" charset="0"/>
                <a:ea typeface="Arila (Headings)" charset="0"/>
                <a:cs typeface="Times New Roman" pitchFamily="18" charset="0"/>
              </a:rPr>
              <a:t>ause</a:t>
            </a:r>
            <a:r>
              <a:rPr lang="en-US" sz="3200" b="1" dirty="0">
                <a:latin typeface="Times New Roman" pitchFamily="18" charset="0"/>
                <a:ea typeface="Arila (Headings)" charset="0"/>
                <a:cs typeface="Times New Roman" pitchFamily="18" charset="0"/>
              </a:rPr>
              <a:t/>
            </a:r>
            <a:br>
              <a:rPr lang="en-US" sz="3200" b="1" dirty="0">
                <a:latin typeface="Times New Roman" pitchFamily="18" charset="0"/>
                <a:ea typeface="Arila (Headings)" charset="0"/>
                <a:cs typeface="Times New Roman" pitchFamily="18" charset="0"/>
              </a:rPr>
            </a:br>
            <a:r>
              <a:rPr lang="en-US" sz="3200" b="1" dirty="0" smtClean="0">
                <a:latin typeface="Times New Roman" pitchFamily="18" charset="0"/>
                <a:ea typeface="Arila (Headings)" charset="0"/>
                <a:cs typeface="Times New Roman" pitchFamily="18" charset="0"/>
              </a:rPr>
              <a:t>of </a:t>
            </a:r>
            <a:r>
              <a:rPr lang="en-US" sz="3200" b="1" dirty="0">
                <a:latin typeface="Times New Roman" pitchFamily="18" charset="0"/>
                <a:ea typeface="Arila (Headings)" charset="0"/>
                <a:cs typeface="Times New Roman" pitchFamily="18" charset="0"/>
              </a:rPr>
              <a:t>E</a:t>
            </a:r>
            <a:r>
              <a:rPr lang="en-US" sz="3200" b="1" dirty="0" smtClean="0">
                <a:latin typeface="Times New Roman" pitchFamily="18" charset="0"/>
                <a:ea typeface="Arila (Headings)" charset="0"/>
                <a:cs typeface="Times New Roman" pitchFamily="18" charset="0"/>
              </a:rPr>
              <a:t>arly </a:t>
            </a:r>
            <a:r>
              <a:rPr lang="en-US" sz="3200" b="1" dirty="0">
                <a:latin typeface="Times New Roman" pitchFamily="18" charset="0"/>
                <a:ea typeface="Arila (Headings)" charset="0"/>
                <a:cs typeface="Times New Roman" pitchFamily="18" charset="0"/>
              </a:rPr>
              <a:t>D</a:t>
            </a:r>
            <a:r>
              <a:rPr lang="en-US" sz="3200" b="1" dirty="0" smtClean="0">
                <a:latin typeface="Times New Roman" pitchFamily="18" charset="0"/>
                <a:ea typeface="Arila (Headings)" charset="0"/>
                <a:cs typeface="Times New Roman" pitchFamily="18" charset="0"/>
              </a:rPr>
              <a:t>eath </a:t>
            </a:r>
            <a:r>
              <a:rPr lang="en-US" sz="3200" b="1" dirty="0">
                <a:latin typeface="Times New Roman" pitchFamily="18" charset="0"/>
                <a:ea typeface="Arila (Headings)" charset="0"/>
                <a:cs typeface="Times New Roman" pitchFamily="18" charset="0"/>
              </a:rPr>
              <a:t>in </a:t>
            </a:r>
            <a:r>
              <a:rPr lang="en-US" sz="3200" b="1" dirty="0" smtClean="0">
                <a:latin typeface="Times New Roman" pitchFamily="18" charset="0"/>
                <a:ea typeface="Arila (Headings)" charset="0"/>
                <a:cs typeface="Times New Roman" pitchFamily="18" charset="0"/>
              </a:rPr>
              <a:t>Multiple Myeloma</a:t>
            </a:r>
            <a:endParaRPr lang="en-US" sz="3200" b="1" dirty="0">
              <a:latin typeface="Times New Roman" pitchFamily="18" charset="0"/>
              <a:ea typeface="Arila (Headings)" charset="0"/>
              <a:cs typeface="Times New Roman" pitchFamily="18" charset="0"/>
            </a:endParaRPr>
          </a:p>
        </p:txBody>
      </p:sp>
      <p:sp>
        <p:nvSpPr>
          <p:cNvPr id="51204" name="TextBox 4"/>
          <p:cNvSpPr txBox="1">
            <a:spLocks noChangeArrowheads="1"/>
          </p:cNvSpPr>
          <p:nvPr/>
        </p:nvSpPr>
        <p:spPr bwMode="auto">
          <a:xfrm>
            <a:off x="228600" y="6400800"/>
            <a:ext cx="6705600" cy="307777"/>
          </a:xfrm>
          <a:prstGeom prst="rect">
            <a:avLst/>
          </a:prstGeom>
          <a:noFill/>
          <a:ln w="9525">
            <a:noFill/>
            <a:miter lim="800000"/>
            <a:headEnd/>
            <a:tailEnd/>
          </a:ln>
        </p:spPr>
        <p:txBody>
          <a:bodyPr>
            <a:prstTxWarp prst="textNoShape">
              <a:avLst/>
            </a:prstTxWarp>
            <a:spAutoFit/>
          </a:bodyPr>
          <a:lstStyle/>
          <a:p>
            <a:r>
              <a:rPr lang="en-US" sz="1400" dirty="0" err="1" smtClean="0"/>
              <a:t>Augustson</a:t>
            </a:r>
            <a:r>
              <a:rPr lang="en-US" sz="1400" dirty="0" smtClean="0"/>
              <a:t> </a:t>
            </a:r>
            <a:r>
              <a:rPr lang="en-US" sz="1400" dirty="0"/>
              <a:t>BM et al. </a:t>
            </a:r>
            <a:r>
              <a:rPr lang="en-US" sz="1400" i="1" dirty="0"/>
              <a:t>J Clin Oncol. </a:t>
            </a:r>
            <a:r>
              <a:rPr lang="en-US" sz="1400" dirty="0"/>
              <a:t>2005;23(36):9219-9226.</a:t>
            </a:r>
          </a:p>
        </p:txBody>
      </p:sp>
      <p:sp>
        <p:nvSpPr>
          <p:cNvPr id="3" name="Content Placeholder 2"/>
          <p:cNvSpPr>
            <a:spLocks noGrp="1"/>
          </p:cNvSpPr>
          <p:nvPr>
            <p:ph idx="1"/>
          </p:nvPr>
        </p:nvSpPr>
        <p:spPr>
          <a:xfrm>
            <a:off x="457200" y="1722437"/>
            <a:ext cx="8229600" cy="4525963"/>
          </a:xfrm>
        </p:spPr>
        <p:txBody>
          <a:bodyPr>
            <a:normAutofit/>
          </a:bodyPr>
          <a:lstStyle/>
          <a:p>
            <a:pPr>
              <a:spcBef>
                <a:spcPts val="1272"/>
              </a:spcBef>
            </a:pPr>
            <a:r>
              <a:rPr lang="en-US" sz="2800" dirty="0" smtClean="0"/>
              <a:t>Major </a:t>
            </a:r>
            <a:r>
              <a:rPr lang="en-US" sz="2800" dirty="0"/>
              <a:t>causes of early </a:t>
            </a:r>
            <a:r>
              <a:rPr lang="en-US" sz="2800" dirty="0" smtClean="0"/>
              <a:t>death among patients with newly diagnosed MM: </a:t>
            </a:r>
            <a:r>
              <a:rPr lang="en-US" sz="2800" dirty="0"/>
              <a:t>Pneumonia, infection and renal failure</a:t>
            </a:r>
          </a:p>
          <a:p>
            <a:pPr>
              <a:spcBef>
                <a:spcPts val="1272"/>
              </a:spcBef>
            </a:pPr>
            <a:r>
              <a:rPr lang="en-US" sz="2800" dirty="0" smtClean="0"/>
              <a:t>Renal </a:t>
            </a:r>
            <a:r>
              <a:rPr lang="en-US" sz="2800" dirty="0"/>
              <a:t>failure contributed to 86 early deaths (28%)</a:t>
            </a:r>
          </a:p>
          <a:p>
            <a:pPr>
              <a:spcBef>
                <a:spcPts val="1272"/>
              </a:spcBef>
            </a:pPr>
            <a:r>
              <a:rPr lang="en-US" sz="2800" dirty="0" smtClean="0"/>
              <a:t>For </a:t>
            </a:r>
            <a:r>
              <a:rPr lang="en-US" sz="2800" dirty="0"/>
              <a:t>43 patients, renal failure was documented as the direct cause of </a:t>
            </a:r>
            <a:r>
              <a:rPr lang="en-US" sz="2800" dirty="0" smtClean="0"/>
              <a:t>death, but the causes of death were </a:t>
            </a:r>
            <a:r>
              <a:rPr lang="en-US" sz="2800" dirty="0" err="1" smtClean="0"/>
              <a:t>multifactorial</a:t>
            </a:r>
            <a:r>
              <a:rPr lang="en-US" sz="2800" dirty="0" smtClean="0"/>
              <a:t> and should not be ascribed to a failure to dialyze</a:t>
            </a: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0" y="152400"/>
            <a:ext cx="9144000" cy="1371600"/>
          </a:xfrm>
        </p:spPr>
        <p:txBody>
          <a:bodyPr>
            <a:noAutofit/>
          </a:bodyPr>
          <a:lstStyle/>
          <a:p>
            <a:pPr eaLnBrk="1" hangingPunct="1"/>
            <a:r>
              <a:rPr lang="en-US" sz="3200" b="1" dirty="0">
                <a:latin typeface="Times New Roman" pitchFamily="18" charset="0"/>
                <a:ea typeface="MS PGothic" charset="-128"/>
                <a:cs typeface="Times New Roman" pitchFamily="18" charset="0"/>
              </a:rPr>
              <a:t>Recovering </a:t>
            </a:r>
            <a:r>
              <a:rPr lang="en-US" sz="3200" b="1" dirty="0" smtClean="0">
                <a:latin typeface="Times New Roman" pitchFamily="18" charset="0"/>
                <a:ea typeface="MS PGothic" charset="-128"/>
                <a:cs typeface="Times New Roman" pitchFamily="18" charset="0"/>
              </a:rPr>
              <a:t>Renal </a:t>
            </a:r>
            <a:r>
              <a:rPr lang="en-US" sz="3200" b="1" dirty="0">
                <a:latin typeface="Times New Roman" pitchFamily="18" charset="0"/>
                <a:ea typeface="MS PGothic" charset="-128"/>
                <a:cs typeface="Times New Roman" pitchFamily="18" charset="0"/>
              </a:rPr>
              <a:t>F</a:t>
            </a:r>
            <a:r>
              <a:rPr lang="en-US" sz="3200" b="1" dirty="0" smtClean="0">
                <a:latin typeface="Times New Roman" pitchFamily="18" charset="0"/>
                <a:ea typeface="MS PGothic" charset="-128"/>
                <a:cs typeface="Times New Roman" pitchFamily="18" charset="0"/>
              </a:rPr>
              <a:t>unction is</a:t>
            </a:r>
            <a:br>
              <a:rPr lang="en-US" sz="3200" b="1" dirty="0" smtClean="0">
                <a:latin typeface="Times New Roman" pitchFamily="18" charset="0"/>
                <a:ea typeface="MS PGothic" charset="-128"/>
                <a:cs typeface="Times New Roman" pitchFamily="18" charset="0"/>
              </a:rPr>
            </a:br>
            <a:r>
              <a:rPr lang="en-US" sz="3200" b="1" dirty="0" smtClean="0">
                <a:latin typeface="Times New Roman" pitchFamily="18" charset="0"/>
                <a:ea typeface="MS PGothic" charset="-128"/>
                <a:cs typeface="Times New Roman" pitchFamily="18" charset="0"/>
              </a:rPr>
              <a:t>Associated </a:t>
            </a:r>
            <a:r>
              <a:rPr lang="en-US" sz="3200" b="1" dirty="0">
                <a:latin typeface="Times New Roman" pitchFamily="18" charset="0"/>
                <a:ea typeface="MS PGothic" charset="-128"/>
                <a:cs typeface="Times New Roman" pitchFamily="18" charset="0"/>
              </a:rPr>
              <a:t>with </a:t>
            </a:r>
            <a:r>
              <a:rPr lang="en-US" sz="3200" b="1" dirty="0" smtClean="0">
                <a:latin typeface="Times New Roman" pitchFamily="18" charset="0"/>
                <a:ea typeface="MS PGothic" charset="-128"/>
                <a:cs typeface="Times New Roman" pitchFamily="18" charset="0"/>
              </a:rPr>
              <a:t>Longer </a:t>
            </a:r>
            <a:r>
              <a:rPr lang="en-US" sz="3200" b="1" dirty="0">
                <a:latin typeface="Times New Roman" pitchFamily="18" charset="0"/>
                <a:ea typeface="MS PGothic" charset="-128"/>
                <a:cs typeface="Times New Roman" pitchFamily="18" charset="0"/>
              </a:rPr>
              <a:t>O</a:t>
            </a:r>
            <a:r>
              <a:rPr lang="en-US" sz="3200" b="1" dirty="0" smtClean="0">
                <a:latin typeface="Times New Roman" pitchFamily="18" charset="0"/>
                <a:ea typeface="MS PGothic" charset="-128"/>
                <a:cs typeface="Times New Roman" pitchFamily="18" charset="0"/>
              </a:rPr>
              <a:t>verall </a:t>
            </a:r>
            <a:r>
              <a:rPr lang="en-US" sz="3200" b="1" dirty="0">
                <a:latin typeface="Times New Roman" pitchFamily="18" charset="0"/>
                <a:ea typeface="MS PGothic" charset="-128"/>
                <a:cs typeface="Times New Roman" pitchFamily="18" charset="0"/>
              </a:rPr>
              <a:t>S</a:t>
            </a:r>
            <a:r>
              <a:rPr lang="en-US" sz="3200" b="1" dirty="0" smtClean="0">
                <a:latin typeface="Times New Roman" pitchFamily="18" charset="0"/>
                <a:ea typeface="MS PGothic" charset="-128"/>
                <a:cs typeface="Times New Roman" pitchFamily="18" charset="0"/>
              </a:rPr>
              <a:t>urvival </a:t>
            </a:r>
            <a:br>
              <a:rPr lang="en-US" sz="3200" b="1" dirty="0" smtClean="0">
                <a:latin typeface="Times New Roman" pitchFamily="18" charset="0"/>
                <a:ea typeface="MS PGothic" charset="-128"/>
                <a:cs typeface="Times New Roman" pitchFamily="18" charset="0"/>
              </a:rPr>
            </a:br>
            <a:r>
              <a:rPr lang="en-US" sz="3200" b="1" dirty="0" smtClean="0">
                <a:latin typeface="Times New Roman" pitchFamily="18" charset="0"/>
                <a:ea typeface="MS PGothic" charset="-128"/>
                <a:cs typeface="Times New Roman" pitchFamily="18" charset="0"/>
              </a:rPr>
              <a:t>in Multiple Myeloma</a:t>
            </a:r>
            <a:endParaRPr lang="en-US" sz="3200" b="1" dirty="0">
              <a:latin typeface="Times New Roman" pitchFamily="18" charset="0"/>
              <a:ea typeface="MS PGothic" charset="-128"/>
              <a:cs typeface="Times New Roman" pitchFamily="18" charset="0"/>
            </a:endParaRPr>
          </a:p>
        </p:txBody>
      </p:sp>
      <p:sp>
        <p:nvSpPr>
          <p:cNvPr id="57347" name="TextBox 4"/>
          <p:cNvSpPr txBox="1">
            <a:spLocks noChangeArrowheads="1"/>
          </p:cNvSpPr>
          <p:nvPr/>
        </p:nvSpPr>
        <p:spPr bwMode="auto">
          <a:xfrm>
            <a:off x="76200" y="6477000"/>
            <a:ext cx="6705600" cy="307777"/>
          </a:xfrm>
          <a:prstGeom prst="rect">
            <a:avLst/>
          </a:prstGeom>
          <a:noFill/>
          <a:ln w="9525">
            <a:noFill/>
            <a:miter lim="800000"/>
            <a:headEnd/>
            <a:tailEnd/>
          </a:ln>
        </p:spPr>
        <p:txBody>
          <a:bodyPr>
            <a:prstTxWarp prst="textNoShape">
              <a:avLst/>
            </a:prstTxWarp>
            <a:spAutoFit/>
          </a:bodyPr>
          <a:lstStyle/>
          <a:p>
            <a:r>
              <a:rPr lang="en-US" sz="1400" dirty="0" smtClean="0">
                <a:ea typeface="Arial" charset="0"/>
                <a:cs typeface="Arial" charset="0"/>
              </a:rPr>
              <a:t>Bladé </a:t>
            </a:r>
            <a:r>
              <a:rPr lang="en-US" sz="1400" dirty="0">
                <a:ea typeface="Arial" charset="0"/>
                <a:cs typeface="Arial" charset="0"/>
              </a:rPr>
              <a:t>J et al. </a:t>
            </a:r>
            <a:r>
              <a:rPr lang="en-US" sz="1400" i="1" dirty="0">
                <a:ea typeface="Arial" charset="0"/>
                <a:cs typeface="Arial" charset="0"/>
              </a:rPr>
              <a:t>Arch Intern Med. </a:t>
            </a:r>
            <a:r>
              <a:rPr lang="en-US" sz="1400" dirty="0" smtClean="0">
                <a:ea typeface="Arial" charset="0"/>
                <a:cs typeface="Arial" charset="0"/>
              </a:rPr>
              <a:t>1998;158:1889-1893</a:t>
            </a:r>
            <a:r>
              <a:rPr lang="en-US" sz="1400" dirty="0" smtClean="0"/>
              <a:t>. </a:t>
            </a:r>
            <a:endParaRPr lang="en-US" sz="1400" dirty="0"/>
          </a:p>
        </p:txBody>
      </p:sp>
      <p:sp>
        <p:nvSpPr>
          <p:cNvPr id="57349" name="TextBox 10"/>
          <p:cNvSpPr txBox="1">
            <a:spLocks noChangeArrowheads="1"/>
          </p:cNvSpPr>
          <p:nvPr/>
        </p:nvSpPr>
        <p:spPr bwMode="auto">
          <a:xfrm>
            <a:off x="6629400" y="4706779"/>
            <a:ext cx="1143000" cy="398621"/>
          </a:xfrm>
          <a:prstGeom prst="rect">
            <a:avLst/>
          </a:prstGeom>
          <a:noFill/>
          <a:ln w="9525">
            <a:noFill/>
            <a:miter lim="800000"/>
            <a:headEnd/>
            <a:tailEnd/>
          </a:ln>
        </p:spPr>
        <p:txBody>
          <a:bodyPr wrap="square">
            <a:prstTxWarp prst="textNoShape">
              <a:avLst/>
            </a:prstTxWarp>
            <a:spAutoFit/>
          </a:bodyPr>
          <a:lstStyle/>
          <a:p>
            <a:r>
              <a:rPr lang="en-US" sz="1000" dirty="0">
                <a:solidFill>
                  <a:schemeClr val="bg1"/>
                </a:solidFill>
              </a:rPr>
              <a:t>Adapted from Blad</a:t>
            </a:r>
            <a:r>
              <a:rPr lang="en-US" sz="1000" dirty="0">
                <a:solidFill>
                  <a:schemeClr val="bg1"/>
                </a:solidFill>
                <a:ea typeface="Arial" charset="0"/>
                <a:cs typeface="Arial" charset="0"/>
              </a:rPr>
              <a:t>é</a:t>
            </a:r>
            <a:r>
              <a:rPr lang="en-US" sz="1000" dirty="0">
                <a:solidFill>
                  <a:schemeClr val="bg1"/>
                </a:solidFill>
              </a:rPr>
              <a:t> et al.</a:t>
            </a:r>
          </a:p>
        </p:txBody>
      </p:sp>
      <p:graphicFrame>
        <p:nvGraphicFramePr>
          <p:cNvPr id="3" name="Table 2"/>
          <p:cNvGraphicFramePr>
            <a:graphicFrameLocks noGrp="1"/>
          </p:cNvGraphicFramePr>
          <p:nvPr>
            <p:extLst>
              <p:ext uri="{D42A27DB-BD31-4B8C-83A1-F6EECF244321}">
                <p14:modId xmlns:p14="http://schemas.microsoft.com/office/powerpoint/2010/main" val="2251067093"/>
              </p:ext>
            </p:extLst>
          </p:nvPr>
        </p:nvGraphicFramePr>
        <p:xfrm>
          <a:off x="762000" y="2438400"/>
          <a:ext cx="7543800" cy="2026920"/>
        </p:xfrm>
        <a:graphic>
          <a:graphicData uri="http://schemas.openxmlformats.org/drawingml/2006/table">
            <a:tbl>
              <a:tblPr firstRow="1" bandRow="1">
                <a:tableStyleId>{5C22544A-7EE6-4342-B048-85BDC9FD1C3A}</a:tableStyleId>
              </a:tblPr>
              <a:tblGrid>
                <a:gridCol w="1885950"/>
                <a:gridCol w="1885950"/>
                <a:gridCol w="1885950"/>
                <a:gridCol w="1885950"/>
              </a:tblGrid>
              <a:tr h="838200">
                <a:tc>
                  <a:txBody>
                    <a:bodyPr/>
                    <a:lstStyle/>
                    <a:p>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u="none" kern="1200" baseline="0" dirty="0" smtClean="0">
                          <a:solidFill>
                            <a:srgbClr val="000000"/>
                          </a:solidFill>
                          <a:latin typeface="Arial"/>
                          <a:ea typeface="+mn-ea"/>
                          <a:cs typeface="Arial"/>
                        </a:rPr>
                        <a:t>Patients who recovered from renal failure </a:t>
                      </a:r>
                      <a:br>
                        <a:rPr lang="en-US" sz="1800" b="1" u="none" kern="1200" baseline="0" dirty="0" smtClean="0">
                          <a:solidFill>
                            <a:srgbClr val="000000"/>
                          </a:solidFill>
                          <a:latin typeface="Arial"/>
                          <a:ea typeface="+mn-ea"/>
                          <a:cs typeface="Arial"/>
                        </a:rPr>
                      </a:br>
                      <a:r>
                        <a:rPr lang="en-US" sz="1800" b="1" u="none" kern="1200" baseline="0" dirty="0" smtClean="0">
                          <a:solidFill>
                            <a:srgbClr val="000000"/>
                          </a:solidFill>
                          <a:latin typeface="Arial"/>
                          <a:ea typeface="+mn-ea"/>
                          <a:cs typeface="Arial"/>
                        </a:rPr>
                        <a:t>(</a:t>
                      </a:r>
                      <a:r>
                        <a:rPr lang="en-US" sz="1800" b="1" u="none" kern="1200" baseline="0" dirty="0" err="1" smtClean="0">
                          <a:solidFill>
                            <a:srgbClr val="000000"/>
                          </a:solidFill>
                          <a:latin typeface="Arial"/>
                          <a:ea typeface="+mn-ea"/>
                          <a:cs typeface="Arial"/>
                        </a:rPr>
                        <a:t>n</a:t>
                      </a:r>
                      <a:r>
                        <a:rPr lang="en-US" sz="1800" b="1" u="none" kern="1200" baseline="0" dirty="0" smtClean="0">
                          <a:solidFill>
                            <a:srgbClr val="000000"/>
                          </a:solidFill>
                          <a:latin typeface="Arial"/>
                          <a:ea typeface="+mn-ea"/>
                          <a:cs typeface="Arial"/>
                        </a:rPr>
                        <a:t> = 24)</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kern="1200" baseline="0" dirty="0" smtClean="0">
                          <a:solidFill>
                            <a:srgbClr val="000000"/>
                          </a:solidFill>
                          <a:latin typeface="Arial"/>
                          <a:ea typeface="+mn-ea"/>
                          <a:cs typeface="Arial"/>
                        </a:rPr>
                        <a:t>Patients with irreversible renal failure </a:t>
                      </a:r>
                      <a:br>
                        <a:rPr lang="en-US" sz="1800" b="1" kern="1200" baseline="0" dirty="0" smtClean="0">
                          <a:solidFill>
                            <a:srgbClr val="000000"/>
                          </a:solidFill>
                          <a:latin typeface="Arial"/>
                          <a:ea typeface="+mn-ea"/>
                          <a:cs typeface="Arial"/>
                        </a:rPr>
                      </a:br>
                      <a:r>
                        <a:rPr lang="en-US" sz="1800" b="1" kern="1200" baseline="0" dirty="0" smtClean="0">
                          <a:solidFill>
                            <a:srgbClr val="000000"/>
                          </a:solidFill>
                          <a:latin typeface="Arial"/>
                          <a:ea typeface="+mn-ea"/>
                          <a:cs typeface="Arial"/>
                        </a:rPr>
                        <a:t>(</a:t>
                      </a:r>
                      <a:r>
                        <a:rPr lang="en-US" sz="1800" b="1" kern="1200" baseline="0" dirty="0" err="1" smtClean="0">
                          <a:solidFill>
                            <a:srgbClr val="000000"/>
                          </a:solidFill>
                          <a:latin typeface="Arial"/>
                          <a:ea typeface="+mn-ea"/>
                          <a:cs typeface="Arial"/>
                        </a:rPr>
                        <a:t>n</a:t>
                      </a:r>
                      <a:r>
                        <a:rPr lang="en-US" sz="1800" b="1" kern="1200" baseline="0" dirty="0" smtClean="0">
                          <a:solidFill>
                            <a:srgbClr val="000000"/>
                          </a:solidFill>
                          <a:latin typeface="Arial"/>
                          <a:ea typeface="+mn-ea"/>
                          <a:cs typeface="Arial"/>
                        </a:rPr>
                        <a:t> = 67)</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u="none" kern="1200" baseline="0" dirty="0" smtClean="0">
                          <a:solidFill>
                            <a:srgbClr val="000000"/>
                          </a:solidFill>
                          <a:latin typeface="Arial"/>
                          <a:ea typeface="+mn-ea"/>
                          <a:cs typeface="Arial"/>
                        </a:rPr>
                        <a:t>Patients with normal</a:t>
                      </a:r>
                      <a:br>
                        <a:rPr lang="en-US" sz="1800" b="1" u="none" kern="1200" baseline="0" dirty="0" smtClean="0">
                          <a:solidFill>
                            <a:srgbClr val="000000"/>
                          </a:solidFill>
                          <a:latin typeface="Arial"/>
                          <a:ea typeface="+mn-ea"/>
                          <a:cs typeface="Arial"/>
                        </a:rPr>
                      </a:br>
                      <a:r>
                        <a:rPr lang="en-US" sz="1800" b="1" u="none" kern="1200" baseline="0" dirty="0" smtClean="0">
                          <a:solidFill>
                            <a:srgbClr val="000000"/>
                          </a:solidFill>
                          <a:latin typeface="Arial"/>
                          <a:ea typeface="+mn-ea"/>
                          <a:cs typeface="Arial"/>
                        </a:rPr>
                        <a:t>renal function</a:t>
                      </a:r>
                      <a:br>
                        <a:rPr lang="en-US" sz="1800" b="1" u="none" kern="1200" baseline="0" dirty="0" smtClean="0">
                          <a:solidFill>
                            <a:srgbClr val="000000"/>
                          </a:solidFill>
                          <a:latin typeface="Arial"/>
                          <a:ea typeface="+mn-ea"/>
                          <a:cs typeface="Arial"/>
                        </a:rPr>
                      </a:br>
                      <a:r>
                        <a:rPr lang="en-US" sz="1800" b="1" u="none" kern="1200" baseline="0" dirty="0" smtClean="0">
                          <a:solidFill>
                            <a:srgbClr val="000000"/>
                          </a:solidFill>
                          <a:latin typeface="Arial"/>
                          <a:ea typeface="+mn-ea"/>
                          <a:cs typeface="Arial"/>
                        </a:rPr>
                        <a:t>(</a:t>
                      </a:r>
                      <a:r>
                        <a:rPr lang="en-US" sz="1800" b="1" u="none" kern="1200" baseline="0" dirty="0" err="1" smtClean="0">
                          <a:solidFill>
                            <a:srgbClr val="000000"/>
                          </a:solidFill>
                          <a:latin typeface="Arial"/>
                          <a:ea typeface="+mn-ea"/>
                          <a:cs typeface="Arial"/>
                        </a:rPr>
                        <a:t>n</a:t>
                      </a:r>
                      <a:r>
                        <a:rPr lang="en-US" sz="1800" b="1" u="none" kern="1200" baseline="0" dirty="0" smtClean="0">
                          <a:solidFill>
                            <a:srgbClr val="000000"/>
                          </a:solidFill>
                          <a:latin typeface="Arial"/>
                          <a:ea typeface="+mn-ea"/>
                          <a:cs typeface="Arial"/>
                        </a:rPr>
                        <a:t> = 329) </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838200">
                <a:tc>
                  <a:txBody>
                    <a:bodyPr/>
                    <a:lstStyle/>
                    <a:p>
                      <a:r>
                        <a:rPr lang="en-US" sz="1800" u="none" kern="1200" baseline="0" dirty="0" smtClean="0">
                          <a:solidFill>
                            <a:srgbClr val="000000"/>
                          </a:solidFill>
                          <a:latin typeface="Arial"/>
                          <a:ea typeface="+mn-ea"/>
                          <a:cs typeface="Arial"/>
                        </a:rPr>
                        <a:t>Median survival </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cs-CZ" sz="1800" u="none" kern="1200" baseline="0" dirty="0" smtClean="0">
                          <a:solidFill>
                            <a:srgbClr val="000000"/>
                          </a:solidFill>
                          <a:latin typeface="Arial"/>
                          <a:ea typeface="+mn-ea"/>
                          <a:cs typeface="Arial"/>
                        </a:rPr>
                        <a:t>28.3 </a:t>
                      </a:r>
                      <a:r>
                        <a:rPr lang="cs-CZ" sz="1800" u="none" kern="1200" baseline="0" dirty="0" err="1" smtClean="0">
                          <a:solidFill>
                            <a:srgbClr val="000000"/>
                          </a:solidFill>
                          <a:latin typeface="Arial"/>
                          <a:ea typeface="+mn-ea"/>
                          <a:cs typeface="Arial"/>
                        </a:rPr>
                        <a:t>mo</a:t>
                      </a:r>
                      <a:r>
                        <a:rPr lang="cs-CZ" sz="1800" u="none" kern="1200" baseline="0" dirty="0" smtClean="0">
                          <a:solidFill>
                            <a:srgbClr val="000000"/>
                          </a:solidFill>
                          <a:latin typeface="Arial"/>
                          <a:ea typeface="+mn-ea"/>
                          <a:cs typeface="Arial"/>
                        </a:rPr>
                        <a:t> </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3.8 </a:t>
                      </a:r>
                      <a:r>
                        <a:rPr lang="en-US" baseline="0" dirty="0" err="1" smtClean="0">
                          <a:solidFill>
                            <a:srgbClr val="000000"/>
                          </a:solidFill>
                          <a:latin typeface="Arial"/>
                          <a:cs typeface="Arial"/>
                        </a:rPr>
                        <a:t>mo</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rgbClr val="000000"/>
                          </a:solidFill>
                          <a:latin typeface="Arial"/>
                          <a:cs typeface="Arial"/>
                        </a:rPr>
                        <a:t>34.5 </a:t>
                      </a:r>
                      <a:r>
                        <a:rPr lang="en-US" baseline="0" dirty="0" err="1" smtClean="0">
                          <a:solidFill>
                            <a:srgbClr val="000000"/>
                          </a:solidFill>
                          <a:latin typeface="Arial"/>
                          <a:cs typeface="Arial"/>
                        </a:rPr>
                        <a:t>mo</a:t>
                      </a:r>
                      <a:endParaRPr lang="en-US" baseline="0" dirty="0">
                        <a:solidFill>
                          <a:srgbClr val="000000"/>
                        </a:solidFill>
                        <a:latin typeface="Arial"/>
                        <a:cs typeface="Aria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sp>
        <p:nvSpPr>
          <p:cNvPr id="6" name="TextBox 5"/>
          <p:cNvSpPr txBox="1"/>
          <p:nvPr/>
        </p:nvSpPr>
        <p:spPr>
          <a:xfrm>
            <a:off x="762000" y="4572000"/>
            <a:ext cx="1166580" cy="369332"/>
          </a:xfrm>
          <a:prstGeom prst="rect">
            <a:avLst/>
          </a:prstGeom>
          <a:noFill/>
        </p:spPr>
        <p:txBody>
          <a:bodyPr wrap="none" rtlCol="0">
            <a:spAutoFit/>
          </a:bodyPr>
          <a:lstStyle/>
          <a:p>
            <a:r>
              <a:rPr lang="en-US" i="1" dirty="0" err="1" smtClean="0">
                <a:latin typeface="Arial"/>
                <a:cs typeface="Arial"/>
              </a:rPr>
              <a:t>p</a:t>
            </a:r>
            <a:r>
              <a:rPr lang="en-US" dirty="0" smtClean="0">
                <a:latin typeface="Arial"/>
                <a:cs typeface="Arial"/>
              </a:rPr>
              <a:t> &lt; 0.001</a:t>
            </a:r>
            <a:endParaRPr lang="en-US" dirty="0">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Vij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35879" cy="6858000"/>
          </a:xfrm>
          <a:prstGeom prst="rect">
            <a:avLst/>
          </a:prstGeom>
        </p:spPr>
      </p:pic>
      <p:sp>
        <p:nvSpPr>
          <p:cNvPr id="49154" name="Rectangle 2" hidden="1"/>
          <p:cNvSpPr>
            <a:spLocks noGrp="1" noChangeArrowheads="1"/>
          </p:cNvSpPr>
          <p:nvPr>
            <p:ph type="title"/>
          </p:nvPr>
        </p:nvSpPr>
        <p:spPr/>
        <p:txBody>
          <a:bodyPr>
            <a:normAutofit fontScale="90000"/>
          </a:bodyPr>
          <a:lstStyle/>
          <a:p>
            <a:r>
              <a:rPr lang="en-US" sz="4000"/>
              <a:t>REVLIMID®: Starting Dose Adjustments for Renally Impaired Patients with Multiple Myeloma</a:t>
            </a:r>
          </a:p>
        </p:txBody>
      </p:sp>
      <p:sp>
        <p:nvSpPr>
          <p:cNvPr id="2" name="TextBox 1"/>
          <p:cNvSpPr txBox="1"/>
          <p:nvPr/>
        </p:nvSpPr>
        <p:spPr>
          <a:xfrm>
            <a:off x="457200" y="1752600"/>
            <a:ext cx="8305800" cy="1477328"/>
          </a:xfrm>
          <a:prstGeom prst="rect">
            <a:avLst/>
          </a:prstGeom>
          <a:noFill/>
        </p:spPr>
        <p:txBody>
          <a:bodyPr wrap="square" rtlCol="0">
            <a:spAutoFit/>
          </a:bodyPr>
          <a:lstStyle/>
          <a:p>
            <a:pPr marL="114300" indent="-114300">
              <a:buFont typeface="Arial"/>
              <a:buChar char="•"/>
            </a:pPr>
            <a:r>
              <a:rPr lang="en-US" sz="1500" dirty="0" smtClean="0">
                <a:solidFill>
                  <a:srgbClr val="FFFFFF"/>
                </a:solidFill>
                <a:latin typeface="Arial"/>
                <a:cs typeface="Arial"/>
              </a:rPr>
              <a:t>For patients with normal renal function/mild renal impairment (</a:t>
            </a:r>
            <a:r>
              <a:rPr lang="en-US" sz="1500" dirty="0" err="1" smtClean="0">
                <a:solidFill>
                  <a:srgbClr val="FFFFFF"/>
                </a:solidFill>
                <a:latin typeface="Arial"/>
                <a:cs typeface="Arial"/>
              </a:rPr>
              <a:t>CL</a:t>
            </a:r>
            <a:r>
              <a:rPr lang="en-US" sz="1500" baseline="-25000" dirty="0" err="1" smtClean="0">
                <a:solidFill>
                  <a:srgbClr val="FFFFFF"/>
                </a:solidFill>
                <a:latin typeface="Arial"/>
                <a:cs typeface="Arial"/>
              </a:rPr>
              <a:t>cr</a:t>
            </a:r>
            <a:r>
              <a:rPr lang="en-US" sz="1500" dirty="0" smtClean="0">
                <a:solidFill>
                  <a:srgbClr val="FFFFFF"/>
                </a:solidFill>
                <a:latin typeface="Arial"/>
                <a:cs typeface="Arial"/>
              </a:rPr>
              <a:t> ≥60 mL/min), the recommended starting dose is </a:t>
            </a:r>
            <a:r>
              <a:rPr lang="en-US" sz="1500" dirty="0" err="1">
                <a:solidFill>
                  <a:srgbClr val="FFFFFF"/>
                </a:solidFill>
                <a:latin typeface="Arial"/>
                <a:cs typeface="Arial"/>
              </a:rPr>
              <a:t>l</a:t>
            </a:r>
            <a:r>
              <a:rPr lang="en-US" sz="1500" dirty="0" err="1" smtClean="0">
                <a:solidFill>
                  <a:srgbClr val="FFFFFF"/>
                </a:solidFill>
                <a:latin typeface="Arial"/>
                <a:cs typeface="Arial"/>
              </a:rPr>
              <a:t>enalidomide</a:t>
            </a:r>
            <a:r>
              <a:rPr lang="en-US" sz="1500" dirty="0" smtClean="0">
                <a:solidFill>
                  <a:srgbClr val="FFFFFF"/>
                </a:solidFill>
                <a:latin typeface="Arial"/>
                <a:cs typeface="Arial"/>
              </a:rPr>
              <a:t> 25 mg/day with water, days 1-21 + dexamethasone 40 mg/day, days 1-4, 9-12, and 17-20 of repeated 28-day cycles*</a:t>
            </a:r>
          </a:p>
          <a:p>
            <a:pPr marL="114300" indent="-114300">
              <a:buFont typeface="Arial"/>
              <a:buChar char="•"/>
            </a:pPr>
            <a:r>
              <a:rPr lang="en-US" sz="1500" dirty="0" smtClean="0">
                <a:solidFill>
                  <a:srgbClr val="FFFFFF"/>
                </a:solidFill>
                <a:latin typeface="Arial"/>
                <a:cs typeface="Arial"/>
              </a:rPr>
              <a:t>Since </a:t>
            </a:r>
            <a:r>
              <a:rPr lang="en-US" sz="1500" dirty="0" err="1">
                <a:solidFill>
                  <a:srgbClr val="FFFFFF"/>
                </a:solidFill>
                <a:latin typeface="Arial"/>
                <a:cs typeface="Arial"/>
              </a:rPr>
              <a:t>l</a:t>
            </a:r>
            <a:r>
              <a:rPr lang="en-US" sz="1500" dirty="0" err="1" smtClean="0">
                <a:solidFill>
                  <a:srgbClr val="FFFFFF"/>
                </a:solidFill>
                <a:latin typeface="Arial"/>
                <a:cs typeface="Arial"/>
              </a:rPr>
              <a:t>enalidomide</a:t>
            </a:r>
            <a:r>
              <a:rPr lang="en-US" sz="1500" dirty="0" smtClean="0">
                <a:solidFill>
                  <a:srgbClr val="FFFFFF"/>
                </a:solidFill>
                <a:latin typeface="Arial"/>
                <a:cs typeface="Arial"/>
              </a:rPr>
              <a:t> is primarily excreted unchanged by the kidney, adjustments to the starting dose of </a:t>
            </a:r>
            <a:r>
              <a:rPr lang="en-US" sz="1500" dirty="0" err="1">
                <a:solidFill>
                  <a:srgbClr val="FFFFFF"/>
                </a:solidFill>
                <a:latin typeface="Arial"/>
                <a:cs typeface="Arial"/>
              </a:rPr>
              <a:t>l</a:t>
            </a:r>
            <a:r>
              <a:rPr lang="en-US" sz="1500" dirty="0" err="1" smtClean="0">
                <a:solidFill>
                  <a:srgbClr val="FFFFFF"/>
                </a:solidFill>
                <a:latin typeface="Arial"/>
                <a:cs typeface="Arial"/>
              </a:rPr>
              <a:t>enalidomide</a:t>
            </a:r>
            <a:r>
              <a:rPr lang="en-US" sz="1500" dirty="0" smtClean="0">
                <a:solidFill>
                  <a:srgbClr val="FFFFFF"/>
                </a:solidFill>
                <a:latin typeface="Arial"/>
                <a:cs typeface="Arial"/>
              </a:rPr>
              <a:t> are recommended to provide appropriate drug exposure in patients with moderate or severe (</a:t>
            </a:r>
            <a:r>
              <a:rPr lang="en-US" sz="1500" dirty="0" err="1" smtClean="0">
                <a:solidFill>
                  <a:srgbClr val="FFFFFF"/>
                </a:solidFill>
                <a:latin typeface="Arial"/>
                <a:cs typeface="Arial"/>
              </a:rPr>
              <a:t>CL</a:t>
            </a:r>
            <a:r>
              <a:rPr lang="en-US" sz="1500" baseline="-25000" dirty="0" err="1" smtClean="0">
                <a:solidFill>
                  <a:srgbClr val="FFFFFF"/>
                </a:solidFill>
                <a:latin typeface="Arial"/>
                <a:cs typeface="Arial"/>
              </a:rPr>
              <a:t>cr</a:t>
            </a:r>
            <a:r>
              <a:rPr lang="en-US" sz="1500" dirty="0" smtClean="0">
                <a:solidFill>
                  <a:srgbClr val="FFFFFF"/>
                </a:solidFill>
                <a:latin typeface="Arial"/>
                <a:cs typeface="Arial"/>
              </a:rPr>
              <a:t>, &lt;60 mL/min) renal impairment and in patients with </a:t>
            </a:r>
            <a:r>
              <a:rPr lang="en-US" sz="1500" dirty="0" err="1" smtClean="0">
                <a:solidFill>
                  <a:srgbClr val="FFFFFF"/>
                </a:solidFill>
                <a:latin typeface="Arial"/>
                <a:cs typeface="Arial"/>
              </a:rPr>
              <a:t>dislysis</a:t>
            </a:r>
            <a:endParaRPr lang="en-US" sz="1500" dirty="0">
              <a:solidFill>
                <a:srgbClr val="FFFFFF"/>
              </a:solidFill>
              <a:latin typeface="Arial"/>
              <a:cs typeface="Arial"/>
            </a:endParaRPr>
          </a:p>
        </p:txBody>
      </p:sp>
      <p:sp>
        <p:nvSpPr>
          <p:cNvPr id="5" name="TextBox 4"/>
          <p:cNvSpPr txBox="1"/>
          <p:nvPr/>
        </p:nvSpPr>
        <p:spPr>
          <a:xfrm>
            <a:off x="533400" y="6019800"/>
            <a:ext cx="8305800" cy="569387"/>
          </a:xfrm>
          <a:prstGeom prst="rect">
            <a:avLst/>
          </a:prstGeom>
          <a:noFill/>
        </p:spPr>
        <p:txBody>
          <a:bodyPr wrap="square" rtlCol="0">
            <a:spAutoFit/>
          </a:bodyPr>
          <a:lstStyle/>
          <a:p>
            <a:r>
              <a:rPr lang="en-US" sz="1500" baseline="30000" dirty="0" err="1" smtClean="0">
                <a:solidFill>
                  <a:srgbClr val="FFFFFF"/>
                </a:solidFill>
                <a:latin typeface="Arial"/>
                <a:cs typeface="Arial"/>
              </a:rPr>
              <a:t>a</a:t>
            </a:r>
            <a:r>
              <a:rPr lang="en-US" sz="1500" dirty="0" err="1" smtClean="0">
                <a:solidFill>
                  <a:srgbClr val="FFFFFF"/>
                </a:solidFill>
                <a:latin typeface="Arial"/>
                <a:cs typeface="Arial"/>
              </a:rPr>
              <a:t>National</a:t>
            </a:r>
            <a:r>
              <a:rPr lang="en-US" sz="1500" dirty="0" smtClean="0">
                <a:solidFill>
                  <a:srgbClr val="FFFFFF"/>
                </a:solidFill>
                <a:latin typeface="Arial"/>
                <a:cs typeface="Arial"/>
              </a:rPr>
              <a:t> Kidney Foundation criteria. </a:t>
            </a:r>
            <a:r>
              <a:rPr lang="en-US" sz="1500" baseline="30000" dirty="0" err="1" smtClean="0">
                <a:solidFill>
                  <a:srgbClr val="FFFFFF"/>
                </a:solidFill>
                <a:latin typeface="Arial"/>
                <a:cs typeface="Arial"/>
              </a:rPr>
              <a:t>b</a:t>
            </a:r>
            <a:r>
              <a:rPr lang="en-US" sz="1500" dirty="0" err="1" smtClean="0">
                <a:solidFill>
                  <a:srgbClr val="FFFFFF"/>
                </a:solidFill>
                <a:latin typeface="Arial"/>
                <a:cs typeface="Arial"/>
              </a:rPr>
              <a:t>CL</a:t>
            </a:r>
            <a:r>
              <a:rPr lang="en-US" sz="1500" baseline="-25000" dirty="0" err="1" smtClean="0">
                <a:solidFill>
                  <a:srgbClr val="FFFFFF"/>
                </a:solidFill>
                <a:latin typeface="Arial"/>
                <a:cs typeface="Arial"/>
              </a:rPr>
              <a:t>cr</a:t>
            </a:r>
            <a:r>
              <a:rPr lang="en-US" sz="1500" dirty="0" smtClean="0">
                <a:solidFill>
                  <a:srgbClr val="FFFFFF"/>
                </a:solidFill>
                <a:latin typeface="Arial"/>
                <a:cs typeface="Arial"/>
              </a:rPr>
              <a:t> </a:t>
            </a:r>
            <a:r>
              <a:rPr lang="en-US" sz="1500" dirty="0" err="1" smtClean="0">
                <a:solidFill>
                  <a:srgbClr val="FFFFFF"/>
                </a:solidFill>
                <a:latin typeface="Arial"/>
                <a:cs typeface="Arial"/>
              </a:rPr>
              <a:t>creatinine</a:t>
            </a:r>
            <a:r>
              <a:rPr lang="en-US" sz="1500" dirty="0" smtClean="0">
                <a:solidFill>
                  <a:srgbClr val="FFFFFF"/>
                </a:solidFill>
                <a:latin typeface="Arial"/>
                <a:cs typeface="Arial"/>
              </a:rPr>
              <a:t> clearance.</a:t>
            </a:r>
          </a:p>
          <a:p>
            <a:r>
              <a:rPr lang="en-US" sz="1500" baseline="30000" dirty="0" err="1" smtClean="0">
                <a:solidFill>
                  <a:srgbClr val="FFFFFF"/>
                </a:solidFill>
                <a:latin typeface="Arial"/>
                <a:cs typeface="Arial"/>
              </a:rPr>
              <a:t>c</a:t>
            </a:r>
            <a:r>
              <a:rPr lang="en-US" sz="1600" dirty="0" err="1" smtClean="0">
                <a:solidFill>
                  <a:srgbClr val="FFFFFF"/>
                </a:solidFill>
                <a:latin typeface="Arial"/>
                <a:cs typeface="Arial"/>
              </a:rPr>
              <a:t>Lenalidomide</a:t>
            </a:r>
            <a:r>
              <a:rPr lang="en-US" sz="1600" dirty="0" smtClean="0">
                <a:solidFill>
                  <a:srgbClr val="FFFFFF"/>
                </a:solidFill>
                <a:latin typeface="Arial"/>
                <a:cs typeface="Arial"/>
              </a:rPr>
              <a:t> is administered days 1-21 of repeated 28-day cycles.</a:t>
            </a:r>
            <a:endParaRPr lang="en-US" sz="1500" dirty="0">
              <a:solidFill>
                <a:srgbClr val="FFFFFF"/>
              </a:solidFill>
              <a:latin typeface="Arial"/>
              <a:cs typeface="Arial"/>
            </a:endParaRPr>
          </a:p>
        </p:txBody>
      </p:sp>
      <p:sp>
        <p:nvSpPr>
          <p:cNvPr id="4" name="TextBox 3"/>
          <p:cNvSpPr txBox="1"/>
          <p:nvPr/>
        </p:nvSpPr>
        <p:spPr>
          <a:xfrm>
            <a:off x="3124200" y="3276600"/>
            <a:ext cx="2590800" cy="523220"/>
          </a:xfrm>
          <a:prstGeom prst="rect">
            <a:avLst/>
          </a:prstGeom>
          <a:noFill/>
        </p:spPr>
        <p:txBody>
          <a:bodyPr wrap="square" rtlCol="0">
            <a:spAutoFit/>
          </a:bodyPr>
          <a:lstStyle/>
          <a:p>
            <a:pPr algn="ctr"/>
            <a:r>
              <a:rPr lang="en-US" sz="1400" b="1" dirty="0" smtClean="0">
                <a:solidFill>
                  <a:srgbClr val="FFFFFF"/>
                </a:solidFill>
                <a:latin typeface="Arial"/>
                <a:cs typeface="Arial"/>
              </a:rPr>
              <a:t>Renal function</a:t>
            </a:r>
            <a:br>
              <a:rPr lang="en-US" sz="1400" b="1" dirty="0" smtClean="0">
                <a:solidFill>
                  <a:srgbClr val="FFFFFF"/>
                </a:solidFill>
                <a:latin typeface="Arial"/>
                <a:cs typeface="Arial"/>
              </a:rPr>
            </a:br>
            <a:r>
              <a:rPr lang="en-US" sz="1400" b="1" dirty="0" smtClean="0">
                <a:solidFill>
                  <a:srgbClr val="FFFFFF"/>
                </a:solidFill>
                <a:latin typeface="Arial"/>
                <a:cs typeface="Arial"/>
              </a:rPr>
              <a:t>(Cockcroft-</a:t>
            </a:r>
            <a:r>
              <a:rPr lang="en-US" sz="1400" b="1" dirty="0" err="1" smtClean="0">
                <a:solidFill>
                  <a:srgbClr val="FFFFFF"/>
                </a:solidFill>
                <a:latin typeface="Arial"/>
                <a:cs typeface="Arial"/>
              </a:rPr>
              <a:t>Gault</a:t>
            </a:r>
            <a:r>
              <a:rPr lang="en-US" sz="1400" b="1" dirty="0" smtClean="0">
                <a:solidFill>
                  <a:srgbClr val="FFFFFF"/>
                </a:solidFill>
                <a:latin typeface="Arial"/>
                <a:cs typeface="Arial"/>
              </a:rPr>
              <a:t> </a:t>
            </a:r>
            <a:r>
              <a:rPr lang="en-US" sz="1400" b="1" dirty="0" err="1" smtClean="0">
                <a:solidFill>
                  <a:srgbClr val="FFFFFF"/>
                </a:solidFill>
                <a:latin typeface="Arial"/>
                <a:cs typeface="Arial"/>
              </a:rPr>
              <a:t>CL</a:t>
            </a:r>
            <a:r>
              <a:rPr lang="en-US" sz="1400" b="1" baseline="-25000" dirty="0" err="1" smtClean="0">
                <a:solidFill>
                  <a:srgbClr val="FFFFFF"/>
                </a:solidFill>
                <a:latin typeface="Arial"/>
                <a:cs typeface="Arial"/>
              </a:rPr>
              <a:t>cr</a:t>
            </a:r>
            <a:r>
              <a:rPr lang="en-US" sz="1400" b="1" baseline="30000" dirty="0" err="1" smtClean="0">
                <a:solidFill>
                  <a:srgbClr val="FFFFFF"/>
                </a:solidFill>
                <a:latin typeface="Arial"/>
                <a:cs typeface="Arial"/>
              </a:rPr>
              <a:t>b</a:t>
            </a:r>
            <a:r>
              <a:rPr lang="en-US" sz="1400" b="1" dirty="0" smtClean="0">
                <a:solidFill>
                  <a:srgbClr val="FFFFFF"/>
                </a:solidFill>
                <a:latin typeface="Arial"/>
                <a:cs typeface="Arial"/>
              </a:rPr>
              <a:t>)</a:t>
            </a:r>
            <a:endParaRPr lang="en-US" sz="1400" b="1" dirty="0">
              <a:solidFill>
                <a:srgbClr val="FFFFFF"/>
              </a:solidFill>
              <a:latin typeface="Arial"/>
              <a:cs typeface="Arial"/>
            </a:endParaRPr>
          </a:p>
        </p:txBody>
      </p:sp>
      <p:sp>
        <p:nvSpPr>
          <p:cNvPr id="8" name="TextBox 7"/>
          <p:cNvSpPr txBox="1"/>
          <p:nvPr/>
        </p:nvSpPr>
        <p:spPr>
          <a:xfrm>
            <a:off x="5715000" y="3276600"/>
            <a:ext cx="3124200" cy="523220"/>
          </a:xfrm>
          <a:prstGeom prst="rect">
            <a:avLst/>
          </a:prstGeom>
          <a:noFill/>
        </p:spPr>
        <p:txBody>
          <a:bodyPr wrap="square" rtlCol="0">
            <a:spAutoFit/>
          </a:bodyPr>
          <a:lstStyle/>
          <a:p>
            <a:pPr algn="ctr"/>
            <a:r>
              <a:rPr lang="en-US" sz="1400" b="1" dirty="0">
                <a:solidFill>
                  <a:schemeClr val="bg1"/>
                </a:solidFill>
                <a:latin typeface="Arial"/>
                <a:cs typeface="Arial"/>
              </a:rPr>
              <a:t>Recommended</a:t>
            </a:r>
            <a:r>
              <a:rPr lang="en-US" sz="1400" b="1" dirty="0" smtClean="0">
                <a:solidFill>
                  <a:schemeClr val="bg1"/>
                </a:solidFill>
                <a:latin typeface="Arial"/>
                <a:cs typeface="Arial"/>
              </a:rPr>
              <a:t> starting</a:t>
            </a:r>
            <a:r>
              <a:rPr lang="en-US" sz="1400" b="1" dirty="0" smtClean="0">
                <a:solidFill>
                  <a:srgbClr val="FFFFFF"/>
                </a:solidFill>
                <a:latin typeface="Arial"/>
                <a:cs typeface="Arial"/>
              </a:rPr>
              <a:t/>
            </a:r>
            <a:br>
              <a:rPr lang="en-US" sz="1400" b="1" dirty="0" smtClean="0">
                <a:solidFill>
                  <a:srgbClr val="FFFFFF"/>
                </a:solidFill>
                <a:latin typeface="Arial"/>
                <a:cs typeface="Arial"/>
              </a:rPr>
            </a:br>
            <a:r>
              <a:rPr lang="en-US" sz="1400" b="1" dirty="0" smtClean="0">
                <a:solidFill>
                  <a:srgbClr val="FFFFFF"/>
                </a:solidFill>
                <a:latin typeface="Arial"/>
                <a:cs typeface="Arial"/>
              </a:rPr>
              <a:t>dose of </a:t>
            </a:r>
            <a:r>
              <a:rPr lang="en-US" sz="1400" b="1" dirty="0" err="1">
                <a:solidFill>
                  <a:srgbClr val="FFFFFF"/>
                </a:solidFill>
                <a:latin typeface="Arial"/>
                <a:cs typeface="Arial"/>
              </a:rPr>
              <a:t>l</a:t>
            </a:r>
            <a:r>
              <a:rPr lang="en-US" sz="1400" b="1" dirty="0" err="1" smtClean="0">
                <a:solidFill>
                  <a:srgbClr val="FFFFFF"/>
                </a:solidFill>
                <a:latin typeface="Arial"/>
                <a:cs typeface="Arial"/>
              </a:rPr>
              <a:t>enalidomide</a:t>
            </a:r>
            <a:r>
              <a:rPr lang="en-US" sz="1400" b="1" baseline="30000" dirty="0" err="1" smtClean="0">
                <a:solidFill>
                  <a:srgbClr val="FFFFFF"/>
                </a:solidFill>
                <a:latin typeface="Arial"/>
                <a:cs typeface="Arial"/>
              </a:rPr>
              <a:t>c</a:t>
            </a:r>
            <a:endParaRPr lang="en-US" sz="1400" b="1" baseline="30000" dirty="0">
              <a:solidFill>
                <a:srgbClr val="FFFFFF"/>
              </a:solidFill>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3" cstate="print"/>
          <a:srcRect/>
          <a:stretch>
            <a:fillRect/>
          </a:stretch>
        </p:blipFill>
        <p:spPr bwMode="auto">
          <a:xfrm>
            <a:off x="61547" y="533400"/>
            <a:ext cx="9020907" cy="579120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2400" b="1" dirty="0" smtClean="0">
                <a:latin typeface="Times New Roman" pitchFamily="18" charset="0"/>
                <a:cs typeface="Times New Roman" pitchFamily="18" charset="0"/>
              </a:rPr>
              <a:t>Clinical Characteristics, Chromosomal Abnormalities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and Outcomes in Very Elderly Patients with Multiple Myeloma: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The IFM Experience </a:t>
            </a:r>
            <a:endParaRPr lang="en-US" sz="2400" b="1" dirty="0">
              <a:latin typeface="Times New Roman" pitchFamily="18" charset="0"/>
              <a:cs typeface="Times New Roman" pitchFamily="18" charset="0"/>
            </a:endParaRPr>
          </a:p>
        </p:txBody>
      </p:sp>
      <p:sp>
        <p:nvSpPr>
          <p:cNvPr id="7" name="Content Placeholder 6"/>
          <p:cNvSpPr>
            <a:spLocks noGrp="1"/>
          </p:cNvSpPr>
          <p:nvPr>
            <p:ph idx="1"/>
          </p:nvPr>
        </p:nvSpPr>
        <p:spPr/>
        <p:txBody>
          <a:bodyPr>
            <a:normAutofit fontScale="77500" lnSpcReduction="20000"/>
          </a:bodyPr>
          <a:lstStyle/>
          <a:p>
            <a:r>
              <a:rPr lang="en-US" sz="2600" dirty="0" smtClean="0"/>
              <a:t>651 patients older than 75 years (75 - 94) </a:t>
            </a:r>
          </a:p>
          <a:p>
            <a:r>
              <a:rPr lang="en-US" sz="2600" dirty="0" smtClean="0"/>
              <a:t>37% del(13) in 37%, t(4;14) and del(17p) in 6.1%.</a:t>
            </a:r>
          </a:p>
          <a:p>
            <a:endParaRPr lang="en-US" sz="2600" dirty="0" smtClean="0"/>
          </a:p>
          <a:p>
            <a:r>
              <a:rPr lang="en-US" sz="2600" dirty="0" smtClean="0"/>
              <a:t>Frontline therapy</a:t>
            </a:r>
          </a:p>
          <a:p>
            <a:pPr lvl="1"/>
            <a:r>
              <a:rPr lang="en-US" dirty="0" err="1" smtClean="0"/>
              <a:t>melphalan</a:t>
            </a:r>
            <a:r>
              <a:rPr lang="en-US" dirty="0" smtClean="0"/>
              <a:t> + prednisone (MP) 			72 (21.5 %) </a:t>
            </a:r>
          </a:p>
          <a:p>
            <a:pPr lvl="1"/>
            <a:r>
              <a:rPr lang="en-US" dirty="0" smtClean="0"/>
              <a:t>MP + thalidomide 				179 (53 %) </a:t>
            </a:r>
          </a:p>
          <a:p>
            <a:pPr lvl="1"/>
            <a:r>
              <a:rPr lang="en-US" dirty="0" smtClean="0"/>
              <a:t>MP + </a:t>
            </a:r>
            <a:r>
              <a:rPr lang="en-US" dirty="0" err="1" smtClean="0"/>
              <a:t>bortezomib</a:t>
            </a:r>
            <a:r>
              <a:rPr lang="en-US" dirty="0" smtClean="0"/>
              <a:t> 				26 (8 %)</a:t>
            </a:r>
          </a:p>
          <a:p>
            <a:pPr lvl="1"/>
            <a:r>
              <a:rPr lang="en-US" dirty="0" err="1" smtClean="0"/>
              <a:t>lenalidomide</a:t>
            </a:r>
            <a:r>
              <a:rPr lang="en-US" dirty="0" smtClean="0"/>
              <a:t> and </a:t>
            </a:r>
            <a:r>
              <a:rPr lang="en-US" dirty="0" err="1" smtClean="0"/>
              <a:t>dex</a:t>
            </a:r>
            <a:r>
              <a:rPr lang="en-US" dirty="0" smtClean="0"/>
              <a:t> 				52 (15.5 %) </a:t>
            </a:r>
          </a:p>
          <a:p>
            <a:pPr lvl="1"/>
            <a:r>
              <a:rPr lang="en-US" dirty="0" smtClean="0"/>
              <a:t>ASCT						6 (2 %)</a:t>
            </a:r>
          </a:p>
          <a:p>
            <a:pPr lvl="1">
              <a:buNone/>
            </a:pPr>
            <a:endParaRPr lang="en-US" dirty="0" smtClean="0"/>
          </a:p>
          <a:p>
            <a:r>
              <a:rPr lang="en-US" sz="2600" dirty="0" smtClean="0"/>
              <a:t>Median PFS 				20.5 m (CI 95% 21.1-24.8) </a:t>
            </a:r>
          </a:p>
          <a:p>
            <a:r>
              <a:rPr lang="en-US" sz="2600" dirty="0" smtClean="0"/>
              <a:t>Median OS 				37.6 m (CI 95% 28-46.3)</a:t>
            </a:r>
          </a:p>
          <a:p>
            <a:r>
              <a:rPr lang="en-US" sz="2400" dirty="0" smtClean="0"/>
              <a:t>Both t(4;14) and del(17p) adversely impact PFS and OS. </a:t>
            </a:r>
            <a:endParaRPr lang="en-US" sz="2600" dirty="0" smtClean="0"/>
          </a:p>
        </p:txBody>
      </p:sp>
      <p:sp>
        <p:nvSpPr>
          <p:cNvPr id="3" name="TextBox 2"/>
          <p:cNvSpPr txBox="1"/>
          <p:nvPr/>
        </p:nvSpPr>
        <p:spPr>
          <a:xfrm>
            <a:off x="228600" y="6324600"/>
            <a:ext cx="2697999" cy="307777"/>
          </a:xfrm>
          <a:prstGeom prst="rect">
            <a:avLst/>
          </a:prstGeom>
          <a:noFill/>
        </p:spPr>
        <p:txBody>
          <a:bodyPr wrap="none" rtlCol="0">
            <a:spAutoFit/>
          </a:bodyPr>
          <a:lstStyle/>
          <a:p>
            <a:r>
              <a:rPr lang="en-US" sz="1400" dirty="0" err="1" smtClean="0">
                <a:latin typeface="Times New Roman" pitchFamily="18" charset="0"/>
                <a:cs typeface="Times New Roman" pitchFamily="18" charset="0"/>
              </a:rPr>
              <a:t>Hulin</a:t>
            </a:r>
            <a:r>
              <a:rPr lang="en-US" sz="1400" dirty="0" smtClean="0">
                <a:latin typeface="Times New Roman" pitchFamily="18" charset="0"/>
                <a:cs typeface="Times New Roman" pitchFamily="18" charset="0"/>
              </a:rPr>
              <a:t> et al ASH 2012 Abstract 204</a:t>
            </a:r>
            <a:endParaRPr lang="en-US" sz="1400" dirty="0">
              <a:latin typeface="Times New Roman" pitchFamily="18" charset="0"/>
              <a:cs typeface="Times New Roman" pitchFamily="18" charset="0"/>
            </a:endParaRPr>
          </a:p>
        </p:txBody>
      </p:sp>
      <p:sp>
        <p:nvSpPr>
          <p:cNvPr id="4" name="Rectangle 3"/>
          <p:cNvSpPr/>
          <p:nvPr/>
        </p:nvSpPr>
        <p:spPr>
          <a:xfrm>
            <a:off x="914400" y="1981200"/>
            <a:ext cx="184731" cy="923330"/>
          </a:xfrm>
          <a:prstGeom prst="rect">
            <a:avLst/>
          </a:prstGeom>
        </p:spPr>
        <p:txBody>
          <a:bodyPr wrap="none">
            <a:spAutoFit/>
          </a:bodyPr>
          <a:lstStyle/>
          <a:p>
            <a:endParaRPr lang="en-US" dirty="0" smtClean="0"/>
          </a:p>
          <a:p>
            <a:endParaRPr lang="en-US" dirty="0" smtClean="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title" idx="4294967295"/>
          </p:nvPr>
        </p:nvSpPr>
        <p:spPr>
          <a:xfrm>
            <a:off x="0" y="0"/>
            <a:ext cx="9144000" cy="1143000"/>
          </a:xfrm>
        </p:spPr>
        <p:txBody>
          <a:bodyPr/>
          <a:lstStyle/>
          <a:p>
            <a:pPr algn="ctr" eaLnBrk="1" hangingPunct="1"/>
            <a:r>
              <a:rPr lang="en-US" dirty="0">
                <a:solidFill>
                  <a:srgbClr val="FFFF00"/>
                </a:solidFill>
                <a:latin typeface="Arial" charset="0"/>
                <a:ea typeface="ＭＳ Ｐゴシック" charset="0"/>
                <a:cs typeface="Arial" charset="0"/>
              </a:rPr>
              <a:t>Case: (</a:t>
            </a:r>
            <a:r>
              <a:rPr lang="en-US" dirty="0" err="1">
                <a:solidFill>
                  <a:srgbClr val="FFFF00"/>
                </a:solidFill>
                <a:latin typeface="Arial" charset="0"/>
                <a:ea typeface="ＭＳ Ｐゴシック" charset="0"/>
                <a:cs typeface="Arial" charset="0"/>
              </a:rPr>
              <a:t>Dr</a:t>
            </a:r>
            <a:r>
              <a:rPr lang="en-US" dirty="0">
                <a:solidFill>
                  <a:srgbClr val="FFFF00"/>
                </a:solidFill>
                <a:latin typeface="Arial" charset="0"/>
                <a:ea typeface="ＭＳ Ｐゴシック" charset="0"/>
                <a:cs typeface="Arial" charset="0"/>
              </a:rPr>
              <a:t> Brenner)</a:t>
            </a:r>
          </a:p>
        </p:txBody>
      </p:sp>
      <p:sp>
        <p:nvSpPr>
          <p:cNvPr id="4098" name="Content Placeholder 2"/>
          <p:cNvSpPr>
            <a:spLocks noGrp="1"/>
          </p:cNvSpPr>
          <p:nvPr>
            <p:ph idx="4294967295"/>
          </p:nvPr>
        </p:nvSpPr>
        <p:spPr>
          <a:xfrm>
            <a:off x="685800" y="1462088"/>
            <a:ext cx="7924800" cy="5027612"/>
          </a:xfrm>
        </p:spPr>
        <p:txBody>
          <a:bodyPr/>
          <a:lstStyle/>
          <a:p>
            <a:pPr eaLnBrk="1" hangingPunct="1"/>
            <a:r>
              <a:rPr lang="en-US" sz="2400" dirty="0">
                <a:latin typeface="Arial" charset="0"/>
                <a:ea typeface="ＭＳ Ｐゴシック" charset="0"/>
                <a:cs typeface="Arial" charset="0"/>
              </a:rPr>
              <a:t>85-year-old man presents with increasing weakness and right chest wall pain</a:t>
            </a:r>
          </a:p>
          <a:p>
            <a:pPr eaLnBrk="1" hangingPunct="1"/>
            <a:r>
              <a:rPr lang="en-US" sz="2400" dirty="0">
                <a:latin typeface="Arial" charset="0"/>
                <a:ea typeface="ＭＳ Ｐゴシック" charset="0"/>
                <a:cs typeface="Arial" charset="0"/>
              </a:rPr>
              <a:t>MRI demonstrates large chest mass arising from right rib cage and numerous lytic lesions elsewhere</a:t>
            </a:r>
          </a:p>
          <a:p>
            <a:pPr eaLnBrk="1" hangingPunct="1"/>
            <a:r>
              <a:rPr lang="en-US" sz="2400" dirty="0">
                <a:latin typeface="Arial" charset="0"/>
                <a:ea typeface="ＭＳ Ｐゴシック" charset="0"/>
                <a:cs typeface="Arial" charset="0"/>
              </a:rPr>
              <a:t>Workup demonstrates </a:t>
            </a:r>
            <a:r>
              <a:rPr lang="en-US" sz="2400" dirty="0" err="1">
                <a:latin typeface="Arial" charset="0"/>
                <a:ea typeface="ＭＳ Ｐゴシック" charset="0"/>
                <a:cs typeface="Arial" charset="0"/>
              </a:rPr>
              <a:t>creatinine</a:t>
            </a:r>
            <a:r>
              <a:rPr lang="en-US" sz="2400" dirty="0">
                <a:latin typeface="Arial" charset="0"/>
                <a:ea typeface="ＭＳ Ｐゴシック" charset="0"/>
                <a:cs typeface="Arial" charset="0"/>
              </a:rPr>
              <a:t> 3.5 mg/</a:t>
            </a:r>
            <a:r>
              <a:rPr lang="en-US" sz="2400" dirty="0" err="1">
                <a:latin typeface="Arial" charset="0"/>
                <a:ea typeface="ＭＳ Ｐゴシック" charset="0"/>
                <a:cs typeface="Arial" charset="0"/>
              </a:rPr>
              <a:t>dL</a:t>
            </a:r>
            <a:r>
              <a:rPr lang="en-US" sz="2400" dirty="0">
                <a:latin typeface="Arial" charset="0"/>
                <a:ea typeface="ＭＳ Ｐゴシック" charset="0"/>
                <a:cs typeface="Arial" charset="0"/>
              </a:rPr>
              <a:t>, </a:t>
            </a:r>
            <a:r>
              <a:rPr lang="en-US" sz="2400" dirty="0" err="1">
                <a:latin typeface="Arial" charset="0"/>
                <a:ea typeface="ＭＳ Ｐゴシック" charset="0"/>
                <a:cs typeface="Arial" charset="0"/>
              </a:rPr>
              <a:t>hypercalcemia</a:t>
            </a:r>
            <a:r>
              <a:rPr lang="en-US" sz="2400" dirty="0">
                <a:latin typeface="Arial" charset="0"/>
                <a:ea typeface="ＭＳ Ｐゴシック" charset="0"/>
                <a:cs typeface="Arial" charset="0"/>
              </a:rPr>
              <a:t> (11.2 mg/</a:t>
            </a:r>
            <a:r>
              <a:rPr lang="en-US" sz="2400" dirty="0" err="1">
                <a:latin typeface="Arial" charset="0"/>
                <a:ea typeface="ＭＳ Ｐゴシック" charset="0"/>
                <a:cs typeface="Arial" charset="0"/>
              </a:rPr>
              <a:t>dL</a:t>
            </a:r>
            <a:r>
              <a:rPr lang="en-US" sz="2400" dirty="0">
                <a:latin typeface="Arial" charset="0"/>
                <a:ea typeface="ＭＳ Ｐゴシック" charset="0"/>
                <a:cs typeface="Arial" charset="0"/>
              </a:rPr>
              <a:t>), albumin of 2.9 g/</a:t>
            </a:r>
            <a:r>
              <a:rPr lang="en-US" sz="2400" dirty="0" err="1">
                <a:latin typeface="Arial" charset="0"/>
                <a:ea typeface="ＭＳ Ｐゴシック" charset="0"/>
                <a:cs typeface="Arial" charset="0"/>
              </a:rPr>
              <a:t>dL</a:t>
            </a:r>
            <a:r>
              <a:rPr lang="en-US" sz="2400" dirty="0">
                <a:latin typeface="Arial" charset="0"/>
                <a:ea typeface="ＭＳ Ｐゴシック" charset="0"/>
                <a:cs typeface="Arial" charset="0"/>
              </a:rPr>
              <a:t> and elevated free kappa light chains</a:t>
            </a:r>
          </a:p>
          <a:p>
            <a:pPr eaLnBrk="1" hangingPunct="1"/>
            <a:r>
              <a:rPr lang="en-US" sz="2400" dirty="0">
                <a:latin typeface="Arial" charset="0"/>
                <a:ea typeface="ＭＳ Ｐゴシック" charset="0"/>
                <a:cs typeface="Arial" charset="0"/>
              </a:rPr>
              <a:t>SPEP/IP are negative</a:t>
            </a:r>
          </a:p>
          <a:p>
            <a:pPr eaLnBrk="1" hangingPunct="1"/>
            <a:r>
              <a:rPr lang="en-US" sz="2400">
                <a:latin typeface="Arial" charset="0"/>
                <a:ea typeface="ＭＳ Ｐゴシック" charset="0"/>
                <a:cs typeface="Arial" charset="0"/>
              </a:rPr>
              <a:t>Bone marrow biopsy confirms multiple </a:t>
            </a:r>
            <a:r>
              <a:rPr lang="en-US" sz="2400" smtClean="0">
                <a:latin typeface="Arial" charset="0"/>
                <a:ea typeface="ＭＳ Ｐゴシック" charset="0"/>
                <a:cs typeface="Arial" charset="0"/>
              </a:rPr>
              <a:t>myeloma</a:t>
            </a:r>
            <a:br>
              <a:rPr lang="en-US" sz="2400" smtClean="0">
                <a:latin typeface="Arial" charset="0"/>
                <a:ea typeface="ＭＳ Ｐゴシック" charset="0"/>
                <a:cs typeface="Arial" charset="0"/>
              </a:rPr>
            </a:br>
            <a:r>
              <a:rPr lang="en-US" sz="2400" smtClean="0">
                <a:latin typeface="Arial" charset="0"/>
                <a:ea typeface="ＭＳ Ｐゴシック" charset="0"/>
                <a:cs typeface="Arial" charset="0"/>
              </a:rPr>
              <a:t>11;14 </a:t>
            </a:r>
            <a:r>
              <a:rPr lang="en-US" sz="2400">
                <a:latin typeface="Arial" charset="0"/>
                <a:ea typeface="ＭＳ Ｐゴシック" charset="0"/>
                <a:cs typeface="Arial" charset="0"/>
              </a:rPr>
              <a:t>translocation detected by conventional </a:t>
            </a:r>
            <a:r>
              <a:rPr lang="en-US" sz="2400" dirty="0" err="1">
                <a:latin typeface="Arial" charset="0"/>
                <a:ea typeface="ＭＳ Ｐゴシック" charset="0"/>
                <a:cs typeface="Arial" charset="0"/>
              </a:rPr>
              <a:t>cytogenetics</a:t>
            </a:r>
            <a:endParaRPr lang="en-US" sz="2400" dirty="0">
              <a:latin typeface="Arial" charset="0"/>
              <a:ea typeface="ＭＳ Ｐゴシック" charset="0"/>
              <a:cs typeface="Arial"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914400"/>
          </a:xfrm>
        </p:spPr>
        <p:txBody>
          <a:bodyPr/>
          <a:lstStyle/>
          <a:p>
            <a:r>
              <a:rPr lang="en-US" b="1" dirty="0" smtClean="0">
                <a:latin typeface="Times New Roman" pitchFamily="18" charset="0"/>
                <a:cs typeface="Times New Roman" pitchFamily="18" charset="0"/>
              </a:rPr>
              <a:t>VISTA Trial</a:t>
            </a:r>
            <a:endParaRPr lang="en-US" b="1" dirty="0">
              <a:latin typeface="Times New Roman" pitchFamily="18" charset="0"/>
              <a:cs typeface="Times New Roman" pitchFamily="18" charset="0"/>
            </a:endParaRPr>
          </a:p>
        </p:txBody>
      </p:sp>
      <p:pic>
        <p:nvPicPr>
          <p:cNvPr id="2" name="Picture 1" descr="VijGraphic2.png"/>
          <p:cNvPicPr>
            <a:picLocks noChangeAspect="1"/>
          </p:cNvPicPr>
          <p:nvPr/>
        </p:nvPicPr>
        <p:blipFill>
          <a:blip r:embed="rId3">
            <a:extLst>
              <a:ext uri="{28A0092B-C50C-407E-A947-70E740481C1C}">
                <a14:useLocalDpi xmlns:a14="http://schemas.microsoft.com/office/drawing/2010/main" val="0"/>
              </a:ext>
            </a:extLst>
          </a:blip>
          <a:srcRect b="7067"/>
          <a:stretch>
            <a:fillRect/>
          </a:stretch>
        </p:blipFill>
        <p:spPr>
          <a:xfrm>
            <a:off x="1371600" y="1066800"/>
            <a:ext cx="6315376" cy="5381971"/>
          </a:xfrm>
          <a:prstGeom prst="rect">
            <a:avLst/>
          </a:prstGeom>
        </p:spPr>
      </p:pic>
      <p:sp>
        <p:nvSpPr>
          <p:cNvPr id="3" name="TextBox 2"/>
          <p:cNvSpPr txBox="1"/>
          <p:nvPr/>
        </p:nvSpPr>
        <p:spPr>
          <a:xfrm>
            <a:off x="1066800" y="5714999"/>
            <a:ext cx="5715000" cy="405906"/>
          </a:xfrm>
          <a:prstGeom prst="rect">
            <a:avLst/>
          </a:prstGeom>
          <a:noFill/>
          <a:ln w="25400">
            <a:solidFill>
              <a:srgbClr val="FF0000"/>
            </a:solidFill>
          </a:ln>
        </p:spPr>
        <p:txBody>
          <a:bodyPr wrap="square" rtlCol="0">
            <a:spAutoFit/>
          </a:body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Conclusions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r>
              <a:rPr lang="en-US" dirty="0" smtClean="0"/>
              <a:t>In elderly patients with MM:</a:t>
            </a:r>
          </a:p>
          <a:p>
            <a:pPr lvl="1"/>
            <a:r>
              <a:rPr lang="en-US" dirty="0" smtClean="0"/>
              <a:t>Three drug combinations of MPT and MPV have shown an improvement in OS compared to MP</a:t>
            </a:r>
          </a:p>
          <a:p>
            <a:pPr lvl="1"/>
            <a:r>
              <a:rPr lang="en-US" dirty="0" smtClean="0"/>
              <a:t>Drug doses may need to be tailored to improve tolerability and optimize efficiency</a:t>
            </a:r>
          </a:p>
          <a:p>
            <a:pPr lvl="1"/>
            <a:r>
              <a:rPr lang="en-US" dirty="0" smtClean="0"/>
              <a:t>Depth of response is associated with improvement </a:t>
            </a:r>
            <a:br>
              <a:rPr lang="en-US" dirty="0" smtClean="0"/>
            </a:br>
            <a:r>
              <a:rPr lang="en-US" dirty="0" smtClean="0"/>
              <a:t>in OS.</a:t>
            </a:r>
          </a:p>
          <a:p>
            <a:pPr lvl="1"/>
            <a:r>
              <a:rPr lang="en-US" dirty="0" smtClean="0"/>
              <a:t>Those with renal insufficiency should be treated aggressively and </a:t>
            </a:r>
            <a:r>
              <a:rPr lang="en-US" dirty="0" err="1" smtClean="0"/>
              <a:t>lenalidomide</a:t>
            </a:r>
            <a:r>
              <a:rPr lang="en-US" dirty="0" smtClean="0"/>
              <a:t> requires dose reductions</a:t>
            </a:r>
          </a:p>
          <a:p>
            <a:pPr lvl="1"/>
            <a:r>
              <a:rPr lang="en-US" dirty="0" err="1" smtClean="0"/>
              <a:t>Karyotyping</a:t>
            </a:r>
            <a:r>
              <a:rPr lang="en-US" dirty="0" smtClean="0"/>
              <a:t> provides prognostic information and should be used to tailor therapy</a:t>
            </a:r>
          </a:p>
          <a:p>
            <a:pPr lvl="1"/>
            <a:endParaRPr lang="en-US" dirty="0" smtClean="0"/>
          </a:p>
          <a:p>
            <a:endParaRPr lang="en-US" dirty="0" smtClean="0"/>
          </a:p>
          <a:p>
            <a:endParaRPr lang="en-US" dirty="0" smtClean="0"/>
          </a:p>
          <a:p>
            <a:endParaRPr lang="en-US" dirty="0" smtClean="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latin typeface="Arial" charset="0"/>
                <a:ea typeface="ヒラギノ角ゴ Pro W3" charset="0"/>
                <a:cs typeface="ヒラギノ角ゴ Pro W3" charset="0"/>
              </a:rPr>
              <a:t>International Second Opinion: Interactive </a:t>
            </a:r>
            <a:br>
              <a:rPr lang="en-US">
                <a:solidFill>
                  <a:srgbClr val="EFC53D"/>
                </a:solidFill>
                <a:latin typeface="Arial" charset="0"/>
                <a:ea typeface="ヒラギノ角ゴ Pro W3" charset="0"/>
                <a:cs typeface="ヒラギノ角ゴ Pro W3" charset="0"/>
              </a:rPr>
            </a:br>
            <a:r>
              <a:rPr lang="en-US">
                <a:solidFill>
                  <a:srgbClr val="EFC53D"/>
                </a:solidFill>
                <a:latin typeface="Arial" charset="0"/>
                <a:ea typeface="ヒラギノ角ゴ Pro W3" charset="0"/>
                <a:cs typeface="ヒラギノ角ゴ Pro W3" charset="0"/>
              </a:rPr>
              <a:t>Case-Based Discussions Focused on the Management of Multiple Myeloma</a:t>
            </a:r>
            <a:br>
              <a:rPr lang="en-US">
                <a:solidFill>
                  <a:srgbClr val="EFC53D"/>
                </a:solidFill>
                <a:latin typeface="Arial" charset="0"/>
                <a:ea typeface="ヒラギノ角ゴ Pro W3" charset="0"/>
                <a:cs typeface="ヒラギノ角ゴ Pro W3" charset="0"/>
              </a:rPr>
            </a:br>
            <a:r>
              <a:rPr lang="en-US" sz="800">
                <a:latin typeface="Arial" charset="0"/>
                <a:ea typeface="ヒラギノ角ゴ Pro W3" charset="0"/>
                <a:cs typeface="ヒラギノ角ゴ Pro W3" charset="0"/>
              </a:rPr>
              <a:t> </a:t>
            </a:r>
            <a:r>
              <a:rPr lang="en-US" sz="1400">
                <a:latin typeface="Arial" charset="0"/>
                <a:ea typeface="ヒラギノ角ゴ Pro W3" charset="0"/>
                <a:cs typeface="ヒラギノ角ゴ Pro W3" charset="0"/>
              </a:rPr>
              <a:t/>
            </a:r>
            <a:br>
              <a:rPr lang="en-US" sz="1400">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Friday, December 7, 2012</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6:30 PM – 9:00 PM</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Atlanta, Georgia</a:t>
            </a:r>
          </a:p>
        </p:txBody>
      </p:sp>
      <p:sp>
        <p:nvSpPr>
          <p:cNvPr id="4098" name="Text Box 7"/>
          <p:cNvSpPr txBox="1">
            <a:spLocks noChangeArrowheads="1"/>
          </p:cNvSpPr>
          <p:nvPr/>
        </p:nvSpPr>
        <p:spPr bwMode="auto">
          <a:xfrm>
            <a:off x="3998913" y="4572000"/>
            <a:ext cx="11461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z="2000" b="1" smtClean="0">
                <a:solidFill>
                  <a:srgbClr val="EFC53D"/>
                </a:solidFill>
                <a:ea typeface="ヒラギノ角ゴ Pro W3" charset="0"/>
                <a:cs typeface="ヒラギノ角ゴ Pro W3" charset="0"/>
              </a:rPr>
              <a:t>Faculty</a:t>
            </a:r>
            <a:r>
              <a:rPr lang="en-US" sz="2000" b="1" smtClean="0">
                <a:solidFill>
                  <a:srgbClr val="FFFFFF"/>
                </a:solidFill>
                <a:ea typeface="ヒラギノ角ゴ Pro W3" charset="0"/>
                <a:cs typeface="ヒラギノ角ゴ Pro W3" charset="0"/>
              </a:rPr>
              <a:t> </a:t>
            </a:r>
          </a:p>
        </p:txBody>
      </p:sp>
      <p:sp>
        <p:nvSpPr>
          <p:cNvPr id="4099" name="Text Box 6"/>
          <p:cNvSpPr txBox="1">
            <a:spLocks noChangeArrowheads="1"/>
          </p:cNvSpPr>
          <p:nvPr/>
        </p:nvSpPr>
        <p:spPr bwMode="auto">
          <a:xfrm>
            <a:off x="1352550" y="4945063"/>
            <a:ext cx="32067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z="1800" b="1" smtClean="0">
                <a:solidFill>
                  <a:srgbClr val="FFFFFF"/>
                </a:solidFill>
              </a:rPr>
              <a:t>Meletios A Dimopoulos, MD</a:t>
            </a:r>
          </a:p>
          <a:p>
            <a:pPr eaLnBrk="0" fontAlgn="base" hangingPunct="0">
              <a:spcBef>
                <a:spcPct val="0"/>
              </a:spcBef>
              <a:spcAft>
                <a:spcPct val="0"/>
              </a:spcAft>
            </a:pPr>
            <a:r>
              <a:rPr lang="en-US" sz="1800" b="1" smtClean="0">
                <a:solidFill>
                  <a:srgbClr val="FFFFFF"/>
                </a:solidFill>
              </a:rPr>
              <a:t>Sergio Giralt, MD</a:t>
            </a:r>
          </a:p>
          <a:p>
            <a:pPr eaLnBrk="0" fontAlgn="base" hangingPunct="0">
              <a:spcBef>
                <a:spcPct val="0"/>
              </a:spcBef>
              <a:spcAft>
                <a:spcPct val="0"/>
              </a:spcAft>
            </a:pPr>
            <a:r>
              <a:rPr lang="en-US" sz="1800" b="1" smtClean="0">
                <a:solidFill>
                  <a:srgbClr val="FFFFFF"/>
                </a:solidFill>
              </a:rPr>
              <a:t>Donna E Reece, MD</a:t>
            </a:r>
          </a:p>
        </p:txBody>
      </p:sp>
      <p:sp>
        <p:nvSpPr>
          <p:cNvPr id="4100" name="Text Box 6"/>
          <p:cNvSpPr txBox="1">
            <a:spLocks noChangeArrowheads="1"/>
          </p:cNvSpPr>
          <p:nvPr/>
        </p:nvSpPr>
        <p:spPr bwMode="auto">
          <a:xfrm>
            <a:off x="4648200" y="4973638"/>
            <a:ext cx="28432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z="1800" b="1" smtClean="0">
                <a:solidFill>
                  <a:srgbClr val="FFFFFF"/>
                </a:solidFill>
              </a:rPr>
              <a:t>A Keith Stewart, MBChB</a:t>
            </a:r>
          </a:p>
          <a:p>
            <a:pPr eaLnBrk="0" fontAlgn="base" hangingPunct="0">
              <a:spcBef>
                <a:spcPct val="0"/>
              </a:spcBef>
              <a:spcAft>
                <a:spcPct val="0"/>
              </a:spcAft>
            </a:pPr>
            <a:r>
              <a:rPr lang="en-US" sz="1800" b="1" smtClean="0">
                <a:solidFill>
                  <a:srgbClr val="FFFFFF"/>
                </a:solidFill>
              </a:rPr>
              <a:t>Ravi Vij, MD</a:t>
            </a:r>
          </a:p>
        </p:txBody>
      </p:sp>
      <p:sp>
        <p:nvSpPr>
          <p:cNvPr id="4101" name="Text Box 7"/>
          <p:cNvSpPr txBox="1">
            <a:spLocks noChangeArrowheads="1"/>
          </p:cNvSpPr>
          <p:nvPr/>
        </p:nvSpPr>
        <p:spPr bwMode="auto">
          <a:xfrm>
            <a:off x="3859213" y="3657600"/>
            <a:ext cx="1425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0" fontAlgn="base" hangingPunct="0">
              <a:spcBef>
                <a:spcPct val="0"/>
              </a:spcBef>
              <a:spcAft>
                <a:spcPct val="0"/>
              </a:spcAft>
            </a:pPr>
            <a:r>
              <a:rPr lang="en-US" sz="2000" b="1" smtClean="0">
                <a:solidFill>
                  <a:srgbClr val="EFC53D"/>
                </a:solidFill>
              </a:rPr>
              <a:t>Moderator</a:t>
            </a:r>
          </a:p>
        </p:txBody>
      </p:sp>
      <p:sp>
        <p:nvSpPr>
          <p:cNvPr id="4102" name="Text Box 6"/>
          <p:cNvSpPr txBox="1">
            <a:spLocks noChangeArrowheads="1"/>
          </p:cNvSpPr>
          <p:nvPr/>
        </p:nvSpPr>
        <p:spPr bwMode="auto">
          <a:xfrm>
            <a:off x="3362325" y="3962400"/>
            <a:ext cx="241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0" fontAlgn="base" hangingPunct="0">
              <a:spcBef>
                <a:spcPts val="213"/>
              </a:spcBef>
              <a:spcAft>
                <a:spcPct val="0"/>
              </a:spcAft>
            </a:pPr>
            <a:r>
              <a:rPr lang="en-US" sz="1800" b="1" smtClean="0">
                <a:solidFill>
                  <a:srgbClr val="FFFFFF"/>
                </a:solidFill>
              </a:rPr>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smtClean="0">
                <a:solidFill>
                  <a:srgbClr val="FFFFFF"/>
                </a:solidFill>
              </a:rPr>
              <a:t>An 85-year-old otherwise healthy man is diagnosed with standard-risk </a:t>
            </a:r>
            <a:r>
              <a:rPr lang="en-US" sz="2400" i="0" dirty="0" err="1" smtClean="0">
                <a:solidFill>
                  <a:srgbClr val="FFFFFF"/>
                </a:solidFill>
              </a:rPr>
              <a:t>IgG</a:t>
            </a:r>
            <a:r>
              <a:rPr lang="en-US" sz="2400" i="0" dirty="0" smtClean="0">
                <a:solidFill>
                  <a:srgbClr val="FFFFFF"/>
                </a:solidFill>
              </a:rPr>
              <a:t> MM. What treatment would you most likely recommend for this patient?</a:t>
            </a:r>
            <a:endParaRPr lang="en-US" sz="2400" i="0" dirty="0">
              <a:solidFill>
                <a:srgbClr val="FFFFFF"/>
              </a:solidFill>
            </a:endParaRPr>
          </a:p>
        </p:txBody>
      </p:sp>
      <p:graphicFrame>
        <p:nvGraphicFramePr>
          <p:cNvPr id="5" name="Chart 4"/>
          <p:cNvGraphicFramePr/>
          <p:nvPr>
            <p:extLst>
              <p:ext uri="{D42A27DB-BD31-4B8C-83A1-F6EECF244321}">
                <p14:modId xmlns:p14="http://schemas.microsoft.com/office/powerpoint/2010/main" val="2354619301"/>
              </p:ext>
            </p:extLst>
          </p:nvPr>
        </p:nvGraphicFramePr>
        <p:xfrm>
          <a:off x="381000" y="2209800"/>
          <a:ext cx="75438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73781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smtClean="0">
                <a:solidFill>
                  <a:srgbClr val="FFFFFF"/>
                </a:solidFill>
              </a:rPr>
              <a:t>To what extent do you use the subcutaneous route of administration of </a:t>
            </a:r>
            <a:r>
              <a:rPr lang="en-US" sz="2400" i="0" dirty="0" err="1" smtClean="0">
                <a:solidFill>
                  <a:srgbClr val="FFFFFF"/>
                </a:solidFill>
              </a:rPr>
              <a:t>bortezomib</a:t>
            </a:r>
            <a:r>
              <a:rPr lang="en-US" sz="2400" i="0" dirty="0" smtClean="0">
                <a:solidFill>
                  <a:srgbClr val="FFFFFF"/>
                </a:solidFill>
              </a:rPr>
              <a:t> for MM?</a:t>
            </a:r>
            <a:endParaRPr lang="en-US" sz="2400" i="0" dirty="0">
              <a:solidFill>
                <a:srgbClr val="FFFFFF"/>
              </a:solidFill>
            </a:endParaRPr>
          </a:p>
        </p:txBody>
      </p:sp>
      <p:graphicFrame>
        <p:nvGraphicFramePr>
          <p:cNvPr id="5" name="Chart 4"/>
          <p:cNvGraphicFramePr/>
          <p:nvPr>
            <p:extLst>
              <p:ext uri="{D42A27DB-BD31-4B8C-83A1-F6EECF244321}">
                <p14:modId xmlns:p14="http://schemas.microsoft.com/office/powerpoint/2010/main" val="1272120303"/>
              </p:ext>
            </p:extLst>
          </p:nvPr>
        </p:nvGraphicFramePr>
        <p:xfrm>
          <a:off x="685800" y="2057400"/>
          <a:ext cx="75438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005503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smtClean="0">
                <a:solidFill>
                  <a:srgbClr val="FFFFFF"/>
                </a:solidFill>
              </a:rPr>
              <a:t>Which schedule of </a:t>
            </a:r>
            <a:r>
              <a:rPr lang="en-US" sz="2400" i="0" dirty="0" err="1" smtClean="0">
                <a:solidFill>
                  <a:srgbClr val="FFFFFF"/>
                </a:solidFill>
              </a:rPr>
              <a:t>bortezomib</a:t>
            </a:r>
            <a:r>
              <a:rPr lang="en-US" sz="2400" i="0" dirty="0" smtClean="0">
                <a:solidFill>
                  <a:srgbClr val="FFFFFF"/>
                </a:solidFill>
              </a:rPr>
              <a:t> do you generally use, either alone or as part of a doublet combination, for patients with MM and without neuropathy?</a:t>
            </a:r>
            <a:endParaRPr lang="en-US" sz="2400" i="0" dirty="0">
              <a:solidFill>
                <a:srgbClr val="FFFFFF"/>
              </a:solidFill>
            </a:endParaRPr>
          </a:p>
        </p:txBody>
      </p:sp>
      <p:graphicFrame>
        <p:nvGraphicFramePr>
          <p:cNvPr id="5" name="Chart 4"/>
          <p:cNvGraphicFramePr/>
          <p:nvPr>
            <p:extLst>
              <p:ext uri="{D42A27DB-BD31-4B8C-83A1-F6EECF244321}">
                <p14:modId xmlns:p14="http://schemas.microsoft.com/office/powerpoint/2010/main" val="3847978762"/>
              </p:ext>
            </p:extLst>
          </p:nvPr>
        </p:nvGraphicFramePr>
        <p:xfrm>
          <a:off x="685800" y="2057400"/>
          <a:ext cx="78486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54976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smtClean="0">
                <a:solidFill>
                  <a:srgbClr val="FFFFFF"/>
                </a:solidFill>
              </a:rPr>
              <a:t>A 75-year-old otherwise healthy woman presents with MM. What is your likely approach to dosing initial systemic treatment?</a:t>
            </a:r>
            <a:endParaRPr lang="en-US" sz="2400" i="0" dirty="0">
              <a:solidFill>
                <a:srgbClr val="FFFFFF"/>
              </a:solidFill>
            </a:endParaRPr>
          </a:p>
        </p:txBody>
      </p:sp>
      <p:graphicFrame>
        <p:nvGraphicFramePr>
          <p:cNvPr id="5" name="Chart 4"/>
          <p:cNvGraphicFramePr/>
          <p:nvPr>
            <p:extLst>
              <p:ext uri="{D42A27DB-BD31-4B8C-83A1-F6EECF244321}">
                <p14:modId xmlns:p14="http://schemas.microsoft.com/office/powerpoint/2010/main" val="1469287059"/>
              </p:ext>
            </p:extLst>
          </p:nvPr>
        </p:nvGraphicFramePr>
        <p:xfrm>
          <a:off x="457200" y="2209800"/>
          <a:ext cx="75438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535417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i="0" dirty="0" smtClean="0">
                <a:solidFill>
                  <a:srgbClr val="FFFFFF"/>
                </a:solidFill>
              </a:rPr>
              <a:t>In general, does cytogenetic information change your approach to induction treatment for patients with MM?</a:t>
            </a:r>
            <a:endParaRPr lang="en-US" sz="2400" i="0" dirty="0">
              <a:solidFill>
                <a:srgbClr val="FFFFFF"/>
              </a:solidFill>
            </a:endParaRPr>
          </a:p>
        </p:txBody>
      </p:sp>
      <p:graphicFrame>
        <p:nvGraphicFramePr>
          <p:cNvPr id="5" name="Chart 4"/>
          <p:cNvGraphicFramePr/>
          <p:nvPr>
            <p:extLst>
              <p:ext uri="{D42A27DB-BD31-4B8C-83A1-F6EECF244321}">
                <p14:modId xmlns:p14="http://schemas.microsoft.com/office/powerpoint/2010/main" val="1893269255"/>
              </p:ext>
            </p:extLst>
          </p:nvPr>
        </p:nvGraphicFramePr>
        <p:xfrm>
          <a:off x="685800" y="2057400"/>
          <a:ext cx="78486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133984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body" idx="1"/>
          </p:nvPr>
        </p:nvSpPr>
        <p:spPr>
          <a:xfrm>
            <a:off x="1" y="381000"/>
            <a:ext cx="9144000" cy="1143000"/>
          </a:xfrm>
        </p:spPr>
        <p:txBody>
          <a:bodyPr/>
          <a:lstStyle/>
          <a:p>
            <a:pPr marL="0" indent="0" algn="ctr" eaLnBrk="1" hangingPunct="1">
              <a:buFontTx/>
              <a:buNone/>
            </a:pPr>
            <a:r>
              <a:rPr lang="en-US" sz="3000" dirty="0" smtClean="0"/>
              <a:t> </a:t>
            </a:r>
            <a:r>
              <a:rPr lang="en-US" sz="3000" b="1" dirty="0" smtClean="0">
                <a:latin typeface="Times New Roman" pitchFamily="18" charset="0"/>
              </a:rPr>
              <a:t>Efficacy Results of Dexamethasone-based </a:t>
            </a:r>
            <a:br>
              <a:rPr lang="en-US" sz="3000" b="1" dirty="0" smtClean="0">
                <a:latin typeface="Times New Roman" pitchFamily="18" charset="0"/>
              </a:rPr>
            </a:br>
            <a:r>
              <a:rPr lang="en-US" sz="3000" b="1" dirty="0" smtClean="0">
                <a:latin typeface="Times New Roman" pitchFamily="18" charset="0"/>
              </a:rPr>
              <a:t>Treatments Among Elderly Populations</a:t>
            </a:r>
          </a:p>
        </p:txBody>
      </p:sp>
      <p:graphicFrame>
        <p:nvGraphicFramePr>
          <p:cNvPr id="133123" name="Group 3"/>
          <p:cNvGraphicFramePr>
            <a:graphicFrameLocks noGrp="1"/>
          </p:cNvGraphicFramePr>
          <p:nvPr/>
        </p:nvGraphicFramePr>
        <p:xfrm>
          <a:off x="203200" y="2133600"/>
          <a:ext cx="8712200" cy="3030092"/>
        </p:xfrm>
        <a:graphic>
          <a:graphicData uri="http://schemas.openxmlformats.org/drawingml/2006/table">
            <a:tbl>
              <a:tblPr/>
              <a:tblGrid>
                <a:gridCol w="1968500"/>
                <a:gridCol w="635000"/>
                <a:gridCol w="660400"/>
                <a:gridCol w="660400"/>
                <a:gridCol w="736600"/>
                <a:gridCol w="927100"/>
                <a:gridCol w="965200"/>
                <a:gridCol w="1055688"/>
                <a:gridCol w="1103312"/>
              </a:tblGrid>
              <a:tr h="314325">
                <a:tc rowSpan="2">
                  <a:txBody>
                    <a:bodyPr/>
                    <a:lstStyle/>
                    <a:p>
                      <a:pPr marL="0" marR="0" lvl="0" indent="0" algn="ctr" defTabSz="914400" rtl="0" eaLnBrk="1" fontAlgn="base" latinLnBrk="0" hangingPunct="1">
                        <a:lnSpc>
                          <a:spcPct val="90000"/>
                        </a:lnSpc>
                        <a:spcBef>
                          <a:spcPct val="2000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IFM 95-01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MM-PETHEMA-96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MY.7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19088">
                <a:tc vMerge="1">
                  <a:txBody>
                    <a:bodyPr/>
                    <a:lstStyle/>
                    <a:p>
                      <a:endParaRPr lang="en-US"/>
                    </a:p>
                  </a:txBody>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MP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MD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Dex</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Dex</a:t>
                      </a:r>
                    </a:p>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IFN-</a:t>
                      </a:r>
                      <a:r>
                        <a:rPr kumimoji="0" lang="el-GR" sz="1600" b="1" i="0" u="none" strike="noStrike" cap="none" normalizeH="0" baseline="0" smtClean="0">
                          <a:ln>
                            <a:noFill/>
                          </a:ln>
                          <a:solidFill>
                            <a:schemeClr val="tx2"/>
                          </a:solidFill>
                          <a:effectLst/>
                          <a:latin typeface="Arial" charset="0"/>
                        </a:rPr>
                        <a:t>α</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MP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MD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MP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1" i="0" u="none" strike="noStrike" cap="none" normalizeH="0" baseline="0" smtClean="0">
                          <a:ln>
                            <a:noFill/>
                          </a:ln>
                          <a:solidFill>
                            <a:schemeClr val="tx2"/>
                          </a:solidFill>
                          <a:effectLst/>
                          <a:latin typeface="Arial" charset="0"/>
                        </a:rPr>
                        <a:t>MD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838">
                <a:tc>
                  <a:txBody>
                    <a:bodyPr/>
                    <a:lstStyle/>
                    <a:p>
                      <a:pPr marL="342900" marR="0" lvl="0" indent="-34290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No. of </a:t>
                      </a:r>
                    </a:p>
                    <a:p>
                      <a:pPr marL="342900" marR="0" lvl="0" indent="-34290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Patients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109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109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101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96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8763">
                <a:tc>
                  <a:txBody>
                    <a:bodyPr/>
                    <a:lstStyle/>
                    <a:p>
                      <a:pPr marL="342900" marR="0" lvl="0" indent="-34290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ORR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41%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70%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41%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59%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342900" marR="0" lvl="0" indent="-34290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CR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NR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342900" marR="0" lvl="0" indent="-34290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PFS/EFS (months)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1.8 years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1.9 years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342900" marR="0" lvl="0" indent="-34290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OS (months)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2.5 years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2.7 years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1519" name="Text Box 79"/>
          <p:cNvSpPr txBox="1">
            <a:spLocks noChangeArrowheads="1"/>
          </p:cNvSpPr>
          <p:nvPr/>
        </p:nvSpPr>
        <p:spPr bwMode="auto">
          <a:xfrm>
            <a:off x="490538" y="6181725"/>
            <a:ext cx="8077200" cy="533400"/>
          </a:xfrm>
          <a:prstGeom prst="rect">
            <a:avLst/>
          </a:prstGeom>
          <a:noFill/>
          <a:ln w="9525" algn="ctr">
            <a:noFill/>
            <a:miter lim="800000"/>
            <a:headEnd/>
            <a:tailEnd/>
          </a:ln>
        </p:spPr>
        <p:txBody>
          <a:bodyPr>
            <a:spAutoFit/>
          </a:bodyPr>
          <a:lstStyle/>
          <a:p>
            <a:pPr eaLnBrk="0" hangingPunct="0">
              <a:lnSpc>
                <a:spcPct val="90000"/>
              </a:lnSpc>
            </a:pPr>
            <a:r>
              <a:rPr lang="en-US" sz="1600">
                <a:cs typeface="Arial" pitchFamily="34" charset="0"/>
              </a:rPr>
              <a:t>Facon. </a:t>
            </a:r>
            <a:r>
              <a:rPr lang="en-US" sz="1600" i="1">
                <a:cs typeface="Arial" pitchFamily="34" charset="0"/>
              </a:rPr>
              <a:t>Blood</a:t>
            </a:r>
            <a:r>
              <a:rPr lang="en-US" sz="1600">
                <a:cs typeface="Arial" pitchFamily="34" charset="0"/>
              </a:rPr>
              <a:t>. 2006;107:1292; Hernandez. </a:t>
            </a:r>
            <a:r>
              <a:rPr lang="en-US" sz="1600" i="1">
                <a:cs typeface="Arial" pitchFamily="34" charset="0"/>
              </a:rPr>
              <a:t>Br J Haematol</a:t>
            </a:r>
            <a:r>
              <a:rPr lang="en-US" sz="1600">
                <a:cs typeface="Arial" pitchFamily="34" charset="0"/>
              </a:rPr>
              <a:t>. 2004;127:159; Shustik. </a:t>
            </a:r>
            <a:r>
              <a:rPr lang="en-US" sz="1600" i="1">
                <a:cs typeface="Arial" pitchFamily="34" charset="0"/>
              </a:rPr>
              <a:t>Br J Haematol</a:t>
            </a:r>
            <a:r>
              <a:rPr lang="en-US" sz="1600">
                <a:cs typeface="Arial" pitchFamily="34" charset="0"/>
              </a:rPr>
              <a:t>. 2006;136:203.</a:t>
            </a:r>
          </a:p>
        </p:txBody>
      </p:sp>
      <p:sp>
        <p:nvSpPr>
          <p:cNvPr id="61520" name="Text Box 80"/>
          <p:cNvSpPr txBox="1">
            <a:spLocks noChangeArrowheads="1"/>
          </p:cNvSpPr>
          <p:nvPr/>
        </p:nvSpPr>
        <p:spPr bwMode="auto">
          <a:xfrm>
            <a:off x="304800" y="5638800"/>
            <a:ext cx="5029200" cy="366713"/>
          </a:xfrm>
          <a:prstGeom prst="rect">
            <a:avLst/>
          </a:prstGeom>
          <a:noFill/>
          <a:ln w="9525" algn="ctr">
            <a:noFill/>
            <a:miter lim="800000"/>
            <a:headEnd/>
            <a:tailEnd/>
          </a:ln>
        </p:spPr>
        <p:txBody>
          <a:bodyPr>
            <a:spAutoFit/>
          </a:bodyPr>
          <a:lstStyle/>
          <a:p>
            <a:pPr eaLnBrk="0" hangingPunct="0">
              <a:spcBef>
                <a:spcPct val="50000"/>
              </a:spcBef>
            </a:pPr>
            <a:r>
              <a:rPr lang="en-US">
                <a:cs typeface="Arial" pitchFamily="34" charset="0"/>
              </a:rPr>
              <a:t>IFN-</a:t>
            </a:r>
            <a:r>
              <a:rPr lang="el-GR">
                <a:cs typeface="Arial" pitchFamily="34" charset="0"/>
              </a:rPr>
              <a:t>α</a:t>
            </a:r>
            <a:r>
              <a:rPr lang="en-US">
                <a:cs typeface="Arial" pitchFamily="34" charset="0"/>
              </a:rPr>
              <a:t>=interferon alfa.</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xmlns:mv="urn:schemas-microsoft-com:mac:vml">
      <p:transition spd="slow" advClick="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470</TotalTime>
  <Words>2008</Words>
  <Application>Microsoft Macintosh PowerPoint</Application>
  <PresentationFormat>On-screen Show (4:3)</PresentationFormat>
  <Paragraphs>414</Paragraphs>
  <Slides>32</Slides>
  <Notes>32</Notes>
  <HiddenSlides>0</HiddenSlides>
  <MMClips>0</MMClips>
  <ScaleCrop>false</ScaleCrop>
  <HeadingPairs>
    <vt:vector size="4" baseType="variant">
      <vt:variant>
        <vt:lpstr>Theme</vt:lpstr>
      </vt:variant>
      <vt:variant>
        <vt:i4>3</vt:i4>
      </vt:variant>
      <vt:variant>
        <vt:lpstr>Slide Titles</vt:lpstr>
      </vt:variant>
      <vt:variant>
        <vt:i4>32</vt:i4>
      </vt:variant>
    </vt:vector>
  </HeadingPairs>
  <TitlesOfParts>
    <vt:vector size="35" baseType="lpstr">
      <vt:lpstr>Office Theme</vt:lpstr>
      <vt:lpstr>1_Blank Presentation</vt:lpstr>
      <vt:lpstr>Blank Presentation</vt:lpstr>
      <vt:lpstr>PowerPoint Presentation</vt:lpstr>
      <vt:lpstr>Management of Older Patients Not Eligible For Transplant</vt:lpstr>
      <vt:lpstr>Case: (Dr Brenner)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SQ Administration of Bortezomib</vt:lpstr>
      <vt:lpstr>Results with SQ Bortezomib</vt:lpstr>
      <vt:lpstr>Results with SQ Bortezomib</vt:lpstr>
      <vt:lpstr>MM-020: Len + Low-dose Dex vs MPT in Previously Untreated MM </vt:lpstr>
      <vt:lpstr>European Myeloma Network Guidelines</vt:lpstr>
      <vt:lpstr>European Myeloma Network Guidelines</vt:lpstr>
      <vt:lpstr>PowerPoint Presentation</vt:lpstr>
      <vt:lpstr>Renal Insufficiency Is a Major Cause of Early Death in Multiple Myeloma</vt:lpstr>
      <vt:lpstr>Recovering Renal Function is Associated with Longer Overall Survival  in Multiple Myeloma</vt:lpstr>
      <vt:lpstr>REVLIMID®: Starting Dose Adjustments for Renally Impaired Patients with Multiple Myeloma</vt:lpstr>
      <vt:lpstr>PowerPoint Presentation</vt:lpstr>
      <vt:lpstr>Clinical Characteristics, Chromosomal Abnormalities  and Outcomes in Very Elderly Patients with Multiple Myeloma:  The IFM Experience </vt:lpstr>
      <vt:lpstr>VISTA Trial</vt:lpstr>
      <vt:lpstr>Conclusions</vt:lpstr>
      <vt:lpstr>International Second Opinion: Interactive  Case-Based Discussions Focused on the Management of Multiple Myeloma   Friday, December 7, 2012 6:30 PM – 9:00 PM Atlanta, Georgia</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88</cp:revision>
  <dcterms:created xsi:type="dcterms:W3CDTF">2013-02-11T16:16:42Z</dcterms:created>
  <dcterms:modified xsi:type="dcterms:W3CDTF">2013-03-01T17:50:42Z</dcterms:modified>
  <cp:category/>
</cp:coreProperties>
</file>