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5.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6.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7.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8.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9.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notesSlides/notesSlide10.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xml" ContentType="application/vnd.openxmlformats-officedocument.presentationml.tags+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ppt/tags/tag3.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9" r:id="rId3"/>
    <p:sldMasterId id="2147483691" r:id="rId4"/>
    <p:sldMasterId id="2147483703" r:id="rId5"/>
    <p:sldMasterId id="2147483715" r:id="rId6"/>
  </p:sldMasterIdLst>
  <p:notesMasterIdLst>
    <p:notesMasterId r:id="rId36"/>
  </p:notesMasterIdLst>
  <p:sldIdLst>
    <p:sldId id="290" r:id="rId7"/>
    <p:sldId id="257" r:id="rId8"/>
    <p:sldId id="285" r:id="rId9"/>
    <p:sldId id="291" r:id="rId10"/>
    <p:sldId id="292" r:id="rId11"/>
    <p:sldId id="287" r:id="rId12"/>
    <p:sldId id="293" r:id="rId13"/>
    <p:sldId id="288" r:id="rId14"/>
    <p:sldId id="294" r:id="rId15"/>
    <p:sldId id="289" r:id="rId16"/>
    <p:sldId id="295" r:id="rId17"/>
    <p:sldId id="296" r:id="rId18"/>
    <p:sldId id="262" r:id="rId19"/>
    <p:sldId id="265" r:id="rId20"/>
    <p:sldId id="266" r:id="rId21"/>
    <p:sldId id="275" r:id="rId22"/>
    <p:sldId id="274" r:id="rId23"/>
    <p:sldId id="276" r:id="rId24"/>
    <p:sldId id="277" r:id="rId25"/>
    <p:sldId id="279" r:id="rId26"/>
    <p:sldId id="259" r:id="rId27"/>
    <p:sldId id="278" r:id="rId28"/>
    <p:sldId id="267" r:id="rId29"/>
    <p:sldId id="268" r:id="rId30"/>
    <p:sldId id="269" r:id="rId31"/>
    <p:sldId id="271" r:id="rId32"/>
    <p:sldId id="283" r:id="rId33"/>
    <p:sldId id="272" r:id="rId34"/>
    <p:sldId id="297"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anna Shafarenko" initials="M.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E29"/>
    <a:srgbClr val="000D26"/>
    <a:srgbClr val="000A1E"/>
    <a:srgbClr val="001A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609" autoAdjust="0"/>
  </p:normalViewPr>
  <p:slideViewPr>
    <p:cSldViewPr>
      <p:cViewPr>
        <p:scale>
          <a:sx n="100" d="100"/>
          <a:sy n="100" d="100"/>
        </p:scale>
        <p:origin x="-1800" y="-592"/>
      </p:cViewPr>
      <p:guideLst>
        <p:guide orient="horz" pos="2160"/>
        <p:guide pos="2880"/>
      </p:guideLst>
    </p:cSldViewPr>
  </p:slideViewPr>
  <p:notesTextViewPr>
    <p:cViewPr>
      <p:scale>
        <a:sx n="1" d="1"/>
        <a:sy n="1" d="1"/>
      </p:scale>
      <p:origin x="0" y="0"/>
    </p:cViewPr>
  </p:notesTextViewPr>
  <p:sorterViewPr>
    <p:cViewPr>
      <p:scale>
        <a:sx n="150" d="100"/>
        <a:sy n="150" d="100"/>
      </p:scale>
      <p:origin x="0" y="0"/>
    </p:cViewPr>
  </p:sorterViewPr>
  <p:notesViewPr>
    <p:cSldViewPr snapToGrid="0" snapToObjects="1">
      <p:cViewPr varScale="1">
        <p:scale>
          <a:sx n="93" d="100"/>
          <a:sy n="93" d="100"/>
        </p:scale>
        <p:origin x="-3608"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9" Type="http://schemas.openxmlformats.org/officeDocument/2006/relationships/slide" Target="slides/slide3.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notesMaster" Target="notesMasters/notesMaster1.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37" Type="http://schemas.openxmlformats.org/officeDocument/2006/relationships/printerSettings" Target="printerSettings/printerSettings1.bin"/><Relationship Id="rId38" Type="http://schemas.openxmlformats.org/officeDocument/2006/relationships/commentAuthors" Target="commentAuthors.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openxmlformats.org/officeDocument/2006/relationships/themeOverride" Target="../theme/themeOverride7.xml"/><Relationship Id="rId2" Type="http://schemas.openxmlformats.org/officeDocument/2006/relationships/package" Target="../embeddings/Microsoft_Excel_Sheet7.xlsx"/></Relationships>
</file>

<file path=ppt/charts/_rels/chart8.xml.rels><?xml version="1.0" encoding="UTF-8" standalone="yes"?>
<Relationships xmlns="http://schemas.openxmlformats.org/package/2006/relationships"><Relationship Id="rId1" Type="http://schemas.openxmlformats.org/officeDocument/2006/relationships/themeOverride" Target="../theme/themeOverride8.xml"/><Relationship Id="rId2" Type="http://schemas.openxmlformats.org/officeDocument/2006/relationships/package" Target="../embeddings/Microsoft_Excel_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spPr>
        <a:noFill/>
        <a:ln w="9525">
          <a:noFill/>
        </a:ln>
      </c:spPr>
    </c:floor>
    <c:sideWall>
      <c:thickness val="0"/>
      <c:spPr>
        <a:noFill/>
        <a:ln w="25400">
          <a:noFill/>
        </a:ln>
      </c:spPr>
    </c:sideWall>
    <c:backWall>
      <c:thickness val="0"/>
      <c:spPr>
        <a:noFill/>
        <a:ln w="25400">
          <a:noFill/>
        </a:ln>
      </c:spPr>
    </c:backWall>
    <c:plotArea>
      <c:layout>
        <c:manualLayout>
          <c:layoutTarget val="inner"/>
          <c:xMode val="edge"/>
          <c:yMode val="edge"/>
          <c:x val="0.0120314513220696"/>
          <c:y val="0.00614905031128197"/>
          <c:w val="0.9879204759852"/>
          <c:h val="0.993850949688718"/>
        </c:manualLayout>
      </c:layout>
      <c:bar3DChart>
        <c:barDir val="bar"/>
        <c:grouping val="stacked"/>
        <c:varyColors val="0"/>
        <c:ser>
          <c:idx val="0"/>
          <c:order val="0"/>
          <c:tx>
            <c:strRef>
              <c:f>Sheet1!$B$1</c:f>
              <c:strCache>
                <c:ptCount val="1"/>
                <c:pt idx="0">
                  <c:v>Series 1</c:v>
                </c:pt>
              </c:strCache>
            </c:strRef>
          </c:tx>
          <c:spPr>
            <a:gradFill flip="none" rotWithShape="1">
              <a:gsLst>
                <a:gs pos="100000">
                  <a:srgbClr val="FF6600"/>
                </a:gs>
                <a:gs pos="7000">
                  <a:srgbClr val="FFFFFF"/>
                </a:gs>
                <a:gs pos="82000">
                  <a:srgbClr val="FBC79C"/>
                </a:gs>
              </a:gsLst>
              <a:lin ang="5400000" scaled="0"/>
              <a:tileRect/>
            </a:gradFill>
            <a:effectLst/>
          </c:spPr>
          <c:invertIfNegative val="0"/>
          <c:dLbls>
            <c:dLbl>
              <c:idx val="0"/>
              <c:layout>
                <c:manualLayout>
                  <c:x val="0.160928118351449"/>
                  <c:y val="-0.0146326349265738"/>
                </c:manualLayout>
              </c:layout>
              <c:showLegendKey val="0"/>
              <c:showVal val="1"/>
              <c:showCatName val="0"/>
              <c:showSerName val="0"/>
              <c:showPercent val="0"/>
              <c:showBubbleSize val="0"/>
            </c:dLbl>
            <c:dLbl>
              <c:idx val="1"/>
              <c:layout>
                <c:manualLayout>
                  <c:x val="0.246898342723952"/>
                  <c:y val="-0.014415162286035"/>
                </c:manualLayout>
              </c:layout>
              <c:showLegendKey val="0"/>
              <c:showVal val="1"/>
              <c:showCatName val="0"/>
              <c:showSerName val="0"/>
              <c:showPercent val="0"/>
              <c:showBubbleSize val="0"/>
            </c:dLbl>
            <c:dLbl>
              <c:idx val="2"/>
              <c:layout>
                <c:manualLayout>
                  <c:x val="0.446280234805479"/>
                  <c:y val="-0.0108113717145262"/>
                </c:manualLayout>
              </c:layout>
              <c:showLegendKey val="0"/>
              <c:showVal val="1"/>
              <c:showCatName val="0"/>
              <c:showSerName val="0"/>
              <c:showPercent val="0"/>
              <c:showBubbleSize val="0"/>
            </c:dLbl>
            <c:dLbl>
              <c:idx val="3"/>
              <c:layout>
                <c:manualLayout>
                  <c:x val="0.0889444694641347"/>
                  <c:y val="-0.014415162286035"/>
                </c:manualLayout>
              </c:layout>
              <c:showLegendKey val="0"/>
              <c:showVal val="1"/>
              <c:showCatName val="0"/>
              <c:showSerName val="0"/>
              <c:showPercent val="0"/>
              <c:showBubbleSize val="0"/>
            </c:dLbl>
            <c:txPr>
              <a:bodyPr/>
              <a:lstStyle/>
              <a:p>
                <a:pPr>
                  <a:defRPr>
                    <a:solidFill>
                      <a:schemeClr val="tx1"/>
                    </a:solidFill>
                  </a:defRPr>
                </a:pPr>
                <a:endParaRPr lang="en-US"/>
              </a:p>
            </c:txPr>
            <c:showLegendKey val="0"/>
            <c:showVal val="1"/>
            <c:showCatName val="0"/>
            <c:showSerName val="0"/>
            <c:showPercent val="0"/>
            <c:showBubbleSize val="0"/>
            <c:showLeaderLines val="0"/>
          </c:dLbls>
          <c:cat>
            <c:strRef>
              <c:f>Sheet1!$A$2:$A$5</c:f>
              <c:strCache>
                <c:ptCount val="4"/>
                <c:pt idx="0">
                  <c:v>Category 1</c:v>
                </c:pt>
                <c:pt idx="1">
                  <c:v>Category 2</c:v>
                </c:pt>
                <c:pt idx="2">
                  <c:v>Category 3</c:v>
                </c:pt>
                <c:pt idx="3">
                  <c:v>Category 4</c:v>
                </c:pt>
              </c:strCache>
            </c:strRef>
          </c:cat>
          <c:val>
            <c:numRef>
              <c:f>Sheet1!$B$2:$B$5</c:f>
              <c:numCache>
                <c:formatCode>0%</c:formatCode>
                <c:ptCount val="4"/>
                <c:pt idx="0">
                  <c:v>0.13</c:v>
                </c:pt>
                <c:pt idx="1">
                  <c:v>0.26</c:v>
                </c:pt>
                <c:pt idx="2">
                  <c:v>0.57</c:v>
                </c:pt>
                <c:pt idx="3">
                  <c:v>0.04</c:v>
                </c:pt>
              </c:numCache>
            </c:numRef>
          </c:val>
        </c:ser>
        <c:dLbls>
          <c:showLegendKey val="0"/>
          <c:showVal val="0"/>
          <c:showCatName val="0"/>
          <c:showSerName val="0"/>
          <c:showPercent val="0"/>
          <c:showBubbleSize val="0"/>
        </c:dLbls>
        <c:gapWidth val="150"/>
        <c:shape val="cylinder"/>
        <c:axId val="545963480"/>
        <c:axId val="545966456"/>
        <c:axId val="0"/>
      </c:bar3DChart>
      <c:catAx>
        <c:axId val="545963480"/>
        <c:scaling>
          <c:orientation val="minMax"/>
        </c:scaling>
        <c:delete val="1"/>
        <c:axPos val="l"/>
        <c:majorTickMark val="out"/>
        <c:minorTickMark val="none"/>
        <c:tickLblPos val="nextTo"/>
        <c:crossAx val="545966456"/>
        <c:crosses val="autoZero"/>
        <c:auto val="1"/>
        <c:lblAlgn val="ctr"/>
        <c:lblOffset val="100"/>
        <c:noMultiLvlLbl val="0"/>
      </c:catAx>
      <c:valAx>
        <c:axId val="545966456"/>
        <c:scaling>
          <c:orientation val="minMax"/>
          <c:max val="0.7"/>
        </c:scaling>
        <c:delete val="1"/>
        <c:axPos val="b"/>
        <c:numFmt formatCode="0%" sourceLinked="1"/>
        <c:majorTickMark val="out"/>
        <c:minorTickMark val="none"/>
        <c:tickLblPos val="nextTo"/>
        <c:crossAx val="545963480"/>
        <c:crosses val="autoZero"/>
        <c:crossBetween val="between"/>
        <c:majorUnit val="0.1"/>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5913361297128"/>
          <c:y val="0.0448275862068965"/>
          <c:w val="0.54875745087938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Sheet1!$A$2:$A$6</c:f>
              <c:strCache>
                <c:ptCount val="5"/>
                <c:pt idx="0">
                  <c:v>Other</c:v>
                </c:pt>
                <c:pt idx="1">
                  <c:v>Until disease progression</c:v>
                </c:pt>
                <c:pt idx="2">
                  <c:v>8 cycles (SAKK regimen)</c:v>
                </c:pt>
                <c:pt idx="3">
                  <c:v>4 cycles</c:v>
                </c:pt>
                <c:pt idx="4">
                  <c:v>I don't use R monotherapy</c:v>
                </c:pt>
              </c:strCache>
            </c:strRef>
          </c:cat>
          <c:val>
            <c:numRef>
              <c:f>Sheet1!$B$2:$B$6</c:f>
              <c:numCache>
                <c:formatCode>0%</c:formatCode>
                <c:ptCount val="5"/>
                <c:pt idx="0">
                  <c:v>0.04</c:v>
                </c:pt>
                <c:pt idx="1">
                  <c:v>0.03</c:v>
                </c:pt>
                <c:pt idx="2">
                  <c:v>0.32</c:v>
                </c:pt>
                <c:pt idx="3">
                  <c:v>0.42</c:v>
                </c:pt>
                <c:pt idx="4">
                  <c:v>0.18</c:v>
                </c:pt>
              </c:numCache>
            </c:numRef>
          </c:val>
        </c:ser>
        <c:dLbls>
          <c:showLegendKey val="0"/>
          <c:showVal val="0"/>
          <c:showCatName val="0"/>
          <c:showSerName val="0"/>
          <c:showPercent val="0"/>
          <c:showBubbleSize val="0"/>
        </c:dLbls>
        <c:gapWidth val="150"/>
        <c:axId val="546060152"/>
        <c:axId val="546063160"/>
      </c:barChart>
      <c:catAx>
        <c:axId val="546060152"/>
        <c:scaling>
          <c:orientation val="minMax"/>
        </c:scaling>
        <c:delete val="0"/>
        <c:axPos val="l"/>
        <c:majorTickMark val="out"/>
        <c:minorTickMark val="none"/>
        <c:tickLblPos val="nextTo"/>
        <c:txPr>
          <a:bodyPr/>
          <a:lstStyle/>
          <a:p>
            <a:pPr algn="r">
              <a:defRPr sz="1600"/>
            </a:pPr>
            <a:endParaRPr lang="en-US"/>
          </a:p>
        </c:txPr>
        <c:crossAx val="546063160"/>
        <c:crosses val="autoZero"/>
        <c:auto val="1"/>
        <c:lblAlgn val="ctr"/>
        <c:lblOffset val="100"/>
        <c:noMultiLvlLbl val="0"/>
      </c:catAx>
      <c:valAx>
        <c:axId val="546063160"/>
        <c:scaling>
          <c:orientation val="minMax"/>
        </c:scaling>
        <c:delete val="0"/>
        <c:axPos val="b"/>
        <c:numFmt formatCode="0%" sourceLinked="1"/>
        <c:majorTickMark val="out"/>
        <c:minorTickMark val="none"/>
        <c:tickLblPos val="nextTo"/>
        <c:txPr>
          <a:bodyPr/>
          <a:lstStyle/>
          <a:p>
            <a:pPr>
              <a:defRPr sz="1600"/>
            </a:pPr>
            <a:endParaRPr lang="en-US"/>
          </a:p>
        </c:txPr>
        <c:crossAx val="54606015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5913361297128"/>
          <c:y val="0.0448275862068965"/>
          <c:w val="0.54875745087938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Sheet1!$A$2:$A$5</c:f>
              <c:strCache>
                <c:ptCount val="4"/>
                <c:pt idx="0">
                  <c:v>Other</c:v>
                </c:pt>
                <c:pt idx="1">
                  <c:v>R-CVP</c:v>
                </c:pt>
                <c:pt idx="2">
                  <c:v>R-CHOP</c:v>
                </c:pt>
                <c:pt idx="3">
                  <c:v>Bendamustine/R (BR)</c:v>
                </c:pt>
              </c:strCache>
            </c:strRef>
          </c:cat>
          <c:val>
            <c:numRef>
              <c:f>Sheet1!$B$2:$B$5</c:f>
              <c:numCache>
                <c:formatCode>0%</c:formatCode>
                <c:ptCount val="4"/>
                <c:pt idx="0">
                  <c:v>0.07</c:v>
                </c:pt>
                <c:pt idx="1">
                  <c:v>0.17</c:v>
                </c:pt>
                <c:pt idx="2">
                  <c:v>0.17</c:v>
                </c:pt>
                <c:pt idx="3">
                  <c:v>0.59</c:v>
                </c:pt>
              </c:numCache>
            </c:numRef>
          </c:val>
        </c:ser>
        <c:dLbls>
          <c:showLegendKey val="0"/>
          <c:showVal val="0"/>
          <c:showCatName val="0"/>
          <c:showSerName val="0"/>
          <c:showPercent val="0"/>
          <c:showBubbleSize val="0"/>
        </c:dLbls>
        <c:gapWidth val="150"/>
        <c:axId val="546121064"/>
        <c:axId val="546124072"/>
      </c:barChart>
      <c:catAx>
        <c:axId val="546121064"/>
        <c:scaling>
          <c:orientation val="minMax"/>
        </c:scaling>
        <c:delete val="0"/>
        <c:axPos val="l"/>
        <c:majorTickMark val="out"/>
        <c:minorTickMark val="none"/>
        <c:tickLblPos val="nextTo"/>
        <c:txPr>
          <a:bodyPr/>
          <a:lstStyle/>
          <a:p>
            <a:pPr algn="r">
              <a:defRPr sz="1600"/>
            </a:pPr>
            <a:endParaRPr lang="en-US"/>
          </a:p>
        </c:txPr>
        <c:crossAx val="546124072"/>
        <c:crosses val="autoZero"/>
        <c:auto val="1"/>
        <c:lblAlgn val="ctr"/>
        <c:lblOffset val="100"/>
        <c:noMultiLvlLbl val="0"/>
      </c:catAx>
      <c:valAx>
        <c:axId val="546124072"/>
        <c:scaling>
          <c:orientation val="minMax"/>
        </c:scaling>
        <c:delete val="0"/>
        <c:axPos val="b"/>
        <c:numFmt formatCode="0%" sourceLinked="1"/>
        <c:majorTickMark val="out"/>
        <c:minorTickMark val="none"/>
        <c:tickLblPos val="nextTo"/>
        <c:txPr>
          <a:bodyPr/>
          <a:lstStyle/>
          <a:p>
            <a:pPr>
              <a:defRPr sz="1600"/>
            </a:pPr>
            <a:endParaRPr lang="en-US"/>
          </a:p>
        </c:txPr>
        <c:crossAx val="54612106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spPr>
        <a:noFill/>
        <a:ln w="9525">
          <a:noFill/>
        </a:ln>
      </c:spPr>
    </c:floor>
    <c:sideWall>
      <c:thickness val="0"/>
      <c:spPr>
        <a:noFill/>
        <a:ln w="25400">
          <a:noFill/>
        </a:ln>
      </c:spPr>
    </c:sideWall>
    <c:backWall>
      <c:thickness val="0"/>
      <c:spPr>
        <a:noFill/>
        <a:ln w="25400">
          <a:noFill/>
        </a:ln>
      </c:spPr>
    </c:backWall>
    <c:plotArea>
      <c:layout>
        <c:manualLayout>
          <c:layoutTarget val="inner"/>
          <c:xMode val="edge"/>
          <c:yMode val="edge"/>
          <c:x val="0.0120314513220696"/>
          <c:y val="0.00614905031128197"/>
          <c:w val="0.9879204759852"/>
          <c:h val="0.993850949688718"/>
        </c:manualLayout>
      </c:layout>
      <c:bar3DChart>
        <c:barDir val="bar"/>
        <c:grouping val="stacked"/>
        <c:varyColors val="0"/>
        <c:ser>
          <c:idx val="0"/>
          <c:order val="0"/>
          <c:tx>
            <c:strRef>
              <c:f>Sheet1!$B$1</c:f>
              <c:strCache>
                <c:ptCount val="1"/>
                <c:pt idx="0">
                  <c:v>Series 1</c:v>
                </c:pt>
              </c:strCache>
            </c:strRef>
          </c:tx>
          <c:spPr>
            <a:gradFill flip="none" rotWithShape="1">
              <a:gsLst>
                <a:gs pos="100000">
                  <a:srgbClr val="FF6600"/>
                </a:gs>
                <a:gs pos="7000">
                  <a:srgbClr val="FFFFFF"/>
                </a:gs>
                <a:gs pos="82000">
                  <a:srgbClr val="FBC79C"/>
                </a:gs>
              </a:gsLst>
              <a:lin ang="5400000" scaled="0"/>
              <a:tileRect/>
            </a:gradFill>
            <a:effectLst/>
          </c:spPr>
          <c:invertIfNegative val="0"/>
          <c:dLbls>
            <c:dLbl>
              <c:idx val="0"/>
              <c:layout>
                <c:manualLayout>
                  <c:x val="0.113863257431907"/>
                  <c:y val="-0.0162982134306556"/>
                </c:manualLayout>
              </c:layout>
              <c:showLegendKey val="0"/>
              <c:showVal val="1"/>
              <c:showCatName val="0"/>
              <c:showSerName val="0"/>
              <c:showPercent val="0"/>
              <c:showBubbleSize val="0"/>
            </c:dLbl>
            <c:dLbl>
              <c:idx val="1"/>
              <c:layout>
                <c:manualLayout>
                  <c:x val="0.202074842128892"/>
                  <c:y val="-0.0144150901802029"/>
                </c:manualLayout>
              </c:layout>
              <c:showLegendKey val="0"/>
              <c:showVal val="1"/>
              <c:showCatName val="0"/>
              <c:showSerName val="0"/>
              <c:showPercent val="0"/>
              <c:showBubbleSize val="0"/>
            </c:dLbl>
            <c:dLbl>
              <c:idx val="2"/>
              <c:layout>
                <c:manualLayout>
                  <c:x val="0.464209882103141"/>
                  <c:y val="-0.0108113176351522"/>
                </c:manualLayout>
              </c:layout>
              <c:showLegendKey val="0"/>
              <c:showVal val="1"/>
              <c:showCatName val="0"/>
              <c:showSerName val="0"/>
              <c:showPercent val="0"/>
              <c:showBubbleSize val="0"/>
            </c:dLbl>
            <c:dLbl>
              <c:idx val="3"/>
              <c:layout>
                <c:manualLayout>
                  <c:x val="0.250309737948584"/>
                  <c:y val="-0.0144149829559852"/>
                </c:manualLayout>
              </c:layout>
              <c:showLegendKey val="0"/>
              <c:showVal val="1"/>
              <c:showCatName val="0"/>
              <c:showSerName val="0"/>
              <c:showPercent val="0"/>
              <c:showBubbleSize val="0"/>
            </c:dLbl>
            <c:txPr>
              <a:bodyPr/>
              <a:lstStyle/>
              <a:p>
                <a:pPr>
                  <a:defRPr>
                    <a:solidFill>
                      <a:schemeClr val="tx1"/>
                    </a:solidFill>
                  </a:defRPr>
                </a:pPr>
                <a:endParaRPr lang="en-US"/>
              </a:p>
            </c:txPr>
            <c:showLegendKey val="0"/>
            <c:showVal val="1"/>
            <c:showCatName val="0"/>
            <c:showSerName val="0"/>
            <c:showPercent val="0"/>
            <c:showBubbleSize val="0"/>
            <c:showLeaderLines val="0"/>
          </c:dLbls>
          <c:cat>
            <c:strRef>
              <c:f>Sheet1!$A$2:$A$4</c:f>
              <c:strCache>
                <c:ptCount val="3"/>
                <c:pt idx="0">
                  <c:v>Category 1</c:v>
                </c:pt>
                <c:pt idx="1">
                  <c:v>Category 2</c:v>
                </c:pt>
                <c:pt idx="2">
                  <c:v>Category 3</c:v>
                </c:pt>
              </c:strCache>
            </c:strRef>
          </c:cat>
          <c:val>
            <c:numRef>
              <c:f>Sheet1!$B$2:$B$4</c:f>
              <c:numCache>
                <c:formatCode>0%</c:formatCode>
                <c:ptCount val="3"/>
                <c:pt idx="0">
                  <c:v>0.09</c:v>
                </c:pt>
                <c:pt idx="1">
                  <c:v>0.22</c:v>
                </c:pt>
                <c:pt idx="2">
                  <c:v>0.69</c:v>
                </c:pt>
              </c:numCache>
            </c:numRef>
          </c:val>
        </c:ser>
        <c:dLbls>
          <c:showLegendKey val="0"/>
          <c:showVal val="0"/>
          <c:showCatName val="0"/>
          <c:showSerName val="0"/>
          <c:showPercent val="0"/>
          <c:showBubbleSize val="0"/>
        </c:dLbls>
        <c:gapWidth val="150"/>
        <c:shape val="cylinder"/>
        <c:axId val="546229016"/>
        <c:axId val="289215128"/>
        <c:axId val="0"/>
      </c:bar3DChart>
      <c:catAx>
        <c:axId val="546229016"/>
        <c:scaling>
          <c:orientation val="minMax"/>
        </c:scaling>
        <c:delete val="1"/>
        <c:axPos val="l"/>
        <c:majorTickMark val="out"/>
        <c:minorTickMark val="none"/>
        <c:tickLblPos val="nextTo"/>
        <c:crossAx val="289215128"/>
        <c:crosses val="autoZero"/>
        <c:auto val="1"/>
        <c:lblAlgn val="ctr"/>
        <c:lblOffset val="100"/>
        <c:noMultiLvlLbl val="0"/>
      </c:catAx>
      <c:valAx>
        <c:axId val="289215128"/>
        <c:scaling>
          <c:orientation val="minMax"/>
        </c:scaling>
        <c:delete val="1"/>
        <c:axPos val="b"/>
        <c:numFmt formatCode="0%" sourceLinked="1"/>
        <c:majorTickMark val="out"/>
        <c:minorTickMark val="none"/>
        <c:tickLblPos val="nextTo"/>
        <c:crossAx val="54622901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5913361297128"/>
          <c:y val="0.0448275862068965"/>
          <c:w val="0.54875745087938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R-CHOP is more efficacious</c:v>
                </c:pt>
                <c:pt idx="1">
                  <c:v>BR is more efficacious</c:v>
                </c:pt>
                <c:pt idx="2">
                  <c:v>Efficacy is about the same</c:v>
                </c:pt>
              </c:strCache>
            </c:strRef>
          </c:cat>
          <c:val>
            <c:numRef>
              <c:f>Sheet1!$B$2:$B$4</c:f>
              <c:numCache>
                <c:formatCode>0%</c:formatCode>
                <c:ptCount val="3"/>
                <c:pt idx="0">
                  <c:v>0.1</c:v>
                </c:pt>
                <c:pt idx="1">
                  <c:v>0.46</c:v>
                </c:pt>
                <c:pt idx="2">
                  <c:v>0.45</c:v>
                </c:pt>
              </c:numCache>
            </c:numRef>
          </c:val>
        </c:ser>
        <c:dLbls>
          <c:showLegendKey val="0"/>
          <c:showVal val="0"/>
          <c:showCatName val="0"/>
          <c:showSerName val="0"/>
          <c:showPercent val="0"/>
          <c:showBubbleSize val="0"/>
        </c:dLbls>
        <c:gapWidth val="150"/>
        <c:axId val="288733224"/>
        <c:axId val="289150840"/>
      </c:barChart>
      <c:catAx>
        <c:axId val="288733224"/>
        <c:scaling>
          <c:orientation val="minMax"/>
        </c:scaling>
        <c:delete val="0"/>
        <c:axPos val="l"/>
        <c:majorTickMark val="out"/>
        <c:minorTickMark val="none"/>
        <c:tickLblPos val="nextTo"/>
        <c:txPr>
          <a:bodyPr/>
          <a:lstStyle/>
          <a:p>
            <a:pPr algn="r">
              <a:defRPr sz="1600"/>
            </a:pPr>
            <a:endParaRPr lang="en-US"/>
          </a:p>
        </c:txPr>
        <c:crossAx val="289150840"/>
        <c:crosses val="autoZero"/>
        <c:auto val="1"/>
        <c:lblAlgn val="ctr"/>
        <c:lblOffset val="100"/>
        <c:noMultiLvlLbl val="0"/>
      </c:catAx>
      <c:valAx>
        <c:axId val="289150840"/>
        <c:scaling>
          <c:orientation val="minMax"/>
        </c:scaling>
        <c:delete val="0"/>
        <c:axPos val="b"/>
        <c:numFmt formatCode="0%" sourceLinked="1"/>
        <c:majorTickMark val="out"/>
        <c:minorTickMark val="none"/>
        <c:tickLblPos val="nextTo"/>
        <c:txPr>
          <a:bodyPr/>
          <a:lstStyle/>
          <a:p>
            <a:pPr>
              <a:defRPr sz="1600"/>
            </a:pPr>
            <a:endParaRPr lang="en-US"/>
          </a:p>
        </c:txPr>
        <c:crossAx val="28873322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spPr>
        <a:noFill/>
        <a:ln w="9525">
          <a:noFill/>
        </a:ln>
      </c:spPr>
    </c:floor>
    <c:sideWall>
      <c:thickness val="0"/>
      <c:spPr>
        <a:noFill/>
        <a:ln w="25400">
          <a:noFill/>
        </a:ln>
      </c:spPr>
    </c:sideWall>
    <c:backWall>
      <c:thickness val="0"/>
      <c:spPr>
        <a:noFill/>
        <a:ln w="25400">
          <a:noFill/>
        </a:ln>
      </c:spPr>
    </c:backWall>
    <c:plotArea>
      <c:layout>
        <c:manualLayout>
          <c:layoutTarget val="inner"/>
          <c:xMode val="edge"/>
          <c:yMode val="edge"/>
          <c:x val="0.0120314513220696"/>
          <c:y val="0.00614905031128197"/>
          <c:w val="0.9879204759852"/>
          <c:h val="0.993850949688718"/>
        </c:manualLayout>
      </c:layout>
      <c:bar3DChart>
        <c:barDir val="bar"/>
        <c:grouping val="stacked"/>
        <c:varyColors val="0"/>
        <c:ser>
          <c:idx val="0"/>
          <c:order val="0"/>
          <c:tx>
            <c:strRef>
              <c:f>Sheet1!$B$1</c:f>
              <c:strCache>
                <c:ptCount val="1"/>
                <c:pt idx="0">
                  <c:v>Series 1</c:v>
                </c:pt>
              </c:strCache>
            </c:strRef>
          </c:tx>
          <c:spPr>
            <a:gradFill flip="none" rotWithShape="1">
              <a:gsLst>
                <a:gs pos="100000">
                  <a:srgbClr val="FF6600"/>
                </a:gs>
                <a:gs pos="7000">
                  <a:srgbClr val="FFFFFF"/>
                </a:gs>
                <a:gs pos="82000">
                  <a:srgbClr val="FBC79C"/>
                </a:gs>
              </a:gsLst>
              <a:lin ang="5400000" scaled="0"/>
              <a:tileRect/>
            </a:gradFill>
            <a:effectLst/>
          </c:spPr>
          <c:invertIfNegative val="0"/>
          <c:dLbls>
            <c:dLbl>
              <c:idx val="0"/>
              <c:layout>
                <c:manualLayout>
                  <c:x val="0.0667982200411954"/>
                  <c:y val="-0.020843189728783"/>
                </c:manualLayout>
              </c:layout>
              <c:showLegendKey val="0"/>
              <c:showVal val="1"/>
              <c:showCatName val="0"/>
              <c:showSerName val="0"/>
              <c:showPercent val="0"/>
              <c:showBubbleSize val="0"/>
            </c:dLbl>
            <c:dLbl>
              <c:idx val="1"/>
              <c:layout>
                <c:manualLayout>
                  <c:x val="0.231210232221941"/>
                  <c:y val="-0.0144150901802029"/>
                </c:manualLayout>
              </c:layout>
              <c:showLegendKey val="0"/>
              <c:showVal val="1"/>
              <c:showCatName val="0"/>
              <c:showSerName val="0"/>
              <c:showPercent val="0"/>
              <c:showBubbleSize val="0"/>
            </c:dLbl>
            <c:dLbl>
              <c:idx val="2"/>
              <c:layout>
                <c:manualLayout>
                  <c:x val="0.475415624898529"/>
                  <c:y val="-0.0199012702314073"/>
                </c:manualLayout>
              </c:layout>
              <c:showLegendKey val="0"/>
              <c:showVal val="1"/>
              <c:showCatName val="0"/>
              <c:showSerName val="0"/>
              <c:showPercent val="0"/>
              <c:showBubbleSize val="0"/>
            </c:dLbl>
            <c:dLbl>
              <c:idx val="3"/>
              <c:layout>
                <c:manualLayout>
                  <c:x val="0.250309737948584"/>
                  <c:y val="-0.0144149829559852"/>
                </c:manualLayout>
              </c:layout>
              <c:showLegendKey val="0"/>
              <c:showVal val="1"/>
              <c:showCatName val="0"/>
              <c:showSerName val="0"/>
              <c:showPercent val="0"/>
              <c:showBubbleSize val="0"/>
            </c:dLbl>
            <c:txPr>
              <a:bodyPr/>
              <a:lstStyle/>
              <a:p>
                <a:pPr>
                  <a:defRPr>
                    <a:solidFill>
                      <a:schemeClr val="tx1"/>
                    </a:solidFill>
                  </a:defRPr>
                </a:pPr>
                <a:endParaRPr lang="en-US"/>
              </a:p>
            </c:txPr>
            <c:showLegendKey val="0"/>
            <c:showVal val="1"/>
            <c:showCatName val="0"/>
            <c:showSerName val="0"/>
            <c:showPercent val="0"/>
            <c:showBubbleSize val="0"/>
            <c:showLeaderLines val="0"/>
          </c:dLbls>
          <c:cat>
            <c:strRef>
              <c:f>Sheet1!$A$2:$A$4</c:f>
              <c:strCache>
                <c:ptCount val="3"/>
                <c:pt idx="0">
                  <c:v>Category 1</c:v>
                </c:pt>
                <c:pt idx="1">
                  <c:v>Category 2</c:v>
                </c:pt>
                <c:pt idx="2">
                  <c:v>Category 3</c:v>
                </c:pt>
              </c:strCache>
            </c:strRef>
          </c:cat>
          <c:val>
            <c:numRef>
              <c:f>Sheet1!$B$2:$B$4</c:f>
              <c:numCache>
                <c:formatCode>0%</c:formatCode>
                <c:ptCount val="3"/>
                <c:pt idx="0">
                  <c:v>0.0</c:v>
                </c:pt>
                <c:pt idx="1">
                  <c:v>0.28</c:v>
                </c:pt>
                <c:pt idx="2">
                  <c:v>0.72</c:v>
                </c:pt>
              </c:numCache>
            </c:numRef>
          </c:val>
        </c:ser>
        <c:dLbls>
          <c:showLegendKey val="0"/>
          <c:showVal val="0"/>
          <c:showCatName val="0"/>
          <c:showSerName val="0"/>
          <c:showPercent val="0"/>
          <c:showBubbleSize val="0"/>
        </c:dLbls>
        <c:gapWidth val="150"/>
        <c:shape val="cylinder"/>
        <c:axId val="289385112"/>
        <c:axId val="289388088"/>
        <c:axId val="0"/>
      </c:bar3DChart>
      <c:catAx>
        <c:axId val="289385112"/>
        <c:scaling>
          <c:orientation val="minMax"/>
        </c:scaling>
        <c:delete val="1"/>
        <c:axPos val="l"/>
        <c:majorTickMark val="out"/>
        <c:minorTickMark val="none"/>
        <c:tickLblPos val="nextTo"/>
        <c:crossAx val="289388088"/>
        <c:crosses val="autoZero"/>
        <c:auto val="1"/>
        <c:lblAlgn val="ctr"/>
        <c:lblOffset val="100"/>
        <c:noMultiLvlLbl val="0"/>
      </c:catAx>
      <c:valAx>
        <c:axId val="289388088"/>
        <c:scaling>
          <c:orientation val="minMax"/>
          <c:max val="0.8"/>
        </c:scaling>
        <c:delete val="1"/>
        <c:axPos val="b"/>
        <c:numFmt formatCode="0%" sourceLinked="1"/>
        <c:majorTickMark val="out"/>
        <c:minorTickMark val="none"/>
        <c:tickLblPos val="nextTo"/>
        <c:crossAx val="289385112"/>
        <c:crosses val="autoZero"/>
        <c:crossBetween val="between"/>
        <c:majorUnit val="0.1"/>
      </c:valAx>
    </c:plotArea>
    <c:plotVisOnly val="1"/>
    <c:dispBlanksAs val="gap"/>
    <c:showDLblsOverMax val="0"/>
  </c:chart>
  <c:txPr>
    <a:bodyPr/>
    <a:lstStyle/>
    <a:p>
      <a:pPr>
        <a:defRPr sz="18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5913361297128"/>
          <c:y val="0.0448275862068965"/>
          <c:w val="0.54875745087938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R-CHOP is better tolerated</c:v>
                </c:pt>
                <c:pt idx="1">
                  <c:v>BR is better tolerated</c:v>
                </c:pt>
                <c:pt idx="2">
                  <c:v>Tolerability is about the same</c:v>
                </c:pt>
              </c:strCache>
            </c:strRef>
          </c:cat>
          <c:val>
            <c:numRef>
              <c:f>Sheet1!$B$2:$B$4</c:f>
              <c:numCache>
                <c:formatCode>0%</c:formatCode>
                <c:ptCount val="3"/>
                <c:pt idx="0">
                  <c:v>0.05</c:v>
                </c:pt>
                <c:pt idx="1">
                  <c:v>0.77</c:v>
                </c:pt>
                <c:pt idx="2">
                  <c:v>0.17</c:v>
                </c:pt>
              </c:numCache>
            </c:numRef>
          </c:val>
        </c:ser>
        <c:dLbls>
          <c:showLegendKey val="0"/>
          <c:showVal val="0"/>
          <c:showCatName val="0"/>
          <c:showSerName val="0"/>
          <c:showPercent val="0"/>
          <c:showBubbleSize val="0"/>
        </c:dLbls>
        <c:gapWidth val="150"/>
        <c:axId val="545747848"/>
        <c:axId val="545750856"/>
      </c:barChart>
      <c:catAx>
        <c:axId val="545747848"/>
        <c:scaling>
          <c:orientation val="minMax"/>
        </c:scaling>
        <c:delete val="0"/>
        <c:axPos val="l"/>
        <c:majorTickMark val="out"/>
        <c:minorTickMark val="none"/>
        <c:tickLblPos val="nextTo"/>
        <c:txPr>
          <a:bodyPr/>
          <a:lstStyle/>
          <a:p>
            <a:pPr algn="r">
              <a:defRPr sz="1600"/>
            </a:pPr>
            <a:endParaRPr lang="en-US"/>
          </a:p>
        </c:txPr>
        <c:crossAx val="545750856"/>
        <c:crosses val="autoZero"/>
        <c:auto val="1"/>
        <c:lblAlgn val="ctr"/>
        <c:lblOffset val="100"/>
        <c:noMultiLvlLbl val="0"/>
      </c:catAx>
      <c:valAx>
        <c:axId val="545750856"/>
        <c:scaling>
          <c:orientation val="minMax"/>
        </c:scaling>
        <c:delete val="0"/>
        <c:axPos val="b"/>
        <c:numFmt formatCode="0%" sourceLinked="1"/>
        <c:majorTickMark val="out"/>
        <c:minorTickMark val="none"/>
        <c:tickLblPos val="nextTo"/>
        <c:txPr>
          <a:bodyPr/>
          <a:lstStyle/>
          <a:p>
            <a:pPr>
              <a:defRPr sz="1600"/>
            </a:pPr>
            <a:endParaRPr lang="en-US"/>
          </a:p>
        </c:txPr>
        <c:crossAx val="54574784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spPr>
        <a:noFill/>
        <a:ln w="9525">
          <a:noFill/>
        </a:ln>
      </c:spPr>
    </c:floor>
    <c:sideWall>
      <c:thickness val="0"/>
      <c:spPr>
        <a:noFill/>
        <a:ln w="25400">
          <a:noFill/>
        </a:ln>
      </c:spPr>
    </c:sideWall>
    <c:backWall>
      <c:thickness val="0"/>
      <c:spPr>
        <a:noFill/>
        <a:ln w="25400">
          <a:noFill/>
        </a:ln>
      </c:spPr>
    </c:backWall>
    <c:plotArea>
      <c:layout>
        <c:manualLayout>
          <c:layoutTarget val="inner"/>
          <c:xMode val="edge"/>
          <c:yMode val="edge"/>
          <c:x val="0.0120314513220696"/>
          <c:y val="0.00614905031128197"/>
          <c:w val="0.9879204759852"/>
          <c:h val="0.993850949688718"/>
        </c:manualLayout>
      </c:layout>
      <c:bar3DChart>
        <c:barDir val="bar"/>
        <c:grouping val="stacked"/>
        <c:varyColors val="0"/>
        <c:ser>
          <c:idx val="0"/>
          <c:order val="0"/>
          <c:tx>
            <c:strRef>
              <c:f>Sheet1!$B$1</c:f>
              <c:strCache>
                <c:ptCount val="1"/>
                <c:pt idx="0">
                  <c:v>Series 1</c:v>
                </c:pt>
              </c:strCache>
            </c:strRef>
          </c:tx>
          <c:spPr>
            <a:gradFill flip="none" rotWithShape="1">
              <a:gsLst>
                <a:gs pos="100000">
                  <a:srgbClr val="FF6600"/>
                </a:gs>
                <a:gs pos="7000">
                  <a:srgbClr val="FFFFFF"/>
                </a:gs>
                <a:gs pos="82000">
                  <a:srgbClr val="FBC79C"/>
                </a:gs>
              </a:gsLst>
              <a:lin ang="5400000" scaled="0"/>
              <a:tileRect/>
            </a:gradFill>
            <a:effectLst/>
          </c:spPr>
          <c:invertIfNegative val="0"/>
          <c:dLbls>
            <c:dLbl>
              <c:idx val="0"/>
              <c:layout>
                <c:manualLayout>
                  <c:x val="0.0780043157789226"/>
                  <c:y val="-0.00720826083440039"/>
                </c:manualLayout>
              </c:layout>
              <c:showLegendKey val="0"/>
              <c:showVal val="1"/>
              <c:showCatName val="0"/>
              <c:showSerName val="0"/>
              <c:showPercent val="0"/>
              <c:showBubbleSize val="0"/>
            </c:dLbl>
            <c:dLbl>
              <c:idx val="1"/>
              <c:layout>
                <c:manualLayout>
                  <c:x val="0.448604889521989"/>
                  <c:y val="-0.0144150901802029"/>
                </c:manualLayout>
              </c:layout>
              <c:showLegendKey val="0"/>
              <c:showVal val="1"/>
              <c:showCatName val="0"/>
              <c:showSerName val="0"/>
              <c:showPercent val="0"/>
              <c:showBubbleSize val="0"/>
            </c:dLbl>
            <c:dLbl>
              <c:idx val="2"/>
              <c:layout>
                <c:manualLayout>
                  <c:x val="0.128032127635244"/>
                  <c:y val="-0.0108113176351522"/>
                </c:manualLayout>
              </c:layout>
              <c:showLegendKey val="0"/>
              <c:showVal val="1"/>
              <c:showCatName val="0"/>
              <c:showSerName val="0"/>
              <c:showPercent val="0"/>
              <c:showBubbleSize val="0"/>
            </c:dLbl>
            <c:dLbl>
              <c:idx val="3"/>
              <c:layout>
                <c:manualLayout>
                  <c:x val="0.250309737948584"/>
                  <c:y val="-0.0144149829559852"/>
                </c:manualLayout>
              </c:layout>
              <c:showLegendKey val="0"/>
              <c:showVal val="1"/>
              <c:showCatName val="0"/>
              <c:showSerName val="0"/>
              <c:showPercent val="0"/>
              <c:showBubbleSize val="0"/>
            </c:dLbl>
            <c:txPr>
              <a:bodyPr/>
              <a:lstStyle/>
              <a:p>
                <a:pPr>
                  <a:defRPr>
                    <a:solidFill>
                      <a:schemeClr val="tx1"/>
                    </a:solidFill>
                  </a:defRPr>
                </a:pPr>
                <a:endParaRPr lang="en-US"/>
              </a:p>
            </c:txPr>
            <c:showLegendKey val="0"/>
            <c:showVal val="1"/>
            <c:showCatName val="0"/>
            <c:showSerName val="0"/>
            <c:showPercent val="0"/>
            <c:showBubbleSize val="0"/>
            <c:showLeaderLines val="0"/>
          </c:dLbls>
          <c:cat>
            <c:strRef>
              <c:f>Sheet1!$A$2:$A$4</c:f>
              <c:strCache>
                <c:ptCount val="3"/>
                <c:pt idx="0">
                  <c:v>Category 1</c:v>
                </c:pt>
                <c:pt idx="1">
                  <c:v>Category 2</c:v>
                </c:pt>
                <c:pt idx="2">
                  <c:v>Category 3</c:v>
                </c:pt>
              </c:strCache>
            </c:strRef>
          </c:cat>
          <c:val>
            <c:numRef>
              <c:f>Sheet1!$B$2:$B$4</c:f>
              <c:numCache>
                <c:formatCode>0%</c:formatCode>
                <c:ptCount val="3"/>
                <c:pt idx="0">
                  <c:v>0.04</c:v>
                </c:pt>
                <c:pt idx="1">
                  <c:v>0.84</c:v>
                </c:pt>
                <c:pt idx="2">
                  <c:v>0.12</c:v>
                </c:pt>
              </c:numCache>
            </c:numRef>
          </c:val>
        </c:ser>
        <c:dLbls>
          <c:showLegendKey val="0"/>
          <c:showVal val="0"/>
          <c:showCatName val="0"/>
          <c:showSerName val="0"/>
          <c:showPercent val="0"/>
          <c:showBubbleSize val="0"/>
        </c:dLbls>
        <c:gapWidth val="150"/>
        <c:shape val="cylinder"/>
        <c:axId val="545702008"/>
        <c:axId val="545696568"/>
        <c:axId val="0"/>
      </c:bar3DChart>
      <c:catAx>
        <c:axId val="545702008"/>
        <c:scaling>
          <c:orientation val="minMax"/>
        </c:scaling>
        <c:delete val="1"/>
        <c:axPos val="l"/>
        <c:majorTickMark val="out"/>
        <c:minorTickMark val="none"/>
        <c:tickLblPos val="nextTo"/>
        <c:crossAx val="545696568"/>
        <c:crosses val="autoZero"/>
        <c:auto val="1"/>
        <c:lblAlgn val="ctr"/>
        <c:lblOffset val="100"/>
        <c:noMultiLvlLbl val="0"/>
      </c:catAx>
      <c:valAx>
        <c:axId val="545696568"/>
        <c:scaling>
          <c:orientation val="minMax"/>
          <c:max val="1.0"/>
        </c:scaling>
        <c:delete val="1"/>
        <c:axPos val="b"/>
        <c:numFmt formatCode="0%" sourceLinked="1"/>
        <c:majorTickMark val="out"/>
        <c:minorTickMark val="none"/>
        <c:tickLblPos val="nextTo"/>
        <c:crossAx val="545702008"/>
        <c:crosses val="autoZero"/>
        <c:crossBetween val="between"/>
        <c:majorUnit val="0.1"/>
      </c:valAx>
    </c:plotArea>
    <c:plotVisOnly val="1"/>
    <c:dispBlanksAs val="gap"/>
    <c:showDLblsOverMax val="0"/>
  </c:chart>
  <c:txPr>
    <a:bodyPr/>
    <a:lstStyle/>
    <a:p>
      <a:pPr>
        <a:defRPr sz="180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5FB2A6-09E4-4725-B17D-0CD0062305AB}" type="datetimeFigureOut">
              <a:rPr lang="en-US" smtClean="0"/>
              <a:pPr/>
              <a:t>7/2/13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F25138-EB4B-4671-AFE3-B12BB4308CCA}" type="slidenum">
              <a:rPr lang="en-US" smtClean="0"/>
              <a:pPr/>
              <a:t>‹#›</a:t>
            </a:fld>
            <a:endParaRPr lang="en-US"/>
          </a:p>
        </p:txBody>
      </p:sp>
    </p:spTree>
    <p:extLst>
      <p:ext uri="{BB962C8B-B14F-4D97-AF65-F5344CB8AC3E}">
        <p14:creationId xmlns:p14="http://schemas.microsoft.com/office/powerpoint/2010/main" val="2578547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1</a:t>
            </a:fld>
            <a:endParaRPr lang="en-US"/>
          </a:p>
        </p:txBody>
      </p:sp>
    </p:spTree>
    <p:extLst>
      <p:ext uri="{BB962C8B-B14F-4D97-AF65-F5344CB8AC3E}">
        <p14:creationId xmlns:p14="http://schemas.microsoft.com/office/powerpoint/2010/main" val="722985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10</a:t>
            </a:fld>
            <a:endParaRPr lang="en-US"/>
          </a:p>
        </p:txBody>
      </p:sp>
    </p:spTree>
    <p:extLst>
      <p:ext uri="{BB962C8B-B14F-4D97-AF65-F5344CB8AC3E}">
        <p14:creationId xmlns:p14="http://schemas.microsoft.com/office/powerpoint/2010/main" val="3066561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solidFill>
                  <a:prstClr val="black"/>
                </a:solidFill>
                <a:latin typeface="Calibri"/>
              </a:rPr>
              <a:pPr/>
              <a:t>11</a:t>
            </a:fld>
            <a:endParaRPr lang="en-US">
              <a:solidFill>
                <a:prstClr val="black"/>
              </a:solidFill>
              <a:latin typeface="Calibri"/>
            </a:endParaRPr>
          </a:p>
        </p:txBody>
      </p:sp>
    </p:spTree>
    <p:extLst>
      <p:ext uri="{BB962C8B-B14F-4D97-AF65-F5344CB8AC3E}">
        <p14:creationId xmlns:p14="http://schemas.microsoft.com/office/powerpoint/2010/main" val="2867342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12</a:t>
            </a:fld>
            <a:endParaRPr lang="en-US"/>
          </a:p>
        </p:txBody>
      </p:sp>
    </p:spTree>
    <p:extLst>
      <p:ext uri="{BB962C8B-B14F-4D97-AF65-F5344CB8AC3E}">
        <p14:creationId xmlns:p14="http://schemas.microsoft.com/office/powerpoint/2010/main" val="3985700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A1C3974-6871-4AE3-BFF0-640EAC7893E9}" type="slidenum">
              <a:rPr lang="en-US">
                <a:solidFill>
                  <a:prstClr val="black"/>
                </a:solidFill>
              </a:rPr>
              <a:pPr/>
              <a:t>13</a:t>
            </a:fld>
            <a:endParaRPr lang="en-US">
              <a:solidFill>
                <a:prstClr val="black"/>
              </a:solidFill>
            </a:endParaRPr>
          </a:p>
        </p:txBody>
      </p:sp>
      <p:sp>
        <p:nvSpPr>
          <p:cNvPr id="19458" name="Rectangle 2"/>
          <p:cNvSpPr>
            <a:spLocks noGrp="1" noRot="1" noChangeAspect="1" noChangeArrowheads="1" noTextEdit="1"/>
          </p:cNvSpPr>
          <p:nvPr>
            <p:ph type="sldImg"/>
          </p:nvPr>
        </p:nvSpPr>
        <p:spPr>
          <a:xfrm>
            <a:off x="1135063" y="673100"/>
            <a:ext cx="4605337" cy="3454400"/>
          </a:xfrm>
          <a:ln/>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14</a:t>
            </a:fld>
            <a:endParaRPr lang="en-US"/>
          </a:p>
        </p:txBody>
      </p:sp>
    </p:spTree>
    <p:extLst>
      <p:ext uri="{BB962C8B-B14F-4D97-AF65-F5344CB8AC3E}">
        <p14:creationId xmlns:p14="http://schemas.microsoft.com/office/powerpoint/2010/main" val="3966503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15</a:t>
            </a:fld>
            <a:endParaRPr lang="en-US"/>
          </a:p>
        </p:txBody>
      </p:sp>
    </p:spTree>
    <p:extLst>
      <p:ext uri="{BB962C8B-B14F-4D97-AF65-F5344CB8AC3E}">
        <p14:creationId xmlns:p14="http://schemas.microsoft.com/office/powerpoint/2010/main" val="2257923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16</a:t>
            </a:fld>
            <a:endParaRPr lang="en-US"/>
          </a:p>
        </p:txBody>
      </p:sp>
    </p:spTree>
    <p:extLst>
      <p:ext uri="{BB962C8B-B14F-4D97-AF65-F5344CB8AC3E}">
        <p14:creationId xmlns:p14="http://schemas.microsoft.com/office/powerpoint/2010/main" val="629988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058" tIns="41029" rIns="82058" bIns="41029" anchor="ctr"/>
          <a:lstStyle/>
          <a:p>
            <a:endParaRPr lang="en-US"/>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74474E1-8CE9-405E-854E-BFC86A136CE9}" type="slidenum">
              <a:rPr lang="en-US" smtClean="0"/>
              <a:pPr/>
              <a:t>18</a:t>
            </a:fld>
            <a:endParaRPr lang="en-US" dirty="0"/>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544290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886200" y="-1562"/>
            <a:ext cx="2971800" cy="455952"/>
          </a:xfrm>
          <a:prstGeom prst="rect">
            <a:avLst/>
          </a:prstGeom>
          <a:noFill/>
          <a:ln w="9525">
            <a:noFill/>
            <a:miter lim="800000"/>
            <a:headEnd/>
            <a:tailEnd/>
          </a:ln>
        </p:spPr>
        <p:txBody>
          <a:bodyPr wrap="none" lIns="98783" tIns="49391" rIns="98783" bIns="49391" anchor="ctr"/>
          <a:lstStyle/>
          <a:p>
            <a:pPr fontAlgn="base">
              <a:spcBef>
                <a:spcPct val="0"/>
              </a:spcBef>
              <a:spcAft>
                <a:spcPct val="0"/>
              </a:spcAft>
            </a:pPr>
            <a:endParaRPr lang="en-US" sz="2600" dirty="0" smtClean="0">
              <a:solidFill>
                <a:srgbClr val="000000"/>
              </a:solidFill>
              <a:latin typeface="Times New Roman" pitchFamily="18" charset="0"/>
            </a:endParaRPr>
          </a:p>
        </p:txBody>
      </p:sp>
      <p:sp>
        <p:nvSpPr>
          <p:cNvPr id="97283" name="Rectangle 3"/>
          <p:cNvSpPr>
            <a:spLocks noChangeArrowheads="1"/>
          </p:cNvSpPr>
          <p:nvPr/>
        </p:nvSpPr>
        <p:spPr bwMode="auto">
          <a:xfrm>
            <a:off x="3886200" y="8684926"/>
            <a:ext cx="2971800" cy="457513"/>
          </a:xfrm>
          <a:prstGeom prst="rect">
            <a:avLst/>
          </a:prstGeom>
          <a:noFill/>
          <a:ln w="9525">
            <a:noFill/>
            <a:miter lim="800000"/>
            <a:headEnd/>
            <a:tailEnd/>
          </a:ln>
        </p:spPr>
        <p:txBody>
          <a:bodyPr lIns="20579" tIns="0" rIns="20579" bIns="0" anchor="b"/>
          <a:lstStyle/>
          <a:p>
            <a:pPr algn="r" defTabSz="822325" eaLnBrk="0" fontAlgn="base" hangingPunct="0">
              <a:spcBef>
                <a:spcPct val="0"/>
              </a:spcBef>
              <a:spcAft>
                <a:spcPct val="0"/>
              </a:spcAft>
            </a:pPr>
            <a:r>
              <a:rPr lang="de-DE" sz="1100" i="1" smtClean="0">
                <a:solidFill>
                  <a:srgbClr val="000000"/>
                </a:solidFill>
                <a:latin typeface="Times New Roman" pitchFamily="18" charset="0"/>
              </a:rPr>
              <a:t>2</a:t>
            </a:r>
          </a:p>
        </p:txBody>
      </p:sp>
      <p:sp>
        <p:nvSpPr>
          <p:cNvPr id="97284" name="Rectangle 4"/>
          <p:cNvSpPr>
            <a:spLocks noChangeArrowheads="1"/>
          </p:cNvSpPr>
          <p:nvPr/>
        </p:nvSpPr>
        <p:spPr bwMode="auto">
          <a:xfrm>
            <a:off x="0" y="8684926"/>
            <a:ext cx="2971800" cy="457513"/>
          </a:xfrm>
          <a:prstGeom prst="rect">
            <a:avLst/>
          </a:prstGeom>
          <a:noFill/>
          <a:ln w="9525">
            <a:noFill/>
            <a:miter lim="800000"/>
            <a:headEnd/>
            <a:tailEnd/>
          </a:ln>
        </p:spPr>
        <p:txBody>
          <a:bodyPr wrap="none" lIns="98783" tIns="49391" rIns="98783" bIns="49391" anchor="ctr"/>
          <a:lstStyle/>
          <a:p>
            <a:pPr fontAlgn="base">
              <a:spcBef>
                <a:spcPct val="0"/>
              </a:spcBef>
              <a:spcAft>
                <a:spcPct val="0"/>
              </a:spcAft>
            </a:pPr>
            <a:endParaRPr lang="en-US" sz="2600" dirty="0" smtClean="0">
              <a:solidFill>
                <a:srgbClr val="000000"/>
              </a:solidFill>
              <a:latin typeface="Times New Roman" pitchFamily="18" charset="0"/>
            </a:endParaRPr>
          </a:p>
        </p:txBody>
      </p:sp>
      <p:sp>
        <p:nvSpPr>
          <p:cNvPr id="97285" name="Rectangle 5"/>
          <p:cNvSpPr>
            <a:spLocks noChangeArrowheads="1"/>
          </p:cNvSpPr>
          <p:nvPr/>
        </p:nvSpPr>
        <p:spPr bwMode="auto">
          <a:xfrm>
            <a:off x="0" y="-1562"/>
            <a:ext cx="2971800" cy="455952"/>
          </a:xfrm>
          <a:prstGeom prst="rect">
            <a:avLst/>
          </a:prstGeom>
          <a:noFill/>
          <a:ln w="9525">
            <a:noFill/>
            <a:miter lim="800000"/>
            <a:headEnd/>
            <a:tailEnd/>
          </a:ln>
        </p:spPr>
        <p:txBody>
          <a:bodyPr wrap="none" lIns="98783" tIns="49391" rIns="98783" bIns="49391" anchor="ctr"/>
          <a:lstStyle/>
          <a:p>
            <a:pPr fontAlgn="base">
              <a:spcBef>
                <a:spcPct val="0"/>
              </a:spcBef>
              <a:spcAft>
                <a:spcPct val="0"/>
              </a:spcAft>
            </a:pPr>
            <a:endParaRPr lang="en-US" sz="2600" dirty="0" smtClean="0">
              <a:solidFill>
                <a:srgbClr val="000000"/>
              </a:solidFill>
              <a:latin typeface="Times New Roman" pitchFamily="18" charset="0"/>
            </a:endParaRPr>
          </a:p>
        </p:txBody>
      </p:sp>
      <p:sp>
        <p:nvSpPr>
          <p:cNvPr id="97286" name="Rectangle 6"/>
          <p:cNvSpPr>
            <a:spLocks noChangeArrowheads="1"/>
          </p:cNvSpPr>
          <p:nvPr/>
        </p:nvSpPr>
        <p:spPr bwMode="auto">
          <a:xfrm>
            <a:off x="3878264" y="1562"/>
            <a:ext cx="2973387" cy="459074"/>
          </a:xfrm>
          <a:prstGeom prst="rect">
            <a:avLst/>
          </a:prstGeom>
          <a:noFill/>
          <a:ln w="9525">
            <a:noFill/>
            <a:miter lim="800000"/>
            <a:headEnd/>
            <a:tailEnd/>
          </a:ln>
        </p:spPr>
        <p:txBody>
          <a:bodyPr wrap="none" lIns="98783" tIns="49391" rIns="98783" bIns="49391" anchor="ctr"/>
          <a:lstStyle/>
          <a:p>
            <a:pPr fontAlgn="base">
              <a:spcBef>
                <a:spcPct val="0"/>
              </a:spcBef>
              <a:spcAft>
                <a:spcPct val="0"/>
              </a:spcAft>
            </a:pPr>
            <a:endParaRPr lang="en-US" sz="2600" dirty="0" smtClean="0">
              <a:solidFill>
                <a:srgbClr val="000000"/>
              </a:solidFill>
              <a:latin typeface="Times New Roman" pitchFamily="18" charset="0"/>
            </a:endParaRPr>
          </a:p>
        </p:txBody>
      </p:sp>
      <p:sp>
        <p:nvSpPr>
          <p:cNvPr id="97287" name="Rectangle 7"/>
          <p:cNvSpPr>
            <a:spLocks noChangeArrowheads="1"/>
          </p:cNvSpPr>
          <p:nvPr/>
        </p:nvSpPr>
        <p:spPr bwMode="auto">
          <a:xfrm>
            <a:off x="3878264" y="8678681"/>
            <a:ext cx="2973387" cy="459074"/>
          </a:xfrm>
          <a:prstGeom prst="rect">
            <a:avLst/>
          </a:prstGeom>
          <a:noFill/>
          <a:ln w="9525">
            <a:noFill/>
            <a:miter lim="800000"/>
            <a:headEnd/>
            <a:tailEnd/>
          </a:ln>
        </p:spPr>
        <p:txBody>
          <a:bodyPr lIns="24009" tIns="0" rIns="24009" bIns="0" anchor="b"/>
          <a:lstStyle/>
          <a:p>
            <a:pPr algn="r" defTabSz="1084263" eaLnBrk="0" fontAlgn="base" hangingPunct="0">
              <a:spcBef>
                <a:spcPct val="0"/>
              </a:spcBef>
              <a:spcAft>
                <a:spcPct val="0"/>
              </a:spcAft>
            </a:pPr>
            <a:r>
              <a:rPr lang="de-DE" sz="1300" i="1" smtClean="0">
                <a:solidFill>
                  <a:srgbClr val="000000"/>
                </a:solidFill>
                <a:latin typeface="Times New Roman" pitchFamily="18" charset="0"/>
              </a:rPr>
              <a:t>2</a:t>
            </a:r>
          </a:p>
        </p:txBody>
      </p:sp>
      <p:sp>
        <p:nvSpPr>
          <p:cNvPr id="97288" name="Rectangle 8"/>
          <p:cNvSpPr>
            <a:spLocks noChangeArrowheads="1"/>
          </p:cNvSpPr>
          <p:nvPr/>
        </p:nvSpPr>
        <p:spPr bwMode="auto">
          <a:xfrm>
            <a:off x="3176" y="8678681"/>
            <a:ext cx="2974975" cy="459074"/>
          </a:xfrm>
          <a:prstGeom prst="rect">
            <a:avLst/>
          </a:prstGeom>
          <a:noFill/>
          <a:ln w="9525">
            <a:noFill/>
            <a:miter lim="800000"/>
            <a:headEnd/>
            <a:tailEnd/>
          </a:ln>
        </p:spPr>
        <p:txBody>
          <a:bodyPr wrap="none" lIns="98783" tIns="49391" rIns="98783" bIns="49391" anchor="ctr"/>
          <a:lstStyle/>
          <a:p>
            <a:pPr fontAlgn="base">
              <a:spcBef>
                <a:spcPct val="0"/>
              </a:spcBef>
              <a:spcAft>
                <a:spcPct val="0"/>
              </a:spcAft>
            </a:pPr>
            <a:endParaRPr lang="en-US" sz="2600" dirty="0" smtClean="0">
              <a:solidFill>
                <a:srgbClr val="000000"/>
              </a:solidFill>
              <a:latin typeface="Times New Roman" pitchFamily="18" charset="0"/>
            </a:endParaRPr>
          </a:p>
        </p:txBody>
      </p:sp>
      <p:sp>
        <p:nvSpPr>
          <p:cNvPr id="97289" name="Rectangle 9"/>
          <p:cNvSpPr>
            <a:spLocks noChangeArrowheads="1"/>
          </p:cNvSpPr>
          <p:nvPr/>
        </p:nvSpPr>
        <p:spPr bwMode="auto">
          <a:xfrm>
            <a:off x="3176" y="1562"/>
            <a:ext cx="2974975" cy="459074"/>
          </a:xfrm>
          <a:prstGeom prst="rect">
            <a:avLst/>
          </a:prstGeom>
          <a:noFill/>
          <a:ln w="9525">
            <a:noFill/>
            <a:miter lim="800000"/>
            <a:headEnd/>
            <a:tailEnd/>
          </a:ln>
        </p:spPr>
        <p:txBody>
          <a:bodyPr wrap="none" lIns="98783" tIns="49391" rIns="98783" bIns="49391" anchor="ctr"/>
          <a:lstStyle/>
          <a:p>
            <a:pPr fontAlgn="base">
              <a:spcBef>
                <a:spcPct val="0"/>
              </a:spcBef>
              <a:spcAft>
                <a:spcPct val="0"/>
              </a:spcAft>
            </a:pPr>
            <a:endParaRPr lang="en-US" sz="2600" dirty="0" smtClean="0">
              <a:solidFill>
                <a:srgbClr val="000000"/>
              </a:solidFill>
              <a:latin typeface="Times New Roman" pitchFamily="18" charset="0"/>
            </a:endParaRPr>
          </a:p>
        </p:txBody>
      </p:sp>
      <p:sp>
        <p:nvSpPr>
          <p:cNvPr id="131082" name="Rectangle 10"/>
          <p:cNvSpPr>
            <a:spLocks noGrp="1" noChangeArrowheads="1"/>
          </p:cNvSpPr>
          <p:nvPr>
            <p:ph type="body" idx="1"/>
          </p:nvPr>
        </p:nvSpPr>
        <p:spPr>
          <a:xfrm>
            <a:off x="439739" y="4359640"/>
            <a:ext cx="6224587" cy="3864652"/>
          </a:xfrm>
          <a:ln/>
        </p:spPr>
        <p:txBody>
          <a:bodyPr lIns="66880" tIns="34297" rIns="66880" bIns="34297">
            <a:normAutofit/>
          </a:bodyPr>
          <a:lstStyle/>
          <a:p>
            <a:pPr marL="0" indent="0" defTabSz="987826">
              <a:lnSpc>
                <a:spcPct val="110000"/>
              </a:lnSpc>
              <a:spcAft>
                <a:spcPct val="20000"/>
              </a:spcAft>
              <a:buFontTx/>
              <a:buNone/>
              <a:defRPr/>
            </a:pPr>
            <a:endParaRPr lang="de-DE" sz="1300" dirty="0" smtClean="0">
              <a:latin typeface="Arial" charset="0"/>
            </a:endParaRPr>
          </a:p>
        </p:txBody>
      </p:sp>
      <p:sp>
        <p:nvSpPr>
          <p:cNvPr id="97291" name="Rectangle 11"/>
          <p:cNvSpPr>
            <a:spLocks noGrp="1" noRot="1" noChangeAspect="1" noChangeArrowheads="1" noTextEdit="1"/>
          </p:cNvSpPr>
          <p:nvPr>
            <p:ph type="sldImg"/>
          </p:nvPr>
        </p:nvSpPr>
        <p:spPr bwMode="auto">
          <a:xfrm>
            <a:off x="1300163" y="801688"/>
            <a:ext cx="4257675" cy="3194050"/>
          </a:xfrm>
          <a:noFill/>
          <a:ln cap="flat">
            <a:solidFill>
              <a:srgbClr val="000000"/>
            </a:solidFill>
            <a:miter lim="800000"/>
            <a:headEnd/>
            <a:tailEn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2</a:t>
            </a:fld>
            <a:endParaRPr lang="en-US"/>
          </a:p>
        </p:txBody>
      </p:sp>
    </p:spTree>
    <p:extLst>
      <p:ext uri="{BB962C8B-B14F-4D97-AF65-F5344CB8AC3E}">
        <p14:creationId xmlns:p14="http://schemas.microsoft.com/office/powerpoint/2010/main" val="39857001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20</a:t>
            </a:fld>
            <a:endParaRPr lang="en-US"/>
          </a:p>
        </p:txBody>
      </p:sp>
    </p:spTree>
    <p:extLst>
      <p:ext uri="{BB962C8B-B14F-4D97-AF65-F5344CB8AC3E}">
        <p14:creationId xmlns:p14="http://schemas.microsoft.com/office/powerpoint/2010/main" val="25263206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21</a:t>
            </a:fld>
            <a:endParaRPr lang="en-US"/>
          </a:p>
        </p:txBody>
      </p:sp>
    </p:spTree>
    <p:extLst>
      <p:ext uri="{BB962C8B-B14F-4D97-AF65-F5344CB8AC3E}">
        <p14:creationId xmlns:p14="http://schemas.microsoft.com/office/powerpoint/2010/main" val="2536579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22</a:t>
            </a:fld>
            <a:endParaRPr lang="en-US"/>
          </a:p>
        </p:txBody>
      </p:sp>
    </p:spTree>
    <p:extLst>
      <p:ext uri="{BB962C8B-B14F-4D97-AF65-F5344CB8AC3E}">
        <p14:creationId xmlns:p14="http://schemas.microsoft.com/office/powerpoint/2010/main" val="3042954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23</a:t>
            </a:fld>
            <a:endParaRPr lang="en-US"/>
          </a:p>
        </p:txBody>
      </p:sp>
    </p:spTree>
    <p:extLst>
      <p:ext uri="{BB962C8B-B14F-4D97-AF65-F5344CB8AC3E}">
        <p14:creationId xmlns:p14="http://schemas.microsoft.com/office/powerpoint/2010/main" val="39814942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24</a:t>
            </a:fld>
            <a:endParaRPr lang="en-US"/>
          </a:p>
        </p:txBody>
      </p:sp>
    </p:spTree>
    <p:extLst>
      <p:ext uri="{BB962C8B-B14F-4D97-AF65-F5344CB8AC3E}">
        <p14:creationId xmlns:p14="http://schemas.microsoft.com/office/powerpoint/2010/main" val="28387277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AD17D6E-906C-42AC-9BE5-AF64787DBDA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26</a:t>
            </a:fld>
            <a:endParaRPr lang="en-US"/>
          </a:p>
        </p:txBody>
      </p:sp>
    </p:spTree>
    <p:extLst>
      <p:ext uri="{BB962C8B-B14F-4D97-AF65-F5344CB8AC3E}">
        <p14:creationId xmlns:p14="http://schemas.microsoft.com/office/powerpoint/2010/main" val="2339504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27</a:t>
            </a:fld>
            <a:endParaRPr lang="en-US"/>
          </a:p>
        </p:txBody>
      </p:sp>
    </p:spTree>
    <p:extLst>
      <p:ext uri="{BB962C8B-B14F-4D97-AF65-F5344CB8AC3E}">
        <p14:creationId xmlns:p14="http://schemas.microsoft.com/office/powerpoint/2010/main" val="28558723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870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91E687-46AD-4419-A467-7701C5CE1D82}"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solidFill>
                  <a:prstClr val="black"/>
                </a:solidFill>
                <a:latin typeface="Calibri"/>
              </a:rPr>
              <a:pPr/>
              <a:t>29</a:t>
            </a:fld>
            <a:endParaRPr lang="en-US">
              <a:solidFill>
                <a:prstClr val="black"/>
              </a:solidFill>
              <a:latin typeface="Calibri"/>
            </a:endParaRPr>
          </a:p>
        </p:txBody>
      </p:sp>
    </p:spTree>
    <p:extLst>
      <p:ext uri="{BB962C8B-B14F-4D97-AF65-F5344CB8AC3E}">
        <p14:creationId xmlns:p14="http://schemas.microsoft.com/office/powerpoint/2010/main" val="2867342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3</a:t>
            </a:fld>
            <a:endParaRPr lang="en-US"/>
          </a:p>
        </p:txBody>
      </p:sp>
    </p:spTree>
    <p:extLst>
      <p:ext uri="{BB962C8B-B14F-4D97-AF65-F5344CB8AC3E}">
        <p14:creationId xmlns:p14="http://schemas.microsoft.com/office/powerpoint/2010/main" val="2575881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4</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5</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6</a:t>
            </a:fld>
            <a:endParaRPr lang="en-US"/>
          </a:p>
        </p:txBody>
      </p:sp>
    </p:spTree>
    <p:extLst>
      <p:ext uri="{BB962C8B-B14F-4D97-AF65-F5344CB8AC3E}">
        <p14:creationId xmlns:p14="http://schemas.microsoft.com/office/powerpoint/2010/main" val="1612609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7</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F25138-EB4B-4671-AFE3-B12BB4308CCA}" type="slidenum">
              <a:rPr lang="en-US" smtClean="0"/>
              <a:pPr/>
              <a:t>8</a:t>
            </a:fld>
            <a:endParaRPr lang="en-US"/>
          </a:p>
        </p:txBody>
      </p:sp>
    </p:spTree>
    <p:extLst>
      <p:ext uri="{BB962C8B-B14F-4D97-AF65-F5344CB8AC3E}">
        <p14:creationId xmlns:p14="http://schemas.microsoft.com/office/powerpoint/2010/main" val="1419589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9</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5.jpe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E088F31-3864-4158-ADC3-2A0C2CC9B822}" type="datetimeFigureOut">
              <a:rPr lang="en-US"/>
              <a:pPr>
                <a:defRPr/>
              </a:pPr>
              <a:t>7/2/13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D68045-CD9E-42DE-BF08-BEF3D3538DD8}" type="slidenum">
              <a:rPr lang="en-US"/>
              <a:pPr>
                <a:defRPr/>
              </a:pPr>
              <a:t>‹#›</a:t>
            </a:fld>
            <a:endParaRPr lang="en-US"/>
          </a:p>
        </p:txBody>
      </p:sp>
    </p:spTree>
    <p:extLst>
      <p:ext uri="{BB962C8B-B14F-4D97-AF65-F5344CB8AC3E}">
        <p14:creationId xmlns:p14="http://schemas.microsoft.com/office/powerpoint/2010/main" val="40203239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1900B05-183F-457E-A227-9B38049B782B}" type="datetimeFigureOut">
              <a:rPr lang="en-US"/>
              <a:pPr>
                <a:defRPr/>
              </a:pPr>
              <a:t>7/2/13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6F55A5-5896-46F7-8E4F-5D06CE3BADF2}" type="slidenum">
              <a:rPr lang="en-US"/>
              <a:pPr>
                <a:defRPr/>
              </a:pPr>
              <a:t>‹#›</a:t>
            </a:fld>
            <a:endParaRPr lang="en-US"/>
          </a:p>
        </p:txBody>
      </p:sp>
    </p:spTree>
    <p:extLst>
      <p:ext uri="{BB962C8B-B14F-4D97-AF65-F5344CB8AC3E}">
        <p14:creationId xmlns:p14="http://schemas.microsoft.com/office/powerpoint/2010/main" val="38303249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5D34FB8-57BC-49DC-83EB-EC4611666C7F}" type="datetimeFigureOut">
              <a:rPr lang="en-US"/>
              <a:pPr>
                <a:defRPr/>
              </a:pPr>
              <a:t>7/2/13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1DC239-22AE-4CDE-9B14-6A5322DF1655}" type="slidenum">
              <a:rPr lang="en-US"/>
              <a:pPr>
                <a:defRPr/>
              </a:pPr>
              <a:t>‹#›</a:t>
            </a:fld>
            <a:endParaRPr lang="en-US"/>
          </a:p>
        </p:txBody>
      </p:sp>
    </p:spTree>
    <p:extLst>
      <p:ext uri="{BB962C8B-B14F-4D97-AF65-F5344CB8AC3E}">
        <p14:creationId xmlns:p14="http://schemas.microsoft.com/office/powerpoint/2010/main" val="36222991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rtlCol="0">
            <a:normAutofit/>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solidFill>
                  <a:schemeClr val="tx1">
                    <a:tint val="75000"/>
                  </a:schemeClr>
                </a:solidFill>
              </a:defRPr>
            </a:lvl1pPr>
          </a:lstStyle>
          <a:p>
            <a:pPr>
              <a:defRPr/>
            </a:pPr>
            <a:endParaRPr lang="en-US">
              <a:solidFill>
                <a:prstClr val="white">
                  <a:tint val="75000"/>
                </a:prstClr>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solidFill>
                  <a:schemeClr val="tx1">
                    <a:tint val="75000"/>
                  </a:schemeClr>
                </a:solidFill>
              </a:defRPr>
            </a:lvl1pPr>
          </a:lstStyle>
          <a:p>
            <a:pPr>
              <a:defRPr/>
            </a:pPr>
            <a:endParaRPr lang="en-US">
              <a:solidFill>
                <a:prstClr val="white">
                  <a:tint val="75000"/>
                </a:prstClr>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solidFill>
                  <a:schemeClr val="tx1">
                    <a:tint val="75000"/>
                  </a:schemeClr>
                </a:solidFill>
              </a:defRPr>
            </a:lvl1pPr>
          </a:lstStyle>
          <a:p>
            <a:pPr>
              <a:defRPr/>
            </a:pPr>
            <a:fld id="{7D4650A4-5EBE-43CB-847A-325962F99BAF}"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30243367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1167535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3714262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9432353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1762679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012013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9094246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022402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00C6D2-D3B6-476B-A0DB-4D7C5DEABF69}" type="datetimeFigureOut">
              <a:rPr lang="en-US"/>
              <a:pPr>
                <a:defRPr/>
              </a:pPr>
              <a:t>7/2/13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952CB0-4A31-4388-A7E0-6882259135CD}" type="slidenum">
              <a:rPr lang="en-US"/>
              <a:pPr>
                <a:defRPr/>
              </a:pPr>
              <a:t>‹#›</a:t>
            </a:fld>
            <a:endParaRPr lang="en-US"/>
          </a:p>
        </p:txBody>
      </p:sp>
    </p:spTree>
    <p:extLst>
      <p:ext uri="{BB962C8B-B14F-4D97-AF65-F5344CB8AC3E}">
        <p14:creationId xmlns:p14="http://schemas.microsoft.com/office/powerpoint/2010/main" val="29624815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5313558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0972434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8506977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808433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Footer Placeholder 3"/>
          <p:cNvSpPr>
            <a:spLocks noGrp="1"/>
          </p:cNvSpPr>
          <p:nvPr>
            <p:ph type="ftr" sz="quarter" idx="10"/>
          </p:nvPr>
        </p:nvSpPr>
        <p:spPr>
          <a:xfrm>
            <a:off x="3124200" y="6245225"/>
            <a:ext cx="2895600" cy="476250"/>
          </a:xfrm>
        </p:spPr>
        <p:txBody>
          <a:bodyPr/>
          <a:lstStyle>
            <a:lvl1pPr>
              <a:defRPr/>
            </a:lvl1pPr>
          </a:lstStyle>
          <a:p>
            <a:endParaRPr lang="en-GB">
              <a:solidFill>
                <a:prstClr val="white">
                  <a:tint val="75000"/>
                </a:prstClr>
              </a:solidFill>
            </a:endParaRPr>
          </a:p>
        </p:txBody>
      </p:sp>
      <p:sp>
        <p:nvSpPr>
          <p:cNvPr id="5" name="Slide Number Placeholder 4"/>
          <p:cNvSpPr>
            <a:spLocks noGrp="1"/>
          </p:cNvSpPr>
          <p:nvPr>
            <p:ph type="sldNum" sz="quarter" idx="11"/>
          </p:nvPr>
        </p:nvSpPr>
        <p:spPr>
          <a:xfrm>
            <a:off x="6967538" y="6437313"/>
            <a:ext cx="2133600" cy="476250"/>
          </a:xfrm>
        </p:spPr>
        <p:txBody>
          <a:bodyPr/>
          <a:lstStyle>
            <a:lvl1pPr>
              <a:defRPr/>
            </a:lvl1pPr>
          </a:lstStyle>
          <a:p>
            <a:fld id="{4FD3B5CC-8BA2-4688-9075-7BC5C6C58530}" type="slidenum">
              <a:rPr lang="en-GB">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4923791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95288" y="1484313"/>
            <a:ext cx="4102100"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95288" y="2124075"/>
            <a:ext cx="4102100" cy="41417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484313"/>
            <a:ext cx="41290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24075"/>
            <a:ext cx="4129088" cy="41417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4"/>
          <p:cNvSpPr>
            <a:spLocks noGrp="1"/>
          </p:cNvSpPr>
          <p:nvPr>
            <p:ph type="body" sz="quarter" idx="13"/>
          </p:nvPr>
        </p:nvSpPr>
        <p:spPr>
          <a:xfrm>
            <a:off x="152400" y="6265863"/>
            <a:ext cx="4419600" cy="431776"/>
          </a:xfrm>
        </p:spPr>
        <p:txBody>
          <a:bodyPr lIns="0" rIns="0" anchor="b"/>
          <a:lstStyle>
            <a:lvl1pPr marL="0" indent="0">
              <a:lnSpc>
                <a:spcPct val="100000"/>
              </a:lnSpc>
              <a:spcBef>
                <a:spcPts val="0"/>
              </a:spcBef>
              <a:spcAft>
                <a:spcPts val="0"/>
              </a:spcAft>
              <a:buNone/>
              <a:defRPr sz="1000" b="0">
                <a:solidFill>
                  <a:srgbClr val="2D2D8A"/>
                </a:solidFill>
                <a:latin typeface="+mn-lt"/>
                <a:cs typeface="Arial" pitchFamily="34" charset="0"/>
              </a:defRPr>
            </a:lvl1pPr>
            <a:lvl2pPr marL="457200" indent="0">
              <a:buNone/>
              <a:defRPr>
                <a:latin typeface="Arial" pitchFamily="34" charset="0"/>
                <a:cs typeface="Arial" pitchFamily="34" charset="0"/>
              </a:defRPr>
            </a:lvl2pPr>
            <a:lvl3pPr marL="914400" indent="0">
              <a:buNone/>
              <a:defRPr>
                <a:latin typeface="Arial" pitchFamily="34" charset="0"/>
                <a:cs typeface="Arial" pitchFamily="34" charset="0"/>
              </a:defRPr>
            </a:lvl3pPr>
            <a:lvl4pPr marL="1371600" indent="0">
              <a:buNone/>
              <a:defRPr>
                <a:latin typeface="Arial" pitchFamily="34" charset="0"/>
                <a:cs typeface="Arial" pitchFamily="34" charset="0"/>
              </a:defRPr>
            </a:lvl4pPr>
            <a:lvl5pPr marL="1828800" indent="0">
              <a:buNone/>
              <a:defRPr>
                <a:latin typeface="Arial" pitchFamily="34" charset="0"/>
                <a:cs typeface="Arial" pitchFamily="34" charset="0"/>
              </a:defRPr>
            </a:lvl5pPr>
          </a:lstStyle>
          <a:p>
            <a:pPr lvl="0"/>
            <a:r>
              <a:rPr lang="en-US" dirty="0" smtClean="0"/>
              <a:t>Click to edit Master text styles</a:t>
            </a:r>
          </a:p>
        </p:txBody>
      </p:sp>
      <p:sp>
        <p:nvSpPr>
          <p:cNvPr id="11" name="Text Placeholder 4"/>
          <p:cNvSpPr>
            <a:spLocks noGrp="1"/>
          </p:cNvSpPr>
          <p:nvPr>
            <p:ph type="body" sz="quarter" idx="14"/>
          </p:nvPr>
        </p:nvSpPr>
        <p:spPr>
          <a:xfrm>
            <a:off x="4572000" y="6265863"/>
            <a:ext cx="4419600" cy="431776"/>
          </a:xfrm>
        </p:spPr>
        <p:txBody>
          <a:bodyPr lIns="0" rIns="0" anchor="b"/>
          <a:lstStyle>
            <a:lvl1pPr marL="0" indent="0" algn="r">
              <a:lnSpc>
                <a:spcPct val="100000"/>
              </a:lnSpc>
              <a:spcBef>
                <a:spcPts val="0"/>
              </a:spcBef>
              <a:spcAft>
                <a:spcPts val="0"/>
              </a:spcAft>
              <a:buNone/>
              <a:defRPr sz="1000" b="0">
                <a:solidFill>
                  <a:srgbClr val="2D2D8A"/>
                </a:solidFill>
                <a:latin typeface="+mn-lt"/>
                <a:cs typeface="Arial" pitchFamily="34" charset="0"/>
              </a:defRPr>
            </a:lvl1pPr>
            <a:lvl2pPr marL="457200" indent="0">
              <a:buNone/>
              <a:defRPr>
                <a:latin typeface="Arial" pitchFamily="34" charset="0"/>
                <a:cs typeface="Arial" pitchFamily="34" charset="0"/>
              </a:defRPr>
            </a:lvl2pPr>
            <a:lvl3pPr marL="914400" indent="0">
              <a:buNone/>
              <a:defRPr>
                <a:latin typeface="Arial" pitchFamily="34" charset="0"/>
                <a:cs typeface="Arial" pitchFamily="34" charset="0"/>
              </a:defRPr>
            </a:lvl3pPr>
            <a:lvl4pPr marL="1371600" indent="0">
              <a:buNone/>
              <a:defRPr>
                <a:latin typeface="Arial" pitchFamily="34" charset="0"/>
                <a:cs typeface="Arial" pitchFamily="34" charset="0"/>
              </a:defRPr>
            </a:lvl4pPr>
            <a:lvl5pPr marL="1828800" indent="0">
              <a:buNone/>
              <a:defRPr>
                <a:latin typeface="Arial" pitchFamily="34" charset="0"/>
                <a:cs typeface="Arial" pitchFamily="34" charset="0"/>
              </a:defRPr>
            </a:lvl5pPr>
          </a:lstStyle>
          <a:p>
            <a:pPr lvl="0"/>
            <a:r>
              <a:rPr lang="en-US" dirty="0" smtClean="0"/>
              <a:t>Click to edit Master text styles</a:t>
            </a:r>
          </a:p>
        </p:txBody>
      </p:sp>
      <p:sp>
        <p:nvSpPr>
          <p:cNvPr id="9" name="Slide Number Placeholder 8"/>
          <p:cNvSpPr>
            <a:spLocks noGrp="1"/>
          </p:cNvSpPr>
          <p:nvPr>
            <p:ph type="sldNum" sz="quarter" idx="15"/>
          </p:nvPr>
        </p:nvSpPr>
        <p:spPr/>
        <p:txBody>
          <a:bodyPr/>
          <a:lstStyle>
            <a:lvl1pPr>
              <a:defRPr/>
            </a:lvl1pPr>
          </a:lstStyle>
          <a:p>
            <a:fld id="{140AF308-06FC-4B06-8DC2-29B30B62C76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1233453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4"/>
          <p:cNvSpPr>
            <a:spLocks noGrp="1"/>
          </p:cNvSpPr>
          <p:nvPr>
            <p:ph type="body" sz="quarter" idx="13"/>
          </p:nvPr>
        </p:nvSpPr>
        <p:spPr>
          <a:xfrm>
            <a:off x="152400" y="6265863"/>
            <a:ext cx="4419600" cy="431776"/>
          </a:xfrm>
        </p:spPr>
        <p:txBody>
          <a:bodyPr lIns="0" rIns="0" anchor="b"/>
          <a:lstStyle>
            <a:lvl1pPr marL="0" indent="0">
              <a:lnSpc>
                <a:spcPct val="100000"/>
              </a:lnSpc>
              <a:spcBef>
                <a:spcPts val="0"/>
              </a:spcBef>
              <a:spcAft>
                <a:spcPts val="0"/>
              </a:spcAft>
              <a:buNone/>
              <a:defRPr sz="1000" b="0">
                <a:solidFill>
                  <a:srgbClr val="2D2D8A"/>
                </a:solidFill>
                <a:latin typeface="+mn-lt"/>
                <a:cs typeface="Arial" pitchFamily="34" charset="0"/>
              </a:defRPr>
            </a:lvl1pPr>
            <a:lvl2pPr marL="457200" indent="0">
              <a:buNone/>
              <a:defRPr>
                <a:latin typeface="Arial" pitchFamily="34" charset="0"/>
                <a:cs typeface="Arial" pitchFamily="34" charset="0"/>
              </a:defRPr>
            </a:lvl2pPr>
            <a:lvl3pPr marL="914400" indent="0">
              <a:buNone/>
              <a:defRPr>
                <a:latin typeface="Arial" pitchFamily="34" charset="0"/>
                <a:cs typeface="Arial" pitchFamily="34" charset="0"/>
              </a:defRPr>
            </a:lvl3pPr>
            <a:lvl4pPr marL="1371600" indent="0">
              <a:buNone/>
              <a:defRPr>
                <a:latin typeface="Arial" pitchFamily="34" charset="0"/>
                <a:cs typeface="Arial" pitchFamily="34" charset="0"/>
              </a:defRPr>
            </a:lvl4pPr>
            <a:lvl5pPr marL="1828800" indent="0">
              <a:buNone/>
              <a:defRPr>
                <a:latin typeface="Arial" pitchFamily="34" charset="0"/>
                <a:cs typeface="Arial" pitchFamily="34" charset="0"/>
              </a:defRPr>
            </a:lvl5pPr>
          </a:lstStyle>
          <a:p>
            <a:pPr lvl="0"/>
            <a:r>
              <a:rPr lang="en-US" dirty="0" smtClean="0"/>
              <a:t>Click to edit Master text styles</a:t>
            </a:r>
          </a:p>
        </p:txBody>
      </p:sp>
      <p:sp>
        <p:nvSpPr>
          <p:cNvPr id="7" name="Text Placeholder 4"/>
          <p:cNvSpPr>
            <a:spLocks noGrp="1"/>
          </p:cNvSpPr>
          <p:nvPr>
            <p:ph type="body" sz="quarter" idx="14"/>
          </p:nvPr>
        </p:nvSpPr>
        <p:spPr>
          <a:xfrm>
            <a:off x="4572000" y="6265863"/>
            <a:ext cx="4419600" cy="431776"/>
          </a:xfrm>
        </p:spPr>
        <p:txBody>
          <a:bodyPr lIns="0" rIns="0" anchor="b"/>
          <a:lstStyle>
            <a:lvl1pPr marL="0" indent="0" algn="r">
              <a:lnSpc>
                <a:spcPct val="100000"/>
              </a:lnSpc>
              <a:spcBef>
                <a:spcPts val="0"/>
              </a:spcBef>
              <a:spcAft>
                <a:spcPts val="0"/>
              </a:spcAft>
              <a:buNone/>
              <a:defRPr sz="1000" b="0">
                <a:solidFill>
                  <a:srgbClr val="2D2D8A"/>
                </a:solidFill>
                <a:latin typeface="+mn-lt"/>
                <a:cs typeface="Arial" pitchFamily="34" charset="0"/>
              </a:defRPr>
            </a:lvl1pPr>
            <a:lvl2pPr marL="457200" indent="0">
              <a:buNone/>
              <a:defRPr>
                <a:latin typeface="Arial" pitchFamily="34" charset="0"/>
                <a:cs typeface="Arial" pitchFamily="34" charset="0"/>
              </a:defRPr>
            </a:lvl2pPr>
            <a:lvl3pPr marL="914400" indent="0">
              <a:buNone/>
              <a:defRPr>
                <a:latin typeface="Arial" pitchFamily="34" charset="0"/>
                <a:cs typeface="Arial" pitchFamily="34" charset="0"/>
              </a:defRPr>
            </a:lvl3pPr>
            <a:lvl4pPr marL="1371600" indent="0">
              <a:buNone/>
              <a:defRPr>
                <a:latin typeface="Arial" pitchFamily="34" charset="0"/>
                <a:cs typeface="Arial" pitchFamily="34" charset="0"/>
              </a:defRPr>
            </a:lvl4pPr>
            <a:lvl5pPr marL="1828800" indent="0">
              <a:buNone/>
              <a:defRPr>
                <a:latin typeface="Arial" pitchFamily="34" charset="0"/>
                <a:cs typeface="Arial" pitchFamily="34" charset="0"/>
              </a:defRPr>
            </a:lvl5pPr>
          </a:lstStyle>
          <a:p>
            <a:pPr lvl="0"/>
            <a:r>
              <a:rPr lang="en-US" dirty="0" smtClean="0"/>
              <a:t>Click to edit Master text styles</a:t>
            </a:r>
          </a:p>
        </p:txBody>
      </p:sp>
      <p:sp>
        <p:nvSpPr>
          <p:cNvPr id="5" name="Slide Number Placeholder 4"/>
          <p:cNvSpPr>
            <a:spLocks noGrp="1"/>
          </p:cNvSpPr>
          <p:nvPr>
            <p:ph type="sldNum" sz="quarter" idx="15"/>
          </p:nvPr>
        </p:nvSpPr>
        <p:spPr/>
        <p:txBody>
          <a:bodyPr/>
          <a:lstStyle>
            <a:lvl1pPr>
              <a:defRPr/>
            </a:lvl1pPr>
          </a:lstStyle>
          <a:p>
            <a:fld id="{FF821E86-59A6-4210-8015-DC9358BB42B8}"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0773919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6029"/>
            <a:ext cx="8229600" cy="1143000"/>
          </a:xfrm>
          <a:prstGeom prst="rect">
            <a:avLst/>
          </a:prstGeom>
        </p:spPr>
        <p:txBody>
          <a:bodyPr/>
          <a:lstStyle>
            <a:lvl1pPr>
              <a:defRPr>
                <a:solidFill>
                  <a:srgbClr val="64A797"/>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591"/>
            <a:ext cx="8229600" cy="516636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4826130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315707194"/>
      </p:ext>
    </p:extLst>
  </p:cSld>
  <p:clrMapOvr>
    <a:masterClrMapping/>
  </p:clrMapOvr>
  <p:transition xmlns:p14="http://schemas.microsoft.com/office/powerpoint/2010/mai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706541"/>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93AA363-A852-48BD-AFF0-4D190F47D4AB}" type="datetimeFigureOut">
              <a:rPr lang="en-US"/>
              <a:pPr>
                <a:defRPr/>
              </a:pPr>
              <a:t>7/2/13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9E4AFE-F045-47E3-B2A0-8F5858952801}" type="slidenum">
              <a:rPr lang="en-US"/>
              <a:pPr>
                <a:defRPr/>
              </a:pPr>
              <a:t>‹#›</a:t>
            </a:fld>
            <a:endParaRPr lang="en-US"/>
          </a:p>
        </p:txBody>
      </p:sp>
    </p:spTree>
    <p:extLst>
      <p:ext uri="{BB962C8B-B14F-4D97-AF65-F5344CB8AC3E}">
        <p14:creationId xmlns:p14="http://schemas.microsoft.com/office/powerpoint/2010/main" val="40809459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15935432"/>
      </p:ext>
    </p:extLst>
  </p:cSld>
  <p:clrMapOvr>
    <a:masterClrMapping/>
  </p:clrMapOvr>
  <p:transition xmlns:p14="http://schemas.microsoft.com/office/powerpoint/2010/mai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74861199"/>
      </p:ext>
    </p:extLst>
  </p:cSld>
  <p:clrMapOvr>
    <a:masterClrMapping/>
  </p:clrMapOvr>
  <p:transition xmlns:p14="http://schemas.microsoft.com/office/powerpoint/2010/mai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6986882"/>
      </p:ext>
    </p:extLst>
  </p:cSld>
  <p:clrMapOvr>
    <a:masterClrMapping/>
  </p:clrMapOvr>
  <p:transition xmlns:p14="http://schemas.microsoft.com/office/powerpoint/2010/mai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6881530"/>
      </p:ext>
    </p:extLst>
  </p:cSld>
  <p:clrMapOvr>
    <a:masterClrMapping/>
  </p:clrMapOvr>
  <p:transition xmlns:p14="http://schemas.microsoft.com/office/powerpoint/2010/main"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024923"/>
      </p:ext>
    </p:extLst>
  </p:cSld>
  <p:clrMapOvr>
    <a:masterClrMapping/>
  </p:clrMapOvr>
  <p:transition xmlns:p14="http://schemas.microsoft.com/office/powerpoint/2010/mai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806658"/>
      </p:ext>
    </p:extLst>
  </p:cSld>
  <p:clrMapOvr>
    <a:masterClrMapping/>
  </p:clrMapOvr>
  <p:transition xmlns:p14="http://schemas.microsoft.com/office/powerpoint/2010/mai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1030374"/>
      </p:ext>
    </p:extLst>
  </p:cSld>
  <p:clrMapOvr>
    <a:masterClrMapping/>
  </p:clrMapOvr>
  <p:transition xmlns:p14="http://schemas.microsoft.com/office/powerpoint/2010/mai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6284356"/>
      </p:ext>
    </p:extLst>
  </p:cSld>
  <p:clrMapOvr>
    <a:masterClrMapping/>
  </p:clrMapOvr>
  <p:transition xmlns:p14="http://schemas.microsoft.com/office/powerpoint/2010/mai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205328"/>
      </p:ext>
    </p:extLst>
  </p:cSld>
  <p:clrMapOvr>
    <a:masterClrMapping/>
  </p:clrMapOvr>
  <p:transition xmlns:p14="http://schemas.microsoft.com/office/powerpoint/2010/main"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AA7C993-CC3C-4BFC-96B4-04740D783D0C}" type="datetimeFigureOut">
              <a:rPr lang="en-US"/>
              <a:pPr>
                <a:defRPr/>
              </a:pPr>
              <a:t>7/2/13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496B656-C46B-4275-9699-3219539EF483}" type="slidenum">
              <a:rPr lang="en-US"/>
              <a:pPr>
                <a:defRPr/>
              </a:pPr>
              <a:t>‹#›</a:t>
            </a:fld>
            <a:endParaRPr lang="en-US"/>
          </a:p>
        </p:txBody>
      </p:sp>
    </p:spTree>
    <p:extLst>
      <p:ext uri="{BB962C8B-B14F-4D97-AF65-F5344CB8AC3E}">
        <p14:creationId xmlns:p14="http://schemas.microsoft.com/office/powerpoint/2010/main" val="10202312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85C6046-1FE4-47D3-B936-37CCD2B44DCA}" type="datetimeFigureOut">
              <a:rPr lang="en-US"/>
              <a:pPr>
                <a:defRPr/>
              </a:pPr>
              <a:t>7/2/13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9C13398-4899-4D99-8D77-95940E08A401}" type="slidenum">
              <a:rPr lang="en-US"/>
              <a:pPr>
                <a:defRPr/>
              </a:pPr>
              <a:t>‹#›</a:t>
            </a:fld>
            <a:endParaRPr lang="en-US"/>
          </a:p>
        </p:txBody>
      </p:sp>
    </p:spTree>
    <p:extLst>
      <p:ext uri="{BB962C8B-B14F-4D97-AF65-F5344CB8AC3E}">
        <p14:creationId xmlns:p14="http://schemas.microsoft.com/office/powerpoint/2010/main" val="33025494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1480A25-F902-4246-9639-868676B3DD51}" type="datetimeFigureOut">
              <a:rPr lang="en-US"/>
              <a:pPr>
                <a:defRPr/>
              </a:pPr>
              <a:t>7/2/13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E55E43B-AB2F-44FB-8898-A3910B258746}" type="slidenum">
              <a:rPr lang="en-US"/>
              <a:pPr>
                <a:defRPr/>
              </a:pPr>
              <a:t>‹#›</a:t>
            </a:fld>
            <a:endParaRPr lang="en-US"/>
          </a:p>
        </p:txBody>
      </p:sp>
    </p:spTree>
    <p:extLst>
      <p:ext uri="{BB962C8B-B14F-4D97-AF65-F5344CB8AC3E}">
        <p14:creationId xmlns:p14="http://schemas.microsoft.com/office/powerpoint/2010/main" val="4493856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DB4C3FD-700A-419E-93E0-6B9165699791}" type="datetimeFigureOut">
              <a:rPr lang="en-US"/>
              <a:pPr>
                <a:defRPr/>
              </a:pPr>
              <a:t>7/2/13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DDDA21C-80CA-45DC-9422-0AB8DBCCCA7B}" type="slidenum">
              <a:rPr lang="en-US"/>
              <a:pPr>
                <a:defRPr/>
              </a:pPr>
              <a:t>‹#›</a:t>
            </a:fld>
            <a:endParaRPr lang="en-US"/>
          </a:p>
        </p:txBody>
      </p:sp>
    </p:spTree>
    <p:extLst>
      <p:ext uri="{BB962C8B-B14F-4D97-AF65-F5344CB8AC3E}">
        <p14:creationId xmlns:p14="http://schemas.microsoft.com/office/powerpoint/2010/main" val="34609751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04BFB4B-281D-4079-BBD1-05869EA030E4}" type="datetimeFigureOut">
              <a:rPr lang="en-US"/>
              <a:pPr>
                <a:defRPr/>
              </a:pPr>
              <a:t>7/2/13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5F36B6-97E5-4729-A819-A9153D6C3FC9}" type="slidenum">
              <a:rPr lang="en-US"/>
              <a:pPr>
                <a:defRPr/>
              </a:pPr>
              <a:t>‹#›</a:t>
            </a:fld>
            <a:endParaRPr lang="en-US"/>
          </a:p>
        </p:txBody>
      </p:sp>
    </p:spTree>
    <p:extLst>
      <p:ext uri="{BB962C8B-B14F-4D97-AF65-F5344CB8AC3E}">
        <p14:creationId xmlns:p14="http://schemas.microsoft.com/office/powerpoint/2010/main" val="34793566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D944EA5-7F4A-4157-A87A-C96AEA888349}" type="datetimeFigureOut">
              <a:rPr lang="en-US"/>
              <a:pPr>
                <a:defRPr/>
              </a:pPr>
              <a:t>7/2/13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B83A92B-FD16-471F-B379-03C8F802D0E7}" type="slidenum">
              <a:rPr lang="en-US"/>
              <a:pPr>
                <a:defRPr/>
              </a:pPr>
              <a:t>‹#›</a:t>
            </a:fld>
            <a:endParaRPr lang="en-US"/>
          </a:p>
        </p:txBody>
      </p:sp>
    </p:spTree>
    <p:extLst>
      <p:ext uri="{BB962C8B-B14F-4D97-AF65-F5344CB8AC3E}">
        <p14:creationId xmlns:p14="http://schemas.microsoft.com/office/powerpoint/2010/main" val="34085392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slideLayout" Target="../slideLayouts/slideLayout26.xml"/><Relationship Id="rId15"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theme" Target="../theme/theme3.xml"/><Relationship Id="rId3"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8.xml"/><Relationship Id="rId12" Type="http://schemas.openxmlformats.org/officeDocument/2006/relationships/theme" Target="../theme/theme4.xml"/><Relationship Id="rId13" Type="http://schemas.openxmlformats.org/officeDocument/2006/relationships/image" Target="../media/image2.png"/><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9.xml"/><Relationship Id="rId12" Type="http://schemas.openxmlformats.org/officeDocument/2006/relationships/theme" Target="../theme/theme5.xml"/><Relationship Id="rId13" Type="http://schemas.openxmlformats.org/officeDocument/2006/relationships/image" Target="../media/image4.jpeg"/><Relationship Id="rId1" Type="http://schemas.openxmlformats.org/officeDocument/2006/relationships/slideLayout" Target="../slideLayouts/slideLayout39.xml"/><Relationship Id="rId2" Type="http://schemas.openxmlformats.org/officeDocument/2006/relationships/slideLayout" Target="../slideLayouts/slideLayout40.xml"/><Relationship Id="rId3" Type="http://schemas.openxmlformats.org/officeDocument/2006/relationships/slideLayout" Target="../slideLayouts/slideLayout41.xml"/><Relationship Id="rId4" Type="http://schemas.openxmlformats.org/officeDocument/2006/relationships/slideLayout" Target="../slideLayouts/slideLayout42.xml"/><Relationship Id="rId5" Type="http://schemas.openxmlformats.org/officeDocument/2006/relationships/slideLayout" Target="../slideLayouts/slideLayout43.xml"/><Relationship Id="rId6" Type="http://schemas.openxmlformats.org/officeDocument/2006/relationships/slideLayout" Target="../slideLayouts/slideLayout44.xml"/><Relationship Id="rId7" Type="http://schemas.openxmlformats.org/officeDocument/2006/relationships/slideLayout" Target="../slideLayouts/slideLayout45.xml"/><Relationship Id="rId8" Type="http://schemas.openxmlformats.org/officeDocument/2006/relationships/slideLayout" Target="../slideLayouts/slideLayout46.xml"/><Relationship Id="rId9" Type="http://schemas.openxmlformats.org/officeDocument/2006/relationships/slideLayout" Target="../slideLayouts/slideLayout47.xml"/><Relationship Id="rId10"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0.xml"/><Relationship Id="rId12" Type="http://schemas.openxmlformats.org/officeDocument/2006/relationships/theme" Target="../theme/theme6.xml"/><Relationship Id="rId13" Type="http://schemas.openxmlformats.org/officeDocument/2006/relationships/image" Target="../media/image4.jpeg"/><Relationship Id="rId1" Type="http://schemas.openxmlformats.org/officeDocument/2006/relationships/slideLayout" Target="../slideLayouts/slideLayout50.xml"/><Relationship Id="rId2" Type="http://schemas.openxmlformats.org/officeDocument/2006/relationships/slideLayout" Target="../slideLayouts/slideLayout51.xml"/><Relationship Id="rId3" Type="http://schemas.openxmlformats.org/officeDocument/2006/relationships/slideLayout" Target="../slideLayouts/slideLayout52.xml"/><Relationship Id="rId4" Type="http://schemas.openxmlformats.org/officeDocument/2006/relationships/slideLayout" Target="../slideLayouts/slideLayout53.xml"/><Relationship Id="rId5" Type="http://schemas.openxmlformats.org/officeDocument/2006/relationships/slideLayout" Target="../slideLayouts/slideLayout54.xml"/><Relationship Id="rId6" Type="http://schemas.openxmlformats.org/officeDocument/2006/relationships/slideLayout" Target="../slideLayouts/slideLayout55.xml"/><Relationship Id="rId7" Type="http://schemas.openxmlformats.org/officeDocument/2006/relationships/slideLayout" Target="../slideLayouts/slideLayout56.xml"/><Relationship Id="rId8" Type="http://schemas.openxmlformats.org/officeDocument/2006/relationships/slideLayout" Target="../slideLayouts/slideLayout57.xml"/><Relationship Id="rId9" Type="http://schemas.openxmlformats.org/officeDocument/2006/relationships/slideLayout" Target="../slideLayouts/slideLayout58.xml"/><Relationship Id="rId10"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02060"/>
            </a:gs>
            <a:gs pos="100000">
              <a:schemeClr val="bg1"/>
            </a:gs>
          </a:gsLst>
          <a:lin ang="16200000" scaled="1"/>
        </a:gra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white">
                    <a:tint val="75000"/>
                  </a:prstClr>
                </a:solidFill>
                <a:latin typeface="+mn-lt"/>
              </a:defRPr>
            </a:lvl1pPr>
          </a:lstStyle>
          <a:p>
            <a:pPr>
              <a:defRPr/>
            </a:pPr>
            <a:fld id="{472714B8-05BA-401D-B72A-3EB9918AC751}" type="datetimeFigureOut">
              <a:rPr lang="en-US"/>
              <a:pPr>
                <a:defRPr/>
              </a:pPr>
              <a:t>7/2/13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white">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white">
                    <a:tint val="75000"/>
                  </a:prstClr>
                </a:solidFill>
                <a:latin typeface="+mn-lt"/>
              </a:defRPr>
            </a:lvl1pPr>
          </a:lstStyle>
          <a:p>
            <a:pPr>
              <a:defRPr/>
            </a:pPr>
            <a:fld id="{4CAB4D16-591A-45E7-9EDD-9FA73B228B9B}" type="slidenum">
              <a:rPr lang="en-US"/>
              <a:pPr>
                <a:defRPr/>
              </a:pPr>
              <a:t>‹#›</a:t>
            </a:fld>
            <a:endParaRPr lang="en-US"/>
          </a:p>
        </p:txBody>
      </p:sp>
    </p:spTree>
    <p:extLst>
      <p:ext uri="{BB962C8B-B14F-4D97-AF65-F5344CB8AC3E}">
        <p14:creationId xmlns:p14="http://schemas.microsoft.com/office/powerpoint/2010/main" val="170880569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2060"/>
            </a:gs>
            <a:gs pos="100000">
              <a:schemeClr val="bg1"/>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86884F-A110-4814-ADDD-883180934385}" type="datetimeFigureOut">
              <a:rPr lang="en-US" smtClean="0">
                <a:solidFill>
                  <a:prstClr val="white">
                    <a:tint val="75000"/>
                  </a:prstClr>
                </a:solidFill>
              </a:rPr>
              <a:pPr/>
              <a:t>7/2/13</a:t>
            </a:fld>
            <a:endParaRPr lang="en-US">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DB5F62-6BA2-4FF4-88D6-E0A066EF859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400034916"/>
      </p:ext>
    </p:extLst>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6052544"/>
      </p:ext>
    </p:extLst>
  </p:cSld>
  <p:clrMap bg1="lt1" tx1="dk1" bg2="lt2" tx2="dk2" accent1="accent1" accent2="accent2" accent3="accent3" accent4="accent4" accent5="accent5" accent6="accent6" hlink="hlink" folHlink="folHlink"/>
  <p:sldLayoutIdLst>
    <p:sldLayoutId id="2147483690" r:id="rId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2930"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293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5293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0.xml"/><Relationship Id="rId3" Type="http://schemas.openxmlformats.org/officeDocument/2006/relationships/chart" Target="../charts/char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7.xml"/><Relationship Id="rId3"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emf"/><Relationship Id="rId5" Type="http://schemas.openxmlformats.org/officeDocument/2006/relationships/image" Target="../media/image9.emf"/><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4.xml"/><Relationship Id="rId3"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5.xml"/><Relationship Id="rId3" Type="http://schemas.openxmlformats.org/officeDocument/2006/relationships/chart" Target="../charts/char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6.xml"/><Relationship Id="rId3" Type="http://schemas.openxmlformats.org/officeDocument/2006/relationships/chart" Target="../charts/char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7.xml"/><Relationship Id="rId3" Type="http://schemas.openxmlformats.org/officeDocument/2006/relationships/chart" Target="../charts/char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8.xml"/><Relationship Id="rId3" Type="http://schemas.openxmlformats.org/officeDocument/2006/relationships/chart" Target="../charts/char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9.xml"/><Relationship Id="rId3"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685800" y="1600200"/>
            <a:ext cx="7848600" cy="4755751"/>
          </a:xfrm>
          <a:prstGeom prst="rect">
            <a:avLst/>
          </a:prstGeom>
        </p:spPr>
        <p:txBody>
          <a:bodyPr>
            <a:normAutofit/>
          </a:bodyPr>
          <a:lst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Tx/>
              <a:buNone/>
              <a:defRPr/>
            </a:pPr>
            <a:r>
              <a:rPr lang="en-US" b="1" dirty="0" smtClean="0">
                <a:solidFill>
                  <a:schemeClr val="tx1"/>
                </a:solidFill>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a:p>
            <a:pPr>
              <a:defRPr/>
            </a:pPr>
            <a:endParaRPr lang="en-US" dirty="0">
              <a:solidFill>
                <a:schemeClr val="tx1"/>
              </a:solidFill>
            </a:endParaRPr>
          </a:p>
        </p:txBody>
      </p:sp>
    </p:spTree>
    <p:extLst>
      <p:ext uri="{BB962C8B-B14F-4D97-AF65-F5344CB8AC3E}">
        <p14:creationId xmlns:p14="http://schemas.microsoft.com/office/powerpoint/2010/main" val="18293556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20345" y="2334154"/>
            <a:ext cx="8540496" cy="2448570"/>
          </a:xfrm>
          <a:prstGeom prst="rect">
            <a:avLst/>
          </a:prstGeom>
          <a:solidFill>
            <a:srgbClr val="4F867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latin typeface="Arial"/>
            </a:endParaRPr>
          </a:p>
        </p:txBody>
      </p:sp>
      <p:sp>
        <p:nvSpPr>
          <p:cNvPr id="2" name="Title 1"/>
          <p:cNvSpPr>
            <a:spLocks noGrp="1"/>
          </p:cNvSpPr>
          <p:nvPr>
            <p:ph type="title"/>
          </p:nvPr>
        </p:nvSpPr>
        <p:spPr>
          <a:xfrm>
            <a:off x="457200" y="46028"/>
            <a:ext cx="8229600" cy="2070639"/>
          </a:xfrm>
        </p:spPr>
        <p:txBody>
          <a:bodyPr anchor="ctr"/>
          <a:lstStyle/>
          <a:p>
            <a:r>
              <a:rPr lang="en-US" sz="2600" dirty="0" smtClean="0"/>
              <a:t>Given that the spectrum of side effects differs, in general, how would you compare the tolerability of BR to R-CHOP as up-front treatment for patients with FL?</a:t>
            </a:r>
          </a:p>
        </p:txBody>
      </p:sp>
      <p:sp>
        <p:nvSpPr>
          <p:cNvPr id="4" name="TextBox 3"/>
          <p:cNvSpPr txBox="1"/>
          <p:nvPr/>
        </p:nvSpPr>
        <p:spPr>
          <a:xfrm>
            <a:off x="320345" y="2441078"/>
            <a:ext cx="3023249" cy="707886"/>
          </a:xfrm>
          <a:prstGeom prst="rect">
            <a:avLst/>
          </a:prstGeom>
          <a:noFill/>
        </p:spPr>
        <p:txBody>
          <a:bodyPr wrap="square" rtlCol="0" anchor="ctr">
            <a:spAutoFit/>
          </a:bodyPr>
          <a:lstStyle/>
          <a:p>
            <a:pPr algn="r" defTabSz="457200"/>
            <a:r>
              <a:rPr lang="en-US" sz="2000" b="1" dirty="0" smtClean="0">
                <a:solidFill>
                  <a:prstClr val="black"/>
                </a:solidFill>
                <a:latin typeface="Arial"/>
              </a:rPr>
              <a:t>Tolerability is about the same</a:t>
            </a:r>
            <a:endParaRPr lang="en-US" sz="2000" b="1" dirty="0">
              <a:solidFill>
                <a:prstClr val="black"/>
              </a:solidFill>
              <a:latin typeface="Arial"/>
            </a:endParaRPr>
          </a:p>
        </p:txBody>
      </p:sp>
      <p:sp>
        <p:nvSpPr>
          <p:cNvPr id="5" name="TextBox 4"/>
          <p:cNvSpPr txBox="1"/>
          <p:nvPr/>
        </p:nvSpPr>
        <p:spPr>
          <a:xfrm>
            <a:off x="320345" y="3373015"/>
            <a:ext cx="3023249" cy="400110"/>
          </a:xfrm>
          <a:prstGeom prst="rect">
            <a:avLst/>
          </a:prstGeom>
          <a:noFill/>
        </p:spPr>
        <p:txBody>
          <a:bodyPr wrap="square" rtlCol="0" anchor="ctr">
            <a:spAutoFit/>
          </a:bodyPr>
          <a:lstStyle/>
          <a:p>
            <a:pPr algn="r" defTabSz="457200"/>
            <a:r>
              <a:rPr lang="en-US" sz="2000" b="1" dirty="0" smtClean="0">
                <a:solidFill>
                  <a:prstClr val="black"/>
                </a:solidFill>
                <a:latin typeface="Arial"/>
              </a:rPr>
              <a:t>BR is better tolerated</a:t>
            </a:r>
            <a:endParaRPr lang="en-US" sz="2000" b="1" dirty="0">
              <a:solidFill>
                <a:prstClr val="black"/>
              </a:solidFill>
              <a:latin typeface="Arial"/>
            </a:endParaRPr>
          </a:p>
        </p:txBody>
      </p:sp>
      <p:sp>
        <p:nvSpPr>
          <p:cNvPr id="6" name="TextBox 5"/>
          <p:cNvSpPr txBox="1"/>
          <p:nvPr/>
        </p:nvSpPr>
        <p:spPr>
          <a:xfrm>
            <a:off x="320346" y="4025392"/>
            <a:ext cx="3023248" cy="651460"/>
          </a:xfrm>
          <a:prstGeom prst="rect">
            <a:avLst/>
          </a:prstGeom>
          <a:noFill/>
        </p:spPr>
        <p:txBody>
          <a:bodyPr wrap="square" rtlCol="0" anchor="ctr">
            <a:spAutoFit/>
          </a:bodyPr>
          <a:lstStyle/>
          <a:p>
            <a:pPr algn="r" defTabSz="457200">
              <a:lnSpc>
                <a:spcPct val="90000"/>
              </a:lnSpc>
            </a:pPr>
            <a:r>
              <a:rPr lang="en-US" sz="2000" b="1" dirty="0" smtClean="0">
                <a:solidFill>
                  <a:prstClr val="black"/>
                </a:solidFill>
                <a:latin typeface="Arial"/>
              </a:rPr>
              <a:t>R-CHOP is better tolerated</a:t>
            </a:r>
            <a:endParaRPr lang="en-US" sz="2000" b="1" dirty="0">
              <a:solidFill>
                <a:prstClr val="black"/>
              </a:solidFill>
              <a:latin typeface="Arial"/>
            </a:endParaRPr>
          </a:p>
        </p:txBody>
      </p:sp>
      <p:cxnSp>
        <p:nvCxnSpPr>
          <p:cNvPr id="22" name="Straight Connector 21"/>
          <p:cNvCxnSpPr/>
          <p:nvPr/>
        </p:nvCxnSpPr>
        <p:spPr>
          <a:xfrm>
            <a:off x="320344" y="2334153"/>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20344" y="4782724"/>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aphicFrame>
        <p:nvGraphicFramePr>
          <p:cNvPr id="10" name="Chart 9"/>
          <p:cNvGraphicFramePr/>
          <p:nvPr>
            <p:extLst>
              <p:ext uri="{D42A27DB-BD31-4B8C-83A1-F6EECF244321}">
                <p14:modId xmlns:p14="http://schemas.microsoft.com/office/powerpoint/2010/main" val="2098925390"/>
              </p:ext>
            </p:extLst>
          </p:nvPr>
        </p:nvGraphicFramePr>
        <p:xfrm>
          <a:off x="3194193" y="2165417"/>
          <a:ext cx="5666648" cy="27942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075857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defTabSz="457200">
              <a:spcAft>
                <a:spcPct val="20000"/>
              </a:spcAft>
              <a:buClr>
                <a:srgbClr val="1F497D"/>
              </a:buClr>
              <a:buSzPct val="80000"/>
              <a:buFont typeface="Wingdings" charset="0"/>
              <a:buNone/>
            </a:pPr>
            <a:r>
              <a:rPr lang="en-US" sz="2000" b="1" dirty="0">
                <a:solidFill>
                  <a:srgbClr val="EFC53D"/>
                </a:solidFill>
                <a:latin typeface="Arial" charset="0"/>
              </a:rPr>
              <a:t>Moderator</a:t>
            </a:r>
            <a:r>
              <a:rPr lang="en-US" sz="1800" b="1" dirty="0">
                <a:solidFill>
                  <a:prstClr val="black"/>
                </a:solidFill>
                <a:latin typeface="Arial" charset="0"/>
              </a:rPr>
              <a:t/>
            </a:r>
            <a:br>
              <a:rPr lang="en-US" sz="1800" b="1" dirty="0">
                <a:solidFill>
                  <a:prstClr val="black"/>
                </a:solidFill>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a:r>
              <a:rPr lang="en-US" sz="1800" b="1" dirty="0">
                <a:solidFill>
                  <a:srgbClr val="FFFFFF"/>
                </a:solidFill>
                <a:latin typeface="Arial" charset="0"/>
                <a:ea typeface="ヒラギノ角ゴ Pro W3" charset="0"/>
                <a:cs typeface="ヒラギノ角ゴ Pro W3" charset="0"/>
              </a:rPr>
              <a:t>Robert Z </a:t>
            </a:r>
            <a:r>
              <a:rPr lang="en-US" sz="1800" b="1" dirty="0" err="1">
                <a:solidFill>
                  <a:srgbClr val="FFFFFF"/>
                </a:solidFill>
                <a:latin typeface="Arial" charset="0"/>
                <a:ea typeface="ヒラギノ角ゴ Pro W3" charset="0"/>
                <a:cs typeface="ヒラギノ角ゴ Pro W3" charset="0"/>
              </a:rPr>
              <a:t>Orlowski</a:t>
            </a:r>
            <a:r>
              <a:rPr lang="en-US" sz="1800" b="1" dirty="0">
                <a:solidFill>
                  <a:srgbClr val="FFFFFF"/>
                </a:solidFill>
                <a:latin typeface="Arial" charset="0"/>
                <a:ea typeface="ヒラギノ角ゴ Pro W3" charset="0"/>
                <a:cs typeface="ヒラギノ角ゴ Pro W3" charset="0"/>
              </a:rPr>
              <a:t>, MD, PhD</a:t>
            </a:r>
          </a:p>
          <a:p>
            <a:pPr defTabSz="457200"/>
            <a:r>
              <a:rPr lang="en-US" sz="1800" b="1" dirty="0">
                <a:solidFill>
                  <a:srgbClr val="FFFFFF"/>
                </a:solidFill>
                <a:latin typeface="Arial" charset="0"/>
                <a:ea typeface="ヒラギノ角ゴ Pro W3" charset="0"/>
                <a:cs typeface="ヒラギノ角ゴ Pro W3" charset="0"/>
              </a:rPr>
              <a:t>Owen A O’Connor, MD, PhD</a:t>
            </a:r>
          </a:p>
          <a:p>
            <a:pPr defTabSz="457200"/>
            <a:r>
              <a:rPr lang="en-US" sz="1800" b="1" dirty="0" err="1">
                <a:solidFill>
                  <a:srgbClr val="FFFFFF"/>
                </a:solidFill>
                <a:latin typeface="Arial" charset="0"/>
                <a:ea typeface="ヒラギノ角ゴ Pro W3" charset="0"/>
                <a:cs typeface="ヒラギノ角ゴ Pro W3" charset="0"/>
              </a:rPr>
              <a:t>Sonali</a:t>
            </a:r>
            <a:r>
              <a:rPr lang="en-US" sz="1800" b="1" dirty="0">
                <a:solidFill>
                  <a:srgbClr val="FFFFFF"/>
                </a:solidFill>
                <a:latin typeface="Arial" charset="0"/>
                <a:ea typeface="ヒラギノ角ゴ Pro W3" charset="0"/>
                <a:cs typeface="ヒラギノ角ゴ Pro W3" charset="0"/>
              </a:rPr>
              <a:t> M Smith, MD</a:t>
            </a: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defTabSz="457200">
              <a:defRPr/>
            </a:pPr>
            <a:r>
              <a:rPr lang="en-US" b="1" dirty="0">
                <a:solidFill>
                  <a:srgbClr val="FFFFFF"/>
                </a:solidFill>
                <a:latin typeface="Arial" pitchFamily="1" charset="0"/>
                <a:ea typeface="ヒラギノ角ゴ Pro W3" pitchFamily="1" charset="-128"/>
                <a:cs typeface="ヒラギノ角ゴ Pro W3" pitchFamily="1" charset="-128"/>
              </a:rPr>
              <a:t>John P Leonard, MD</a:t>
            </a:r>
          </a:p>
          <a:p>
            <a:pPr defTabSz="457200">
              <a:defRPr/>
            </a:pPr>
            <a:r>
              <a:rPr lang="en-US" b="1" dirty="0">
                <a:solidFill>
                  <a:srgbClr val="FFFFFF"/>
                </a:solidFill>
                <a:latin typeface="Arial" pitchFamily="1" charset="0"/>
                <a:ea typeface="ヒラギノ角ゴ Pro W3" pitchFamily="1" charset="-128"/>
                <a:cs typeface="ヒラギノ角ゴ Pro W3" pitchFamily="1" charset="-128"/>
              </a:rPr>
              <a:t>Kenneth C Anderson, MD</a:t>
            </a:r>
          </a:p>
          <a:p>
            <a:pPr defTabSz="457200">
              <a:defRPr/>
            </a:pPr>
            <a:r>
              <a:rPr lang="en-US" b="1" dirty="0">
                <a:solidFill>
                  <a:srgbClr val="FFFFFF"/>
                </a:solidFill>
                <a:latin typeface="Arial" pitchFamily="1" charset="0"/>
                <a:ea typeface="ヒラギノ角ゴ Pro W3" pitchFamily="1" charset="-128"/>
                <a:cs typeface="ヒラギノ角ゴ Pro W3" pitchFamily="1" charset="-128"/>
              </a:rPr>
              <a:t>Nathan H Fowler,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defTabSz="457200">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defTabSz="457200">
              <a:defRPr/>
            </a:pPr>
            <a:r>
              <a:rPr lang="en-US" sz="3200" b="1" dirty="0" smtClean="0">
                <a:solidFill>
                  <a:srgbClr val="FFFFFF"/>
                </a:solidFill>
                <a:latin typeface="Arial" pitchFamily="1" charset="0"/>
                <a:ea typeface="ヒラギノ角ゴ Pro W3" pitchFamily="1" charset="-128"/>
                <a:cs typeface="ヒラギノ角ゴ Pro W3" pitchFamily="1" charset="-128"/>
              </a:rPr>
              <a:t>Beyond the Guidelines</a:t>
            </a:r>
          </a:p>
          <a:p>
            <a:pPr algn="ctr" defTabSz="457200">
              <a:defRPr/>
            </a:pPr>
            <a:r>
              <a:rPr lang="en-US" sz="2800" b="1" dirty="0">
                <a:solidFill>
                  <a:srgbClr val="EFC53D"/>
                </a:solidFill>
                <a:latin typeface="Arial" pitchFamily="1" charset="0"/>
                <a:ea typeface="ヒラギノ角ゴ Pro W3" pitchFamily="1" charset="-128"/>
                <a:cs typeface="ヒラギノ角ゴ Pro W3" pitchFamily="1" charset="-128"/>
              </a:rPr>
              <a:t>Assessing the Treatment Recommendations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of Investigators to Assist in the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Practical Management of Multiple Myeloma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and Non-Hodgkin Lymphoma</a:t>
            </a:r>
            <a:r>
              <a:rPr lang="en-US" b="1" dirty="0" smtClean="0">
                <a:solidFill>
                  <a:srgbClr val="EFC53D"/>
                </a:solidFill>
                <a:latin typeface="Arial" pitchFamily="1" charset="0"/>
                <a:ea typeface="ＭＳ Ｐゴシック" pitchFamily="1" charset="-128"/>
                <a:cs typeface="ＭＳ Ｐゴシック" pitchFamily="1" charset="-128"/>
              </a:rPr>
              <a:t/>
            </a:r>
            <a:br>
              <a:rPr lang="en-US" b="1" dirty="0" smtClean="0">
                <a:solidFill>
                  <a:srgbClr val="EFC53D"/>
                </a:solidFill>
                <a:latin typeface="Arial" pitchFamily="1" charset="0"/>
                <a:ea typeface="ＭＳ Ｐゴシック" pitchFamily="1" charset="-128"/>
                <a:cs typeface="ＭＳ Ｐゴシック" pitchFamily="1" charset="-128"/>
              </a:rPr>
            </a:br>
            <a:r>
              <a:rPr lang="en-US" sz="1400" b="1" dirty="0" smtClean="0">
                <a:solidFill>
                  <a:prstClr val="white"/>
                </a:solidFill>
                <a:latin typeface="Arial" pitchFamily="1" charset="0"/>
                <a:ea typeface="ヒラギノ角ゴ Pro W3" pitchFamily="1" charset="-128"/>
                <a:cs typeface="ヒラギノ角ゴ Pro W3" pitchFamily="1" charset="-128"/>
              </a:rPr>
              <a:t/>
            </a:r>
            <a:br>
              <a:rPr lang="en-US" sz="1400" b="1" dirty="0" smtClean="0">
                <a:solidFill>
                  <a:prstClr val="white"/>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Sunday, June 2, 2013</a:t>
            </a:r>
          </a:p>
          <a:p>
            <a:pPr algn="ctr" defTabSz="457200">
              <a:defRPr/>
            </a:pPr>
            <a:r>
              <a:rPr lang="en-US" sz="2000" b="1" dirty="0">
                <a:solidFill>
                  <a:srgbClr val="FFFFFF"/>
                </a:solidFill>
                <a:latin typeface="Arial" pitchFamily="1" charset="0"/>
                <a:ea typeface="ヒラギノ角ゴ Pro W3" pitchFamily="1" charset="-128"/>
                <a:cs typeface="ヒラギノ角ゴ Pro W3" pitchFamily="1" charset="-128"/>
              </a:rPr>
              <a:t>7:00 PM – 9:30 PM</a:t>
            </a:r>
          </a:p>
          <a:p>
            <a:pPr algn="ctr" defTabSz="457200">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05000"/>
            <a:ext cx="8305800" cy="1470025"/>
          </a:xfrm>
        </p:spPr>
        <p:txBody>
          <a:bodyPr rtlCol="0">
            <a:noAutofit/>
          </a:bodyPr>
          <a:lstStyle/>
          <a:p>
            <a:pPr eaLnBrk="1" fontAlgn="auto" hangingPunct="1">
              <a:spcAft>
                <a:spcPts val="0"/>
              </a:spcAft>
              <a:defRPr/>
            </a:pPr>
            <a:r>
              <a:rPr lang="en-US" sz="4000" dirty="0" smtClean="0">
                <a:solidFill>
                  <a:srgbClr val="FFFF00"/>
                </a:solidFill>
                <a:latin typeface="+mn-lt"/>
              </a:rPr>
              <a:t>Treatment Options in </a:t>
            </a:r>
            <a:br>
              <a:rPr lang="en-US" sz="4000" dirty="0" smtClean="0">
                <a:solidFill>
                  <a:srgbClr val="FFFF00"/>
                </a:solidFill>
                <a:latin typeface="+mn-lt"/>
              </a:rPr>
            </a:br>
            <a:r>
              <a:rPr lang="en-US" sz="4000" dirty="0" smtClean="0">
                <a:solidFill>
                  <a:srgbClr val="FFFF00"/>
                </a:solidFill>
                <a:latin typeface="+mn-lt"/>
              </a:rPr>
              <a:t>Follicular Lymphoma</a:t>
            </a:r>
            <a:br>
              <a:rPr lang="en-US" sz="4000" dirty="0" smtClean="0">
                <a:solidFill>
                  <a:srgbClr val="FFFF00"/>
                </a:solidFill>
                <a:latin typeface="+mn-lt"/>
              </a:rPr>
            </a:br>
            <a:endParaRPr lang="en-US" sz="4000" dirty="0" smtClean="0">
              <a:solidFill>
                <a:srgbClr val="FFFF00"/>
              </a:solidFill>
              <a:latin typeface="+mn-lt"/>
            </a:endParaRPr>
          </a:p>
        </p:txBody>
      </p:sp>
      <p:sp>
        <p:nvSpPr>
          <p:cNvPr id="3" name="Subtitle 2"/>
          <p:cNvSpPr>
            <a:spLocks noGrp="1"/>
          </p:cNvSpPr>
          <p:nvPr>
            <p:ph type="subTitle" idx="1"/>
          </p:nvPr>
        </p:nvSpPr>
        <p:spPr>
          <a:xfrm>
            <a:off x="1752600" y="3657600"/>
            <a:ext cx="5943600" cy="1905000"/>
          </a:xfrm>
        </p:spPr>
        <p:txBody>
          <a:bodyPr rtlCol="0">
            <a:noAutofit/>
          </a:bodyPr>
          <a:lstStyle/>
          <a:p>
            <a:pPr eaLnBrk="1" fontAlgn="auto" hangingPunct="1">
              <a:spcAft>
                <a:spcPts val="0"/>
              </a:spcAft>
              <a:defRPr/>
            </a:pPr>
            <a:r>
              <a:rPr lang="en-US" sz="1800" dirty="0" smtClean="0"/>
              <a:t>Nathan Fowler MD</a:t>
            </a:r>
          </a:p>
          <a:p>
            <a:pPr eaLnBrk="1" fontAlgn="auto" hangingPunct="1">
              <a:spcAft>
                <a:spcPts val="0"/>
              </a:spcAft>
              <a:defRPr/>
            </a:pPr>
            <a:r>
              <a:rPr lang="en-US" sz="1800" dirty="0" smtClean="0">
                <a:ea typeface="Verdana" pitchFamily="34" charset="0"/>
                <a:cs typeface="Verdana" pitchFamily="34" charset="0"/>
              </a:rPr>
              <a:t>Department of Lymphoma/Myeloma</a:t>
            </a:r>
          </a:p>
          <a:p>
            <a:pPr eaLnBrk="1" fontAlgn="auto" hangingPunct="1">
              <a:spcBef>
                <a:spcPts val="0"/>
              </a:spcBef>
              <a:spcAft>
                <a:spcPts val="0"/>
              </a:spcAft>
              <a:defRPr/>
            </a:pPr>
            <a:r>
              <a:rPr lang="en-US" sz="1800" dirty="0" smtClean="0">
                <a:ea typeface="Verdana" pitchFamily="34" charset="0"/>
                <a:cs typeface="Verdana" pitchFamily="34" charset="0"/>
              </a:rPr>
              <a:t>MD Anderson Cancer Center, Houston, TX</a:t>
            </a:r>
          </a:p>
          <a:p>
            <a:pPr eaLnBrk="1" fontAlgn="auto" hangingPunct="1">
              <a:spcBef>
                <a:spcPts val="0"/>
              </a:spcBef>
              <a:spcAft>
                <a:spcPts val="0"/>
              </a:spcAft>
              <a:defRPr/>
            </a:pPr>
            <a:endParaRPr lang="en-US" sz="1200" dirty="0">
              <a:ea typeface="Verdana" pitchFamily="34" charset="0"/>
              <a:cs typeface="Verdana" pitchFamily="34" charset="0"/>
            </a:endParaRPr>
          </a:p>
        </p:txBody>
      </p:sp>
    </p:spTree>
    <p:extLst>
      <p:ext uri="{BB962C8B-B14F-4D97-AF65-F5344CB8AC3E}">
        <p14:creationId xmlns:p14="http://schemas.microsoft.com/office/powerpoint/2010/main" val="34295497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a:xfrm>
            <a:off x="457200" y="152400"/>
            <a:ext cx="8229600" cy="1143000"/>
          </a:xfrm>
        </p:spPr>
        <p:txBody>
          <a:bodyPr/>
          <a:lstStyle/>
          <a:p>
            <a:r>
              <a:rPr lang="en-US" sz="4000" dirty="0" smtClean="0">
                <a:solidFill>
                  <a:srgbClr val="FFFF00"/>
                </a:solidFill>
                <a:latin typeface="+mn-lt"/>
              </a:rPr>
              <a:t>Characteristics: Follicular </a:t>
            </a:r>
            <a:r>
              <a:rPr lang="en-US" sz="4000" dirty="0">
                <a:solidFill>
                  <a:srgbClr val="FFFF00"/>
                </a:solidFill>
                <a:latin typeface="+mn-lt"/>
              </a:rPr>
              <a:t>NHL</a:t>
            </a:r>
          </a:p>
        </p:txBody>
      </p:sp>
      <p:sp>
        <p:nvSpPr>
          <p:cNvPr id="18435" name="Rectangle 3"/>
          <p:cNvSpPr>
            <a:spLocks noChangeArrowheads="1"/>
          </p:cNvSpPr>
          <p:nvPr/>
        </p:nvSpPr>
        <p:spPr bwMode="auto">
          <a:xfrm>
            <a:off x="381000" y="1524000"/>
            <a:ext cx="80645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5000"/>
              </a:lnSpc>
              <a:spcAft>
                <a:spcPct val="25000"/>
              </a:spcAft>
              <a:buClr>
                <a:srgbClr val="0000FF"/>
              </a:buClr>
              <a:buSzPct val="70000"/>
              <a:buFont typeface="Wingdings" pitchFamily="2" charset="2"/>
              <a:buChar char="n"/>
            </a:pPr>
            <a:r>
              <a:rPr lang="en-US" altLang="ja-JP" sz="2200" dirty="0">
                <a:solidFill>
                  <a:prstClr val="white"/>
                </a:solidFill>
                <a:effectLst>
                  <a:outerShdw blurRad="38100" dist="38100" dir="2700000" algn="tl">
                    <a:srgbClr val="000000"/>
                  </a:outerShdw>
                </a:effectLst>
                <a:ea typeface="ＭＳ Ｐゴシック" charset="-128"/>
              </a:rPr>
              <a:t>Indolent (low grade)</a:t>
            </a:r>
          </a:p>
          <a:p>
            <a:pPr marL="742950" lvl="1" indent="-285750">
              <a:lnSpc>
                <a:spcPct val="95000"/>
              </a:lnSpc>
              <a:spcAft>
                <a:spcPct val="25000"/>
              </a:spcAft>
              <a:buClr>
                <a:srgbClr val="C0504D"/>
              </a:buClr>
              <a:buSzPct val="7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Slowly progressive</a:t>
            </a:r>
          </a:p>
          <a:p>
            <a:pPr marL="742950" lvl="1" indent="-285750">
              <a:lnSpc>
                <a:spcPct val="95000"/>
              </a:lnSpc>
              <a:spcAft>
                <a:spcPct val="25000"/>
              </a:spcAft>
              <a:buClr>
                <a:srgbClr val="C0504D"/>
              </a:buClr>
              <a:buSzPct val="7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Long natural history </a:t>
            </a:r>
            <a:r>
              <a:rPr lang="en-US" altLang="ja-JP" sz="2000" dirty="0">
                <a:solidFill>
                  <a:prstClr val="white"/>
                </a:solidFill>
                <a:effectLst>
                  <a:outerShdw blurRad="38100" dist="38100" dir="2700000" algn="tl">
                    <a:srgbClr val="000000"/>
                  </a:outerShdw>
                </a:effectLst>
                <a:latin typeface="Arial"/>
                <a:ea typeface="ＭＳ Ｐゴシック" charset="-128"/>
              </a:rPr>
              <a:t>–</a:t>
            </a:r>
            <a:r>
              <a:rPr lang="en-US" altLang="ja-JP" sz="2000" dirty="0">
                <a:solidFill>
                  <a:prstClr val="white"/>
                </a:solidFill>
                <a:effectLst>
                  <a:outerShdw blurRad="38100" dist="38100" dir="2700000" algn="tl">
                    <a:srgbClr val="000000"/>
                  </a:outerShdw>
                </a:effectLst>
                <a:ea typeface="ＭＳ Ｐゴシック" charset="-128"/>
              </a:rPr>
              <a:t> </a:t>
            </a:r>
            <a:r>
              <a:rPr lang="en-US" altLang="ja-JP" sz="2000" dirty="0">
                <a:solidFill>
                  <a:prstClr val="white"/>
                </a:solidFill>
                <a:effectLst>
                  <a:outerShdw blurRad="38100" dist="38100" dir="2700000" algn="tl">
                    <a:srgbClr val="000000"/>
                  </a:outerShdw>
                </a:effectLst>
                <a:latin typeface="Arial"/>
                <a:ea typeface="ＭＳ Ｐゴシック" charset="-128"/>
              </a:rPr>
              <a:t>“</a:t>
            </a:r>
            <a:r>
              <a:rPr lang="en-US" altLang="ja-JP" sz="2000" dirty="0">
                <a:solidFill>
                  <a:prstClr val="white"/>
                </a:solidFill>
                <a:effectLst>
                  <a:outerShdw blurRad="38100" dist="38100" dir="2700000" algn="tl">
                    <a:srgbClr val="000000"/>
                  </a:outerShdw>
                </a:effectLst>
                <a:ea typeface="ＭＳ Ｐゴシック" charset="-128"/>
              </a:rPr>
              <a:t>chronic disease</a:t>
            </a:r>
            <a:r>
              <a:rPr lang="en-US" altLang="ja-JP" sz="2000" dirty="0">
                <a:solidFill>
                  <a:prstClr val="white"/>
                </a:solidFill>
                <a:effectLst>
                  <a:outerShdw blurRad="38100" dist="38100" dir="2700000" algn="tl">
                    <a:srgbClr val="000000"/>
                  </a:outerShdw>
                </a:effectLst>
                <a:latin typeface="Arial"/>
                <a:ea typeface="ＭＳ Ｐゴシック" charset="-128"/>
              </a:rPr>
              <a:t>”</a:t>
            </a:r>
            <a:endParaRPr lang="en-US" altLang="ja-JP" sz="2000" dirty="0">
              <a:solidFill>
                <a:prstClr val="white"/>
              </a:solidFill>
              <a:effectLst>
                <a:outerShdw blurRad="38100" dist="38100" dir="2700000" algn="tl">
                  <a:srgbClr val="000000"/>
                </a:outerShdw>
              </a:effectLst>
              <a:ea typeface="ＭＳ Ｐゴシック" charset="-128"/>
            </a:endParaRPr>
          </a:p>
          <a:p>
            <a:pPr marL="742950" lvl="1" indent="-285750">
              <a:lnSpc>
                <a:spcPct val="95000"/>
              </a:lnSpc>
              <a:spcAft>
                <a:spcPct val="25000"/>
              </a:spcAft>
              <a:buClr>
                <a:srgbClr val="C0504D"/>
              </a:buClr>
              <a:buSzPct val="7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Median survival: </a:t>
            </a:r>
            <a:r>
              <a:rPr lang="en-US" altLang="ja-JP" sz="2000" dirty="0" smtClean="0">
                <a:solidFill>
                  <a:prstClr val="white"/>
                </a:solidFill>
                <a:effectLst>
                  <a:outerShdw blurRad="38100" dist="38100" dir="2700000" algn="tl">
                    <a:srgbClr val="000000"/>
                  </a:outerShdw>
                </a:effectLst>
                <a:ea typeface="ＭＳ Ｐゴシック" charset="-128"/>
              </a:rPr>
              <a:t>7-12 </a:t>
            </a:r>
            <a:r>
              <a:rPr lang="en-US" altLang="ja-JP" sz="2000" dirty="0">
                <a:solidFill>
                  <a:prstClr val="white"/>
                </a:solidFill>
                <a:effectLst>
                  <a:outerShdw blurRad="38100" dist="38100" dir="2700000" algn="tl">
                    <a:srgbClr val="000000"/>
                  </a:outerShdw>
                </a:effectLst>
                <a:ea typeface="ＭＳ Ｐゴシック" charset="-128"/>
              </a:rPr>
              <a:t>years</a:t>
            </a:r>
          </a:p>
          <a:p>
            <a:pPr marL="1143000" lvl="2" indent="-228600">
              <a:lnSpc>
                <a:spcPct val="95000"/>
              </a:lnSpc>
              <a:spcAft>
                <a:spcPct val="25000"/>
              </a:spcAft>
              <a:buClr>
                <a:srgbClr val="EEECE1"/>
              </a:buClr>
              <a:buSzPct val="12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5-year OS: 53-91% (FLIPI)</a:t>
            </a:r>
          </a:p>
          <a:p>
            <a:pPr marL="742950" lvl="1" indent="-285750">
              <a:lnSpc>
                <a:spcPct val="95000"/>
              </a:lnSpc>
              <a:spcAft>
                <a:spcPct val="25000"/>
              </a:spcAft>
              <a:buClr>
                <a:srgbClr val="C0504D"/>
              </a:buClr>
              <a:buSzPct val="7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Up to 50% risk of transformation</a:t>
            </a:r>
          </a:p>
          <a:p>
            <a:pPr marL="742950" lvl="1" indent="-285750">
              <a:lnSpc>
                <a:spcPct val="95000"/>
              </a:lnSpc>
              <a:spcAft>
                <a:spcPct val="25000"/>
              </a:spcAft>
              <a:buClr>
                <a:srgbClr val="C0504D"/>
              </a:buClr>
              <a:buSzPct val="7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Treatable, but not </a:t>
            </a:r>
            <a:r>
              <a:rPr lang="en-US" altLang="ja-JP" sz="2000" dirty="0" smtClean="0">
                <a:solidFill>
                  <a:prstClr val="white"/>
                </a:solidFill>
                <a:effectLst>
                  <a:outerShdw blurRad="38100" dist="38100" dir="2700000" algn="tl">
                    <a:srgbClr val="000000"/>
                  </a:outerShdw>
                </a:effectLst>
                <a:ea typeface="ＭＳ Ｐゴシック" charset="-128"/>
              </a:rPr>
              <a:t>curable</a:t>
            </a:r>
            <a:endParaRPr lang="en-US" altLang="ja-JP" sz="2000" dirty="0">
              <a:solidFill>
                <a:prstClr val="white"/>
              </a:solidFill>
              <a:effectLst>
                <a:outerShdw blurRad="38100" dist="38100" dir="2700000" algn="tl">
                  <a:srgbClr val="000000"/>
                </a:outerShdw>
              </a:effectLst>
              <a:ea typeface="ＭＳ Ｐゴシック" charset="-128"/>
            </a:endParaRPr>
          </a:p>
          <a:p>
            <a:pPr marL="342900" indent="-342900">
              <a:lnSpc>
                <a:spcPct val="95000"/>
              </a:lnSpc>
              <a:spcAft>
                <a:spcPct val="25000"/>
              </a:spcAft>
              <a:buClr>
                <a:srgbClr val="0000FF"/>
              </a:buClr>
              <a:buSzPct val="70000"/>
              <a:buFont typeface="Wingdings" pitchFamily="2" charset="2"/>
              <a:buChar char="n"/>
            </a:pPr>
            <a:r>
              <a:rPr lang="en-US" altLang="ja-JP" sz="2200" dirty="0">
                <a:solidFill>
                  <a:prstClr val="white"/>
                </a:solidFill>
                <a:effectLst>
                  <a:outerShdw blurRad="38100" dist="38100" dir="2700000" algn="tl">
                    <a:srgbClr val="000000"/>
                  </a:outerShdw>
                </a:effectLst>
                <a:ea typeface="ＭＳ Ｐゴシック" charset="-128"/>
              </a:rPr>
              <a:t>Treatment Options</a:t>
            </a:r>
          </a:p>
          <a:p>
            <a:pPr marL="742950" lvl="1" indent="-285750">
              <a:lnSpc>
                <a:spcPct val="95000"/>
              </a:lnSpc>
              <a:spcAft>
                <a:spcPct val="25000"/>
              </a:spcAft>
              <a:buClr>
                <a:srgbClr val="C0504D"/>
              </a:buClr>
              <a:buSzPct val="7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Observation </a:t>
            </a:r>
          </a:p>
          <a:p>
            <a:pPr marL="742950" lvl="1" indent="-285750">
              <a:lnSpc>
                <a:spcPct val="95000"/>
              </a:lnSpc>
              <a:spcAft>
                <a:spcPct val="25000"/>
              </a:spcAft>
              <a:buClr>
                <a:srgbClr val="C0504D"/>
              </a:buClr>
              <a:buSzPct val="7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Rituximab alone</a:t>
            </a:r>
          </a:p>
          <a:p>
            <a:pPr marL="742950" lvl="1" indent="-285750">
              <a:lnSpc>
                <a:spcPct val="95000"/>
              </a:lnSpc>
              <a:spcAft>
                <a:spcPct val="25000"/>
              </a:spcAft>
              <a:buClr>
                <a:srgbClr val="C0504D"/>
              </a:buClr>
              <a:buSzPct val="7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Combined chemo-</a:t>
            </a:r>
            <a:r>
              <a:rPr lang="en-US" altLang="ja-JP" sz="2000" dirty="0" err="1">
                <a:solidFill>
                  <a:prstClr val="white"/>
                </a:solidFill>
                <a:effectLst>
                  <a:outerShdw blurRad="38100" dist="38100" dir="2700000" algn="tl">
                    <a:srgbClr val="000000"/>
                  </a:outerShdw>
                </a:effectLst>
                <a:ea typeface="ＭＳ Ｐゴシック" charset="-128"/>
              </a:rPr>
              <a:t>immuno</a:t>
            </a:r>
            <a:r>
              <a:rPr lang="en-US" altLang="ja-JP" sz="2000" dirty="0">
                <a:solidFill>
                  <a:prstClr val="white"/>
                </a:solidFill>
                <a:effectLst>
                  <a:outerShdw blurRad="38100" dist="38100" dir="2700000" algn="tl">
                    <a:srgbClr val="000000"/>
                  </a:outerShdw>
                </a:effectLst>
                <a:ea typeface="ＭＳ Ｐゴシック" charset="-128"/>
              </a:rPr>
              <a:t> therapy</a:t>
            </a:r>
          </a:p>
          <a:p>
            <a:pPr marL="742950" lvl="1" indent="-285750">
              <a:lnSpc>
                <a:spcPct val="95000"/>
              </a:lnSpc>
              <a:spcAft>
                <a:spcPct val="25000"/>
              </a:spcAft>
              <a:buClr>
                <a:srgbClr val="C0504D"/>
              </a:buClr>
              <a:buSzPct val="70000"/>
              <a:buFont typeface="Wingdings" pitchFamily="2" charset="2"/>
              <a:buChar char="n"/>
            </a:pPr>
            <a:r>
              <a:rPr lang="en-US" altLang="ja-JP" sz="2000" dirty="0">
                <a:solidFill>
                  <a:prstClr val="white"/>
                </a:solidFill>
                <a:effectLst>
                  <a:outerShdw blurRad="38100" dist="38100" dir="2700000" algn="tl">
                    <a:srgbClr val="000000"/>
                  </a:outerShdw>
                </a:effectLst>
                <a:ea typeface="ＭＳ Ｐゴシック" charset="-128"/>
              </a:rPr>
              <a:t>Radiation in limited disease</a:t>
            </a:r>
          </a:p>
          <a:p>
            <a:pPr marL="742950" lvl="1" indent="-285750">
              <a:lnSpc>
                <a:spcPct val="95000"/>
              </a:lnSpc>
              <a:spcAft>
                <a:spcPct val="25000"/>
              </a:spcAft>
              <a:buClr>
                <a:srgbClr val="C0504D"/>
              </a:buClr>
              <a:buSzPct val="70000"/>
              <a:buFont typeface="Wingdings" pitchFamily="2" charset="2"/>
              <a:buChar char="n"/>
            </a:pPr>
            <a:r>
              <a:rPr lang="en-US" altLang="ja-JP" sz="2000" dirty="0" err="1">
                <a:solidFill>
                  <a:prstClr val="white"/>
                </a:solidFill>
                <a:effectLst>
                  <a:outerShdw blurRad="38100" dist="38100" dir="2700000" algn="tl">
                    <a:srgbClr val="000000"/>
                  </a:outerShdw>
                </a:effectLst>
                <a:ea typeface="ＭＳ Ｐゴシック" charset="-128"/>
              </a:rPr>
              <a:t>Hematopoitic</a:t>
            </a:r>
            <a:r>
              <a:rPr lang="en-US" altLang="ja-JP" sz="2000" dirty="0">
                <a:solidFill>
                  <a:prstClr val="white"/>
                </a:solidFill>
                <a:effectLst>
                  <a:outerShdw blurRad="38100" dist="38100" dir="2700000" algn="tl">
                    <a:srgbClr val="000000"/>
                  </a:outerShdw>
                </a:effectLst>
                <a:ea typeface="ＭＳ Ｐゴシック" charset="-128"/>
              </a:rPr>
              <a:t> stem cell transplant</a:t>
            </a:r>
            <a:endParaRPr lang="en-US" sz="2000" dirty="0">
              <a:solidFill>
                <a:prstClr val="white"/>
              </a:solidFill>
              <a:effectLst>
                <a:outerShdw blurRad="38100" dist="38100" dir="2700000" algn="tl">
                  <a:srgbClr val="000000"/>
                </a:outerShdw>
              </a:effectLst>
            </a:endParaRPr>
          </a:p>
        </p:txBody>
      </p:sp>
    </p:spTree>
    <p:extLst>
      <p:ext uri="{BB962C8B-B14F-4D97-AF65-F5344CB8AC3E}">
        <p14:creationId xmlns:p14="http://schemas.microsoft.com/office/powerpoint/2010/main" val="24210769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dirty="0" smtClean="0">
                <a:solidFill>
                  <a:srgbClr val="FFFF00"/>
                </a:solidFill>
                <a:latin typeface="+mn-lt"/>
              </a:rPr>
              <a:t>Addition of Rituximab to Therapy</a:t>
            </a:r>
            <a:endParaRPr lang="en-US" dirty="0">
              <a:solidFill>
                <a:srgbClr val="FFFF00"/>
              </a:solidFill>
              <a:latin typeface="+mn-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49447819"/>
              </p:ext>
            </p:extLst>
          </p:nvPr>
        </p:nvGraphicFramePr>
        <p:xfrm>
          <a:off x="381000" y="1447800"/>
          <a:ext cx="8305800" cy="4257728"/>
        </p:xfrm>
        <a:graphic>
          <a:graphicData uri="http://schemas.openxmlformats.org/drawingml/2006/table">
            <a:tbl>
              <a:tblPr firstRow="1" bandRow="1">
                <a:tableStyleId>{5C22544A-7EE6-4342-B048-85BDC9FD1C3A}</a:tableStyleId>
              </a:tblPr>
              <a:tblGrid>
                <a:gridCol w="1661160"/>
                <a:gridCol w="1661160"/>
                <a:gridCol w="1522730"/>
                <a:gridCol w="1799590"/>
                <a:gridCol w="1661160"/>
              </a:tblGrid>
              <a:tr h="390470">
                <a:tc gridSpan="5">
                  <a:txBody>
                    <a:bodyPr/>
                    <a:lstStyle/>
                    <a:p>
                      <a:pPr algn="ctr"/>
                      <a:r>
                        <a:rPr lang="en-US" sz="1800" dirty="0" smtClean="0"/>
                        <a:t>Responses in</a:t>
                      </a:r>
                      <a:r>
                        <a:rPr lang="en-US" sz="1800" baseline="0" dirty="0" smtClean="0"/>
                        <a:t> Studies of Up-Front Treatment of Follicular Lymphoma</a:t>
                      </a:r>
                      <a:endParaRPr lang="en-US" sz="180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390470">
                <a:tc>
                  <a:txBody>
                    <a:bodyPr/>
                    <a:lstStyle/>
                    <a:p>
                      <a:pPr algn="ctr"/>
                      <a:r>
                        <a:rPr lang="en-US" sz="1800" b="1" dirty="0" smtClean="0"/>
                        <a:t>Study</a:t>
                      </a:r>
                      <a:endParaRPr lang="en-US" sz="1800" b="1" dirty="0"/>
                    </a:p>
                  </a:txBody>
                  <a:tcPr/>
                </a:tc>
                <a:tc>
                  <a:txBody>
                    <a:bodyPr/>
                    <a:lstStyle/>
                    <a:p>
                      <a:pPr algn="ctr"/>
                      <a:r>
                        <a:rPr lang="en-US" sz="1800" b="1" dirty="0" smtClean="0"/>
                        <a:t>Phase</a:t>
                      </a:r>
                      <a:endParaRPr lang="en-US" sz="1800" b="1" dirty="0"/>
                    </a:p>
                  </a:txBody>
                  <a:tcPr/>
                </a:tc>
                <a:tc>
                  <a:txBody>
                    <a:bodyPr/>
                    <a:lstStyle/>
                    <a:p>
                      <a:pPr algn="ctr"/>
                      <a:r>
                        <a:rPr lang="en-US" sz="1800" b="1" dirty="0" smtClean="0"/>
                        <a:t>N</a:t>
                      </a:r>
                      <a:endParaRPr lang="en-US" sz="1800" b="1" dirty="0"/>
                    </a:p>
                  </a:txBody>
                  <a:tcPr/>
                </a:tc>
                <a:tc>
                  <a:txBody>
                    <a:bodyPr/>
                    <a:lstStyle/>
                    <a:p>
                      <a:pPr algn="ctr"/>
                      <a:r>
                        <a:rPr lang="en-US" sz="1800" b="1" dirty="0" smtClean="0"/>
                        <a:t>Arm(s)</a:t>
                      </a:r>
                      <a:endParaRPr lang="en-US" sz="1800" b="1" dirty="0"/>
                    </a:p>
                  </a:txBody>
                  <a:tcPr/>
                </a:tc>
                <a:tc>
                  <a:txBody>
                    <a:bodyPr/>
                    <a:lstStyle/>
                    <a:p>
                      <a:pPr algn="ctr"/>
                      <a:r>
                        <a:rPr lang="en-US" sz="1800" b="1" dirty="0" smtClean="0"/>
                        <a:t>OR (CR)</a:t>
                      </a:r>
                      <a:endParaRPr lang="en-US" sz="1800" b="1" dirty="0"/>
                    </a:p>
                  </a:txBody>
                  <a:tcPr/>
                </a:tc>
              </a:tr>
              <a:tr h="673962">
                <a:tc>
                  <a:txBody>
                    <a:bodyPr/>
                    <a:lstStyle/>
                    <a:p>
                      <a:r>
                        <a:rPr lang="en-US" sz="1800" dirty="0" smtClean="0"/>
                        <a:t>Marcus</a:t>
                      </a:r>
                      <a:endParaRPr lang="en-US" sz="1800" dirty="0"/>
                    </a:p>
                  </a:txBody>
                  <a:tcPr/>
                </a:tc>
                <a:tc>
                  <a:txBody>
                    <a:bodyPr/>
                    <a:lstStyle/>
                    <a:p>
                      <a:pPr algn="ctr"/>
                      <a:r>
                        <a:rPr lang="en-US" sz="1800" dirty="0" smtClean="0"/>
                        <a:t>III</a:t>
                      </a:r>
                      <a:endParaRPr lang="en-US" sz="1800" dirty="0"/>
                    </a:p>
                  </a:txBody>
                  <a:tcPr/>
                </a:tc>
                <a:tc>
                  <a:txBody>
                    <a:bodyPr/>
                    <a:lstStyle/>
                    <a:p>
                      <a:pPr algn="ctr"/>
                      <a:r>
                        <a:rPr lang="en-US" sz="1800" dirty="0" smtClean="0"/>
                        <a:t>321</a:t>
                      </a:r>
                      <a:endParaRPr lang="en-US" sz="1800" dirty="0"/>
                    </a:p>
                  </a:txBody>
                  <a:tcPr/>
                </a:tc>
                <a:tc>
                  <a:txBody>
                    <a:bodyPr/>
                    <a:lstStyle/>
                    <a:p>
                      <a:pPr algn="ctr"/>
                      <a:r>
                        <a:rPr lang="en-US" sz="1800" dirty="0" smtClean="0"/>
                        <a:t> CVP</a:t>
                      </a:r>
                    </a:p>
                    <a:p>
                      <a:pPr algn="ctr"/>
                      <a:r>
                        <a:rPr lang="en-US" sz="1800" dirty="0" smtClean="0"/>
                        <a:t>R-CVP</a:t>
                      </a:r>
                      <a:endParaRPr lang="en-US" sz="1800" dirty="0"/>
                    </a:p>
                  </a:txBody>
                  <a:tcPr/>
                </a:tc>
                <a:tc>
                  <a:txBody>
                    <a:bodyPr/>
                    <a:lstStyle/>
                    <a:p>
                      <a:pPr algn="ctr"/>
                      <a:r>
                        <a:rPr lang="en-US" sz="1800" dirty="0" smtClean="0"/>
                        <a:t>57% (10%)</a:t>
                      </a:r>
                    </a:p>
                    <a:p>
                      <a:pPr algn="ctr"/>
                      <a:r>
                        <a:rPr lang="en-US" sz="1800" dirty="0" smtClean="0"/>
                        <a:t>81% (41%)</a:t>
                      </a:r>
                      <a:endParaRPr lang="en-US" sz="1800" dirty="0"/>
                    </a:p>
                  </a:txBody>
                  <a:tcPr/>
                </a:tc>
              </a:tr>
              <a:tr h="673962">
                <a:tc>
                  <a:txBody>
                    <a:bodyPr/>
                    <a:lstStyle/>
                    <a:p>
                      <a:r>
                        <a:rPr lang="en-US" sz="1800" dirty="0" err="1" smtClean="0"/>
                        <a:t>Hiddemann</a:t>
                      </a:r>
                      <a:endParaRPr lang="en-US" sz="1800" dirty="0"/>
                    </a:p>
                  </a:txBody>
                  <a:tcPr/>
                </a:tc>
                <a:tc>
                  <a:txBody>
                    <a:bodyPr/>
                    <a:lstStyle/>
                    <a:p>
                      <a:pPr algn="ctr"/>
                      <a:r>
                        <a:rPr lang="en-US" sz="1800" dirty="0" smtClean="0"/>
                        <a:t>III</a:t>
                      </a:r>
                      <a:endParaRPr lang="en-US" sz="1800" dirty="0"/>
                    </a:p>
                  </a:txBody>
                  <a:tcPr/>
                </a:tc>
                <a:tc>
                  <a:txBody>
                    <a:bodyPr/>
                    <a:lstStyle/>
                    <a:p>
                      <a:pPr algn="ctr"/>
                      <a:r>
                        <a:rPr lang="en-US" sz="1800" dirty="0" smtClean="0"/>
                        <a:t>428</a:t>
                      </a:r>
                      <a:endParaRPr lang="en-US" sz="1800" dirty="0"/>
                    </a:p>
                  </a:txBody>
                  <a:tcPr/>
                </a:tc>
                <a:tc>
                  <a:txBody>
                    <a:bodyPr/>
                    <a:lstStyle/>
                    <a:p>
                      <a:pPr algn="ctr"/>
                      <a:r>
                        <a:rPr lang="en-US" sz="1800" dirty="0" smtClean="0"/>
                        <a:t>CHOP</a:t>
                      </a:r>
                    </a:p>
                    <a:p>
                      <a:pPr algn="ctr"/>
                      <a:r>
                        <a:rPr lang="en-US" sz="1800" dirty="0" smtClean="0"/>
                        <a:t>R-CHOP</a:t>
                      </a:r>
                      <a:endParaRPr lang="en-US" sz="1800" dirty="0"/>
                    </a:p>
                  </a:txBody>
                  <a:tcPr/>
                </a:tc>
                <a:tc>
                  <a:txBody>
                    <a:bodyPr/>
                    <a:lstStyle/>
                    <a:p>
                      <a:pPr algn="ctr"/>
                      <a:r>
                        <a:rPr lang="en-US" sz="1800" dirty="0" smtClean="0"/>
                        <a:t>90% (17%)</a:t>
                      </a:r>
                    </a:p>
                    <a:p>
                      <a:pPr algn="ctr"/>
                      <a:r>
                        <a:rPr lang="en-US" sz="1800" dirty="0" smtClean="0"/>
                        <a:t>96% (20%)</a:t>
                      </a:r>
                      <a:endParaRPr lang="en-US" sz="1800" dirty="0"/>
                    </a:p>
                  </a:txBody>
                  <a:tcPr/>
                </a:tc>
              </a:tr>
              <a:tr h="673962">
                <a:tc>
                  <a:txBody>
                    <a:bodyPr/>
                    <a:lstStyle/>
                    <a:p>
                      <a:r>
                        <a:rPr lang="en-US" sz="1800" dirty="0" smtClean="0"/>
                        <a:t>Rummel</a:t>
                      </a:r>
                      <a:endParaRPr lang="en-US" sz="1800" dirty="0"/>
                    </a:p>
                  </a:txBody>
                  <a:tcPr/>
                </a:tc>
                <a:tc>
                  <a:txBody>
                    <a:bodyPr/>
                    <a:lstStyle/>
                    <a:p>
                      <a:pPr algn="ctr"/>
                      <a:r>
                        <a:rPr lang="en-US" sz="1800" dirty="0" smtClean="0"/>
                        <a:t>III</a:t>
                      </a:r>
                      <a:endParaRPr lang="en-US" sz="1800" dirty="0"/>
                    </a:p>
                  </a:txBody>
                  <a:tcPr/>
                </a:tc>
                <a:tc>
                  <a:txBody>
                    <a:bodyPr/>
                    <a:lstStyle/>
                    <a:p>
                      <a:pPr algn="ctr"/>
                      <a:r>
                        <a:rPr lang="en-US" sz="1800" dirty="0" smtClean="0"/>
                        <a:t>513</a:t>
                      </a:r>
                      <a:endParaRPr lang="en-US" sz="1800" dirty="0"/>
                    </a:p>
                  </a:txBody>
                  <a:tcPr/>
                </a:tc>
                <a:tc>
                  <a:txBody>
                    <a:bodyPr/>
                    <a:lstStyle/>
                    <a:p>
                      <a:pPr algn="ctr"/>
                      <a:r>
                        <a:rPr lang="en-US" sz="1800" dirty="0" smtClean="0"/>
                        <a:t>R-CHOP</a:t>
                      </a:r>
                    </a:p>
                    <a:p>
                      <a:pPr algn="ctr"/>
                      <a:r>
                        <a:rPr lang="en-US" sz="1800" dirty="0" smtClean="0"/>
                        <a:t>BR</a:t>
                      </a:r>
                      <a:endParaRPr lang="en-US" sz="1800" dirty="0"/>
                    </a:p>
                  </a:txBody>
                  <a:tcPr/>
                </a:tc>
                <a:tc>
                  <a:txBody>
                    <a:bodyPr/>
                    <a:lstStyle/>
                    <a:p>
                      <a:pPr algn="ctr"/>
                      <a:r>
                        <a:rPr lang="en-US" sz="1800" dirty="0" smtClean="0"/>
                        <a:t>91% (30%)</a:t>
                      </a:r>
                    </a:p>
                    <a:p>
                      <a:pPr algn="ctr"/>
                      <a:r>
                        <a:rPr lang="en-US" sz="1800" dirty="0" smtClean="0"/>
                        <a:t>93% (40%)</a:t>
                      </a:r>
                      <a:endParaRPr lang="en-US" sz="1800" dirty="0"/>
                    </a:p>
                  </a:txBody>
                  <a:tcPr/>
                </a:tc>
              </a:tr>
              <a:tr h="390470">
                <a:tc>
                  <a:txBody>
                    <a:bodyPr/>
                    <a:lstStyle/>
                    <a:p>
                      <a:r>
                        <a:rPr lang="en-US" sz="1800" dirty="0" err="1" smtClean="0"/>
                        <a:t>Hainsworth</a:t>
                      </a:r>
                      <a:endParaRPr lang="en-US" sz="1800" dirty="0"/>
                    </a:p>
                  </a:txBody>
                  <a:tcPr/>
                </a:tc>
                <a:tc>
                  <a:txBody>
                    <a:bodyPr/>
                    <a:lstStyle/>
                    <a:p>
                      <a:pPr algn="ctr"/>
                      <a:r>
                        <a:rPr lang="en-US" sz="1800" dirty="0" smtClean="0"/>
                        <a:t>II</a:t>
                      </a:r>
                      <a:endParaRPr lang="en-US" sz="1800" dirty="0"/>
                    </a:p>
                  </a:txBody>
                  <a:tcPr/>
                </a:tc>
                <a:tc>
                  <a:txBody>
                    <a:bodyPr/>
                    <a:lstStyle/>
                    <a:p>
                      <a:pPr algn="ctr"/>
                      <a:r>
                        <a:rPr lang="en-US" sz="1800" dirty="0" smtClean="0"/>
                        <a:t>62</a:t>
                      </a:r>
                      <a:endParaRPr lang="en-US" sz="1800" dirty="0"/>
                    </a:p>
                  </a:txBody>
                  <a:tcPr/>
                </a:tc>
                <a:tc>
                  <a:txBody>
                    <a:bodyPr/>
                    <a:lstStyle/>
                    <a:p>
                      <a:pPr algn="ctr"/>
                      <a:r>
                        <a:rPr lang="en-US" sz="1800" dirty="0" smtClean="0"/>
                        <a:t>R</a:t>
                      </a:r>
                      <a:endParaRPr lang="en-US" sz="1800" dirty="0"/>
                    </a:p>
                  </a:txBody>
                  <a:tcPr/>
                </a:tc>
                <a:tc>
                  <a:txBody>
                    <a:bodyPr/>
                    <a:lstStyle/>
                    <a:p>
                      <a:pPr algn="ctr"/>
                      <a:r>
                        <a:rPr lang="en-US" sz="1800" dirty="0" smtClean="0"/>
                        <a:t>73% (37%)</a:t>
                      </a:r>
                    </a:p>
                  </a:txBody>
                  <a:tcPr/>
                </a:tc>
              </a:tr>
              <a:tr h="673962">
                <a:tc>
                  <a:txBody>
                    <a:bodyPr/>
                    <a:lstStyle/>
                    <a:p>
                      <a:r>
                        <a:rPr lang="en-US" sz="1800" dirty="0" err="1" smtClean="0"/>
                        <a:t>Hochster</a:t>
                      </a:r>
                      <a:endParaRPr lang="en-US" sz="1800" dirty="0"/>
                    </a:p>
                  </a:txBody>
                  <a:tcPr/>
                </a:tc>
                <a:tc>
                  <a:txBody>
                    <a:bodyPr/>
                    <a:lstStyle/>
                    <a:p>
                      <a:pPr algn="ctr"/>
                      <a:r>
                        <a:rPr lang="en-US" sz="1800" dirty="0" smtClean="0"/>
                        <a:t>III</a:t>
                      </a:r>
                      <a:endParaRPr lang="en-US" sz="1800" dirty="0"/>
                    </a:p>
                  </a:txBody>
                  <a:tcPr/>
                </a:tc>
                <a:tc>
                  <a:txBody>
                    <a:bodyPr/>
                    <a:lstStyle/>
                    <a:p>
                      <a:pPr algn="ctr"/>
                      <a:r>
                        <a:rPr lang="en-US" sz="1800" dirty="0" smtClean="0"/>
                        <a:t>282</a:t>
                      </a:r>
                      <a:endParaRPr lang="en-US" sz="1800" dirty="0"/>
                    </a:p>
                  </a:txBody>
                  <a:tcPr/>
                </a:tc>
                <a:tc>
                  <a:txBody>
                    <a:bodyPr/>
                    <a:lstStyle/>
                    <a:p>
                      <a:pPr algn="ctr"/>
                      <a:r>
                        <a:rPr lang="en-US" sz="1800" dirty="0" smtClean="0"/>
                        <a:t>CVP</a:t>
                      </a:r>
                    </a:p>
                    <a:p>
                      <a:pPr algn="ctr"/>
                      <a:r>
                        <a:rPr lang="en-US" sz="1800" dirty="0" smtClean="0"/>
                        <a:t>CVP-R</a:t>
                      </a:r>
                      <a:endParaRPr lang="en-US" sz="1800" dirty="0"/>
                    </a:p>
                  </a:txBody>
                  <a:tcPr/>
                </a:tc>
                <a:tc>
                  <a:txBody>
                    <a:bodyPr/>
                    <a:lstStyle/>
                    <a:p>
                      <a:pPr algn="ctr"/>
                      <a:r>
                        <a:rPr lang="en-US" sz="1800" dirty="0" smtClean="0"/>
                        <a:t>74% (12%)</a:t>
                      </a:r>
                      <a:endParaRPr lang="en-US" sz="1800" dirty="0"/>
                    </a:p>
                  </a:txBody>
                  <a:tcPr/>
                </a:tc>
              </a:tr>
              <a:tr h="390470">
                <a:tc>
                  <a:txBody>
                    <a:bodyPr/>
                    <a:lstStyle/>
                    <a:p>
                      <a:r>
                        <a:rPr lang="en-US" sz="1800" dirty="0" smtClean="0"/>
                        <a:t>Czuczman</a:t>
                      </a:r>
                      <a:endParaRPr lang="en-US" sz="1800" dirty="0"/>
                    </a:p>
                  </a:txBody>
                  <a:tcPr/>
                </a:tc>
                <a:tc>
                  <a:txBody>
                    <a:bodyPr/>
                    <a:lstStyle/>
                    <a:p>
                      <a:pPr algn="ctr"/>
                      <a:r>
                        <a:rPr lang="en-US" sz="1800" dirty="0" smtClean="0"/>
                        <a:t>II</a:t>
                      </a:r>
                      <a:endParaRPr lang="en-US" sz="1800" dirty="0"/>
                    </a:p>
                  </a:txBody>
                  <a:tcPr/>
                </a:tc>
                <a:tc>
                  <a:txBody>
                    <a:bodyPr/>
                    <a:lstStyle/>
                    <a:p>
                      <a:pPr algn="ctr"/>
                      <a:r>
                        <a:rPr lang="en-US" sz="1800" dirty="0" smtClean="0"/>
                        <a:t>38</a:t>
                      </a:r>
                      <a:endParaRPr lang="en-US" sz="1800" dirty="0"/>
                    </a:p>
                  </a:txBody>
                  <a:tcPr/>
                </a:tc>
                <a:tc>
                  <a:txBody>
                    <a:bodyPr/>
                    <a:lstStyle/>
                    <a:p>
                      <a:pPr algn="ctr"/>
                      <a:r>
                        <a:rPr lang="en-US" sz="1800" dirty="0" smtClean="0"/>
                        <a:t>R-CHOP</a:t>
                      </a:r>
                      <a:endParaRPr lang="en-US" sz="1800" dirty="0"/>
                    </a:p>
                  </a:txBody>
                  <a:tcPr/>
                </a:tc>
                <a:tc>
                  <a:txBody>
                    <a:bodyPr/>
                    <a:lstStyle/>
                    <a:p>
                      <a:pPr algn="ctr"/>
                      <a:r>
                        <a:rPr lang="en-US" sz="1800" dirty="0" smtClean="0"/>
                        <a:t>100% (87%)</a:t>
                      </a:r>
                      <a:endParaRPr lang="en-US" sz="1800" dirty="0"/>
                    </a:p>
                  </a:txBody>
                  <a:tcPr/>
                </a:tc>
              </a:tr>
            </a:tbl>
          </a:graphicData>
        </a:graphic>
      </p:graphicFrame>
      <p:sp>
        <p:nvSpPr>
          <p:cNvPr id="20541" name="Text Box 4"/>
          <p:cNvSpPr txBox="1">
            <a:spLocks noChangeArrowheads="1"/>
          </p:cNvSpPr>
          <p:nvPr/>
        </p:nvSpPr>
        <p:spPr bwMode="auto">
          <a:xfrm>
            <a:off x="152400" y="6626225"/>
            <a:ext cx="39179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defTabSz="414338" eaLnBrk="0" hangingPunct="0">
              <a:tabLst>
                <a:tab pos="655638" algn="l"/>
                <a:tab pos="1312863" algn="l"/>
                <a:tab pos="1968500" algn="l"/>
                <a:tab pos="2625725" algn="l"/>
                <a:tab pos="3281363" algn="l"/>
              </a:tabLst>
              <a:defRPr>
                <a:solidFill>
                  <a:schemeClr val="tx1"/>
                </a:solidFill>
                <a:latin typeface="Arial" pitchFamily="34" charset="0"/>
              </a:defRPr>
            </a:lvl1pPr>
            <a:lvl2pPr marL="742950" indent="-285750" defTabSz="414338" eaLnBrk="0" hangingPunct="0">
              <a:tabLst>
                <a:tab pos="655638" algn="l"/>
                <a:tab pos="1312863" algn="l"/>
                <a:tab pos="1968500" algn="l"/>
                <a:tab pos="2625725" algn="l"/>
                <a:tab pos="3281363" algn="l"/>
              </a:tabLst>
              <a:defRPr>
                <a:solidFill>
                  <a:schemeClr val="tx1"/>
                </a:solidFill>
                <a:latin typeface="Arial" pitchFamily="34" charset="0"/>
              </a:defRPr>
            </a:lvl2pPr>
            <a:lvl3pPr marL="1143000" indent="-228600" defTabSz="414338" eaLnBrk="0" hangingPunct="0">
              <a:tabLst>
                <a:tab pos="655638" algn="l"/>
                <a:tab pos="1312863" algn="l"/>
                <a:tab pos="1968500" algn="l"/>
                <a:tab pos="2625725" algn="l"/>
                <a:tab pos="3281363" algn="l"/>
              </a:tabLst>
              <a:defRPr>
                <a:solidFill>
                  <a:schemeClr val="tx1"/>
                </a:solidFill>
                <a:latin typeface="Arial" pitchFamily="34" charset="0"/>
              </a:defRPr>
            </a:lvl3pPr>
            <a:lvl4pPr marL="1600200" indent="-228600" defTabSz="414338" eaLnBrk="0" hangingPunct="0">
              <a:tabLst>
                <a:tab pos="655638" algn="l"/>
                <a:tab pos="1312863" algn="l"/>
                <a:tab pos="1968500" algn="l"/>
                <a:tab pos="2625725" algn="l"/>
                <a:tab pos="3281363" algn="l"/>
              </a:tabLst>
              <a:defRPr>
                <a:solidFill>
                  <a:schemeClr val="tx1"/>
                </a:solidFill>
                <a:latin typeface="Arial" pitchFamily="34" charset="0"/>
              </a:defRPr>
            </a:lvl4pPr>
            <a:lvl5pPr marL="2057400" indent="-228600" defTabSz="414338" eaLnBrk="0" hangingPunct="0">
              <a:tabLst>
                <a:tab pos="655638" algn="l"/>
                <a:tab pos="1312863" algn="l"/>
                <a:tab pos="1968500" algn="l"/>
                <a:tab pos="2625725" algn="l"/>
                <a:tab pos="3281363" algn="l"/>
              </a:tabLst>
              <a:defRPr>
                <a:solidFill>
                  <a:schemeClr val="tx1"/>
                </a:solidFill>
                <a:latin typeface="Arial" pitchFamily="34" charset="0"/>
              </a:defRPr>
            </a:lvl5pPr>
            <a:lvl6pPr marL="2514600" indent="-228600" defTabSz="414338" eaLnBrk="0" fontAlgn="base" hangingPunct="0">
              <a:spcBef>
                <a:spcPct val="0"/>
              </a:spcBef>
              <a:spcAft>
                <a:spcPct val="0"/>
              </a:spcAft>
              <a:tabLst>
                <a:tab pos="655638" algn="l"/>
                <a:tab pos="1312863" algn="l"/>
                <a:tab pos="1968500" algn="l"/>
                <a:tab pos="2625725" algn="l"/>
                <a:tab pos="3281363" algn="l"/>
              </a:tabLst>
              <a:defRPr>
                <a:solidFill>
                  <a:schemeClr val="tx1"/>
                </a:solidFill>
                <a:latin typeface="Arial" pitchFamily="34" charset="0"/>
              </a:defRPr>
            </a:lvl6pPr>
            <a:lvl7pPr marL="2971800" indent="-228600" defTabSz="414338" eaLnBrk="0" fontAlgn="base" hangingPunct="0">
              <a:spcBef>
                <a:spcPct val="0"/>
              </a:spcBef>
              <a:spcAft>
                <a:spcPct val="0"/>
              </a:spcAft>
              <a:tabLst>
                <a:tab pos="655638" algn="l"/>
                <a:tab pos="1312863" algn="l"/>
                <a:tab pos="1968500" algn="l"/>
                <a:tab pos="2625725" algn="l"/>
                <a:tab pos="3281363" algn="l"/>
              </a:tabLst>
              <a:defRPr>
                <a:solidFill>
                  <a:schemeClr val="tx1"/>
                </a:solidFill>
                <a:latin typeface="Arial" pitchFamily="34" charset="0"/>
              </a:defRPr>
            </a:lvl7pPr>
            <a:lvl8pPr marL="3429000" indent="-228600" defTabSz="414338" eaLnBrk="0" fontAlgn="base" hangingPunct="0">
              <a:spcBef>
                <a:spcPct val="0"/>
              </a:spcBef>
              <a:spcAft>
                <a:spcPct val="0"/>
              </a:spcAft>
              <a:tabLst>
                <a:tab pos="655638" algn="l"/>
                <a:tab pos="1312863" algn="l"/>
                <a:tab pos="1968500" algn="l"/>
                <a:tab pos="2625725" algn="l"/>
                <a:tab pos="3281363" algn="l"/>
              </a:tabLst>
              <a:defRPr>
                <a:solidFill>
                  <a:schemeClr val="tx1"/>
                </a:solidFill>
                <a:latin typeface="Arial" pitchFamily="34" charset="0"/>
              </a:defRPr>
            </a:lvl8pPr>
            <a:lvl9pPr marL="3886200" indent="-228600" defTabSz="414338" eaLnBrk="0" fontAlgn="base" hangingPunct="0">
              <a:spcBef>
                <a:spcPct val="0"/>
              </a:spcBef>
              <a:spcAft>
                <a:spcPct val="0"/>
              </a:spcAft>
              <a:tabLst>
                <a:tab pos="655638" algn="l"/>
                <a:tab pos="1312863" algn="l"/>
                <a:tab pos="1968500" algn="l"/>
                <a:tab pos="2625725" algn="l"/>
                <a:tab pos="3281363" algn="l"/>
              </a:tabLst>
              <a:defRPr>
                <a:solidFill>
                  <a:schemeClr val="tx1"/>
                </a:solidFill>
                <a:latin typeface="Arial" pitchFamily="34" charset="0"/>
              </a:defRPr>
            </a:lvl9pPr>
          </a:lstStyle>
          <a:p>
            <a:pPr eaLnBrk="1" hangingPunct="1">
              <a:lnSpc>
                <a:spcPct val="93000"/>
              </a:lnSpc>
              <a:buClr>
                <a:srgbClr val="000000"/>
              </a:buClr>
              <a:buSzPct val="45000"/>
            </a:pPr>
            <a:r>
              <a:rPr lang="en-GB" sz="1400">
                <a:solidFill>
                  <a:prstClr val="white"/>
                </a:solidFill>
                <a:ea typeface="msgothic"/>
                <a:cs typeface="msgothic"/>
              </a:rPr>
              <a:t>Gregory S A, et. al. Oncology 2010;24:1-10</a:t>
            </a:r>
          </a:p>
        </p:txBody>
      </p:sp>
    </p:spTree>
    <p:extLst>
      <p:ext uri="{BB962C8B-B14F-4D97-AF65-F5344CB8AC3E}">
        <p14:creationId xmlns:p14="http://schemas.microsoft.com/office/powerpoint/2010/main" val="21701963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381000" y="457200"/>
            <a:ext cx="8435975" cy="1143000"/>
          </a:xfrm>
        </p:spPr>
        <p:txBody>
          <a:bodyPr>
            <a:normAutofit fontScale="90000"/>
          </a:bodyPr>
          <a:lstStyle/>
          <a:p>
            <a:pPr eaLnBrk="1" hangingPunct="1"/>
            <a:r>
              <a:rPr lang="en-GB" dirty="0" smtClean="0">
                <a:solidFill>
                  <a:srgbClr val="FFFF00"/>
                </a:solidFill>
                <a:latin typeface="+mn-lt"/>
              </a:rPr>
              <a:t>Phase III PRIMA Trial </a:t>
            </a:r>
            <a:br>
              <a:rPr lang="en-GB" dirty="0" smtClean="0">
                <a:solidFill>
                  <a:srgbClr val="FFFF00"/>
                </a:solidFill>
                <a:latin typeface="+mn-lt"/>
              </a:rPr>
            </a:br>
            <a:r>
              <a:rPr lang="en-GB" dirty="0" smtClean="0">
                <a:solidFill>
                  <a:srgbClr val="FFFF00"/>
                </a:solidFill>
                <a:latin typeface="+mn-lt"/>
              </a:rPr>
              <a:t>Rituximab Maintenance After R-Chemo </a:t>
            </a:r>
            <a:br>
              <a:rPr lang="en-GB" dirty="0" smtClean="0">
                <a:solidFill>
                  <a:srgbClr val="FFFF00"/>
                </a:solidFill>
                <a:latin typeface="+mn-lt"/>
              </a:rPr>
            </a:br>
            <a:endParaRPr lang="en-GB" dirty="0" smtClean="0">
              <a:solidFill>
                <a:srgbClr val="FFFF00"/>
              </a:solidFill>
              <a:latin typeface="+mn-lt"/>
            </a:endParaRPr>
          </a:p>
        </p:txBody>
      </p:sp>
      <p:sp>
        <p:nvSpPr>
          <p:cNvPr id="5190" name="Text Box 20"/>
          <p:cNvSpPr txBox="1">
            <a:spLocks noChangeArrowheads="1"/>
          </p:cNvSpPr>
          <p:nvPr/>
        </p:nvSpPr>
        <p:spPr bwMode="auto">
          <a:xfrm>
            <a:off x="5486400" y="6477000"/>
            <a:ext cx="3465512" cy="215444"/>
          </a:xfrm>
          <a:prstGeom prst="rect">
            <a:avLst/>
          </a:prstGeom>
          <a:noFill/>
          <a:ln w="28575">
            <a:noFill/>
            <a:miter lim="800000"/>
            <a:headEnd/>
            <a:tailEnd/>
          </a:ln>
        </p:spPr>
        <p:txBody>
          <a:bodyPr wrap="square" lIns="0" tIns="0" rIns="0" bIns="0" anchor="b">
            <a:spAutoFit/>
          </a:bodyPr>
          <a:lstStyle/>
          <a:p>
            <a:pPr algn="r">
              <a:spcBef>
                <a:spcPct val="50000"/>
              </a:spcBef>
            </a:pPr>
            <a:r>
              <a:rPr lang="cy-GB" sz="1400" dirty="0">
                <a:solidFill>
                  <a:prstClr val="white"/>
                </a:solidFill>
              </a:rPr>
              <a:t>Salles G</a:t>
            </a:r>
            <a:r>
              <a:rPr lang="cy-GB" sz="1400" i="1" dirty="0">
                <a:solidFill>
                  <a:prstClr val="white"/>
                </a:solidFill>
              </a:rPr>
              <a:t>, et al</a:t>
            </a:r>
            <a:r>
              <a:rPr lang="cy-GB" sz="1400" dirty="0">
                <a:solidFill>
                  <a:prstClr val="white"/>
                </a:solidFill>
              </a:rPr>
              <a:t>. </a:t>
            </a:r>
            <a:r>
              <a:rPr lang="cy-GB" sz="1400" i="1" dirty="0">
                <a:solidFill>
                  <a:prstClr val="white"/>
                </a:solidFill>
              </a:rPr>
              <a:t>Lancet </a:t>
            </a:r>
            <a:r>
              <a:rPr lang="cy-GB" sz="1400" dirty="0">
                <a:solidFill>
                  <a:prstClr val="white"/>
                </a:solidFill>
              </a:rPr>
              <a:t>2011</a:t>
            </a:r>
            <a:r>
              <a:rPr lang="en-US" sz="1400" dirty="0">
                <a:solidFill>
                  <a:prstClr val="white"/>
                </a:solidFill>
              </a:rPr>
              <a:t>; 377:42–51</a:t>
            </a:r>
            <a:r>
              <a:rPr lang="en-US" sz="1400" b="1" dirty="0">
                <a:solidFill>
                  <a:prstClr val="white"/>
                </a:solidFill>
              </a:rPr>
              <a:t>.</a:t>
            </a:r>
          </a:p>
        </p:txBody>
      </p:sp>
      <p:graphicFrame>
        <p:nvGraphicFramePr>
          <p:cNvPr id="72" name="Content Placeholder 3"/>
          <p:cNvGraphicFramePr>
            <a:graphicFrameLocks noGrp="1"/>
          </p:cNvGraphicFramePr>
          <p:nvPr>
            <p:ph idx="1"/>
            <p:extLst>
              <p:ext uri="{D42A27DB-BD31-4B8C-83A1-F6EECF244321}">
                <p14:modId xmlns:p14="http://schemas.microsoft.com/office/powerpoint/2010/main" val="2741280841"/>
              </p:ext>
            </p:extLst>
          </p:nvPr>
        </p:nvGraphicFramePr>
        <p:xfrm>
          <a:off x="381000" y="2209800"/>
          <a:ext cx="8305800" cy="1512162"/>
        </p:xfrm>
        <a:graphic>
          <a:graphicData uri="http://schemas.openxmlformats.org/drawingml/2006/table">
            <a:tbl>
              <a:tblPr firstRow="1" bandRow="1">
                <a:tableStyleId>{5C22544A-7EE6-4342-B048-85BDC9FD1C3A}</a:tableStyleId>
              </a:tblPr>
              <a:tblGrid>
                <a:gridCol w="1661160"/>
                <a:gridCol w="1661160"/>
                <a:gridCol w="1522730"/>
                <a:gridCol w="1799590"/>
                <a:gridCol w="1661160"/>
              </a:tblGrid>
              <a:tr h="838200">
                <a:tc>
                  <a:txBody>
                    <a:bodyPr/>
                    <a:lstStyle/>
                    <a:p>
                      <a:pPr algn="ctr"/>
                      <a:endParaRPr lang="en-US" sz="1800" b="1" baseline="0" dirty="0"/>
                    </a:p>
                  </a:txBody>
                  <a:tcPr anchor="b"/>
                </a:tc>
                <a:tc>
                  <a:txBody>
                    <a:bodyPr/>
                    <a:lstStyle/>
                    <a:p>
                      <a:pPr algn="ctr"/>
                      <a:r>
                        <a:rPr lang="en-US" sz="1800" b="1" u="none" kern="1200" baseline="0" dirty="0" smtClean="0">
                          <a:solidFill>
                            <a:schemeClr val="lt1"/>
                          </a:solidFill>
                          <a:latin typeface="+mn-lt"/>
                          <a:ea typeface="+mn-ea"/>
                          <a:cs typeface="+mn-cs"/>
                        </a:rPr>
                        <a:t>R maintenance</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 (n = 505)</a:t>
                      </a:r>
                      <a:endParaRPr lang="en-US" sz="1800" b="1" baseline="0" dirty="0"/>
                    </a:p>
                  </a:txBody>
                  <a:tcPr anchor="b"/>
                </a:tc>
                <a:tc>
                  <a:txBody>
                    <a:bodyPr/>
                    <a:lstStyle/>
                    <a:p>
                      <a:pPr algn="ctr"/>
                      <a:r>
                        <a:rPr lang="en-US" sz="1800" b="1" u="none" kern="1200" baseline="0" dirty="0" smtClean="0">
                          <a:solidFill>
                            <a:schemeClr val="lt1"/>
                          </a:solidFill>
                          <a:latin typeface="+mn-lt"/>
                          <a:ea typeface="+mn-ea"/>
                          <a:cs typeface="+mn-cs"/>
                        </a:rPr>
                        <a:t>Observation </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 (n = 513)</a:t>
                      </a:r>
                      <a:endParaRPr lang="en-US" sz="1800" b="1" baseline="0" dirty="0"/>
                    </a:p>
                  </a:txBody>
                  <a:tcPr anchor="b"/>
                </a:tc>
                <a:tc>
                  <a:txBody>
                    <a:bodyPr/>
                    <a:lstStyle/>
                    <a:p>
                      <a:pPr algn="ctr"/>
                      <a:r>
                        <a:rPr lang="en-US" sz="1800" b="1" u="none" kern="1200" baseline="0" dirty="0" smtClean="0">
                          <a:solidFill>
                            <a:schemeClr val="lt1"/>
                          </a:solidFill>
                          <a:latin typeface="+mn-lt"/>
                          <a:ea typeface="+mn-ea"/>
                          <a:cs typeface="+mn-cs"/>
                        </a:rPr>
                        <a:t>Hazard ratio</a:t>
                      </a:r>
                      <a:endParaRPr lang="en-US" sz="1800" b="1" baseline="0" dirty="0"/>
                    </a:p>
                  </a:txBody>
                  <a:tcPr anchor="b"/>
                </a:tc>
                <a:tc>
                  <a:txBody>
                    <a:bodyPr/>
                    <a:lstStyle/>
                    <a:p>
                      <a:pPr algn="ctr"/>
                      <a:r>
                        <a:rPr lang="en-US" sz="1800" b="1" i="1" u="none" kern="1200" baseline="0" dirty="0" smtClean="0">
                          <a:solidFill>
                            <a:schemeClr val="lt1"/>
                          </a:solidFill>
                          <a:latin typeface="+mn-lt"/>
                          <a:ea typeface="+mn-ea"/>
                          <a:cs typeface="+mn-cs"/>
                        </a:rPr>
                        <a:t>p</a:t>
                      </a:r>
                      <a:r>
                        <a:rPr lang="en-US" sz="1800" b="1" u="none" kern="1200" baseline="0" dirty="0" smtClean="0">
                          <a:solidFill>
                            <a:schemeClr val="lt1"/>
                          </a:solidFill>
                          <a:latin typeface="+mn-lt"/>
                          <a:ea typeface="+mn-ea"/>
                          <a:cs typeface="+mn-cs"/>
                        </a:rPr>
                        <a:t>-value</a:t>
                      </a:r>
                      <a:endParaRPr lang="en-US" sz="1800" b="1" baseline="0" dirty="0"/>
                    </a:p>
                  </a:txBody>
                  <a:tcPr anchor="b"/>
                </a:tc>
              </a:tr>
              <a:tr h="673962">
                <a:tc>
                  <a:txBody>
                    <a:bodyPr/>
                    <a:lstStyle/>
                    <a:p>
                      <a:r>
                        <a:rPr lang="en-US" sz="1800" u="none" kern="1200" baseline="0" dirty="0" smtClean="0">
                          <a:solidFill>
                            <a:schemeClr val="dk1"/>
                          </a:solidFill>
                          <a:latin typeface="+mn-lt"/>
                          <a:ea typeface="+mn-ea"/>
                          <a:cs typeface="+mn-cs"/>
                        </a:rPr>
                        <a:t>Three-year PFS</a:t>
                      </a:r>
                    </a:p>
                  </a:txBody>
                  <a:tcPr anchor="ctr"/>
                </a:tc>
                <a:tc>
                  <a:txBody>
                    <a:bodyPr/>
                    <a:lstStyle/>
                    <a:p>
                      <a:pPr algn="ctr"/>
                      <a:r>
                        <a:rPr lang="en-US" sz="1800" u="none" kern="1200" baseline="0" dirty="0" smtClean="0">
                          <a:solidFill>
                            <a:schemeClr val="dk1"/>
                          </a:solidFill>
                          <a:latin typeface="+mn-lt"/>
                          <a:ea typeface="+mn-ea"/>
                          <a:cs typeface="+mn-cs"/>
                        </a:rPr>
                        <a:t> 74.9% </a:t>
                      </a:r>
                      <a:endParaRPr lang="en-US" sz="1800" baseline="0" dirty="0"/>
                    </a:p>
                  </a:txBody>
                  <a:tcPr anchor="ctr"/>
                </a:tc>
                <a:tc>
                  <a:txBody>
                    <a:bodyPr/>
                    <a:lstStyle/>
                    <a:p>
                      <a:pPr algn="ctr"/>
                      <a:r>
                        <a:rPr lang="en-US" sz="1800" u="none" kern="1200" baseline="0" dirty="0" smtClean="0">
                          <a:solidFill>
                            <a:schemeClr val="dk1"/>
                          </a:solidFill>
                          <a:latin typeface="+mn-lt"/>
                          <a:ea typeface="+mn-ea"/>
                          <a:cs typeface="+mn-cs"/>
                        </a:rPr>
                        <a:t>57.6% </a:t>
                      </a:r>
                      <a:endParaRPr lang="en-US" sz="1800" baseline="0" dirty="0"/>
                    </a:p>
                  </a:txBody>
                  <a:tcPr anchor="ctr"/>
                </a:tc>
                <a:tc>
                  <a:txBody>
                    <a:bodyPr/>
                    <a:lstStyle/>
                    <a:p>
                      <a:pPr algn="ctr"/>
                      <a:r>
                        <a:rPr lang="en-US" sz="1800" u="none" kern="1200" baseline="0" dirty="0" smtClean="0">
                          <a:solidFill>
                            <a:schemeClr val="dk1"/>
                          </a:solidFill>
                          <a:latin typeface="+mn-lt"/>
                          <a:ea typeface="+mn-ea"/>
                          <a:cs typeface="+mn-cs"/>
                        </a:rPr>
                        <a:t> 0.55</a:t>
                      </a:r>
                      <a:endParaRPr lang="en-US" sz="1800" baseline="0" dirty="0"/>
                    </a:p>
                  </a:txBody>
                  <a:tcPr anchor="ctr"/>
                </a:tc>
                <a:tc>
                  <a:txBody>
                    <a:bodyPr/>
                    <a:lstStyle/>
                    <a:p>
                      <a:pPr algn="ctr"/>
                      <a:r>
                        <a:rPr lang="en-US" sz="1800" u="none" kern="1200" baseline="0" dirty="0" smtClean="0">
                          <a:solidFill>
                            <a:schemeClr val="dk1"/>
                          </a:solidFill>
                          <a:latin typeface="+mn-lt"/>
                          <a:ea typeface="+mn-ea"/>
                          <a:cs typeface="+mn-cs"/>
                        </a:rPr>
                        <a:t>&lt;0.0001</a:t>
                      </a:r>
                      <a:endParaRPr lang="en-US" sz="1800" baseline="0" dirty="0"/>
                    </a:p>
                  </a:txBody>
                  <a:tcPr anchor="ctr"/>
                </a:tc>
              </a:tr>
            </a:tbl>
          </a:graphicData>
        </a:graphic>
      </p:graphicFrame>
    </p:spTree>
    <p:extLst>
      <p:ext uri="{BB962C8B-B14F-4D97-AF65-F5344CB8AC3E}">
        <p14:creationId xmlns:p14="http://schemas.microsoft.com/office/powerpoint/2010/main" val="23420131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58"/>
          <p:cNvGrpSpPr>
            <a:grpSpLocks/>
          </p:cNvGrpSpPr>
          <p:nvPr/>
        </p:nvGrpSpPr>
        <p:grpSpPr bwMode="auto">
          <a:xfrm>
            <a:off x="2139950" y="1600200"/>
            <a:ext cx="6699250" cy="4841875"/>
            <a:chOff x="1977206" y="1081682"/>
            <a:chExt cx="6699250" cy="5299646"/>
          </a:xfrm>
        </p:grpSpPr>
        <p:sp>
          <p:nvSpPr>
            <p:cNvPr id="21510" name="Text Box 6"/>
            <p:cNvSpPr txBox="1">
              <a:spLocks noChangeArrowheads="1"/>
            </p:cNvSpPr>
            <p:nvPr/>
          </p:nvSpPr>
          <p:spPr bwMode="auto">
            <a:xfrm>
              <a:off x="6234881" y="5193878"/>
              <a:ext cx="2438400" cy="1187450"/>
            </a:xfrm>
            <a:prstGeom prst="rect">
              <a:avLst/>
            </a:prstGeom>
            <a:noFill/>
            <a:ln w="9525">
              <a:solidFill>
                <a:srgbClr val="008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it-IT" sz="1200">
                <a:solidFill>
                  <a:srgbClr val="993300"/>
                </a:solidFill>
                <a:latin typeface="Verdana" pitchFamily="34" charset="0"/>
                <a:cs typeface="Arial" pitchFamily="34" charset="0"/>
              </a:endParaRPr>
            </a:p>
            <a:p>
              <a:pPr eaLnBrk="1" hangingPunct="1"/>
              <a:endParaRPr lang="it-IT" sz="1200" b="1">
                <a:solidFill>
                  <a:srgbClr val="008000"/>
                </a:solidFill>
                <a:latin typeface="Verdana" pitchFamily="34" charset="0"/>
                <a:cs typeface="Arial" pitchFamily="34" charset="0"/>
              </a:endParaRPr>
            </a:p>
          </p:txBody>
        </p:sp>
        <p:sp>
          <p:nvSpPr>
            <p:cNvPr id="21511" name="Text Box 7"/>
            <p:cNvSpPr txBox="1">
              <a:spLocks noChangeArrowheads="1"/>
            </p:cNvSpPr>
            <p:nvPr/>
          </p:nvSpPr>
          <p:spPr bwMode="auto">
            <a:xfrm>
              <a:off x="6234881" y="3297832"/>
              <a:ext cx="2438400" cy="1187450"/>
            </a:xfrm>
            <a:prstGeom prst="rect">
              <a:avLst/>
            </a:prstGeom>
            <a:noFill/>
            <a:ln w="9525">
              <a:solidFill>
                <a:srgbClr val="008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it-IT" sz="1200">
                <a:solidFill>
                  <a:srgbClr val="993300"/>
                </a:solidFill>
                <a:latin typeface="Verdana" pitchFamily="34" charset="0"/>
                <a:cs typeface="Arial" pitchFamily="34" charset="0"/>
              </a:endParaRPr>
            </a:p>
            <a:p>
              <a:pPr eaLnBrk="1" hangingPunct="1"/>
              <a:endParaRPr lang="it-IT" sz="1200" b="1">
                <a:solidFill>
                  <a:srgbClr val="008000"/>
                </a:solidFill>
                <a:latin typeface="Verdana" pitchFamily="34" charset="0"/>
                <a:cs typeface="Arial" pitchFamily="34" charset="0"/>
              </a:endParaRPr>
            </a:p>
          </p:txBody>
        </p:sp>
        <p:sp>
          <p:nvSpPr>
            <p:cNvPr id="21512" name="Text Box 8"/>
            <p:cNvSpPr txBox="1">
              <a:spLocks noChangeArrowheads="1"/>
            </p:cNvSpPr>
            <p:nvPr/>
          </p:nvSpPr>
          <p:spPr bwMode="auto">
            <a:xfrm>
              <a:off x="6234881" y="1456332"/>
              <a:ext cx="2349500" cy="1225550"/>
            </a:xfrm>
            <a:prstGeom prst="rect">
              <a:avLst/>
            </a:prstGeom>
            <a:noFill/>
            <a:ln w="9525">
              <a:solidFill>
                <a:srgbClr val="008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it-IT" sz="1200">
                <a:solidFill>
                  <a:srgbClr val="993300"/>
                </a:solidFill>
                <a:latin typeface="Verdana" pitchFamily="34" charset="0"/>
                <a:cs typeface="Arial" pitchFamily="34" charset="0"/>
              </a:endParaRPr>
            </a:p>
            <a:p>
              <a:pPr eaLnBrk="1" hangingPunct="1"/>
              <a:endParaRPr lang="it-IT" sz="1200" b="1">
                <a:solidFill>
                  <a:srgbClr val="008000"/>
                </a:solidFill>
                <a:latin typeface="Verdana" pitchFamily="34" charset="0"/>
                <a:cs typeface="Arial" pitchFamily="34" charset="0"/>
              </a:endParaRPr>
            </a:p>
          </p:txBody>
        </p:sp>
        <p:sp>
          <p:nvSpPr>
            <p:cNvPr id="21513" name="Line 9"/>
            <p:cNvSpPr>
              <a:spLocks noChangeShapeType="1"/>
            </p:cNvSpPr>
            <p:nvPr/>
          </p:nvSpPr>
          <p:spPr bwMode="auto">
            <a:xfrm>
              <a:off x="4812481" y="5729882"/>
              <a:ext cx="1371600" cy="0"/>
            </a:xfrm>
            <a:prstGeom prst="line">
              <a:avLst/>
            </a:prstGeom>
            <a:noFill/>
            <a:ln w="9525">
              <a:solidFill>
                <a:srgbClr val="33339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4" name="Line 10"/>
            <p:cNvSpPr>
              <a:spLocks noChangeShapeType="1"/>
            </p:cNvSpPr>
            <p:nvPr/>
          </p:nvSpPr>
          <p:spPr bwMode="auto">
            <a:xfrm>
              <a:off x="4812481" y="3910607"/>
              <a:ext cx="1371600" cy="0"/>
            </a:xfrm>
            <a:prstGeom prst="line">
              <a:avLst/>
            </a:prstGeom>
            <a:noFill/>
            <a:ln w="9525">
              <a:solidFill>
                <a:srgbClr val="33339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5" name="Rectangle 12"/>
            <p:cNvSpPr>
              <a:spLocks noChangeArrowheads="1"/>
            </p:cNvSpPr>
            <p:nvPr/>
          </p:nvSpPr>
          <p:spPr bwMode="auto">
            <a:xfrm>
              <a:off x="3458344" y="1081682"/>
              <a:ext cx="1204912" cy="533400"/>
            </a:xfrm>
            <a:prstGeom prst="rect">
              <a:avLst/>
            </a:prstGeom>
            <a:noFill/>
            <a:ln w="9525">
              <a:solidFill>
                <a:srgbClr val="333399"/>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hangingPunct="0"/>
              <a:r>
                <a:rPr lang="it-IT" sz="1200">
                  <a:latin typeface="Verdana" pitchFamily="34" charset="0"/>
                  <a:cs typeface="Arial" pitchFamily="34" charset="0"/>
                </a:rPr>
                <a:t>Arm 1</a:t>
              </a:r>
            </a:p>
            <a:p>
              <a:pPr eaLnBrk="0" hangingPunct="0"/>
              <a:r>
                <a:rPr lang="it-IT" sz="1400" b="1">
                  <a:latin typeface="Verdana" pitchFamily="34" charset="0"/>
                  <a:cs typeface="Arial" pitchFamily="34" charset="0"/>
                </a:rPr>
                <a:t>R-CVP</a:t>
              </a:r>
            </a:p>
          </p:txBody>
        </p:sp>
        <p:sp>
          <p:nvSpPr>
            <p:cNvPr id="21516" name="Rectangle 13"/>
            <p:cNvSpPr>
              <a:spLocks noChangeArrowheads="1"/>
            </p:cNvSpPr>
            <p:nvPr/>
          </p:nvSpPr>
          <p:spPr bwMode="auto">
            <a:xfrm>
              <a:off x="3458344" y="2939057"/>
              <a:ext cx="1204912" cy="533400"/>
            </a:xfrm>
            <a:prstGeom prst="rect">
              <a:avLst/>
            </a:prstGeom>
            <a:noFill/>
            <a:ln w="9525">
              <a:solidFill>
                <a:srgbClr val="333399"/>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hangingPunct="0"/>
              <a:r>
                <a:rPr lang="it-IT" sz="1200">
                  <a:latin typeface="Verdana" pitchFamily="34" charset="0"/>
                  <a:cs typeface="Arial" pitchFamily="34" charset="0"/>
                </a:rPr>
                <a:t>Arm 2</a:t>
              </a:r>
            </a:p>
            <a:p>
              <a:pPr eaLnBrk="0" hangingPunct="0"/>
              <a:r>
                <a:rPr lang="it-IT" sz="1400" b="1">
                  <a:latin typeface="Verdana" pitchFamily="34" charset="0"/>
                  <a:cs typeface="Arial" pitchFamily="34" charset="0"/>
                </a:rPr>
                <a:t>R-CHOP </a:t>
              </a:r>
            </a:p>
          </p:txBody>
        </p:sp>
        <p:sp>
          <p:nvSpPr>
            <p:cNvPr id="21517" name="Rectangle 14"/>
            <p:cNvSpPr>
              <a:spLocks noChangeArrowheads="1"/>
            </p:cNvSpPr>
            <p:nvPr/>
          </p:nvSpPr>
          <p:spPr bwMode="auto">
            <a:xfrm>
              <a:off x="3458344" y="4739282"/>
              <a:ext cx="1204912" cy="533400"/>
            </a:xfrm>
            <a:prstGeom prst="rect">
              <a:avLst/>
            </a:prstGeom>
            <a:noFill/>
            <a:ln w="9525">
              <a:solidFill>
                <a:srgbClr val="333399"/>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hangingPunct="0"/>
              <a:r>
                <a:rPr lang="it-IT" sz="1200">
                  <a:latin typeface="Verdana" pitchFamily="34" charset="0"/>
                  <a:cs typeface="Arial" pitchFamily="34" charset="0"/>
                </a:rPr>
                <a:t>Arm 3</a:t>
              </a:r>
            </a:p>
            <a:p>
              <a:pPr eaLnBrk="0" hangingPunct="0"/>
              <a:r>
                <a:rPr lang="it-IT" sz="1400" b="1">
                  <a:latin typeface="Verdana" pitchFamily="34" charset="0"/>
                  <a:cs typeface="Arial" pitchFamily="34" charset="0"/>
                </a:rPr>
                <a:t>R-FM</a:t>
              </a:r>
            </a:p>
          </p:txBody>
        </p:sp>
        <p:grpSp>
          <p:nvGrpSpPr>
            <p:cNvPr id="21518" name="Group 15"/>
            <p:cNvGrpSpPr>
              <a:grpSpLocks/>
            </p:cNvGrpSpPr>
            <p:nvPr/>
          </p:nvGrpSpPr>
          <p:grpSpPr bwMode="auto">
            <a:xfrm>
              <a:off x="2399481" y="1919882"/>
              <a:ext cx="914400" cy="2743200"/>
              <a:chOff x="1056" y="1392"/>
              <a:chExt cx="576" cy="1488"/>
            </a:xfrm>
          </p:grpSpPr>
          <p:sp>
            <p:nvSpPr>
              <p:cNvPr id="21556" name="Line 16"/>
              <p:cNvSpPr>
                <a:spLocks noChangeShapeType="1"/>
              </p:cNvSpPr>
              <p:nvPr/>
            </p:nvSpPr>
            <p:spPr bwMode="auto">
              <a:xfrm flipV="1">
                <a:off x="1056" y="1392"/>
                <a:ext cx="576" cy="768"/>
              </a:xfrm>
              <a:prstGeom prst="line">
                <a:avLst/>
              </a:prstGeom>
              <a:noFill/>
              <a:ln w="9525">
                <a:solidFill>
                  <a:srgbClr val="33339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57" name="Line 17"/>
              <p:cNvSpPr>
                <a:spLocks noChangeShapeType="1"/>
              </p:cNvSpPr>
              <p:nvPr/>
            </p:nvSpPr>
            <p:spPr bwMode="auto">
              <a:xfrm>
                <a:off x="1056" y="2156"/>
                <a:ext cx="528" cy="724"/>
              </a:xfrm>
              <a:prstGeom prst="line">
                <a:avLst/>
              </a:prstGeom>
              <a:noFill/>
              <a:ln w="9525">
                <a:solidFill>
                  <a:srgbClr val="33339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58" name="Line 18"/>
              <p:cNvSpPr>
                <a:spLocks noChangeShapeType="1"/>
              </p:cNvSpPr>
              <p:nvPr/>
            </p:nvSpPr>
            <p:spPr bwMode="auto">
              <a:xfrm>
                <a:off x="1056" y="2160"/>
                <a:ext cx="576" cy="0"/>
              </a:xfrm>
              <a:prstGeom prst="line">
                <a:avLst/>
              </a:prstGeom>
              <a:noFill/>
              <a:ln w="9525">
                <a:solidFill>
                  <a:srgbClr val="33339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1519" name="Text Box 19"/>
            <p:cNvSpPr txBox="1">
              <a:spLocks noChangeArrowheads="1"/>
            </p:cNvSpPr>
            <p:nvPr/>
          </p:nvSpPr>
          <p:spPr bwMode="auto">
            <a:xfrm>
              <a:off x="5385569" y="1688107"/>
              <a:ext cx="914400" cy="33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ot"/>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it-IT" sz="1400" b="1" u="sng" dirty="0">
                  <a:solidFill>
                    <a:srgbClr val="FFFFFF"/>
                  </a:solidFill>
                  <a:latin typeface="Verdana" pitchFamily="34" charset="0"/>
                  <a:cs typeface="Arial" pitchFamily="34" charset="0"/>
                </a:rPr>
                <a:t>&gt;</a:t>
              </a:r>
              <a:r>
                <a:rPr lang="it-IT" sz="1400" b="1" dirty="0">
                  <a:solidFill>
                    <a:srgbClr val="FFFFFF"/>
                  </a:solidFill>
                  <a:latin typeface="Verdana" pitchFamily="34" charset="0"/>
                  <a:cs typeface="Arial" pitchFamily="34" charset="0"/>
                </a:rPr>
                <a:t> PR</a:t>
              </a:r>
            </a:p>
          </p:txBody>
        </p:sp>
        <p:sp>
          <p:nvSpPr>
            <p:cNvPr id="21520" name="Line 20"/>
            <p:cNvSpPr>
              <a:spLocks noChangeShapeType="1"/>
            </p:cNvSpPr>
            <p:nvPr/>
          </p:nvSpPr>
          <p:spPr bwMode="auto">
            <a:xfrm>
              <a:off x="4812481" y="2075457"/>
              <a:ext cx="1371600" cy="0"/>
            </a:xfrm>
            <a:prstGeom prst="line">
              <a:avLst/>
            </a:prstGeom>
            <a:noFill/>
            <a:ln w="9525">
              <a:solidFill>
                <a:srgbClr val="33339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21" name="Text Box 21"/>
            <p:cNvSpPr txBox="1">
              <a:spLocks noChangeArrowheads="1"/>
            </p:cNvSpPr>
            <p:nvPr/>
          </p:nvSpPr>
          <p:spPr bwMode="auto">
            <a:xfrm>
              <a:off x="5041081" y="1113432"/>
              <a:ext cx="381000" cy="4997450"/>
            </a:xfrm>
            <a:prstGeom prst="rect">
              <a:avLst/>
            </a:prstGeom>
            <a:solidFill>
              <a:schemeClr val="bg1"/>
            </a:solidFill>
            <a:ln w="9525">
              <a:solidFill>
                <a:srgbClr val="008000"/>
              </a:solidFill>
              <a:miter lim="800000"/>
              <a:headEnd/>
              <a:tailEnd/>
            </a:ln>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it-IT" sz="1500" dirty="0">
                <a:solidFill>
                  <a:srgbClr val="993300"/>
                </a:solidFill>
                <a:latin typeface="Verdana" pitchFamily="34" charset="0"/>
                <a:cs typeface="Arial" pitchFamily="34" charset="0"/>
              </a:endParaRPr>
            </a:p>
            <a:p>
              <a:pPr algn="ctr" eaLnBrk="1" hangingPunct="1"/>
              <a:r>
                <a:rPr lang="it-IT" sz="1500" b="1" dirty="0" err="1">
                  <a:solidFill>
                    <a:srgbClr val="FFFFFF"/>
                  </a:solidFill>
                  <a:latin typeface="Verdana" pitchFamily="34" charset="0"/>
                  <a:cs typeface="Arial" pitchFamily="34" charset="0"/>
                </a:rPr>
                <a:t>R</a:t>
              </a:r>
              <a:endParaRPr lang="it-IT" sz="1500" b="1" dirty="0">
                <a:solidFill>
                  <a:srgbClr val="FFFFFF"/>
                </a:solidFill>
                <a:latin typeface="Verdana" pitchFamily="34" charset="0"/>
                <a:cs typeface="Arial" pitchFamily="34" charset="0"/>
              </a:endParaRPr>
            </a:p>
            <a:p>
              <a:pPr algn="ctr" eaLnBrk="1" hangingPunct="1"/>
              <a:r>
                <a:rPr lang="it-IT" sz="1500" b="1" dirty="0">
                  <a:solidFill>
                    <a:srgbClr val="FFFFFF"/>
                  </a:solidFill>
                  <a:latin typeface="Verdana" pitchFamily="34" charset="0"/>
                  <a:cs typeface="Arial" pitchFamily="34" charset="0"/>
                </a:rPr>
                <a:t>E</a:t>
              </a:r>
            </a:p>
            <a:p>
              <a:pPr algn="ctr" eaLnBrk="1" hangingPunct="1"/>
              <a:r>
                <a:rPr lang="it-IT" sz="1500" b="1" dirty="0">
                  <a:solidFill>
                    <a:srgbClr val="FFFFFF"/>
                  </a:solidFill>
                  <a:latin typeface="Verdana" pitchFamily="34" charset="0"/>
                  <a:cs typeface="Arial" pitchFamily="34" charset="0"/>
                </a:rPr>
                <a:t>-</a:t>
              </a:r>
            </a:p>
            <a:p>
              <a:pPr algn="ctr" eaLnBrk="1" hangingPunct="1"/>
              <a:r>
                <a:rPr lang="it-IT" sz="1500" b="1" dirty="0">
                  <a:solidFill>
                    <a:srgbClr val="FFFFFF"/>
                  </a:solidFill>
                  <a:latin typeface="Verdana" pitchFamily="34" charset="0"/>
                  <a:cs typeface="Arial" pitchFamily="34" charset="0"/>
                </a:rPr>
                <a:t>A</a:t>
              </a:r>
            </a:p>
            <a:p>
              <a:pPr algn="ctr" eaLnBrk="1" hangingPunct="1"/>
              <a:r>
                <a:rPr lang="it-IT" sz="1500" b="1" dirty="0" err="1">
                  <a:solidFill>
                    <a:srgbClr val="FFFFFF"/>
                  </a:solidFill>
                  <a:latin typeface="Verdana" pitchFamily="34" charset="0"/>
                  <a:cs typeface="Arial" pitchFamily="34" charset="0"/>
                </a:rPr>
                <a:t>S</a:t>
              </a:r>
              <a:endParaRPr lang="it-IT" sz="1500" b="1" dirty="0">
                <a:solidFill>
                  <a:srgbClr val="FFFFFF"/>
                </a:solidFill>
                <a:latin typeface="Verdana" pitchFamily="34" charset="0"/>
                <a:cs typeface="Arial" pitchFamily="34" charset="0"/>
              </a:endParaRPr>
            </a:p>
            <a:p>
              <a:pPr algn="ctr" eaLnBrk="1" hangingPunct="1"/>
              <a:r>
                <a:rPr lang="it-IT" sz="1500" b="1" dirty="0" err="1">
                  <a:solidFill>
                    <a:srgbClr val="FFFFFF"/>
                  </a:solidFill>
                  <a:latin typeface="Verdana" pitchFamily="34" charset="0"/>
                  <a:cs typeface="Arial" pitchFamily="34" charset="0"/>
                </a:rPr>
                <a:t>S</a:t>
              </a:r>
              <a:endParaRPr lang="it-IT" sz="1500" b="1" dirty="0">
                <a:solidFill>
                  <a:srgbClr val="FFFFFF"/>
                </a:solidFill>
                <a:latin typeface="Verdana" pitchFamily="34" charset="0"/>
                <a:cs typeface="Arial" pitchFamily="34" charset="0"/>
              </a:endParaRPr>
            </a:p>
            <a:p>
              <a:pPr algn="ctr" eaLnBrk="1" hangingPunct="1"/>
              <a:r>
                <a:rPr lang="it-IT" sz="1500" b="1" dirty="0">
                  <a:solidFill>
                    <a:srgbClr val="FFFFFF"/>
                  </a:solidFill>
                  <a:latin typeface="Verdana" pitchFamily="34" charset="0"/>
                  <a:cs typeface="Arial" pitchFamily="34" charset="0"/>
                </a:rPr>
                <a:t>E</a:t>
              </a:r>
            </a:p>
            <a:p>
              <a:pPr algn="ctr" eaLnBrk="1" hangingPunct="1"/>
              <a:r>
                <a:rPr lang="it-IT" sz="1500" b="1" dirty="0" err="1">
                  <a:solidFill>
                    <a:srgbClr val="FFFFFF"/>
                  </a:solidFill>
                  <a:latin typeface="Verdana" pitchFamily="34" charset="0"/>
                  <a:cs typeface="Arial" pitchFamily="34" charset="0"/>
                </a:rPr>
                <a:t>S</a:t>
              </a:r>
              <a:endParaRPr lang="it-IT" sz="1500" b="1" dirty="0">
                <a:solidFill>
                  <a:srgbClr val="FFFFFF"/>
                </a:solidFill>
                <a:latin typeface="Verdana" pitchFamily="34" charset="0"/>
                <a:cs typeface="Arial" pitchFamily="34" charset="0"/>
              </a:endParaRPr>
            </a:p>
            <a:p>
              <a:pPr algn="ctr" eaLnBrk="1" hangingPunct="1"/>
              <a:r>
                <a:rPr lang="it-IT" sz="1500" b="1" dirty="0" err="1">
                  <a:solidFill>
                    <a:srgbClr val="FFFFFF"/>
                  </a:solidFill>
                  <a:latin typeface="Verdana" pitchFamily="34" charset="0"/>
                  <a:cs typeface="Arial" pitchFamily="34" charset="0"/>
                </a:rPr>
                <a:t>S</a:t>
              </a:r>
              <a:endParaRPr lang="it-IT" sz="1500" b="1" dirty="0">
                <a:solidFill>
                  <a:srgbClr val="FFFFFF"/>
                </a:solidFill>
                <a:latin typeface="Verdana" pitchFamily="34" charset="0"/>
                <a:cs typeface="Arial" pitchFamily="34" charset="0"/>
              </a:endParaRPr>
            </a:p>
            <a:p>
              <a:pPr algn="ctr" eaLnBrk="1" hangingPunct="1"/>
              <a:r>
                <a:rPr lang="it-IT" sz="1500" b="1" dirty="0">
                  <a:solidFill>
                    <a:srgbClr val="FFFFFF"/>
                  </a:solidFill>
                  <a:latin typeface="Verdana" pitchFamily="34" charset="0"/>
                  <a:cs typeface="Arial" pitchFamily="34" charset="0"/>
                </a:rPr>
                <a:t>M</a:t>
              </a:r>
            </a:p>
            <a:p>
              <a:pPr algn="ctr" eaLnBrk="1" hangingPunct="1"/>
              <a:r>
                <a:rPr lang="it-IT" sz="1500" b="1" dirty="0">
                  <a:solidFill>
                    <a:srgbClr val="FFFFFF"/>
                  </a:solidFill>
                  <a:latin typeface="Verdana" pitchFamily="34" charset="0"/>
                  <a:cs typeface="Arial" pitchFamily="34" charset="0"/>
                </a:rPr>
                <a:t>E</a:t>
              </a:r>
            </a:p>
            <a:p>
              <a:pPr algn="ctr" eaLnBrk="1" hangingPunct="1"/>
              <a:r>
                <a:rPr lang="it-IT" sz="1500" b="1" dirty="0" err="1">
                  <a:solidFill>
                    <a:srgbClr val="FFFFFF"/>
                  </a:solidFill>
                  <a:latin typeface="Verdana" pitchFamily="34" charset="0"/>
                  <a:cs typeface="Arial" pitchFamily="34" charset="0"/>
                </a:rPr>
                <a:t>N</a:t>
              </a:r>
              <a:endParaRPr lang="it-IT" sz="1500" b="1" dirty="0">
                <a:solidFill>
                  <a:srgbClr val="FFFFFF"/>
                </a:solidFill>
                <a:latin typeface="Verdana" pitchFamily="34" charset="0"/>
                <a:cs typeface="Arial" pitchFamily="34" charset="0"/>
              </a:endParaRPr>
            </a:p>
            <a:p>
              <a:pPr algn="ctr" eaLnBrk="1" hangingPunct="1"/>
              <a:r>
                <a:rPr lang="it-IT" sz="1500" b="1" dirty="0">
                  <a:solidFill>
                    <a:srgbClr val="FFFFFF"/>
                  </a:solidFill>
                  <a:latin typeface="Verdana" pitchFamily="34" charset="0"/>
                  <a:cs typeface="Arial" pitchFamily="34" charset="0"/>
                </a:rPr>
                <a:t>T</a:t>
              </a:r>
            </a:p>
            <a:p>
              <a:pPr eaLnBrk="1" hangingPunct="1"/>
              <a:endParaRPr lang="it-IT" sz="1500" b="1" dirty="0">
                <a:solidFill>
                  <a:srgbClr val="008000"/>
                </a:solidFill>
                <a:latin typeface="Verdana" pitchFamily="34" charset="0"/>
                <a:cs typeface="Arial" pitchFamily="34" charset="0"/>
              </a:endParaRPr>
            </a:p>
          </p:txBody>
        </p:sp>
        <p:sp>
          <p:nvSpPr>
            <p:cNvPr id="21522" name="Rectangle 22"/>
            <p:cNvSpPr>
              <a:spLocks noChangeArrowheads="1"/>
            </p:cNvSpPr>
            <p:nvPr/>
          </p:nvSpPr>
          <p:spPr bwMode="auto">
            <a:xfrm>
              <a:off x="3517081" y="1767482"/>
              <a:ext cx="228600" cy="609600"/>
            </a:xfrm>
            <a:prstGeom prst="rect">
              <a:avLst/>
            </a:prstGeom>
            <a:solidFill>
              <a:srgbClr val="339966"/>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23" name="Rectangle 23"/>
            <p:cNvSpPr>
              <a:spLocks noChangeArrowheads="1"/>
            </p:cNvSpPr>
            <p:nvPr/>
          </p:nvSpPr>
          <p:spPr bwMode="auto">
            <a:xfrm>
              <a:off x="3898081" y="1767482"/>
              <a:ext cx="228600" cy="609600"/>
            </a:xfrm>
            <a:prstGeom prst="rect">
              <a:avLst/>
            </a:prstGeom>
            <a:solidFill>
              <a:srgbClr val="339966"/>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24" name="Rectangle 24"/>
            <p:cNvSpPr>
              <a:spLocks noChangeArrowheads="1"/>
            </p:cNvSpPr>
            <p:nvPr/>
          </p:nvSpPr>
          <p:spPr bwMode="auto">
            <a:xfrm>
              <a:off x="4279081" y="1767482"/>
              <a:ext cx="228600" cy="609600"/>
            </a:xfrm>
            <a:prstGeom prst="rect">
              <a:avLst/>
            </a:prstGeom>
            <a:solidFill>
              <a:srgbClr val="339966"/>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25" name="Rectangle 25"/>
            <p:cNvSpPr>
              <a:spLocks noChangeArrowheads="1"/>
            </p:cNvSpPr>
            <p:nvPr/>
          </p:nvSpPr>
          <p:spPr bwMode="auto">
            <a:xfrm>
              <a:off x="3517081" y="3608982"/>
              <a:ext cx="228600" cy="609600"/>
            </a:xfrm>
            <a:prstGeom prst="rect">
              <a:avLst/>
            </a:prstGeom>
            <a:solidFill>
              <a:srgbClr val="FFCC00"/>
            </a:solidFill>
            <a:ln w="9525">
              <a:solidFill>
                <a:srgbClr val="333399"/>
              </a:solidFill>
              <a:miter lim="800000"/>
              <a:headEnd/>
              <a:tailEnd/>
            </a:ln>
          </p:spPr>
          <p:txBody>
            <a:bodyPr wrap="none" anchor="ctr"/>
            <a:lstStyle/>
            <a:p>
              <a:endParaRPr lang="it-IT">
                <a:latin typeface="Times New Roman" pitchFamily="18" charset="0"/>
              </a:endParaRPr>
            </a:p>
          </p:txBody>
        </p:sp>
        <p:sp>
          <p:nvSpPr>
            <p:cNvPr id="21526" name="Rectangle 26"/>
            <p:cNvSpPr>
              <a:spLocks noChangeArrowheads="1"/>
            </p:cNvSpPr>
            <p:nvPr/>
          </p:nvSpPr>
          <p:spPr bwMode="auto">
            <a:xfrm>
              <a:off x="3898081" y="3608982"/>
              <a:ext cx="228600" cy="609600"/>
            </a:xfrm>
            <a:prstGeom prst="rect">
              <a:avLst/>
            </a:prstGeom>
            <a:solidFill>
              <a:srgbClr val="FFCC00"/>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27" name="Rectangle 27"/>
            <p:cNvSpPr>
              <a:spLocks noChangeArrowheads="1"/>
            </p:cNvSpPr>
            <p:nvPr/>
          </p:nvSpPr>
          <p:spPr bwMode="auto">
            <a:xfrm>
              <a:off x="4279081" y="3608982"/>
              <a:ext cx="228600" cy="609600"/>
            </a:xfrm>
            <a:prstGeom prst="rect">
              <a:avLst/>
            </a:prstGeom>
            <a:solidFill>
              <a:srgbClr val="FFCC00"/>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28" name="Rectangle 28"/>
            <p:cNvSpPr>
              <a:spLocks noChangeArrowheads="1"/>
            </p:cNvSpPr>
            <p:nvPr/>
          </p:nvSpPr>
          <p:spPr bwMode="auto">
            <a:xfrm>
              <a:off x="3517081" y="5425082"/>
              <a:ext cx="228600" cy="609600"/>
            </a:xfrm>
            <a:prstGeom prst="rect">
              <a:avLst/>
            </a:prstGeom>
            <a:solidFill>
              <a:srgbClr val="333399"/>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29" name="Rectangle 29"/>
            <p:cNvSpPr>
              <a:spLocks noChangeArrowheads="1"/>
            </p:cNvSpPr>
            <p:nvPr/>
          </p:nvSpPr>
          <p:spPr bwMode="auto">
            <a:xfrm>
              <a:off x="3898081" y="5425082"/>
              <a:ext cx="228600" cy="609600"/>
            </a:xfrm>
            <a:prstGeom prst="rect">
              <a:avLst/>
            </a:prstGeom>
            <a:solidFill>
              <a:srgbClr val="333399"/>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30" name="Rectangle 30"/>
            <p:cNvSpPr>
              <a:spLocks noChangeArrowheads="1"/>
            </p:cNvSpPr>
            <p:nvPr/>
          </p:nvSpPr>
          <p:spPr bwMode="auto">
            <a:xfrm>
              <a:off x="4279081" y="5425082"/>
              <a:ext cx="228600" cy="609600"/>
            </a:xfrm>
            <a:prstGeom prst="rect">
              <a:avLst/>
            </a:prstGeom>
            <a:solidFill>
              <a:srgbClr val="333399"/>
            </a:solidFill>
            <a:ln w="9525">
              <a:solidFill>
                <a:schemeClr val="tx1"/>
              </a:solidFill>
              <a:miter lim="800000"/>
              <a:headEnd/>
              <a:tailEnd/>
            </a:ln>
          </p:spPr>
          <p:txBody>
            <a:bodyPr wrap="none" anchor="ctr"/>
            <a:lstStyle/>
            <a:p>
              <a:endParaRPr lang="it-IT">
                <a:latin typeface="Times New Roman" pitchFamily="18" charset="0"/>
              </a:endParaRPr>
            </a:p>
          </p:txBody>
        </p:sp>
        <p:grpSp>
          <p:nvGrpSpPr>
            <p:cNvPr id="21531" name="Group 31"/>
            <p:cNvGrpSpPr>
              <a:grpSpLocks/>
            </p:cNvGrpSpPr>
            <p:nvPr/>
          </p:nvGrpSpPr>
          <p:grpSpPr bwMode="auto">
            <a:xfrm>
              <a:off x="6590481" y="1767482"/>
              <a:ext cx="1752600" cy="609600"/>
              <a:chOff x="3696" y="1344"/>
              <a:chExt cx="1104" cy="384"/>
            </a:xfrm>
          </p:grpSpPr>
          <p:sp>
            <p:nvSpPr>
              <p:cNvPr id="21551" name="Rectangle 32"/>
              <p:cNvSpPr>
                <a:spLocks noChangeArrowheads="1"/>
              </p:cNvSpPr>
              <p:nvPr/>
            </p:nvSpPr>
            <p:spPr bwMode="auto">
              <a:xfrm>
                <a:off x="3696" y="1344"/>
                <a:ext cx="144" cy="384"/>
              </a:xfrm>
              <a:prstGeom prst="rect">
                <a:avLst/>
              </a:prstGeom>
              <a:solidFill>
                <a:srgbClr val="339966"/>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52" name="Rectangle 33"/>
              <p:cNvSpPr>
                <a:spLocks noChangeArrowheads="1"/>
              </p:cNvSpPr>
              <p:nvPr/>
            </p:nvSpPr>
            <p:spPr bwMode="auto">
              <a:xfrm>
                <a:off x="3936" y="1344"/>
                <a:ext cx="144" cy="384"/>
              </a:xfrm>
              <a:prstGeom prst="rect">
                <a:avLst/>
              </a:prstGeom>
              <a:solidFill>
                <a:srgbClr val="339966"/>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53" name="Rectangle 34"/>
              <p:cNvSpPr>
                <a:spLocks noChangeArrowheads="1"/>
              </p:cNvSpPr>
              <p:nvPr/>
            </p:nvSpPr>
            <p:spPr bwMode="auto">
              <a:xfrm>
                <a:off x="4176" y="1344"/>
                <a:ext cx="144" cy="384"/>
              </a:xfrm>
              <a:prstGeom prst="rect">
                <a:avLst/>
              </a:prstGeom>
              <a:solidFill>
                <a:srgbClr val="339966"/>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54" name="Rectangle 35"/>
              <p:cNvSpPr>
                <a:spLocks noChangeArrowheads="1"/>
              </p:cNvSpPr>
              <p:nvPr/>
            </p:nvSpPr>
            <p:spPr bwMode="auto">
              <a:xfrm>
                <a:off x="4416" y="1344"/>
                <a:ext cx="144" cy="384"/>
              </a:xfrm>
              <a:prstGeom prst="rect">
                <a:avLst/>
              </a:prstGeom>
              <a:solidFill>
                <a:srgbClr val="339966"/>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55" name="Rectangle 36"/>
              <p:cNvSpPr>
                <a:spLocks noChangeArrowheads="1"/>
              </p:cNvSpPr>
              <p:nvPr/>
            </p:nvSpPr>
            <p:spPr bwMode="auto">
              <a:xfrm>
                <a:off x="4656" y="1344"/>
                <a:ext cx="144" cy="384"/>
              </a:xfrm>
              <a:prstGeom prst="rect">
                <a:avLst/>
              </a:prstGeom>
              <a:solidFill>
                <a:srgbClr val="339966"/>
              </a:solidFill>
              <a:ln w="9525">
                <a:solidFill>
                  <a:schemeClr val="tx1"/>
                </a:solidFill>
                <a:miter lim="800000"/>
                <a:headEnd/>
                <a:tailEnd/>
              </a:ln>
            </p:spPr>
            <p:txBody>
              <a:bodyPr wrap="none" anchor="ctr"/>
              <a:lstStyle/>
              <a:p>
                <a:endParaRPr lang="it-IT">
                  <a:latin typeface="Times New Roman" pitchFamily="18" charset="0"/>
                </a:endParaRPr>
              </a:p>
            </p:txBody>
          </p:sp>
        </p:grpSp>
        <p:grpSp>
          <p:nvGrpSpPr>
            <p:cNvPr id="21532" name="Group 37"/>
            <p:cNvGrpSpPr>
              <a:grpSpLocks/>
            </p:cNvGrpSpPr>
            <p:nvPr/>
          </p:nvGrpSpPr>
          <p:grpSpPr bwMode="auto">
            <a:xfrm>
              <a:off x="6336481" y="3608982"/>
              <a:ext cx="990600" cy="609600"/>
              <a:chOff x="3696" y="2544"/>
              <a:chExt cx="624" cy="384"/>
            </a:xfrm>
          </p:grpSpPr>
          <p:sp>
            <p:nvSpPr>
              <p:cNvPr id="21548" name="Rectangle 38"/>
              <p:cNvSpPr>
                <a:spLocks noChangeArrowheads="1"/>
              </p:cNvSpPr>
              <p:nvPr/>
            </p:nvSpPr>
            <p:spPr bwMode="auto">
              <a:xfrm>
                <a:off x="3696" y="2544"/>
                <a:ext cx="144" cy="384"/>
              </a:xfrm>
              <a:prstGeom prst="rect">
                <a:avLst/>
              </a:prstGeom>
              <a:solidFill>
                <a:srgbClr val="FFCC00"/>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49" name="Rectangle 39"/>
              <p:cNvSpPr>
                <a:spLocks noChangeArrowheads="1"/>
              </p:cNvSpPr>
              <p:nvPr/>
            </p:nvSpPr>
            <p:spPr bwMode="auto">
              <a:xfrm>
                <a:off x="3936" y="2544"/>
                <a:ext cx="144" cy="384"/>
              </a:xfrm>
              <a:prstGeom prst="rect">
                <a:avLst/>
              </a:prstGeom>
              <a:solidFill>
                <a:srgbClr val="FFCC00"/>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50" name="Rectangle 40"/>
              <p:cNvSpPr>
                <a:spLocks noChangeArrowheads="1"/>
              </p:cNvSpPr>
              <p:nvPr/>
            </p:nvSpPr>
            <p:spPr bwMode="auto">
              <a:xfrm>
                <a:off x="4176" y="2544"/>
                <a:ext cx="144" cy="384"/>
              </a:xfrm>
              <a:prstGeom prst="rect">
                <a:avLst/>
              </a:prstGeom>
              <a:solidFill>
                <a:srgbClr val="FFCC00"/>
              </a:solidFill>
              <a:ln w="9525">
                <a:solidFill>
                  <a:schemeClr val="tx1"/>
                </a:solidFill>
                <a:miter lim="800000"/>
                <a:headEnd/>
                <a:tailEnd/>
              </a:ln>
            </p:spPr>
            <p:txBody>
              <a:bodyPr wrap="none" anchor="ctr"/>
              <a:lstStyle/>
              <a:p>
                <a:endParaRPr lang="it-IT">
                  <a:latin typeface="Times New Roman" pitchFamily="18" charset="0"/>
                </a:endParaRPr>
              </a:p>
            </p:txBody>
          </p:sp>
        </p:grpSp>
        <p:grpSp>
          <p:nvGrpSpPr>
            <p:cNvPr id="21533" name="Group 41"/>
            <p:cNvGrpSpPr>
              <a:grpSpLocks/>
            </p:cNvGrpSpPr>
            <p:nvPr/>
          </p:nvGrpSpPr>
          <p:grpSpPr bwMode="auto">
            <a:xfrm>
              <a:off x="6336481" y="5425082"/>
              <a:ext cx="990600" cy="609600"/>
              <a:chOff x="3696" y="3648"/>
              <a:chExt cx="624" cy="384"/>
            </a:xfrm>
          </p:grpSpPr>
          <p:sp>
            <p:nvSpPr>
              <p:cNvPr id="21545" name="Rectangle 42"/>
              <p:cNvSpPr>
                <a:spLocks noChangeArrowheads="1"/>
              </p:cNvSpPr>
              <p:nvPr/>
            </p:nvSpPr>
            <p:spPr bwMode="auto">
              <a:xfrm>
                <a:off x="3696" y="3648"/>
                <a:ext cx="144" cy="384"/>
              </a:xfrm>
              <a:prstGeom prst="rect">
                <a:avLst/>
              </a:prstGeom>
              <a:solidFill>
                <a:srgbClr val="333399"/>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46" name="Rectangle 43"/>
              <p:cNvSpPr>
                <a:spLocks noChangeArrowheads="1"/>
              </p:cNvSpPr>
              <p:nvPr/>
            </p:nvSpPr>
            <p:spPr bwMode="auto">
              <a:xfrm>
                <a:off x="3936" y="3648"/>
                <a:ext cx="144" cy="384"/>
              </a:xfrm>
              <a:prstGeom prst="rect">
                <a:avLst/>
              </a:prstGeom>
              <a:solidFill>
                <a:srgbClr val="333399"/>
              </a:solidFill>
              <a:ln w="9525">
                <a:solidFill>
                  <a:schemeClr val="tx1"/>
                </a:solidFill>
                <a:miter lim="800000"/>
                <a:headEnd/>
                <a:tailEnd/>
              </a:ln>
            </p:spPr>
            <p:txBody>
              <a:bodyPr wrap="none" anchor="ctr"/>
              <a:lstStyle/>
              <a:p>
                <a:endParaRPr lang="it-IT">
                  <a:latin typeface="Times New Roman" pitchFamily="18" charset="0"/>
                </a:endParaRPr>
              </a:p>
            </p:txBody>
          </p:sp>
          <p:sp>
            <p:nvSpPr>
              <p:cNvPr id="21547" name="Rectangle 44"/>
              <p:cNvSpPr>
                <a:spLocks noChangeArrowheads="1"/>
              </p:cNvSpPr>
              <p:nvPr/>
            </p:nvSpPr>
            <p:spPr bwMode="auto">
              <a:xfrm>
                <a:off x="4176" y="3648"/>
                <a:ext cx="144" cy="384"/>
              </a:xfrm>
              <a:prstGeom prst="rect">
                <a:avLst/>
              </a:prstGeom>
              <a:solidFill>
                <a:srgbClr val="333399"/>
              </a:solidFill>
              <a:ln w="9525">
                <a:solidFill>
                  <a:schemeClr val="tx1"/>
                </a:solidFill>
                <a:miter lim="800000"/>
                <a:headEnd/>
                <a:tailEnd/>
              </a:ln>
            </p:spPr>
            <p:txBody>
              <a:bodyPr wrap="none" anchor="ctr"/>
              <a:lstStyle/>
              <a:p>
                <a:endParaRPr lang="it-IT">
                  <a:latin typeface="Times New Roman" pitchFamily="18" charset="0"/>
                </a:endParaRPr>
              </a:p>
            </p:txBody>
          </p:sp>
        </p:grpSp>
        <p:sp>
          <p:nvSpPr>
            <p:cNvPr id="21534" name="Text Box 45"/>
            <p:cNvSpPr txBox="1">
              <a:spLocks noChangeArrowheads="1"/>
            </p:cNvSpPr>
            <p:nvPr/>
          </p:nvSpPr>
          <p:spPr bwMode="auto">
            <a:xfrm>
              <a:off x="5374456" y="3483570"/>
              <a:ext cx="914400" cy="33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ot"/>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it-IT" sz="1400" b="1" u="sng" dirty="0">
                  <a:solidFill>
                    <a:srgbClr val="FFFFFF"/>
                  </a:solidFill>
                  <a:latin typeface="Verdana" pitchFamily="34" charset="0"/>
                  <a:cs typeface="Arial" pitchFamily="34" charset="0"/>
                </a:rPr>
                <a:t>&gt;</a:t>
              </a:r>
              <a:r>
                <a:rPr lang="it-IT" sz="1400" b="1" dirty="0">
                  <a:solidFill>
                    <a:srgbClr val="FFFFFF"/>
                  </a:solidFill>
                  <a:latin typeface="Verdana" pitchFamily="34" charset="0"/>
                  <a:cs typeface="Arial" pitchFamily="34" charset="0"/>
                </a:rPr>
                <a:t> PR</a:t>
              </a:r>
            </a:p>
          </p:txBody>
        </p:sp>
        <p:sp>
          <p:nvSpPr>
            <p:cNvPr id="21535" name="Text Box 46"/>
            <p:cNvSpPr txBox="1">
              <a:spLocks noChangeArrowheads="1"/>
            </p:cNvSpPr>
            <p:nvPr/>
          </p:nvSpPr>
          <p:spPr bwMode="auto">
            <a:xfrm>
              <a:off x="5396681" y="5334595"/>
              <a:ext cx="914400" cy="33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ot"/>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it-IT" sz="1400" b="1" u="sng">
                  <a:solidFill>
                    <a:srgbClr val="FFFFFF"/>
                  </a:solidFill>
                  <a:latin typeface="Verdana" pitchFamily="34" charset="0"/>
                  <a:cs typeface="Arial" pitchFamily="34" charset="0"/>
                </a:rPr>
                <a:t>&gt;</a:t>
              </a:r>
              <a:r>
                <a:rPr lang="it-IT" sz="1400" b="1">
                  <a:solidFill>
                    <a:srgbClr val="FFFFFF"/>
                  </a:solidFill>
                  <a:latin typeface="Verdana" pitchFamily="34" charset="0"/>
                  <a:cs typeface="Arial" pitchFamily="34" charset="0"/>
                </a:rPr>
                <a:t> PR</a:t>
              </a:r>
            </a:p>
          </p:txBody>
        </p:sp>
        <p:sp>
          <p:nvSpPr>
            <p:cNvPr id="21536" name="Text Box 47"/>
            <p:cNvSpPr txBox="1">
              <a:spLocks noChangeArrowheads="1"/>
            </p:cNvSpPr>
            <p:nvPr/>
          </p:nvSpPr>
          <p:spPr bwMode="auto">
            <a:xfrm>
              <a:off x="7254056" y="3659783"/>
              <a:ext cx="1422400" cy="50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ot"/>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it-IT" sz="1200" b="1">
                  <a:latin typeface="Verdana" pitchFamily="34" charset="0"/>
                  <a:cs typeface="Arial" pitchFamily="34" charset="0"/>
                </a:rPr>
                <a:t>+ 2 Rituximab</a:t>
              </a:r>
            </a:p>
            <a:p>
              <a:r>
                <a:rPr lang="it-IT" sz="1200">
                  <a:latin typeface="Verdana" pitchFamily="34" charset="0"/>
                  <a:cs typeface="Arial" pitchFamily="34" charset="0"/>
                </a:rPr>
                <a:t> every </a:t>
              </a:r>
              <a:r>
                <a:rPr lang="it-IT" sz="1200" b="1">
                  <a:latin typeface="Verdana" pitchFamily="34" charset="0"/>
                  <a:cs typeface="Arial" pitchFamily="34" charset="0"/>
                </a:rPr>
                <a:t>21</a:t>
              </a:r>
              <a:r>
                <a:rPr lang="it-IT" sz="1200">
                  <a:latin typeface="Verdana" pitchFamily="34" charset="0"/>
                  <a:cs typeface="Arial" pitchFamily="34" charset="0"/>
                </a:rPr>
                <a:t> days</a:t>
              </a:r>
            </a:p>
          </p:txBody>
        </p:sp>
        <p:sp>
          <p:nvSpPr>
            <p:cNvPr id="21537" name="Text Box 48"/>
            <p:cNvSpPr txBox="1">
              <a:spLocks noChangeArrowheads="1"/>
            </p:cNvSpPr>
            <p:nvPr/>
          </p:nvSpPr>
          <p:spPr bwMode="auto">
            <a:xfrm>
              <a:off x="7238181" y="5488582"/>
              <a:ext cx="1422400" cy="50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ot"/>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it-IT" sz="1200" b="1">
                  <a:latin typeface="Verdana" pitchFamily="34" charset="0"/>
                  <a:cs typeface="Arial" pitchFamily="34" charset="0"/>
                </a:rPr>
                <a:t>+ 2 Rituximab</a:t>
              </a:r>
            </a:p>
            <a:p>
              <a:r>
                <a:rPr lang="it-IT" sz="1200">
                  <a:latin typeface="Verdana" pitchFamily="34" charset="0"/>
                  <a:cs typeface="Arial" pitchFamily="34" charset="0"/>
                </a:rPr>
                <a:t> every </a:t>
              </a:r>
              <a:r>
                <a:rPr lang="it-IT" sz="1200" b="1">
                  <a:latin typeface="Verdana" pitchFamily="34" charset="0"/>
                  <a:cs typeface="Arial" pitchFamily="34" charset="0"/>
                </a:rPr>
                <a:t>21</a:t>
              </a:r>
              <a:r>
                <a:rPr lang="it-IT" sz="1200">
                  <a:latin typeface="Verdana" pitchFamily="34" charset="0"/>
                  <a:cs typeface="Arial" pitchFamily="34" charset="0"/>
                </a:rPr>
                <a:t> days</a:t>
              </a:r>
              <a:endParaRPr lang="it-IT" sz="1200" b="1">
                <a:latin typeface="Verdana" pitchFamily="34" charset="0"/>
                <a:cs typeface="Arial" pitchFamily="34" charset="0"/>
              </a:endParaRPr>
            </a:p>
          </p:txBody>
        </p:sp>
        <p:sp>
          <p:nvSpPr>
            <p:cNvPr id="21538" name="Rectangle 49"/>
            <p:cNvSpPr>
              <a:spLocks noChangeArrowheads="1"/>
            </p:cNvSpPr>
            <p:nvPr/>
          </p:nvSpPr>
          <p:spPr bwMode="auto">
            <a:xfrm>
              <a:off x="3440881" y="6028332"/>
              <a:ext cx="1300997" cy="303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it-IT" sz="1200">
                  <a:latin typeface="Verdana" pitchFamily="34" charset="0"/>
                  <a:cs typeface="Arial" pitchFamily="34" charset="0"/>
                </a:rPr>
                <a:t>every </a:t>
              </a:r>
              <a:r>
                <a:rPr lang="it-IT" sz="1200" b="1">
                  <a:latin typeface="Verdana" pitchFamily="34" charset="0"/>
                  <a:cs typeface="Arial" pitchFamily="34" charset="0"/>
                </a:rPr>
                <a:t>21</a:t>
              </a:r>
              <a:r>
                <a:rPr lang="it-IT" sz="1200">
                  <a:latin typeface="Verdana" pitchFamily="34" charset="0"/>
                  <a:cs typeface="Arial" pitchFamily="34" charset="0"/>
                </a:rPr>
                <a:t> days</a:t>
              </a:r>
            </a:p>
          </p:txBody>
        </p:sp>
        <p:sp>
          <p:nvSpPr>
            <p:cNvPr id="21539" name="Rectangle 50"/>
            <p:cNvSpPr>
              <a:spLocks noChangeArrowheads="1"/>
            </p:cNvSpPr>
            <p:nvPr/>
          </p:nvSpPr>
          <p:spPr bwMode="auto">
            <a:xfrm>
              <a:off x="6431731" y="6034682"/>
              <a:ext cx="1300997" cy="303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it-IT" sz="1200">
                  <a:latin typeface="Verdana" pitchFamily="34" charset="0"/>
                  <a:cs typeface="Arial" pitchFamily="34" charset="0"/>
                </a:rPr>
                <a:t>every </a:t>
              </a:r>
              <a:r>
                <a:rPr lang="it-IT" sz="1200" b="1">
                  <a:latin typeface="Verdana" pitchFamily="34" charset="0"/>
                  <a:cs typeface="Arial" pitchFamily="34" charset="0"/>
                </a:rPr>
                <a:t>21</a:t>
              </a:r>
              <a:r>
                <a:rPr lang="it-IT" sz="1200">
                  <a:latin typeface="Verdana" pitchFamily="34" charset="0"/>
                  <a:cs typeface="Arial" pitchFamily="34" charset="0"/>
                </a:rPr>
                <a:t> days</a:t>
              </a:r>
            </a:p>
          </p:txBody>
        </p:sp>
        <p:sp>
          <p:nvSpPr>
            <p:cNvPr id="21540" name="Rectangle 52"/>
            <p:cNvSpPr>
              <a:spLocks noChangeArrowheads="1"/>
            </p:cNvSpPr>
            <p:nvPr/>
          </p:nvSpPr>
          <p:spPr bwMode="auto">
            <a:xfrm>
              <a:off x="6431731" y="4237631"/>
              <a:ext cx="1300997" cy="303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it-IT" sz="1200">
                  <a:latin typeface="Verdana" pitchFamily="34" charset="0"/>
                  <a:cs typeface="Arial" pitchFamily="34" charset="0"/>
                </a:rPr>
                <a:t>every </a:t>
              </a:r>
              <a:r>
                <a:rPr lang="it-IT" sz="1200" b="1">
                  <a:latin typeface="Verdana" pitchFamily="34" charset="0"/>
                  <a:cs typeface="Arial" pitchFamily="34" charset="0"/>
                </a:rPr>
                <a:t>21</a:t>
              </a:r>
              <a:r>
                <a:rPr lang="it-IT" sz="1200">
                  <a:latin typeface="Verdana" pitchFamily="34" charset="0"/>
                  <a:cs typeface="Arial" pitchFamily="34" charset="0"/>
                </a:rPr>
                <a:t> days</a:t>
              </a:r>
            </a:p>
          </p:txBody>
        </p:sp>
        <p:sp>
          <p:nvSpPr>
            <p:cNvPr id="21541" name="Rectangle 54"/>
            <p:cNvSpPr>
              <a:spLocks noChangeArrowheads="1"/>
            </p:cNvSpPr>
            <p:nvPr/>
          </p:nvSpPr>
          <p:spPr bwMode="auto">
            <a:xfrm>
              <a:off x="6431731" y="2377082"/>
              <a:ext cx="1562100" cy="303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it-IT" sz="1200">
                  <a:latin typeface="Verdana" pitchFamily="34" charset="0"/>
                  <a:cs typeface="Arial" pitchFamily="34" charset="0"/>
                </a:rPr>
                <a:t>every </a:t>
              </a:r>
              <a:r>
                <a:rPr lang="it-IT" sz="1200" b="1">
                  <a:latin typeface="Verdana" pitchFamily="34" charset="0"/>
                  <a:cs typeface="Arial" pitchFamily="34" charset="0"/>
                </a:rPr>
                <a:t>21</a:t>
              </a:r>
              <a:r>
                <a:rPr lang="it-IT" sz="1200">
                  <a:latin typeface="Verdana" pitchFamily="34" charset="0"/>
                  <a:cs typeface="Arial" pitchFamily="34" charset="0"/>
                </a:rPr>
                <a:t> days</a:t>
              </a:r>
            </a:p>
          </p:txBody>
        </p:sp>
        <p:sp>
          <p:nvSpPr>
            <p:cNvPr id="21542" name="Text Box 55"/>
            <p:cNvSpPr txBox="1">
              <a:spLocks noChangeArrowheads="1"/>
            </p:cNvSpPr>
            <p:nvPr/>
          </p:nvSpPr>
          <p:spPr bwMode="auto">
            <a:xfrm>
              <a:off x="1977206" y="2300882"/>
              <a:ext cx="381000" cy="1981200"/>
            </a:xfrm>
            <a:prstGeom prst="rect">
              <a:avLst/>
            </a:prstGeom>
            <a:solidFill>
              <a:schemeClr val="bg1"/>
            </a:solidFill>
            <a:ln w="9525">
              <a:solidFill>
                <a:srgbClr val="008000"/>
              </a:solidFill>
              <a:miter lim="800000"/>
              <a:headEnd/>
              <a:tailEnd/>
            </a:ln>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it-IT" sz="1500" dirty="0">
                <a:solidFill>
                  <a:srgbClr val="993300"/>
                </a:solidFill>
                <a:latin typeface="Verdana" pitchFamily="34" charset="0"/>
                <a:cs typeface="Arial" pitchFamily="34" charset="0"/>
              </a:endParaRPr>
            </a:p>
            <a:p>
              <a:pPr eaLnBrk="1" hangingPunct="1"/>
              <a:r>
                <a:rPr lang="it-IT" sz="1500" b="1" dirty="0" err="1">
                  <a:latin typeface="Verdana" pitchFamily="34" charset="0"/>
                  <a:cs typeface="Arial" pitchFamily="34" charset="0"/>
                </a:rPr>
                <a:t>R</a:t>
              </a:r>
              <a:endParaRPr lang="it-IT" sz="1500" b="1" dirty="0">
                <a:latin typeface="Verdana" pitchFamily="34" charset="0"/>
                <a:cs typeface="Arial" pitchFamily="34" charset="0"/>
              </a:endParaRPr>
            </a:p>
            <a:p>
              <a:pPr eaLnBrk="1" hangingPunct="1"/>
              <a:r>
                <a:rPr lang="it-IT" sz="1500" b="1" dirty="0">
                  <a:latin typeface="Verdana" pitchFamily="34" charset="0"/>
                  <a:cs typeface="Arial" pitchFamily="34" charset="0"/>
                </a:rPr>
                <a:t>A</a:t>
              </a:r>
            </a:p>
            <a:p>
              <a:pPr eaLnBrk="1" hangingPunct="1"/>
              <a:r>
                <a:rPr lang="it-IT" sz="1500" b="1" dirty="0" err="1">
                  <a:latin typeface="Verdana" pitchFamily="34" charset="0"/>
                  <a:cs typeface="Arial" pitchFamily="34" charset="0"/>
                </a:rPr>
                <a:t>N</a:t>
              </a:r>
              <a:endParaRPr lang="it-IT" sz="1500" b="1" dirty="0">
                <a:latin typeface="Verdana" pitchFamily="34" charset="0"/>
                <a:cs typeface="Arial" pitchFamily="34" charset="0"/>
              </a:endParaRPr>
            </a:p>
            <a:p>
              <a:pPr eaLnBrk="1" hangingPunct="1"/>
              <a:r>
                <a:rPr lang="it-IT" sz="1500" b="1" dirty="0">
                  <a:latin typeface="Verdana" pitchFamily="34" charset="0"/>
                  <a:cs typeface="Arial" pitchFamily="34" charset="0"/>
                </a:rPr>
                <a:t>D</a:t>
              </a:r>
            </a:p>
            <a:p>
              <a:pPr eaLnBrk="1" hangingPunct="1"/>
              <a:r>
                <a:rPr lang="it-IT" sz="1500" b="1" dirty="0">
                  <a:latin typeface="Verdana" pitchFamily="34" charset="0"/>
                  <a:cs typeface="Arial" pitchFamily="34" charset="0"/>
                </a:rPr>
                <a:t>O</a:t>
              </a:r>
            </a:p>
            <a:p>
              <a:pPr eaLnBrk="1" hangingPunct="1"/>
              <a:r>
                <a:rPr lang="it-IT" sz="1500" b="1" dirty="0">
                  <a:latin typeface="Verdana" pitchFamily="34" charset="0"/>
                  <a:cs typeface="Arial" pitchFamily="34" charset="0"/>
                </a:rPr>
                <a:t>M</a:t>
              </a:r>
            </a:p>
          </p:txBody>
        </p:sp>
        <p:sp>
          <p:nvSpPr>
            <p:cNvPr id="21543" name="Rectangle 60"/>
            <p:cNvSpPr>
              <a:spLocks noChangeArrowheads="1"/>
            </p:cNvSpPr>
            <p:nvPr/>
          </p:nvSpPr>
          <p:spPr bwMode="auto">
            <a:xfrm>
              <a:off x="3440881" y="4274144"/>
              <a:ext cx="1300997" cy="303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it-IT" sz="1200">
                  <a:latin typeface="Verdana" pitchFamily="34" charset="0"/>
                  <a:cs typeface="Arial" pitchFamily="34" charset="0"/>
                </a:rPr>
                <a:t>every </a:t>
              </a:r>
              <a:r>
                <a:rPr lang="it-IT" sz="1200" b="1">
                  <a:latin typeface="Verdana" pitchFamily="34" charset="0"/>
                  <a:cs typeface="Arial" pitchFamily="34" charset="0"/>
                </a:rPr>
                <a:t>21</a:t>
              </a:r>
              <a:r>
                <a:rPr lang="it-IT" sz="1200">
                  <a:latin typeface="Verdana" pitchFamily="34" charset="0"/>
                  <a:cs typeface="Arial" pitchFamily="34" charset="0"/>
                </a:rPr>
                <a:t> days</a:t>
              </a:r>
            </a:p>
          </p:txBody>
        </p:sp>
        <p:sp>
          <p:nvSpPr>
            <p:cNvPr id="21544" name="Rectangle 61"/>
            <p:cNvSpPr>
              <a:spLocks noChangeArrowheads="1"/>
            </p:cNvSpPr>
            <p:nvPr/>
          </p:nvSpPr>
          <p:spPr bwMode="auto">
            <a:xfrm>
              <a:off x="3440881" y="2453282"/>
              <a:ext cx="1300356" cy="3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it-IT" sz="1200" dirty="0" err="1">
                  <a:solidFill>
                    <a:srgbClr val="FFFFFF"/>
                  </a:solidFill>
                  <a:latin typeface="Verdana" pitchFamily="34" charset="0"/>
                  <a:cs typeface="Arial" pitchFamily="34" charset="0"/>
                </a:rPr>
                <a:t>every</a:t>
              </a:r>
              <a:r>
                <a:rPr lang="it-IT" sz="1200" dirty="0">
                  <a:solidFill>
                    <a:srgbClr val="FFFFFF"/>
                  </a:solidFill>
                  <a:latin typeface="Verdana" pitchFamily="34" charset="0"/>
                  <a:cs typeface="Arial" pitchFamily="34" charset="0"/>
                </a:rPr>
                <a:t> </a:t>
              </a:r>
              <a:r>
                <a:rPr lang="it-IT" sz="1200" b="1" dirty="0">
                  <a:solidFill>
                    <a:srgbClr val="FFFFFF"/>
                  </a:solidFill>
                  <a:latin typeface="Verdana" pitchFamily="34" charset="0"/>
                  <a:cs typeface="Arial" pitchFamily="34" charset="0"/>
                </a:rPr>
                <a:t>21</a:t>
              </a:r>
              <a:r>
                <a:rPr lang="it-IT" sz="1200" dirty="0">
                  <a:solidFill>
                    <a:srgbClr val="FFFFFF"/>
                  </a:solidFill>
                  <a:latin typeface="Verdana" pitchFamily="34" charset="0"/>
                  <a:cs typeface="Arial" pitchFamily="34" charset="0"/>
                </a:rPr>
                <a:t> </a:t>
              </a:r>
              <a:r>
                <a:rPr lang="it-IT" sz="1200" dirty="0" err="1">
                  <a:solidFill>
                    <a:srgbClr val="FFFFFF"/>
                  </a:solidFill>
                  <a:latin typeface="Verdana" pitchFamily="34" charset="0"/>
                  <a:cs typeface="Arial" pitchFamily="34" charset="0"/>
                </a:rPr>
                <a:t>days</a:t>
              </a:r>
              <a:endParaRPr lang="it-IT" sz="1200" dirty="0">
                <a:solidFill>
                  <a:srgbClr val="FFFFFF"/>
                </a:solidFill>
                <a:latin typeface="Verdana" pitchFamily="34" charset="0"/>
                <a:cs typeface="Arial" pitchFamily="34" charset="0"/>
              </a:endParaRPr>
            </a:p>
          </p:txBody>
        </p:sp>
      </p:grpSp>
      <p:sp>
        <p:nvSpPr>
          <p:cNvPr id="55" name="TextBox 54"/>
          <p:cNvSpPr txBox="1"/>
          <p:nvPr/>
        </p:nvSpPr>
        <p:spPr>
          <a:xfrm>
            <a:off x="228600" y="2971800"/>
            <a:ext cx="1752600" cy="954107"/>
          </a:xfrm>
          <a:prstGeom prst="rect">
            <a:avLst/>
          </a:prstGeom>
          <a:noFill/>
          <a:ln>
            <a:solidFill>
              <a:schemeClr val="accent2"/>
            </a:solidFill>
          </a:ln>
        </p:spPr>
        <p:txBody>
          <a:bodyPr wrap="square">
            <a:spAutoFit/>
          </a:bodyPr>
          <a:lstStyle/>
          <a:p>
            <a:pPr marL="115888" indent="-115888" fontAlgn="auto">
              <a:spcBef>
                <a:spcPts val="0"/>
              </a:spcBef>
              <a:spcAft>
                <a:spcPts val="0"/>
              </a:spcAft>
              <a:buFont typeface="Arial" pitchFamily="34" charset="0"/>
              <a:buChar char="•"/>
              <a:defRPr/>
            </a:pPr>
            <a:r>
              <a:rPr lang="en-US" sz="1400" b="1" dirty="0">
                <a:latin typeface="+mj-lt"/>
              </a:rPr>
              <a:t>Untreated  FL</a:t>
            </a:r>
          </a:p>
          <a:p>
            <a:pPr marL="115888" indent="-115888" fontAlgn="auto">
              <a:spcBef>
                <a:spcPts val="0"/>
              </a:spcBef>
              <a:spcAft>
                <a:spcPts val="0"/>
              </a:spcAft>
              <a:buFont typeface="Arial" pitchFamily="34" charset="0"/>
              <a:buChar char="•"/>
              <a:defRPr/>
            </a:pPr>
            <a:r>
              <a:rPr lang="en-US" sz="1400" b="1" dirty="0">
                <a:latin typeface="+mj-lt"/>
              </a:rPr>
              <a:t>Grade </a:t>
            </a:r>
            <a:r>
              <a:rPr lang="en-US" sz="1400" b="1" dirty="0" err="1">
                <a:latin typeface="+mj-lt"/>
              </a:rPr>
              <a:t>I,II,IIIa</a:t>
            </a:r>
            <a:endParaRPr lang="en-US" sz="1400" b="1" dirty="0">
              <a:latin typeface="+mj-lt"/>
            </a:endParaRPr>
          </a:p>
          <a:p>
            <a:pPr marL="115888" indent="-115888" fontAlgn="auto">
              <a:spcBef>
                <a:spcPts val="0"/>
              </a:spcBef>
              <a:spcAft>
                <a:spcPts val="0"/>
              </a:spcAft>
              <a:buFont typeface="Arial" pitchFamily="34" charset="0"/>
              <a:buChar char="•"/>
              <a:defRPr/>
            </a:pPr>
            <a:r>
              <a:rPr lang="en-US" sz="1400" b="1" dirty="0">
                <a:latin typeface="+mj-lt"/>
              </a:rPr>
              <a:t>Stage II-IV</a:t>
            </a:r>
          </a:p>
          <a:p>
            <a:pPr marL="115888" indent="-115888" fontAlgn="auto">
              <a:spcBef>
                <a:spcPts val="0"/>
              </a:spcBef>
              <a:spcAft>
                <a:spcPts val="0"/>
              </a:spcAft>
              <a:buFont typeface="Arial" pitchFamily="34" charset="0"/>
              <a:buChar char="•"/>
              <a:defRPr/>
            </a:pPr>
            <a:r>
              <a:rPr lang="en-US" sz="1400" b="1" dirty="0">
                <a:latin typeface="+mj-lt"/>
              </a:rPr>
              <a:t>“Active Disease”</a:t>
            </a:r>
          </a:p>
        </p:txBody>
      </p:sp>
      <p:sp>
        <p:nvSpPr>
          <p:cNvPr id="58" name="Title 57"/>
          <p:cNvSpPr>
            <a:spLocks noGrp="1"/>
          </p:cNvSpPr>
          <p:nvPr>
            <p:ph type="title"/>
          </p:nvPr>
        </p:nvSpPr>
        <p:spPr>
          <a:xfrm>
            <a:off x="762000" y="304800"/>
            <a:ext cx="7772400" cy="762000"/>
          </a:xfrm>
        </p:spPr>
        <p:txBody>
          <a:bodyPr rtlCol="0">
            <a:normAutofit/>
          </a:bodyPr>
          <a:lstStyle/>
          <a:p>
            <a:pPr eaLnBrk="1" fontAlgn="auto" hangingPunct="1">
              <a:spcAft>
                <a:spcPts val="0"/>
              </a:spcAft>
              <a:defRPr/>
            </a:pPr>
            <a:r>
              <a:rPr lang="en-US" dirty="0" smtClean="0">
                <a:solidFill>
                  <a:srgbClr val="FFFF00"/>
                </a:solidFill>
                <a:latin typeface="+mn-lt"/>
              </a:rPr>
              <a:t>Phase III FOLL-05 Study</a:t>
            </a:r>
            <a:endParaRPr lang="en-US" dirty="0">
              <a:solidFill>
                <a:srgbClr val="FFFF00"/>
              </a:solidFill>
              <a:latin typeface="+mn-lt"/>
            </a:endParaRPr>
          </a:p>
        </p:txBody>
      </p:sp>
      <p:sp>
        <p:nvSpPr>
          <p:cNvPr id="60" name="TextBox 59"/>
          <p:cNvSpPr txBox="1"/>
          <p:nvPr/>
        </p:nvSpPr>
        <p:spPr>
          <a:xfrm>
            <a:off x="0" y="6550025"/>
            <a:ext cx="4572000" cy="307975"/>
          </a:xfrm>
          <a:prstGeom prst="rect">
            <a:avLst/>
          </a:prstGeom>
          <a:noFill/>
        </p:spPr>
        <p:txBody>
          <a:bodyPr>
            <a:spAutoFit/>
          </a:bodyPr>
          <a:lstStyle/>
          <a:p>
            <a:pPr fontAlgn="auto">
              <a:spcBef>
                <a:spcPts val="0"/>
              </a:spcBef>
              <a:spcAft>
                <a:spcPts val="0"/>
              </a:spcAft>
              <a:defRPr/>
            </a:pPr>
            <a:r>
              <a:rPr lang="en-US" sz="1400" dirty="0">
                <a:latin typeface="+mj-lt"/>
              </a:rPr>
              <a:t>Federico, M et al. </a:t>
            </a:r>
            <a:r>
              <a:rPr lang="en-US" sz="1400" dirty="0" err="1">
                <a:latin typeface="+mj-lt"/>
              </a:rPr>
              <a:t>Abst</a:t>
            </a:r>
            <a:r>
              <a:rPr lang="en-US" sz="1400" dirty="0">
                <a:latin typeface="+mj-lt"/>
              </a:rPr>
              <a:t> # 135 ICML </a:t>
            </a:r>
            <a:r>
              <a:rPr lang="en-US" sz="1400" dirty="0" err="1">
                <a:latin typeface="+mj-lt"/>
              </a:rPr>
              <a:t>Lugano</a:t>
            </a:r>
            <a:r>
              <a:rPr lang="en-US" sz="1400" dirty="0">
                <a:latin typeface="+mj-lt"/>
              </a:rPr>
              <a:t> 2011</a:t>
            </a:r>
          </a:p>
        </p:txBody>
      </p:sp>
    </p:spTree>
    <p:extLst>
      <p:ext uri="{BB962C8B-B14F-4D97-AF65-F5344CB8AC3E}">
        <p14:creationId xmlns:p14="http://schemas.microsoft.com/office/powerpoint/2010/main" val="3362149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401640" y="381640"/>
            <a:ext cx="8493120"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9pPr>
          </a:lstStyle>
          <a:p>
            <a:pPr algn="ctr"/>
            <a:r>
              <a:rPr lang="en-GB" sz="1500" b="1">
                <a:latin typeface="Arial" charset="0"/>
              </a:rPr>
              <a:t>Kaplan-Meier analysis of probability of (A) time to treatment failure and (B) progression-free survival according to intention-to-treat principle. </a:t>
            </a:r>
          </a:p>
        </p:txBody>
      </p:sp>
      <p:sp>
        <p:nvSpPr>
          <p:cNvPr id="3076" name="Text Box 4"/>
          <p:cNvSpPr txBox="1">
            <a:spLocks noChangeArrowheads="1"/>
          </p:cNvSpPr>
          <p:nvPr/>
        </p:nvSpPr>
        <p:spPr bwMode="auto">
          <a:xfrm>
            <a:off x="76200" y="6524667"/>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9pPr>
          </a:lstStyle>
          <a:p>
            <a:r>
              <a:rPr lang="en-GB" sz="1400" dirty="0">
                <a:solidFill>
                  <a:schemeClr val="tx1"/>
                </a:solidFill>
                <a:latin typeface="Arial" charset="0"/>
              </a:rPr>
              <a:t>Federico M et al. JCO 2013;31:1506-1513</a:t>
            </a:r>
          </a:p>
        </p:txBody>
      </p:sp>
      <p:sp>
        <p:nvSpPr>
          <p:cNvPr id="2" name="TextBox 1"/>
          <p:cNvSpPr txBox="1"/>
          <p:nvPr/>
        </p:nvSpPr>
        <p:spPr>
          <a:xfrm>
            <a:off x="592562" y="1519857"/>
            <a:ext cx="3429000" cy="400110"/>
          </a:xfrm>
          <a:prstGeom prst="rect">
            <a:avLst/>
          </a:prstGeom>
          <a:noFill/>
        </p:spPr>
        <p:txBody>
          <a:bodyPr wrap="square" rtlCol="0">
            <a:spAutoFit/>
          </a:bodyPr>
          <a:lstStyle/>
          <a:p>
            <a:r>
              <a:rPr lang="en-US" sz="2000" dirty="0" smtClean="0"/>
              <a:t>Progression Free Survival</a:t>
            </a:r>
            <a:endParaRPr lang="en-US" sz="2000" dirty="0"/>
          </a:p>
        </p:txBody>
      </p:sp>
      <p:sp>
        <p:nvSpPr>
          <p:cNvPr id="8" name="Title 57"/>
          <p:cNvSpPr txBox="1">
            <a:spLocks/>
          </p:cNvSpPr>
          <p:nvPr/>
        </p:nvSpPr>
        <p:spPr>
          <a:xfrm>
            <a:off x="762000" y="304800"/>
            <a:ext cx="7772400" cy="762000"/>
          </a:xfrm>
          <a:prstGeom prst="rect">
            <a:avLst/>
          </a:prstGeom>
        </p:spPr>
        <p:txBody>
          <a:bodyPr rtlCol="0">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a:lstStyle>
          <a:p>
            <a:pPr eaLnBrk="1" fontAlgn="auto" hangingPunct="1">
              <a:spcAft>
                <a:spcPts val="0"/>
              </a:spcAft>
              <a:defRPr/>
            </a:pPr>
            <a:r>
              <a:rPr lang="en-US" dirty="0" smtClean="0">
                <a:solidFill>
                  <a:srgbClr val="FFFF00"/>
                </a:solidFill>
                <a:latin typeface="+mn-lt"/>
              </a:rPr>
              <a:t>FOLL-05 Study</a:t>
            </a:r>
            <a:endParaRPr lang="en-US" dirty="0">
              <a:solidFill>
                <a:srgbClr val="FFFF00"/>
              </a:solidFill>
              <a:latin typeface="+mn-lt"/>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921" r="2456"/>
          <a:stretch/>
        </p:blipFill>
        <p:spPr bwMode="auto">
          <a:xfrm>
            <a:off x="4135802" y="1981200"/>
            <a:ext cx="4952870" cy="410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5867400" y="1519857"/>
            <a:ext cx="2057400" cy="400110"/>
          </a:xfrm>
          <a:prstGeom prst="rect">
            <a:avLst/>
          </a:prstGeom>
          <a:noFill/>
        </p:spPr>
        <p:txBody>
          <a:bodyPr wrap="square" rtlCol="0">
            <a:spAutoFit/>
          </a:bodyPr>
          <a:lstStyle/>
          <a:p>
            <a:r>
              <a:rPr lang="en-US" sz="2000" dirty="0" err="1" smtClean="0"/>
              <a:t>Heme</a:t>
            </a:r>
            <a:r>
              <a:rPr lang="en-US" sz="2000" dirty="0" smtClean="0"/>
              <a:t> Toxicity</a:t>
            </a:r>
            <a:endParaRPr lang="en-US" sz="2000" dirty="0"/>
          </a:p>
        </p:txBody>
      </p:sp>
      <p:sp>
        <p:nvSpPr>
          <p:cNvPr id="3" name="TextBox 2"/>
          <p:cNvSpPr txBox="1"/>
          <p:nvPr/>
        </p:nvSpPr>
        <p:spPr>
          <a:xfrm>
            <a:off x="7924800" y="5410200"/>
            <a:ext cx="838200" cy="169277"/>
          </a:xfrm>
          <a:prstGeom prst="rect">
            <a:avLst/>
          </a:prstGeom>
          <a:solidFill>
            <a:srgbClr val="001A4D"/>
          </a:solidFill>
        </p:spPr>
        <p:txBody>
          <a:bodyPr wrap="square" lIns="0" tIns="0" rIns="0" bIns="0" rtlCol="0">
            <a:spAutoFit/>
          </a:bodyPr>
          <a:lstStyle/>
          <a:p>
            <a:pPr algn="ctr"/>
            <a:r>
              <a:rPr lang="en-US" sz="1100" dirty="0" smtClean="0"/>
              <a:t>Infections</a:t>
            </a:r>
            <a:endParaRPr lang="en-US" sz="1100" dirty="0"/>
          </a:p>
        </p:txBody>
      </p:sp>
      <p:sp>
        <p:nvSpPr>
          <p:cNvPr id="10" name="TextBox 9"/>
          <p:cNvSpPr txBox="1"/>
          <p:nvPr/>
        </p:nvSpPr>
        <p:spPr>
          <a:xfrm>
            <a:off x="6553200" y="5408712"/>
            <a:ext cx="1295400" cy="169277"/>
          </a:xfrm>
          <a:prstGeom prst="rect">
            <a:avLst/>
          </a:prstGeom>
          <a:solidFill>
            <a:srgbClr val="001A4D"/>
          </a:solidFill>
        </p:spPr>
        <p:txBody>
          <a:bodyPr wrap="square" lIns="0" tIns="0" rIns="0" bIns="0" rtlCol="0">
            <a:spAutoFit/>
          </a:bodyPr>
          <a:lstStyle/>
          <a:p>
            <a:pPr algn="ctr"/>
            <a:r>
              <a:rPr lang="en-US" sz="1100" dirty="0" smtClean="0"/>
              <a:t>Thrombocytopenia</a:t>
            </a:r>
            <a:endParaRPr lang="en-US" sz="1100" dirty="0"/>
          </a:p>
        </p:txBody>
      </p:sp>
      <p:sp>
        <p:nvSpPr>
          <p:cNvPr id="12" name="TextBox 11"/>
          <p:cNvSpPr txBox="1"/>
          <p:nvPr/>
        </p:nvSpPr>
        <p:spPr>
          <a:xfrm>
            <a:off x="4572000" y="5638800"/>
            <a:ext cx="609600" cy="169277"/>
          </a:xfrm>
          <a:prstGeom prst="rect">
            <a:avLst/>
          </a:prstGeom>
          <a:solidFill>
            <a:srgbClr val="001A4D"/>
          </a:solidFill>
        </p:spPr>
        <p:txBody>
          <a:bodyPr wrap="square" lIns="0" tIns="0" rIns="0" bIns="0" rtlCol="0">
            <a:spAutoFit/>
          </a:bodyPr>
          <a:lstStyle/>
          <a:p>
            <a:pPr algn="ctr"/>
            <a:r>
              <a:rPr lang="en-US" sz="1100" dirty="0" smtClean="0"/>
              <a:t>R-CVP</a:t>
            </a:r>
            <a:endParaRPr lang="en-US" sz="1100" dirty="0"/>
          </a:p>
        </p:txBody>
      </p:sp>
      <p:sp>
        <p:nvSpPr>
          <p:cNvPr id="13" name="TextBox 12"/>
          <p:cNvSpPr txBox="1"/>
          <p:nvPr/>
        </p:nvSpPr>
        <p:spPr>
          <a:xfrm>
            <a:off x="4191000" y="5392579"/>
            <a:ext cx="1295400" cy="169277"/>
          </a:xfrm>
          <a:prstGeom prst="rect">
            <a:avLst/>
          </a:prstGeom>
          <a:solidFill>
            <a:srgbClr val="001A4D"/>
          </a:solidFill>
        </p:spPr>
        <p:txBody>
          <a:bodyPr wrap="square" lIns="0" tIns="0" rIns="0" bIns="0" rtlCol="0">
            <a:spAutoFit/>
          </a:bodyPr>
          <a:lstStyle/>
          <a:p>
            <a:pPr algn="ctr"/>
            <a:r>
              <a:rPr lang="en-US" sz="1100" dirty="0" smtClean="0"/>
              <a:t>Anemia</a:t>
            </a:r>
            <a:endParaRPr lang="en-US" sz="1100" dirty="0"/>
          </a:p>
        </p:txBody>
      </p:sp>
      <p:sp>
        <p:nvSpPr>
          <p:cNvPr id="14" name="TextBox 13"/>
          <p:cNvSpPr txBox="1"/>
          <p:nvPr/>
        </p:nvSpPr>
        <p:spPr>
          <a:xfrm flipH="1">
            <a:off x="3962400" y="5181600"/>
            <a:ext cx="76200" cy="215444"/>
          </a:xfrm>
          <a:prstGeom prst="rect">
            <a:avLst/>
          </a:prstGeom>
          <a:solidFill>
            <a:srgbClr val="001A4D"/>
          </a:solidFill>
        </p:spPr>
        <p:txBody>
          <a:bodyPr wrap="square" lIns="0" tIns="0" rIns="0" bIns="0" rtlCol="0">
            <a:spAutoFit/>
          </a:bodyPr>
          <a:lstStyle/>
          <a:p>
            <a:pPr algn="r"/>
            <a:r>
              <a:rPr lang="en-US" sz="1400" dirty="0" smtClean="0"/>
              <a:t>0</a:t>
            </a:r>
            <a:endParaRPr lang="en-US" sz="1400" dirty="0"/>
          </a:p>
        </p:txBody>
      </p:sp>
      <p:sp>
        <p:nvSpPr>
          <p:cNvPr id="15" name="TextBox 14"/>
          <p:cNvSpPr txBox="1"/>
          <p:nvPr/>
        </p:nvSpPr>
        <p:spPr>
          <a:xfrm>
            <a:off x="6705600" y="5638800"/>
            <a:ext cx="609600" cy="169277"/>
          </a:xfrm>
          <a:prstGeom prst="rect">
            <a:avLst/>
          </a:prstGeom>
          <a:solidFill>
            <a:srgbClr val="001A4D"/>
          </a:solidFill>
        </p:spPr>
        <p:txBody>
          <a:bodyPr wrap="square" lIns="0" tIns="0" rIns="0" bIns="0" rtlCol="0">
            <a:spAutoFit/>
          </a:bodyPr>
          <a:lstStyle/>
          <a:p>
            <a:r>
              <a:rPr lang="en-US" sz="1100" dirty="0" smtClean="0"/>
              <a:t>R-FM</a:t>
            </a:r>
            <a:endParaRPr lang="en-US" sz="1100" dirty="0"/>
          </a:p>
        </p:txBody>
      </p:sp>
      <p:sp>
        <p:nvSpPr>
          <p:cNvPr id="16" name="TextBox 15"/>
          <p:cNvSpPr txBox="1"/>
          <p:nvPr/>
        </p:nvSpPr>
        <p:spPr>
          <a:xfrm>
            <a:off x="5486400" y="5410200"/>
            <a:ext cx="990600" cy="169277"/>
          </a:xfrm>
          <a:prstGeom prst="rect">
            <a:avLst/>
          </a:prstGeom>
          <a:solidFill>
            <a:srgbClr val="001A4D"/>
          </a:solidFill>
        </p:spPr>
        <p:txBody>
          <a:bodyPr wrap="square" lIns="0" tIns="0" rIns="0" bIns="0" rtlCol="0">
            <a:spAutoFit/>
          </a:bodyPr>
          <a:lstStyle/>
          <a:p>
            <a:pPr algn="ctr"/>
            <a:r>
              <a:rPr lang="en-US" sz="1100" dirty="0" smtClean="0"/>
              <a:t>Neutropenia</a:t>
            </a:r>
            <a:endParaRPr lang="en-US" sz="1100" dirty="0"/>
          </a:p>
        </p:txBody>
      </p:sp>
      <p:sp>
        <p:nvSpPr>
          <p:cNvPr id="17" name="TextBox 16"/>
          <p:cNvSpPr txBox="1"/>
          <p:nvPr/>
        </p:nvSpPr>
        <p:spPr>
          <a:xfrm>
            <a:off x="5562600" y="5638800"/>
            <a:ext cx="609600" cy="169277"/>
          </a:xfrm>
          <a:prstGeom prst="rect">
            <a:avLst/>
          </a:prstGeom>
          <a:solidFill>
            <a:srgbClr val="001A4D"/>
          </a:solidFill>
        </p:spPr>
        <p:txBody>
          <a:bodyPr wrap="square" lIns="0" tIns="0" rIns="0" bIns="0" rtlCol="0">
            <a:spAutoFit/>
          </a:bodyPr>
          <a:lstStyle/>
          <a:p>
            <a:pPr algn="ctr"/>
            <a:r>
              <a:rPr lang="en-US" sz="1100" dirty="0" smtClean="0"/>
              <a:t>R-CHOP</a:t>
            </a:r>
            <a:endParaRPr lang="en-US" sz="1100" dirty="0"/>
          </a:p>
        </p:txBody>
      </p:sp>
      <p:sp>
        <p:nvSpPr>
          <p:cNvPr id="18" name="TextBox 17"/>
          <p:cNvSpPr txBox="1"/>
          <p:nvPr/>
        </p:nvSpPr>
        <p:spPr>
          <a:xfrm>
            <a:off x="592562" y="2209800"/>
            <a:ext cx="2836438" cy="1862048"/>
          </a:xfrm>
          <a:prstGeom prst="rect">
            <a:avLst/>
          </a:prstGeom>
          <a:noFill/>
        </p:spPr>
        <p:txBody>
          <a:bodyPr wrap="square" rtlCol="0">
            <a:spAutoFit/>
          </a:bodyPr>
          <a:lstStyle/>
          <a:p>
            <a:pPr>
              <a:spcBef>
                <a:spcPts val="600"/>
              </a:spcBef>
            </a:pPr>
            <a:r>
              <a:rPr lang="en-US" sz="2000" dirty="0"/>
              <a:t>Three-year PFS </a:t>
            </a:r>
            <a:r>
              <a:rPr lang="en-US" sz="2000" dirty="0" smtClean="0"/>
              <a:t>rate</a:t>
            </a:r>
            <a:br>
              <a:rPr lang="en-US" sz="2000" dirty="0" smtClean="0"/>
            </a:br>
            <a:r>
              <a:rPr lang="en-US" sz="2000" dirty="0" smtClean="0"/>
              <a:t> </a:t>
            </a:r>
            <a:r>
              <a:rPr lang="en-US" sz="2000" dirty="0"/>
              <a:t>(</a:t>
            </a:r>
            <a:r>
              <a:rPr lang="en-US" sz="2000" i="1" dirty="0"/>
              <a:t>p</a:t>
            </a:r>
            <a:r>
              <a:rPr lang="en-US" sz="2000" dirty="0"/>
              <a:t> = 0.011):</a:t>
            </a:r>
          </a:p>
          <a:p>
            <a:pPr marL="454025" lvl="1" indent="-227013">
              <a:spcBef>
                <a:spcPts val="600"/>
              </a:spcBef>
              <a:buFont typeface="Lucida Grande"/>
              <a:buChar char="-"/>
            </a:pPr>
            <a:r>
              <a:rPr lang="en-US" sz="2000" dirty="0"/>
              <a:t> </a:t>
            </a:r>
            <a:r>
              <a:rPr lang="en-US" sz="2000" dirty="0" smtClean="0"/>
              <a:t>R</a:t>
            </a:r>
            <a:r>
              <a:rPr lang="en-US" sz="2000" dirty="0"/>
              <a:t>-CHOP, 68%</a:t>
            </a:r>
          </a:p>
          <a:p>
            <a:pPr marL="454025" lvl="1" indent="-227013">
              <a:spcBef>
                <a:spcPts val="600"/>
              </a:spcBef>
              <a:buFont typeface="Lucida Grande"/>
              <a:buChar char="-"/>
            </a:pPr>
            <a:r>
              <a:rPr lang="en-US" sz="2000" dirty="0"/>
              <a:t> </a:t>
            </a:r>
            <a:r>
              <a:rPr lang="en-US" sz="2000" dirty="0" smtClean="0"/>
              <a:t>R</a:t>
            </a:r>
            <a:r>
              <a:rPr lang="en-US" sz="2000" dirty="0"/>
              <a:t>-FM, 63%</a:t>
            </a:r>
          </a:p>
          <a:p>
            <a:pPr marL="454025" lvl="1" indent="-227013">
              <a:spcBef>
                <a:spcPts val="600"/>
              </a:spcBef>
              <a:buFont typeface="Lucida Grande"/>
              <a:buChar char="-"/>
            </a:pPr>
            <a:r>
              <a:rPr lang="en-US" sz="2000" dirty="0"/>
              <a:t> </a:t>
            </a:r>
            <a:r>
              <a:rPr lang="en-US" sz="2000" dirty="0" smtClean="0"/>
              <a:t>R</a:t>
            </a:r>
            <a:r>
              <a:rPr lang="en-US" sz="2000" dirty="0"/>
              <a:t>-CVP, 52%</a:t>
            </a:r>
          </a:p>
        </p:txBody>
      </p:sp>
      <p:sp>
        <p:nvSpPr>
          <p:cNvPr id="19" name="TextBox 18"/>
          <p:cNvSpPr txBox="1"/>
          <p:nvPr/>
        </p:nvSpPr>
        <p:spPr>
          <a:xfrm flipH="1">
            <a:off x="3733800" y="4311134"/>
            <a:ext cx="304800" cy="215444"/>
          </a:xfrm>
          <a:prstGeom prst="rect">
            <a:avLst/>
          </a:prstGeom>
          <a:solidFill>
            <a:srgbClr val="001A4D"/>
          </a:solidFill>
        </p:spPr>
        <p:txBody>
          <a:bodyPr wrap="square" lIns="0" tIns="0" rIns="0" bIns="0" rtlCol="0">
            <a:spAutoFit/>
          </a:bodyPr>
          <a:lstStyle/>
          <a:p>
            <a:pPr algn="r"/>
            <a:r>
              <a:rPr lang="en-US" sz="1400" dirty="0" smtClean="0"/>
              <a:t>20</a:t>
            </a:r>
            <a:endParaRPr lang="en-US" sz="1400" dirty="0"/>
          </a:p>
        </p:txBody>
      </p:sp>
      <p:sp>
        <p:nvSpPr>
          <p:cNvPr id="20" name="TextBox 19"/>
          <p:cNvSpPr txBox="1"/>
          <p:nvPr/>
        </p:nvSpPr>
        <p:spPr>
          <a:xfrm flipH="1">
            <a:off x="3733800" y="3320534"/>
            <a:ext cx="304800" cy="215444"/>
          </a:xfrm>
          <a:prstGeom prst="rect">
            <a:avLst/>
          </a:prstGeom>
          <a:solidFill>
            <a:srgbClr val="001A4D"/>
          </a:solidFill>
        </p:spPr>
        <p:txBody>
          <a:bodyPr wrap="square" lIns="0" tIns="0" rIns="0" bIns="0" rtlCol="0">
            <a:spAutoFit/>
          </a:bodyPr>
          <a:lstStyle/>
          <a:p>
            <a:pPr algn="r"/>
            <a:r>
              <a:rPr lang="en-US" sz="1400" dirty="0" smtClean="0"/>
              <a:t>40 </a:t>
            </a:r>
            <a:endParaRPr lang="en-US" sz="1400" dirty="0"/>
          </a:p>
        </p:txBody>
      </p:sp>
      <p:sp>
        <p:nvSpPr>
          <p:cNvPr id="22" name="TextBox 21"/>
          <p:cNvSpPr txBox="1"/>
          <p:nvPr/>
        </p:nvSpPr>
        <p:spPr>
          <a:xfrm flipH="1">
            <a:off x="3733800" y="2435423"/>
            <a:ext cx="304800" cy="215444"/>
          </a:xfrm>
          <a:prstGeom prst="rect">
            <a:avLst/>
          </a:prstGeom>
          <a:solidFill>
            <a:srgbClr val="001A4D"/>
          </a:solidFill>
        </p:spPr>
        <p:txBody>
          <a:bodyPr wrap="square" lIns="0" tIns="0" rIns="0" bIns="0" rtlCol="0">
            <a:spAutoFit/>
          </a:bodyPr>
          <a:lstStyle/>
          <a:p>
            <a:pPr algn="r"/>
            <a:r>
              <a:rPr lang="en-US" sz="1400" dirty="0"/>
              <a:t>6</a:t>
            </a:r>
            <a:r>
              <a:rPr lang="en-US" sz="1400" dirty="0" smtClean="0"/>
              <a:t>0 </a:t>
            </a:r>
            <a:endParaRPr lang="en-US" sz="1400" dirty="0"/>
          </a:p>
        </p:txBody>
      </p:sp>
      <p:sp>
        <p:nvSpPr>
          <p:cNvPr id="21" name="TextBox 20"/>
          <p:cNvSpPr txBox="1"/>
          <p:nvPr/>
        </p:nvSpPr>
        <p:spPr>
          <a:xfrm flipH="1">
            <a:off x="4343400" y="5029200"/>
            <a:ext cx="304800" cy="215444"/>
          </a:xfrm>
          <a:prstGeom prst="rect">
            <a:avLst/>
          </a:prstGeom>
          <a:solidFill>
            <a:srgbClr val="001A4D"/>
          </a:solidFill>
        </p:spPr>
        <p:txBody>
          <a:bodyPr wrap="square" lIns="0" tIns="0" rIns="0" bIns="0" rtlCol="0">
            <a:noAutofit/>
          </a:bodyPr>
          <a:lstStyle/>
          <a:p>
            <a:pPr algn="ctr"/>
            <a:r>
              <a:rPr lang="en-US" sz="1400" dirty="0" smtClean="0"/>
              <a:t>0.6</a:t>
            </a:r>
            <a:endParaRPr lang="en-US" sz="1400" dirty="0"/>
          </a:p>
        </p:txBody>
      </p:sp>
      <p:sp>
        <p:nvSpPr>
          <p:cNvPr id="23" name="TextBox 22"/>
          <p:cNvSpPr txBox="1"/>
          <p:nvPr/>
        </p:nvSpPr>
        <p:spPr>
          <a:xfrm flipH="1">
            <a:off x="4681728" y="4953000"/>
            <a:ext cx="356616" cy="215444"/>
          </a:xfrm>
          <a:prstGeom prst="rect">
            <a:avLst/>
          </a:prstGeom>
          <a:solidFill>
            <a:srgbClr val="001A4D"/>
          </a:solidFill>
        </p:spPr>
        <p:txBody>
          <a:bodyPr wrap="square" lIns="0" tIns="0" rIns="0" bIns="0" rtlCol="0">
            <a:noAutofit/>
          </a:bodyPr>
          <a:lstStyle/>
          <a:p>
            <a:pPr algn="ctr"/>
            <a:r>
              <a:rPr lang="en-US" sz="1400" dirty="0" smtClean="0"/>
              <a:t>3.1</a:t>
            </a:r>
            <a:endParaRPr lang="en-US" sz="1400" dirty="0"/>
          </a:p>
        </p:txBody>
      </p:sp>
      <p:sp>
        <p:nvSpPr>
          <p:cNvPr id="24" name="TextBox 23"/>
          <p:cNvSpPr txBox="1"/>
          <p:nvPr/>
        </p:nvSpPr>
        <p:spPr>
          <a:xfrm flipH="1">
            <a:off x="4953000" y="4876800"/>
            <a:ext cx="381000" cy="215444"/>
          </a:xfrm>
          <a:prstGeom prst="rect">
            <a:avLst/>
          </a:prstGeom>
          <a:solidFill>
            <a:srgbClr val="001A4D"/>
          </a:solidFill>
        </p:spPr>
        <p:txBody>
          <a:bodyPr wrap="square" lIns="0" tIns="0" rIns="0" bIns="0" rtlCol="0">
            <a:noAutofit/>
          </a:bodyPr>
          <a:lstStyle/>
          <a:p>
            <a:pPr algn="ctr"/>
            <a:r>
              <a:rPr lang="en-US" sz="1400" dirty="0" smtClean="0"/>
              <a:t>4.2</a:t>
            </a:r>
            <a:endParaRPr lang="en-US" sz="1400" dirty="0"/>
          </a:p>
        </p:txBody>
      </p:sp>
      <p:sp>
        <p:nvSpPr>
          <p:cNvPr id="25" name="TextBox 24"/>
          <p:cNvSpPr txBox="1"/>
          <p:nvPr/>
        </p:nvSpPr>
        <p:spPr>
          <a:xfrm flipH="1">
            <a:off x="5486400" y="3733800"/>
            <a:ext cx="381000" cy="215444"/>
          </a:xfrm>
          <a:prstGeom prst="rect">
            <a:avLst/>
          </a:prstGeom>
          <a:solidFill>
            <a:srgbClr val="000E29"/>
          </a:solidFill>
        </p:spPr>
        <p:txBody>
          <a:bodyPr wrap="square" lIns="0" tIns="0" rIns="0" bIns="0" rtlCol="0">
            <a:noAutofit/>
          </a:bodyPr>
          <a:lstStyle/>
          <a:p>
            <a:pPr algn="ctr"/>
            <a:r>
              <a:rPr lang="en-US" sz="1400" dirty="0" smtClean="0"/>
              <a:t>28.0</a:t>
            </a:r>
            <a:endParaRPr lang="en-US" sz="1400" dirty="0"/>
          </a:p>
        </p:txBody>
      </p:sp>
      <p:sp>
        <p:nvSpPr>
          <p:cNvPr id="26" name="TextBox 25"/>
          <p:cNvSpPr txBox="1"/>
          <p:nvPr/>
        </p:nvSpPr>
        <p:spPr>
          <a:xfrm flipH="1">
            <a:off x="5791200" y="2743200"/>
            <a:ext cx="381000" cy="215444"/>
          </a:xfrm>
          <a:prstGeom prst="rect">
            <a:avLst/>
          </a:prstGeom>
          <a:solidFill>
            <a:srgbClr val="000D26"/>
          </a:solidFill>
        </p:spPr>
        <p:txBody>
          <a:bodyPr wrap="square" lIns="0" tIns="0" rIns="0" bIns="0" rtlCol="0">
            <a:noAutofit/>
          </a:bodyPr>
          <a:lstStyle/>
          <a:p>
            <a:pPr algn="ctr"/>
            <a:r>
              <a:rPr lang="en-US" sz="1400" dirty="0" smtClean="0"/>
              <a:t>49.7</a:t>
            </a:r>
          </a:p>
        </p:txBody>
      </p:sp>
      <p:sp>
        <p:nvSpPr>
          <p:cNvPr id="27" name="TextBox 26"/>
          <p:cNvSpPr txBox="1"/>
          <p:nvPr/>
        </p:nvSpPr>
        <p:spPr>
          <a:xfrm flipH="1">
            <a:off x="6096000" y="2070556"/>
            <a:ext cx="457200" cy="215444"/>
          </a:xfrm>
          <a:prstGeom prst="rect">
            <a:avLst/>
          </a:prstGeom>
          <a:solidFill>
            <a:srgbClr val="000A1E"/>
          </a:solidFill>
        </p:spPr>
        <p:txBody>
          <a:bodyPr wrap="square" lIns="0" tIns="0" rIns="0" bIns="0" rtlCol="0">
            <a:noAutofit/>
          </a:bodyPr>
          <a:lstStyle/>
          <a:p>
            <a:pPr algn="ctr"/>
            <a:r>
              <a:rPr lang="en-US" sz="1400" dirty="0" smtClean="0"/>
              <a:t>63.7</a:t>
            </a:r>
          </a:p>
        </p:txBody>
      </p:sp>
      <p:sp>
        <p:nvSpPr>
          <p:cNvPr id="29" name="TextBox 28"/>
          <p:cNvSpPr txBox="1"/>
          <p:nvPr/>
        </p:nvSpPr>
        <p:spPr>
          <a:xfrm flipH="1">
            <a:off x="6705600" y="5105400"/>
            <a:ext cx="304800" cy="215444"/>
          </a:xfrm>
          <a:prstGeom prst="rect">
            <a:avLst/>
          </a:prstGeom>
          <a:solidFill>
            <a:srgbClr val="001A4D"/>
          </a:solidFill>
        </p:spPr>
        <p:txBody>
          <a:bodyPr wrap="square" lIns="0" tIns="0" rIns="0" bIns="0" rtlCol="0">
            <a:noAutofit/>
          </a:bodyPr>
          <a:lstStyle/>
          <a:p>
            <a:pPr algn="ctr"/>
            <a:r>
              <a:rPr lang="en-US" sz="1400" dirty="0" smtClean="0"/>
              <a:t>0.0</a:t>
            </a:r>
            <a:endParaRPr lang="en-US" sz="1400" dirty="0"/>
          </a:p>
        </p:txBody>
      </p:sp>
      <p:sp>
        <p:nvSpPr>
          <p:cNvPr id="30" name="TextBox 29"/>
          <p:cNvSpPr txBox="1"/>
          <p:nvPr/>
        </p:nvSpPr>
        <p:spPr>
          <a:xfrm flipH="1">
            <a:off x="7010400" y="4953000"/>
            <a:ext cx="304800" cy="215444"/>
          </a:xfrm>
          <a:prstGeom prst="rect">
            <a:avLst/>
          </a:prstGeom>
          <a:solidFill>
            <a:srgbClr val="001A4D"/>
          </a:solidFill>
        </p:spPr>
        <p:txBody>
          <a:bodyPr wrap="square" lIns="0" tIns="0" rIns="0" bIns="0" rtlCol="0">
            <a:noAutofit/>
          </a:bodyPr>
          <a:lstStyle/>
          <a:p>
            <a:pPr algn="ctr"/>
            <a:r>
              <a:rPr lang="en-US" sz="1400" dirty="0" smtClean="0"/>
              <a:t>3.1</a:t>
            </a:r>
            <a:endParaRPr lang="en-US" sz="1400" dirty="0"/>
          </a:p>
        </p:txBody>
      </p:sp>
      <p:sp>
        <p:nvSpPr>
          <p:cNvPr id="31" name="TextBox 30"/>
          <p:cNvSpPr txBox="1"/>
          <p:nvPr/>
        </p:nvSpPr>
        <p:spPr>
          <a:xfrm flipH="1">
            <a:off x="7360920" y="4724400"/>
            <a:ext cx="304800" cy="215444"/>
          </a:xfrm>
          <a:prstGeom prst="rect">
            <a:avLst/>
          </a:prstGeom>
          <a:solidFill>
            <a:srgbClr val="001A4D"/>
          </a:solidFill>
        </p:spPr>
        <p:txBody>
          <a:bodyPr wrap="square" lIns="0" tIns="0" rIns="0" bIns="0" rtlCol="0">
            <a:noAutofit/>
          </a:bodyPr>
          <a:lstStyle/>
          <a:p>
            <a:pPr algn="ctr"/>
            <a:r>
              <a:rPr lang="en-US" sz="1400" dirty="0" smtClean="0"/>
              <a:t>7.7</a:t>
            </a:r>
            <a:endParaRPr lang="en-US" sz="1400" dirty="0"/>
          </a:p>
        </p:txBody>
      </p:sp>
      <p:sp>
        <p:nvSpPr>
          <p:cNvPr id="32" name="TextBox 31"/>
          <p:cNvSpPr txBox="1"/>
          <p:nvPr/>
        </p:nvSpPr>
        <p:spPr>
          <a:xfrm flipH="1">
            <a:off x="7848600" y="4953000"/>
            <a:ext cx="381000" cy="215444"/>
          </a:xfrm>
          <a:prstGeom prst="rect">
            <a:avLst/>
          </a:prstGeom>
          <a:solidFill>
            <a:srgbClr val="001A4D"/>
          </a:solidFill>
        </p:spPr>
        <p:txBody>
          <a:bodyPr wrap="square" lIns="0" tIns="0" rIns="0" bIns="0" rtlCol="0">
            <a:noAutofit/>
          </a:bodyPr>
          <a:lstStyle/>
          <a:p>
            <a:pPr algn="ctr"/>
            <a:r>
              <a:rPr lang="en-US" sz="1400" dirty="0" smtClean="0"/>
              <a:t>2.5</a:t>
            </a:r>
            <a:endParaRPr lang="en-US" sz="1400" dirty="0"/>
          </a:p>
        </p:txBody>
      </p:sp>
      <p:sp>
        <p:nvSpPr>
          <p:cNvPr id="33" name="TextBox 32"/>
          <p:cNvSpPr txBox="1"/>
          <p:nvPr/>
        </p:nvSpPr>
        <p:spPr>
          <a:xfrm flipH="1">
            <a:off x="8153400" y="4953000"/>
            <a:ext cx="381000" cy="215444"/>
          </a:xfrm>
          <a:prstGeom prst="rect">
            <a:avLst/>
          </a:prstGeom>
          <a:solidFill>
            <a:srgbClr val="001A4D"/>
          </a:solidFill>
        </p:spPr>
        <p:txBody>
          <a:bodyPr wrap="square" lIns="0" tIns="0" rIns="0" bIns="0" rtlCol="0">
            <a:noAutofit/>
          </a:bodyPr>
          <a:lstStyle/>
          <a:p>
            <a:pPr algn="ctr"/>
            <a:r>
              <a:rPr lang="en-US" sz="1400" dirty="0" smtClean="0"/>
              <a:t>3.1</a:t>
            </a:r>
            <a:endParaRPr lang="en-US" sz="1400" dirty="0"/>
          </a:p>
        </p:txBody>
      </p:sp>
      <p:sp>
        <p:nvSpPr>
          <p:cNvPr id="34" name="TextBox 33"/>
          <p:cNvSpPr txBox="1"/>
          <p:nvPr/>
        </p:nvSpPr>
        <p:spPr>
          <a:xfrm flipH="1">
            <a:off x="8534400" y="4813756"/>
            <a:ext cx="304800" cy="215444"/>
          </a:xfrm>
          <a:prstGeom prst="rect">
            <a:avLst/>
          </a:prstGeom>
          <a:solidFill>
            <a:srgbClr val="001A4D"/>
          </a:solidFill>
        </p:spPr>
        <p:txBody>
          <a:bodyPr wrap="square" lIns="0" tIns="0" rIns="0" bIns="0" rtlCol="0">
            <a:noAutofit/>
          </a:bodyPr>
          <a:lstStyle/>
          <a:p>
            <a:pPr algn="ctr"/>
            <a:r>
              <a:rPr lang="en-US" sz="1400" dirty="0" smtClean="0"/>
              <a:t>4.8</a:t>
            </a:r>
            <a:endParaRPr lang="en-US" sz="1400" dirty="0"/>
          </a:p>
        </p:txBody>
      </p:sp>
    </p:spTree>
    <p:extLst>
      <p:ext uri="{BB962C8B-B14F-4D97-AF65-F5344CB8AC3E}">
        <p14:creationId xmlns:p14="http://schemas.microsoft.com/office/powerpoint/2010/main" val="17584205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1676400"/>
            <a:ext cx="2667000" cy="2585323"/>
          </a:xfrm>
          <a:prstGeom prst="rect">
            <a:avLst/>
          </a:prstGeom>
          <a:noFill/>
          <a:ln>
            <a:solidFill>
              <a:schemeClr val="tx1"/>
            </a:solidFill>
          </a:ln>
        </p:spPr>
        <p:txBody>
          <a:bodyPr wrap="square">
            <a:spAutoFit/>
          </a:bodyPr>
          <a:lstStyle/>
          <a:p>
            <a:pPr fontAlgn="base">
              <a:spcBef>
                <a:spcPct val="0"/>
              </a:spcBef>
              <a:spcAft>
                <a:spcPct val="0"/>
              </a:spcAft>
              <a:buClr>
                <a:srgbClr val="FF9900"/>
              </a:buClr>
              <a:buSzPct val="130000"/>
              <a:defRPr/>
            </a:pPr>
            <a:r>
              <a:rPr lang="en-US" dirty="0">
                <a:solidFill>
                  <a:srgbClr val="FFFFFF"/>
                </a:solidFill>
                <a:latin typeface="Calibri" pitchFamily="34" charset="0"/>
                <a:cs typeface="Calibri" pitchFamily="34" charset="0"/>
              </a:rPr>
              <a:t>Eligible patients:</a:t>
            </a:r>
          </a:p>
          <a:p>
            <a:pPr marL="285750" indent="-285750" fontAlgn="base">
              <a:spcBef>
                <a:spcPct val="0"/>
              </a:spcBef>
              <a:spcAft>
                <a:spcPct val="0"/>
              </a:spcAft>
              <a:buClr>
                <a:srgbClr val="B0ED19"/>
              </a:buClr>
              <a:buSzPct val="130000"/>
              <a:buFont typeface="Arial"/>
              <a:buChar char="•"/>
              <a:defRPr/>
            </a:pPr>
            <a:r>
              <a:rPr lang="en-US" sz="1600" dirty="0" smtClean="0">
                <a:solidFill>
                  <a:srgbClr val="FFFFFF"/>
                </a:solidFill>
                <a:latin typeface="Calibri" pitchFamily="34" charset="0"/>
                <a:cs typeface="Calibri" pitchFamily="34" charset="0"/>
              </a:rPr>
              <a:t>CD20+ </a:t>
            </a:r>
            <a:r>
              <a:rPr lang="en-US" sz="1600" dirty="0">
                <a:solidFill>
                  <a:srgbClr val="FFFFFF"/>
                </a:solidFill>
                <a:latin typeface="Calibri" pitchFamily="34" charset="0"/>
                <a:cs typeface="Calibri" pitchFamily="34" charset="0"/>
              </a:rPr>
              <a:t>FL, </a:t>
            </a:r>
            <a:r>
              <a:rPr lang="en-US" sz="1600" dirty="0" smtClean="0">
                <a:latin typeface="Calibri" pitchFamily="34" charset="0"/>
                <a:cs typeface="Calibri" pitchFamily="34" charset="0"/>
              </a:rPr>
              <a:t>Waldenstrom's macroglobulinemia (</a:t>
            </a:r>
            <a:r>
              <a:rPr lang="en-US" sz="1600" dirty="0" smtClean="0">
                <a:solidFill>
                  <a:srgbClr val="FFFFFF"/>
                </a:solidFill>
                <a:latin typeface="Calibri" pitchFamily="34" charset="0"/>
                <a:cs typeface="Calibri" pitchFamily="34" charset="0"/>
              </a:rPr>
              <a:t>WM), marginal-zone lymphoma (MZL), small lymphocytic lymphoma (SLL), mantle cell lymphoma (MCL); elderly</a:t>
            </a:r>
            <a:endParaRPr lang="en-US" sz="1600" dirty="0">
              <a:solidFill>
                <a:srgbClr val="FFFFFF"/>
              </a:solidFill>
              <a:latin typeface="Calibri" pitchFamily="34" charset="0"/>
              <a:cs typeface="Calibri" pitchFamily="34" charset="0"/>
            </a:endParaRPr>
          </a:p>
          <a:p>
            <a:pPr marL="285750" indent="-285750" fontAlgn="base">
              <a:spcBef>
                <a:spcPct val="0"/>
              </a:spcBef>
              <a:spcAft>
                <a:spcPct val="0"/>
              </a:spcAft>
              <a:buClr>
                <a:srgbClr val="B0ED19"/>
              </a:buClr>
              <a:buSzPct val="130000"/>
              <a:buFont typeface="Arial"/>
              <a:buChar char="•"/>
              <a:defRPr/>
            </a:pPr>
            <a:r>
              <a:rPr lang="en-US" sz="1600" dirty="0">
                <a:solidFill>
                  <a:srgbClr val="FFFFFF"/>
                </a:solidFill>
                <a:latin typeface="Calibri" pitchFamily="34" charset="0"/>
                <a:cs typeface="Calibri" pitchFamily="34" charset="0"/>
              </a:rPr>
              <a:t>No previous treatment</a:t>
            </a:r>
          </a:p>
          <a:p>
            <a:pPr marL="285750" indent="-285750" fontAlgn="base">
              <a:spcBef>
                <a:spcPct val="0"/>
              </a:spcBef>
              <a:spcAft>
                <a:spcPct val="0"/>
              </a:spcAft>
              <a:buClr>
                <a:srgbClr val="B0ED19"/>
              </a:buClr>
              <a:buSzPct val="130000"/>
              <a:buFont typeface="Arial"/>
              <a:buChar char="•"/>
              <a:defRPr/>
            </a:pPr>
            <a:r>
              <a:rPr lang="en-US" sz="1600" dirty="0">
                <a:solidFill>
                  <a:srgbClr val="FFFFFF"/>
                </a:solidFill>
                <a:latin typeface="Calibri" pitchFamily="34" charset="0"/>
                <a:cs typeface="Calibri" pitchFamily="34" charset="0"/>
              </a:rPr>
              <a:t>Stage III or IV</a:t>
            </a:r>
          </a:p>
        </p:txBody>
      </p:sp>
      <p:sp>
        <p:nvSpPr>
          <p:cNvPr id="7" name="TextBox 6"/>
          <p:cNvSpPr txBox="1"/>
          <p:nvPr/>
        </p:nvSpPr>
        <p:spPr>
          <a:xfrm>
            <a:off x="3247693" y="2057400"/>
            <a:ext cx="364202" cy="2308324"/>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fontAlgn="base">
              <a:spcBef>
                <a:spcPct val="0"/>
              </a:spcBef>
              <a:spcAft>
                <a:spcPct val="0"/>
              </a:spcAft>
              <a:defRPr/>
            </a:pPr>
            <a:r>
              <a:rPr lang="en-US" sz="1600" b="1" dirty="0">
                <a:solidFill>
                  <a:srgbClr val="000000"/>
                </a:solidFill>
                <a:latin typeface="Calibri" pitchFamily="34" charset="0"/>
                <a:cs typeface="Calibri" pitchFamily="34" charset="0"/>
              </a:rPr>
              <a:t>R</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A</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N</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D</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O</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M</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I</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Z</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E</a:t>
            </a:r>
          </a:p>
        </p:txBody>
      </p:sp>
      <p:sp>
        <p:nvSpPr>
          <p:cNvPr id="8" name="Rounded Rectangle 7"/>
          <p:cNvSpPr/>
          <p:nvPr/>
        </p:nvSpPr>
        <p:spPr>
          <a:xfrm>
            <a:off x="4533900" y="1524000"/>
            <a:ext cx="3733800" cy="12192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base">
              <a:spcBef>
                <a:spcPct val="0"/>
              </a:spcBef>
              <a:spcAft>
                <a:spcPct val="0"/>
              </a:spcAft>
              <a:defRPr/>
            </a:pPr>
            <a:r>
              <a:rPr lang="en-US" sz="1600" b="1" dirty="0">
                <a:solidFill>
                  <a:srgbClr val="000000"/>
                </a:solidFill>
                <a:latin typeface="Calibri" pitchFamily="34" charset="0"/>
                <a:cs typeface="Calibri" pitchFamily="34" charset="0"/>
              </a:rPr>
              <a:t>Bendamustine-Rituximab (BR)</a:t>
            </a:r>
          </a:p>
          <a:p>
            <a:pPr algn="ctr" fontAlgn="base">
              <a:spcBef>
                <a:spcPct val="0"/>
              </a:spcBef>
              <a:spcAft>
                <a:spcPct val="0"/>
              </a:spcAft>
              <a:defRPr/>
            </a:pPr>
            <a:endParaRPr lang="en-US" sz="1600" b="1" dirty="0">
              <a:solidFill>
                <a:srgbClr val="000000"/>
              </a:solidFill>
              <a:latin typeface="Calibri" pitchFamily="34" charset="0"/>
              <a:cs typeface="Calibri" pitchFamily="34" charset="0"/>
            </a:endParaRPr>
          </a:p>
          <a:p>
            <a:pPr algn="ctr" fontAlgn="base">
              <a:spcBef>
                <a:spcPct val="0"/>
              </a:spcBef>
              <a:spcAft>
                <a:spcPct val="0"/>
              </a:spcAft>
              <a:defRPr/>
            </a:pPr>
            <a:r>
              <a:rPr lang="en-US" sz="1600" b="1" dirty="0">
                <a:solidFill>
                  <a:srgbClr val="000000"/>
                </a:solidFill>
                <a:latin typeface="Calibri" pitchFamily="34" charset="0"/>
                <a:cs typeface="Calibri" pitchFamily="34" charset="0"/>
              </a:rPr>
              <a:t>Bendamustine 90 mg/m</a:t>
            </a:r>
            <a:r>
              <a:rPr lang="en-US" sz="1600" b="1" baseline="30000" dirty="0">
                <a:solidFill>
                  <a:srgbClr val="000000"/>
                </a:solidFill>
                <a:latin typeface="Calibri" pitchFamily="34" charset="0"/>
                <a:cs typeface="Calibri" pitchFamily="34" charset="0"/>
              </a:rPr>
              <a:t>2</a:t>
            </a:r>
            <a:r>
              <a:rPr lang="en-US" sz="1600" b="1" dirty="0">
                <a:solidFill>
                  <a:srgbClr val="000000"/>
                </a:solidFill>
                <a:latin typeface="Calibri" pitchFamily="34" charset="0"/>
                <a:cs typeface="Calibri" pitchFamily="34" charset="0"/>
              </a:rPr>
              <a:t> </a:t>
            </a:r>
            <a:r>
              <a:rPr lang="en-US" sz="1600" b="1" dirty="0" smtClean="0">
                <a:solidFill>
                  <a:srgbClr val="000000"/>
                </a:solidFill>
                <a:latin typeface="Calibri" pitchFamily="34" charset="0"/>
                <a:cs typeface="Calibri" pitchFamily="34" charset="0"/>
              </a:rPr>
              <a:t>Days </a:t>
            </a:r>
            <a:r>
              <a:rPr lang="en-US" sz="1600" b="1" dirty="0">
                <a:solidFill>
                  <a:srgbClr val="000000"/>
                </a:solidFill>
                <a:latin typeface="Calibri" pitchFamily="34" charset="0"/>
                <a:cs typeface="Calibri" pitchFamily="34" charset="0"/>
              </a:rPr>
              <a:t>1-2</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Rituximab 375 mg/m</a:t>
            </a:r>
            <a:r>
              <a:rPr lang="en-US" sz="1600" b="1" baseline="30000" dirty="0">
                <a:solidFill>
                  <a:srgbClr val="000000"/>
                </a:solidFill>
                <a:latin typeface="Calibri" pitchFamily="34" charset="0"/>
                <a:cs typeface="Calibri" pitchFamily="34" charset="0"/>
              </a:rPr>
              <a:t>2</a:t>
            </a:r>
            <a:r>
              <a:rPr lang="en-US" sz="1600" b="1" dirty="0">
                <a:solidFill>
                  <a:srgbClr val="000000"/>
                </a:solidFill>
                <a:latin typeface="Calibri" pitchFamily="34" charset="0"/>
                <a:cs typeface="Calibri" pitchFamily="34" charset="0"/>
              </a:rPr>
              <a:t> </a:t>
            </a:r>
            <a:r>
              <a:rPr lang="en-US" sz="1600" b="1" dirty="0" smtClean="0">
                <a:solidFill>
                  <a:srgbClr val="000000"/>
                </a:solidFill>
                <a:latin typeface="Calibri" pitchFamily="34" charset="0"/>
                <a:cs typeface="Calibri" pitchFamily="34" charset="0"/>
              </a:rPr>
              <a:t>Day </a:t>
            </a:r>
            <a:r>
              <a:rPr lang="en-US" sz="1600" b="1" dirty="0">
                <a:solidFill>
                  <a:srgbClr val="000000"/>
                </a:solidFill>
                <a:latin typeface="Calibri" pitchFamily="34" charset="0"/>
                <a:cs typeface="Calibri" pitchFamily="34" charset="0"/>
              </a:rPr>
              <a:t>1</a:t>
            </a:r>
          </a:p>
        </p:txBody>
      </p:sp>
      <p:sp>
        <p:nvSpPr>
          <p:cNvPr id="9" name="Rounded Rectangle 8"/>
          <p:cNvSpPr/>
          <p:nvPr/>
        </p:nvSpPr>
        <p:spPr>
          <a:xfrm>
            <a:off x="4533900" y="3048000"/>
            <a:ext cx="3733800" cy="18288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base">
              <a:spcBef>
                <a:spcPct val="0"/>
              </a:spcBef>
              <a:spcAft>
                <a:spcPct val="0"/>
              </a:spcAft>
              <a:defRPr/>
            </a:pPr>
            <a:r>
              <a:rPr lang="en-US" sz="1500" b="1" dirty="0">
                <a:solidFill>
                  <a:srgbClr val="000000"/>
                </a:solidFill>
                <a:latin typeface="Calibri" pitchFamily="34" charset="0"/>
                <a:cs typeface="Calibri" pitchFamily="34" charset="0"/>
              </a:rPr>
              <a:t>CHOP-Rituximab (R-CHOP)</a:t>
            </a:r>
          </a:p>
          <a:p>
            <a:pPr algn="ctr" fontAlgn="base">
              <a:spcBef>
                <a:spcPct val="0"/>
              </a:spcBef>
              <a:spcAft>
                <a:spcPct val="0"/>
              </a:spcAft>
              <a:defRPr/>
            </a:pPr>
            <a:endParaRPr lang="en-US" sz="1500" b="1" dirty="0">
              <a:solidFill>
                <a:srgbClr val="000000"/>
              </a:solidFill>
              <a:latin typeface="Calibri" pitchFamily="34" charset="0"/>
              <a:cs typeface="Calibri" pitchFamily="34" charset="0"/>
            </a:endParaRPr>
          </a:p>
          <a:p>
            <a:pPr algn="ctr" fontAlgn="base">
              <a:spcBef>
                <a:spcPct val="0"/>
              </a:spcBef>
              <a:spcAft>
                <a:spcPct val="0"/>
              </a:spcAft>
              <a:defRPr/>
            </a:pPr>
            <a:r>
              <a:rPr lang="en-US" sz="1500" b="1" dirty="0">
                <a:solidFill>
                  <a:srgbClr val="000000"/>
                </a:solidFill>
                <a:latin typeface="Calibri" pitchFamily="34" charset="0"/>
                <a:cs typeface="Calibri" pitchFamily="34" charset="0"/>
              </a:rPr>
              <a:t>Cyclophosphamide 750 mg/m</a:t>
            </a:r>
            <a:r>
              <a:rPr lang="en-US" sz="1500" b="1" baseline="30000" dirty="0">
                <a:solidFill>
                  <a:srgbClr val="000000"/>
                </a:solidFill>
                <a:latin typeface="Calibri" pitchFamily="34" charset="0"/>
                <a:cs typeface="Calibri" pitchFamily="34" charset="0"/>
              </a:rPr>
              <a:t>2</a:t>
            </a:r>
            <a:r>
              <a:rPr lang="en-US" sz="1500" b="1" dirty="0">
                <a:solidFill>
                  <a:srgbClr val="000000"/>
                </a:solidFill>
                <a:latin typeface="Calibri" pitchFamily="34" charset="0"/>
                <a:cs typeface="Calibri" pitchFamily="34" charset="0"/>
              </a:rPr>
              <a:t> </a:t>
            </a:r>
            <a:r>
              <a:rPr lang="en-US" sz="1500" b="1" dirty="0" smtClean="0">
                <a:solidFill>
                  <a:srgbClr val="000000"/>
                </a:solidFill>
                <a:latin typeface="Calibri" pitchFamily="34" charset="0"/>
                <a:cs typeface="Calibri" pitchFamily="34" charset="0"/>
              </a:rPr>
              <a:t>Day </a:t>
            </a:r>
            <a:r>
              <a:rPr lang="en-US" sz="1500" b="1" dirty="0">
                <a:solidFill>
                  <a:srgbClr val="000000"/>
                </a:solidFill>
                <a:latin typeface="Calibri" pitchFamily="34" charset="0"/>
                <a:cs typeface="Calibri" pitchFamily="34" charset="0"/>
              </a:rPr>
              <a:t>1</a:t>
            </a:r>
          </a:p>
          <a:p>
            <a:pPr algn="ctr" fontAlgn="base">
              <a:spcBef>
                <a:spcPct val="0"/>
              </a:spcBef>
              <a:spcAft>
                <a:spcPct val="0"/>
              </a:spcAft>
              <a:defRPr/>
            </a:pPr>
            <a:r>
              <a:rPr lang="en-US" sz="1500" b="1" dirty="0">
                <a:solidFill>
                  <a:srgbClr val="000000"/>
                </a:solidFill>
                <a:latin typeface="Calibri" pitchFamily="34" charset="0"/>
                <a:cs typeface="Calibri" pitchFamily="34" charset="0"/>
              </a:rPr>
              <a:t>Doxorubicin 50 mg/m</a:t>
            </a:r>
            <a:r>
              <a:rPr lang="en-US" sz="1500" b="1" baseline="30000" dirty="0">
                <a:solidFill>
                  <a:srgbClr val="000000"/>
                </a:solidFill>
                <a:latin typeface="Calibri" pitchFamily="34" charset="0"/>
                <a:cs typeface="Calibri" pitchFamily="34" charset="0"/>
              </a:rPr>
              <a:t>2</a:t>
            </a:r>
            <a:r>
              <a:rPr lang="en-US" sz="1500" b="1" dirty="0">
                <a:solidFill>
                  <a:srgbClr val="000000"/>
                </a:solidFill>
                <a:latin typeface="Calibri" pitchFamily="34" charset="0"/>
                <a:cs typeface="Calibri" pitchFamily="34" charset="0"/>
              </a:rPr>
              <a:t> </a:t>
            </a:r>
            <a:r>
              <a:rPr lang="en-US" sz="1500" b="1" dirty="0" smtClean="0">
                <a:solidFill>
                  <a:srgbClr val="000000"/>
                </a:solidFill>
                <a:latin typeface="Calibri" pitchFamily="34" charset="0"/>
                <a:cs typeface="Calibri" pitchFamily="34" charset="0"/>
              </a:rPr>
              <a:t>Day </a:t>
            </a:r>
            <a:r>
              <a:rPr lang="en-US" sz="1500" b="1" dirty="0">
                <a:solidFill>
                  <a:srgbClr val="000000"/>
                </a:solidFill>
                <a:latin typeface="Calibri" pitchFamily="34" charset="0"/>
                <a:cs typeface="Calibri" pitchFamily="34" charset="0"/>
              </a:rPr>
              <a:t>1</a:t>
            </a:r>
          </a:p>
          <a:p>
            <a:pPr algn="ctr" fontAlgn="base">
              <a:spcBef>
                <a:spcPct val="0"/>
              </a:spcBef>
              <a:spcAft>
                <a:spcPct val="0"/>
              </a:spcAft>
              <a:defRPr/>
            </a:pPr>
            <a:r>
              <a:rPr lang="en-US" sz="1500" b="1" dirty="0">
                <a:solidFill>
                  <a:srgbClr val="000000"/>
                </a:solidFill>
                <a:latin typeface="Calibri" pitchFamily="34" charset="0"/>
                <a:cs typeface="Calibri" pitchFamily="34" charset="0"/>
              </a:rPr>
              <a:t>Vincristine 1.4 mg/m</a:t>
            </a:r>
            <a:r>
              <a:rPr lang="en-US" sz="1500" b="1" baseline="30000" dirty="0">
                <a:solidFill>
                  <a:srgbClr val="000000"/>
                </a:solidFill>
                <a:latin typeface="Calibri" pitchFamily="34" charset="0"/>
                <a:cs typeface="Calibri" pitchFamily="34" charset="0"/>
              </a:rPr>
              <a:t>2</a:t>
            </a:r>
            <a:r>
              <a:rPr lang="en-US" sz="1500" b="1" dirty="0">
                <a:solidFill>
                  <a:srgbClr val="000000"/>
                </a:solidFill>
                <a:latin typeface="Calibri" pitchFamily="34" charset="0"/>
                <a:cs typeface="Calibri" pitchFamily="34" charset="0"/>
              </a:rPr>
              <a:t> </a:t>
            </a:r>
            <a:r>
              <a:rPr lang="en-US" sz="1500" b="1" dirty="0" smtClean="0">
                <a:solidFill>
                  <a:srgbClr val="000000"/>
                </a:solidFill>
                <a:latin typeface="Calibri" pitchFamily="34" charset="0"/>
                <a:cs typeface="Calibri" pitchFamily="34" charset="0"/>
              </a:rPr>
              <a:t>Day </a:t>
            </a:r>
            <a:r>
              <a:rPr lang="en-US" sz="1500" b="1" dirty="0">
                <a:solidFill>
                  <a:srgbClr val="000000"/>
                </a:solidFill>
                <a:latin typeface="Calibri" pitchFamily="34" charset="0"/>
                <a:cs typeface="Calibri" pitchFamily="34" charset="0"/>
              </a:rPr>
              <a:t>1</a:t>
            </a:r>
          </a:p>
          <a:p>
            <a:pPr algn="ctr" fontAlgn="base">
              <a:spcBef>
                <a:spcPct val="0"/>
              </a:spcBef>
              <a:spcAft>
                <a:spcPct val="0"/>
              </a:spcAft>
              <a:defRPr/>
            </a:pPr>
            <a:r>
              <a:rPr lang="en-US" sz="1500" b="1" dirty="0">
                <a:solidFill>
                  <a:srgbClr val="000000"/>
                </a:solidFill>
                <a:latin typeface="Calibri" pitchFamily="34" charset="0"/>
                <a:cs typeface="Calibri" pitchFamily="34" charset="0"/>
              </a:rPr>
              <a:t>Prednisone 100 </a:t>
            </a:r>
            <a:r>
              <a:rPr lang="en-US" sz="1500" b="1" dirty="0" smtClean="0">
                <a:solidFill>
                  <a:srgbClr val="000000"/>
                </a:solidFill>
                <a:latin typeface="Calibri" pitchFamily="34" charset="0"/>
                <a:cs typeface="Calibri" pitchFamily="34" charset="0"/>
              </a:rPr>
              <a:t>mg/m</a:t>
            </a:r>
            <a:r>
              <a:rPr lang="en-US" sz="1500" b="1" baseline="30000" dirty="0" smtClean="0">
                <a:solidFill>
                  <a:srgbClr val="000000"/>
                </a:solidFill>
                <a:latin typeface="Calibri" pitchFamily="34" charset="0"/>
                <a:cs typeface="Calibri" pitchFamily="34" charset="0"/>
              </a:rPr>
              <a:t>2</a:t>
            </a:r>
            <a:r>
              <a:rPr lang="en-US" sz="1500" b="1" dirty="0" smtClean="0">
                <a:solidFill>
                  <a:srgbClr val="000000"/>
                </a:solidFill>
                <a:latin typeface="Calibri" pitchFamily="34" charset="0"/>
                <a:cs typeface="Calibri" pitchFamily="34" charset="0"/>
              </a:rPr>
              <a:t> Days </a:t>
            </a:r>
            <a:r>
              <a:rPr lang="en-US" sz="1500" b="1" dirty="0">
                <a:solidFill>
                  <a:srgbClr val="000000"/>
                </a:solidFill>
                <a:latin typeface="Calibri" pitchFamily="34" charset="0"/>
                <a:cs typeface="Calibri" pitchFamily="34" charset="0"/>
              </a:rPr>
              <a:t>1-5</a:t>
            </a:r>
          </a:p>
          <a:p>
            <a:pPr algn="ctr" fontAlgn="base">
              <a:spcBef>
                <a:spcPct val="0"/>
              </a:spcBef>
              <a:spcAft>
                <a:spcPct val="0"/>
              </a:spcAft>
              <a:defRPr/>
            </a:pPr>
            <a:r>
              <a:rPr lang="en-US" sz="1500" b="1" dirty="0">
                <a:solidFill>
                  <a:srgbClr val="000000"/>
                </a:solidFill>
                <a:latin typeface="Calibri" pitchFamily="34" charset="0"/>
                <a:cs typeface="Calibri" pitchFamily="34" charset="0"/>
              </a:rPr>
              <a:t>Rituximab 375 mg/m</a:t>
            </a:r>
            <a:r>
              <a:rPr lang="en-US" sz="1500" b="1" baseline="30000" dirty="0">
                <a:solidFill>
                  <a:srgbClr val="000000"/>
                </a:solidFill>
                <a:latin typeface="Calibri" pitchFamily="34" charset="0"/>
                <a:cs typeface="Calibri" pitchFamily="34" charset="0"/>
              </a:rPr>
              <a:t>2</a:t>
            </a:r>
            <a:r>
              <a:rPr lang="en-US" sz="1500" b="1" dirty="0">
                <a:solidFill>
                  <a:srgbClr val="000000"/>
                </a:solidFill>
                <a:latin typeface="Calibri" pitchFamily="34" charset="0"/>
                <a:cs typeface="Calibri" pitchFamily="34" charset="0"/>
              </a:rPr>
              <a:t> </a:t>
            </a:r>
            <a:r>
              <a:rPr lang="en-US" sz="1500" b="1" dirty="0" smtClean="0">
                <a:solidFill>
                  <a:srgbClr val="000000"/>
                </a:solidFill>
                <a:latin typeface="Calibri" pitchFamily="34" charset="0"/>
                <a:cs typeface="Calibri" pitchFamily="34" charset="0"/>
              </a:rPr>
              <a:t>Day </a:t>
            </a:r>
            <a:r>
              <a:rPr lang="en-US" sz="1500" b="1" dirty="0">
                <a:solidFill>
                  <a:srgbClr val="000000"/>
                </a:solidFill>
                <a:latin typeface="Calibri" pitchFamily="34" charset="0"/>
                <a:cs typeface="Calibri" pitchFamily="34" charset="0"/>
              </a:rPr>
              <a:t>1</a:t>
            </a:r>
          </a:p>
        </p:txBody>
      </p:sp>
      <p:cxnSp>
        <p:nvCxnSpPr>
          <p:cNvPr id="11" name="Straight Arrow Connector 10"/>
          <p:cNvCxnSpPr>
            <a:stCxn id="7" idx="3"/>
          </p:cNvCxnSpPr>
          <p:nvPr/>
        </p:nvCxnSpPr>
        <p:spPr>
          <a:xfrm flipV="1">
            <a:off x="3609975" y="2133600"/>
            <a:ext cx="923925" cy="1077913"/>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13" name="Straight Arrow Connector 12"/>
          <p:cNvCxnSpPr>
            <a:stCxn id="7" idx="3"/>
          </p:cNvCxnSpPr>
          <p:nvPr/>
        </p:nvCxnSpPr>
        <p:spPr>
          <a:xfrm>
            <a:off x="3609975" y="3211513"/>
            <a:ext cx="923925" cy="750887"/>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sp>
        <p:nvSpPr>
          <p:cNvPr id="34828" name="TextBox 19"/>
          <p:cNvSpPr txBox="1">
            <a:spLocks noChangeArrowheads="1"/>
          </p:cNvSpPr>
          <p:nvPr/>
        </p:nvSpPr>
        <p:spPr bwMode="auto">
          <a:xfrm>
            <a:off x="152400" y="4800600"/>
            <a:ext cx="8991600" cy="1766637"/>
          </a:xfrm>
          <a:prstGeom prst="rect">
            <a:avLst/>
          </a:prstGeom>
          <a:noFill/>
          <a:ln w="9525">
            <a:noFill/>
            <a:miter lim="800000"/>
            <a:headEnd/>
            <a:tailEnd/>
          </a:ln>
        </p:spPr>
        <p:txBody>
          <a:bodyPr wrap="square">
            <a:spAutoFit/>
          </a:bodyPr>
          <a:lstStyle/>
          <a:p>
            <a:pPr marL="285750" indent="-285750" fontAlgn="base">
              <a:spcBef>
                <a:spcPct val="0"/>
              </a:spcBef>
              <a:spcAft>
                <a:spcPct val="0"/>
              </a:spcAft>
              <a:buClr>
                <a:srgbClr val="B0ED19"/>
              </a:buClr>
              <a:buSzPct val="130000"/>
              <a:buFont typeface="Arial" pitchFamily="34" charset="0"/>
              <a:buChar char="•"/>
            </a:pPr>
            <a:r>
              <a:rPr lang="en-US" sz="1600" b="1" dirty="0" smtClean="0">
                <a:solidFill>
                  <a:srgbClr val="FFFFFF"/>
                </a:solidFill>
                <a:latin typeface="Calibri" pitchFamily="34" charset="0"/>
                <a:cs typeface="Calibri" pitchFamily="34" charset="0"/>
              </a:rPr>
              <a:t>Primary objective</a:t>
            </a:r>
          </a:p>
          <a:p>
            <a:pPr marL="742950" lvl="1" indent="-285750" eaLnBrk="0" fontAlgn="base" hangingPunct="0">
              <a:spcBef>
                <a:spcPct val="20000"/>
              </a:spcBef>
              <a:spcAft>
                <a:spcPct val="0"/>
              </a:spcAft>
              <a:buClr>
                <a:srgbClr val="B0ED19"/>
              </a:buClr>
              <a:buSzPct val="130000"/>
              <a:buFont typeface="Calibri" pitchFamily="34" charset="0"/>
              <a:buChar char="‐"/>
              <a:defRPr/>
            </a:pPr>
            <a:r>
              <a:rPr lang="en-US" sz="1600" b="1" dirty="0">
                <a:solidFill>
                  <a:srgbClr val="FFFFFF"/>
                </a:solidFill>
                <a:latin typeface="Calibri" pitchFamily="34" charset="0"/>
                <a:cs typeface="Calibri" pitchFamily="34" charset="0"/>
              </a:rPr>
              <a:t>To prove the noninferiority of BR vs. R-CHOP defined as a decrease of &lt;10% in PFS after 3 years</a:t>
            </a:r>
          </a:p>
          <a:p>
            <a:pPr marL="285750" indent="-285750" fontAlgn="base">
              <a:spcBef>
                <a:spcPct val="0"/>
              </a:spcBef>
              <a:spcAft>
                <a:spcPct val="0"/>
              </a:spcAft>
              <a:buClr>
                <a:srgbClr val="B0ED19"/>
              </a:buClr>
              <a:buSzPct val="130000"/>
              <a:buFont typeface="Arial" pitchFamily="34" charset="0"/>
              <a:buChar char="•"/>
            </a:pPr>
            <a:r>
              <a:rPr lang="en-US" sz="1600" b="1" dirty="0" smtClean="0">
                <a:solidFill>
                  <a:srgbClr val="FFFFFF"/>
                </a:solidFill>
                <a:latin typeface="Calibri" pitchFamily="34" charset="0"/>
                <a:cs typeface="Calibri" pitchFamily="34" charset="0"/>
              </a:rPr>
              <a:t>Secondary objectives</a:t>
            </a:r>
          </a:p>
          <a:p>
            <a:pPr marL="742950" lvl="1" indent="-285750" eaLnBrk="0" fontAlgn="base" hangingPunct="0">
              <a:spcBef>
                <a:spcPct val="20000"/>
              </a:spcBef>
              <a:spcAft>
                <a:spcPct val="0"/>
              </a:spcAft>
              <a:buClr>
                <a:srgbClr val="B0ED19"/>
              </a:buClr>
              <a:buSzPct val="130000"/>
              <a:buFont typeface="Calibri" pitchFamily="34" charset="0"/>
              <a:buChar char="‐"/>
              <a:defRPr/>
            </a:pPr>
            <a:r>
              <a:rPr lang="en-US" sz="1600" b="1" dirty="0">
                <a:solidFill>
                  <a:srgbClr val="FFFFFF"/>
                </a:solidFill>
                <a:latin typeface="Calibri" pitchFamily="34" charset="0"/>
                <a:cs typeface="Calibri" pitchFamily="34" charset="0"/>
              </a:rPr>
              <a:t>Response rates, time to next treatment, event-free survival, OS</a:t>
            </a:r>
          </a:p>
          <a:p>
            <a:pPr marL="742950" lvl="1" indent="-285750" eaLnBrk="0" fontAlgn="base" hangingPunct="0">
              <a:spcBef>
                <a:spcPct val="20000"/>
              </a:spcBef>
              <a:spcAft>
                <a:spcPct val="0"/>
              </a:spcAft>
              <a:buClr>
                <a:srgbClr val="B0ED19"/>
              </a:buClr>
              <a:buSzPct val="130000"/>
              <a:buFont typeface="Calibri" pitchFamily="34" charset="0"/>
              <a:buChar char="‐"/>
              <a:defRPr/>
            </a:pPr>
            <a:r>
              <a:rPr lang="en-US" sz="1600" b="1" dirty="0">
                <a:solidFill>
                  <a:srgbClr val="FFFFFF"/>
                </a:solidFill>
                <a:latin typeface="Calibri" pitchFamily="34" charset="0"/>
                <a:cs typeface="Calibri" pitchFamily="34" charset="0"/>
              </a:rPr>
              <a:t>Acute and late toxicities, infectious complications</a:t>
            </a:r>
          </a:p>
          <a:p>
            <a:pPr marL="742950" lvl="1" indent="-285750" eaLnBrk="0" fontAlgn="base" hangingPunct="0">
              <a:spcBef>
                <a:spcPct val="20000"/>
              </a:spcBef>
              <a:spcAft>
                <a:spcPct val="0"/>
              </a:spcAft>
              <a:buClr>
                <a:srgbClr val="B0ED19"/>
              </a:buClr>
              <a:buSzPct val="130000"/>
              <a:buFont typeface="Calibri" pitchFamily="34" charset="0"/>
              <a:buChar char="‐"/>
              <a:defRPr/>
            </a:pPr>
            <a:r>
              <a:rPr lang="en-US" sz="1600" b="1" dirty="0">
                <a:solidFill>
                  <a:srgbClr val="FFFFFF"/>
                </a:solidFill>
                <a:latin typeface="Calibri" pitchFamily="34" charset="0"/>
                <a:cs typeface="Calibri" pitchFamily="34" charset="0"/>
              </a:rPr>
              <a:t>Stem cell mobilization capacity in younger patients</a:t>
            </a:r>
          </a:p>
        </p:txBody>
      </p:sp>
      <p:sp>
        <p:nvSpPr>
          <p:cNvPr id="34829" name="TextBox 21"/>
          <p:cNvSpPr txBox="1">
            <a:spLocks noChangeArrowheads="1"/>
          </p:cNvSpPr>
          <p:nvPr/>
        </p:nvSpPr>
        <p:spPr bwMode="auto">
          <a:xfrm>
            <a:off x="3040897" y="4419600"/>
            <a:ext cx="779381" cy="307777"/>
          </a:xfrm>
          <a:prstGeom prst="rect">
            <a:avLst/>
          </a:prstGeom>
          <a:noFill/>
          <a:ln w="9525">
            <a:noFill/>
            <a:miter lim="800000"/>
            <a:headEnd/>
            <a:tailEnd/>
          </a:ln>
        </p:spPr>
        <p:txBody>
          <a:bodyPr wrap="none">
            <a:spAutoFit/>
          </a:bodyPr>
          <a:lstStyle/>
          <a:p>
            <a:pPr algn="ctr" fontAlgn="base">
              <a:spcBef>
                <a:spcPct val="0"/>
              </a:spcBef>
              <a:spcAft>
                <a:spcPct val="0"/>
              </a:spcAft>
            </a:pPr>
            <a:r>
              <a:rPr lang="en-US" sz="1400" b="1" dirty="0" smtClean="0">
                <a:solidFill>
                  <a:srgbClr val="FFFFFF"/>
                </a:solidFill>
                <a:latin typeface="Calibri" pitchFamily="34" charset="0"/>
                <a:cs typeface="Calibri" pitchFamily="34" charset="0"/>
              </a:rPr>
              <a:t>(N=549)</a:t>
            </a:r>
          </a:p>
        </p:txBody>
      </p:sp>
      <p:sp>
        <p:nvSpPr>
          <p:cNvPr id="14" name="Title 1"/>
          <p:cNvSpPr>
            <a:spLocks noGrp="1"/>
          </p:cNvSpPr>
          <p:nvPr>
            <p:ph type="title"/>
          </p:nvPr>
        </p:nvSpPr>
        <p:spPr>
          <a:xfrm>
            <a:off x="165100" y="0"/>
            <a:ext cx="8750300" cy="1447800"/>
          </a:xfrm>
        </p:spPr>
        <p:txBody>
          <a:bodyPr/>
          <a:lstStyle/>
          <a:p>
            <a:pPr>
              <a:defRPr/>
            </a:pPr>
            <a:r>
              <a:rPr lang="en-US" sz="3200" dirty="0" smtClean="0">
                <a:solidFill>
                  <a:srgbClr val="FFFF00"/>
                </a:solidFill>
                <a:latin typeface="+mn-lt"/>
                <a:cs typeface="Calibri" pitchFamily="34" charset="0"/>
              </a:rPr>
              <a:t>BR vs. R-CHOP </a:t>
            </a:r>
            <a:br>
              <a:rPr lang="en-US" sz="3200" dirty="0" smtClean="0">
                <a:solidFill>
                  <a:srgbClr val="FFFF00"/>
                </a:solidFill>
                <a:latin typeface="+mn-lt"/>
                <a:cs typeface="Calibri" pitchFamily="34" charset="0"/>
              </a:rPr>
            </a:br>
            <a:r>
              <a:rPr lang="en-US" sz="3200" dirty="0">
                <a:solidFill>
                  <a:srgbClr val="FFFF00"/>
                </a:solidFill>
                <a:latin typeface="+mn-lt"/>
                <a:cs typeface="Calibri" pitchFamily="34" charset="0"/>
              </a:rPr>
              <a:t>T</a:t>
            </a:r>
            <a:r>
              <a:rPr lang="en-US" sz="3200" dirty="0" smtClean="0">
                <a:solidFill>
                  <a:srgbClr val="FFFF00"/>
                </a:solidFill>
                <a:latin typeface="+mn-lt"/>
                <a:cs typeface="Calibri" pitchFamily="34" charset="0"/>
              </a:rPr>
              <a:t>he Phase III </a:t>
            </a:r>
            <a:r>
              <a:rPr lang="en-US" sz="3200" dirty="0" err="1" smtClean="0">
                <a:solidFill>
                  <a:srgbClr val="FFFF00"/>
                </a:solidFill>
                <a:latin typeface="+mn-lt"/>
                <a:cs typeface="Calibri" pitchFamily="34" charset="0"/>
              </a:rPr>
              <a:t>StiL</a:t>
            </a:r>
            <a:r>
              <a:rPr lang="en-US" sz="3200" dirty="0" smtClean="0">
                <a:solidFill>
                  <a:srgbClr val="FFFF00"/>
                </a:solidFill>
                <a:latin typeface="+mn-lt"/>
                <a:cs typeface="Calibri" pitchFamily="34" charset="0"/>
              </a:rPr>
              <a:t> Study</a:t>
            </a:r>
            <a:endParaRPr lang="en-US" sz="3200" dirty="0">
              <a:solidFill>
                <a:srgbClr val="FFFF00"/>
              </a:solidFill>
              <a:latin typeface="+mn-lt"/>
              <a:cs typeface="Calibri" pitchFamily="34" charset="0"/>
            </a:endParaRPr>
          </a:p>
        </p:txBody>
      </p:sp>
      <p:sp>
        <p:nvSpPr>
          <p:cNvPr id="34831" name="TextBox 3"/>
          <p:cNvSpPr txBox="1">
            <a:spLocks noChangeArrowheads="1"/>
          </p:cNvSpPr>
          <p:nvPr/>
        </p:nvSpPr>
        <p:spPr bwMode="auto">
          <a:xfrm>
            <a:off x="0" y="6550222"/>
            <a:ext cx="4343400" cy="307777"/>
          </a:xfrm>
          <a:prstGeom prst="rect">
            <a:avLst/>
          </a:prstGeom>
          <a:noFill/>
          <a:ln w="9525">
            <a:noFill/>
            <a:miter lim="800000"/>
            <a:headEnd/>
            <a:tailEnd/>
          </a:ln>
        </p:spPr>
        <p:txBody>
          <a:bodyPr wrap="square">
            <a:spAutoFit/>
          </a:bodyPr>
          <a:lstStyle/>
          <a:p>
            <a:pPr fontAlgn="base">
              <a:spcBef>
                <a:spcPct val="0"/>
              </a:spcBef>
              <a:spcAft>
                <a:spcPct val="0"/>
              </a:spcAft>
            </a:pPr>
            <a:r>
              <a:rPr lang="fr-FR" sz="1400" dirty="0" smtClean="0"/>
              <a:t>Rummel MJ et al. </a:t>
            </a:r>
            <a:r>
              <a:rPr lang="cs-CZ" sz="1400" dirty="0" smtClean="0"/>
              <a:t>Lancet </a:t>
            </a:r>
            <a:r>
              <a:rPr lang="cs-CZ" sz="1400" dirty="0"/>
              <a:t>2013;381(9873):1203-10</a:t>
            </a:r>
            <a:endParaRPr lang="en-US" sz="1400" dirty="0" smtClean="0">
              <a:latin typeface="Calibri" pitchFamily="34" charset="0"/>
              <a:cs typeface="Calibri" pitchFamily="34" charset="0"/>
            </a:endParaRPr>
          </a:p>
        </p:txBody>
      </p:sp>
    </p:spTree>
    <p:custDataLst>
      <p:tags r:id="rId1"/>
    </p:custDataLst>
    <p:extLst>
      <p:ext uri="{BB962C8B-B14F-4D97-AF65-F5344CB8AC3E}">
        <p14:creationId xmlns:p14="http://schemas.microsoft.com/office/powerpoint/2010/main" val="27883749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8" name="Text Box 2"/>
          <p:cNvSpPr txBox="1">
            <a:spLocks noChangeArrowheads="1"/>
          </p:cNvSpPr>
          <p:nvPr/>
        </p:nvSpPr>
        <p:spPr bwMode="auto">
          <a:xfrm>
            <a:off x="228600" y="152400"/>
            <a:ext cx="8610599" cy="1077218"/>
          </a:xfrm>
          <a:prstGeom prst="rect">
            <a:avLst/>
          </a:prstGeom>
          <a:noFill/>
          <a:ln>
            <a:noFill/>
          </a:ln>
          <a:effectLst/>
          <a:extLst/>
        </p:spPr>
        <p:txBody>
          <a:bodyPr wrap="square">
            <a:spAutoFit/>
          </a:bodyPr>
          <a:lstStyle/>
          <a:p>
            <a:pPr algn="ctr" eaLnBrk="0" fontAlgn="base" hangingPunct="0">
              <a:spcBef>
                <a:spcPct val="0"/>
              </a:spcBef>
              <a:spcAft>
                <a:spcPct val="0"/>
              </a:spcAft>
              <a:defRPr/>
            </a:pPr>
            <a:r>
              <a:rPr lang="en-US" sz="3200" b="1" dirty="0" smtClean="0">
                <a:solidFill>
                  <a:srgbClr val="FFFF00"/>
                </a:solidFill>
                <a:effectLst>
                  <a:outerShdw blurRad="38100" dist="38100" dir="2700000" algn="tl">
                    <a:srgbClr val="000000">
                      <a:alpha val="43137"/>
                    </a:srgbClr>
                  </a:outerShdw>
                </a:effectLst>
                <a:cs typeface="Calibri" pitchFamily="34" charset="0"/>
              </a:rPr>
              <a:t>BR vs. R-CHOP</a:t>
            </a:r>
          </a:p>
          <a:p>
            <a:pPr algn="ctr" eaLnBrk="0" fontAlgn="base" hangingPunct="0">
              <a:spcBef>
                <a:spcPct val="0"/>
              </a:spcBef>
              <a:spcAft>
                <a:spcPct val="0"/>
              </a:spcAft>
              <a:defRPr/>
            </a:pPr>
            <a:r>
              <a:rPr lang="de-DE" sz="3200" b="1" dirty="0" smtClean="0">
                <a:solidFill>
                  <a:srgbClr val="FFFF00"/>
                </a:solidFill>
                <a:effectLst>
                  <a:outerShdw blurRad="38100" dist="38100" dir="2700000" algn="tl">
                    <a:srgbClr val="000000">
                      <a:alpha val="43137"/>
                    </a:srgbClr>
                  </a:outerShdw>
                </a:effectLst>
                <a:cs typeface="Calibri" pitchFamily="34" charset="0"/>
              </a:rPr>
              <a:t>PFS</a:t>
            </a:r>
            <a:r>
              <a:rPr lang="de-DE" sz="3200" b="1" dirty="0">
                <a:solidFill>
                  <a:srgbClr val="FFFF00"/>
                </a:solidFill>
                <a:effectLst>
                  <a:outerShdw blurRad="38100" dist="38100" dir="2700000" algn="tl">
                    <a:srgbClr val="000000">
                      <a:alpha val="43137"/>
                    </a:srgbClr>
                  </a:outerShdw>
                </a:effectLst>
                <a:cs typeface="Calibri" pitchFamily="34" charset="0"/>
              </a:rPr>
              <a:t> </a:t>
            </a:r>
            <a:r>
              <a:rPr lang="de-DE" sz="2800" b="1" dirty="0" smtClean="0">
                <a:solidFill>
                  <a:srgbClr val="FFFF00"/>
                </a:solidFill>
                <a:effectLst>
                  <a:outerShdw blurRad="38100" dist="38100" dir="2700000" algn="tl">
                    <a:srgbClr val="000000">
                      <a:alpha val="43137"/>
                    </a:srgbClr>
                  </a:outerShdw>
                </a:effectLst>
                <a:cs typeface="Calibri" pitchFamily="34" charset="0"/>
              </a:rPr>
              <a:t>45 Months of Follow-Up                                </a:t>
            </a:r>
            <a:endParaRPr lang="de-DE" sz="2800" b="1" dirty="0">
              <a:solidFill>
                <a:srgbClr val="FFFF00"/>
              </a:solidFill>
              <a:effectLst>
                <a:outerShdw blurRad="38100" dist="38100" dir="2700000" algn="tl">
                  <a:srgbClr val="000000">
                    <a:alpha val="43137"/>
                  </a:srgbClr>
                </a:outerShdw>
              </a:effectLst>
              <a:cs typeface="Calibri" pitchFamily="34" charset="0"/>
            </a:endParaRPr>
          </a:p>
        </p:txBody>
      </p:sp>
      <p:sp>
        <p:nvSpPr>
          <p:cNvPr id="39939" name="AutoShape 4"/>
          <p:cNvSpPr>
            <a:spLocks noChangeAspect="1" noChangeArrowheads="1" noTextEdit="1"/>
          </p:cNvSpPr>
          <p:nvPr/>
        </p:nvSpPr>
        <p:spPr bwMode="auto">
          <a:xfrm>
            <a:off x="696913" y="1144588"/>
            <a:ext cx="7329487" cy="5484812"/>
          </a:xfrm>
          <a:prstGeom prst="rect">
            <a:avLst/>
          </a:prstGeom>
          <a:noFill/>
          <a:ln w="9525">
            <a:noFill/>
            <a:miter lim="800000"/>
            <a:headEnd/>
            <a:tailEnd/>
          </a:ln>
        </p:spPr>
        <p:txBody>
          <a:bodyPr/>
          <a:lstStyle/>
          <a:p>
            <a:pPr fontAlgn="base">
              <a:spcBef>
                <a:spcPct val="0"/>
              </a:spcBef>
              <a:spcAft>
                <a:spcPct val="0"/>
              </a:spcAft>
            </a:pPr>
            <a:endParaRPr lang="en-US" dirty="0" smtClean="0">
              <a:solidFill>
                <a:srgbClr val="000000"/>
              </a:solidFill>
              <a:latin typeface="Calibri" pitchFamily="34" charset="0"/>
              <a:cs typeface="Calibri" pitchFamily="34" charset="0"/>
            </a:endParaRPr>
          </a:p>
        </p:txBody>
      </p:sp>
      <p:sp>
        <p:nvSpPr>
          <p:cNvPr id="1012" name="TextBox 3"/>
          <p:cNvSpPr txBox="1">
            <a:spLocks noChangeArrowheads="1"/>
          </p:cNvSpPr>
          <p:nvPr/>
        </p:nvSpPr>
        <p:spPr bwMode="auto">
          <a:xfrm>
            <a:off x="0" y="6550222"/>
            <a:ext cx="4191000" cy="307777"/>
          </a:xfrm>
          <a:prstGeom prst="rect">
            <a:avLst/>
          </a:prstGeom>
          <a:noFill/>
          <a:ln w="9525">
            <a:noFill/>
            <a:miter lim="800000"/>
            <a:headEnd/>
            <a:tailEnd/>
          </a:ln>
        </p:spPr>
        <p:txBody>
          <a:bodyPr wrap="square">
            <a:spAutoFit/>
          </a:bodyPr>
          <a:lstStyle/>
          <a:p>
            <a:pPr fontAlgn="base">
              <a:spcBef>
                <a:spcPct val="0"/>
              </a:spcBef>
              <a:spcAft>
                <a:spcPct val="0"/>
              </a:spcAft>
            </a:pPr>
            <a:r>
              <a:rPr lang="fr-FR" sz="1400" dirty="0"/>
              <a:t>Rummel MJ et al. </a:t>
            </a:r>
            <a:r>
              <a:rPr lang="cs-CZ" sz="1400" dirty="0"/>
              <a:t>Lancet 2013;381(9873):1203-10</a:t>
            </a:r>
            <a:endParaRPr lang="en-US" sz="1400" dirty="0">
              <a:latin typeface="Calibri" pitchFamily="34" charset="0"/>
              <a:cs typeface="Calibri" pitchFamily="34" charset="0"/>
            </a:endParaRPr>
          </a:p>
        </p:txBody>
      </p:sp>
      <p:sp>
        <p:nvSpPr>
          <p:cNvPr id="7" name="TextBox 6"/>
          <p:cNvSpPr txBox="1"/>
          <p:nvPr/>
        </p:nvSpPr>
        <p:spPr>
          <a:xfrm>
            <a:off x="762000" y="1676400"/>
            <a:ext cx="6781800" cy="2800766"/>
          </a:xfrm>
          <a:prstGeom prst="rect">
            <a:avLst/>
          </a:prstGeom>
          <a:noFill/>
        </p:spPr>
        <p:txBody>
          <a:bodyPr wrap="square" rtlCol="0">
            <a:spAutoFit/>
          </a:bodyPr>
          <a:lstStyle/>
          <a:p>
            <a:r>
              <a:rPr lang="en-US" sz="2200" dirty="0"/>
              <a:t>Median </a:t>
            </a:r>
            <a:r>
              <a:rPr lang="en-US" sz="2200" dirty="0" smtClean="0"/>
              <a:t>PFS</a:t>
            </a:r>
            <a:endParaRPr lang="en-US" sz="2200" dirty="0"/>
          </a:p>
          <a:p>
            <a:pPr marL="452438" indent="-276225">
              <a:buFont typeface="Lucida Grande"/>
              <a:buChar char="-"/>
            </a:pPr>
            <a:r>
              <a:rPr lang="en-US" sz="2200" dirty="0" smtClean="0"/>
              <a:t>BR</a:t>
            </a:r>
            <a:r>
              <a:rPr lang="en-US" sz="2200" dirty="0"/>
              <a:t>: 69.5 months</a:t>
            </a:r>
          </a:p>
          <a:p>
            <a:pPr marL="452438" indent="-276225">
              <a:buFont typeface="Lucida Grande"/>
              <a:buChar char="-"/>
            </a:pPr>
            <a:r>
              <a:rPr lang="en-US" sz="2200" dirty="0" smtClean="0"/>
              <a:t>R</a:t>
            </a:r>
            <a:r>
              <a:rPr lang="en-US" sz="2200" dirty="0"/>
              <a:t>-CHOP: 31.2 </a:t>
            </a:r>
            <a:r>
              <a:rPr lang="en-US" sz="2200" dirty="0" smtClean="0"/>
              <a:t>months</a:t>
            </a:r>
          </a:p>
          <a:p>
            <a:pPr marL="452438" indent="-276225">
              <a:buFont typeface="Lucida Grande"/>
              <a:buChar char="-"/>
            </a:pPr>
            <a:r>
              <a:rPr lang="en-US" sz="2200" dirty="0" smtClean="0"/>
              <a:t>HR</a:t>
            </a:r>
            <a:r>
              <a:rPr lang="en-US" sz="2200" dirty="0"/>
              <a:t>: 0.58; </a:t>
            </a:r>
            <a:r>
              <a:rPr lang="en-US" sz="2200" i="1" dirty="0"/>
              <a:t>p</a:t>
            </a:r>
            <a:r>
              <a:rPr lang="en-US" sz="2200" dirty="0"/>
              <a:t> = 0.0000148</a:t>
            </a:r>
          </a:p>
          <a:p>
            <a:endParaRPr lang="en-US" sz="2200" dirty="0"/>
          </a:p>
          <a:p>
            <a:r>
              <a:rPr lang="en-US" sz="2200" dirty="0"/>
              <a:t>Five-year OS rate</a:t>
            </a:r>
          </a:p>
          <a:p>
            <a:pPr marL="452438" indent="-276225">
              <a:buFont typeface="Lucida Grande"/>
              <a:buChar char="-"/>
            </a:pPr>
            <a:r>
              <a:rPr lang="en-US" sz="2200" dirty="0" smtClean="0"/>
              <a:t>BR</a:t>
            </a:r>
            <a:r>
              <a:rPr lang="en-US" sz="2200" dirty="0"/>
              <a:t>: 80%</a:t>
            </a:r>
          </a:p>
          <a:p>
            <a:pPr marL="452438" indent="-276225">
              <a:buFont typeface="Lucida Grande"/>
              <a:buChar char="-"/>
            </a:pPr>
            <a:r>
              <a:rPr lang="en-US" sz="2200" dirty="0" smtClean="0"/>
              <a:t>R</a:t>
            </a:r>
            <a:r>
              <a:rPr lang="en-US" sz="2200" dirty="0"/>
              <a:t>-CHOP: 78%</a:t>
            </a:r>
          </a:p>
        </p:txBody>
      </p:sp>
    </p:spTree>
    <p:custDataLst>
      <p:tags r:id="rId1"/>
    </p:custDataLst>
    <p:extLst>
      <p:ext uri="{BB962C8B-B14F-4D97-AF65-F5344CB8AC3E}">
        <p14:creationId xmlns:p14="http://schemas.microsoft.com/office/powerpoint/2010/main" val="25137230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05000"/>
            <a:ext cx="8305800" cy="1470025"/>
          </a:xfrm>
        </p:spPr>
        <p:txBody>
          <a:bodyPr rtlCol="0">
            <a:noAutofit/>
          </a:bodyPr>
          <a:lstStyle/>
          <a:p>
            <a:pPr eaLnBrk="1" fontAlgn="auto" hangingPunct="1">
              <a:spcAft>
                <a:spcPts val="0"/>
              </a:spcAft>
              <a:defRPr/>
            </a:pPr>
            <a:r>
              <a:rPr lang="en-US" sz="4000" dirty="0" smtClean="0">
                <a:solidFill>
                  <a:srgbClr val="FFFF00"/>
                </a:solidFill>
                <a:latin typeface="+mn-lt"/>
              </a:rPr>
              <a:t>Treatment Options in </a:t>
            </a:r>
            <a:br>
              <a:rPr lang="en-US" sz="4000" dirty="0" smtClean="0">
                <a:solidFill>
                  <a:srgbClr val="FFFF00"/>
                </a:solidFill>
                <a:latin typeface="+mn-lt"/>
              </a:rPr>
            </a:br>
            <a:r>
              <a:rPr lang="en-US" sz="4000" dirty="0" smtClean="0">
                <a:solidFill>
                  <a:srgbClr val="FFFF00"/>
                </a:solidFill>
                <a:latin typeface="+mn-lt"/>
              </a:rPr>
              <a:t>Follicular Lymphoma</a:t>
            </a:r>
            <a:br>
              <a:rPr lang="en-US" sz="4000" dirty="0" smtClean="0">
                <a:solidFill>
                  <a:srgbClr val="FFFF00"/>
                </a:solidFill>
                <a:latin typeface="+mn-lt"/>
              </a:rPr>
            </a:br>
            <a:endParaRPr lang="en-US" sz="4000" dirty="0" smtClean="0">
              <a:solidFill>
                <a:srgbClr val="FFFF00"/>
              </a:solidFill>
              <a:latin typeface="+mn-lt"/>
            </a:endParaRPr>
          </a:p>
        </p:txBody>
      </p:sp>
      <p:sp>
        <p:nvSpPr>
          <p:cNvPr id="3" name="Subtitle 2"/>
          <p:cNvSpPr>
            <a:spLocks noGrp="1"/>
          </p:cNvSpPr>
          <p:nvPr>
            <p:ph type="subTitle" idx="1"/>
          </p:nvPr>
        </p:nvSpPr>
        <p:spPr>
          <a:xfrm>
            <a:off x="1752600" y="3657600"/>
            <a:ext cx="5943600" cy="1905000"/>
          </a:xfrm>
        </p:spPr>
        <p:txBody>
          <a:bodyPr rtlCol="0">
            <a:noAutofit/>
          </a:bodyPr>
          <a:lstStyle/>
          <a:p>
            <a:pPr eaLnBrk="1" fontAlgn="auto" hangingPunct="1">
              <a:spcAft>
                <a:spcPts val="0"/>
              </a:spcAft>
              <a:defRPr/>
            </a:pPr>
            <a:r>
              <a:rPr lang="en-US" sz="1800" dirty="0" smtClean="0"/>
              <a:t>Nathan Fowler MD</a:t>
            </a:r>
          </a:p>
          <a:p>
            <a:pPr eaLnBrk="1" fontAlgn="auto" hangingPunct="1">
              <a:spcAft>
                <a:spcPts val="0"/>
              </a:spcAft>
              <a:defRPr/>
            </a:pPr>
            <a:r>
              <a:rPr lang="en-US" sz="1800" dirty="0" smtClean="0">
                <a:ea typeface="Verdana" pitchFamily="34" charset="0"/>
                <a:cs typeface="Verdana" pitchFamily="34" charset="0"/>
              </a:rPr>
              <a:t>Department of Lymphoma/Myeloma</a:t>
            </a:r>
          </a:p>
          <a:p>
            <a:pPr eaLnBrk="1" fontAlgn="auto" hangingPunct="1">
              <a:spcBef>
                <a:spcPts val="0"/>
              </a:spcBef>
              <a:spcAft>
                <a:spcPts val="0"/>
              </a:spcAft>
              <a:defRPr/>
            </a:pPr>
            <a:r>
              <a:rPr lang="en-US" sz="1800" dirty="0" smtClean="0">
                <a:ea typeface="Verdana" pitchFamily="34" charset="0"/>
                <a:cs typeface="Verdana" pitchFamily="34" charset="0"/>
              </a:rPr>
              <a:t>MD Anderson Cancer Center, Houston, TX</a:t>
            </a:r>
          </a:p>
          <a:p>
            <a:pPr eaLnBrk="1" fontAlgn="auto" hangingPunct="1">
              <a:spcBef>
                <a:spcPts val="0"/>
              </a:spcBef>
              <a:spcAft>
                <a:spcPts val="0"/>
              </a:spcAft>
              <a:defRPr/>
            </a:pPr>
            <a:endParaRPr lang="en-US" sz="1200" dirty="0">
              <a:ea typeface="Verdana" pitchFamily="34" charset="0"/>
              <a:cs typeface="Verdana" pitchFamily="34" charset="0"/>
            </a:endParaRPr>
          </a:p>
        </p:txBody>
      </p:sp>
    </p:spTree>
    <p:extLst>
      <p:ext uri="{BB962C8B-B14F-4D97-AF65-F5344CB8AC3E}">
        <p14:creationId xmlns:p14="http://schemas.microsoft.com/office/powerpoint/2010/main" val="6441575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p:cNvGraphicFramePr>
          <p:nvPr>
            <p:extLst>
              <p:ext uri="{D42A27DB-BD31-4B8C-83A1-F6EECF244321}">
                <p14:modId xmlns:p14="http://schemas.microsoft.com/office/powerpoint/2010/main" val="1784089976"/>
              </p:ext>
            </p:extLst>
          </p:nvPr>
        </p:nvGraphicFramePr>
        <p:xfrm>
          <a:off x="609600" y="2057400"/>
          <a:ext cx="8153400" cy="3454398"/>
        </p:xfrm>
        <a:graphic>
          <a:graphicData uri="http://schemas.openxmlformats.org/drawingml/2006/table">
            <a:tbl>
              <a:tblPr firstRow="1" bandRow="1">
                <a:tableStyleId>{5C22544A-7EE6-4342-B048-85BDC9FD1C3A}</a:tableStyleId>
              </a:tblPr>
              <a:tblGrid>
                <a:gridCol w="4272208"/>
                <a:gridCol w="1940596"/>
                <a:gridCol w="1940596"/>
              </a:tblGrid>
              <a:tr h="770683">
                <a:tc>
                  <a:txBody>
                    <a:bodyPr/>
                    <a:lstStyle/>
                    <a:p>
                      <a:r>
                        <a:rPr lang="en-US" sz="1800" b="1" dirty="0" smtClean="0">
                          <a:solidFill>
                            <a:srgbClr val="FFFF00"/>
                          </a:solidFill>
                        </a:rPr>
                        <a:t>Grade 3/4 Hematologic</a:t>
                      </a:r>
                      <a:r>
                        <a:rPr lang="en-US" sz="1800" b="1" baseline="0" dirty="0" smtClean="0">
                          <a:solidFill>
                            <a:srgbClr val="FFFF00"/>
                          </a:solidFill>
                        </a:rPr>
                        <a:t> Toxicities, </a:t>
                      </a:r>
                      <a:br>
                        <a:rPr lang="en-US" sz="1800" b="1" baseline="0" dirty="0" smtClean="0">
                          <a:solidFill>
                            <a:srgbClr val="FFFF00"/>
                          </a:solidFill>
                        </a:rPr>
                      </a:br>
                      <a:r>
                        <a:rPr lang="en-US" sz="1800" b="1" baseline="0" dirty="0" smtClean="0">
                          <a:solidFill>
                            <a:srgbClr val="FFFF00"/>
                          </a:solidFill>
                        </a:rPr>
                        <a:t>n (%)</a:t>
                      </a:r>
                      <a:endParaRPr lang="en-US" sz="1800" b="1" dirty="0" smtClean="0">
                        <a:solidFill>
                          <a:srgbClr val="FFFF00"/>
                        </a:solidFill>
                      </a:endParaRPr>
                    </a:p>
                  </a:txBody>
                  <a:tcPr anchor="ctr">
                    <a:noFill/>
                  </a:tcPr>
                </a:tc>
                <a:tc>
                  <a:txBody>
                    <a:bodyPr/>
                    <a:lstStyle/>
                    <a:p>
                      <a:pPr algn="ctr"/>
                      <a:r>
                        <a:rPr lang="en-US" sz="1800" b="1" dirty="0" smtClean="0">
                          <a:solidFill>
                            <a:srgbClr val="FFFF00"/>
                          </a:solidFill>
                        </a:rPr>
                        <a:t>BR</a:t>
                      </a:r>
                    </a:p>
                    <a:p>
                      <a:pPr algn="ctr"/>
                      <a:r>
                        <a:rPr lang="en-US" sz="1800" b="1" dirty="0" smtClean="0">
                          <a:solidFill>
                            <a:srgbClr val="FFFF00"/>
                          </a:solidFill>
                        </a:rPr>
                        <a:t>(n=261)</a:t>
                      </a:r>
                      <a:endParaRPr lang="en-US" sz="1800" b="1" dirty="0">
                        <a:solidFill>
                          <a:srgbClr val="FFFF00"/>
                        </a:solidFill>
                      </a:endParaRPr>
                    </a:p>
                  </a:txBody>
                  <a:tcPr anchor="ctr">
                    <a:noFill/>
                  </a:tcPr>
                </a:tc>
                <a:tc>
                  <a:txBody>
                    <a:bodyPr/>
                    <a:lstStyle/>
                    <a:p>
                      <a:pPr algn="ctr"/>
                      <a:r>
                        <a:rPr lang="en-US" sz="1800" b="1" dirty="0" smtClean="0">
                          <a:solidFill>
                            <a:srgbClr val="FFFF00"/>
                          </a:solidFill>
                        </a:rPr>
                        <a:t>R-CHOP</a:t>
                      </a:r>
                    </a:p>
                    <a:p>
                      <a:pPr algn="ctr"/>
                      <a:r>
                        <a:rPr lang="en-US" sz="1800" b="1" dirty="0" smtClean="0">
                          <a:solidFill>
                            <a:srgbClr val="FFFF00"/>
                          </a:solidFill>
                        </a:rPr>
                        <a:t>(n=253)</a:t>
                      </a:r>
                      <a:endParaRPr lang="en-US" sz="1800" b="1" dirty="0">
                        <a:solidFill>
                          <a:srgbClr val="FFFF00"/>
                        </a:solidFill>
                      </a:endParaRPr>
                    </a:p>
                  </a:txBody>
                  <a:tcPr anchor="ctr">
                    <a:noFill/>
                  </a:tcPr>
                </a:tc>
              </a:tr>
              <a:tr h="536743">
                <a:tc>
                  <a:txBody>
                    <a:bodyPr/>
                    <a:lstStyle/>
                    <a:p>
                      <a:r>
                        <a:rPr lang="en-US" sz="1800" b="1" dirty="0" smtClean="0">
                          <a:solidFill>
                            <a:schemeClr val="tx1"/>
                          </a:solidFill>
                        </a:rPr>
                        <a:t>Leukocytes</a:t>
                      </a:r>
                      <a:endParaRPr lang="en-US" sz="1800" b="1" dirty="0">
                        <a:solidFill>
                          <a:schemeClr val="tx1"/>
                        </a:solidFill>
                      </a:endParaRPr>
                    </a:p>
                  </a:txBody>
                  <a:tcPr anchor="ctr">
                    <a:noFill/>
                  </a:tcPr>
                </a:tc>
                <a:tc>
                  <a:txBody>
                    <a:bodyPr/>
                    <a:lstStyle/>
                    <a:p>
                      <a:pPr algn="ctr"/>
                      <a:r>
                        <a:rPr lang="en-US" sz="1800" b="1" dirty="0" smtClean="0">
                          <a:solidFill>
                            <a:schemeClr val="tx1"/>
                          </a:solidFill>
                        </a:rPr>
                        <a:t>98 (37)</a:t>
                      </a:r>
                      <a:endParaRPr lang="en-US" sz="1800" b="1" dirty="0">
                        <a:solidFill>
                          <a:schemeClr val="tx1"/>
                        </a:solidFill>
                      </a:endParaRPr>
                    </a:p>
                  </a:txBody>
                  <a:tcPr anchor="ctr">
                    <a:noFill/>
                  </a:tcPr>
                </a:tc>
                <a:tc>
                  <a:txBody>
                    <a:bodyPr/>
                    <a:lstStyle/>
                    <a:p>
                      <a:pPr algn="ctr"/>
                      <a:r>
                        <a:rPr lang="en-US" sz="1800" b="1" dirty="0" smtClean="0">
                          <a:solidFill>
                            <a:schemeClr val="tx1"/>
                          </a:solidFill>
                        </a:rPr>
                        <a:t>181 (</a:t>
                      </a:r>
                      <a:r>
                        <a:rPr lang="en-US" sz="1800" b="1" dirty="0" smtClean="0">
                          <a:solidFill>
                            <a:srgbClr val="FFFF00"/>
                          </a:solidFill>
                        </a:rPr>
                        <a:t>72</a:t>
                      </a:r>
                      <a:r>
                        <a:rPr lang="en-US" sz="1800" b="1" dirty="0" smtClean="0">
                          <a:solidFill>
                            <a:schemeClr val="tx1"/>
                          </a:solidFill>
                        </a:rPr>
                        <a:t>)</a:t>
                      </a:r>
                      <a:endParaRPr lang="en-US" sz="1800" b="1" dirty="0">
                        <a:solidFill>
                          <a:schemeClr val="tx1"/>
                        </a:solidFill>
                      </a:endParaRPr>
                    </a:p>
                  </a:txBody>
                  <a:tcPr anchor="ctr">
                    <a:noFill/>
                  </a:tcPr>
                </a:tc>
              </a:tr>
              <a:tr h="536743">
                <a:tc>
                  <a:txBody>
                    <a:bodyPr/>
                    <a:lstStyle/>
                    <a:p>
                      <a:r>
                        <a:rPr lang="en-US" sz="1800" b="1" dirty="0" smtClean="0">
                          <a:solidFill>
                            <a:schemeClr val="tx1"/>
                          </a:solidFill>
                        </a:rPr>
                        <a:t>Neutrophils</a:t>
                      </a:r>
                      <a:endParaRPr lang="en-US" sz="1800" b="1" dirty="0">
                        <a:solidFill>
                          <a:schemeClr val="tx1"/>
                        </a:solidFill>
                      </a:endParaRPr>
                    </a:p>
                  </a:txBody>
                  <a:tcPr anchor="ctr">
                    <a:noFill/>
                  </a:tcPr>
                </a:tc>
                <a:tc>
                  <a:txBody>
                    <a:bodyPr/>
                    <a:lstStyle/>
                    <a:p>
                      <a:pPr algn="ctr"/>
                      <a:r>
                        <a:rPr lang="en-US" sz="1800" b="1" dirty="0" smtClean="0">
                          <a:solidFill>
                            <a:schemeClr val="tx1"/>
                          </a:solidFill>
                        </a:rPr>
                        <a:t>77 (29)</a:t>
                      </a:r>
                      <a:endParaRPr lang="en-US" sz="1800" b="1" dirty="0">
                        <a:solidFill>
                          <a:schemeClr val="tx1"/>
                        </a:solidFill>
                      </a:endParaRPr>
                    </a:p>
                  </a:txBody>
                  <a:tcPr anchor="ctr">
                    <a:noFill/>
                  </a:tcPr>
                </a:tc>
                <a:tc>
                  <a:txBody>
                    <a:bodyPr/>
                    <a:lstStyle/>
                    <a:p>
                      <a:pPr algn="ctr"/>
                      <a:r>
                        <a:rPr lang="en-US" sz="1800" b="1" dirty="0" smtClean="0">
                          <a:solidFill>
                            <a:schemeClr val="tx1"/>
                          </a:solidFill>
                        </a:rPr>
                        <a:t>173 (</a:t>
                      </a:r>
                      <a:r>
                        <a:rPr lang="en-US" sz="1800" b="1" dirty="0" smtClean="0">
                          <a:solidFill>
                            <a:srgbClr val="FFFF00"/>
                          </a:solidFill>
                        </a:rPr>
                        <a:t>69</a:t>
                      </a:r>
                      <a:r>
                        <a:rPr lang="en-US" sz="1800" b="1" dirty="0" smtClean="0">
                          <a:solidFill>
                            <a:schemeClr val="tx1"/>
                          </a:solidFill>
                        </a:rPr>
                        <a:t>)</a:t>
                      </a:r>
                      <a:endParaRPr lang="en-US" sz="1800" b="1" dirty="0">
                        <a:solidFill>
                          <a:schemeClr val="tx1"/>
                        </a:solidFill>
                      </a:endParaRPr>
                    </a:p>
                  </a:txBody>
                  <a:tcPr anchor="ctr">
                    <a:noFill/>
                  </a:tcPr>
                </a:tc>
              </a:tr>
              <a:tr h="536743">
                <a:tc>
                  <a:txBody>
                    <a:bodyPr/>
                    <a:lstStyle/>
                    <a:p>
                      <a:r>
                        <a:rPr lang="en-US" sz="1800" b="1" dirty="0" smtClean="0">
                          <a:solidFill>
                            <a:schemeClr val="tx1"/>
                          </a:solidFill>
                        </a:rPr>
                        <a:t>Lymphocytes</a:t>
                      </a:r>
                      <a:endParaRPr lang="en-US" sz="1800" b="1" dirty="0">
                        <a:solidFill>
                          <a:schemeClr val="tx1"/>
                        </a:solidFill>
                      </a:endParaRPr>
                    </a:p>
                  </a:txBody>
                  <a:tcPr anchor="ctr">
                    <a:noFill/>
                  </a:tcPr>
                </a:tc>
                <a:tc>
                  <a:txBody>
                    <a:bodyPr/>
                    <a:lstStyle/>
                    <a:p>
                      <a:pPr algn="ctr"/>
                      <a:r>
                        <a:rPr lang="en-US" sz="1800" b="1" dirty="0" smtClean="0">
                          <a:solidFill>
                            <a:schemeClr val="tx1"/>
                          </a:solidFill>
                        </a:rPr>
                        <a:t>194 (</a:t>
                      </a:r>
                      <a:r>
                        <a:rPr lang="en-US" sz="1800" b="1" dirty="0" smtClean="0">
                          <a:solidFill>
                            <a:srgbClr val="FFFF00"/>
                          </a:solidFill>
                        </a:rPr>
                        <a:t>74</a:t>
                      </a:r>
                      <a:r>
                        <a:rPr lang="en-US" sz="1800" b="1" dirty="0" smtClean="0">
                          <a:solidFill>
                            <a:schemeClr val="tx1"/>
                          </a:solidFill>
                        </a:rPr>
                        <a:t>)</a:t>
                      </a:r>
                      <a:endParaRPr lang="en-US" sz="1800" b="1" dirty="0">
                        <a:solidFill>
                          <a:schemeClr val="tx1"/>
                        </a:solidFill>
                      </a:endParaRPr>
                    </a:p>
                  </a:txBody>
                  <a:tcPr anchor="ctr">
                    <a:noFill/>
                  </a:tcPr>
                </a:tc>
                <a:tc>
                  <a:txBody>
                    <a:bodyPr/>
                    <a:lstStyle/>
                    <a:p>
                      <a:pPr algn="ctr"/>
                      <a:r>
                        <a:rPr lang="en-US" sz="1800" b="1" dirty="0" smtClean="0">
                          <a:solidFill>
                            <a:schemeClr val="tx1"/>
                          </a:solidFill>
                        </a:rPr>
                        <a:t>106 (43)</a:t>
                      </a:r>
                      <a:endParaRPr lang="en-US" sz="1800" b="1" dirty="0">
                        <a:solidFill>
                          <a:schemeClr val="tx1"/>
                        </a:solidFill>
                      </a:endParaRPr>
                    </a:p>
                  </a:txBody>
                  <a:tcPr anchor="ctr">
                    <a:noFill/>
                  </a:tcPr>
                </a:tc>
              </a:tr>
              <a:tr h="536743">
                <a:tc>
                  <a:txBody>
                    <a:bodyPr/>
                    <a:lstStyle/>
                    <a:p>
                      <a:r>
                        <a:rPr lang="en-US" sz="1800" b="1" dirty="0" smtClean="0">
                          <a:solidFill>
                            <a:schemeClr val="tx1"/>
                          </a:solidFill>
                        </a:rPr>
                        <a:t>Hemoglobin</a:t>
                      </a:r>
                      <a:endParaRPr lang="en-US" sz="1800" b="1" dirty="0">
                        <a:solidFill>
                          <a:schemeClr val="tx1"/>
                        </a:solidFill>
                      </a:endParaRPr>
                    </a:p>
                  </a:txBody>
                  <a:tcPr anchor="ctr">
                    <a:noFill/>
                  </a:tcPr>
                </a:tc>
                <a:tc>
                  <a:txBody>
                    <a:bodyPr/>
                    <a:lstStyle/>
                    <a:p>
                      <a:pPr algn="ctr"/>
                      <a:r>
                        <a:rPr lang="en-US" sz="1800" b="1" dirty="0" smtClean="0">
                          <a:solidFill>
                            <a:schemeClr val="tx1"/>
                          </a:solidFill>
                        </a:rPr>
                        <a:t>8 (3)</a:t>
                      </a:r>
                      <a:endParaRPr lang="en-US" sz="1800" b="1" dirty="0">
                        <a:solidFill>
                          <a:schemeClr val="tx1"/>
                        </a:solidFill>
                      </a:endParaRPr>
                    </a:p>
                  </a:txBody>
                  <a:tcPr anchor="ctr">
                    <a:noFill/>
                  </a:tcPr>
                </a:tc>
                <a:tc>
                  <a:txBody>
                    <a:bodyPr/>
                    <a:lstStyle/>
                    <a:p>
                      <a:pPr algn="ctr"/>
                      <a:r>
                        <a:rPr lang="en-US" sz="1800" b="1" dirty="0" smtClean="0">
                          <a:solidFill>
                            <a:schemeClr val="tx1"/>
                          </a:solidFill>
                        </a:rPr>
                        <a:t>12 (5)</a:t>
                      </a:r>
                      <a:endParaRPr lang="en-US" sz="1800" b="1" dirty="0">
                        <a:solidFill>
                          <a:schemeClr val="tx1"/>
                        </a:solidFill>
                      </a:endParaRPr>
                    </a:p>
                  </a:txBody>
                  <a:tcPr anchor="ctr">
                    <a:noFill/>
                  </a:tcPr>
                </a:tc>
              </a:tr>
              <a:tr h="536743">
                <a:tc>
                  <a:txBody>
                    <a:bodyPr/>
                    <a:lstStyle/>
                    <a:p>
                      <a:r>
                        <a:rPr lang="en-US" sz="1800" b="1" dirty="0" smtClean="0">
                          <a:solidFill>
                            <a:schemeClr val="tx1"/>
                          </a:solidFill>
                        </a:rPr>
                        <a:t>Platelets</a:t>
                      </a:r>
                      <a:endParaRPr lang="en-US" sz="1800" b="1" dirty="0">
                        <a:solidFill>
                          <a:schemeClr val="tx1"/>
                        </a:solidFill>
                      </a:endParaRPr>
                    </a:p>
                  </a:txBody>
                  <a:tcPr anchor="ctr">
                    <a:noFill/>
                  </a:tcPr>
                </a:tc>
                <a:tc>
                  <a:txBody>
                    <a:bodyPr/>
                    <a:lstStyle/>
                    <a:p>
                      <a:pPr algn="ctr"/>
                      <a:r>
                        <a:rPr lang="en-US" sz="1800" b="1" dirty="0" smtClean="0">
                          <a:solidFill>
                            <a:schemeClr val="tx1"/>
                          </a:solidFill>
                        </a:rPr>
                        <a:t>13 (5)</a:t>
                      </a:r>
                      <a:endParaRPr lang="en-US" sz="1800" b="1" dirty="0">
                        <a:solidFill>
                          <a:schemeClr val="tx1"/>
                        </a:solidFill>
                      </a:endParaRPr>
                    </a:p>
                  </a:txBody>
                  <a:tcPr anchor="ctr">
                    <a:noFill/>
                  </a:tcPr>
                </a:tc>
                <a:tc>
                  <a:txBody>
                    <a:bodyPr/>
                    <a:lstStyle/>
                    <a:p>
                      <a:pPr algn="ctr"/>
                      <a:r>
                        <a:rPr lang="en-US" sz="1800" b="1" dirty="0" smtClean="0">
                          <a:solidFill>
                            <a:schemeClr val="tx1"/>
                          </a:solidFill>
                        </a:rPr>
                        <a:t>16 (6)</a:t>
                      </a:r>
                      <a:endParaRPr lang="en-US" sz="1800" b="1" dirty="0">
                        <a:solidFill>
                          <a:schemeClr val="tx1"/>
                        </a:solidFill>
                      </a:endParaRPr>
                    </a:p>
                  </a:txBody>
                  <a:tcPr anchor="ctr">
                    <a:noFill/>
                  </a:tcPr>
                </a:tc>
              </a:tr>
            </a:tbl>
          </a:graphicData>
        </a:graphic>
      </p:graphicFrame>
      <p:sp>
        <p:nvSpPr>
          <p:cNvPr id="9" name="Text Box 2"/>
          <p:cNvSpPr txBox="1">
            <a:spLocks noChangeArrowheads="1"/>
          </p:cNvSpPr>
          <p:nvPr/>
        </p:nvSpPr>
        <p:spPr bwMode="auto">
          <a:xfrm>
            <a:off x="304800" y="408167"/>
            <a:ext cx="8610599" cy="1077218"/>
          </a:xfrm>
          <a:prstGeom prst="rect">
            <a:avLst/>
          </a:prstGeom>
          <a:noFill/>
          <a:ln>
            <a:noFill/>
          </a:ln>
          <a:effectLst/>
          <a:extLst/>
        </p:spPr>
        <p:txBody>
          <a:bodyPr wrap="square">
            <a:spAutoFit/>
          </a:bodyPr>
          <a:lstStyle/>
          <a:p>
            <a:pPr algn="ctr" eaLnBrk="0" fontAlgn="base" hangingPunct="0">
              <a:spcBef>
                <a:spcPct val="0"/>
              </a:spcBef>
              <a:spcAft>
                <a:spcPct val="0"/>
              </a:spcAft>
              <a:defRPr/>
            </a:pPr>
            <a:r>
              <a:rPr lang="en-US" sz="3200" b="1" dirty="0" smtClean="0">
                <a:solidFill>
                  <a:srgbClr val="FFFF00"/>
                </a:solidFill>
                <a:effectLst>
                  <a:outerShdw blurRad="38100" dist="38100" dir="2700000" algn="tl">
                    <a:srgbClr val="000000">
                      <a:alpha val="43137"/>
                    </a:srgbClr>
                  </a:outerShdw>
                </a:effectLst>
                <a:cs typeface="Calibri" pitchFamily="34" charset="0"/>
              </a:rPr>
              <a:t>BR vs. R-CHOP</a:t>
            </a:r>
          </a:p>
          <a:p>
            <a:pPr algn="ctr" eaLnBrk="0" fontAlgn="base" hangingPunct="0">
              <a:spcBef>
                <a:spcPct val="0"/>
              </a:spcBef>
              <a:spcAft>
                <a:spcPct val="0"/>
              </a:spcAft>
              <a:defRPr/>
            </a:pPr>
            <a:r>
              <a:rPr lang="de-DE" sz="3200" b="1" dirty="0" smtClean="0">
                <a:solidFill>
                  <a:srgbClr val="FFFF00"/>
                </a:solidFill>
                <a:effectLst>
                  <a:outerShdw blurRad="38100" dist="38100" dir="2700000" algn="tl">
                    <a:srgbClr val="000000">
                      <a:alpha val="43137"/>
                    </a:srgbClr>
                  </a:outerShdw>
                </a:effectLst>
                <a:cs typeface="Calibri" pitchFamily="34" charset="0"/>
              </a:rPr>
              <a:t>Toxicity</a:t>
            </a:r>
            <a:endParaRPr lang="de-DE" sz="2800" b="1" dirty="0">
              <a:solidFill>
                <a:srgbClr val="FFFF00"/>
              </a:solidFill>
              <a:effectLst>
                <a:outerShdw blurRad="38100" dist="38100" dir="2700000" algn="tl">
                  <a:srgbClr val="000000">
                    <a:alpha val="43137"/>
                  </a:srgbClr>
                </a:outerShdw>
              </a:effectLst>
              <a:cs typeface="Calibri" pitchFamily="34" charset="0"/>
            </a:endParaRPr>
          </a:p>
        </p:txBody>
      </p:sp>
      <p:sp>
        <p:nvSpPr>
          <p:cNvPr id="11" name="TextBox 3"/>
          <p:cNvSpPr txBox="1">
            <a:spLocks noChangeArrowheads="1"/>
          </p:cNvSpPr>
          <p:nvPr/>
        </p:nvSpPr>
        <p:spPr bwMode="auto">
          <a:xfrm>
            <a:off x="0" y="6550222"/>
            <a:ext cx="4114800" cy="307777"/>
          </a:xfrm>
          <a:prstGeom prst="rect">
            <a:avLst/>
          </a:prstGeom>
          <a:noFill/>
          <a:ln w="9525">
            <a:noFill/>
            <a:miter lim="800000"/>
            <a:headEnd/>
            <a:tailEnd/>
          </a:ln>
        </p:spPr>
        <p:txBody>
          <a:bodyPr wrap="square">
            <a:spAutoFit/>
          </a:bodyPr>
          <a:lstStyle/>
          <a:p>
            <a:pPr fontAlgn="base">
              <a:spcBef>
                <a:spcPct val="0"/>
              </a:spcBef>
              <a:spcAft>
                <a:spcPct val="0"/>
              </a:spcAft>
            </a:pPr>
            <a:r>
              <a:rPr lang="fr-FR" sz="1400" dirty="0"/>
              <a:t>Rummel MJ et al. </a:t>
            </a:r>
            <a:r>
              <a:rPr lang="cs-CZ" sz="1400" dirty="0"/>
              <a:t>Lancet 2013;381(9873):1203-10</a:t>
            </a:r>
            <a:endParaRPr lang="en-US" sz="1400" dirty="0">
              <a:latin typeface="Calibri" pitchFamily="34" charset="0"/>
              <a:cs typeface="Calibri" pitchFamily="34" charset="0"/>
            </a:endParaRPr>
          </a:p>
        </p:txBody>
      </p:sp>
    </p:spTree>
    <p:custDataLst>
      <p:tags r:id="rId1"/>
    </p:custDataLst>
    <p:extLst>
      <p:ext uri="{BB962C8B-B14F-4D97-AF65-F5344CB8AC3E}">
        <p14:creationId xmlns:p14="http://schemas.microsoft.com/office/powerpoint/2010/main" val="5170653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Phase III “Bright” Study</a:t>
            </a:r>
            <a:endParaRPr lang="en-US" dirty="0">
              <a:solidFill>
                <a:srgbClr val="FFFF00"/>
              </a:solidFill>
            </a:endParaRPr>
          </a:p>
        </p:txBody>
      </p:sp>
      <p:sp>
        <p:nvSpPr>
          <p:cNvPr id="3" name="Content Placeholder 2"/>
          <p:cNvSpPr>
            <a:spLocks noGrp="1"/>
          </p:cNvSpPr>
          <p:nvPr>
            <p:ph idx="1"/>
          </p:nvPr>
        </p:nvSpPr>
        <p:spPr>
          <a:xfrm>
            <a:off x="457200" y="5638800"/>
            <a:ext cx="8229600" cy="639763"/>
          </a:xfrm>
        </p:spPr>
        <p:txBody>
          <a:bodyPr/>
          <a:lstStyle/>
          <a:p>
            <a:r>
              <a:rPr lang="en-US" sz="2000" dirty="0" smtClean="0"/>
              <a:t>	Primary Objective:  Determine if BR is non-inferior (CR rate) to standard </a:t>
            </a:r>
            <a:r>
              <a:rPr lang="en-US" sz="2000" dirty="0" err="1" smtClean="0"/>
              <a:t>tx</a:t>
            </a:r>
            <a:r>
              <a:rPr lang="en-US" sz="2000" dirty="0" smtClean="0"/>
              <a:t> (R-CHOP or R-CVP)</a:t>
            </a:r>
            <a:endParaRPr lang="en-US" dirty="0"/>
          </a:p>
        </p:txBody>
      </p:sp>
      <p:sp>
        <p:nvSpPr>
          <p:cNvPr id="4" name="TextBox 3"/>
          <p:cNvSpPr txBox="1"/>
          <p:nvPr/>
        </p:nvSpPr>
        <p:spPr>
          <a:xfrm>
            <a:off x="457200" y="2577885"/>
            <a:ext cx="1752600" cy="1200329"/>
          </a:xfrm>
          <a:prstGeom prst="rect">
            <a:avLst/>
          </a:prstGeom>
          <a:noFill/>
          <a:ln w="22225">
            <a:solidFill>
              <a:schemeClr val="tx1"/>
            </a:solidFill>
          </a:ln>
        </p:spPr>
        <p:txBody>
          <a:bodyPr wrap="square" rtlCol="0">
            <a:spAutoFit/>
          </a:bodyPr>
          <a:lstStyle/>
          <a:p>
            <a:pPr marL="285750" indent="-285750">
              <a:buFont typeface="Arial" pitchFamily="34" charset="0"/>
              <a:buChar char="•"/>
            </a:pPr>
            <a:r>
              <a:rPr lang="en-US" dirty="0" smtClean="0"/>
              <a:t>Indolent or Mantle Cell</a:t>
            </a:r>
          </a:p>
          <a:p>
            <a:pPr marL="285750" indent="-285750">
              <a:buFont typeface="Arial" pitchFamily="34" charset="0"/>
              <a:buChar char="•"/>
            </a:pPr>
            <a:r>
              <a:rPr lang="en-US" dirty="0" smtClean="0"/>
              <a:t>Stage II+</a:t>
            </a:r>
          </a:p>
          <a:p>
            <a:pPr marL="285750" indent="-285750">
              <a:buFont typeface="Arial" pitchFamily="34" charset="0"/>
              <a:buChar char="•"/>
            </a:pPr>
            <a:r>
              <a:rPr lang="en-US" dirty="0" smtClean="0"/>
              <a:t>Untreated</a:t>
            </a:r>
            <a:endParaRPr lang="en-US" dirty="0"/>
          </a:p>
        </p:txBody>
      </p:sp>
      <p:sp>
        <p:nvSpPr>
          <p:cNvPr id="6" name="TextBox 5"/>
          <p:cNvSpPr txBox="1"/>
          <p:nvPr/>
        </p:nvSpPr>
        <p:spPr>
          <a:xfrm>
            <a:off x="2590800" y="2070315"/>
            <a:ext cx="364202" cy="2308324"/>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fontAlgn="base">
              <a:spcBef>
                <a:spcPct val="0"/>
              </a:spcBef>
              <a:spcAft>
                <a:spcPct val="0"/>
              </a:spcAft>
              <a:defRPr/>
            </a:pPr>
            <a:r>
              <a:rPr lang="en-US" sz="1600" b="1" dirty="0">
                <a:solidFill>
                  <a:srgbClr val="000000"/>
                </a:solidFill>
                <a:latin typeface="Calibri" pitchFamily="34" charset="0"/>
                <a:cs typeface="Calibri" pitchFamily="34" charset="0"/>
              </a:rPr>
              <a:t>R</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A</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N</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D</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O</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M</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I</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Z</a:t>
            </a:r>
          </a:p>
          <a:p>
            <a:pPr algn="ctr" fontAlgn="base">
              <a:spcBef>
                <a:spcPct val="0"/>
              </a:spcBef>
              <a:spcAft>
                <a:spcPct val="0"/>
              </a:spcAft>
              <a:defRPr/>
            </a:pPr>
            <a:r>
              <a:rPr lang="en-US" sz="1600" b="1" dirty="0">
                <a:solidFill>
                  <a:srgbClr val="000000"/>
                </a:solidFill>
                <a:latin typeface="Calibri" pitchFamily="34" charset="0"/>
                <a:cs typeface="Calibri" pitchFamily="34" charset="0"/>
              </a:rPr>
              <a:t>E</a:t>
            </a:r>
          </a:p>
        </p:txBody>
      </p:sp>
      <p:sp>
        <p:nvSpPr>
          <p:cNvPr id="7" name="TextBox 21"/>
          <p:cNvSpPr txBox="1">
            <a:spLocks noChangeArrowheads="1"/>
          </p:cNvSpPr>
          <p:nvPr/>
        </p:nvSpPr>
        <p:spPr bwMode="auto">
          <a:xfrm>
            <a:off x="2383210" y="4419600"/>
            <a:ext cx="779381" cy="307777"/>
          </a:xfrm>
          <a:prstGeom prst="rect">
            <a:avLst/>
          </a:prstGeom>
          <a:noFill/>
          <a:ln w="9525">
            <a:noFill/>
            <a:miter lim="800000"/>
            <a:headEnd/>
            <a:tailEnd/>
          </a:ln>
        </p:spPr>
        <p:txBody>
          <a:bodyPr wrap="none">
            <a:spAutoFit/>
          </a:bodyPr>
          <a:lstStyle/>
          <a:p>
            <a:pPr algn="ctr" fontAlgn="base">
              <a:spcBef>
                <a:spcPct val="0"/>
              </a:spcBef>
              <a:spcAft>
                <a:spcPct val="0"/>
              </a:spcAft>
            </a:pPr>
            <a:r>
              <a:rPr lang="en-US" sz="1400" b="1" dirty="0" smtClean="0">
                <a:solidFill>
                  <a:srgbClr val="FFFFFF"/>
                </a:solidFill>
                <a:latin typeface="Calibri" pitchFamily="34" charset="0"/>
                <a:cs typeface="Calibri" pitchFamily="34" charset="0"/>
              </a:rPr>
              <a:t>(N=447)</a:t>
            </a:r>
          </a:p>
        </p:txBody>
      </p:sp>
      <p:cxnSp>
        <p:nvCxnSpPr>
          <p:cNvPr id="8" name="Straight Arrow Connector 7"/>
          <p:cNvCxnSpPr/>
          <p:nvPr/>
        </p:nvCxnSpPr>
        <p:spPr>
          <a:xfrm flipV="1">
            <a:off x="2955002" y="2146564"/>
            <a:ext cx="923925" cy="1077913"/>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2955002" y="3224477"/>
            <a:ext cx="923925" cy="750887"/>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sp>
        <p:nvSpPr>
          <p:cNvPr id="10" name="Rounded Rectangle 9"/>
          <p:cNvSpPr/>
          <p:nvPr/>
        </p:nvSpPr>
        <p:spPr>
          <a:xfrm>
            <a:off x="4724400" y="1593718"/>
            <a:ext cx="3733800" cy="774964"/>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base">
              <a:spcBef>
                <a:spcPct val="0"/>
              </a:spcBef>
              <a:spcAft>
                <a:spcPct val="0"/>
              </a:spcAft>
              <a:defRPr/>
            </a:pPr>
            <a:r>
              <a:rPr lang="en-US" sz="1600" b="1" dirty="0" smtClean="0">
                <a:solidFill>
                  <a:srgbClr val="000000"/>
                </a:solidFill>
                <a:latin typeface="Calibri" pitchFamily="34" charset="0"/>
                <a:cs typeface="Calibri" pitchFamily="34" charset="0"/>
              </a:rPr>
              <a:t>Bendamustine 90 mg/m</a:t>
            </a:r>
            <a:r>
              <a:rPr lang="en-US" sz="1600" b="1" baseline="30000" dirty="0" smtClean="0">
                <a:solidFill>
                  <a:srgbClr val="000000"/>
                </a:solidFill>
                <a:latin typeface="Calibri" pitchFamily="34" charset="0"/>
                <a:cs typeface="Calibri" pitchFamily="34" charset="0"/>
              </a:rPr>
              <a:t>2</a:t>
            </a:r>
            <a:r>
              <a:rPr lang="en-US" sz="1600" b="1" dirty="0" smtClean="0">
                <a:solidFill>
                  <a:srgbClr val="000000"/>
                </a:solidFill>
                <a:latin typeface="Calibri" pitchFamily="34" charset="0"/>
                <a:cs typeface="Calibri" pitchFamily="34" charset="0"/>
              </a:rPr>
              <a:t> Days 1-2</a:t>
            </a:r>
          </a:p>
          <a:p>
            <a:pPr algn="ctr" fontAlgn="base">
              <a:spcBef>
                <a:spcPct val="0"/>
              </a:spcBef>
              <a:spcAft>
                <a:spcPct val="0"/>
              </a:spcAft>
              <a:defRPr/>
            </a:pPr>
            <a:r>
              <a:rPr lang="en-US" sz="1600" b="1" dirty="0" smtClean="0">
                <a:solidFill>
                  <a:srgbClr val="000000"/>
                </a:solidFill>
                <a:latin typeface="Calibri" pitchFamily="34" charset="0"/>
                <a:cs typeface="Calibri" pitchFamily="34" charset="0"/>
              </a:rPr>
              <a:t>Rituximab 375 mg/m</a:t>
            </a:r>
            <a:r>
              <a:rPr lang="en-US" sz="1600" b="1" baseline="30000" dirty="0" smtClean="0">
                <a:solidFill>
                  <a:srgbClr val="000000"/>
                </a:solidFill>
                <a:latin typeface="Calibri" pitchFamily="34" charset="0"/>
                <a:cs typeface="Calibri" pitchFamily="34" charset="0"/>
              </a:rPr>
              <a:t>2</a:t>
            </a:r>
            <a:r>
              <a:rPr lang="en-US" sz="1600" b="1" dirty="0" smtClean="0">
                <a:solidFill>
                  <a:srgbClr val="000000"/>
                </a:solidFill>
                <a:latin typeface="Calibri" pitchFamily="34" charset="0"/>
                <a:cs typeface="Calibri" pitchFamily="34" charset="0"/>
              </a:rPr>
              <a:t> Day 1</a:t>
            </a:r>
            <a:endParaRPr lang="en-US" sz="1600" b="1" dirty="0">
              <a:solidFill>
                <a:srgbClr val="000000"/>
              </a:solidFill>
              <a:latin typeface="Calibri" pitchFamily="34" charset="0"/>
              <a:cs typeface="Calibri" pitchFamily="34" charset="0"/>
            </a:endParaRPr>
          </a:p>
        </p:txBody>
      </p:sp>
      <p:sp>
        <p:nvSpPr>
          <p:cNvPr id="11" name="Rounded Rectangle 10"/>
          <p:cNvSpPr/>
          <p:nvPr/>
        </p:nvSpPr>
        <p:spPr>
          <a:xfrm>
            <a:off x="4683717" y="3124199"/>
            <a:ext cx="3733800" cy="820923"/>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base">
              <a:spcBef>
                <a:spcPct val="0"/>
              </a:spcBef>
              <a:spcAft>
                <a:spcPct val="0"/>
              </a:spcAft>
              <a:defRPr/>
            </a:pPr>
            <a:r>
              <a:rPr lang="en-US" sz="1500" b="1" dirty="0">
                <a:solidFill>
                  <a:srgbClr val="000000"/>
                </a:solidFill>
                <a:latin typeface="Calibri" pitchFamily="34" charset="0"/>
                <a:cs typeface="Calibri" pitchFamily="34" charset="0"/>
              </a:rPr>
              <a:t>CHOP-Rituximab (R-CHOP)</a:t>
            </a:r>
          </a:p>
          <a:p>
            <a:pPr algn="ctr" fontAlgn="base">
              <a:spcBef>
                <a:spcPct val="0"/>
              </a:spcBef>
              <a:spcAft>
                <a:spcPct val="0"/>
              </a:spcAft>
              <a:defRPr/>
            </a:pPr>
            <a:r>
              <a:rPr lang="en-US" sz="1500" b="1" dirty="0" smtClean="0">
                <a:solidFill>
                  <a:srgbClr val="000000"/>
                </a:solidFill>
                <a:latin typeface="Calibri" pitchFamily="34" charset="0"/>
                <a:cs typeface="Calibri" pitchFamily="34" charset="0"/>
              </a:rPr>
              <a:t>(Standard Dosing)</a:t>
            </a:r>
            <a:endParaRPr lang="en-US" sz="1500" b="1" dirty="0">
              <a:solidFill>
                <a:srgbClr val="000000"/>
              </a:solidFill>
              <a:latin typeface="Calibri" pitchFamily="34" charset="0"/>
              <a:cs typeface="Calibri" pitchFamily="34" charset="0"/>
            </a:endParaRPr>
          </a:p>
        </p:txBody>
      </p:sp>
      <p:sp>
        <p:nvSpPr>
          <p:cNvPr id="12" name="Rounded Rectangle 11"/>
          <p:cNvSpPr/>
          <p:nvPr/>
        </p:nvSpPr>
        <p:spPr>
          <a:xfrm>
            <a:off x="4732149" y="4191000"/>
            <a:ext cx="3733800" cy="9144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base">
              <a:spcBef>
                <a:spcPct val="0"/>
              </a:spcBef>
              <a:spcAft>
                <a:spcPct val="0"/>
              </a:spcAft>
              <a:defRPr/>
            </a:pPr>
            <a:r>
              <a:rPr lang="en-US" sz="1500" b="1" dirty="0" smtClean="0">
                <a:solidFill>
                  <a:srgbClr val="000000"/>
                </a:solidFill>
                <a:latin typeface="Calibri" pitchFamily="34" charset="0"/>
                <a:cs typeface="Calibri" pitchFamily="34" charset="0"/>
              </a:rPr>
              <a:t>CVP-Rituximab </a:t>
            </a:r>
            <a:r>
              <a:rPr lang="en-US" sz="1500" b="1" dirty="0">
                <a:solidFill>
                  <a:srgbClr val="000000"/>
                </a:solidFill>
                <a:latin typeface="Calibri" pitchFamily="34" charset="0"/>
                <a:cs typeface="Calibri" pitchFamily="34" charset="0"/>
              </a:rPr>
              <a:t>(</a:t>
            </a:r>
            <a:r>
              <a:rPr lang="en-US" sz="1500" b="1" dirty="0" smtClean="0">
                <a:solidFill>
                  <a:srgbClr val="000000"/>
                </a:solidFill>
                <a:latin typeface="Calibri" pitchFamily="34" charset="0"/>
                <a:cs typeface="Calibri" pitchFamily="34" charset="0"/>
              </a:rPr>
              <a:t>R-CVP)</a:t>
            </a:r>
          </a:p>
          <a:p>
            <a:pPr algn="ctr" fontAlgn="base">
              <a:spcBef>
                <a:spcPct val="0"/>
              </a:spcBef>
              <a:spcAft>
                <a:spcPct val="0"/>
              </a:spcAft>
              <a:defRPr/>
            </a:pPr>
            <a:r>
              <a:rPr lang="en-US" sz="1500" b="1" dirty="0" smtClean="0">
                <a:solidFill>
                  <a:srgbClr val="000000"/>
                </a:solidFill>
                <a:latin typeface="Calibri" pitchFamily="34" charset="0"/>
                <a:cs typeface="Calibri" pitchFamily="34" charset="0"/>
              </a:rPr>
              <a:t>(Standard Dosing)</a:t>
            </a:r>
            <a:endParaRPr lang="en-US" sz="1500" b="1" dirty="0">
              <a:solidFill>
                <a:srgbClr val="000000"/>
              </a:solidFill>
              <a:latin typeface="Calibri" pitchFamily="34" charset="0"/>
              <a:cs typeface="Calibri" pitchFamily="34" charset="0"/>
            </a:endParaRPr>
          </a:p>
        </p:txBody>
      </p:sp>
      <p:sp>
        <p:nvSpPr>
          <p:cNvPr id="13" name="TextBox 21"/>
          <p:cNvSpPr txBox="1">
            <a:spLocks noChangeArrowheads="1"/>
          </p:cNvSpPr>
          <p:nvPr/>
        </p:nvSpPr>
        <p:spPr bwMode="auto">
          <a:xfrm>
            <a:off x="6477000" y="3886200"/>
            <a:ext cx="453970" cy="307777"/>
          </a:xfrm>
          <a:prstGeom prst="rect">
            <a:avLst/>
          </a:prstGeom>
          <a:noFill/>
          <a:ln w="9525">
            <a:noFill/>
            <a:miter lim="800000"/>
            <a:headEnd/>
            <a:tailEnd/>
          </a:ln>
        </p:spPr>
        <p:txBody>
          <a:bodyPr wrap="none">
            <a:spAutoFit/>
          </a:bodyPr>
          <a:lstStyle/>
          <a:p>
            <a:pPr algn="ctr" fontAlgn="base">
              <a:spcBef>
                <a:spcPct val="0"/>
              </a:spcBef>
              <a:spcAft>
                <a:spcPct val="0"/>
              </a:spcAft>
            </a:pPr>
            <a:r>
              <a:rPr lang="en-US" sz="1400" b="1" dirty="0">
                <a:solidFill>
                  <a:srgbClr val="FFFFFF"/>
                </a:solidFill>
                <a:latin typeface="Calibri" pitchFamily="34" charset="0"/>
                <a:cs typeface="Calibri" pitchFamily="34" charset="0"/>
              </a:rPr>
              <a:t>-</a:t>
            </a:r>
            <a:r>
              <a:rPr lang="en-US" sz="1400" b="1" dirty="0" smtClean="0">
                <a:solidFill>
                  <a:srgbClr val="FFFFFF"/>
                </a:solidFill>
                <a:latin typeface="Calibri" pitchFamily="34" charset="0"/>
                <a:cs typeface="Calibri" pitchFamily="34" charset="0"/>
              </a:rPr>
              <a:t>or-</a:t>
            </a:r>
          </a:p>
        </p:txBody>
      </p:sp>
      <p:sp>
        <p:nvSpPr>
          <p:cNvPr id="14" name="TextBox 21"/>
          <p:cNvSpPr txBox="1">
            <a:spLocks noChangeArrowheads="1"/>
          </p:cNvSpPr>
          <p:nvPr/>
        </p:nvSpPr>
        <p:spPr bwMode="auto">
          <a:xfrm>
            <a:off x="3930457" y="1916426"/>
            <a:ext cx="779381" cy="307777"/>
          </a:xfrm>
          <a:prstGeom prst="rect">
            <a:avLst/>
          </a:prstGeom>
          <a:noFill/>
          <a:ln w="9525">
            <a:noFill/>
            <a:miter lim="800000"/>
            <a:headEnd/>
            <a:tailEnd/>
          </a:ln>
        </p:spPr>
        <p:txBody>
          <a:bodyPr wrap="none">
            <a:spAutoFit/>
          </a:bodyPr>
          <a:lstStyle/>
          <a:p>
            <a:pPr algn="ctr" fontAlgn="base">
              <a:spcBef>
                <a:spcPct val="0"/>
              </a:spcBef>
              <a:spcAft>
                <a:spcPct val="0"/>
              </a:spcAft>
            </a:pPr>
            <a:r>
              <a:rPr lang="en-US" sz="1400" b="1" dirty="0" smtClean="0">
                <a:solidFill>
                  <a:srgbClr val="FFFFFF"/>
                </a:solidFill>
                <a:latin typeface="Calibri" pitchFamily="34" charset="0"/>
                <a:cs typeface="Calibri" pitchFamily="34" charset="0"/>
              </a:rPr>
              <a:t>(N=224)</a:t>
            </a:r>
          </a:p>
        </p:txBody>
      </p:sp>
      <p:sp>
        <p:nvSpPr>
          <p:cNvPr id="15" name="TextBox 21"/>
          <p:cNvSpPr txBox="1">
            <a:spLocks noChangeArrowheads="1"/>
          </p:cNvSpPr>
          <p:nvPr/>
        </p:nvSpPr>
        <p:spPr bwMode="auto">
          <a:xfrm>
            <a:off x="3896878" y="3968009"/>
            <a:ext cx="779381" cy="307777"/>
          </a:xfrm>
          <a:prstGeom prst="rect">
            <a:avLst/>
          </a:prstGeom>
          <a:noFill/>
          <a:ln w="9525">
            <a:noFill/>
            <a:miter lim="800000"/>
            <a:headEnd/>
            <a:tailEnd/>
          </a:ln>
        </p:spPr>
        <p:txBody>
          <a:bodyPr wrap="none">
            <a:spAutoFit/>
          </a:bodyPr>
          <a:lstStyle/>
          <a:p>
            <a:pPr algn="ctr" fontAlgn="base">
              <a:spcBef>
                <a:spcPct val="0"/>
              </a:spcBef>
              <a:spcAft>
                <a:spcPct val="0"/>
              </a:spcAft>
            </a:pPr>
            <a:r>
              <a:rPr lang="en-US" sz="1400" b="1" dirty="0" smtClean="0">
                <a:solidFill>
                  <a:srgbClr val="FFFFFF"/>
                </a:solidFill>
                <a:latin typeface="Calibri" pitchFamily="34" charset="0"/>
                <a:cs typeface="Calibri" pitchFamily="34" charset="0"/>
              </a:rPr>
              <a:t>(N=223)</a:t>
            </a:r>
          </a:p>
        </p:txBody>
      </p:sp>
      <p:sp>
        <p:nvSpPr>
          <p:cNvPr id="16" name="TextBox 3"/>
          <p:cNvSpPr txBox="1">
            <a:spLocks noChangeArrowheads="1"/>
          </p:cNvSpPr>
          <p:nvPr/>
        </p:nvSpPr>
        <p:spPr bwMode="auto">
          <a:xfrm>
            <a:off x="133221" y="6533543"/>
            <a:ext cx="3219579"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dirty="0" err="1" smtClean="0">
                <a:latin typeface="Calibri"/>
                <a:cs typeface="Calibri"/>
              </a:rPr>
              <a:t>Flinn</a:t>
            </a:r>
            <a:r>
              <a:rPr lang="en-US" sz="1400" dirty="0" smtClean="0">
                <a:latin typeface="Calibri"/>
                <a:cs typeface="Calibri"/>
              </a:rPr>
              <a:t>, IW. et al ASH 2012</a:t>
            </a:r>
            <a:r>
              <a:rPr lang="en-US" sz="1400" dirty="0">
                <a:latin typeface="Calibri"/>
                <a:cs typeface="Calibri"/>
              </a:rPr>
              <a:t>;Abstract 902.</a:t>
            </a:r>
            <a:endParaRPr lang="en-US" sz="1400" dirty="0" smtClean="0">
              <a:latin typeface="Calibri"/>
              <a:cs typeface="Calibri"/>
            </a:endParaRPr>
          </a:p>
        </p:txBody>
      </p:sp>
    </p:spTree>
    <p:extLst>
      <p:ext uri="{BB962C8B-B14F-4D97-AF65-F5344CB8AC3E}">
        <p14:creationId xmlns:p14="http://schemas.microsoft.com/office/powerpoint/2010/main" val="1357821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latin typeface="+mn-lt"/>
              </a:rPr>
              <a:t>Bright Study Results</a:t>
            </a:r>
            <a:br>
              <a:rPr lang="en-US" dirty="0" smtClean="0">
                <a:solidFill>
                  <a:srgbClr val="FFFF00"/>
                </a:solidFill>
                <a:latin typeface="+mn-lt"/>
              </a:rPr>
            </a:br>
            <a:endParaRPr lang="en-US" dirty="0">
              <a:solidFill>
                <a:srgbClr val="FFFF00"/>
              </a:solidFill>
              <a:latin typeface="+mn-l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43963764"/>
              </p:ext>
            </p:extLst>
          </p:nvPr>
        </p:nvGraphicFramePr>
        <p:xfrm>
          <a:off x="685800" y="1447800"/>
          <a:ext cx="7924800" cy="1371600"/>
        </p:xfrm>
        <a:graphic>
          <a:graphicData uri="http://schemas.openxmlformats.org/drawingml/2006/table">
            <a:tbl>
              <a:tblPr firstRow="1" bandRow="1">
                <a:tableStyleId>{5C22544A-7EE6-4342-B048-85BDC9FD1C3A}</a:tableStyleId>
              </a:tblPr>
              <a:tblGrid>
                <a:gridCol w="2641600"/>
                <a:gridCol w="2641600"/>
                <a:gridCol w="2641600"/>
              </a:tblGrid>
              <a:tr h="285750">
                <a:tc>
                  <a:txBody>
                    <a:bodyPr/>
                    <a:lstStyle/>
                    <a:p>
                      <a:r>
                        <a:rPr lang="en-US" sz="1800" dirty="0" smtClean="0"/>
                        <a:t>Overall</a:t>
                      </a:r>
                      <a:r>
                        <a:rPr lang="en-US" sz="1800" baseline="0" dirty="0" smtClean="0"/>
                        <a:t> Response </a:t>
                      </a:r>
                      <a:endParaRPr lang="en-US" sz="1800" dirty="0"/>
                    </a:p>
                  </a:txBody>
                  <a:tcPr/>
                </a:tc>
                <a:tc>
                  <a:txBody>
                    <a:bodyPr/>
                    <a:lstStyle/>
                    <a:p>
                      <a:pPr algn="ctr"/>
                      <a:r>
                        <a:rPr lang="en-US" sz="1800" dirty="0" smtClean="0"/>
                        <a:t>BR</a:t>
                      </a:r>
                      <a:endParaRPr lang="en-US" sz="1800" dirty="0"/>
                    </a:p>
                  </a:txBody>
                  <a:tcPr/>
                </a:tc>
                <a:tc>
                  <a:txBody>
                    <a:bodyPr/>
                    <a:lstStyle/>
                    <a:p>
                      <a:pPr algn="ctr"/>
                      <a:r>
                        <a:rPr lang="en-US" sz="1800" dirty="0" smtClean="0"/>
                        <a:t>R-CHOP/R-CVP</a:t>
                      </a:r>
                      <a:endParaRPr lang="en-US" sz="1800" dirty="0"/>
                    </a:p>
                  </a:txBody>
                  <a:tcPr/>
                </a:tc>
              </a:tr>
              <a:tr h="285750">
                <a:tc>
                  <a:txBody>
                    <a:bodyPr/>
                    <a:lstStyle/>
                    <a:p>
                      <a:r>
                        <a:rPr lang="en-US" sz="1600" b="1" dirty="0" smtClean="0"/>
                        <a:t>Overall Response</a:t>
                      </a:r>
                      <a:r>
                        <a:rPr lang="en-US" sz="1600" b="1" baseline="0" dirty="0" smtClean="0"/>
                        <a:t> Rate</a:t>
                      </a:r>
                      <a:endParaRPr lang="en-US" sz="1600" b="1" dirty="0"/>
                    </a:p>
                  </a:txBody>
                  <a:tcPr/>
                </a:tc>
                <a:tc>
                  <a:txBody>
                    <a:bodyPr/>
                    <a:lstStyle/>
                    <a:p>
                      <a:pPr algn="ctr"/>
                      <a:r>
                        <a:rPr lang="en-US" sz="1600" b="1" dirty="0" smtClean="0"/>
                        <a:t>97%</a:t>
                      </a:r>
                      <a:endParaRPr lang="en-US" sz="1600" b="1" dirty="0"/>
                    </a:p>
                  </a:txBody>
                  <a:tcPr/>
                </a:tc>
                <a:tc>
                  <a:txBody>
                    <a:bodyPr/>
                    <a:lstStyle/>
                    <a:p>
                      <a:pPr algn="ctr"/>
                      <a:r>
                        <a:rPr lang="en-US" sz="1600" b="1" dirty="0" smtClean="0"/>
                        <a:t>91%</a:t>
                      </a:r>
                      <a:endParaRPr lang="en-US" sz="1600" b="1" dirty="0"/>
                    </a:p>
                  </a:txBody>
                  <a:tcPr/>
                </a:tc>
              </a:tr>
              <a:tr h="285750">
                <a:tc>
                  <a:txBody>
                    <a:bodyPr/>
                    <a:lstStyle/>
                    <a:p>
                      <a:r>
                        <a:rPr lang="en-US" sz="1600" b="1" dirty="0" smtClean="0"/>
                        <a:t>Complete Response</a:t>
                      </a:r>
                      <a:endParaRPr lang="en-US" sz="1600" b="1" dirty="0"/>
                    </a:p>
                  </a:txBody>
                  <a:tcPr/>
                </a:tc>
                <a:tc>
                  <a:txBody>
                    <a:bodyPr/>
                    <a:lstStyle/>
                    <a:p>
                      <a:pPr algn="ctr"/>
                      <a:r>
                        <a:rPr lang="en-US" sz="1600" b="1" dirty="0" smtClean="0"/>
                        <a:t>31%</a:t>
                      </a:r>
                      <a:endParaRPr lang="en-US" sz="1600" b="1" dirty="0"/>
                    </a:p>
                  </a:txBody>
                  <a:tcPr/>
                </a:tc>
                <a:tc>
                  <a:txBody>
                    <a:bodyPr/>
                    <a:lstStyle/>
                    <a:p>
                      <a:pPr algn="ctr"/>
                      <a:r>
                        <a:rPr lang="en-US" sz="1600" b="1" dirty="0" smtClean="0"/>
                        <a:t>25%</a:t>
                      </a:r>
                      <a:endParaRPr lang="en-US" sz="1600" b="1" dirty="0"/>
                    </a:p>
                  </a:txBody>
                  <a:tcPr/>
                </a:tc>
              </a:tr>
              <a:tr h="285750">
                <a:tc>
                  <a:txBody>
                    <a:bodyPr/>
                    <a:lstStyle/>
                    <a:p>
                      <a:r>
                        <a:rPr lang="en-US" sz="1600" b="1" dirty="0" smtClean="0"/>
                        <a:t>Partial Response</a:t>
                      </a:r>
                      <a:endParaRPr lang="en-US" sz="1600" b="1" dirty="0"/>
                    </a:p>
                  </a:txBody>
                  <a:tcPr/>
                </a:tc>
                <a:tc>
                  <a:txBody>
                    <a:bodyPr/>
                    <a:lstStyle/>
                    <a:p>
                      <a:pPr algn="ctr"/>
                      <a:r>
                        <a:rPr lang="en-US" sz="1600" b="1" dirty="0" smtClean="0"/>
                        <a:t>65%</a:t>
                      </a:r>
                      <a:endParaRPr lang="en-US" sz="1600" b="1" dirty="0"/>
                    </a:p>
                  </a:txBody>
                  <a:tcPr/>
                </a:tc>
                <a:tc>
                  <a:txBody>
                    <a:bodyPr/>
                    <a:lstStyle/>
                    <a:p>
                      <a:pPr algn="ctr"/>
                      <a:r>
                        <a:rPr lang="en-US" sz="1600" b="1" dirty="0" smtClean="0"/>
                        <a:t>66%</a:t>
                      </a:r>
                      <a:endParaRPr lang="en-US" sz="1600" b="1" dirty="0"/>
                    </a:p>
                  </a:txBody>
                  <a:tcPr/>
                </a:tc>
              </a:tr>
            </a:tbl>
          </a:graphicData>
        </a:graphic>
      </p:graphicFrame>
      <p:sp>
        <p:nvSpPr>
          <p:cNvPr id="4" name="TextBox 3"/>
          <p:cNvSpPr txBox="1">
            <a:spLocks noChangeArrowheads="1"/>
          </p:cNvSpPr>
          <p:nvPr/>
        </p:nvSpPr>
        <p:spPr bwMode="auto">
          <a:xfrm>
            <a:off x="133221" y="6533543"/>
            <a:ext cx="3143379"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dirty="0" err="1">
                <a:latin typeface="Calibri"/>
                <a:cs typeface="Calibri"/>
              </a:rPr>
              <a:t>Flinn</a:t>
            </a:r>
            <a:r>
              <a:rPr lang="en-US" sz="1400" dirty="0">
                <a:latin typeface="Calibri"/>
                <a:cs typeface="Calibri"/>
              </a:rPr>
              <a:t>, IW. et al ASH 2012;Abstract 902.</a:t>
            </a:r>
          </a:p>
        </p:txBody>
      </p:sp>
      <p:graphicFrame>
        <p:nvGraphicFramePr>
          <p:cNvPr id="7" name="Content Placeholder 4"/>
          <p:cNvGraphicFramePr>
            <a:graphicFrameLocks/>
          </p:cNvGraphicFramePr>
          <p:nvPr>
            <p:extLst>
              <p:ext uri="{D42A27DB-BD31-4B8C-83A1-F6EECF244321}">
                <p14:modId xmlns:p14="http://schemas.microsoft.com/office/powerpoint/2010/main" val="1638304985"/>
              </p:ext>
            </p:extLst>
          </p:nvPr>
        </p:nvGraphicFramePr>
        <p:xfrm>
          <a:off x="685800" y="3657600"/>
          <a:ext cx="7924800" cy="2804159"/>
        </p:xfrm>
        <a:graphic>
          <a:graphicData uri="http://schemas.openxmlformats.org/drawingml/2006/table">
            <a:tbl>
              <a:tblPr firstRow="1" bandRow="1">
                <a:tableStyleId>{5C22544A-7EE6-4342-B048-85BDC9FD1C3A}</a:tableStyleId>
              </a:tblPr>
              <a:tblGrid>
                <a:gridCol w="1981200"/>
                <a:gridCol w="1981200"/>
                <a:gridCol w="1981200"/>
                <a:gridCol w="1981200"/>
              </a:tblGrid>
              <a:tr h="327769">
                <a:tc>
                  <a:txBody>
                    <a:bodyPr/>
                    <a:lstStyle/>
                    <a:p>
                      <a:r>
                        <a:rPr lang="en-US" dirty="0" smtClean="0"/>
                        <a:t>Toxicity</a:t>
                      </a:r>
                      <a:endParaRPr lang="en-US" dirty="0"/>
                    </a:p>
                  </a:txBody>
                  <a:tcPr/>
                </a:tc>
                <a:tc>
                  <a:txBody>
                    <a:bodyPr/>
                    <a:lstStyle/>
                    <a:p>
                      <a:pPr algn="ctr"/>
                      <a:r>
                        <a:rPr lang="en-US" dirty="0" smtClean="0"/>
                        <a:t>BR</a:t>
                      </a:r>
                      <a:endParaRPr lang="en-US" dirty="0"/>
                    </a:p>
                  </a:txBody>
                  <a:tcPr/>
                </a:tc>
                <a:tc>
                  <a:txBody>
                    <a:bodyPr/>
                    <a:lstStyle/>
                    <a:p>
                      <a:pPr algn="ctr"/>
                      <a:r>
                        <a:rPr lang="en-US" dirty="0" smtClean="0"/>
                        <a:t>R-CHOP</a:t>
                      </a:r>
                      <a:endParaRPr lang="en-US" dirty="0"/>
                    </a:p>
                  </a:txBody>
                  <a:tcPr/>
                </a:tc>
                <a:tc>
                  <a:txBody>
                    <a:bodyPr/>
                    <a:lstStyle/>
                    <a:p>
                      <a:pPr algn="ctr"/>
                      <a:r>
                        <a:rPr lang="en-US" dirty="0" smtClean="0"/>
                        <a:t>R-CVP</a:t>
                      </a:r>
                      <a:endParaRPr lang="en-US" dirty="0"/>
                    </a:p>
                  </a:txBody>
                  <a:tcPr/>
                </a:tc>
              </a:tr>
              <a:tr h="300455">
                <a:tc>
                  <a:txBody>
                    <a:bodyPr/>
                    <a:lstStyle/>
                    <a:p>
                      <a:r>
                        <a:rPr lang="en-US" sz="1400" b="1" dirty="0" smtClean="0"/>
                        <a:t>Vomiting </a:t>
                      </a:r>
                      <a:endParaRPr lang="en-US" sz="1400" b="1" dirty="0"/>
                    </a:p>
                  </a:txBody>
                  <a:tcPr/>
                </a:tc>
                <a:tc>
                  <a:txBody>
                    <a:bodyPr/>
                    <a:lstStyle/>
                    <a:p>
                      <a:pPr algn="ctr"/>
                      <a:r>
                        <a:rPr lang="en-US" sz="1400" b="1" dirty="0" smtClean="0"/>
                        <a:t>25-29%</a:t>
                      </a:r>
                      <a:endParaRPr lang="en-US" sz="1400" b="1" dirty="0"/>
                    </a:p>
                  </a:txBody>
                  <a:tcPr>
                    <a:solidFill>
                      <a:srgbClr val="FFC000"/>
                    </a:solidFill>
                  </a:tcPr>
                </a:tc>
                <a:tc>
                  <a:txBody>
                    <a:bodyPr/>
                    <a:lstStyle/>
                    <a:p>
                      <a:pPr algn="ctr"/>
                      <a:r>
                        <a:rPr lang="en-US" sz="1400" b="1" dirty="0" smtClean="0"/>
                        <a:t>13%</a:t>
                      </a:r>
                      <a:endParaRPr lang="en-US" sz="1400" b="1" dirty="0"/>
                    </a:p>
                  </a:txBody>
                  <a:tcPr/>
                </a:tc>
                <a:tc>
                  <a:txBody>
                    <a:bodyPr/>
                    <a:lstStyle/>
                    <a:p>
                      <a:pPr algn="ctr"/>
                      <a:r>
                        <a:rPr lang="en-US" sz="1400" b="1" dirty="0" smtClean="0"/>
                        <a:t>13%%</a:t>
                      </a:r>
                      <a:endParaRPr lang="en-US" sz="1400" b="1" dirty="0"/>
                    </a:p>
                  </a:txBody>
                  <a:tcPr/>
                </a:tc>
              </a:tr>
              <a:tr h="300455">
                <a:tc>
                  <a:txBody>
                    <a:bodyPr/>
                    <a:lstStyle/>
                    <a:p>
                      <a:r>
                        <a:rPr lang="en-US" sz="1400" b="1" dirty="0" smtClean="0"/>
                        <a:t>Infections (Gr3+)</a:t>
                      </a:r>
                      <a:endParaRPr lang="en-US" sz="1400" b="1" dirty="0"/>
                    </a:p>
                  </a:txBody>
                  <a:tcPr/>
                </a:tc>
                <a:tc>
                  <a:txBody>
                    <a:bodyPr/>
                    <a:lstStyle/>
                    <a:p>
                      <a:pPr algn="ctr"/>
                      <a:r>
                        <a:rPr lang="en-US" sz="1400" b="1" dirty="0" smtClean="0"/>
                        <a:t>7-12%</a:t>
                      </a:r>
                      <a:endParaRPr lang="en-US" sz="1400" b="1" dirty="0"/>
                    </a:p>
                  </a:txBody>
                  <a:tcPr>
                    <a:solidFill>
                      <a:srgbClr val="FFC000"/>
                    </a:solidFill>
                  </a:tcPr>
                </a:tc>
                <a:tc>
                  <a:txBody>
                    <a:bodyPr/>
                    <a:lstStyle/>
                    <a:p>
                      <a:pPr algn="ctr"/>
                      <a:r>
                        <a:rPr lang="en-US" sz="1400" b="1" dirty="0" smtClean="0"/>
                        <a:t>5%</a:t>
                      </a:r>
                      <a:endParaRPr lang="en-US" sz="1400" b="1" dirty="0"/>
                    </a:p>
                  </a:txBody>
                  <a:tcPr/>
                </a:tc>
                <a:tc>
                  <a:txBody>
                    <a:bodyPr/>
                    <a:lstStyle/>
                    <a:p>
                      <a:pPr algn="ctr"/>
                      <a:r>
                        <a:rPr lang="en-US" sz="1400" b="1" dirty="0" smtClean="0"/>
                        <a:t>7%</a:t>
                      </a:r>
                      <a:endParaRPr lang="en-US" sz="1400" b="1" dirty="0"/>
                    </a:p>
                  </a:txBody>
                  <a:tcPr/>
                </a:tc>
              </a:tr>
              <a:tr h="300455">
                <a:tc>
                  <a:txBody>
                    <a:bodyPr/>
                    <a:lstStyle/>
                    <a:p>
                      <a:r>
                        <a:rPr lang="en-US" sz="1400" b="1" dirty="0" smtClean="0"/>
                        <a:t>Rash</a:t>
                      </a:r>
                      <a:endParaRPr lang="en-US" sz="1400" b="1" dirty="0"/>
                    </a:p>
                  </a:txBody>
                  <a:tcPr/>
                </a:tc>
                <a:tc>
                  <a:txBody>
                    <a:bodyPr/>
                    <a:lstStyle/>
                    <a:p>
                      <a:pPr algn="ctr"/>
                      <a:r>
                        <a:rPr lang="en-US" sz="1400" b="1" dirty="0" smtClean="0"/>
                        <a:t>12-18%</a:t>
                      </a:r>
                      <a:endParaRPr lang="en-US" sz="1400" b="1" dirty="0"/>
                    </a:p>
                  </a:txBody>
                  <a:tcPr>
                    <a:solidFill>
                      <a:srgbClr val="FFC000"/>
                    </a:solidFill>
                  </a:tcPr>
                </a:tc>
                <a:tc>
                  <a:txBody>
                    <a:bodyPr/>
                    <a:lstStyle/>
                    <a:p>
                      <a:pPr algn="ctr"/>
                      <a:r>
                        <a:rPr lang="en-US" sz="1400" b="1" dirty="0" smtClean="0"/>
                        <a:t>7%</a:t>
                      </a:r>
                      <a:endParaRPr lang="en-US" sz="1400" b="1" dirty="0"/>
                    </a:p>
                  </a:txBody>
                  <a:tcPr/>
                </a:tc>
                <a:tc>
                  <a:txBody>
                    <a:bodyPr/>
                    <a:lstStyle/>
                    <a:p>
                      <a:pPr algn="ctr"/>
                      <a:r>
                        <a:rPr lang="en-US" sz="1400" b="1" dirty="0" smtClean="0"/>
                        <a:t>9%</a:t>
                      </a:r>
                      <a:endParaRPr lang="en-US" sz="1400" b="1" dirty="0"/>
                    </a:p>
                  </a:txBody>
                  <a:tcPr/>
                </a:tc>
              </a:tr>
              <a:tr h="300455">
                <a:tc>
                  <a:txBody>
                    <a:bodyPr/>
                    <a:lstStyle/>
                    <a:p>
                      <a:r>
                        <a:rPr lang="en-US" sz="1400" b="1" dirty="0" smtClean="0"/>
                        <a:t>Neuropathy</a:t>
                      </a:r>
                      <a:endParaRPr lang="en-US" sz="1400" b="1" dirty="0"/>
                    </a:p>
                  </a:txBody>
                  <a:tcPr/>
                </a:tc>
                <a:tc>
                  <a:txBody>
                    <a:bodyPr/>
                    <a:lstStyle/>
                    <a:p>
                      <a:pPr algn="ctr"/>
                      <a:r>
                        <a:rPr lang="en-US" sz="1400" b="1" dirty="0" smtClean="0"/>
                        <a:t>4%</a:t>
                      </a:r>
                      <a:endParaRPr lang="en-US" sz="1400" b="1" dirty="0"/>
                    </a:p>
                  </a:txBody>
                  <a:tcPr/>
                </a:tc>
                <a:tc>
                  <a:txBody>
                    <a:bodyPr/>
                    <a:lstStyle/>
                    <a:p>
                      <a:pPr algn="ctr"/>
                      <a:r>
                        <a:rPr lang="en-US" sz="1400" b="1" dirty="0" smtClean="0"/>
                        <a:t>20%</a:t>
                      </a:r>
                      <a:endParaRPr lang="en-US" sz="1400" b="1" dirty="0"/>
                    </a:p>
                  </a:txBody>
                  <a:tcPr>
                    <a:solidFill>
                      <a:srgbClr val="FFC000"/>
                    </a:solidFill>
                  </a:tcPr>
                </a:tc>
                <a:tc>
                  <a:txBody>
                    <a:bodyPr/>
                    <a:lstStyle/>
                    <a:p>
                      <a:pPr algn="ctr"/>
                      <a:r>
                        <a:rPr lang="en-US" sz="1400" b="1" dirty="0" smtClean="0"/>
                        <a:t>26%</a:t>
                      </a:r>
                      <a:endParaRPr lang="en-US" sz="1400" b="1" dirty="0"/>
                    </a:p>
                  </a:txBody>
                  <a:tcPr>
                    <a:solidFill>
                      <a:srgbClr val="FFC000"/>
                    </a:solidFill>
                  </a:tcPr>
                </a:tc>
              </a:tr>
              <a:tr h="300455">
                <a:tc>
                  <a:txBody>
                    <a:bodyPr/>
                    <a:lstStyle/>
                    <a:p>
                      <a:r>
                        <a:rPr lang="en-US" sz="1400" b="1" dirty="0" smtClean="0"/>
                        <a:t>Alopecia</a:t>
                      </a:r>
                      <a:endParaRPr lang="en-US" sz="1400" b="1" dirty="0"/>
                    </a:p>
                  </a:txBody>
                  <a:tcPr/>
                </a:tc>
                <a:tc>
                  <a:txBody>
                    <a:bodyPr/>
                    <a:lstStyle/>
                    <a:p>
                      <a:pPr algn="ctr"/>
                      <a:r>
                        <a:rPr lang="en-US" sz="1400" b="1" dirty="0" smtClean="0"/>
                        <a:t>4%</a:t>
                      </a:r>
                      <a:endParaRPr lang="en-US" sz="1400" b="1" dirty="0"/>
                    </a:p>
                  </a:txBody>
                  <a:tcPr/>
                </a:tc>
                <a:tc>
                  <a:txBody>
                    <a:bodyPr/>
                    <a:lstStyle/>
                    <a:p>
                      <a:pPr algn="ctr"/>
                      <a:r>
                        <a:rPr lang="en-US" sz="1400" b="1" dirty="0" smtClean="0"/>
                        <a:t>51%</a:t>
                      </a:r>
                      <a:endParaRPr lang="en-US" sz="1400" b="1" dirty="0"/>
                    </a:p>
                  </a:txBody>
                  <a:tcPr>
                    <a:solidFill>
                      <a:srgbClr val="FFC000"/>
                    </a:solidFill>
                  </a:tcPr>
                </a:tc>
                <a:tc>
                  <a:txBody>
                    <a:bodyPr/>
                    <a:lstStyle/>
                    <a:p>
                      <a:pPr algn="ctr"/>
                      <a:r>
                        <a:rPr lang="en-US" sz="1400" b="1" dirty="0" smtClean="0"/>
                        <a:t>21%</a:t>
                      </a:r>
                      <a:endParaRPr lang="en-US" sz="1400" b="1" dirty="0"/>
                    </a:p>
                  </a:txBody>
                  <a:tcPr>
                    <a:solidFill>
                      <a:srgbClr val="FFC000"/>
                    </a:solidFill>
                  </a:tcPr>
                </a:tc>
              </a:tr>
              <a:tr h="300455">
                <a:tc>
                  <a:txBody>
                    <a:bodyPr/>
                    <a:lstStyle/>
                    <a:p>
                      <a:r>
                        <a:rPr lang="en-US" sz="1400" b="1" dirty="0" smtClean="0"/>
                        <a:t>Neutropenia (Gr3+)</a:t>
                      </a:r>
                      <a:endParaRPr lang="en-US" sz="1400" b="1" dirty="0"/>
                    </a:p>
                  </a:txBody>
                  <a:tcPr/>
                </a:tc>
                <a:tc>
                  <a:txBody>
                    <a:bodyPr/>
                    <a:lstStyle/>
                    <a:p>
                      <a:pPr algn="ctr"/>
                      <a:r>
                        <a:rPr lang="en-US" sz="1400" b="1" dirty="0" smtClean="0"/>
                        <a:t>39-49%</a:t>
                      </a:r>
                      <a:endParaRPr lang="en-US" sz="1400" b="1" dirty="0"/>
                    </a:p>
                  </a:txBody>
                  <a:tcPr/>
                </a:tc>
                <a:tc>
                  <a:txBody>
                    <a:bodyPr/>
                    <a:lstStyle/>
                    <a:p>
                      <a:pPr algn="ctr"/>
                      <a:r>
                        <a:rPr lang="en-US" sz="1400" b="1" dirty="0" smtClean="0"/>
                        <a:t>86%</a:t>
                      </a:r>
                      <a:endParaRPr lang="en-US" sz="1400" b="1" dirty="0"/>
                    </a:p>
                  </a:txBody>
                  <a:tcPr>
                    <a:solidFill>
                      <a:srgbClr val="FFC000"/>
                    </a:solidFill>
                  </a:tcPr>
                </a:tc>
                <a:tc>
                  <a:txBody>
                    <a:bodyPr/>
                    <a:lstStyle/>
                    <a:p>
                      <a:pPr algn="ctr"/>
                      <a:r>
                        <a:rPr lang="en-US" sz="1400" b="1" dirty="0" smtClean="0"/>
                        <a:t>56%</a:t>
                      </a:r>
                      <a:endParaRPr lang="en-US" sz="1400" b="1" dirty="0"/>
                    </a:p>
                  </a:txBody>
                  <a:tcPr>
                    <a:solidFill>
                      <a:srgbClr val="FFC000"/>
                    </a:solidFill>
                  </a:tcPr>
                </a:tc>
              </a:tr>
              <a:tr h="300455">
                <a:tc>
                  <a:txBody>
                    <a:bodyPr/>
                    <a:lstStyle/>
                    <a:p>
                      <a:r>
                        <a:rPr lang="en-US" sz="1400" b="1" dirty="0" err="1" smtClean="0"/>
                        <a:t>Lymphopenia</a:t>
                      </a:r>
                      <a:r>
                        <a:rPr lang="en-US" sz="1400" b="1" dirty="0" smtClean="0"/>
                        <a:t> (Gr3+)</a:t>
                      </a:r>
                      <a:endParaRPr lang="en-US" sz="1400" b="1" dirty="0"/>
                    </a:p>
                  </a:txBody>
                  <a:tcPr/>
                </a:tc>
                <a:tc>
                  <a:txBody>
                    <a:bodyPr/>
                    <a:lstStyle/>
                    <a:p>
                      <a:pPr algn="ctr"/>
                      <a:r>
                        <a:rPr lang="en-US" sz="1400" b="1" dirty="0" smtClean="0"/>
                        <a:t>61-63%</a:t>
                      </a:r>
                      <a:endParaRPr lang="en-US" sz="1400" b="1" dirty="0"/>
                    </a:p>
                  </a:txBody>
                  <a:tcPr>
                    <a:solidFill>
                      <a:srgbClr val="FFC000"/>
                    </a:solidFill>
                  </a:tcPr>
                </a:tc>
                <a:tc>
                  <a:txBody>
                    <a:bodyPr/>
                    <a:lstStyle/>
                    <a:p>
                      <a:pPr algn="ctr"/>
                      <a:r>
                        <a:rPr lang="en-US" sz="1400" b="1" dirty="0" smtClean="0"/>
                        <a:t>33%</a:t>
                      </a:r>
                      <a:endParaRPr lang="en-US" sz="1400" b="1" dirty="0"/>
                    </a:p>
                  </a:txBody>
                  <a:tcPr/>
                </a:tc>
                <a:tc>
                  <a:txBody>
                    <a:bodyPr/>
                    <a:lstStyle/>
                    <a:p>
                      <a:pPr algn="ctr"/>
                      <a:r>
                        <a:rPr lang="en-US" sz="1400" b="1" dirty="0" smtClean="0"/>
                        <a:t>28%</a:t>
                      </a:r>
                      <a:endParaRPr lang="en-US" sz="1400" b="1" dirty="0"/>
                    </a:p>
                  </a:txBody>
                  <a:tcPr/>
                </a:tc>
              </a:tr>
              <a:tr h="300455">
                <a:tc>
                  <a:txBody>
                    <a:bodyPr/>
                    <a:lstStyle/>
                    <a:p>
                      <a:r>
                        <a:rPr lang="en-US" sz="1400" b="1" dirty="0" smtClean="0"/>
                        <a:t>Platelets (Gr3+)</a:t>
                      </a:r>
                      <a:endParaRPr lang="en-US" sz="1400" b="1" dirty="0"/>
                    </a:p>
                  </a:txBody>
                  <a:tcPr/>
                </a:tc>
                <a:tc>
                  <a:txBody>
                    <a:bodyPr/>
                    <a:lstStyle/>
                    <a:p>
                      <a:pPr algn="ctr"/>
                      <a:r>
                        <a:rPr lang="en-US" sz="1400" b="1" dirty="0" smtClean="0"/>
                        <a:t>5-10%</a:t>
                      </a:r>
                      <a:endParaRPr lang="en-US" sz="1400" b="1" dirty="0"/>
                    </a:p>
                  </a:txBody>
                  <a:tcPr/>
                </a:tc>
                <a:tc>
                  <a:txBody>
                    <a:bodyPr/>
                    <a:lstStyle/>
                    <a:p>
                      <a:pPr algn="ctr"/>
                      <a:r>
                        <a:rPr lang="en-US" sz="1400" b="1" dirty="0" smtClean="0"/>
                        <a:t>12%</a:t>
                      </a:r>
                      <a:endParaRPr lang="en-US" sz="1400" b="1" dirty="0"/>
                    </a:p>
                  </a:txBody>
                  <a:tcPr/>
                </a:tc>
                <a:tc>
                  <a:txBody>
                    <a:bodyPr/>
                    <a:lstStyle/>
                    <a:p>
                      <a:pPr algn="ctr"/>
                      <a:r>
                        <a:rPr lang="en-US" sz="1400" b="1" dirty="0" smtClean="0"/>
                        <a:t>2%</a:t>
                      </a:r>
                      <a:endParaRPr lang="en-US" sz="1400" b="1" dirty="0"/>
                    </a:p>
                  </a:txBody>
                  <a:tcPr/>
                </a:tc>
              </a:tr>
            </a:tbl>
          </a:graphicData>
        </a:graphic>
      </p:graphicFrame>
      <p:sp>
        <p:nvSpPr>
          <p:cNvPr id="8" name="TextBox 7"/>
          <p:cNvSpPr txBox="1"/>
          <p:nvPr/>
        </p:nvSpPr>
        <p:spPr>
          <a:xfrm>
            <a:off x="3781586" y="914400"/>
            <a:ext cx="1447800" cy="523220"/>
          </a:xfrm>
          <a:prstGeom prst="rect">
            <a:avLst/>
          </a:prstGeom>
          <a:noFill/>
        </p:spPr>
        <p:txBody>
          <a:bodyPr wrap="square" rtlCol="0">
            <a:spAutoFit/>
          </a:bodyPr>
          <a:lstStyle/>
          <a:p>
            <a:r>
              <a:rPr lang="en-US" sz="2800" dirty="0" smtClean="0">
                <a:solidFill>
                  <a:srgbClr val="FFFF00"/>
                </a:solidFill>
              </a:rPr>
              <a:t>Efficacy</a:t>
            </a:r>
            <a:endParaRPr lang="en-US" sz="2800" dirty="0">
              <a:solidFill>
                <a:srgbClr val="FFFF00"/>
              </a:solidFill>
            </a:endParaRPr>
          </a:p>
        </p:txBody>
      </p:sp>
      <p:sp>
        <p:nvSpPr>
          <p:cNvPr id="9" name="TextBox 8"/>
          <p:cNvSpPr txBox="1"/>
          <p:nvPr/>
        </p:nvSpPr>
        <p:spPr>
          <a:xfrm>
            <a:off x="3744132" y="3134380"/>
            <a:ext cx="1447800" cy="523220"/>
          </a:xfrm>
          <a:prstGeom prst="rect">
            <a:avLst/>
          </a:prstGeom>
          <a:noFill/>
        </p:spPr>
        <p:txBody>
          <a:bodyPr wrap="square" rtlCol="0">
            <a:spAutoFit/>
          </a:bodyPr>
          <a:lstStyle/>
          <a:p>
            <a:r>
              <a:rPr lang="en-US" sz="2800" dirty="0" smtClean="0">
                <a:solidFill>
                  <a:srgbClr val="FFFF00"/>
                </a:solidFill>
              </a:rPr>
              <a:t>Toxicity</a:t>
            </a:r>
            <a:endParaRPr lang="en-US" sz="2800" dirty="0">
              <a:solidFill>
                <a:srgbClr val="FFFF00"/>
              </a:solidFill>
            </a:endParaRPr>
          </a:p>
        </p:txBody>
      </p:sp>
    </p:spTree>
    <p:extLst>
      <p:ext uri="{BB962C8B-B14F-4D97-AF65-F5344CB8AC3E}">
        <p14:creationId xmlns:p14="http://schemas.microsoft.com/office/powerpoint/2010/main" val="4194924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rtlCol="0">
            <a:noAutofit/>
          </a:bodyPr>
          <a:lstStyle/>
          <a:p>
            <a:pPr eaLnBrk="1" fontAlgn="auto" hangingPunct="1">
              <a:spcAft>
                <a:spcPts val="0"/>
              </a:spcAft>
              <a:defRPr/>
            </a:pPr>
            <a:r>
              <a:rPr lang="en-US" sz="3200" b="1" dirty="0" err="1" smtClean="0">
                <a:solidFill>
                  <a:srgbClr val="FFFF00"/>
                </a:solidFill>
                <a:latin typeface="Garamond" pitchFamily="18" charset="0"/>
              </a:rPr>
              <a:t>Lenalidomide</a:t>
            </a:r>
            <a:r>
              <a:rPr lang="en-US" sz="3200" b="1" dirty="0" smtClean="0">
                <a:solidFill>
                  <a:srgbClr val="FFFF00"/>
                </a:solidFill>
                <a:latin typeface="Garamond" pitchFamily="18" charset="0"/>
              </a:rPr>
              <a:t> + Rituximab in Untreated Indolent Lymphoma: Phase II Study Design</a:t>
            </a:r>
            <a:r>
              <a:rPr lang="en-US" sz="3600" dirty="0" smtClean="0">
                <a:solidFill>
                  <a:srgbClr val="FFFF00"/>
                </a:solidFill>
                <a:latin typeface="+mn-lt"/>
              </a:rPr>
              <a:t/>
            </a:r>
            <a:br>
              <a:rPr lang="en-US" sz="3600" dirty="0" smtClean="0">
                <a:solidFill>
                  <a:srgbClr val="FFFF00"/>
                </a:solidFill>
                <a:latin typeface="+mn-lt"/>
              </a:rPr>
            </a:br>
            <a:endParaRPr lang="en-US" sz="3600" b="1" dirty="0">
              <a:solidFill>
                <a:srgbClr val="FFFF00"/>
              </a:solidFill>
              <a:latin typeface="+mn-lt"/>
            </a:endParaRPr>
          </a:p>
        </p:txBody>
      </p:sp>
      <p:sp>
        <p:nvSpPr>
          <p:cNvPr id="4" name="Rectangle 3"/>
          <p:cNvSpPr/>
          <p:nvPr/>
        </p:nvSpPr>
        <p:spPr>
          <a:xfrm>
            <a:off x="457200" y="1905000"/>
            <a:ext cx="4114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1400" b="1" dirty="0" err="1">
                <a:solidFill>
                  <a:prstClr val="white"/>
                </a:solidFill>
              </a:rPr>
              <a:t>Lenalidomide</a:t>
            </a:r>
            <a:r>
              <a:rPr lang="en-US" sz="1400" b="1" dirty="0">
                <a:solidFill>
                  <a:prstClr val="white"/>
                </a:solidFill>
              </a:rPr>
              <a:t> 20mg Days 1-21 Cycles 1-6*</a:t>
            </a:r>
          </a:p>
        </p:txBody>
      </p:sp>
      <p:sp>
        <p:nvSpPr>
          <p:cNvPr id="5" name="Content Placeholder 4"/>
          <p:cNvSpPr>
            <a:spLocks noGrp="1"/>
          </p:cNvSpPr>
          <p:nvPr>
            <p:ph idx="1"/>
          </p:nvPr>
        </p:nvSpPr>
        <p:spPr>
          <a:xfrm>
            <a:off x="381000" y="1143000"/>
            <a:ext cx="4267200" cy="6096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eaLnBrk="1" fontAlgn="auto" hangingPunct="1">
              <a:spcAft>
                <a:spcPts val="0"/>
              </a:spcAft>
              <a:buFont typeface="Arial" pitchFamily="34" charset="0"/>
              <a:buNone/>
              <a:defRPr/>
            </a:pPr>
            <a:r>
              <a:rPr lang="en-US" sz="2000" dirty="0" smtClean="0">
                <a:solidFill>
                  <a:schemeClr val="tx1"/>
                </a:solidFill>
              </a:rPr>
              <a:t>Months</a:t>
            </a:r>
          </a:p>
          <a:p>
            <a:pPr eaLnBrk="1" fontAlgn="auto" hangingPunct="1">
              <a:spcAft>
                <a:spcPts val="0"/>
              </a:spcAft>
              <a:buFont typeface="Arial" pitchFamily="34" charset="0"/>
              <a:buNone/>
              <a:defRPr/>
            </a:pPr>
            <a:r>
              <a:rPr lang="en-US" sz="1600" dirty="0" smtClean="0">
                <a:solidFill>
                  <a:schemeClr val="tx1"/>
                </a:solidFill>
              </a:rPr>
              <a:t>1           2           3            4            5             6           </a:t>
            </a:r>
            <a:endParaRPr lang="en-US" sz="1600" dirty="0">
              <a:solidFill>
                <a:schemeClr val="tx1"/>
              </a:solidFill>
            </a:endParaRPr>
          </a:p>
        </p:txBody>
      </p:sp>
      <p:sp>
        <p:nvSpPr>
          <p:cNvPr id="11" name="Rectangle 10"/>
          <p:cNvSpPr/>
          <p:nvPr/>
        </p:nvSpPr>
        <p:spPr>
          <a:xfrm>
            <a:off x="457200" y="2667000"/>
            <a:ext cx="4114800" cy="381000"/>
          </a:xfrm>
          <a:prstGeom prst="rect">
            <a:avLst/>
          </a:prstGeom>
          <a:solidFill>
            <a:srgbClr val="C00000"/>
          </a:solidFill>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1400" b="1" dirty="0">
                <a:solidFill>
                  <a:prstClr val="white"/>
                </a:solidFill>
              </a:rPr>
              <a:t>Rituximab 375mg/M</a:t>
            </a:r>
            <a:r>
              <a:rPr lang="en-US" sz="1400" b="1" baseline="30000" dirty="0">
                <a:solidFill>
                  <a:prstClr val="white"/>
                </a:solidFill>
              </a:rPr>
              <a:t>2</a:t>
            </a:r>
            <a:r>
              <a:rPr lang="en-US" sz="1400" b="1" dirty="0">
                <a:solidFill>
                  <a:prstClr val="white"/>
                </a:solidFill>
              </a:rPr>
              <a:t> Day 1 of Cycles 1-6</a:t>
            </a:r>
          </a:p>
        </p:txBody>
      </p:sp>
      <p:sp>
        <p:nvSpPr>
          <p:cNvPr id="13" name="Up Arrow 12"/>
          <p:cNvSpPr/>
          <p:nvPr/>
        </p:nvSpPr>
        <p:spPr>
          <a:xfrm>
            <a:off x="4572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15" name="Up Arrow 14"/>
          <p:cNvSpPr/>
          <p:nvPr/>
        </p:nvSpPr>
        <p:spPr>
          <a:xfrm>
            <a:off x="11430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16" name="Up Arrow 15"/>
          <p:cNvSpPr/>
          <p:nvPr/>
        </p:nvSpPr>
        <p:spPr>
          <a:xfrm>
            <a:off x="32004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17" name="Up Arrow 16"/>
          <p:cNvSpPr/>
          <p:nvPr/>
        </p:nvSpPr>
        <p:spPr>
          <a:xfrm>
            <a:off x="17526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18" name="Up Arrow 17"/>
          <p:cNvSpPr/>
          <p:nvPr/>
        </p:nvSpPr>
        <p:spPr>
          <a:xfrm>
            <a:off x="25146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19" name="Up Arrow 18"/>
          <p:cNvSpPr/>
          <p:nvPr/>
        </p:nvSpPr>
        <p:spPr>
          <a:xfrm>
            <a:off x="39624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46" name="Rectangle 45"/>
          <p:cNvSpPr/>
          <p:nvPr/>
        </p:nvSpPr>
        <p:spPr>
          <a:xfrm>
            <a:off x="2286000" y="3581400"/>
            <a:ext cx="16002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1200" b="1" dirty="0">
                <a:solidFill>
                  <a:prstClr val="white"/>
                </a:solidFill>
              </a:rPr>
              <a:t>If clinical benefit, can proceed to 12 cycles</a:t>
            </a:r>
          </a:p>
        </p:txBody>
      </p:sp>
      <p:sp>
        <p:nvSpPr>
          <p:cNvPr id="21531" name="TextBox 51"/>
          <p:cNvSpPr txBox="1">
            <a:spLocks noChangeArrowheads="1"/>
          </p:cNvSpPr>
          <p:nvPr/>
        </p:nvSpPr>
        <p:spPr bwMode="auto">
          <a:xfrm>
            <a:off x="304800" y="4191000"/>
            <a:ext cx="74676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defRPr>
            </a:lvl1pPr>
            <a:lvl2pPr>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marL="173038" indent="-173038" fontAlgn="base">
              <a:spcBef>
                <a:spcPct val="0"/>
              </a:spcBef>
              <a:spcAft>
                <a:spcPct val="0"/>
              </a:spcAft>
              <a:buFont typeface="Arial" charset="0"/>
              <a:buChar char="•"/>
              <a:tabLst>
                <a:tab pos="173038" algn="l"/>
              </a:tabLst>
            </a:pPr>
            <a:r>
              <a:rPr lang="en-US" sz="2000" dirty="0">
                <a:solidFill>
                  <a:prstClr val="white"/>
                </a:solidFill>
                <a:latin typeface="Times New Roman" pitchFamily="18" charset="0"/>
              </a:rPr>
              <a:t>Phase II, single institution</a:t>
            </a:r>
          </a:p>
          <a:p>
            <a:pPr marL="173038" indent="-173038" fontAlgn="base">
              <a:spcBef>
                <a:spcPct val="0"/>
              </a:spcBef>
              <a:spcAft>
                <a:spcPct val="0"/>
              </a:spcAft>
              <a:buFont typeface="Arial" charset="0"/>
              <a:buChar char="•"/>
              <a:tabLst>
                <a:tab pos="173038" algn="l"/>
              </a:tabLst>
            </a:pPr>
            <a:endParaRPr lang="en-US" dirty="0">
              <a:solidFill>
                <a:prstClr val="white"/>
              </a:solidFill>
              <a:latin typeface="Times New Roman" pitchFamily="18" charset="0"/>
            </a:endParaRPr>
          </a:p>
          <a:p>
            <a:pPr marL="173038" indent="-173038" fontAlgn="base">
              <a:spcBef>
                <a:spcPct val="0"/>
              </a:spcBef>
              <a:spcAft>
                <a:spcPct val="0"/>
              </a:spcAft>
              <a:buFont typeface="Arial" charset="0"/>
              <a:buChar char="•"/>
              <a:tabLst>
                <a:tab pos="173038" algn="l"/>
              </a:tabLst>
            </a:pPr>
            <a:r>
              <a:rPr lang="en-US" sz="2000" dirty="0">
                <a:solidFill>
                  <a:prstClr val="white"/>
                </a:solidFill>
                <a:latin typeface="Times New Roman" pitchFamily="18" charset="0"/>
              </a:rPr>
              <a:t>Planned Enrollment</a:t>
            </a:r>
          </a:p>
          <a:p>
            <a:pPr marL="571500" lvl="1" indent="-166688" fontAlgn="base">
              <a:spcBef>
                <a:spcPct val="0"/>
              </a:spcBef>
              <a:spcAft>
                <a:spcPct val="0"/>
              </a:spcAft>
              <a:buFont typeface="Arial" charset="0"/>
              <a:buChar char="•"/>
            </a:pPr>
            <a:r>
              <a:rPr lang="en-US" sz="2000" dirty="0">
                <a:solidFill>
                  <a:prstClr val="white"/>
                </a:solidFill>
                <a:latin typeface="Times New Roman" pitchFamily="18" charset="0"/>
              </a:rPr>
              <a:t>N= 50 Follicular lymphoma (grade I/II)</a:t>
            </a:r>
          </a:p>
          <a:p>
            <a:pPr marL="571500" lvl="1" indent="-166688" fontAlgn="base">
              <a:spcBef>
                <a:spcPct val="0"/>
              </a:spcBef>
              <a:spcAft>
                <a:spcPct val="0"/>
              </a:spcAft>
              <a:buFont typeface="Arial" charset="0"/>
              <a:buChar char="•"/>
            </a:pPr>
            <a:r>
              <a:rPr lang="en-US" sz="2000" dirty="0">
                <a:solidFill>
                  <a:prstClr val="white"/>
                </a:solidFill>
                <a:latin typeface="Times New Roman" pitchFamily="18" charset="0"/>
              </a:rPr>
              <a:t>N=30 Small lymphocytic lymphoma</a:t>
            </a:r>
          </a:p>
          <a:p>
            <a:pPr marL="571500" lvl="1" indent="-166688" fontAlgn="base">
              <a:spcBef>
                <a:spcPct val="0"/>
              </a:spcBef>
              <a:spcAft>
                <a:spcPct val="0"/>
              </a:spcAft>
              <a:buFont typeface="Arial" charset="0"/>
              <a:buChar char="•"/>
            </a:pPr>
            <a:r>
              <a:rPr lang="en-US" sz="2000" dirty="0">
                <a:solidFill>
                  <a:prstClr val="white"/>
                </a:solidFill>
                <a:latin typeface="Times New Roman" pitchFamily="18" charset="0"/>
              </a:rPr>
              <a:t>N=30 Marginal zone lymphoma</a:t>
            </a:r>
          </a:p>
          <a:p>
            <a:pPr lvl="1" fontAlgn="base">
              <a:spcBef>
                <a:spcPct val="0"/>
              </a:spcBef>
              <a:spcAft>
                <a:spcPct val="0"/>
              </a:spcAft>
              <a:buFont typeface="Arial" charset="0"/>
              <a:buChar char="•"/>
            </a:pPr>
            <a:endParaRPr lang="en-US" dirty="0">
              <a:solidFill>
                <a:prstClr val="white"/>
              </a:solidFill>
              <a:latin typeface="Times New Roman" pitchFamily="18" charset="0"/>
            </a:endParaRPr>
          </a:p>
          <a:p>
            <a:pPr marL="173038" indent="-173038" fontAlgn="base">
              <a:spcBef>
                <a:spcPct val="0"/>
              </a:spcBef>
              <a:spcAft>
                <a:spcPct val="0"/>
              </a:spcAft>
              <a:buFont typeface="Arial" charset="0"/>
              <a:buChar char="•"/>
            </a:pPr>
            <a:r>
              <a:rPr lang="en-US" sz="2000" dirty="0">
                <a:solidFill>
                  <a:prstClr val="white"/>
                </a:solidFill>
                <a:latin typeface="Times New Roman" pitchFamily="18" charset="0"/>
              </a:rPr>
              <a:t>Groups analyzed independently for response and toxicity</a:t>
            </a:r>
          </a:p>
        </p:txBody>
      </p:sp>
      <p:sp>
        <p:nvSpPr>
          <p:cNvPr id="69" name="Rectangle 68"/>
          <p:cNvSpPr/>
          <p:nvPr/>
        </p:nvSpPr>
        <p:spPr>
          <a:xfrm>
            <a:off x="457200" y="3200400"/>
            <a:ext cx="16764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1200" dirty="0">
                <a:solidFill>
                  <a:prstClr val="white"/>
                </a:solidFill>
              </a:rPr>
              <a:t>R= RESTAGING</a:t>
            </a:r>
          </a:p>
        </p:txBody>
      </p:sp>
      <p:sp>
        <p:nvSpPr>
          <p:cNvPr id="73" name="Rectangle 72"/>
          <p:cNvSpPr/>
          <p:nvPr/>
        </p:nvSpPr>
        <p:spPr>
          <a:xfrm>
            <a:off x="2514600" y="3124200"/>
            <a:ext cx="381000" cy="304800"/>
          </a:xfrm>
          <a:prstGeom prst="rect">
            <a:avLst/>
          </a:prstGeom>
          <a:noFill/>
          <a:ln>
            <a:noFill/>
          </a:ln>
          <a:scene3d>
            <a:camera prst="orthographicFront"/>
            <a:lightRig rig="threePt" dir="t"/>
          </a:scene3d>
          <a:sp3d extrusionH="63500">
            <a:bevelT w="698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b="1" dirty="0">
                <a:solidFill>
                  <a:prstClr val="white"/>
                </a:solidFill>
              </a:rPr>
              <a:t>R</a:t>
            </a:r>
          </a:p>
        </p:txBody>
      </p:sp>
      <p:grpSp>
        <p:nvGrpSpPr>
          <p:cNvPr id="21536" name="Group 31"/>
          <p:cNvGrpSpPr>
            <a:grpSpLocks/>
          </p:cNvGrpSpPr>
          <p:nvPr/>
        </p:nvGrpSpPr>
        <p:grpSpPr bwMode="auto">
          <a:xfrm>
            <a:off x="4572000" y="1905000"/>
            <a:ext cx="4038600" cy="1524000"/>
            <a:chOff x="4572000" y="1905000"/>
            <a:chExt cx="4038600" cy="1524000"/>
          </a:xfrm>
        </p:grpSpPr>
        <p:sp>
          <p:nvSpPr>
            <p:cNvPr id="20" name="Up Arrow 19"/>
            <p:cNvSpPr/>
            <p:nvPr/>
          </p:nvSpPr>
          <p:spPr>
            <a:xfrm>
              <a:off x="45720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21" name="Up Arrow 20"/>
            <p:cNvSpPr/>
            <p:nvPr/>
          </p:nvSpPr>
          <p:spPr>
            <a:xfrm>
              <a:off x="54102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22" name="Up Arrow 21"/>
            <p:cNvSpPr/>
            <p:nvPr/>
          </p:nvSpPr>
          <p:spPr>
            <a:xfrm>
              <a:off x="60960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23" name="Up Arrow 22"/>
            <p:cNvSpPr/>
            <p:nvPr/>
          </p:nvSpPr>
          <p:spPr>
            <a:xfrm>
              <a:off x="67056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24" name="Up Arrow 23"/>
            <p:cNvSpPr/>
            <p:nvPr/>
          </p:nvSpPr>
          <p:spPr>
            <a:xfrm>
              <a:off x="73914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25" name="Up Arrow 24"/>
            <p:cNvSpPr/>
            <p:nvPr/>
          </p:nvSpPr>
          <p:spPr>
            <a:xfrm>
              <a:off x="8077200" y="2514600"/>
              <a:ext cx="45719" cy="152400"/>
            </a:xfrm>
            <a:prstGeom prst="upArrow">
              <a:avLst/>
            </a:prstGeom>
            <a:noFill/>
            <a:ln cmpd="sng">
              <a:solidFill>
                <a:srgbClr val="C00000"/>
              </a:solidFill>
            </a:ln>
            <a:scene3d>
              <a:camera prst="orthographicFront"/>
              <a:lightRig rig="threePt" dir="t"/>
            </a:scene3d>
            <a:sp3d>
              <a:bevelT w="825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prstClr val="white"/>
                </a:solidFill>
              </a:endParaRPr>
            </a:p>
          </p:txBody>
        </p:sp>
        <p:sp>
          <p:nvSpPr>
            <p:cNvPr id="68" name="Rectangle 67"/>
            <p:cNvSpPr/>
            <p:nvPr/>
          </p:nvSpPr>
          <p:spPr>
            <a:xfrm>
              <a:off x="4572000" y="1905000"/>
              <a:ext cx="4038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1400" b="1" dirty="0" err="1">
                  <a:solidFill>
                    <a:prstClr val="white"/>
                  </a:solidFill>
                </a:rPr>
                <a:t>Lenalidomide</a:t>
              </a:r>
              <a:r>
                <a:rPr lang="en-US" sz="1400" b="1" dirty="0">
                  <a:solidFill>
                    <a:prstClr val="white"/>
                  </a:solidFill>
                </a:rPr>
                <a:t> 20mg Days 1-21 Cycles 7-12*</a:t>
              </a:r>
            </a:p>
          </p:txBody>
        </p:sp>
        <p:sp>
          <p:nvSpPr>
            <p:cNvPr id="97" name="Rectangle 96"/>
            <p:cNvSpPr/>
            <p:nvPr/>
          </p:nvSpPr>
          <p:spPr>
            <a:xfrm>
              <a:off x="4572000" y="2667000"/>
              <a:ext cx="4038600" cy="381000"/>
            </a:xfrm>
            <a:prstGeom prst="rect">
              <a:avLst/>
            </a:prstGeom>
            <a:solidFill>
              <a:srgbClr val="C00000"/>
            </a:solidFill>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1400" b="1" dirty="0">
                  <a:solidFill>
                    <a:prstClr val="white"/>
                  </a:solidFill>
                </a:rPr>
                <a:t>Rituximab 375mg/M</a:t>
              </a:r>
              <a:r>
                <a:rPr lang="en-US" sz="1400" b="1" baseline="30000" dirty="0">
                  <a:solidFill>
                    <a:prstClr val="white"/>
                  </a:solidFill>
                </a:rPr>
                <a:t>2</a:t>
              </a:r>
              <a:r>
                <a:rPr lang="en-US" sz="1400" b="1" dirty="0">
                  <a:solidFill>
                    <a:prstClr val="white"/>
                  </a:solidFill>
                </a:rPr>
                <a:t> Day 1 of Cycles 7-12</a:t>
              </a:r>
            </a:p>
          </p:txBody>
        </p:sp>
        <p:sp>
          <p:nvSpPr>
            <p:cNvPr id="28" name="Rectangle 27"/>
            <p:cNvSpPr/>
            <p:nvPr/>
          </p:nvSpPr>
          <p:spPr>
            <a:xfrm>
              <a:off x="6172200" y="3124200"/>
              <a:ext cx="381000" cy="304800"/>
            </a:xfrm>
            <a:prstGeom prst="rect">
              <a:avLst/>
            </a:prstGeom>
            <a:noFill/>
            <a:ln>
              <a:noFill/>
            </a:ln>
            <a:scene3d>
              <a:camera prst="orthographicFront"/>
              <a:lightRig rig="threePt" dir="t"/>
            </a:scene3d>
            <a:sp3d extrusionH="63500">
              <a:bevelT w="698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b="1" dirty="0">
                  <a:solidFill>
                    <a:prstClr val="white"/>
                  </a:solidFill>
                </a:rPr>
                <a:t>R</a:t>
              </a:r>
            </a:p>
          </p:txBody>
        </p:sp>
        <p:sp>
          <p:nvSpPr>
            <p:cNvPr id="29" name="Rectangle 28"/>
            <p:cNvSpPr/>
            <p:nvPr/>
          </p:nvSpPr>
          <p:spPr>
            <a:xfrm>
              <a:off x="8229600" y="3124200"/>
              <a:ext cx="381000" cy="304800"/>
            </a:xfrm>
            <a:prstGeom prst="rect">
              <a:avLst/>
            </a:prstGeom>
            <a:noFill/>
            <a:ln>
              <a:noFill/>
            </a:ln>
            <a:scene3d>
              <a:camera prst="orthographicFront"/>
              <a:lightRig rig="threePt" dir="t"/>
            </a:scene3d>
            <a:sp3d extrusionH="63500">
              <a:bevelT w="698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b="1" dirty="0">
                  <a:solidFill>
                    <a:prstClr val="white"/>
                  </a:solidFill>
                </a:rPr>
                <a:t>R</a:t>
              </a:r>
            </a:p>
          </p:txBody>
        </p:sp>
      </p:grpSp>
      <p:sp>
        <p:nvSpPr>
          <p:cNvPr id="30" name="Rectangle 29"/>
          <p:cNvSpPr/>
          <p:nvPr/>
        </p:nvSpPr>
        <p:spPr>
          <a:xfrm>
            <a:off x="4191000" y="3124200"/>
            <a:ext cx="381000" cy="304800"/>
          </a:xfrm>
          <a:prstGeom prst="rect">
            <a:avLst/>
          </a:prstGeom>
          <a:noFill/>
          <a:ln>
            <a:noFill/>
          </a:ln>
          <a:scene3d>
            <a:camera prst="orthographicFront"/>
            <a:lightRig rig="threePt" dir="t"/>
          </a:scene3d>
          <a:sp3d extrusionH="63500">
            <a:bevelT w="698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b="1" dirty="0">
                <a:solidFill>
                  <a:prstClr val="white"/>
                </a:solidFill>
              </a:rPr>
              <a:t>R</a:t>
            </a:r>
          </a:p>
        </p:txBody>
      </p:sp>
      <p:sp>
        <p:nvSpPr>
          <p:cNvPr id="34" name="Content Placeholder 4"/>
          <p:cNvSpPr txBox="1">
            <a:spLocks/>
          </p:cNvSpPr>
          <p:nvPr/>
        </p:nvSpPr>
        <p:spPr>
          <a:xfrm>
            <a:off x="4495800" y="1295400"/>
            <a:ext cx="4267200" cy="609600"/>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eaLnBrk="0" hangingPunct="0">
              <a:spcBef>
                <a:spcPct val="20000"/>
              </a:spcBef>
              <a:buFont typeface="Arial" pitchFamily="34" charset="0"/>
              <a:buNone/>
              <a:defRPr/>
            </a:pPr>
            <a:r>
              <a:rPr lang="en-US" sz="1600" dirty="0">
                <a:solidFill>
                  <a:prstClr val="white"/>
                </a:solidFill>
              </a:rPr>
              <a:t>7           8           9            10            11            12           </a:t>
            </a:r>
          </a:p>
        </p:txBody>
      </p:sp>
      <p:cxnSp>
        <p:nvCxnSpPr>
          <p:cNvPr id="27" name="Elbow Connector 26"/>
          <p:cNvCxnSpPr/>
          <p:nvPr/>
        </p:nvCxnSpPr>
        <p:spPr>
          <a:xfrm rot="5400000">
            <a:off x="3314700" y="2476500"/>
            <a:ext cx="1828800" cy="685800"/>
          </a:xfrm>
          <a:prstGeom prst="bentConnector2">
            <a:avLst/>
          </a:prstGeom>
          <a:ln w="31750">
            <a:solidFill>
              <a:srgbClr val="FFFF00"/>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1542" name="TextBox 35"/>
          <p:cNvSpPr txBox="1">
            <a:spLocks noChangeArrowheads="1"/>
          </p:cNvSpPr>
          <p:nvPr/>
        </p:nvSpPr>
        <p:spPr bwMode="auto">
          <a:xfrm>
            <a:off x="5029200" y="3581400"/>
            <a:ext cx="3657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fontAlgn="base">
              <a:spcBef>
                <a:spcPct val="0"/>
              </a:spcBef>
              <a:spcAft>
                <a:spcPct val="0"/>
              </a:spcAft>
            </a:pPr>
            <a:r>
              <a:rPr lang="en-US" sz="1400">
                <a:solidFill>
                  <a:prstClr val="white"/>
                </a:solidFill>
                <a:latin typeface="Times New Roman" pitchFamily="18" charset="0"/>
              </a:rPr>
              <a:t>*SLL patients: Dose escalation of lenalidomide starting with cycle 1: (10mg, 15mg, 20mg)</a:t>
            </a:r>
          </a:p>
        </p:txBody>
      </p:sp>
      <p:sp>
        <p:nvSpPr>
          <p:cNvPr id="21543" name="TextBox 30"/>
          <p:cNvSpPr txBox="1">
            <a:spLocks noChangeArrowheads="1"/>
          </p:cNvSpPr>
          <p:nvPr/>
        </p:nvSpPr>
        <p:spPr bwMode="auto">
          <a:xfrm>
            <a:off x="6400800" y="6581775"/>
            <a:ext cx="2743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fontAlgn="base">
              <a:spcBef>
                <a:spcPct val="0"/>
              </a:spcBef>
              <a:spcAft>
                <a:spcPct val="0"/>
              </a:spcAft>
            </a:pPr>
            <a:r>
              <a:rPr lang="en-US" sz="1200">
                <a:solidFill>
                  <a:prstClr val="white"/>
                </a:solidFill>
                <a:latin typeface="Times New Roman" pitchFamily="18" charset="0"/>
              </a:rPr>
              <a:t>Fowler, N. et al. ICML 2011. Abst#137.  </a:t>
            </a:r>
          </a:p>
        </p:txBody>
      </p:sp>
    </p:spTree>
    <p:extLst>
      <p:ext uri="{BB962C8B-B14F-4D97-AF65-F5344CB8AC3E}">
        <p14:creationId xmlns:p14="http://schemas.microsoft.com/office/powerpoint/2010/main" val="14139177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rgbClr val="FFFF00"/>
                </a:solidFill>
                <a:latin typeface="+mn-lt"/>
              </a:rPr>
              <a:t>Response Rates</a:t>
            </a:r>
            <a:endParaRPr lang="en-US" dirty="0">
              <a:solidFill>
                <a:srgbClr val="FFFF00"/>
              </a:solidFill>
              <a:latin typeface="+mn-lt"/>
            </a:endParaRPr>
          </a:p>
        </p:txBody>
      </p:sp>
      <p:graphicFrame>
        <p:nvGraphicFramePr>
          <p:cNvPr id="4" name="Group 127"/>
          <p:cNvGraphicFramePr>
            <a:graphicFrameLocks/>
          </p:cNvGraphicFramePr>
          <p:nvPr>
            <p:extLst>
              <p:ext uri="{D42A27DB-BD31-4B8C-83A1-F6EECF244321}">
                <p14:modId xmlns:p14="http://schemas.microsoft.com/office/powerpoint/2010/main" val="1313056046"/>
              </p:ext>
            </p:extLst>
          </p:nvPr>
        </p:nvGraphicFramePr>
        <p:xfrm>
          <a:off x="685800" y="1371600"/>
          <a:ext cx="7848601" cy="3418770"/>
        </p:xfrm>
        <a:graphic>
          <a:graphicData uri="http://schemas.openxmlformats.org/drawingml/2006/table">
            <a:tbl>
              <a:tblPr firstRow="1">
                <a:tableStyleId>{68D230F3-CF80-4859-8CE7-A43EE81993B5}</a:tableStyleId>
              </a:tblPr>
              <a:tblGrid>
                <a:gridCol w="1569720"/>
                <a:gridCol w="1173480"/>
                <a:gridCol w="1426371"/>
                <a:gridCol w="1389856"/>
                <a:gridCol w="1111883"/>
                <a:gridCol w="1177291"/>
              </a:tblGrid>
              <a:tr h="381000">
                <a:tc rowSpan="2">
                  <a:txBody>
                    <a:bodyPr/>
                    <a:lstStyle/>
                    <a:p>
                      <a:pPr marL="0" marR="0" lvl="0" indent="0" algn="l"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b" anchorCtr="1" horzOverflow="overflow"/>
                </a:tc>
                <a:tc rowSpan="2">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SLL (N=30)</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b" anchorCtr="1" horzOverflow="overflow"/>
                </a:tc>
                <a:tc rowSpan="2">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Marginal  </a:t>
                      </a:r>
                      <a:br>
                        <a:rPr kumimoji="0" lang="en-US" sz="2200" u="none" strike="noStrike" cap="none" normalizeH="0" baseline="0" dirty="0" smtClean="0">
                          <a:ln>
                            <a:noFill/>
                          </a:ln>
                          <a:effectLst/>
                          <a:latin typeface="Calibri" pitchFamily="34" charset="0"/>
                        </a:rPr>
                      </a:br>
                      <a:r>
                        <a:rPr kumimoji="0" lang="en-US" sz="2200" u="none" strike="noStrike" cap="none" normalizeH="0" baseline="0" dirty="0" smtClean="0">
                          <a:ln>
                            <a:noFill/>
                          </a:ln>
                          <a:effectLst/>
                          <a:latin typeface="Calibri" pitchFamily="34" charset="0"/>
                        </a:rPr>
                        <a:t>(N=27)*</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b" anchorCtr="1" horzOverflow="overflow"/>
                </a:tc>
                <a:tc rowSpan="2">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Follicular</a:t>
                      </a:r>
                    </a:p>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(N=46)*</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b" anchorCtr="1" horzOverflow="overflow"/>
                </a:tc>
                <a:tc gridSpan="2">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All Patients</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b" anchorCtr="1" horzOverflow="overflow"/>
                </a:tc>
                <a:tc hMerge="1">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endParaRPr kumimoji="0" lang="en-US" sz="1800" b="0" i="0" u="none" strike="noStrike" cap="none" normalizeH="0" baseline="0" dirty="0" smtClean="0">
                        <a:ln>
                          <a:noFill/>
                        </a:ln>
                        <a:solidFill>
                          <a:schemeClr val="bg1"/>
                        </a:solidFill>
                        <a:effectLst/>
                        <a:latin typeface="+mn-lt"/>
                      </a:endParaRPr>
                    </a:p>
                  </a:txBody>
                  <a:tcPr marL="90000" marR="90000" marT="46800" marB="46800" anchor="ctr" horzOverflow="overflow"/>
                </a:tc>
              </a:tr>
              <a:tr h="43633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err="1" smtClean="0">
                          <a:ln>
                            <a:noFill/>
                          </a:ln>
                          <a:effectLst/>
                          <a:latin typeface="Calibri" pitchFamily="34" charset="0"/>
                        </a:rPr>
                        <a:t>Eval</a:t>
                      </a:r>
                      <a:r>
                        <a:rPr kumimoji="0" lang="en-US" sz="2200" u="none" strike="noStrike" cap="none" normalizeH="0" baseline="0" dirty="0" smtClean="0">
                          <a:ln>
                            <a:noFill/>
                          </a:ln>
                          <a:effectLst/>
                          <a:latin typeface="Calibri" pitchFamily="34" charset="0"/>
                        </a:rPr>
                        <a:t> (N=103)</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b" anchorCtr="1" horzOverflow="overflow">
                    <a:lnB w="12700" cap="flat" cmpd="sng" algn="ctr">
                      <a:solidFill>
                        <a:schemeClr val="accent6"/>
                      </a:solidFill>
                      <a:prstDash val="solid"/>
                      <a:round/>
                      <a:headEnd type="none" w="med" len="med"/>
                      <a:tailEnd type="none" w="med" len="med"/>
                    </a:lnB>
                    <a:noFill/>
                  </a:tcPr>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ITT</a:t>
                      </a:r>
                    </a:p>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(N=110)</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b" anchorCtr="1" horzOverflow="overflow">
                    <a:lnB w="12700" cap="flat" cmpd="sng" algn="ctr">
                      <a:solidFill>
                        <a:schemeClr val="accent6"/>
                      </a:solidFill>
                      <a:prstDash val="solid"/>
                      <a:round/>
                      <a:headEnd type="none" w="med" len="med"/>
                      <a:tailEnd type="none" w="med" len="med"/>
                    </a:lnB>
                    <a:noFill/>
                  </a:tcPr>
                </a:tc>
              </a:tr>
              <a:tr h="474839">
                <a:tc>
                  <a:txBody>
                    <a:bodyPr/>
                    <a:lstStyle/>
                    <a:p>
                      <a:pPr marL="0" marR="0" lvl="0" indent="0" algn="l"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ORR, n (%)</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rgbClr val="9970FE"/>
                        </a:buClr>
                        <a:buSzPct val="75000"/>
                        <a:buFont typeface="Wingdings 3" pitchFamily="18" charset="2"/>
                        <a:buNone/>
                        <a:tabLst/>
                      </a:pPr>
                      <a:r>
                        <a:rPr kumimoji="0" lang="en-GB" sz="2200" u="none" strike="noStrike" cap="none" normalizeH="0" baseline="0" dirty="0" smtClean="0">
                          <a:ln>
                            <a:noFill/>
                          </a:ln>
                          <a:effectLst/>
                          <a:latin typeface="Calibri" pitchFamily="34" charset="0"/>
                        </a:rPr>
                        <a:t>24 (80)</a:t>
                      </a:r>
                      <a:endParaRPr kumimoji="0" lang="en-GB"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24 (89)</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45 (98)</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93 (90)</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lnT w="12700" cap="flat" cmpd="sng" algn="ctr">
                      <a:solidFill>
                        <a:schemeClr val="accent6"/>
                      </a:solidFill>
                      <a:prstDash val="solid"/>
                      <a:round/>
                      <a:headEnd type="none" w="med" len="med"/>
                      <a:tailEnd type="none" w="med" len="med"/>
                    </a:lnT>
                  </a:tcPr>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93 (85)</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lnT w="12700" cap="flat" cmpd="sng" algn="ctr">
                      <a:solidFill>
                        <a:schemeClr val="accent6"/>
                      </a:solidFill>
                      <a:prstDash val="solid"/>
                      <a:round/>
                      <a:headEnd type="none" w="med" len="med"/>
                      <a:tailEnd type="none" w="med" len="med"/>
                    </a:lnT>
                  </a:tcPr>
                </a:tc>
              </a:tr>
              <a:tr h="474839">
                <a:tc>
                  <a:txBody>
                    <a:bodyPr/>
                    <a:lstStyle/>
                    <a:p>
                      <a:pPr marL="0" marR="0" lvl="0" indent="177800" algn="l"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CR/Cru</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rgbClr val="9970FE"/>
                        </a:buClr>
                        <a:buSzPct val="75000"/>
                        <a:buFont typeface="Wingdings 3" pitchFamily="18" charset="2"/>
                        <a:buNone/>
                        <a:tabLst/>
                      </a:pPr>
                      <a:r>
                        <a:rPr kumimoji="0" lang="en-GB" sz="2200" u="none" strike="noStrike" cap="none" normalizeH="0" baseline="0" dirty="0" smtClean="0">
                          <a:ln>
                            <a:noFill/>
                          </a:ln>
                          <a:effectLst/>
                          <a:latin typeface="Calibri" pitchFamily="34" charset="0"/>
                        </a:rPr>
                        <a:t>8 (27)</a:t>
                      </a:r>
                      <a:endParaRPr kumimoji="0" lang="en-GB"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18 (67)</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40 (87)</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66 (64)</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66 (60)</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r>
              <a:tr h="474839">
                <a:tc>
                  <a:txBody>
                    <a:bodyPr/>
                    <a:lstStyle/>
                    <a:p>
                      <a:pPr marL="0" marR="0" lvl="0" indent="177800" algn="l"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sym typeface="Symbol" pitchFamily="18" charset="2"/>
                        </a:rPr>
                        <a:t>PR</a:t>
                      </a:r>
                      <a:endParaRPr kumimoji="0" lang="en-US" sz="2200" b="1" i="0" u="none" strike="noStrike" cap="none" normalizeH="0" baseline="0" dirty="0" smtClean="0">
                        <a:ln>
                          <a:noFill/>
                        </a:ln>
                        <a:solidFill>
                          <a:schemeClr val="bg1"/>
                        </a:solidFill>
                        <a:effectLst/>
                        <a:latin typeface="Calibri" pitchFamily="34" charset="0"/>
                        <a:sym typeface="Symbol" pitchFamily="18" charset="2"/>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rgbClr val="9970FE"/>
                        </a:buClr>
                        <a:buSzPct val="75000"/>
                        <a:buFont typeface="Wingdings 3" pitchFamily="18" charset="2"/>
                        <a:buNone/>
                        <a:tabLst/>
                      </a:pPr>
                      <a:r>
                        <a:rPr kumimoji="0" lang="en-GB" sz="2200" u="none" strike="noStrike" cap="none" normalizeH="0" baseline="0" dirty="0" smtClean="0">
                          <a:ln>
                            <a:noFill/>
                          </a:ln>
                          <a:effectLst/>
                          <a:latin typeface="Calibri" pitchFamily="34" charset="0"/>
                        </a:rPr>
                        <a:t>16 (53)</a:t>
                      </a:r>
                      <a:endParaRPr kumimoji="0" lang="en-GB"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6 (22)</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5 (11)</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27 (26)</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27 (25)</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r>
              <a:tr h="474839">
                <a:tc>
                  <a:txBody>
                    <a:bodyPr/>
                    <a:lstStyle/>
                    <a:p>
                      <a:pPr marL="0" marR="0" lvl="0" indent="0" algn="l"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SD, n (%)</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rgbClr val="9970FE"/>
                        </a:buClr>
                        <a:buSzPct val="75000"/>
                        <a:buFont typeface="Wingdings 3" pitchFamily="18" charset="2"/>
                        <a:buNone/>
                        <a:tabLst/>
                      </a:pPr>
                      <a:r>
                        <a:rPr kumimoji="0" lang="en-GB" sz="2200" u="none" strike="noStrike" cap="none" normalizeH="0" baseline="0" dirty="0" smtClean="0">
                          <a:ln>
                            <a:noFill/>
                          </a:ln>
                          <a:effectLst/>
                          <a:latin typeface="Calibri" pitchFamily="34" charset="0"/>
                        </a:rPr>
                        <a:t>4 (13)</a:t>
                      </a:r>
                      <a:endParaRPr kumimoji="0" lang="en-GB"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3 (11)</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1 (2)</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8 (8)</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8 (7)</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r>
              <a:tr h="474839">
                <a:tc>
                  <a:txBody>
                    <a:bodyPr/>
                    <a:lstStyle/>
                    <a:p>
                      <a:pPr marL="0" marR="0" lvl="0" indent="0" algn="l"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PD, n (%)</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rgbClr val="9970FE"/>
                        </a:buClr>
                        <a:buSzPct val="75000"/>
                        <a:buFont typeface="Wingdings 3" pitchFamily="18" charset="2"/>
                        <a:buNone/>
                        <a:tabLst/>
                      </a:pPr>
                      <a:r>
                        <a:rPr kumimoji="0" lang="en-GB" sz="2200" u="none" strike="noStrike" cap="none" normalizeH="0" baseline="0" dirty="0" smtClean="0">
                          <a:ln>
                            <a:noFill/>
                          </a:ln>
                          <a:effectLst/>
                          <a:latin typeface="Calibri" pitchFamily="34" charset="0"/>
                        </a:rPr>
                        <a:t>2 (7)</a:t>
                      </a:r>
                      <a:endParaRPr kumimoji="0" lang="en-GB"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0</a:t>
                      </a:r>
                      <a:endParaRPr kumimoji="0" lang="en-US" sz="2200" b="1"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0</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2 (2)</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85000"/>
                        </a:lnSpc>
                        <a:spcBef>
                          <a:spcPct val="0"/>
                        </a:spcBef>
                        <a:spcAft>
                          <a:spcPct val="0"/>
                        </a:spcAft>
                        <a:buClr>
                          <a:srgbClr val="9970FE"/>
                        </a:buClr>
                        <a:buSzPct val="75000"/>
                        <a:buFont typeface="Wingdings 3" pitchFamily="18" charset="2"/>
                        <a:buNone/>
                        <a:tabLst/>
                      </a:pPr>
                      <a:r>
                        <a:rPr kumimoji="0" lang="en-US" sz="2200" u="none" strike="noStrike" cap="none" normalizeH="0" baseline="0" dirty="0" smtClean="0">
                          <a:ln>
                            <a:noFill/>
                          </a:ln>
                          <a:effectLst/>
                          <a:latin typeface="Calibri" pitchFamily="34" charset="0"/>
                        </a:rPr>
                        <a:t>2 (2)</a:t>
                      </a:r>
                      <a:endParaRPr kumimoji="0" lang="en-US" sz="2200" b="0" i="0" u="none" strike="noStrike" cap="none" normalizeH="0" baseline="0" dirty="0" smtClean="0">
                        <a:ln>
                          <a:noFill/>
                        </a:ln>
                        <a:solidFill>
                          <a:schemeClr val="bg1"/>
                        </a:solidFill>
                        <a:effectLst/>
                        <a:latin typeface="Calibri" pitchFamily="34" charset="0"/>
                      </a:endParaRPr>
                    </a:p>
                  </a:txBody>
                  <a:tcPr marL="90000" marR="90000" marT="46800" marB="46800" anchor="ctr" horzOverflow="overflow"/>
                </a:tc>
              </a:tr>
            </a:tbl>
          </a:graphicData>
        </a:graphic>
      </p:graphicFrame>
      <p:sp>
        <p:nvSpPr>
          <p:cNvPr id="5" name="TextBox 4"/>
          <p:cNvSpPr txBox="1"/>
          <p:nvPr/>
        </p:nvSpPr>
        <p:spPr>
          <a:xfrm>
            <a:off x="609600" y="5029200"/>
            <a:ext cx="6477000" cy="1200329"/>
          </a:xfrm>
          <a:prstGeom prst="rect">
            <a:avLst/>
          </a:prstGeom>
          <a:noFill/>
        </p:spPr>
        <p:txBody>
          <a:bodyPr wrap="square" rtlCol="0">
            <a:spAutoFit/>
          </a:bodyPr>
          <a:lstStyle/>
          <a:p>
            <a:r>
              <a:rPr lang="en-US" dirty="0" smtClean="0"/>
              <a:t>*7 pts not evaluable for response:</a:t>
            </a:r>
          </a:p>
          <a:p>
            <a:pPr lvl="1" indent="-228600">
              <a:buFont typeface="Arial" pitchFamily="34" charset="0"/>
              <a:buChar char="•"/>
            </a:pPr>
            <a:r>
              <a:rPr lang="en-US" dirty="0" smtClean="0"/>
              <a:t>5 due to adverse event in cycle 1</a:t>
            </a:r>
          </a:p>
          <a:p>
            <a:pPr lvl="1" indent="-228600">
              <a:buFont typeface="Arial" pitchFamily="34" charset="0"/>
              <a:buChar char="•"/>
            </a:pPr>
            <a:r>
              <a:rPr lang="en-US" dirty="0" smtClean="0"/>
              <a:t>1  due to non-compliance</a:t>
            </a:r>
          </a:p>
          <a:p>
            <a:pPr lvl="1" indent="-228600">
              <a:buFont typeface="Arial" pitchFamily="34" charset="0"/>
              <a:buChar char="•"/>
            </a:pPr>
            <a:r>
              <a:rPr lang="en-US" dirty="0" smtClean="0"/>
              <a:t>1 due to withdrawal of consent</a:t>
            </a:r>
            <a:endParaRPr lang="en-US" dirty="0"/>
          </a:p>
        </p:txBody>
      </p:sp>
      <p:sp>
        <p:nvSpPr>
          <p:cNvPr id="6" name="TextBox 5"/>
          <p:cNvSpPr txBox="1"/>
          <p:nvPr/>
        </p:nvSpPr>
        <p:spPr>
          <a:xfrm>
            <a:off x="5867400" y="6556771"/>
            <a:ext cx="3276600" cy="307777"/>
          </a:xfrm>
          <a:prstGeom prst="rect">
            <a:avLst/>
          </a:prstGeom>
          <a:noFill/>
        </p:spPr>
        <p:txBody>
          <a:bodyPr wrap="square" rtlCol="0">
            <a:spAutoFit/>
          </a:bodyPr>
          <a:lstStyle/>
          <a:p>
            <a:r>
              <a:rPr lang="en-US" sz="1400" dirty="0" smtClean="0"/>
              <a:t>Fowler N, et al ASH 2012</a:t>
            </a:r>
            <a:r>
              <a:rPr lang="en-US" sz="1400" dirty="0"/>
              <a:t>;Abstract 901</a:t>
            </a:r>
            <a:r>
              <a:rPr lang="en-US" sz="1400" dirty="0" smtClean="0"/>
              <a:t>. </a:t>
            </a:r>
            <a:endParaRPr lang="en-US" sz="1400" dirty="0"/>
          </a:p>
        </p:txBody>
      </p:sp>
    </p:spTree>
    <p:extLst>
      <p:ext uri="{BB962C8B-B14F-4D97-AF65-F5344CB8AC3E}">
        <p14:creationId xmlns:p14="http://schemas.microsoft.com/office/powerpoint/2010/main" val="36993167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97445" y="4379295"/>
            <a:ext cx="3342468" cy="2324815"/>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extLst/>
        </p:spPr>
      </p:pic>
      <p:pic>
        <p:nvPicPr>
          <p:cNvPr id="1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03923" y="1647986"/>
            <a:ext cx="3433434" cy="226459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extLst/>
        </p:spPr>
      </p:pic>
      <p:pic>
        <p:nvPicPr>
          <p:cNvPr id="14" name="Picture 2"/>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712729" y="1664798"/>
            <a:ext cx="3357235" cy="2247781"/>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extLst/>
        </p:spPr>
      </p:pic>
      <p:sp>
        <p:nvSpPr>
          <p:cNvPr id="2" name="Title 1"/>
          <p:cNvSpPr>
            <a:spLocks noGrp="1"/>
          </p:cNvSpPr>
          <p:nvPr>
            <p:ph type="title"/>
          </p:nvPr>
        </p:nvSpPr>
        <p:spPr/>
        <p:txBody>
          <a:bodyPr>
            <a:normAutofit fontScale="90000"/>
          </a:bodyPr>
          <a:lstStyle/>
          <a:p>
            <a:r>
              <a:rPr lang="en-US" dirty="0" smtClean="0">
                <a:solidFill>
                  <a:srgbClr val="FFFF00"/>
                </a:solidFill>
                <a:latin typeface="+mn-lt"/>
              </a:rPr>
              <a:t>Progression-Free Survival</a:t>
            </a:r>
            <a:br>
              <a:rPr lang="en-US" dirty="0" smtClean="0">
                <a:solidFill>
                  <a:srgbClr val="FFFF00"/>
                </a:solidFill>
                <a:latin typeface="+mn-lt"/>
              </a:rPr>
            </a:br>
            <a:endParaRPr lang="en-US" dirty="0">
              <a:solidFill>
                <a:srgbClr val="FFFF00"/>
              </a:solidFill>
              <a:latin typeface="+mn-lt"/>
            </a:endParaRPr>
          </a:p>
        </p:txBody>
      </p:sp>
      <p:sp>
        <p:nvSpPr>
          <p:cNvPr id="5" name="TextBox 4"/>
          <p:cNvSpPr txBox="1"/>
          <p:nvPr/>
        </p:nvSpPr>
        <p:spPr>
          <a:xfrm>
            <a:off x="1415879" y="2922722"/>
            <a:ext cx="2362200" cy="461665"/>
          </a:xfrm>
          <a:prstGeom prst="rect">
            <a:avLst/>
          </a:prstGeom>
          <a:noFill/>
        </p:spPr>
        <p:txBody>
          <a:bodyPr wrap="square" rtlCol="0">
            <a:spAutoFit/>
          </a:bodyPr>
          <a:lstStyle/>
          <a:p>
            <a:r>
              <a:rPr lang="en-US" sz="1200" b="1" dirty="0" smtClean="0">
                <a:solidFill>
                  <a:schemeClr val="bg1"/>
                </a:solidFill>
                <a:latin typeface="+mj-lt"/>
              </a:rPr>
              <a:t>N=46</a:t>
            </a:r>
          </a:p>
          <a:p>
            <a:r>
              <a:rPr lang="en-US" sz="1200" b="1" dirty="0" smtClean="0">
                <a:solidFill>
                  <a:schemeClr val="bg1"/>
                </a:solidFill>
                <a:latin typeface="+mj-lt"/>
              </a:rPr>
              <a:t>36 mo PFS: 81%</a:t>
            </a:r>
          </a:p>
        </p:txBody>
      </p:sp>
      <p:sp>
        <p:nvSpPr>
          <p:cNvPr id="6" name="TextBox 5"/>
          <p:cNvSpPr txBox="1"/>
          <p:nvPr/>
        </p:nvSpPr>
        <p:spPr>
          <a:xfrm>
            <a:off x="730079" y="1066800"/>
            <a:ext cx="3352800" cy="523220"/>
          </a:xfrm>
          <a:prstGeom prst="rect">
            <a:avLst/>
          </a:prstGeom>
          <a:noFill/>
        </p:spPr>
        <p:txBody>
          <a:bodyPr wrap="square" rtlCol="0">
            <a:spAutoFit/>
          </a:bodyPr>
          <a:lstStyle/>
          <a:p>
            <a:r>
              <a:rPr lang="en-US" sz="2800" dirty="0" smtClean="0"/>
              <a:t>Follicular Lymphoma</a:t>
            </a:r>
            <a:endParaRPr lang="en-US" sz="2800" dirty="0"/>
          </a:p>
        </p:txBody>
      </p:sp>
      <p:sp>
        <p:nvSpPr>
          <p:cNvPr id="7" name="TextBox 6"/>
          <p:cNvSpPr txBox="1"/>
          <p:nvPr/>
        </p:nvSpPr>
        <p:spPr>
          <a:xfrm>
            <a:off x="5911679" y="1066800"/>
            <a:ext cx="2590800" cy="523220"/>
          </a:xfrm>
          <a:prstGeom prst="rect">
            <a:avLst/>
          </a:prstGeom>
          <a:noFill/>
        </p:spPr>
        <p:txBody>
          <a:bodyPr wrap="square" rtlCol="0">
            <a:spAutoFit/>
          </a:bodyPr>
          <a:lstStyle/>
          <a:p>
            <a:r>
              <a:rPr lang="en-US" sz="2800" dirty="0" smtClean="0"/>
              <a:t>Marginal Zone</a:t>
            </a:r>
            <a:endParaRPr lang="en-US" sz="2800" dirty="0"/>
          </a:p>
        </p:txBody>
      </p:sp>
      <p:sp>
        <p:nvSpPr>
          <p:cNvPr id="8" name="TextBox 7"/>
          <p:cNvSpPr txBox="1"/>
          <p:nvPr/>
        </p:nvSpPr>
        <p:spPr>
          <a:xfrm>
            <a:off x="4311479" y="3810000"/>
            <a:ext cx="914400" cy="523220"/>
          </a:xfrm>
          <a:prstGeom prst="rect">
            <a:avLst/>
          </a:prstGeom>
          <a:noFill/>
        </p:spPr>
        <p:txBody>
          <a:bodyPr wrap="square" rtlCol="0">
            <a:spAutoFit/>
          </a:bodyPr>
          <a:lstStyle/>
          <a:p>
            <a:r>
              <a:rPr lang="en-US" sz="2800" dirty="0" smtClean="0"/>
              <a:t>SLL</a:t>
            </a:r>
            <a:endParaRPr lang="en-US" sz="2800" dirty="0"/>
          </a:p>
        </p:txBody>
      </p:sp>
      <p:sp>
        <p:nvSpPr>
          <p:cNvPr id="11" name="TextBox 10"/>
          <p:cNvSpPr txBox="1"/>
          <p:nvPr/>
        </p:nvSpPr>
        <p:spPr>
          <a:xfrm>
            <a:off x="5911679" y="2895600"/>
            <a:ext cx="1752600" cy="461665"/>
          </a:xfrm>
          <a:prstGeom prst="rect">
            <a:avLst/>
          </a:prstGeom>
          <a:noFill/>
        </p:spPr>
        <p:txBody>
          <a:bodyPr wrap="square" rtlCol="0">
            <a:spAutoFit/>
          </a:bodyPr>
          <a:lstStyle/>
          <a:p>
            <a:r>
              <a:rPr lang="en-US" sz="1200" b="1" dirty="0" smtClean="0">
                <a:solidFill>
                  <a:schemeClr val="bg1"/>
                </a:solidFill>
                <a:latin typeface="+mj-lt"/>
              </a:rPr>
              <a:t>N=27</a:t>
            </a:r>
          </a:p>
          <a:p>
            <a:r>
              <a:rPr lang="en-US" sz="1200" b="1" dirty="0" smtClean="0">
                <a:solidFill>
                  <a:schemeClr val="bg1"/>
                </a:solidFill>
                <a:latin typeface="+mj-lt"/>
              </a:rPr>
              <a:t>36 mo PFS: 89%</a:t>
            </a:r>
          </a:p>
        </p:txBody>
      </p:sp>
      <p:sp>
        <p:nvSpPr>
          <p:cNvPr id="12" name="TextBox 11"/>
          <p:cNvSpPr txBox="1"/>
          <p:nvPr/>
        </p:nvSpPr>
        <p:spPr>
          <a:xfrm>
            <a:off x="3778079" y="5638800"/>
            <a:ext cx="2362200" cy="461665"/>
          </a:xfrm>
          <a:prstGeom prst="rect">
            <a:avLst/>
          </a:prstGeom>
          <a:noFill/>
        </p:spPr>
        <p:txBody>
          <a:bodyPr wrap="square" rtlCol="0">
            <a:spAutoFit/>
          </a:bodyPr>
          <a:lstStyle/>
          <a:p>
            <a:r>
              <a:rPr lang="en-US" sz="1200" b="1" dirty="0" smtClean="0">
                <a:solidFill>
                  <a:schemeClr val="bg1"/>
                </a:solidFill>
                <a:latin typeface="+mj-lt"/>
              </a:rPr>
              <a:t>N=30</a:t>
            </a:r>
          </a:p>
          <a:p>
            <a:r>
              <a:rPr lang="en-US" sz="1200" b="1" dirty="0" smtClean="0">
                <a:solidFill>
                  <a:schemeClr val="bg1"/>
                </a:solidFill>
                <a:latin typeface="+mj-lt"/>
              </a:rPr>
              <a:t>36 mo PFS: 66%</a:t>
            </a:r>
          </a:p>
        </p:txBody>
      </p:sp>
      <p:sp>
        <p:nvSpPr>
          <p:cNvPr id="17" name="TextBox 16"/>
          <p:cNvSpPr txBox="1"/>
          <p:nvPr/>
        </p:nvSpPr>
        <p:spPr>
          <a:xfrm>
            <a:off x="6901267" y="5029200"/>
            <a:ext cx="2014133" cy="307777"/>
          </a:xfrm>
          <a:prstGeom prst="rect">
            <a:avLst/>
          </a:prstGeom>
          <a:noFill/>
        </p:spPr>
        <p:txBody>
          <a:bodyPr wrap="square" rtlCol="0">
            <a:spAutoFit/>
          </a:bodyPr>
          <a:lstStyle/>
          <a:p>
            <a:r>
              <a:rPr lang="en-US" sz="1400" dirty="0" smtClean="0"/>
              <a:t>*Projected 3 year PFS</a:t>
            </a:r>
            <a:endParaRPr lang="en-US" sz="1400" dirty="0"/>
          </a:p>
        </p:txBody>
      </p:sp>
      <p:sp>
        <p:nvSpPr>
          <p:cNvPr id="3" name="TextBox 2"/>
          <p:cNvSpPr txBox="1"/>
          <p:nvPr/>
        </p:nvSpPr>
        <p:spPr>
          <a:xfrm>
            <a:off x="0" y="6477000"/>
            <a:ext cx="4572000" cy="307777"/>
          </a:xfrm>
          <a:prstGeom prst="rect">
            <a:avLst/>
          </a:prstGeom>
          <a:noFill/>
        </p:spPr>
        <p:txBody>
          <a:bodyPr wrap="square" rtlCol="0">
            <a:spAutoFit/>
          </a:bodyPr>
          <a:lstStyle/>
          <a:p>
            <a:r>
              <a:rPr lang="en-US" sz="1400" dirty="0" smtClean="0"/>
              <a:t>Courtesy of Fowler N, et al ASH 2012.</a:t>
            </a:r>
            <a:endParaRPr lang="en-US" sz="1400" dirty="0"/>
          </a:p>
        </p:txBody>
      </p:sp>
    </p:spTree>
    <p:extLst>
      <p:ext uri="{BB962C8B-B14F-4D97-AF65-F5344CB8AC3E}">
        <p14:creationId xmlns:p14="http://schemas.microsoft.com/office/powerpoint/2010/main" val="6687224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FowlerGraph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4724400"/>
            <a:ext cx="4301614" cy="2133600"/>
          </a:xfrm>
          <a:prstGeom prst="rect">
            <a:avLst/>
          </a:prstGeom>
        </p:spPr>
      </p:pic>
      <p:pic>
        <p:nvPicPr>
          <p:cNvPr id="8" name="Picture 7" descr="FowlerGraph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1143000"/>
            <a:ext cx="8839200" cy="2560320"/>
          </a:xfrm>
          <a:prstGeom prst="rect">
            <a:avLst/>
          </a:prstGeom>
        </p:spPr>
      </p:pic>
      <p:sp>
        <p:nvSpPr>
          <p:cNvPr id="3" name="Title 1"/>
          <p:cNvSpPr txBox="1">
            <a:spLocks/>
          </p:cNvSpPr>
          <p:nvPr/>
        </p:nvSpPr>
        <p:spPr>
          <a:xfrm>
            <a:off x="533400" y="0"/>
            <a:ext cx="8229600" cy="1143000"/>
          </a:xfrm>
          <a:prstGeom prst="rect">
            <a:avLst/>
          </a:prstGeom>
        </p:spPr>
        <p:txBody>
          <a:bodyP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rgbClr val="FFFF00"/>
                </a:solidFill>
                <a:latin typeface="+mn-lt"/>
              </a:rPr>
              <a:t>Grade ≥ 3</a:t>
            </a:r>
            <a:br>
              <a:rPr lang="en-US" dirty="0" smtClean="0">
                <a:solidFill>
                  <a:srgbClr val="FFFF00"/>
                </a:solidFill>
                <a:latin typeface="+mn-lt"/>
              </a:rPr>
            </a:br>
            <a:r>
              <a:rPr lang="en-US" dirty="0" smtClean="0">
                <a:solidFill>
                  <a:srgbClr val="FFFF00"/>
                </a:solidFill>
                <a:latin typeface="+mn-lt"/>
              </a:rPr>
              <a:t>Adverse Events (&gt;1 pt.)</a:t>
            </a:r>
            <a:endParaRPr lang="en-US" dirty="0">
              <a:solidFill>
                <a:srgbClr val="FFFF00"/>
              </a:solidFill>
              <a:latin typeface="+mn-lt"/>
            </a:endParaRPr>
          </a:p>
        </p:txBody>
      </p:sp>
      <p:sp>
        <p:nvSpPr>
          <p:cNvPr id="5" name="Content Placeholder 2"/>
          <p:cNvSpPr txBox="1">
            <a:spLocks/>
          </p:cNvSpPr>
          <p:nvPr/>
        </p:nvSpPr>
        <p:spPr>
          <a:xfrm>
            <a:off x="990600" y="5219700"/>
            <a:ext cx="6248400" cy="16002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42950" lvl="2" indent="-342900"/>
            <a:endParaRPr lang="en-US" sz="1800" dirty="0" smtClean="0"/>
          </a:p>
          <a:p>
            <a:pPr marL="342900" lvl="1" indent="-342900">
              <a:buFont typeface="Arial" pitchFamily="34" charset="0"/>
              <a:buChar char="•"/>
            </a:pPr>
            <a:r>
              <a:rPr lang="en-US" sz="2000" dirty="0" smtClean="0">
                <a:solidFill>
                  <a:srgbClr val="FFFF00"/>
                </a:solidFill>
              </a:rPr>
              <a:t>Hematologic Toxicity</a:t>
            </a:r>
          </a:p>
          <a:p>
            <a:pPr marL="742950" lvl="2" indent="-342900"/>
            <a:r>
              <a:rPr lang="en-US" sz="1400" dirty="0" smtClean="0"/>
              <a:t>41% Neutropenia</a:t>
            </a:r>
          </a:p>
          <a:p>
            <a:pPr marL="742950" lvl="2" indent="-342900"/>
            <a:r>
              <a:rPr lang="en-US" sz="1400" dirty="0" smtClean="0"/>
              <a:t>6%  Thrombocytopenia</a:t>
            </a:r>
          </a:p>
        </p:txBody>
      </p:sp>
      <p:sp>
        <p:nvSpPr>
          <p:cNvPr id="2" name="TextBox 1"/>
          <p:cNvSpPr txBox="1"/>
          <p:nvPr/>
        </p:nvSpPr>
        <p:spPr>
          <a:xfrm>
            <a:off x="3429000" y="990600"/>
            <a:ext cx="2514600" cy="369332"/>
          </a:xfrm>
          <a:prstGeom prst="rect">
            <a:avLst/>
          </a:prstGeom>
          <a:noFill/>
        </p:spPr>
        <p:txBody>
          <a:bodyPr wrap="square" rtlCol="0">
            <a:spAutoFit/>
          </a:bodyPr>
          <a:lstStyle/>
          <a:p>
            <a:r>
              <a:rPr lang="en-US" dirty="0" smtClean="0"/>
              <a:t>Non-Hematologic</a:t>
            </a:r>
            <a:endParaRPr lang="en-US" dirty="0"/>
          </a:p>
        </p:txBody>
      </p:sp>
      <p:sp>
        <p:nvSpPr>
          <p:cNvPr id="9" name="TextBox 8"/>
          <p:cNvSpPr txBox="1"/>
          <p:nvPr/>
        </p:nvSpPr>
        <p:spPr>
          <a:xfrm rot="18965075">
            <a:off x="70757" y="4188115"/>
            <a:ext cx="2337829" cy="369332"/>
          </a:xfrm>
          <a:prstGeom prst="rect">
            <a:avLst/>
          </a:prstGeom>
          <a:noFill/>
        </p:spPr>
        <p:txBody>
          <a:bodyPr wrap="square" rtlCol="0">
            <a:spAutoFit/>
          </a:bodyPr>
          <a:lstStyle/>
          <a:p>
            <a:pPr algn="r"/>
            <a:r>
              <a:rPr lang="en-US" dirty="0" smtClean="0"/>
              <a:t>Rash/desquamation</a:t>
            </a:r>
            <a:endParaRPr lang="en-US" dirty="0"/>
          </a:p>
        </p:txBody>
      </p:sp>
      <p:sp>
        <p:nvSpPr>
          <p:cNvPr id="11" name="TextBox 10"/>
          <p:cNvSpPr txBox="1"/>
          <p:nvPr/>
        </p:nvSpPr>
        <p:spPr>
          <a:xfrm rot="18965075">
            <a:off x="-67210" y="3920018"/>
            <a:ext cx="1564764" cy="369332"/>
          </a:xfrm>
          <a:prstGeom prst="rect">
            <a:avLst/>
          </a:prstGeom>
          <a:noFill/>
        </p:spPr>
        <p:txBody>
          <a:bodyPr wrap="square" rtlCol="0">
            <a:spAutoFit/>
          </a:bodyPr>
          <a:lstStyle/>
          <a:p>
            <a:pPr algn="r"/>
            <a:r>
              <a:rPr lang="en-US" dirty="0" smtClean="0"/>
              <a:t>Pain (muscle)</a:t>
            </a:r>
            <a:endParaRPr lang="en-US" dirty="0"/>
          </a:p>
        </p:txBody>
      </p:sp>
      <p:sp>
        <p:nvSpPr>
          <p:cNvPr id="12" name="TextBox 11"/>
          <p:cNvSpPr txBox="1"/>
          <p:nvPr/>
        </p:nvSpPr>
        <p:spPr>
          <a:xfrm rot="18965075">
            <a:off x="1020414" y="4188115"/>
            <a:ext cx="2337829" cy="369332"/>
          </a:xfrm>
          <a:prstGeom prst="rect">
            <a:avLst/>
          </a:prstGeom>
          <a:noFill/>
        </p:spPr>
        <p:txBody>
          <a:bodyPr wrap="square" rtlCol="0">
            <a:spAutoFit/>
          </a:bodyPr>
          <a:lstStyle/>
          <a:p>
            <a:pPr algn="r"/>
            <a:r>
              <a:rPr lang="en-US" dirty="0" smtClean="0"/>
              <a:t>Fatigue</a:t>
            </a:r>
            <a:endParaRPr lang="en-US" dirty="0"/>
          </a:p>
        </p:txBody>
      </p:sp>
      <p:sp>
        <p:nvSpPr>
          <p:cNvPr id="13" name="TextBox 12"/>
          <p:cNvSpPr txBox="1"/>
          <p:nvPr/>
        </p:nvSpPr>
        <p:spPr>
          <a:xfrm rot="18965075">
            <a:off x="1858614" y="4188115"/>
            <a:ext cx="2337829" cy="369332"/>
          </a:xfrm>
          <a:prstGeom prst="rect">
            <a:avLst/>
          </a:prstGeom>
          <a:noFill/>
        </p:spPr>
        <p:txBody>
          <a:bodyPr wrap="square" rtlCol="0">
            <a:spAutoFit/>
          </a:bodyPr>
          <a:lstStyle/>
          <a:p>
            <a:pPr algn="r"/>
            <a:r>
              <a:rPr lang="en-US" dirty="0" smtClean="0"/>
              <a:t>Pulmonary (other)</a:t>
            </a:r>
            <a:endParaRPr lang="en-US" dirty="0"/>
          </a:p>
        </p:txBody>
      </p:sp>
      <p:sp>
        <p:nvSpPr>
          <p:cNvPr id="14" name="TextBox 13"/>
          <p:cNvSpPr txBox="1"/>
          <p:nvPr/>
        </p:nvSpPr>
        <p:spPr>
          <a:xfrm rot="18965075">
            <a:off x="2773012" y="4188115"/>
            <a:ext cx="2337829" cy="369332"/>
          </a:xfrm>
          <a:prstGeom prst="rect">
            <a:avLst/>
          </a:prstGeom>
          <a:noFill/>
        </p:spPr>
        <p:txBody>
          <a:bodyPr wrap="square" rtlCol="0">
            <a:spAutoFit/>
          </a:bodyPr>
          <a:lstStyle/>
          <a:p>
            <a:pPr algn="r"/>
            <a:r>
              <a:rPr lang="en-US" dirty="0" smtClean="0"/>
              <a:t>Thrombosis</a:t>
            </a:r>
            <a:endParaRPr lang="en-US" dirty="0"/>
          </a:p>
        </p:txBody>
      </p:sp>
      <p:sp>
        <p:nvSpPr>
          <p:cNvPr id="15" name="TextBox 14"/>
          <p:cNvSpPr txBox="1"/>
          <p:nvPr/>
        </p:nvSpPr>
        <p:spPr>
          <a:xfrm rot="18965075">
            <a:off x="3611214" y="4188115"/>
            <a:ext cx="2337829" cy="369332"/>
          </a:xfrm>
          <a:prstGeom prst="rect">
            <a:avLst/>
          </a:prstGeom>
          <a:noFill/>
        </p:spPr>
        <p:txBody>
          <a:bodyPr wrap="square" rtlCol="0">
            <a:spAutoFit/>
          </a:bodyPr>
          <a:lstStyle/>
          <a:p>
            <a:pPr algn="r"/>
            <a:r>
              <a:rPr lang="en-US" dirty="0" smtClean="0"/>
              <a:t>Edema: limb</a:t>
            </a:r>
            <a:endParaRPr lang="en-US" dirty="0"/>
          </a:p>
        </p:txBody>
      </p:sp>
      <p:sp>
        <p:nvSpPr>
          <p:cNvPr id="16" name="TextBox 15"/>
          <p:cNvSpPr txBox="1"/>
          <p:nvPr/>
        </p:nvSpPr>
        <p:spPr>
          <a:xfrm rot="18965075">
            <a:off x="4525613" y="4188115"/>
            <a:ext cx="2337829" cy="369332"/>
          </a:xfrm>
          <a:prstGeom prst="rect">
            <a:avLst/>
          </a:prstGeom>
          <a:noFill/>
        </p:spPr>
        <p:txBody>
          <a:bodyPr wrap="square" rtlCol="0">
            <a:spAutoFit/>
          </a:bodyPr>
          <a:lstStyle/>
          <a:p>
            <a:pPr algn="r"/>
            <a:r>
              <a:rPr lang="en-US" dirty="0" smtClean="0"/>
              <a:t>Cytokine release</a:t>
            </a:r>
            <a:endParaRPr lang="en-US" dirty="0"/>
          </a:p>
        </p:txBody>
      </p:sp>
      <p:sp>
        <p:nvSpPr>
          <p:cNvPr id="17" name="TextBox 16"/>
          <p:cNvSpPr txBox="1"/>
          <p:nvPr/>
        </p:nvSpPr>
        <p:spPr>
          <a:xfrm rot="18965075">
            <a:off x="5440014" y="4188115"/>
            <a:ext cx="2337829" cy="369332"/>
          </a:xfrm>
          <a:prstGeom prst="rect">
            <a:avLst/>
          </a:prstGeom>
          <a:noFill/>
        </p:spPr>
        <p:txBody>
          <a:bodyPr wrap="square" rtlCol="0">
            <a:spAutoFit/>
          </a:bodyPr>
          <a:lstStyle/>
          <a:p>
            <a:pPr algn="r"/>
            <a:r>
              <a:rPr lang="en-US" dirty="0" smtClean="0"/>
              <a:t>Pain (NOS)</a:t>
            </a:r>
            <a:endParaRPr lang="en-US" dirty="0"/>
          </a:p>
        </p:txBody>
      </p:sp>
      <p:sp>
        <p:nvSpPr>
          <p:cNvPr id="6" name="TextBox 5"/>
          <p:cNvSpPr txBox="1"/>
          <p:nvPr/>
        </p:nvSpPr>
        <p:spPr>
          <a:xfrm>
            <a:off x="914400" y="2514600"/>
            <a:ext cx="457200" cy="323165"/>
          </a:xfrm>
          <a:prstGeom prst="rect">
            <a:avLst/>
          </a:prstGeom>
          <a:noFill/>
        </p:spPr>
        <p:txBody>
          <a:bodyPr wrap="square" rtlCol="0">
            <a:spAutoFit/>
          </a:bodyPr>
          <a:lstStyle/>
          <a:p>
            <a:pPr algn="ctr"/>
            <a:r>
              <a:rPr lang="en-US" sz="1500" dirty="0" smtClean="0"/>
              <a:t>8%</a:t>
            </a:r>
            <a:endParaRPr lang="en-US" sz="1500" dirty="0"/>
          </a:p>
        </p:txBody>
      </p:sp>
      <p:sp>
        <p:nvSpPr>
          <p:cNvPr id="18" name="TextBox 17"/>
          <p:cNvSpPr txBox="1"/>
          <p:nvPr/>
        </p:nvSpPr>
        <p:spPr>
          <a:xfrm>
            <a:off x="1828800" y="2514600"/>
            <a:ext cx="457200" cy="323165"/>
          </a:xfrm>
          <a:prstGeom prst="rect">
            <a:avLst/>
          </a:prstGeom>
          <a:noFill/>
        </p:spPr>
        <p:txBody>
          <a:bodyPr wrap="square" rtlCol="0">
            <a:spAutoFit/>
          </a:bodyPr>
          <a:lstStyle/>
          <a:p>
            <a:pPr algn="ctr"/>
            <a:r>
              <a:rPr lang="en-US" sz="1500" dirty="0" smtClean="0"/>
              <a:t>7%</a:t>
            </a:r>
            <a:endParaRPr lang="en-US" sz="1500" dirty="0"/>
          </a:p>
        </p:txBody>
      </p:sp>
      <p:sp>
        <p:nvSpPr>
          <p:cNvPr id="19" name="TextBox 18"/>
          <p:cNvSpPr txBox="1"/>
          <p:nvPr/>
        </p:nvSpPr>
        <p:spPr>
          <a:xfrm>
            <a:off x="2743200" y="2819400"/>
            <a:ext cx="457200" cy="323165"/>
          </a:xfrm>
          <a:prstGeom prst="rect">
            <a:avLst/>
          </a:prstGeom>
          <a:noFill/>
        </p:spPr>
        <p:txBody>
          <a:bodyPr wrap="square" rtlCol="0">
            <a:spAutoFit/>
          </a:bodyPr>
          <a:lstStyle/>
          <a:p>
            <a:pPr algn="ctr"/>
            <a:r>
              <a:rPr lang="en-US" sz="1500" dirty="0"/>
              <a:t>5</a:t>
            </a:r>
            <a:r>
              <a:rPr lang="en-US" sz="1500" dirty="0" smtClean="0"/>
              <a:t>%</a:t>
            </a:r>
            <a:endParaRPr lang="en-US" sz="1500" dirty="0"/>
          </a:p>
        </p:txBody>
      </p:sp>
      <p:sp>
        <p:nvSpPr>
          <p:cNvPr id="20" name="TextBox 19"/>
          <p:cNvSpPr txBox="1"/>
          <p:nvPr/>
        </p:nvSpPr>
        <p:spPr>
          <a:xfrm>
            <a:off x="3581400" y="2895600"/>
            <a:ext cx="457200" cy="323165"/>
          </a:xfrm>
          <a:prstGeom prst="rect">
            <a:avLst/>
          </a:prstGeom>
          <a:noFill/>
        </p:spPr>
        <p:txBody>
          <a:bodyPr wrap="square" rtlCol="0">
            <a:spAutoFit/>
          </a:bodyPr>
          <a:lstStyle/>
          <a:p>
            <a:pPr algn="ctr"/>
            <a:r>
              <a:rPr lang="en-US" sz="1500" dirty="0" smtClean="0"/>
              <a:t>4%</a:t>
            </a:r>
            <a:endParaRPr lang="en-US" sz="1500" dirty="0"/>
          </a:p>
        </p:txBody>
      </p:sp>
      <p:sp>
        <p:nvSpPr>
          <p:cNvPr id="21" name="TextBox 20"/>
          <p:cNvSpPr txBox="1"/>
          <p:nvPr/>
        </p:nvSpPr>
        <p:spPr>
          <a:xfrm>
            <a:off x="4495800" y="2953435"/>
            <a:ext cx="457200" cy="323165"/>
          </a:xfrm>
          <a:prstGeom prst="rect">
            <a:avLst/>
          </a:prstGeom>
          <a:noFill/>
        </p:spPr>
        <p:txBody>
          <a:bodyPr wrap="square" rtlCol="0">
            <a:spAutoFit/>
          </a:bodyPr>
          <a:lstStyle/>
          <a:p>
            <a:pPr algn="ctr"/>
            <a:r>
              <a:rPr lang="en-US" sz="1500" dirty="0"/>
              <a:t>3</a:t>
            </a:r>
            <a:r>
              <a:rPr lang="en-US" sz="1500" dirty="0" smtClean="0"/>
              <a:t>%</a:t>
            </a:r>
            <a:endParaRPr lang="en-US" sz="1500" dirty="0"/>
          </a:p>
        </p:txBody>
      </p:sp>
      <p:sp>
        <p:nvSpPr>
          <p:cNvPr id="22" name="TextBox 21"/>
          <p:cNvSpPr txBox="1"/>
          <p:nvPr/>
        </p:nvSpPr>
        <p:spPr>
          <a:xfrm>
            <a:off x="5410200" y="2971800"/>
            <a:ext cx="457200" cy="323165"/>
          </a:xfrm>
          <a:prstGeom prst="rect">
            <a:avLst/>
          </a:prstGeom>
          <a:noFill/>
        </p:spPr>
        <p:txBody>
          <a:bodyPr wrap="square" rtlCol="0">
            <a:spAutoFit/>
          </a:bodyPr>
          <a:lstStyle/>
          <a:p>
            <a:pPr algn="ctr"/>
            <a:r>
              <a:rPr lang="en-US" sz="1500" dirty="0" smtClean="0"/>
              <a:t>2%</a:t>
            </a:r>
            <a:endParaRPr lang="en-US" sz="1500" dirty="0"/>
          </a:p>
        </p:txBody>
      </p:sp>
      <p:sp>
        <p:nvSpPr>
          <p:cNvPr id="23" name="TextBox 22"/>
          <p:cNvSpPr txBox="1"/>
          <p:nvPr/>
        </p:nvSpPr>
        <p:spPr>
          <a:xfrm>
            <a:off x="6324600" y="2971800"/>
            <a:ext cx="457200" cy="323165"/>
          </a:xfrm>
          <a:prstGeom prst="rect">
            <a:avLst/>
          </a:prstGeom>
          <a:noFill/>
        </p:spPr>
        <p:txBody>
          <a:bodyPr wrap="square" rtlCol="0">
            <a:spAutoFit/>
          </a:bodyPr>
          <a:lstStyle/>
          <a:p>
            <a:pPr algn="ctr"/>
            <a:r>
              <a:rPr lang="en-US" sz="1500" dirty="0" smtClean="0"/>
              <a:t>2%</a:t>
            </a:r>
            <a:endParaRPr lang="en-US" sz="1500" dirty="0"/>
          </a:p>
        </p:txBody>
      </p:sp>
      <p:sp>
        <p:nvSpPr>
          <p:cNvPr id="24" name="TextBox 23"/>
          <p:cNvSpPr txBox="1"/>
          <p:nvPr/>
        </p:nvSpPr>
        <p:spPr>
          <a:xfrm>
            <a:off x="7239000" y="2971800"/>
            <a:ext cx="457200" cy="323165"/>
          </a:xfrm>
          <a:prstGeom prst="rect">
            <a:avLst/>
          </a:prstGeom>
          <a:noFill/>
        </p:spPr>
        <p:txBody>
          <a:bodyPr wrap="square" rtlCol="0">
            <a:spAutoFit/>
          </a:bodyPr>
          <a:lstStyle/>
          <a:p>
            <a:pPr algn="ctr"/>
            <a:r>
              <a:rPr lang="en-US" sz="1500" dirty="0" smtClean="0"/>
              <a:t>2%</a:t>
            </a:r>
            <a:endParaRPr lang="en-US" sz="1500" dirty="0"/>
          </a:p>
        </p:txBody>
      </p:sp>
      <p:sp>
        <p:nvSpPr>
          <p:cNvPr id="25" name="TextBox 24"/>
          <p:cNvSpPr txBox="1"/>
          <p:nvPr/>
        </p:nvSpPr>
        <p:spPr>
          <a:xfrm>
            <a:off x="5715000" y="5638800"/>
            <a:ext cx="533400" cy="323165"/>
          </a:xfrm>
          <a:prstGeom prst="rect">
            <a:avLst/>
          </a:prstGeom>
          <a:noFill/>
        </p:spPr>
        <p:txBody>
          <a:bodyPr wrap="square" rtlCol="0">
            <a:spAutoFit/>
          </a:bodyPr>
          <a:lstStyle/>
          <a:p>
            <a:pPr algn="ctr"/>
            <a:r>
              <a:rPr lang="en-US" sz="1500" dirty="0" smtClean="0"/>
              <a:t>41%</a:t>
            </a:r>
            <a:endParaRPr lang="en-US" sz="1500" dirty="0"/>
          </a:p>
        </p:txBody>
      </p:sp>
      <p:sp>
        <p:nvSpPr>
          <p:cNvPr id="26" name="TextBox 25"/>
          <p:cNvSpPr txBox="1"/>
          <p:nvPr/>
        </p:nvSpPr>
        <p:spPr>
          <a:xfrm>
            <a:off x="6934200" y="6324600"/>
            <a:ext cx="533400" cy="323165"/>
          </a:xfrm>
          <a:prstGeom prst="rect">
            <a:avLst/>
          </a:prstGeom>
          <a:noFill/>
        </p:spPr>
        <p:txBody>
          <a:bodyPr wrap="square" rtlCol="0">
            <a:spAutoFit/>
          </a:bodyPr>
          <a:lstStyle/>
          <a:p>
            <a:pPr algn="ctr"/>
            <a:r>
              <a:rPr lang="en-US" sz="1500" dirty="0" smtClean="0"/>
              <a:t>6%</a:t>
            </a:r>
            <a:endParaRPr lang="en-US" sz="1500" dirty="0"/>
          </a:p>
        </p:txBody>
      </p:sp>
      <p:sp>
        <p:nvSpPr>
          <p:cNvPr id="27" name="TextBox 26"/>
          <p:cNvSpPr txBox="1"/>
          <p:nvPr/>
        </p:nvSpPr>
        <p:spPr>
          <a:xfrm>
            <a:off x="8001000" y="6382435"/>
            <a:ext cx="533400" cy="323165"/>
          </a:xfrm>
          <a:prstGeom prst="rect">
            <a:avLst/>
          </a:prstGeom>
          <a:noFill/>
        </p:spPr>
        <p:txBody>
          <a:bodyPr wrap="square" rtlCol="0">
            <a:spAutoFit/>
          </a:bodyPr>
          <a:lstStyle/>
          <a:p>
            <a:pPr algn="ctr"/>
            <a:r>
              <a:rPr lang="en-US" sz="1500" dirty="0"/>
              <a:t>0</a:t>
            </a:r>
            <a:r>
              <a:rPr lang="en-US" sz="1500" dirty="0" smtClean="0"/>
              <a:t>%</a:t>
            </a:r>
            <a:endParaRPr lang="en-US" sz="1500" dirty="0"/>
          </a:p>
        </p:txBody>
      </p:sp>
    </p:spTree>
    <p:extLst>
      <p:ext uri="{BB962C8B-B14F-4D97-AF65-F5344CB8AC3E}">
        <p14:creationId xmlns:p14="http://schemas.microsoft.com/office/powerpoint/2010/main" val="26767143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Line 6"/>
          <p:cNvSpPr>
            <a:spLocks noChangeShapeType="1"/>
          </p:cNvSpPr>
          <p:nvPr/>
        </p:nvSpPr>
        <p:spPr bwMode="auto">
          <a:xfrm flipV="1">
            <a:off x="2798763" y="3340100"/>
            <a:ext cx="2259012" cy="7938"/>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770" name="Line 7"/>
          <p:cNvSpPr>
            <a:spLocks noChangeShapeType="1"/>
          </p:cNvSpPr>
          <p:nvPr/>
        </p:nvSpPr>
        <p:spPr bwMode="auto">
          <a:xfrm>
            <a:off x="5110163" y="2794000"/>
            <a:ext cx="0" cy="1247775"/>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1" name="Line 8"/>
          <p:cNvSpPr>
            <a:spLocks noChangeShapeType="1"/>
          </p:cNvSpPr>
          <p:nvPr/>
        </p:nvSpPr>
        <p:spPr bwMode="auto">
          <a:xfrm>
            <a:off x="5105400" y="2794000"/>
            <a:ext cx="514350"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772" name="Text Box 11"/>
          <p:cNvSpPr txBox="1">
            <a:spLocks noChangeArrowheads="1"/>
          </p:cNvSpPr>
          <p:nvPr/>
        </p:nvSpPr>
        <p:spPr bwMode="auto">
          <a:xfrm>
            <a:off x="5619750" y="2201863"/>
            <a:ext cx="2730500" cy="1011237"/>
          </a:xfrm>
          <a:prstGeom prst="rect">
            <a:avLst/>
          </a:prstGeom>
          <a:solidFill>
            <a:srgbClr val="F8951E"/>
          </a:solidFill>
          <a:ln w="9525">
            <a:solidFill>
              <a:srgbClr val="FFFFFF"/>
            </a:solidFill>
            <a:miter lim="800000"/>
            <a:headEnd/>
            <a:tailEnd/>
          </a:ln>
          <a:effectLst>
            <a:prstShdw prst="shdw17" dist="17961" dir="2700000">
              <a:srgbClr val="999999">
                <a:alpha val="74997"/>
              </a:srgbClr>
            </a:prstShdw>
          </a:effec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b="1" dirty="0" err="1">
                <a:solidFill>
                  <a:srgbClr val="000090"/>
                </a:solidFill>
                <a:latin typeface="Times New Roman"/>
                <a:cs typeface="Times New Roman"/>
              </a:rPr>
              <a:t>Lenalidomide</a:t>
            </a:r>
            <a:r>
              <a:rPr lang="en-US" sz="2000" b="1" dirty="0">
                <a:solidFill>
                  <a:srgbClr val="000090"/>
                </a:solidFill>
                <a:latin typeface="Times New Roman"/>
                <a:cs typeface="Times New Roman"/>
              </a:rPr>
              <a:t> +</a:t>
            </a:r>
          </a:p>
          <a:p>
            <a:pPr algn="ctr" eaLnBrk="1" hangingPunct="1"/>
            <a:r>
              <a:rPr lang="en-US" sz="2000" b="1" dirty="0">
                <a:solidFill>
                  <a:srgbClr val="000090"/>
                </a:solidFill>
                <a:latin typeface="Times New Roman"/>
                <a:cs typeface="Times New Roman"/>
              </a:rPr>
              <a:t>Rituximab</a:t>
            </a:r>
          </a:p>
        </p:txBody>
      </p:sp>
      <p:sp>
        <p:nvSpPr>
          <p:cNvPr id="32773" name="Oval 25"/>
          <p:cNvSpPr>
            <a:spLocks noChangeArrowheads="1"/>
          </p:cNvSpPr>
          <p:nvPr/>
        </p:nvSpPr>
        <p:spPr bwMode="auto">
          <a:xfrm>
            <a:off x="3814763" y="2897188"/>
            <a:ext cx="852487" cy="850900"/>
          </a:xfrm>
          <a:prstGeom prst="ellipse">
            <a:avLst/>
          </a:prstGeom>
          <a:solidFill>
            <a:srgbClr val="FF6600"/>
          </a:soli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lstStyle/>
          <a:p>
            <a:pPr algn="ctr"/>
            <a:r>
              <a:rPr lang="en-US" sz="3000" b="1" dirty="0">
                <a:solidFill>
                  <a:srgbClr val="FFFFFF"/>
                </a:solidFill>
              </a:rPr>
              <a:t>R</a:t>
            </a:r>
          </a:p>
        </p:txBody>
      </p:sp>
      <p:sp>
        <p:nvSpPr>
          <p:cNvPr id="32774" name="TextBox 3"/>
          <p:cNvSpPr txBox="1">
            <a:spLocks noChangeArrowheads="1"/>
          </p:cNvSpPr>
          <p:nvPr/>
        </p:nvSpPr>
        <p:spPr bwMode="auto">
          <a:xfrm>
            <a:off x="136525" y="6445250"/>
            <a:ext cx="3228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FFFFFF"/>
                </a:solidFill>
              </a:rPr>
              <a:t>www.clinicaltrials.gov, April 2013</a:t>
            </a:r>
          </a:p>
        </p:txBody>
      </p:sp>
      <p:sp>
        <p:nvSpPr>
          <p:cNvPr id="32775" name="Text Box 13"/>
          <p:cNvSpPr txBox="1">
            <a:spLocks noChangeArrowheads="1"/>
          </p:cNvSpPr>
          <p:nvPr/>
        </p:nvSpPr>
        <p:spPr bwMode="auto">
          <a:xfrm>
            <a:off x="5624513" y="3659188"/>
            <a:ext cx="2732087" cy="765175"/>
          </a:xfrm>
          <a:prstGeom prst="rect">
            <a:avLst/>
          </a:prstGeom>
          <a:solidFill>
            <a:srgbClr val="99CC00"/>
          </a:solidFill>
          <a:ln w="9525">
            <a:solidFill>
              <a:srgbClr val="FFFFFF"/>
            </a:solidFill>
            <a:miter lim="800000"/>
            <a:headEnd/>
            <a:tailEnd/>
          </a:ln>
          <a:effectLst>
            <a:prstShdw prst="shdw17" dist="17961" dir="2700000">
              <a:srgbClr val="999999">
                <a:alpha val="74997"/>
              </a:srgbClr>
            </a:prstShdw>
          </a:effec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2000" b="1">
                <a:solidFill>
                  <a:srgbClr val="000090"/>
                </a:solidFill>
                <a:latin typeface="Times New Roman"/>
                <a:cs typeface="Times New Roman"/>
              </a:rPr>
              <a:t>R-CHOP, R-CVP </a:t>
            </a:r>
            <a:br>
              <a:rPr lang="en-US" sz="2000" b="1">
                <a:solidFill>
                  <a:srgbClr val="000090"/>
                </a:solidFill>
                <a:latin typeface="Times New Roman"/>
                <a:cs typeface="Times New Roman"/>
              </a:rPr>
            </a:br>
            <a:r>
              <a:rPr lang="en-US" sz="2000" b="1">
                <a:solidFill>
                  <a:srgbClr val="000090"/>
                </a:solidFill>
                <a:latin typeface="Times New Roman"/>
                <a:cs typeface="Times New Roman"/>
              </a:rPr>
              <a:t>or BR</a:t>
            </a:r>
          </a:p>
        </p:txBody>
      </p:sp>
      <p:sp>
        <p:nvSpPr>
          <p:cNvPr id="32776" name="Line 8"/>
          <p:cNvSpPr>
            <a:spLocks noChangeShapeType="1"/>
          </p:cNvSpPr>
          <p:nvPr/>
        </p:nvSpPr>
        <p:spPr bwMode="auto">
          <a:xfrm>
            <a:off x="5099050" y="4041775"/>
            <a:ext cx="520700"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777" name="TextBox 1"/>
          <p:cNvSpPr txBox="1">
            <a:spLocks noChangeArrowheads="1"/>
          </p:cNvSpPr>
          <p:nvPr/>
        </p:nvSpPr>
        <p:spPr bwMode="auto">
          <a:xfrm>
            <a:off x="403225" y="1603375"/>
            <a:ext cx="45910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dirty="0">
                <a:solidFill>
                  <a:srgbClr val="FFFFFF"/>
                </a:solidFill>
                <a:latin typeface="Times New Roman"/>
                <a:cs typeface="Times New Roman"/>
              </a:rPr>
              <a:t>Target Accrual: </a:t>
            </a:r>
            <a:r>
              <a:rPr lang="en-US" sz="2000" dirty="0">
                <a:solidFill>
                  <a:srgbClr val="FFFFFF"/>
                </a:solidFill>
                <a:latin typeface="Times New Roman"/>
                <a:cs typeface="Times New Roman"/>
              </a:rPr>
              <a:t>1,000 (Active, recruiting) </a:t>
            </a:r>
          </a:p>
        </p:txBody>
      </p:sp>
      <p:sp>
        <p:nvSpPr>
          <p:cNvPr id="32778" name="TextBox 2"/>
          <p:cNvSpPr txBox="1">
            <a:spLocks noChangeArrowheads="1"/>
          </p:cNvSpPr>
          <p:nvPr/>
        </p:nvSpPr>
        <p:spPr bwMode="auto">
          <a:xfrm>
            <a:off x="5083175" y="6445250"/>
            <a:ext cx="40211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FFFFFF"/>
                </a:solidFill>
              </a:rPr>
              <a:t>clinicaltrials.gov Identifier: NCT01650701 </a:t>
            </a:r>
          </a:p>
        </p:txBody>
      </p:sp>
      <p:sp>
        <p:nvSpPr>
          <p:cNvPr id="32779" name="Line 8"/>
          <p:cNvSpPr>
            <a:spLocks noChangeShapeType="1"/>
          </p:cNvSpPr>
          <p:nvPr/>
        </p:nvSpPr>
        <p:spPr bwMode="auto">
          <a:xfrm>
            <a:off x="6643688" y="4452938"/>
            <a:ext cx="0" cy="573087"/>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780" name="TextBox 4"/>
          <p:cNvSpPr txBox="1">
            <a:spLocks noChangeArrowheads="1"/>
          </p:cNvSpPr>
          <p:nvPr/>
        </p:nvSpPr>
        <p:spPr bwMode="auto">
          <a:xfrm>
            <a:off x="6884988" y="4557713"/>
            <a:ext cx="1198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ECBB33"/>
                </a:solidFill>
                <a:latin typeface="Times New Roman"/>
                <a:cs typeface="Times New Roman"/>
              </a:rPr>
              <a:t>PR or CR</a:t>
            </a:r>
          </a:p>
        </p:txBody>
      </p:sp>
      <p:sp>
        <p:nvSpPr>
          <p:cNvPr id="32781" name="Text Box 13"/>
          <p:cNvSpPr txBox="1">
            <a:spLocks noChangeArrowheads="1"/>
          </p:cNvSpPr>
          <p:nvPr/>
        </p:nvSpPr>
        <p:spPr bwMode="auto">
          <a:xfrm>
            <a:off x="5624513" y="5026025"/>
            <a:ext cx="2732087" cy="766763"/>
          </a:xfrm>
          <a:prstGeom prst="rect">
            <a:avLst/>
          </a:prstGeom>
          <a:solidFill>
            <a:srgbClr val="58C4F3"/>
          </a:solidFill>
          <a:ln w="9525">
            <a:solidFill>
              <a:srgbClr val="FFFFFF"/>
            </a:solidFill>
            <a:miter lim="800000"/>
            <a:headEnd/>
            <a:tailEnd/>
          </a:ln>
          <a:effectLst>
            <a:prstShdw prst="shdw17" dist="17961" dir="2700000">
              <a:srgbClr val="999999">
                <a:alpha val="74997"/>
              </a:srgbClr>
            </a:prstShdw>
          </a:effec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2000" b="1">
                <a:solidFill>
                  <a:srgbClr val="000090"/>
                </a:solidFill>
                <a:latin typeface="Times New Roman"/>
                <a:cs typeface="Times New Roman"/>
              </a:rPr>
              <a:t>Maintenance R </a:t>
            </a:r>
            <a:br>
              <a:rPr lang="en-US" sz="2000" b="1">
                <a:solidFill>
                  <a:srgbClr val="000090"/>
                </a:solidFill>
                <a:latin typeface="Times New Roman"/>
                <a:cs typeface="Times New Roman"/>
              </a:rPr>
            </a:br>
            <a:r>
              <a:rPr lang="en-US" sz="2000" b="1">
                <a:solidFill>
                  <a:srgbClr val="000090"/>
                </a:solidFill>
                <a:latin typeface="Times New Roman"/>
                <a:cs typeface="Times New Roman"/>
              </a:rPr>
              <a:t>q2 mos x 12</a:t>
            </a:r>
          </a:p>
        </p:txBody>
      </p:sp>
      <p:graphicFrame>
        <p:nvGraphicFramePr>
          <p:cNvPr id="30" name="Group 104"/>
          <p:cNvGraphicFramePr>
            <a:graphicFrameLocks noGrp="1"/>
          </p:cNvGraphicFramePr>
          <p:nvPr>
            <p:extLst>
              <p:ext uri="{D42A27DB-BD31-4B8C-83A1-F6EECF244321}">
                <p14:modId xmlns:p14="http://schemas.microsoft.com/office/powerpoint/2010/main" val="73213356"/>
              </p:ext>
            </p:extLst>
          </p:nvPr>
        </p:nvGraphicFramePr>
        <p:xfrm>
          <a:off x="403225" y="2533650"/>
          <a:ext cx="3033713" cy="1598623"/>
        </p:xfrm>
        <a:graphic>
          <a:graphicData uri="http://schemas.openxmlformats.org/drawingml/2006/table">
            <a:tbl>
              <a:tblPr/>
              <a:tblGrid>
                <a:gridCol w="3033713"/>
              </a:tblGrid>
              <a:tr h="36572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a:ea typeface="ＭＳ Ｐゴシック" charset="0"/>
                          <a:cs typeface="Times New Roman"/>
                        </a:rPr>
                        <a:t>Eligibility</a:t>
                      </a:r>
                      <a:endParaRPr kumimoji="0" lang="en-US" sz="1800" b="1" i="0" u="none" strike="noStrike" cap="none" normalizeH="0" baseline="0" dirty="0">
                        <a:ln>
                          <a:noFill/>
                        </a:ln>
                        <a:solidFill>
                          <a:schemeClr val="tx1"/>
                        </a:solidFill>
                        <a:effectLst/>
                        <a:latin typeface="Times New Roman"/>
                        <a:ea typeface="ＭＳ Ｐゴシック" charset="0"/>
                        <a:cs typeface="Times New Roman"/>
                      </a:endParaRPr>
                    </a:p>
                  </a:txBody>
                  <a:tcPr marT="45708" marB="45708" anchor="b" horzOverflow="overflow">
                    <a:lnL w="19050" cap="flat" cmpd="sng" algn="ctr">
                      <a:solidFill>
                        <a:schemeClr val="bg2"/>
                      </a:solidFill>
                      <a:prstDash val="solid"/>
                      <a:round/>
                      <a:headEnd type="none" w="sm" len="sm"/>
                      <a:tailEnd type="none" w="sm" len="sm"/>
                    </a:lnL>
                    <a:lnR w="19050" cap="flat" cmpd="sng" algn="ctr">
                      <a:solidFill>
                        <a:schemeClr val="bg2"/>
                      </a:solidFill>
                      <a:prstDash val="solid"/>
                      <a:round/>
                      <a:headEnd type="none" w="sm" len="sm"/>
                      <a:tailEnd type="none" w="sm" len="sm"/>
                    </a:lnR>
                    <a:lnT w="19050" cap="flat" cmpd="sng" algn="ctr">
                      <a:solidFill>
                        <a:schemeClr val="bg2"/>
                      </a:solidFill>
                      <a:prstDash val="solid"/>
                      <a:round/>
                      <a:headEnd type="none" w="sm" len="sm"/>
                      <a:tailEnd type="none" w="sm" len="sm"/>
                    </a:lnT>
                    <a:lnB w="19050" cap="flat" cmpd="sng" algn="ctr">
                      <a:solidFill>
                        <a:schemeClr val="bg2"/>
                      </a:solidFill>
                      <a:prstDash val="solid"/>
                      <a:round/>
                      <a:headEnd type="none" w="sm" len="sm"/>
                      <a:tailEnd type="none" w="sm" len="sm"/>
                    </a:lnB>
                    <a:lnTlToBr>
                      <a:noFill/>
                    </a:lnTlToBr>
                    <a:lnBlToTr>
                      <a:noFill/>
                    </a:lnBlToTr>
                    <a:solidFill>
                      <a:srgbClr val="005796"/>
                    </a:solidFill>
                  </a:tcPr>
                </a:tc>
              </a:tr>
              <a:tr h="1232887">
                <a:tc>
                  <a:txBody>
                    <a:bodyPr/>
                    <a:lstStyle/>
                    <a:p>
                      <a:pPr marL="285750" marR="0" lvl="0" indent="-285750" algn="l" defTabSz="914400" rtl="0" eaLnBrk="1" fontAlgn="base" latinLnBrk="0" hangingPunct="1">
                        <a:lnSpc>
                          <a:spcPct val="120000"/>
                        </a:lnSpc>
                        <a:spcBef>
                          <a:spcPct val="0"/>
                        </a:spcBef>
                        <a:spcAft>
                          <a:spcPct val="0"/>
                        </a:spcAft>
                        <a:buClrTx/>
                        <a:buSzTx/>
                        <a:buFont typeface="Arial"/>
                        <a:buChar char="•"/>
                        <a:tabLst/>
                      </a:pPr>
                      <a:r>
                        <a:rPr kumimoji="0" lang="en-US" sz="1800" b="0" i="0" u="none" strike="noStrike" cap="none" normalizeH="0" baseline="0" dirty="0" smtClean="0">
                          <a:ln>
                            <a:noFill/>
                          </a:ln>
                          <a:solidFill>
                            <a:schemeClr val="tx1"/>
                          </a:solidFill>
                          <a:effectLst/>
                          <a:latin typeface="+mn-lt"/>
                          <a:ea typeface="ＭＳ Ｐゴシック" charset="0"/>
                          <a:cs typeface="Arial"/>
                        </a:rPr>
                        <a:t>Grade I, II or </a:t>
                      </a:r>
                      <a:r>
                        <a:rPr kumimoji="0" lang="en-US" sz="1800" b="0" i="0" u="none" strike="noStrike" cap="none" normalizeH="0" baseline="0" dirty="0" err="1" smtClean="0">
                          <a:ln>
                            <a:noFill/>
                          </a:ln>
                          <a:solidFill>
                            <a:schemeClr val="tx1"/>
                          </a:solidFill>
                          <a:effectLst/>
                          <a:latin typeface="+mn-lt"/>
                          <a:ea typeface="ＭＳ Ｐゴシック" charset="0"/>
                          <a:cs typeface="Arial"/>
                        </a:rPr>
                        <a:t>IIIa</a:t>
                      </a:r>
                      <a:r>
                        <a:rPr kumimoji="0" lang="en-US" sz="1800" b="0" i="0" u="none" strike="noStrike" cap="none" normalizeH="0" baseline="0" dirty="0" smtClean="0">
                          <a:ln>
                            <a:noFill/>
                          </a:ln>
                          <a:solidFill>
                            <a:schemeClr val="tx1"/>
                          </a:solidFill>
                          <a:effectLst/>
                          <a:latin typeface="+mn-lt"/>
                          <a:ea typeface="ＭＳ Ｐゴシック" charset="0"/>
                          <a:cs typeface="Arial"/>
                        </a:rPr>
                        <a:t> untreated Stage II-IV FL</a:t>
                      </a:r>
                    </a:p>
                    <a:p>
                      <a:pPr marL="285750" marR="0" lvl="0" indent="-285750" algn="l" defTabSz="914400" rtl="0" eaLnBrk="1" fontAlgn="base" latinLnBrk="0" hangingPunct="1">
                        <a:lnSpc>
                          <a:spcPct val="120000"/>
                        </a:lnSpc>
                        <a:spcBef>
                          <a:spcPct val="0"/>
                        </a:spcBef>
                        <a:spcAft>
                          <a:spcPct val="0"/>
                        </a:spcAft>
                        <a:buClrTx/>
                        <a:buSzTx/>
                        <a:buFont typeface="Arial"/>
                        <a:buChar char="•"/>
                        <a:tabLst/>
                      </a:pPr>
                      <a:r>
                        <a:rPr kumimoji="0" lang="en-US" sz="1800" b="0" i="0" u="none" strike="noStrike" cap="none" normalizeH="0" baseline="0" dirty="0" smtClean="0">
                          <a:ln>
                            <a:noFill/>
                          </a:ln>
                          <a:solidFill>
                            <a:schemeClr val="tx1"/>
                          </a:solidFill>
                          <a:effectLst/>
                          <a:latin typeface="+mn-lt"/>
                          <a:ea typeface="ＭＳ Ｐゴシック" charset="0"/>
                          <a:cs typeface="Arial"/>
                        </a:rPr>
                        <a:t>In need of treatment</a:t>
                      </a:r>
                    </a:p>
                  </a:txBody>
                  <a:tcPr marT="45708" marB="45708" horzOverflow="overflow">
                    <a:lnL w="19050" cap="flat" cmpd="sng" algn="ctr">
                      <a:solidFill>
                        <a:schemeClr val="bg2"/>
                      </a:solidFill>
                      <a:prstDash val="solid"/>
                      <a:round/>
                      <a:headEnd type="none" w="sm" len="sm"/>
                      <a:tailEnd type="none" w="sm" len="sm"/>
                    </a:lnL>
                    <a:lnR w="19050" cap="flat" cmpd="sng" algn="ctr">
                      <a:solidFill>
                        <a:schemeClr val="bg2"/>
                      </a:solidFill>
                      <a:prstDash val="solid"/>
                      <a:round/>
                      <a:headEnd type="none" w="sm" len="sm"/>
                      <a:tailEnd type="none" w="sm" len="sm"/>
                    </a:lnR>
                    <a:lnT w="19050" cap="flat" cmpd="sng" algn="ctr">
                      <a:solidFill>
                        <a:schemeClr val="bg2"/>
                      </a:solidFill>
                      <a:prstDash val="solid"/>
                      <a:round/>
                      <a:headEnd type="none" w="sm" len="sm"/>
                      <a:tailEnd type="none" w="sm" len="sm"/>
                    </a:lnT>
                    <a:lnB w="19050" cap="flat" cmpd="sng" algn="ctr">
                      <a:solidFill>
                        <a:schemeClr val="bg2"/>
                      </a:solidFill>
                      <a:prstDash val="solid"/>
                      <a:round/>
                      <a:headEnd type="none" w="sm" len="sm"/>
                      <a:tailEnd type="none" w="sm" len="sm"/>
                    </a:lnB>
                    <a:lnTlToBr>
                      <a:noFill/>
                    </a:lnTlToBr>
                    <a:lnBlToTr>
                      <a:noFill/>
                    </a:lnBlToTr>
                    <a:solidFill>
                      <a:srgbClr val="012A50"/>
                    </a:solidFill>
                  </a:tcPr>
                </a:tc>
              </a:tr>
            </a:tbl>
          </a:graphicData>
        </a:graphic>
      </p:graphicFrame>
      <p:sp>
        <p:nvSpPr>
          <p:cNvPr id="32790" name="Title 7"/>
          <p:cNvSpPr txBox="1">
            <a:spLocks/>
          </p:cNvSpPr>
          <p:nvPr/>
        </p:nvSpPr>
        <p:spPr bwMode="auto">
          <a:xfrm>
            <a:off x="457200" y="46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dirty="0">
                <a:solidFill>
                  <a:srgbClr val="FFFF00"/>
                </a:solidFill>
                <a:latin typeface="Times New Roman"/>
                <a:cs typeface="Times New Roman"/>
              </a:rPr>
              <a:t>RELEVANCE Phase III Study </a:t>
            </a:r>
          </a:p>
        </p:txBody>
      </p:sp>
    </p:spTree>
    <p:extLst>
      <p:ext uri="{BB962C8B-B14F-4D97-AF65-F5344CB8AC3E}">
        <p14:creationId xmlns:p14="http://schemas.microsoft.com/office/powerpoint/2010/main" val="24076108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62" name="Rectangle 2"/>
          <p:cNvSpPr>
            <a:spLocks noGrp="1" noRot="1" noChangeArrowheads="1"/>
          </p:cNvSpPr>
          <p:nvPr>
            <p:ph type="title"/>
          </p:nvPr>
        </p:nvSpPr>
        <p:spPr>
          <a:xfrm>
            <a:off x="14207" y="228600"/>
            <a:ext cx="8991600" cy="1143000"/>
          </a:xfrm>
        </p:spPr>
        <p:txBody>
          <a:bodyPr rtlCol="0">
            <a:normAutofit fontScale="90000"/>
          </a:bodyPr>
          <a:lstStyle/>
          <a:p>
            <a:pPr eaLnBrk="1" fontAlgn="auto" hangingPunct="1">
              <a:spcAft>
                <a:spcPts val="0"/>
              </a:spcAft>
              <a:defRPr/>
            </a:pPr>
            <a:r>
              <a:rPr lang="en-US" sz="3600" dirty="0" smtClean="0">
                <a:solidFill>
                  <a:srgbClr val="FFFF00"/>
                </a:solidFill>
                <a:latin typeface="+mn-lt"/>
              </a:rPr>
              <a:t>Emerging Therapy for Indolent Lymphoma</a:t>
            </a:r>
            <a:br>
              <a:rPr lang="en-US" sz="3600" dirty="0" smtClean="0">
                <a:solidFill>
                  <a:srgbClr val="FFFF00"/>
                </a:solidFill>
                <a:latin typeface="+mn-lt"/>
              </a:rPr>
            </a:br>
            <a:endParaRPr lang="en-US" sz="3600" dirty="0" smtClean="0">
              <a:solidFill>
                <a:srgbClr val="FFFF00"/>
              </a:solidFill>
              <a:latin typeface="+mn-lt"/>
            </a:endParaRPr>
          </a:p>
        </p:txBody>
      </p:sp>
      <p:sp>
        <p:nvSpPr>
          <p:cNvPr id="2" name="Oval 3"/>
          <p:cNvSpPr>
            <a:spLocks noChangeArrowheads="1"/>
          </p:cNvSpPr>
          <p:nvPr/>
        </p:nvSpPr>
        <p:spPr bwMode="auto">
          <a:xfrm>
            <a:off x="3200400" y="2895600"/>
            <a:ext cx="2895600" cy="1524000"/>
          </a:xfrm>
          <a:prstGeom prst="ellipse">
            <a:avLst/>
          </a:prstGeom>
          <a:solidFill>
            <a:schemeClr val="accent1"/>
          </a:solidFill>
          <a:ln w="9525">
            <a:solidFill>
              <a:schemeClr val="tx1"/>
            </a:solidFill>
            <a:round/>
            <a:headEnd/>
            <a:tailEnd/>
          </a:ln>
        </p:spPr>
        <p:txBody>
          <a:bodyPr wrap="none" anchor="ctr"/>
          <a:lstStyle/>
          <a:p>
            <a:pPr algn="ctr" eaLnBrk="0" hangingPunct="0">
              <a:defRPr/>
            </a:pPr>
            <a:r>
              <a:rPr lang="en-US" sz="2400" b="1" dirty="0" smtClean="0"/>
              <a:t>Follicular </a:t>
            </a:r>
            <a:endParaRPr lang="en-US" sz="2400" b="1" dirty="0"/>
          </a:p>
          <a:p>
            <a:pPr algn="ctr" eaLnBrk="0" hangingPunct="0">
              <a:defRPr/>
            </a:pPr>
            <a:r>
              <a:rPr lang="en-US" sz="2400" b="1" dirty="0"/>
              <a:t>Lymphoma</a:t>
            </a:r>
          </a:p>
        </p:txBody>
      </p:sp>
      <p:sp>
        <p:nvSpPr>
          <p:cNvPr id="53252" name="Text Box 4"/>
          <p:cNvSpPr txBox="1">
            <a:spLocks noChangeArrowheads="1"/>
          </p:cNvSpPr>
          <p:nvPr/>
        </p:nvSpPr>
        <p:spPr bwMode="auto">
          <a:xfrm>
            <a:off x="381000" y="1981200"/>
            <a:ext cx="2743200" cy="400050"/>
          </a:xfrm>
          <a:prstGeom prst="rect">
            <a:avLst/>
          </a:prstGeom>
          <a:solidFill>
            <a:srgbClr val="FFCC00"/>
          </a:solidFill>
          <a:ln w="9525">
            <a:solidFill>
              <a:schemeClr val="bg2"/>
            </a:solidFill>
            <a:miter lim="800000"/>
            <a:headEnd/>
            <a:tailEnd/>
          </a:ln>
        </p:spPr>
        <p:txBody>
          <a:bodyPr>
            <a:spAutoFit/>
          </a:bodyPr>
          <a:lstStyle/>
          <a:p>
            <a:pPr algn="ctr" eaLnBrk="0" hangingPunct="0">
              <a:spcBef>
                <a:spcPct val="50000"/>
              </a:spcBef>
              <a:defRPr/>
            </a:pPr>
            <a:r>
              <a:rPr lang="en-US" sz="2000" b="1" dirty="0">
                <a:solidFill>
                  <a:schemeClr val="bg1"/>
                </a:solidFill>
              </a:rPr>
              <a:t>Microenvironment</a:t>
            </a:r>
          </a:p>
        </p:txBody>
      </p:sp>
      <p:sp>
        <p:nvSpPr>
          <p:cNvPr id="53253" name="Text Box 5"/>
          <p:cNvSpPr txBox="1">
            <a:spLocks noChangeArrowheads="1"/>
          </p:cNvSpPr>
          <p:nvPr/>
        </p:nvSpPr>
        <p:spPr bwMode="auto">
          <a:xfrm>
            <a:off x="304800" y="4953000"/>
            <a:ext cx="2590800" cy="406400"/>
          </a:xfrm>
          <a:prstGeom prst="rect">
            <a:avLst/>
          </a:prstGeom>
          <a:solidFill>
            <a:srgbClr val="FFCC00"/>
          </a:solidFill>
          <a:ln w="9525">
            <a:solidFill>
              <a:schemeClr val="bg2"/>
            </a:solidFill>
            <a:miter lim="800000"/>
            <a:headEnd/>
            <a:tailEnd/>
          </a:ln>
        </p:spPr>
        <p:txBody>
          <a:bodyPr>
            <a:spAutoFit/>
          </a:bodyPr>
          <a:lstStyle/>
          <a:p>
            <a:pPr algn="ctr" eaLnBrk="0" hangingPunct="0">
              <a:spcBef>
                <a:spcPct val="50000"/>
              </a:spcBef>
              <a:defRPr/>
            </a:pPr>
            <a:r>
              <a:rPr lang="en-US" sz="2000" b="1" dirty="0">
                <a:solidFill>
                  <a:srgbClr val="000514"/>
                </a:solidFill>
              </a:rPr>
              <a:t>Chemotherapy</a:t>
            </a:r>
          </a:p>
        </p:txBody>
      </p:sp>
      <p:sp>
        <p:nvSpPr>
          <p:cNvPr id="53254" name="Text Box 6"/>
          <p:cNvSpPr txBox="1">
            <a:spLocks noChangeArrowheads="1"/>
          </p:cNvSpPr>
          <p:nvPr/>
        </p:nvSpPr>
        <p:spPr bwMode="auto">
          <a:xfrm>
            <a:off x="6172200" y="1905000"/>
            <a:ext cx="2590800" cy="406400"/>
          </a:xfrm>
          <a:prstGeom prst="rect">
            <a:avLst/>
          </a:prstGeom>
          <a:solidFill>
            <a:srgbClr val="FFCC00"/>
          </a:solidFill>
          <a:ln w="9525">
            <a:solidFill>
              <a:schemeClr val="bg2"/>
            </a:solidFill>
            <a:miter lim="800000"/>
            <a:headEnd/>
            <a:tailEnd/>
          </a:ln>
        </p:spPr>
        <p:txBody>
          <a:bodyPr>
            <a:spAutoFit/>
          </a:bodyPr>
          <a:lstStyle/>
          <a:p>
            <a:pPr algn="ctr" eaLnBrk="0" hangingPunct="0">
              <a:spcBef>
                <a:spcPct val="50000"/>
              </a:spcBef>
              <a:defRPr/>
            </a:pPr>
            <a:r>
              <a:rPr lang="en-US" sz="2000" b="1" dirty="0">
                <a:solidFill>
                  <a:srgbClr val="000514"/>
                </a:solidFill>
              </a:rPr>
              <a:t>Antibody Therapy</a:t>
            </a:r>
          </a:p>
        </p:txBody>
      </p:sp>
      <p:sp>
        <p:nvSpPr>
          <p:cNvPr id="53255" name="Text Box 7"/>
          <p:cNvSpPr txBox="1">
            <a:spLocks noChangeArrowheads="1"/>
          </p:cNvSpPr>
          <p:nvPr/>
        </p:nvSpPr>
        <p:spPr bwMode="auto">
          <a:xfrm>
            <a:off x="6248400" y="5029200"/>
            <a:ext cx="2590800" cy="406400"/>
          </a:xfrm>
          <a:prstGeom prst="rect">
            <a:avLst/>
          </a:prstGeom>
          <a:solidFill>
            <a:srgbClr val="FFCC00"/>
          </a:solidFill>
          <a:ln w="9525">
            <a:solidFill>
              <a:schemeClr val="bg2"/>
            </a:solidFill>
            <a:miter lim="800000"/>
            <a:headEnd/>
            <a:tailEnd/>
          </a:ln>
        </p:spPr>
        <p:txBody>
          <a:bodyPr>
            <a:spAutoFit/>
          </a:bodyPr>
          <a:lstStyle/>
          <a:p>
            <a:pPr algn="ctr" eaLnBrk="0" hangingPunct="0">
              <a:spcBef>
                <a:spcPct val="50000"/>
              </a:spcBef>
              <a:defRPr/>
            </a:pPr>
            <a:r>
              <a:rPr lang="en-US" sz="2000" b="1" dirty="0">
                <a:solidFill>
                  <a:schemeClr val="bg1"/>
                </a:solidFill>
              </a:rPr>
              <a:t>Cell Pathways</a:t>
            </a:r>
          </a:p>
        </p:txBody>
      </p:sp>
      <p:sp>
        <p:nvSpPr>
          <p:cNvPr id="49162" name="AutoShape 8"/>
          <p:cNvSpPr>
            <a:spLocks noChangeArrowheads="1"/>
          </p:cNvSpPr>
          <p:nvPr/>
        </p:nvSpPr>
        <p:spPr bwMode="auto">
          <a:xfrm rot="19015889">
            <a:off x="2438400" y="4343298"/>
            <a:ext cx="990600" cy="228590"/>
          </a:xfrm>
          <a:prstGeom prst="rightArrow">
            <a:avLst>
              <a:gd name="adj1" fmla="val 50000"/>
              <a:gd name="adj2" fmla="val 108333"/>
            </a:avLst>
          </a:prstGeom>
          <a:solidFill>
            <a:srgbClr val="FF0000"/>
          </a:solidFill>
          <a:ln w="9525">
            <a:solidFill>
              <a:schemeClr val="tx1"/>
            </a:solidFill>
            <a:miter lim="800000"/>
            <a:headEnd/>
            <a:tailEnd/>
          </a:ln>
        </p:spPr>
        <p:txBody>
          <a:bodyPr wrap="none" anchor="ctr"/>
          <a:lstStyle/>
          <a:p>
            <a:pPr eaLnBrk="0" hangingPunct="0"/>
            <a:endParaRPr lang="en-US" sz="2400">
              <a:solidFill>
                <a:srgbClr val="003399"/>
              </a:solidFill>
            </a:endParaRPr>
          </a:p>
        </p:txBody>
      </p:sp>
      <p:sp>
        <p:nvSpPr>
          <p:cNvPr id="49163" name="AutoShape 9"/>
          <p:cNvSpPr>
            <a:spLocks noChangeArrowheads="1"/>
          </p:cNvSpPr>
          <p:nvPr/>
        </p:nvSpPr>
        <p:spPr bwMode="auto">
          <a:xfrm rot="2482711">
            <a:off x="2362200" y="2819362"/>
            <a:ext cx="990600" cy="228590"/>
          </a:xfrm>
          <a:prstGeom prst="rightArrow">
            <a:avLst>
              <a:gd name="adj1" fmla="val 50000"/>
              <a:gd name="adj2" fmla="val 108333"/>
            </a:avLst>
          </a:prstGeom>
          <a:solidFill>
            <a:srgbClr val="FF0000"/>
          </a:solidFill>
          <a:ln w="9525">
            <a:solidFill>
              <a:schemeClr val="tx1"/>
            </a:solidFill>
            <a:miter lim="800000"/>
            <a:headEnd/>
            <a:tailEnd/>
          </a:ln>
        </p:spPr>
        <p:txBody>
          <a:bodyPr wrap="none" anchor="ctr"/>
          <a:lstStyle/>
          <a:p>
            <a:pPr eaLnBrk="0" hangingPunct="0"/>
            <a:endParaRPr lang="en-US" sz="2400">
              <a:solidFill>
                <a:srgbClr val="003399"/>
              </a:solidFill>
            </a:endParaRPr>
          </a:p>
        </p:txBody>
      </p:sp>
      <p:sp>
        <p:nvSpPr>
          <p:cNvPr id="49164" name="AutoShape 10"/>
          <p:cNvSpPr>
            <a:spLocks noChangeArrowheads="1"/>
          </p:cNvSpPr>
          <p:nvPr/>
        </p:nvSpPr>
        <p:spPr bwMode="auto">
          <a:xfrm rot="8608396">
            <a:off x="5715000" y="2666968"/>
            <a:ext cx="990600" cy="228590"/>
          </a:xfrm>
          <a:prstGeom prst="rightArrow">
            <a:avLst>
              <a:gd name="adj1" fmla="val 50000"/>
              <a:gd name="adj2" fmla="val 108333"/>
            </a:avLst>
          </a:prstGeom>
          <a:solidFill>
            <a:srgbClr val="FF0000"/>
          </a:solidFill>
          <a:ln w="9525">
            <a:solidFill>
              <a:schemeClr val="tx1"/>
            </a:solidFill>
            <a:miter lim="800000"/>
            <a:headEnd/>
            <a:tailEnd/>
          </a:ln>
        </p:spPr>
        <p:txBody>
          <a:bodyPr wrap="none" anchor="ctr"/>
          <a:lstStyle/>
          <a:p>
            <a:pPr eaLnBrk="0" hangingPunct="0"/>
            <a:endParaRPr lang="en-US" sz="2400">
              <a:solidFill>
                <a:srgbClr val="003399"/>
              </a:solidFill>
            </a:endParaRPr>
          </a:p>
        </p:txBody>
      </p:sp>
      <p:sp>
        <p:nvSpPr>
          <p:cNvPr id="49165" name="AutoShape 11"/>
          <p:cNvSpPr>
            <a:spLocks noChangeArrowheads="1"/>
          </p:cNvSpPr>
          <p:nvPr/>
        </p:nvSpPr>
        <p:spPr bwMode="auto">
          <a:xfrm rot="13087037">
            <a:off x="5562600" y="4495692"/>
            <a:ext cx="990600" cy="228590"/>
          </a:xfrm>
          <a:prstGeom prst="rightArrow">
            <a:avLst>
              <a:gd name="adj1" fmla="val 50000"/>
              <a:gd name="adj2" fmla="val 108333"/>
            </a:avLst>
          </a:prstGeom>
          <a:solidFill>
            <a:srgbClr val="FF0000"/>
          </a:solidFill>
          <a:ln w="9525">
            <a:solidFill>
              <a:schemeClr val="tx1"/>
            </a:solidFill>
            <a:miter lim="800000"/>
            <a:headEnd/>
            <a:tailEnd/>
          </a:ln>
        </p:spPr>
        <p:txBody>
          <a:bodyPr wrap="none" anchor="ctr"/>
          <a:lstStyle/>
          <a:p>
            <a:pPr eaLnBrk="0" hangingPunct="0"/>
            <a:endParaRPr lang="en-US" sz="2400">
              <a:solidFill>
                <a:srgbClr val="003399"/>
              </a:solidFill>
            </a:endParaRPr>
          </a:p>
        </p:txBody>
      </p:sp>
      <p:sp>
        <p:nvSpPr>
          <p:cNvPr id="3" name="Text Box 12"/>
          <p:cNvSpPr txBox="1">
            <a:spLocks noChangeArrowheads="1"/>
          </p:cNvSpPr>
          <p:nvPr/>
        </p:nvSpPr>
        <p:spPr bwMode="auto">
          <a:xfrm>
            <a:off x="457200" y="2514600"/>
            <a:ext cx="1752600" cy="1908215"/>
          </a:xfrm>
          <a:prstGeom prst="rect">
            <a:avLst/>
          </a:prstGeom>
          <a:noFill/>
          <a:ln w="9525">
            <a:noFill/>
            <a:miter lim="800000"/>
            <a:headEnd/>
            <a:tailEnd/>
          </a:ln>
        </p:spPr>
        <p:txBody>
          <a:bodyPr>
            <a:spAutoFit/>
          </a:bodyPr>
          <a:lstStyle/>
          <a:p>
            <a:pPr eaLnBrk="0" hangingPunct="0">
              <a:spcBef>
                <a:spcPct val="50000"/>
              </a:spcBef>
              <a:defRPr/>
            </a:pPr>
            <a:r>
              <a:rPr lang="en-US" sz="1400" b="1" dirty="0" err="1">
                <a:latin typeface="+mj-lt"/>
              </a:rPr>
              <a:t>IMiDs</a:t>
            </a:r>
            <a:endParaRPr lang="en-US" sz="1400" b="1" dirty="0">
              <a:latin typeface="+mj-lt"/>
            </a:endParaRPr>
          </a:p>
          <a:p>
            <a:pPr eaLnBrk="0" hangingPunct="0">
              <a:spcBef>
                <a:spcPct val="50000"/>
              </a:spcBef>
              <a:defRPr/>
            </a:pPr>
            <a:r>
              <a:rPr lang="en-US" sz="1400" b="1" dirty="0">
                <a:latin typeface="+mj-lt"/>
              </a:rPr>
              <a:t>Vaccine Therapy</a:t>
            </a:r>
          </a:p>
          <a:p>
            <a:pPr eaLnBrk="0" hangingPunct="0">
              <a:spcBef>
                <a:spcPct val="50000"/>
              </a:spcBef>
              <a:defRPr/>
            </a:pPr>
            <a:r>
              <a:rPr lang="en-US" sz="1400" b="1" dirty="0">
                <a:latin typeface="+mj-lt"/>
              </a:rPr>
              <a:t>Adoptive </a:t>
            </a:r>
            <a:r>
              <a:rPr lang="en-US" sz="1400" b="1" dirty="0" smtClean="0">
                <a:latin typeface="+mj-lt"/>
              </a:rPr>
              <a:t>Immunotherapy</a:t>
            </a:r>
          </a:p>
          <a:p>
            <a:pPr eaLnBrk="0" hangingPunct="0">
              <a:spcBef>
                <a:spcPct val="50000"/>
              </a:spcBef>
              <a:defRPr/>
            </a:pPr>
            <a:r>
              <a:rPr lang="en-US" sz="1400" b="1" dirty="0" err="1" smtClean="0">
                <a:latin typeface="+mj-lt"/>
              </a:rPr>
              <a:t>BCRi</a:t>
            </a:r>
            <a:endParaRPr lang="en-US" sz="1400" b="1" dirty="0">
              <a:latin typeface="+mj-lt"/>
            </a:endParaRPr>
          </a:p>
          <a:p>
            <a:pPr eaLnBrk="0" hangingPunct="0">
              <a:spcBef>
                <a:spcPct val="50000"/>
              </a:spcBef>
              <a:defRPr/>
            </a:pPr>
            <a:endParaRPr lang="en-US" dirty="0">
              <a:solidFill>
                <a:srgbClr val="FFFFFF"/>
              </a:solidFill>
              <a:latin typeface="+mn-lt"/>
            </a:endParaRPr>
          </a:p>
        </p:txBody>
      </p:sp>
      <p:sp>
        <p:nvSpPr>
          <p:cNvPr id="4" name="Text Box 13"/>
          <p:cNvSpPr txBox="1">
            <a:spLocks noChangeArrowheads="1"/>
          </p:cNvSpPr>
          <p:nvPr/>
        </p:nvSpPr>
        <p:spPr bwMode="auto">
          <a:xfrm>
            <a:off x="533400" y="5486400"/>
            <a:ext cx="1752600" cy="846386"/>
          </a:xfrm>
          <a:prstGeom prst="rect">
            <a:avLst/>
          </a:prstGeom>
          <a:noFill/>
          <a:ln w="9525">
            <a:noFill/>
            <a:miter lim="800000"/>
            <a:headEnd/>
            <a:tailEnd/>
          </a:ln>
        </p:spPr>
        <p:txBody>
          <a:bodyPr>
            <a:spAutoFit/>
          </a:bodyPr>
          <a:lstStyle/>
          <a:p>
            <a:pPr eaLnBrk="0" hangingPunct="0">
              <a:spcBef>
                <a:spcPct val="50000"/>
              </a:spcBef>
              <a:defRPr/>
            </a:pPr>
            <a:r>
              <a:rPr lang="en-US" sz="1400" b="1" dirty="0">
                <a:latin typeface="+mj-lt"/>
              </a:rPr>
              <a:t>Novel Combinations</a:t>
            </a:r>
          </a:p>
          <a:p>
            <a:pPr eaLnBrk="0" hangingPunct="0">
              <a:spcBef>
                <a:spcPct val="50000"/>
              </a:spcBef>
              <a:defRPr/>
            </a:pPr>
            <a:r>
              <a:rPr lang="en-US" sz="1400" b="1" dirty="0" err="1" smtClean="0">
                <a:latin typeface="+mj-lt"/>
              </a:rPr>
              <a:t>Bendamustine</a:t>
            </a:r>
            <a:endParaRPr lang="en-US" dirty="0">
              <a:solidFill>
                <a:srgbClr val="FFFFFF"/>
              </a:solidFill>
              <a:latin typeface="+mn-lt"/>
            </a:endParaRPr>
          </a:p>
        </p:txBody>
      </p:sp>
      <p:sp>
        <p:nvSpPr>
          <p:cNvPr id="53262" name="Text Box 14"/>
          <p:cNvSpPr txBox="1">
            <a:spLocks noChangeArrowheads="1"/>
          </p:cNvSpPr>
          <p:nvPr/>
        </p:nvSpPr>
        <p:spPr bwMode="auto">
          <a:xfrm>
            <a:off x="6781800" y="2514600"/>
            <a:ext cx="2057400" cy="1508125"/>
          </a:xfrm>
          <a:prstGeom prst="rect">
            <a:avLst/>
          </a:prstGeom>
          <a:noFill/>
          <a:ln w="9525">
            <a:noFill/>
            <a:miter lim="800000"/>
            <a:headEnd/>
            <a:tailEnd/>
          </a:ln>
        </p:spPr>
        <p:txBody>
          <a:bodyPr>
            <a:spAutoFit/>
          </a:bodyPr>
          <a:lstStyle/>
          <a:p>
            <a:pPr eaLnBrk="0" hangingPunct="0">
              <a:spcBef>
                <a:spcPct val="50000"/>
              </a:spcBef>
              <a:defRPr/>
            </a:pPr>
            <a:r>
              <a:rPr lang="en-US" sz="1400" b="1" dirty="0">
                <a:latin typeface="+mj-lt"/>
              </a:rPr>
              <a:t>Next Gen CD20</a:t>
            </a:r>
          </a:p>
          <a:p>
            <a:pPr eaLnBrk="0" hangingPunct="0">
              <a:spcBef>
                <a:spcPct val="50000"/>
              </a:spcBef>
              <a:defRPr/>
            </a:pPr>
            <a:r>
              <a:rPr lang="en-US" sz="1400" b="1" dirty="0">
                <a:latin typeface="+mj-lt"/>
              </a:rPr>
              <a:t>Novel targets</a:t>
            </a:r>
          </a:p>
          <a:p>
            <a:pPr eaLnBrk="0" hangingPunct="0">
              <a:spcBef>
                <a:spcPct val="50000"/>
              </a:spcBef>
              <a:defRPr/>
            </a:pPr>
            <a:r>
              <a:rPr lang="en-US" sz="1400" b="1" dirty="0">
                <a:latin typeface="+mj-lt"/>
              </a:rPr>
              <a:t>Antibody conjugates</a:t>
            </a:r>
          </a:p>
          <a:p>
            <a:pPr eaLnBrk="0" hangingPunct="0">
              <a:spcBef>
                <a:spcPct val="50000"/>
              </a:spcBef>
              <a:defRPr/>
            </a:pPr>
            <a:endParaRPr lang="en-US" dirty="0">
              <a:solidFill>
                <a:srgbClr val="FFFFFF"/>
              </a:solidFill>
              <a:latin typeface="+mn-lt"/>
            </a:endParaRPr>
          </a:p>
        </p:txBody>
      </p:sp>
      <p:sp>
        <p:nvSpPr>
          <p:cNvPr id="53263" name="Text Box 15"/>
          <p:cNvSpPr txBox="1">
            <a:spLocks noChangeArrowheads="1"/>
          </p:cNvSpPr>
          <p:nvPr/>
        </p:nvSpPr>
        <p:spPr bwMode="auto">
          <a:xfrm>
            <a:off x="6781800" y="5486400"/>
            <a:ext cx="1752600" cy="954107"/>
          </a:xfrm>
          <a:prstGeom prst="rect">
            <a:avLst/>
          </a:prstGeom>
          <a:noFill/>
          <a:ln w="9525">
            <a:noFill/>
            <a:miter lim="800000"/>
            <a:headEnd/>
            <a:tailEnd/>
          </a:ln>
        </p:spPr>
        <p:txBody>
          <a:bodyPr>
            <a:spAutoFit/>
          </a:bodyPr>
          <a:lstStyle/>
          <a:p>
            <a:pPr eaLnBrk="0" hangingPunct="0">
              <a:spcBef>
                <a:spcPct val="50000"/>
              </a:spcBef>
              <a:defRPr/>
            </a:pPr>
            <a:r>
              <a:rPr lang="en-US" sz="1400" b="1" dirty="0">
                <a:latin typeface="+mj-lt"/>
              </a:rPr>
              <a:t>Death receptor </a:t>
            </a:r>
          </a:p>
          <a:p>
            <a:pPr eaLnBrk="0" hangingPunct="0">
              <a:spcBef>
                <a:spcPct val="50000"/>
              </a:spcBef>
              <a:defRPr/>
            </a:pPr>
            <a:r>
              <a:rPr lang="en-US" sz="1400" b="1" dirty="0">
                <a:latin typeface="+mj-lt"/>
              </a:rPr>
              <a:t>B-cell receptor </a:t>
            </a:r>
          </a:p>
          <a:p>
            <a:pPr eaLnBrk="0" hangingPunct="0">
              <a:spcBef>
                <a:spcPct val="50000"/>
              </a:spcBef>
              <a:defRPr/>
            </a:pPr>
            <a:r>
              <a:rPr lang="en-US" sz="1400" b="1" dirty="0">
                <a:latin typeface="+mj-lt"/>
              </a:rPr>
              <a:t>NF-</a:t>
            </a:r>
            <a:r>
              <a:rPr lang="en-US" sz="1400" b="1" dirty="0" err="1" smtClean="0">
                <a:latin typeface="+mj-lt"/>
              </a:rPr>
              <a:t>kB</a:t>
            </a:r>
            <a:endParaRPr lang="en-US" dirty="0">
              <a:solidFill>
                <a:srgbClr val="FFFFFF"/>
              </a:solidFill>
              <a:latin typeface="+mn-lt"/>
            </a:endParaRPr>
          </a:p>
        </p:txBody>
      </p:sp>
    </p:spTree>
    <p:extLst>
      <p:ext uri="{BB962C8B-B14F-4D97-AF65-F5344CB8AC3E}">
        <p14:creationId xmlns:p14="http://schemas.microsoft.com/office/powerpoint/2010/main" val="17823212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defTabSz="457200">
              <a:spcAft>
                <a:spcPct val="20000"/>
              </a:spcAft>
              <a:buClr>
                <a:srgbClr val="1F497D"/>
              </a:buClr>
              <a:buSzPct val="80000"/>
              <a:buFont typeface="Wingdings" charset="0"/>
              <a:buNone/>
            </a:pPr>
            <a:r>
              <a:rPr lang="en-US" sz="2000" b="1" dirty="0">
                <a:solidFill>
                  <a:srgbClr val="EFC53D"/>
                </a:solidFill>
                <a:latin typeface="Arial" charset="0"/>
              </a:rPr>
              <a:t>Moderator</a:t>
            </a:r>
            <a:r>
              <a:rPr lang="en-US" sz="1800" b="1" dirty="0">
                <a:solidFill>
                  <a:prstClr val="black"/>
                </a:solidFill>
                <a:latin typeface="Arial" charset="0"/>
              </a:rPr>
              <a:t/>
            </a:r>
            <a:br>
              <a:rPr lang="en-US" sz="1800" b="1" dirty="0">
                <a:solidFill>
                  <a:prstClr val="black"/>
                </a:solidFill>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a:r>
              <a:rPr lang="en-US" sz="1800" b="1" dirty="0">
                <a:solidFill>
                  <a:srgbClr val="FFFFFF"/>
                </a:solidFill>
                <a:latin typeface="Arial" charset="0"/>
                <a:ea typeface="ヒラギノ角ゴ Pro W3" charset="0"/>
                <a:cs typeface="ヒラギノ角ゴ Pro W3" charset="0"/>
              </a:rPr>
              <a:t>Robert Z </a:t>
            </a:r>
            <a:r>
              <a:rPr lang="en-US" sz="1800" b="1" dirty="0" err="1">
                <a:solidFill>
                  <a:srgbClr val="FFFFFF"/>
                </a:solidFill>
                <a:latin typeface="Arial" charset="0"/>
                <a:ea typeface="ヒラギノ角ゴ Pro W3" charset="0"/>
                <a:cs typeface="ヒラギノ角ゴ Pro W3" charset="0"/>
              </a:rPr>
              <a:t>Orlowski</a:t>
            </a:r>
            <a:r>
              <a:rPr lang="en-US" sz="1800" b="1" dirty="0">
                <a:solidFill>
                  <a:srgbClr val="FFFFFF"/>
                </a:solidFill>
                <a:latin typeface="Arial" charset="0"/>
                <a:ea typeface="ヒラギノ角ゴ Pro W3" charset="0"/>
                <a:cs typeface="ヒラギノ角ゴ Pro W3" charset="0"/>
              </a:rPr>
              <a:t>, MD, PhD</a:t>
            </a:r>
          </a:p>
          <a:p>
            <a:pPr defTabSz="457200"/>
            <a:r>
              <a:rPr lang="en-US" sz="1800" b="1" dirty="0">
                <a:solidFill>
                  <a:srgbClr val="FFFFFF"/>
                </a:solidFill>
                <a:latin typeface="Arial" charset="0"/>
                <a:ea typeface="ヒラギノ角ゴ Pro W3" charset="0"/>
                <a:cs typeface="ヒラギノ角ゴ Pro W3" charset="0"/>
              </a:rPr>
              <a:t>Owen A O’Connor, MD, PhD</a:t>
            </a:r>
          </a:p>
          <a:p>
            <a:pPr defTabSz="457200"/>
            <a:r>
              <a:rPr lang="en-US" sz="1800" b="1" dirty="0" err="1">
                <a:solidFill>
                  <a:srgbClr val="FFFFFF"/>
                </a:solidFill>
                <a:latin typeface="Arial" charset="0"/>
                <a:ea typeface="ヒラギノ角ゴ Pro W3" charset="0"/>
                <a:cs typeface="ヒラギノ角ゴ Pro W3" charset="0"/>
              </a:rPr>
              <a:t>Sonali</a:t>
            </a:r>
            <a:r>
              <a:rPr lang="en-US" sz="1800" b="1" dirty="0">
                <a:solidFill>
                  <a:srgbClr val="FFFFFF"/>
                </a:solidFill>
                <a:latin typeface="Arial" charset="0"/>
                <a:ea typeface="ヒラギノ角ゴ Pro W3" charset="0"/>
                <a:cs typeface="ヒラギノ角ゴ Pro W3" charset="0"/>
              </a:rPr>
              <a:t> M Smith, MD</a:t>
            </a: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defTabSz="457200">
              <a:defRPr/>
            </a:pPr>
            <a:r>
              <a:rPr lang="en-US" b="1" dirty="0">
                <a:solidFill>
                  <a:srgbClr val="FFFFFF"/>
                </a:solidFill>
                <a:latin typeface="Arial" pitchFamily="1" charset="0"/>
                <a:ea typeface="ヒラギノ角ゴ Pro W3" pitchFamily="1" charset="-128"/>
                <a:cs typeface="ヒラギノ角ゴ Pro W3" pitchFamily="1" charset="-128"/>
              </a:rPr>
              <a:t>John P Leonard, MD</a:t>
            </a:r>
          </a:p>
          <a:p>
            <a:pPr defTabSz="457200">
              <a:defRPr/>
            </a:pPr>
            <a:r>
              <a:rPr lang="en-US" b="1" dirty="0">
                <a:solidFill>
                  <a:srgbClr val="FFFFFF"/>
                </a:solidFill>
                <a:latin typeface="Arial" pitchFamily="1" charset="0"/>
                <a:ea typeface="ヒラギノ角ゴ Pro W3" pitchFamily="1" charset="-128"/>
                <a:cs typeface="ヒラギノ角ゴ Pro W3" pitchFamily="1" charset="-128"/>
              </a:rPr>
              <a:t>Kenneth C Anderson, MD</a:t>
            </a:r>
          </a:p>
          <a:p>
            <a:pPr defTabSz="457200">
              <a:defRPr/>
            </a:pPr>
            <a:r>
              <a:rPr lang="en-US" b="1" dirty="0">
                <a:solidFill>
                  <a:srgbClr val="FFFFFF"/>
                </a:solidFill>
                <a:latin typeface="Arial" pitchFamily="1" charset="0"/>
                <a:ea typeface="ヒラギノ角ゴ Pro W3" pitchFamily="1" charset="-128"/>
                <a:cs typeface="ヒラギノ角ゴ Pro W3" pitchFamily="1" charset="-128"/>
              </a:rPr>
              <a:t>Nathan H Fowler,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defTabSz="457200">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defTabSz="457200">
              <a:defRPr/>
            </a:pPr>
            <a:r>
              <a:rPr lang="en-US" sz="3200" b="1" dirty="0" smtClean="0">
                <a:solidFill>
                  <a:srgbClr val="FFFFFF"/>
                </a:solidFill>
                <a:latin typeface="Arial" pitchFamily="1" charset="0"/>
                <a:ea typeface="ヒラギノ角ゴ Pro W3" pitchFamily="1" charset="-128"/>
                <a:cs typeface="ヒラギノ角ゴ Pro W3" pitchFamily="1" charset="-128"/>
              </a:rPr>
              <a:t>Beyond the Guidelines</a:t>
            </a:r>
          </a:p>
          <a:p>
            <a:pPr algn="ctr" defTabSz="457200">
              <a:defRPr/>
            </a:pPr>
            <a:r>
              <a:rPr lang="en-US" sz="2800" b="1" dirty="0">
                <a:solidFill>
                  <a:srgbClr val="EFC53D"/>
                </a:solidFill>
                <a:latin typeface="Arial" pitchFamily="1" charset="0"/>
                <a:ea typeface="ヒラギノ角ゴ Pro W3" pitchFamily="1" charset="-128"/>
                <a:cs typeface="ヒラギノ角ゴ Pro W3" pitchFamily="1" charset="-128"/>
              </a:rPr>
              <a:t>Assessing the Treatment Recommendations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of Investigators to Assist in the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Practical Management of Multiple Myeloma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and Non-Hodgkin Lymphoma</a:t>
            </a:r>
            <a:r>
              <a:rPr lang="en-US" b="1" dirty="0" smtClean="0">
                <a:solidFill>
                  <a:srgbClr val="EFC53D"/>
                </a:solidFill>
                <a:latin typeface="Arial" pitchFamily="1" charset="0"/>
                <a:ea typeface="ＭＳ Ｐゴシック" pitchFamily="1" charset="-128"/>
                <a:cs typeface="ＭＳ Ｐゴシック" pitchFamily="1" charset="-128"/>
              </a:rPr>
              <a:t/>
            </a:r>
            <a:br>
              <a:rPr lang="en-US" b="1" dirty="0" smtClean="0">
                <a:solidFill>
                  <a:srgbClr val="EFC53D"/>
                </a:solidFill>
                <a:latin typeface="Arial" pitchFamily="1" charset="0"/>
                <a:ea typeface="ＭＳ Ｐゴシック" pitchFamily="1" charset="-128"/>
                <a:cs typeface="ＭＳ Ｐゴシック" pitchFamily="1" charset="-128"/>
              </a:rPr>
            </a:br>
            <a:r>
              <a:rPr lang="en-US" sz="1400" b="1" dirty="0" smtClean="0">
                <a:solidFill>
                  <a:prstClr val="white"/>
                </a:solidFill>
                <a:latin typeface="Arial" pitchFamily="1" charset="0"/>
                <a:ea typeface="ヒラギノ角ゴ Pro W3" pitchFamily="1" charset="-128"/>
                <a:cs typeface="ヒラギノ角ゴ Pro W3" pitchFamily="1" charset="-128"/>
              </a:rPr>
              <a:t/>
            </a:r>
            <a:br>
              <a:rPr lang="en-US" sz="1400" b="1" dirty="0" smtClean="0">
                <a:solidFill>
                  <a:prstClr val="white"/>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Sunday, June 2, 2013</a:t>
            </a:r>
          </a:p>
          <a:p>
            <a:pPr algn="ctr" defTabSz="457200">
              <a:defRPr/>
            </a:pPr>
            <a:r>
              <a:rPr lang="en-US" sz="2000" b="1" dirty="0">
                <a:solidFill>
                  <a:srgbClr val="FFFFFF"/>
                </a:solidFill>
                <a:latin typeface="Arial" pitchFamily="1" charset="0"/>
                <a:ea typeface="ヒラギノ角ゴ Pro W3" pitchFamily="1" charset="-128"/>
                <a:cs typeface="ヒラギノ角ゴ Pro W3" pitchFamily="1" charset="-128"/>
              </a:rPr>
              <a:t>7:00 PM – 9:30 PM</a:t>
            </a:r>
          </a:p>
          <a:p>
            <a:pPr algn="ctr" defTabSz="457200">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20345" y="3467002"/>
            <a:ext cx="8540496" cy="3059786"/>
          </a:xfrm>
          <a:prstGeom prst="rect">
            <a:avLst/>
          </a:prstGeom>
          <a:solidFill>
            <a:srgbClr val="4F867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latin typeface="Arial"/>
            </a:endParaRPr>
          </a:p>
        </p:txBody>
      </p:sp>
      <p:sp>
        <p:nvSpPr>
          <p:cNvPr id="2" name="Title 1"/>
          <p:cNvSpPr>
            <a:spLocks noGrp="1"/>
          </p:cNvSpPr>
          <p:nvPr>
            <p:ph type="title"/>
          </p:nvPr>
        </p:nvSpPr>
        <p:spPr>
          <a:xfrm>
            <a:off x="457200" y="165100"/>
            <a:ext cx="8229600" cy="2070639"/>
          </a:xfrm>
        </p:spPr>
        <p:txBody>
          <a:bodyPr anchor="t"/>
          <a:lstStyle/>
          <a:p>
            <a:r>
              <a:rPr lang="en-US" sz="2200" dirty="0" smtClean="0"/>
              <a:t>An </a:t>
            </a:r>
            <a:r>
              <a:rPr lang="en-US" sz="2200" u="sng" dirty="0" smtClean="0"/>
              <a:t>87-year-old woman</a:t>
            </a:r>
            <a:r>
              <a:rPr lang="en-US" sz="2200" dirty="0" smtClean="0"/>
              <a:t> with significant heart failure (LVEF &lt;30%), no edema and </a:t>
            </a:r>
            <a:r>
              <a:rPr lang="en-US" sz="2200" u="sng" dirty="0" smtClean="0"/>
              <a:t>PS 1</a:t>
            </a:r>
            <a:r>
              <a:rPr lang="en-US" sz="2200" dirty="0" smtClean="0"/>
              <a:t> presented with chronic fatigue and weight loss. Workup showed diffuse </a:t>
            </a:r>
            <a:r>
              <a:rPr lang="en-US" sz="2200" dirty="0" err="1" smtClean="0"/>
              <a:t>nonbulky</a:t>
            </a:r>
            <a:r>
              <a:rPr lang="en-US" sz="2200" dirty="0" smtClean="0"/>
              <a:t> </a:t>
            </a:r>
            <a:r>
              <a:rPr lang="en-US" sz="2200" dirty="0" err="1" smtClean="0"/>
              <a:t>adenopathy</a:t>
            </a:r>
            <a:r>
              <a:rPr lang="en-US" sz="2200" dirty="0" smtClean="0"/>
              <a:t> above and below the diaphragm. Biopsy revealed Grade IIIA FL. She refused PET scan and bone marrow biopsy. LDH was normal at 230 U/L. All lab values were normal except </a:t>
            </a:r>
            <a:r>
              <a:rPr lang="en-US" sz="2200" dirty="0" err="1" smtClean="0"/>
              <a:t>Hgb</a:t>
            </a:r>
            <a:r>
              <a:rPr lang="en-US" sz="2200" dirty="0" smtClean="0"/>
              <a:t> 11.2. The patient and family would strongly prefer some type of treatment rather than observation. What would you generally recommend?</a:t>
            </a:r>
          </a:p>
        </p:txBody>
      </p:sp>
      <p:sp>
        <p:nvSpPr>
          <p:cNvPr id="4" name="TextBox 3"/>
          <p:cNvSpPr txBox="1"/>
          <p:nvPr/>
        </p:nvSpPr>
        <p:spPr>
          <a:xfrm>
            <a:off x="320345" y="3633735"/>
            <a:ext cx="3023249" cy="384721"/>
          </a:xfrm>
          <a:prstGeom prst="rect">
            <a:avLst/>
          </a:prstGeom>
          <a:noFill/>
        </p:spPr>
        <p:txBody>
          <a:bodyPr wrap="square" rtlCol="0" anchor="ctr">
            <a:spAutoFit/>
          </a:bodyPr>
          <a:lstStyle/>
          <a:p>
            <a:pPr algn="r" defTabSz="457200"/>
            <a:r>
              <a:rPr lang="en-US" sz="1900" b="1" dirty="0" smtClean="0">
                <a:solidFill>
                  <a:prstClr val="black"/>
                </a:solidFill>
                <a:latin typeface="Arial"/>
              </a:rPr>
              <a:t>Observation</a:t>
            </a:r>
            <a:endParaRPr lang="en-US" sz="1900" b="1" dirty="0">
              <a:solidFill>
                <a:prstClr val="black"/>
              </a:solidFill>
              <a:latin typeface="Arial"/>
            </a:endParaRPr>
          </a:p>
        </p:txBody>
      </p:sp>
      <p:sp>
        <p:nvSpPr>
          <p:cNvPr id="6" name="TextBox 5"/>
          <p:cNvSpPr txBox="1"/>
          <p:nvPr/>
        </p:nvSpPr>
        <p:spPr>
          <a:xfrm>
            <a:off x="320346" y="4447837"/>
            <a:ext cx="3023248" cy="360355"/>
          </a:xfrm>
          <a:prstGeom prst="rect">
            <a:avLst/>
          </a:prstGeom>
          <a:noFill/>
        </p:spPr>
        <p:txBody>
          <a:bodyPr wrap="square" rtlCol="0" anchor="ctr">
            <a:spAutoFit/>
          </a:bodyPr>
          <a:lstStyle/>
          <a:p>
            <a:pPr algn="r" defTabSz="457200">
              <a:lnSpc>
                <a:spcPct val="90000"/>
              </a:lnSpc>
            </a:pPr>
            <a:r>
              <a:rPr lang="en-US" sz="1900" b="1" dirty="0" smtClean="0">
                <a:solidFill>
                  <a:prstClr val="black"/>
                </a:solidFill>
                <a:latin typeface="Arial"/>
              </a:rPr>
              <a:t>R for 4 cycles</a:t>
            </a:r>
            <a:endParaRPr lang="en-US" sz="1900" b="1" dirty="0">
              <a:solidFill>
                <a:prstClr val="black"/>
              </a:solidFill>
              <a:latin typeface="Arial"/>
            </a:endParaRPr>
          </a:p>
        </p:txBody>
      </p:sp>
      <p:cxnSp>
        <p:nvCxnSpPr>
          <p:cNvPr id="22" name="Straight Connector 21"/>
          <p:cNvCxnSpPr/>
          <p:nvPr/>
        </p:nvCxnSpPr>
        <p:spPr>
          <a:xfrm>
            <a:off x="320344" y="3465992"/>
            <a:ext cx="8538266" cy="101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20344" y="6526789"/>
            <a:ext cx="8538266" cy="101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20346" y="5117619"/>
            <a:ext cx="3023248" cy="623504"/>
          </a:xfrm>
          <a:prstGeom prst="rect">
            <a:avLst/>
          </a:prstGeom>
          <a:noFill/>
        </p:spPr>
        <p:txBody>
          <a:bodyPr wrap="square" rtlCol="0" anchor="ctr">
            <a:spAutoFit/>
          </a:bodyPr>
          <a:lstStyle/>
          <a:p>
            <a:pPr algn="r" defTabSz="457200">
              <a:lnSpc>
                <a:spcPct val="90000"/>
              </a:lnSpc>
            </a:pPr>
            <a:r>
              <a:rPr lang="en-US" sz="1900" b="1" dirty="0" smtClean="0">
                <a:solidFill>
                  <a:prstClr val="black"/>
                </a:solidFill>
                <a:latin typeface="Arial"/>
              </a:rPr>
              <a:t>R for 8 cycles </a:t>
            </a:r>
            <a:br>
              <a:rPr lang="en-US" sz="1900" b="1" dirty="0" smtClean="0">
                <a:solidFill>
                  <a:prstClr val="black"/>
                </a:solidFill>
                <a:latin typeface="Arial"/>
              </a:rPr>
            </a:br>
            <a:r>
              <a:rPr lang="en-US" sz="1900" b="1" dirty="0" smtClean="0">
                <a:solidFill>
                  <a:prstClr val="black"/>
                </a:solidFill>
                <a:latin typeface="Arial"/>
              </a:rPr>
              <a:t>(SAKK regimen)</a:t>
            </a:r>
            <a:endParaRPr lang="en-US" sz="1900" b="1" dirty="0">
              <a:solidFill>
                <a:prstClr val="black"/>
              </a:solidFill>
              <a:latin typeface="Arial"/>
            </a:endParaRPr>
          </a:p>
        </p:txBody>
      </p:sp>
      <p:sp>
        <p:nvSpPr>
          <p:cNvPr id="21" name="TextBox 20"/>
          <p:cNvSpPr txBox="1"/>
          <p:nvPr/>
        </p:nvSpPr>
        <p:spPr>
          <a:xfrm>
            <a:off x="320346" y="6029728"/>
            <a:ext cx="3023248" cy="360355"/>
          </a:xfrm>
          <a:prstGeom prst="rect">
            <a:avLst/>
          </a:prstGeom>
          <a:noFill/>
        </p:spPr>
        <p:txBody>
          <a:bodyPr wrap="square" rtlCol="0" anchor="ctr">
            <a:spAutoFit/>
          </a:bodyPr>
          <a:lstStyle/>
          <a:p>
            <a:pPr algn="r" defTabSz="457200">
              <a:lnSpc>
                <a:spcPct val="90000"/>
              </a:lnSpc>
            </a:pPr>
            <a:r>
              <a:rPr lang="en-US" sz="1900" b="1" dirty="0" smtClean="0">
                <a:solidFill>
                  <a:prstClr val="black"/>
                </a:solidFill>
                <a:latin typeface="Arial"/>
              </a:rPr>
              <a:t>BR</a:t>
            </a:r>
            <a:endParaRPr lang="en-US" sz="1900" b="1" dirty="0">
              <a:solidFill>
                <a:prstClr val="black"/>
              </a:solidFill>
              <a:latin typeface="Arial"/>
            </a:endParaRPr>
          </a:p>
        </p:txBody>
      </p:sp>
      <p:graphicFrame>
        <p:nvGraphicFramePr>
          <p:cNvPr id="11" name="Chart 10"/>
          <p:cNvGraphicFramePr/>
          <p:nvPr>
            <p:extLst>
              <p:ext uri="{D42A27DB-BD31-4B8C-83A1-F6EECF244321}">
                <p14:modId xmlns:p14="http://schemas.microsoft.com/office/powerpoint/2010/main" val="1592584924"/>
              </p:ext>
            </p:extLst>
          </p:nvPr>
        </p:nvGraphicFramePr>
        <p:xfrm>
          <a:off x="3191962" y="3293066"/>
          <a:ext cx="5666648" cy="34211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417592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fontAlgn="base">
              <a:spcBef>
                <a:spcPct val="0"/>
              </a:spcBef>
              <a:spcAft>
                <a:spcPct val="0"/>
              </a:spcAft>
            </a:pPr>
            <a:r>
              <a:rPr lang="en-US" b="1" dirty="0" smtClean="0">
                <a:solidFill>
                  <a:srgbClr val="FFFFFF"/>
                </a:solidFill>
                <a:ea typeface="ＭＳ Ｐゴシック" charset="0"/>
                <a:cs typeface="ＭＳ Ｐゴシック" charset="0"/>
              </a:rPr>
              <a:t>When utilizing rituximab (R) </a:t>
            </a:r>
            <a:r>
              <a:rPr lang="en-US" b="1" dirty="0" err="1" smtClean="0">
                <a:solidFill>
                  <a:srgbClr val="FFFFFF"/>
                </a:solidFill>
                <a:ea typeface="ＭＳ Ｐゴシック" charset="0"/>
                <a:cs typeface="ＭＳ Ｐゴシック" charset="0"/>
              </a:rPr>
              <a:t>monotherapy</a:t>
            </a:r>
            <a:r>
              <a:rPr lang="en-US" b="1" dirty="0" smtClean="0">
                <a:solidFill>
                  <a:srgbClr val="FFFFFF"/>
                </a:solidFill>
                <a:ea typeface="ＭＳ Ｐゴシック" charset="0"/>
                <a:cs typeface="ＭＳ Ｐゴシック" charset="0"/>
              </a:rPr>
              <a:t> for your patients with follicular lymphoma (FL), what duration do you generally recommend?</a:t>
            </a:r>
          </a:p>
        </p:txBody>
      </p:sp>
      <p:graphicFrame>
        <p:nvGraphicFramePr>
          <p:cNvPr id="4" name="Chart 3"/>
          <p:cNvGraphicFramePr/>
          <p:nvPr>
            <p:extLst>
              <p:ext uri="{D42A27DB-BD31-4B8C-83A1-F6EECF244321}">
                <p14:modId xmlns:p14="http://schemas.microsoft.com/office/powerpoint/2010/main" val="1048732383"/>
              </p:ext>
            </p:extLst>
          </p:nvPr>
        </p:nvGraphicFramePr>
        <p:xfrm>
          <a:off x="533400" y="23451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6057688"/>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fontAlgn="base">
              <a:spcBef>
                <a:spcPct val="0"/>
              </a:spcBef>
              <a:spcAft>
                <a:spcPct val="0"/>
              </a:spcAft>
            </a:pPr>
            <a:r>
              <a:rPr lang="en-US" b="1" dirty="0" smtClean="0">
                <a:solidFill>
                  <a:srgbClr val="FFFFFF"/>
                </a:solidFill>
                <a:ea typeface="ＭＳ Ｐゴシック" charset="0"/>
                <a:cs typeface="ＭＳ Ｐゴシック" charset="0"/>
              </a:rPr>
              <a:t>What is your usual initial chemotherapy/R regimen for a younger (55- to 60-year-old), otherwise healthy patient with FL requiring treatment?</a:t>
            </a:r>
          </a:p>
        </p:txBody>
      </p:sp>
      <p:graphicFrame>
        <p:nvGraphicFramePr>
          <p:cNvPr id="4" name="Chart 3"/>
          <p:cNvGraphicFramePr/>
          <p:nvPr>
            <p:extLst>
              <p:ext uri="{D42A27DB-BD31-4B8C-83A1-F6EECF244321}">
                <p14:modId xmlns:p14="http://schemas.microsoft.com/office/powerpoint/2010/main" val="1185158427"/>
              </p:ext>
            </p:extLst>
          </p:nvPr>
        </p:nvGraphicFramePr>
        <p:xfrm>
          <a:off x="533400" y="23451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169925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20345" y="2334154"/>
            <a:ext cx="8540496" cy="2448570"/>
          </a:xfrm>
          <a:prstGeom prst="rect">
            <a:avLst/>
          </a:prstGeom>
          <a:solidFill>
            <a:srgbClr val="4F867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latin typeface="Arial"/>
            </a:endParaRPr>
          </a:p>
        </p:txBody>
      </p:sp>
      <p:sp>
        <p:nvSpPr>
          <p:cNvPr id="2" name="Title 1"/>
          <p:cNvSpPr>
            <a:spLocks noGrp="1"/>
          </p:cNvSpPr>
          <p:nvPr>
            <p:ph type="title"/>
          </p:nvPr>
        </p:nvSpPr>
        <p:spPr>
          <a:xfrm>
            <a:off x="457200" y="46028"/>
            <a:ext cx="8229600" cy="2070639"/>
          </a:xfrm>
        </p:spPr>
        <p:txBody>
          <a:bodyPr anchor="ctr"/>
          <a:lstStyle/>
          <a:p>
            <a:r>
              <a:rPr lang="en-US" sz="2600" dirty="0" smtClean="0"/>
              <a:t>In general, what is your usual initial treatment regimen for a younger (</a:t>
            </a:r>
            <a:r>
              <a:rPr lang="en-US" sz="2600" u="sng" dirty="0" smtClean="0"/>
              <a:t>55- to 60-year-old</a:t>
            </a:r>
            <a:r>
              <a:rPr lang="en-US" sz="2600" dirty="0" smtClean="0"/>
              <a:t>), fit, otherwise healthy patient with FL who requires treatment?</a:t>
            </a:r>
          </a:p>
        </p:txBody>
      </p:sp>
      <p:sp>
        <p:nvSpPr>
          <p:cNvPr id="15" name="TextBox 14"/>
          <p:cNvSpPr txBox="1"/>
          <p:nvPr/>
        </p:nvSpPr>
        <p:spPr>
          <a:xfrm>
            <a:off x="320345" y="2563733"/>
            <a:ext cx="3023249" cy="400110"/>
          </a:xfrm>
          <a:prstGeom prst="rect">
            <a:avLst/>
          </a:prstGeom>
          <a:noFill/>
        </p:spPr>
        <p:txBody>
          <a:bodyPr wrap="square" rtlCol="0" anchor="ctr">
            <a:spAutoFit/>
          </a:bodyPr>
          <a:lstStyle/>
          <a:p>
            <a:pPr algn="r" defTabSz="457200"/>
            <a:r>
              <a:rPr lang="en-US" sz="2000" b="1" dirty="0" smtClean="0">
                <a:solidFill>
                  <a:prstClr val="black"/>
                </a:solidFill>
                <a:latin typeface="Arial"/>
              </a:rPr>
              <a:t>BR</a:t>
            </a:r>
            <a:endParaRPr lang="en-US" sz="2000" b="1" dirty="0">
              <a:solidFill>
                <a:prstClr val="black"/>
              </a:solidFill>
              <a:latin typeface="Arial"/>
            </a:endParaRPr>
          </a:p>
        </p:txBody>
      </p:sp>
      <p:sp>
        <p:nvSpPr>
          <p:cNvPr id="17" name="TextBox 16"/>
          <p:cNvSpPr txBox="1"/>
          <p:nvPr/>
        </p:nvSpPr>
        <p:spPr>
          <a:xfrm>
            <a:off x="320345" y="3372841"/>
            <a:ext cx="3023249" cy="400110"/>
          </a:xfrm>
          <a:prstGeom prst="rect">
            <a:avLst/>
          </a:prstGeom>
          <a:noFill/>
        </p:spPr>
        <p:txBody>
          <a:bodyPr wrap="square" rtlCol="0" anchor="ctr">
            <a:spAutoFit/>
          </a:bodyPr>
          <a:lstStyle/>
          <a:p>
            <a:pPr algn="r" defTabSz="457200"/>
            <a:r>
              <a:rPr lang="en-US" sz="2000" b="1" dirty="0" smtClean="0">
                <a:solidFill>
                  <a:prstClr val="black"/>
                </a:solidFill>
                <a:latin typeface="Arial"/>
              </a:rPr>
              <a:t>R-CHOP</a:t>
            </a:r>
            <a:endParaRPr lang="en-US" sz="2000" b="1" dirty="0">
              <a:solidFill>
                <a:prstClr val="black"/>
              </a:solidFill>
              <a:latin typeface="Arial"/>
            </a:endParaRPr>
          </a:p>
        </p:txBody>
      </p:sp>
      <p:sp>
        <p:nvSpPr>
          <p:cNvPr id="18" name="TextBox 17"/>
          <p:cNvSpPr txBox="1"/>
          <p:nvPr/>
        </p:nvSpPr>
        <p:spPr>
          <a:xfrm>
            <a:off x="320346" y="4205187"/>
            <a:ext cx="3023248" cy="374461"/>
          </a:xfrm>
          <a:prstGeom prst="rect">
            <a:avLst/>
          </a:prstGeom>
          <a:noFill/>
        </p:spPr>
        <p:txBody>
          <a:bodyPr wrap="square" rtlCol="0" anchor="ctr">
            <a:spAutoFit/>
          </a:bodyPr>
          <a:lstStyle/>
          <a:p>
            <a:pPr algn="r" defTabSz="457200">
              <a:lnSpc>
                <a:spcPct val="90000"/>
              </a:lnSpc>
            </a:pPr>
            <a:r>
              <a:rPr lang="en-US" sz="2000" b="1" dirty="0" smtClean="0">
                <a:solidFill>
                  <a:prstClr val="black"/>
                </a:solidFill>
                <a:latin typeface="Arial"/>
              </a:rPr>
              <a:t>R-CVP</a:t>
            </a:r>
            <a:endParaRPr lang="en-US" sz="2000" b="1" dirty="0">
              <a:solidFill>
                <a:prstClr val="black"/>
              </a:solidFill>
              <a:latin typeface="Arial"/>
            </a:endParaRPr>
          </a:p>
        </p:txBody>
      </p:sp>
      <p:cxnSp>
        <p:nvCxnSpPr>
          <p:cNvPr id="24" name="Straight Connector 23"/>
          <p:cNvCxnSpPr/>
          <p:nvPr/>
        </p:nvCxnSpPr>
        <p:spPr>
          <a:xfrm>
            <a:off x="320344" y="2334153"/>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20344" y="4782724"/>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aphicFrame>
        <p:nvGraphicFramePr>
          <p:cNvPr id="10" name="Chart 9"/>
          <p:cNvGraphicFramePr/>
          <p:nvPr>
            <p:extLst>
              <p:ext uri="{D42A27DB-BD31-4B8C-83A1-F6EECF244321}">
                <p14:modId xmlns:p14="http://schemas.microsoft.com/office/powerpoint/2010/main" val="4164319939"/>
              </p:ext>
            </p:extLst>
          </p:nvPr>
        </p:nvGraphicFramePr>
        <p:xfrm>
          <a:off x="3194193" y="2165417"/>
          <a:ext cx="5666648" cy="27942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718445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fontAlgn="base">
              <a:spcBef>
                <a:spcPct val="0"/>
              </a:spcBef>
              <a:spcAft>
                <a:spcPct val="0"/>
              </a:spcAft>
            </a:pPr>
            <a:r>
              <a:rPr lang="en-US" b="1" dirty="0" smtClean="0">
                <a:solidFill>
                  <a:srgbClr val="FFFFFF"/>
                </a:solidFill>
                <a:ea typeface="ＭＳ Ｐゴシック" charset="0"/>
                <a:cs typeface="ＭＳ Ｐゴシック" charset="0"/>
              </a:rPr>
              <a:t>In general, how would you compare the efficacy of BR to that of R-CHOP as up-front treatment for FL?</a:t>
            </a:r>
          </a:p>
        </p:txBody>
      </p:sp>
      <p:graphicFrame>
        <p:nvGraphicFramePr>
          <p:cNvPr id="4" name="Chart 3"/>
          <p:cNvGraphicFramePr/>
          <p:nvPr>
            <p:extLst>
              <p:ext uri="{D42A27DB-BD31-4B8C-83A1-F6EECF244321}">
                <p14:modId xmlns:p14="http://schemas.microsoft.com/office/powerpoint/2010/main" val="1644186344"/>
              </p:ext>
            </p:extLst>
          </p:nvPr>
        </p:nvGraphicFramePr>
        <p:xfrm>
          <a:off x="533400" y="23451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8851892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20345" y="2334154"/>
            <a:ext cx="8540496" cy="2448570"/>
          </a:xfrm>
          <a:prstGeom prst="rect">
            <a:avLst/>
          </a:prstGeom>
          <a:solidFill>
            <a:srgbClr val="4F867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latin typeface="Arial"/>
            </a:endParaRPr>
          </a:p>
        </p:txBody>
      </p:sp>
      <p:sp>
        <p:nvSpPr>
          <p:cNvPr id="2" name="Title 1"/>
          <p:cNvSpPr>
            <a:spLocks noGrp="1"/>
          </p:cNvSpPr>
          <p:nvPr>
            <p:ph type="title"/>
          </p:nvPr>
        </p:nvSpPr>
        <p:spPr>
          <a:xfrm>
            <a:off x="457200" y="46028"/>
            <a:ext cx="8229600" cy="2070639"/>
          </a:xfrm>
        </p:spPr>
        <p:txBody>
          <a:bodyPr anchor="ctr"/>
          <a:lstStyle/>
          <a:p>
            <a:r>
              <a:rPr lang="en-US" sz="2600" dirty="0" smtClean="0"/>
              <a:t>In general, how would you compare the efficacy of BR to R-CHOP as up-front treatment for FL?</a:t>
            </a:r>
            <a:endParaRPr lang="en-US" sz="2600" dirty="0"/>
          </a:p>
        </p:txBody>
      </p:sp>
      <p:sp>
        <p:nvSpPr>
          <p:cNvPr id="4" name="TextBox 3"/>
          <p:cNvSpPr txBox="1"/>
          <p:nvPr/>
        </p:nvSpPr>
        <p:spPr>
          <a:xfrm>
            <a:off x="320345" y="2441078"/>
            <a:ext cx="3023249" cy="707886"/>
          </a:xfrm>
          <a:prstGeom prst="rect">
            <a:avLst/>
          </a:prstGeom>
          <a:noFill/>
        </p:spPr>
        <p:txBody>
          <a:bodyPr wrap="square" rtlCol="0" anchor="ctr">
            <a:spAutoFit/>
          </a:bodyPr>
          <a:lstStyle/>
          <a:p>
            <a:pPr algn="r" defTabSz="457200"/>
            <a:r>
              <a:rPr lang="en-US" sz="2000" b="1" dirty="0" smtClean="0">
                <a:solidFill>
                  <a:prstClr val="black"/>
                </a:solidFill>
                <a:latin typeface="Arial"/>
              </a:rPr>
              <a:t>Efficacy is about the same</a:t>
            </a:r>
            <a:endParaRPr lang="en-US" sz="2000" b="1" dirty="0">
              <a:solidFill>
                <a:prstClr val="black"/>
              </a:solidFill>
              <a:latin typeface="Arial"/>
            </a:endParaRPr>
          </a:p>
        </p:txBody>
      </p:sp>
      <p:sp>
        <p:nvSpPr>
          <p:cNvPr id="5" name="TextBox 4"/>
          <p:cNvSpPr txBox="1"/>
          <p:nvPr/>
        </p:nvSpPr>
        <p:spPr>
          <a:xfrm>
            <a:off x="320345" y="3373015"/>
            <a:ext cx="3023249" cy="400110"/>
          </a:xfrm>
          <a:prstGeom prst="rect">
            <a:avLst/>
          </a:prstGeom>
          <a:noFill/>
        </p:spPr>
        <p:txBody>
          <a:bodyPr wrap="square" rtlCol="0" anchor="ctr">
            <a:spAutoFit/>
          </a:bodyPr>
          <a:lstStyle/>
          <a:p>
            <a:pPr algn="r" defTabSz="457200"/>
            <a:r>
              <a:rPr lang="en-US" sz="2000" b="1" dirty="0" smtClean="0">
                <a:solidFill>
                  <a:prstClr val="black"/>
                </a:solidFill>
                <a:latin typeface="Arial"/>
              </a:rPr>
              <a:t>BR is more efficacious</a:t>
            </a:r>
            <a:endParaRPr lang="en-US" sz="2000" b="1" dirty="0">
              <a:solidFill>
                <a:prstClr val="black"/>
              </a:solidFill>
              <a:latin typeface="Arial"/>
            </a:endParaRPr>
          </a:p>
        </p:txBody>
      </p:sp>
      <p:sp>
        <p:nvSpPr>
          <p:cNvPr id="6" name="TextBox 5"/>
          <p:cNvSpPr txBox="1"/>
          <p:nvPr/>
        </p:nvSpPr>
        <p:spPr>
          <a:xfrm>
            <a:off x="320346" y="4025392"/>
            <a:ext cx="3023248" cy="651460"/>
          </a:xfrm>
          <a:prstGeom prst="rect">
            <a:avLst/>
          </a:prstGeom>
          <a:noFill/>
        </p:spPr>
        <p:txBody>
          <a:bodyPr wrap="square" rtlCol="0" anchor="ctr">
            <a:spAutoFit/>
          </a:bodyPr>
          <a:lstStyle/>
          <a:p>
            <a:pPr algn="r" defTabSz="457200">
              <a:lnSpc>
                <a:spcPct val="90000"/>
              </a:lnSpc>
            </a:pPr>
            <a:r>
              <a:rPr lang="en-US" sz="2000" b="1" dirty="0" smtClean="0">
                <a:solidFill>
                  <a:prstClr val="black"/>
                </a:solidFill>
                <a:latin typeface="Arial"/>
              </a:rPr>
              <a:t>R-CHOP is more efficacious</a:t>
            </a:r>
            <a:endParaRPr lang="en-US" sz="2000" b="1" dirty="0">
              <a:solidFill>
                <a:prstClr val="black"/>
              </a:solidFill>
              <a:latin typeface="Arial"/>
            </a:endParaRPr>
          </a:p>
        </p:txBody>
      </p:sp>
      <p:cxnSp>
        <p:nvCxnSpPr>
          <p:cNvPr id="22" name="Straight Connector 21"/>
          <p:cNvCxnSpPr/>
          <p:nvPr/>
        </p:nvCxnSpPr>
        <p:spPr>
          <a:xfrm>
            <a:off x="320344" y="2334153"/>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20344" y="4782724"/>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aphicFrame>
        <p:nvGraphicFramePr>
          <p:cNvPr id="10" name="Chart 9"/>
          <p:cNvGraphicFramePr/>
          <p:nvPr>
            <p:extLst>
              <p:ext uri="{D42A27DB-BD31-4B8C-83A1-F6EECF244321}">
                <p14:modId xmlns:p14="http://schemas.microsoft.com/office/powerpoint/2010/main" val="2444767501"/>
              </p:ext>
            </p:extLst>
          </p:nvPr>
        </p:nvGraphicFramePr>
        <p:xfrm>
          <a:off x="3194193" y="2165417"/>
          <a:ext cx="5666648" cy="27942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083528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fontAlgn="base">
              <a:spcBef>
                <a:spcPct val="0"/>
              </a:spcBef>
              <a:spcAft>
                <a:spcPct val="0"/>
              </a:spcAft>
            </a:pPr>
            <a:r>
              <a:rPr lang="en-US" b="1" dirty="0" smtClean="0">
                <a:solidFill>
                  <a:srgbClr val="FFFFFF"/>
                </a:solidFill>
                <a:ea typeface="ＭＳ Ｐゴシック" charset="0"/>
                <a:cs typeface="ＭＳ Ｐゴシック" charset="0"/>
              </a:rPr>
              <a:t>How would you compare the overall tolerability of BR to that of R-CHOP as up-front treatment for FL?</a:t>
            </a:r>
          </a:p>
        </p:txBody>
      </p:sp>
      <p:graphicFrame>
        <p:nvGraphicFramePr>
          <p:cNvPr id="4" name="Chart 3"/>
          <p:cNvGraphicFramePr/>
          <p:nvPr>
            <p:extLst>
              <p:ext uri="{D42A27DB-BD31-4B8C-83A1-F6EECF244321}">
                <p14:modId xmlns:p14="http://schemas.microsoft.com/office/powerpoint/2010/main" val="2463726870"/>
              </p:ext>
            </p:extLst>
          </p:nvPr>
        </p:nvGraphicFramePr>
        <p:xfrm>
          <a:off x="533400" y="23451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98863183"/>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ustom 61">
      <a:dk1>
        <a:sysClr val="windowText" lastClr="000000"/>
      </a:dk1>
      <a:lt1>
        <a:sysClr val="window" lastClr="FFFFFF"/>
      </a:lt1>
      <a:dk2>
        <a:srgbClr val="191919"/>
      </a:dk2>
      <a:lt2>
        <a:srgbClr val="4F8679"/>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530</TotalTime>
  <Words>2084</Words>
  <Application>Microsoft Macintosh PowerPoint</Application>
  <PresentationFormat>On-screen Show (4:3)</PresentationFormat>
  <Paragraphs>525</Paragraphs>
  <Slides>29</Slides>
  <Notes>29</Notes>
  <HiddenSlides>0</HiddenSlides>
  <MMClips>0</MMClips>
  <ScaleCrop>false</ScaleCrop>
  <HeadingPairs>
    <vt:vector size="4" baseType="variant">
      <vt:variant>
        <vt:lpstr>Theme</vt:lpstr>
      </vt:variant>
      <vt:variant>
        <vt:i4>6</vt:i4>
      </vt:variant>
      <vt:variant>
        <vt:lpstr>Slide Titles</vt:lpstr>
      </vt:variant>
      <vt:variant>
        <vt:i4>29</vt:i4>
      </vt:variant>
    </vt:vector>
  </HeadingPairs>
  <TitlesOfParts>
    <vt:vector size="35" baseType="lpstr">
      <vt:lpstr>2_Office Theme</vt:lpstr>
      <vt:lpstr>3_Office Theme</vt:lpstr>
      <vt:lpstr>Office Theme</vt:lpstr>
      <vt:lpstr>2_Blank Presentation</vt:lpstr>
      <vt:lpstr>1_Office Theme</vt:lpstr>
      <vt:lpstr>4_Office Theme</vt:lpstr>
      <vt:lpstr>PowerPoint Presentation</vt:lpstr>
      <vt:lpstr>Treatment Options in  Follicular Lymphoma </vt:lpstr>
      <vt:lpstr>An 87-year-old woman with significant heart failure (LVEF &lt;30%), no edema and PS 1 presented with chronic fatigue and weight loss. Workup showed diffuse nonbulky adenopathy above and below the diaphragm. Biopsy revealed Grade IIIA FL. She refused PET scan and bone marrow biopsy. LDH was normal at 230 U/L. All lab values were normal except Hgb 11.2. The patient and family would strongly prefer some type of treatment rather than observation. What would you generally recommend?</vt:lpstr>
      <vt:lpstr>PowerPoint Presentation</vt:lpstr>
      <vt:lpstr>PowerPoint Presentation</vt:lpstr>
      <vt:lpstr>In general, what is your usual initial treatment regimen for a younger (55- to 60-year-old), fit, otherwise healthy patient with FL who requires treatment?</vt:lpstr>
      <vt:lpstr>PowerPoint Presentation</vt:lpstr>
      <vt:lpstr>In general, how would you compare the efficacy of BR to R-CHOP as up-front treatment for FL?</vt:lpstr>
      <vt:lpstr>PowerPoint Presentation</vt:lpstr>
      <vt:lpstr>Given that the spectrum of side effects differs, in general, how would you compare the tolerability of BR to R-CHOP as up-front treatment for patients with FL?</vt:lpstr>
      <vt:lpstr>PowerPoint Presentation</vt:lpstr>
      <vt:lpstr>Treatment Options in  Follicular Lymphoma </vt:lpstr>
      <vt:lpstr>Characteristics: Follicular NHL</vt:lpstr>
      <vt:lpstr>Addition of Rituximab to Therapy</vt:lpstr>
      <vt:lpstr>Phase III PRIMA Trial  Rituximab Maintenance After R-Chemo  </vt:lpstr>
      <vt:lpstr>Phase III FOLL-05 Study</vt:lpstr>
      <vt:lpstr>PowerPoint Presentation</vt:lpstr>
      <vt:lpstr>BR vs. R-CHOP  The Phase III StiL Study</vt:lpstr>
      <vt:lpstr>PowerPoint Presentation</vt:lpstr>
      <vt:lpstr>PowerPoint Presentation</vt:lpstr>
      <vt:lpstr>Phase III “Bright” Study</vt:lpstr>
      <vt:lpstr>Bright Study Results </vt:lpstr>
      <vt:lpstr>Lenalidomide + Rituximab in Untreated Indolent Lymphoma: Phase II Study Design </vt:lpstr>
      <vt:lpstr>Response Rates</vt:lpstr>
      <vt:lpstr>Progression-Free Survival </vt:lpstr>
      <vt:lpstr>PowerPoint Presentation</vt:lpstr>
      <vt:lpstr>PowerPoint Presentation</vt:lpstr>
      <vt:lpstr>Emerging Therapy for Indolent Lymphoma </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47</cp:revision>
  <cp:lastPrinted>2013-05-24T12:03:55Z</cp:lastPrinted>
  <dcterms:created xsi:type="dcterms:W3CDTF">2013-06-24T21:58:06Z</dcterms:created>
  <dcterms:modified xsi:type="dcterms:W3CDTF">2013-07-02T11:59:24Z</dcterms:modified>
  <cp:category/>
</cp:coreProperties>
</file>