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389" r:id="rId2"/>
    <p:sldId id="256" r:id="rId3"/>
    <p:sldId id="379" r:id="rId4"/>
    <p:sldId id="263" r:id="rId5"/>
    <p:sldId id="356" r:id="rId6"/>
    <p:sldId id="261" r:id="rId7"/>
    <p:sldId id="258" r:id="rId8"/>
    <p:sldId id="260" r:id="rId9"/>
    <p:sldId id="259" r:id="rId10"/>
    <p:sldId id="268" r:id="rId11"/>
    <p:sldId id="363" r:id="rId12"/>
    <p:sldId id="267" r:id="rId13"/>
    <p:sldId id="382" r:id="rId14"/>
    <p:sldId id="271" r:id="rId15"/>
    <p:sldId id="273" r:id="rId16"/>
    <p:sldId id="335" r:id="rId17"/>
    <p:sldId id="372" r:id="rId18"/>
    <p:sldId id="290" r:id="rId19"/>
    <p:sldId id="364" r:id="rId20"/>
    <p:sldId id="291" r:id="rId21"/>
    <p:sldId id="292" r:id="rId22"/>
    <p:sldId id="293" r:id="rId23"/>
    <p:sldId id="295" r:id="rId24"/>
    <p:sldId id="296" r:id="rId25"/>
    <p:sldId id="275" r:id="rId26"/>
    <p:sldId id="276" r:id="rId27"/>
    <p:sldId id="277" r:id="rId28"/>
    <p:sldId id="367" r:id="rId29"/>
    <p:sldId id="280" r:id="rId30"/>
    <p:sldId id="281" r:id="rId31"/>
    <p:sldId id="282" r:id="rId32"/>
    <p:sldId id="283" r:id="rId33"/>
    <p:sldId id="368" r:id="rId34"/>
    <p:sldId id="286" r:id="rId35"/>
    <p:sldId id="288" r:id="rId36"/>
    <p:sldId id="289" r:id="rId37"/>
    <p:sldId id="375" r:id="rId38"/>
    <p:sldId id="297" r:id="rId39"/>
    <p:sldId id="298" r:id="rId40"/>
    <p:sldId id="299" r:id="rId41"/>
    <p:sldId id="381" r:id="rId42"/>
    <p:sldId id="383" r:id="rId43"/>
    <p:sldId id="300" r:id="rId44"/>
    <p:sldId id="337" r:id="rId45"/>
    <p:sldId id="305" r:id="rId46"/>
    <p:sldId id="304" r:id="rId47"/>
    <p:sldId id="369" r:id="rId48"/>
    <p:sldId id="370" r:id="rId49"/>
    <p:sldId id="344" r:id="rId50"/>
    <p:sldId id="306" r:id="rId51"/>
    <p:sldId id="387" r:id="rId52"/>
    <p:sldId id="302" r:id="rId53"/>
    <p:sldId id="373" r:id="rId54"/>
    <p:sldId id="374" r:id="rId55"/>
    <p:sldId id="384" r:id="rId56"/>
    <p:sldId id="307" r:id="rId57"/>
    <p:sldId id="339" r:id="rId58"/>
    <p:sldId id="311" r:id="rId59"/>
    <p:sldId id="348" r:id="rId60"/>
    <p:sldId id="385" r:id="rId61"/>
    <p:sldId id="313" r:id="rId62"/>
    <p:sldId id="315" r:id="rId63"/>
    <p:sldId id="316" r:id="rId64"/>
    <p:sldId id="347" r:id="rId65"/>
    <p:sldId id="317" r:id="rId66"/>
    <p:sldId id="318" r:id="rId67"/>
    <p:sldId id="319" r:id="rId68"/>
    <p:sldId id="386" r:id="rId69"/>
    <p:sldId id="320" r:id="rId70"/>
    <p:sldId id="338" r:id="rId71"/>
    <p:sldId id="322" r:id="rId72"/>
    <p:sldId id="334" r:id="rId73"/>
    <p:sldId id="346"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15C"/>
    <a:srgbClr val="0070C0"/>
    <a:srgbClr val="58C4F3"/>
    <a:srgbClr val="E8AF2B"/>
    <a:srgbClr val="FF00FF"/>
    <a:srgbClr val="010087"/>
    <a:srgbClr val="99CD13"/>
    <a:srgbClr val="F9961E"/>
    <a:srgbClr val="ECBB33"/>
    <a:srgbClr val="0057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5" autoAdjust="0"/>
  </p:normalViewPr>
  <p:slideViewPr>
    <p:cSldViewPr snapToGrid="0" snapToObjects="1">
      <p:cViewPr>
        <p:scale>
          <a:sx n="100" d="100"/>
          <a:sy n="100" d="100"/>
        </p:scale>
        <p:origin x="-1784" y="-1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5328"/>
    </p:cViewPr>
  </p:sorterViewPr>
  <p:notesViewPr>
    <p:cSldViewPr snapToGrid="0" snapToObjects="1">
      <p:cViewPr varScale="1">
        <p:scale>
          <a:sx n="78" d="100"/>
          <a:sy n="78" d="100"/>
        </p:scale>
        <p:origin x="-39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6A83D-8B84-CD43-AF88-D9EA7E129817}" type="datetimeFigureOut">
              <a:rPr lang="en-US" smtClean="0"/>
              <a:t>7/2/13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0EE5C-A044-284E-B1F1-A692CB32847A}" type="slidenum">
              <a:rPr lang="en-US" smtClean="0"/>
              <a:t>‹#›</a:t>
            </a:fld>
            <a:endParaRPr lang="en-US"/>
          </a:p>
        </p:txBody>
      </p:sp>
    </p:spTree>
    <p:extLst>
      <p:ext uri="{BB962C8B-B14F-4D97-AF65-F5344CB8AC3E}">
        <p14:creationId xmlns:p14="http://schemas.microsoft.com/office/powerpoint/2010/main" val="80802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CD770-A47F-5F40-999E-4EFA180B19B3}" type="datetimeFigureOut">
              <a:rPr lang="en-US" smtClean="0"/>
              <a:t>7/2/13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7E2EC-3104-8E41-BFA7-BADDD69D2A7D}" type="slidenum">
              <a:rPr lang="en-US" smtClean="0"/>
              <a:t>‹#›</a:t>
            </a:fld>
            <a:endParaRPr lang="en-US"/>
          </a:p>
        </p:txBody>
      </p:sp>
    </p:spTree>
    <p:extLst>
      <p:ext uri="{BB962C8B-B14F-4D97-AF65-F5344CB8AC3E}">
        <p14:creationId xmlns:p14="http://schemas.microsoft.com/office/powerpoint/2010/main" val="10826862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a:t>
            </a:fld>
            <a:endParaRPr lang="en-US"/>
          </a:p>
        </p:txBody>
      </p:sp>
    </p:spTree>
    <p:extLst>
      <p:ext uri="{BB962C8B-B14F-4D97-AF65-F5344CB8AC3E}">
        <p14:creationId xmlns:p14="http://schemas.microsoft.com/office/powerpoint/2010/main" val="37937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10</a:t>
            </a:fld>
            <a:endParaRPr lang="en-US"/>
          </a:p>
        </p:txBody>
      </p:sp>
    </p:spTree>
    <p:extLst>
      <p:ext uri="{BB962C8B-B14F-4D97-AF65-F5344CB8AC3E}">
        <p14:creationId xmlns:p14="http://schemas.microsoft.com/office/powerpoint/2010/main" val="304893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11</a:t>
            </a:fld>
            <a:endParaRPr lang="en-US"/>
          </a:p>
        </p:txBody>
      </p:sp>
    </p:spTree>
    <p:extLst>
      <p:ext uri="{BB962C8B-B14F-4D97-AF65-F5344CB8AC3E}">
        <p14:creationId xmlns:p14="http://schemas.microsoft.com/office/powerpoint/2010/main" val="301857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12</a:t>
            </a:fld>
            <a:endParaRPr lang="en-US"/>
          </a:p>
        </p:txBody>
      </p:sp>
    </p:spTree>
    <p:extLst>
      <p:ext uri="{BB962C8B-B14F-4D97-AF65-F5344CB8AC3E}">
        <p14:creationId xmlns:p14="http://schemas.microsoft.com/office/powerpoint/2010/main" val="2966847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13</a:t>
            </a:fld>
            <a:endParaRPr lang="en-US"/>
          </a:p>
        </p:txBody>
      </p:sp>
    </p:spTree>
    <p:extLst>
      <p:ext uri="{BB962C8B-B14F-4D97-AF65-F5344CB8AC3E}">
        <p14:creationId xmlns:p14="http://schemas.microsoft.com/office/powerpoint/2010/main" val="283595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8A866E-AE53-6349-8475-A096677F02F1}" type="slidenum">
              <a:rPr lang="en-US" sz="1200">
                <a:latin typeface="Times" charset="0"/>
              </a:rPr>
              <a:pPr/>
              <a:t>14</a:t>
            </a:fld>
            <a:endParaRPr lang="en-US" sz="1200">
              <a:latin typeface="Times" charset="0"/>
            </a:endParaRPr>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4C35F42-DDD6-234E-8E48-A43C35A795CE}" type="slidenum">
              <a:rPr lang="en-US" sz="1200">
                <a:latin typeface="Times" charset="0"/>
              </a:rPr>
              <a:pPr algn="r"/>
              <a:t>14</a:t>
            </a:fld>
            <a:endParaRPr lang="en-US" sz="1200">
              <a:latin typeface="Times" charset="0"/>
            </a:endParaRPr>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44B197F-03F0-074C-A3DA-74C798EB3AFC}" type="slidenum">
              <a:rPr lang="en-US" sz="1200">
                <a:latin typeface="Times" charset="0"/>
              </a:rPr>
              <a:pPr algn="r"/>
              <a:t>14</a:t>
            </a:fld>
            <a:endParaRPr lang="en-US" sz="1200">
              <a:latin typeface="Times" charset="0"/>
            </a:endParaRPr>
          </a:p>
        </p:txBody>
      </p:sp>
      <p:sp>
        <p:nvSpPr>
          <p:cNvPr id="194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E1F917-37D8-3E41-936D-8C3E818A990F}" type="slidenum">
              <a:rPr lang="en-US" sz="1200">
                <a:latin typeface="Times" charset="0"/>
              </a:rPr>
              <a:pPr algn="r"/>
              <a:t>14</a:t>
            </a:fld>
            <a:endParaRPr lang="en-US" sz="1200">
              <a:latin typeface="Times" charset="0"/>
            </a:endParaRPr>
          </a:p>
        </p:txBody>
      </p:sp>
      <p:sp>
        <p:nvSpPr>
          <p:cNvPr id="19461"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19462"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15</a:t>
            </a:fld>
            <a:endParaRPr lang="en-US"/>
          </a:p>
        </p:txBody>
      </p:sp>
    </p:spTree>
    <p:extLst>
      <p:ext uri="{BB962C8B-B14F-4D97-AF65-F5344CB8AC3E}">
        <p14:creationId xmlns:p14="http://schemas.microsoft.com/office/powerpoint/2010/main" val="231636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16</a:t>
            </a:fld>
            <a:endParaRPr lang="en-US"/>
          </a:p>
        </p:txBody>
      </p:sp>
    </p:spTree>
    <p:extLst>
      <p:ext uri="{BB962C8B-B14F-4D97-AF65-F5344CB8AC3E}">
        <p14:creationId xmlns:p14="http://schemas.microsoft.com/office/powerpoint/2010/main" val="23839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F477B6-8939-A642-B0CB-A16242F10057}"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18</a:t>
            </a:fld>
            <a:endParaRPr lang="en-US"/>
          </a:p>
        </p:txBody>
      </p:sp>
    </p:spTree>
    <p:extLst>
      <p:ext uri="{BB962C8B-B14F-4D97-AF65-F5344CB8AC3E}">
        <p14:creationId xmlns:p14="http://schemas.microsoft.com/office/powerpoint/2010/main" val="110608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19</a:t>
            </a:fld>
            <a:endParaRPr lang="en-US"/>
          </a:p>
        </p:txBody>
      </p:sp>
    </p:spTree>
    <p:extLst>
      <p:ext uri="{BB962C8B-B14F-4D97-AF65-F5344CB8AC3E}">
        <p14:creationId xmlns:p14="http://schemas.microsoft.com/office/powerpoint/2010/main" val="11218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2</a:t>
            </a:fld>
            <a:endParaRPr lang="en-US"/>
          </a:p>
        </p:txBody>
      </p:sp>
    </p:spTree>
    <p:extLst>
      <p:ext uri="{BB962C8B-B14F-4D97-AF65-F5344CB8AC3E}">
        <p14:creationId xmlns:p14="http://schemas.microsoft.com/office/powerpoint/2010/main" val="445045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8E3A53-49E9-4F44-A7CF-32CF3DA0B8B7}" type="slidenum">
              <a:rPr lang="en-US" sz="1200">
                <a:solidFill>
                  <a:srgbClr val="000000"/>
                </a:solidFill>
                <a:latin typeface="Times" charset="0"/>
              </a:rPr>
              <a:pPr/>
              <a:t>20</a:t>
            </a:fld>
            <a:endParaRPr lang="en-US" sz="1200">
              <a:solidFill>
                <a:srgbClr val="000000"/>
              </a:solidFill>
              <a:latin typeface="Times" charset="0"/>
            </a:endParaRPr>
          </a:p>
        </p:txBody>
      </p:sp>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E616D29-12F3-CF43-966B-91431C5ECCB6}" type="slidenum">
              <a:rPr lang="en-US" sz="1200">
                <a:solidFill>
                  <a:srgbClr val="000000"/>
                </a:solidFill>
                <a:latin typeface="Times" charset="0"/>
              </a:rPr>
              <a:pPr algn="r"/>
              <a:t>20</a:t>
            </a:fld>
            <a:endParaRPr lang="en-US" sz="1200">
              <a:solidFill>
                <a:srgbClr val="000000"/>
              </a:solidFill>
              <a:latin typeface="Times" charset="0"/>
            </a:endParaRPr>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4B6B299-6A31-1B4C-BFEE-68273580FF6C}" type="slidenum">
              <a:rPr lang="en-US" sz="1200">
                <a:solidFill>
                  <a:srgbClr val="000000"/>
                </a:solidFill>
                <a:latin typeface="Times" charset="0"/>
                <a:cs typeface="Arial" charset="0"/>
              </a:rPr>
              <a:pPr algn="r"/>
              <a:t>20</a:t>
            </a:fld>
            <a:endParaRPr lang="en-US" sz="1200">
              <a:solidFill>
                <a:srgbClr val="000000"/>
              </a:solidFill>
              <a:latin typeface="Times" charset="0"/>
              <a:cs typeface="Arial" charset="0"/>
            </a:endParaRPr>
          </a:p>
        </p:txBody>
      </p:sp>
      <p:sp>
        <p:nvSpPr>
          <p:cNvPr id="5018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17B58E4-5EF1-1B44-A348-3B4F28B0313C}" type="slidenum">
              <a:rPr lang="en-US" sz="1200">
                <a:solidFill>
                  <a:srgbClr val="000000"/>
                </a:solidFill>
                <a:latin typeface="Times" charset="0"/>
                <a:cs typeface="Arial" charset="0"/>
              </a:rPr>
              <a:pPr algn="r"/>
              <a:t>20</a:t>
            </a:fld>
            <a:endParaRPr lang="en-US" sz="1200">
              <a:solidFill>
                <a:srgbClr val="000000"/>
              </a:solidFill>
              <a:latin typeface="Times" charset="0"/>
              <a:cs typeface="Arial" charset="0"/>
            </a:endParaRPr>
          </a:p>
        </p:txBody>
      </p:sp>
      <p:sp>
        <p:nvSpPr>
          <p:cNvPr id="50181" name="Rectangle 2"/>
          <p:cNvSpPr>
            <a:spLocks noGrp="1" noRot="1" noChangeAspect="1" noChangeArrowheads="1" noTextEdit="1"/>
          </p:cNvSpPr>
          <p:nvPr>
            <p:ph type="sldImg"/>
          </p:nvPr>
        </p:nvSpPr>
        <p:spPr>
          <a:solidFill>
            <a:srgbClr val="FFFFFF"/>
          </a:solidFill>
          <a:ln/>
        </p:spPr>
      </p:sp>
      <p:sp>
        <p:nvSpPr>
          <p:cNvPr id="5018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144588" y="685800"/>
            <a:ext cx="4572000" cy="3429000"/>
          </a:xfrm>
          <a:ln/>
        </p:spPr>
      </p:sp>
      <p:sp>
        <p:nvSpPr>
          <p:cNvPr id="522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87992" tIns="43997" rIns="87992" bIns="43997"/>
          <a:lstStyle/>
          <a:p>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B15E1D-0438-2F44-A85A-DF90BDCCB6D3}" type="slidenum">
              <a:rPr lang="en-US" sz="1200">
                <a:latin typeface="Times" charset="0"/>
              </a:rPr>
              <a:pPr/>
              <a:t>22</a:t>
            </a:fld>
            <a:endParaRPr lang="en-US" sz="1200">
              <a:latin typeface="Times" charset="0"/>
            </a:endParaRPr>
          </a:p>
        </p:txBody>
      </p:sp>
      <p:sp>
        <p:nvSpPr>
          <p:cNvPr id="54274" name="Rectangle 2"/>
          <p:cNvSpPr>
            <a:spLocks noGrp="1" noRot="1" noChangeAspect="1" noChangeArrowheads="1"/>
          </p:cNvSpPr>
          <p:nvPr>
            <p:ph type="sldImg"/>
          </p:nvPr>
        </p:nvSpPr>
        <p:spPr>
          <a:xfrm>
            <a:off x="1339850" y="914400"/>
            <a:ext cx="4176713" cy="3132138"/>
          </a:xfrm>
          <a:solidFill>
            <a:srgbClr val="FFFFFF"/>
          </a:solidFill>
          <a:ln/>
        </p:spPr>
      </p:sp>
      <p:sp>
        <p:nvSpPr>
          <p:cNvPr id="54275" name="Rectangle 3"/>
          <p:cNvSpPr>
            <a:spLocks noGrp="1" noChangeArrowheads="1"/>
          </p:cNvSpPr>
          <p:nvPr>
            <p:ph type="body" idx="1"/>
          </p:nvPr>
        </p:nvSpPr>
        <p:spPr>
          <a:xfrm>
            <a:off x="1046163" y="4352925"/>
            <a:ext cx="4770437"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0" tIns="0" rIns="0" bIns="0"/>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23</a:t>
            </a:fld>
            <a:endParaRPr lang="en-US"/>
          </a:p>
        </p:txBody>
      </p:sp>
    </p:spTree>
    <p:extLst>
      <p:ext uri="{BB962C8B-B14F-4D97-AF65-F5344CB8AC3E}">
        <p14:creationId xmlns:p14="http://schemas.microsoft.com/office/powerpoint/2010/main" val="1551169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24</a:t>
            </a:fld>
            <a:endParaRPr lang="en-US"/>
          </a:p>
        </p:txBody>
      </p:sp>
    </p:spTree>
    <p:extLst>
      <p:ext uri="{BB962C8B-B14F-4D97-AF65-F5344CB8AC3E}">
        <p14:creationId xmlns:p14="http://schemas.microsoft.com/office/powerpoint/2010/main" val="175438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25</a:t>
            </a:fld>
            <a:endParaRPr lang="en-US"/>
          </a:p>
        </p:txBody>
      </p:sp>
    </p:spTree>
    <p:extLst>
      <p:ext uri="{BB962C8B-B14F-4D97-AF65-F5344CB8AC3E}">
        <p14:creationId xmlns:p14="http://schemas.microsoft.com/office/powerpoint/2010/main" val="3821354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AAF455-E962-F54F-A987-CBF8E0954107}" type="slidenum">
              <a:rPr lang="en-US" sz="1200">
                <a:latin typeface="Times" charset="0"/>
              </a:rPr>
              <a:pPr/>
              <a:t>26</a:t>
            </a:fld>
            <a:endParaRPr lang="en-US" sz="1200">
              <a:latin typeface="Times" charset="0"/>
            </a:endParaRPr>
          </a:p>
        </p:txBody>
      </p:sp>
      <p:sp>
        <p:nvSpPr>
          <p:cNvPr id="27650" name="Rectangle 2"/>
          <p:cNvSpPr>
            <a:spLocks noGrp="1" noRot="1" noChangeAspect="1" noChangeArrowheads="1"/>
          </p:cNvSpPr>
          <p:nvPr>
            <p:ph type="sldImg"/>
          </p:nvPr>
        </p:nvSpPr>
        <p:spPr>
          <a:xfrm>
            <a:off x="1339850" y="914400"/>
            <a:ext cx="4176713" cy="3132138"/>
          </a:xfrm>
          <a:solidFill>
            <a:srgbClr val="FFFFFF"/>
          </a:solidFill>
          <a:ln/>
        </p:spPr>
      </p:sp>
      <p:sp>
        <p:nvSpPr>
          <p:cNvPr id="27651" name="Rectangle 3"/>
          <p:cNvSpPr>
            <a:spLocks noGrp="1" noChangeArrowheads="1"/>
          </p:cNvSpPr>
          <p:nvPr>
            <p:ph type="body" idx="1"/>
          </p:nvPr>
        </p:nvSpPr>
        <p:spPr>
          <a:xfrm>
            <a:off x="1046163" y="4352925"/>
            <a:ext cx="4770437"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0" tIns="0" rIns="0" bIns="0"/>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122304-D163-9A4D-AADA-9E4F93592E08}" type="slidenum">
              <a:rPr lang="en-US" sz="1200">
                <a:solidFill>
                  <a:srgbClr val="000000"/>
                </a:solidFill>
                <a:latin typeface="Times" charset="0"/>
              </a:rPr>
              <a:pPr/>
              <a:t>27</a:t>
            </a:fld>
            <a:endParaRPr lang="en-US" sz="1200">
              <a:solidFill>
                <a:srgbClr val="000000"/>
              </a:solidFill>
              <a:latin typeface="Times" charset="0"/>
            </a:endParaRPr>
          </a:p>
        </p:txBody>
      </p:sp>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3169879-8D9A-404B-93E3-855C7303A3C4}" type="slidenum">
              <a:rPr lang="en-US" sz="1200">
                <a:solidFill>
                  <a:srgbClr val="000000"/>
                </a:solidFill>
                <a:latin typeface="Times" charset="0"/>
              </a:rPr>
              <a:pPr algn="r"/>
              <a:t>27</a:t>
            </a:fld>
            <a:endParaRPr lang="en-US" sz="1200">
              <a:solidFill>
                <a:srgbClr val="000000"/>
              </a:solidFill>
              <a:latin typeface="Times" charset="0"/>
            </a:endParaRPr>
          </a:p>
        </p:txBody>
      </p:sp>
      <p:sp>
        <p:nvSpPr>
          <p:cNvPr id="296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F59F2B-F7CF-9A40-8ADE-CD2F14E6D3FA}" type="slidenum">
              <a:rPr lang="en-US" sz="1200">
                <a:solidFill>
                  <a:srgbClr val="000000"/>
                </a:solidFill>
                <a:latin typeface="Times" charset="0"/>
                <a:cs typeface="Arial" charset="0"/>
              </a:rPr>
              <a:pPr algn="r"/>
              <a:t>27</a:t>
            </a:fld>
            <a:endParaRPr lang="en-US" sz="1200">
              <a:solidFill>
                <a:srgbClr val="000000"/>
              </a:solidFill>
              <a:latin typeface="Times" charset="0"/>
              <a:cs typeface="Arial" charset="0"/>
            </a:endParaRPr>
          </a:p>
        </p:txBody>
      </p:sp>
      <p:sp>
        <p:nvSpPr>
          <p:cNvPr id="2970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D78C2C0-1818-E64B-98DF-C1A098808871}" type="slidenum">
              <a:rPr lang="en-US" sz="1200">
                <a:solidFill>
                  <a:srgbClr val="000000"/>
                </a:solidFill>
                <a:latin typeface="Times" charset="0"/>
                <a:cs typeface="Arial" charset="0"/>
              </a:rPr>
              <a:pPr algn="r"/>
              <a:t>27</a:t>
            </a:fld>
            <a:endParaRPr lang="en-US" sz="1200">
              <a:solidFill>
                <a:srgbClr val="000000"/>
              </a:solidFill>
              <a:latin typeface="Times" charset="0"/>
              <a:cs typeface="Arial" charset="0"/>
            </a:endParaRPr>
          </a:p>
        </p:txBody>
      </p:sp>
      <p:sp>
        <p:nvSpPr>
          <p:cNvPr id="29701" name="Rectangle 2"/>
          <p:cNvSpPr>
            <a:spLocks noGrp="1" noRot="1" noChangeAspect="1" noChangeArrowheads="1" noTextEdit="1"/>
          </p:cNvSpPr>
          <p:nvPr>
            <p:ph type="sldImg"/>
          </p:nvPr>
        </p:nvSpPr>
        <p:spPr>
          <a:solidFill>
            <a:srgbClr val="FFFFFF"/>
          </a:solidFill>
          <a:ln/>
        </p:spPr>
      </p:sp>
      <p:sp>
        <p:nvSpPr>
          <p:cNvPr id="2970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28</a:t>
            </a:fld>
            <a:endParaRPr lang="en-US"/>
          </a:p>
        </p:txBody>
      </p:sp>
    </p:spTree>
    <p:extLst>
      <p:ext uri="{BB962C8B-B14F-4D97-AF65-F5344CB8AC3E}">
        <p14:creationId xmlns:p14="http://schemas.microsoft.com/office/powerpoint/2010/main" val="3221042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450245-5679-5F4E-9772-0FED65DE14E8}" type="slidenum">
              <a:rPr lang="en-US" sz="1200">
                <a:latin typeface="Times" charset="0"/>
              </a:rPr>
              <a:pPr/>
              <a:t>29</a:t>
            </a:fld>
            <a:endParaRPr lang="en-US" sz="1200">
              <a:latin typeface="Times" charset="0"/>
            </a:endParaRPr>
          </a:p>
        </p:txBody>
      </p:sp>
      <p:sp>
        <p:nvSpPr>
          <p:cNvPr id="34818" name="Rectangle 2"/>
          <p:cNvSpPr>
            <a:spLocks noGrp="1" noRot="1" noChangeAspect="1" noChangeArrowheads="1"/>
          </p:cNvSpPr>
          <p:nvPr>
            <p:ph type="sldImg"/>
          </p:nvPr>
        </p:nvSpPr>
        <p:spPr>
          <a:xfrm>
            <a:off x="1339850" y="914400"/>
            <a:ext cx="4176713" cy="3132138"/>
          </a:xfrm>
          <a:solidFill>
            <a:srgbClr val="FFFFFF"/>
          </a:solidFill>
          <a:ln/>
        </p:spPr>
      </p:sp>
      <p:sp>
        <p:nvSpPr>
          <p:cNvPr id="34819" name="Rectangle 3"/>
          <p:cNvSpPr>
            <a:spLocks noGrp="1" noChangeArrowheads="1"/>
          </p:cNvSpPr>
          <p:nvPr>
            <p:ph type="body" idx="1"/>
          </p:nvPr>
        </p:nvSpPr>
        <p:spPr>
          <a:xfrm>
            <a:off x="1046163" y="4352925"/>
            <a:ext cx="4770437"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0" tIns="0" rIns="0" bIns="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0B4AB-0B87-1F4E-BCD0-BE55905E9BAF}" type="slidenum">
              <a:rPr lang="en-US" sz="1200">
                <a:solidFill>
                  <a:srgbClr val="000000"/>
                </a:solidFill>
              </a:rPr>
              <a:pPr/>
              <a:t>3</a:t>
            </a:fld>
            <a:endParaRPr lang="en-US" sz="120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30</a:t>
            </a:fld>
            <a:endParaRPr lang="en-US"/>
          </a:p>
        </p:txBody>
      </p:sp>
    </p:spTree>
    <p:extLst>
      <p:ext uri="{BB962C8B-B14F-4D97-AF65-F5344CB8AC3E}">
        <p14:creationId xmlns:p14="http://schemas.microsoft.com/office/powerpoint/2010/main" val="814385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31</a:t>
            </a:fld>
            <a:endParaRPr lang="en-US"/>
          </a:p>
        </p:txBody>
      </p:sp>
    </p:spTree>
    <p:extLst>
      <p:ext uri="{BB962C8B-B14F-4D97-AF65-F5344CB8AC3E}">
        <p14:creationId xmlns:p14="http://schemas.microsoft.com/office/powerpoint/2010/main" val="3834734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CAE58B-1136-0945-9076-AFAA6D607338}" type="slidenum">
              <a:rPr lang="en-US" sz="1200">
                <a:solidFill>
                  <a:srgbClr val="000000"/>
                </a:solidFill>
                <a:latin typeface="Times" charset="0"/>
              </a:rPr>
              <a:pPr/>
              <a:t>32</a:t>
            </a:fld>
            <a:endParaRPr lang="en-US" sz="1200">
              <a:solidFill>
                <a:srgbClr val="000000"/>
              </a:solidFill>
              <a:latin typeface="Times" charset="0"/>
            </a:endParaRPr>
          </a:p>
        </p:txBody>
      </p:sp>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44995B4-27F5-6740-BE05-A2E4D30B1DD4}" type="slidenum">
              <a:rPr lang="en-US" sz="1200">
                <a:solidFill>
                  <a:srgbClr val="000000"/>
                </a:solidFill>
                <a:latin typeface="Times" charset="0"/>
              </a:rPr>
              <a:pPr algn="r"/>
              <a:t>32</a:t>
            </a:fld>
            <a:endParaRPr lang="en-US" sz="1200">
              <a:solidFill>
                <a:srgbClr val="000000"/>
              </a:solidFill>
              <a:latin typeface="Times" charset="0"/>
            </a:endParaRPr>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F813076-14B8-7F42-89B9-BA4BA365A7B8}" type="slidenum">
              <a:rPr lang="en-US" sz="1200">
                <a:solidFill>
                  <a:srgbClr val="000000"/>
                </a:solidFill>
                <a:latin typeface="Times" charset="0"/>
                <a:cs typeface="Arial" charset="0"/>
              </a:rPr>
              <a:pPr algn="r"/>
              <a:t>32</a:t>
            </a:fld>
            <a:endParaRPr lang="en-US" sz="1200">
              <a:solidFill>
                <a:srgbClr val="000000"/>
              </a:solidFill>
              <a:latin typeface="Times" charset="0"/>
              <a:cs typeface="Arial" charset="0"/>
            </a:endParaRPr>
          </a:p>
        </p:txBody>
      </p:sp>
      <p:sp>
        <p:nvSpPr>
          <p:cNvPr id="389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6F52E7-E365-3147-9121-6B189672FABC}" type="slidenum">
              <a:rPr lang="en-US" sz="1200">
                <a:solidFill>
                  <a:srgbClr val="000000"/>
                </a:solidFill>
                <a:latin typeface="Times" charset="0"/>
                <a:cs typeface="Arial" charset="0"/>
              </a:rPr>
              <a:pPr algn="r"/>
              <a:t>32</a:t>
            </a:fld>
            <a:endParaRPr lang="en-US" sz="1200">
              <a:solidFill>
                <a:srgbClr val="000000"/>
              </a:solidFill>
              <a:latin typeface="Times" charset="0"/>
              <a:cs typeface="Arial" charset="0"/>
            </a:endParaRPr>
          </a:p>
        </p:txBody>
      </p:sp>
      <p:sp>
        <p:nvSpPr>
          <p:cNvPr id="38917" name="Rectangle 2"/>
          <p:cNvSpPr>
            <a:spLocks noGrp="1" noRot="1" noChangeAspect="1" noChangeArrowheads="1" noTextEdit="1"/>
          </p:cNvSpPr>
          <p:nvPr>
            <p:ph type="sldImg"/>
          </p:nvPr>
        </p:nvSpPr>
        <p:spPr>
          <a:solidFill>
            <a:srgbClr val="FFFFFF"/>
          </a:solidFill>
          <a:ln/>
        </p:spPr>
      </p:sp>
      <p:sp>
        <p:nvSpPr>
          <p:cNvPr id="38918"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33</a:t>
            </a:fld>
            <a:endParaRPr lang="en-US"/>
          </a:p>
        </p:txBody>
      </p:sp>
    </p:spTree>
    <p:extLst>
      <p:ext uri="{BB962C8B-B14F-4D97-AF65-F5344CB8AC3E}">
        <p14:creationId xmlns:p14="http://schemas.microsoft.com/office/powerpoint/2010/main" val="3973521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6F0AFD-379A-744A-BD18-EB516F299E22}" type="slidenum">
              <a:rPr lang="en-US" sz="1200">
                <a:latin typeface="Times" charset="0"/>
              </a:rPr>
              <a:pPr/>
              <a:t>34</a:t>
            </a:fld>
            <a:endParaRPr lang="en-US" sz="1200">
              <a:latin typeface="Times" charset="0"/>
            </a:endParaRPr>
          </a:p>
        </p:txBody>
      </p:sp>
      <p:sp>
        <p:nvSpPr>
          <p:cNvPr id="43010" name="Rectangle 2"/>
          <p:cNvSpPr>
            <a:spLocks noGrp="1" noRot="1" noChangeAspect="1" noChangeArrowheads="1"/>
          </p:cNvSpPr>
          <p:nvPr>
            <p:ph type="sldImg"/>
          </p:nvPr>
        </p:nvSpPr>
        <p:spPr>
          <a:xfrm>
            <a:off x="1339850" y="914400"/>
            <a:ext cx="4176713" cy="3132138"/>
          </a:xfrm>
          <a:solidFill>
            <a:srgbClr val="FFFFFF"/>
          </a:solidFill>
          <a:ln/>
        </p:spPr>
      </p:sp>
      <p:sp>
        <p:nvSpPr>
          <p:cNvPr id="43011" name="Rectangle 3"/>
          <p:cNvSpPr>
            <a:spLocks noGrp="1" noChangeArrowheads="1"/>
          </p:cNvSpPr>
          <p:nvPr>
            <p:ph type="body" idx="1"/>
          </p:nvPr>
        </p:nvSpPr>
        <p:spPr>
          <a:xfrm>
            <a:off x="1046163" y="4352925"/>
            <a:ext cx="4770437"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lIns="0" tIns="0" rIns="0" bIns="0"/>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35</a:t>
            </a:fld>
            <a:endParaRPr lang="en-US"/>
          </a:p>
        </p:txBody>
      </p:sp>
    </p:spTree>
    <p:extLst>
      <p:ext uri="{BB962C8B-B14F-4D97-AF65-F5344CB8AC3E}">
        <p14:creationId xmlns:p14="http://schemas.microsoft.com/office/powerpoint/2010/main" val="3790721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36</a:t>
            </a:fld>
            <a:endParaRPr lang="en-US"/>
          </a:p>
        </p:txBody>
      </p:sp>
    </p:spTree>
    <p:extLst>
      <p:ext uri="{BB962C8B-B14F-4D97-AF65-F5344CB8AC3E}">
        <p14:creationId xmlns:p14="http://schemas.microsoft.com/office/powerpoint/2010/main" val="4037230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37</a:t>
            </a:fld>
            <a:endParaRPr lang="en-US"/>
          </a:p>
        </p:txBody>
      </p:sp>
    </p:spTree>
    <p:extLst>
      <p:ext uri="{BB962C8B-B14F-4D97-AF65-F5344CB8AC3E}">
        <p14:creationId xmlns:p14="http://schemas.microsoft.com/office/powerpoint/2010/main" val="945355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38</a:t>
            </a:fld>
            <a:endParaRPr lang="en-US"/>
          </a:p>
        </p:txBody>
      </p:sp>
    </p:spTree>
    <p:extLst>
      <p:ext uri="{BB962C8B-B14F-4D97-AF65-F5344CB8AC3E}">
        <p14:creationId xmlns:p14="http://schemas.microsoft.com/office/powerpoint/2010/main" val="126594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39</a:t>
            </a:fld>
            <a:endParaRPr lang="en-US"/>
          </a:p>
        </p:txBody>
      </p:sp>
    </p:spTree>
    <p:extLst>
      <p:ext uri="{BB962C8B-B14F-4D97-AF65-F5344CB8AC3E}">
        <p14:creationId xmlns:p14="http://schemas.microsoft.com/office/powerpoint/2010/main" val="131333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a:t>
            </a:fld>
            <a:endParaRPr lang="en-US"/>
          </a:p>
        </p:txBody>
      </p:sp>
    </p:spTree>
    <p:extLst>
      <p:ext uri="{BB962C8B-B14F-4D97-AF65-F5344CB8AC3E}">
        <p14:creationId xmlns:p14="http://schemas.microsoft.com/office/powerpoint/2010/main" val="3555802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40</a:t>
            </a:fld>
            <a:endParaRPr lang="en-US"/>
          </a:p>
        </p:txBody>
      </p:sp>
    </p:spTree>
    <p:extLst>
      <p:ext uri="{BB962C8B-B14F-4D97-AF65-F5344CB8AC3E}">
        <p14:creationId xmlns:p14="http://schemas.microsoft.com/office/powerpoint/2010/main" val="1899174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8A866E-AE53-6349-8475-A096677F02F1}" type="slidenum">
              <a:rPr lang="en-US" sz="1200">
                <a:latin typeface="Times" charset="0"/>
              </a:rPr>
              <a:pPr/>
              <a:t>41</a:t>
            </a:fld>
            <a:endParaRPr lang="en-US" sz="1200">
              <a:latin typeface="Times" charset="0"/>
            </a:endParaRPr>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4C35F42-DDD6-234E-8E48-A43C35A795CE}" type="slidenum">
              <a:rPr lang="en-US" sz="1200">
                <a:latin typeface="Times" charset="0"/>
              </a:rPr>
              <a:pPr algn="r"/>
              <a:t>41</a:t>
            </a:fld>
            <a:endParaRPr lang="en-US" sz="1200">
              <a:latin typeface="Times" charset="0"/>
            </a:endParaRPr>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44B197F-03F0-074C-A3DA-74C798EB3AFC}" type="slidenum">
              <a:rPr lang="en-US" sz="1200">
                <a:latin typeface="Times" charset="0"/>
              </a:rPr>
              <a:pPr algn="r"/>
              <a:t>41</a:t>
            </a:fld>
            <a:endParaRPr lang="en-US" sz="1200">
              <a:latin typeface="Times" charset="0"/>
            </a:endParaRPr>
          </a:p>
        </p:txBody>
      </p:sp>
      <p:sp>
        <p:nvSpPr>
          <p:cNvPr id="1946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E1F917-37D8-3E41-936D-8C3E818A990F}" type="slidenum">
              <a:rPr lang="en-US" sz="1200">
                <a:latin typeface="Times" charset="0"/>
              </a:rPr>
              <a:pPr algn="r"/>
              <a:t>41</a:t>
            </a:fld>
            <a:endParaRPr lang="en-US" sz="1200">
              <a:latin typeface="Times" charset="0"/>
            </a:endParaRPr>
          </a:p>
        </p:txBody>
      </p:sp>
      <p:sp>
        <p:nvSpPr>
          <p:cNvPr id="19461"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19462"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42</a:t>
            </a:fld>
            <a:endParaRPr lang="en-US"/>
          </a:p>
        </p:txBody>
      </p:sp>
    </p:spTree>
    <p:extLst>
      <p:ext uri="{BB962C8B-B14F-4D97-AF65-F5344CB8AC3E}">
        <p14:creationId xmlns:p14="http://schemas.microsoft.com/office/powerpoint/2010/main" val="461351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804603-C267-9F46-88A7-5EA0A3B488A1}" type="slidenum">
              <a:rPr lang="en-US" sz="1200">
                <a:latin typeface="Times" charset="0"/>
              </a:rPr>
              <a:pPr/>
              <a:t>43</a:t>
            </a:fld>
            <a:endParaRPr lang="en-US" sz="1200">
              <a:latin typeface="Times" charset="0"/>
            </a:endParaRPr>
          </a:p>
        </p:txBody>
      </p:sp>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8B3245C-6179-2741-9274-664DB67EE73B}" type="slidenum">
              <a:rPr lang="en-US" sz="1200">
                <a:latin typeface="Times" charset="0"/>
              </a:rPr>
              <a:pPr algn="r"/>
              <a:t>43</a:t>
            </a:fld>
            <a:endParaRPr lang="en-US" sz="1200">
              <a:latin typeface="Times" charset="0"/>
            </a:endParaRPr>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12733D8-E281-0648-BB8D-128DCDAA0C9D}" type="slidenum">
              <a:rPr lang="en-US" sz="1200">
                <a:latin typeface="Times" charset="0"/>
              </a:rPr>
              <a:pPr algn="r"/>
              <a:t>43</a:t>
            </a:fld>
            <a:endParaRPr lang="en-US" sz="1200">
              <a:latin typeface="Times" charset="0"/>
            </a:endParaRPr>
          </a:p>
        </p:txBody>
      </p:sp>
      <p:sp>
        <p:nvSpPr>
          <p:cNvPr id="6349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7D8B08D-9218-4248-8590-B74DD595FDD1}" type="slidenum">
              <a:rPr lang="en-US" sz="1200">
                <a:latin typeface="Times" charset="0"/>
              </a:rPr>
              <a:pPr algn="r"/>
              <a:t>43</a:t>
            </a:fld>
            <a:endParaRPr lang="en-US" sz="1200">
              <a:latin typeface="Times" charset="0"/>
            </a:endParaRPr>
          </a:p>
        </p:txBody>
      </p:sp>
      <p:sp>
        <p:nvSpPr>
          <p:cNvPr id="63493"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63494"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44</a:t>
            </a:fld>
            <a:endParaRPr lang="en-US"/>
          </a:p>
        </p:txBody>
      </p:sp>
    </p:spTree>
    <p:extLst>
      <p:ext uri="{BB962C8B-B14F-4D97-AF65-F5344CB8AC3E}">
        <p14:creationId xmlns:p14="http://schemas.microsoft.com/office/powerpoint/2010/main" val="3399654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45</a:t>
            </a:fld>
            <a:endParaRPr lang="en-US"/>
          </a:p>
        </p:txBody>
      </p:sp>
    </p:spTree>
    <p:extLst>
      <p:ext uri="{BB962C8B-B14F-4D97-AF65-F5344CB8AC3E}">
        <p14:creationId xmlns:p14="http://schemas.microsoft.com/office/powerpoint/2010/main" val="1790313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46</a:t>
            </a:fld>
            <a:endParaRPr lang="en-US"/>
          </a:p>
        </p:txBody>
      </p:sp>
    </p:spTree>
    <p:extLst>
      <p:ext uri="{BB962C8B-B14F-4D97-AF65-F5344CB8AC3E}">
        <p14:creationId xmlns:p14="http://schemas.microsoft.com/office/powerpoint/2010/main" val="4208340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47</a:t>
            </a:fld>
            <a:endParaRPr lang="en-US"/>
          </a:p>
        </p:txBody>
      </p:sp>
    </p:spTree>
    <p:extLst>
      <p:ext uri="{BB962C8B-B14F-4D97-AF65-F5344CB8AC3E}">
        <p14:creationId xmlns:p14="http://schemas.microsoft.com/office/powerpoint/2010/main" val="3722302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48</a:t>
            </a:fld>
            <a:endParaRPr lang="en-US"/>
          </a:p>
        </p:txBody>
      </p:sp>
    </p:spTree>
    <p:extLst>
      <p:ext uri="{BB962C8B-B14F-4D97-AF65-F5344CB8AC3E}">
        <p14:creationId xmlns:p14="http://schemas.microsoft.com/office/powerpoint/2010/main" val="199197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49</a:t>
            </a:fld>
            <a:endParaRPr lang="en-US"/>
          </a:p>
        </p:txBody>
      </p:sp>
    </p:spTree>
    <p:extLst>
      <p:ext uri="{BB962C8B-B14F-4D97-AF65-F5344CB8AC3E}">
        <p14:creationId xmlns:p14="http://schemas.microsoft.com/office/powerpoint/2010/main" val="368885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a:t>
            </a:fld>
            <a:endParaRPr lang="en-US"/>
          </a:p>
        </p:txBody>
      </p:sp>
    </p:spTree>
    <p:extLst>
      <p:ext uri="{BB962C8B-B14F-4D97-AF65-F5344CB8AC3E}">
        <p14:creationId xmlns:p14="http://schemas.microsoft.com/office/powerpoint/2010/main" val="843748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50</a:t>
            </a:fld>
            <a:endParaRPr lang="en-US"/>
          </a:p>
        </p:txBody>
      </p:sp>
    </p:spTree>
    <p:extLst>
      <p:ext uri="{BB962C8B-B14F-4D97-AF65-F5344CB8AC3E}">
        <p14:creationId xmlns:p14="http://schemas.microsoft.com/office/powerpoint/2010/main" val="3165432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804603-C267-9F46-88A7-5EA0A3B488A1}" type="slidenum">
              <a:rPr lang="en-US" sz="1200">
                <a:latin typeface="Times" charset="0"/>
              </a:rPr>
              <a:pPr/>
              <a:t>51</a:t>
            </a:fld>
            <a:endParaRPr lang="en-US" sz="1200">
              <a:latin typeface="Times" charset="0"/>
            </a:endParaRPr>
          </a:p>
        </p:txBody>
      </p:sp>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8B3245C-6179-2741-9274-664DB67EE73B}" type="slidenum">
              <a:rPr lang="en-US" sz="1200">
                <a:latin typeface="Times" charset="0"/>
              </a:rPr>
              <a:pPr algn="r"/>
              <a:t>51</a:t>
            </a:fld>
            <a:endParaRPr lang="en-US" sz="1200">
              <a:latin typeface="Times" charset="0"/>
            </a:endParaRPr>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12733D8-E281-0648-BB8D-128DCDAA0C9D}" type="slidenum">
              <a:rPr lang="en-US" sz="1200">
                <a:latin typeface="Times" charset="0"/>
              </a:rPr>
              <a:pPr algn="r"/>
              <a:t>51</a:t>
            </a:fld>
            <a:endParaRPr lang="en-US" sz="1200">
              <a:latin typeface="Times" charset="0"/>
            </a:endParaRPr>
          </a:p>
        </p:txBody>
      </p:sp>
      <p:sp>
        <p:nvSpPr>
          <p:cNvPr id="6349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7D8B08D-9218-4248-8590-B74DD595FDD1}" type="slidenum">
              <a:rPr lang="en-US" sz="1200">
                <a:latin typeface="Times" charset="0"/>
              </a:rPr>
              <a:pPr algn="r"/>
              <a:t>51</a:t>
            </a:fld>
            <a:endParaRPr lang="en-US" sz="1200">
              <a:latin typeface="Times" charset="0"/>
            </a:endParaRPr>
          </a:p>
        </p:txBody>
      </p:sp>
      <p:sp>
        <p:nvSpPr>
          <p:cNvPr id="63493"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63494"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FA7350-316B-6A44-8663-C536B831AD5B}" type="slidenum">
              <a:rPr lang="en-US" sz="1200">
                <a:latin typeface="Times" charset="0"/>
              </a:rPr>
              <a:pPr/>
              <a:t>52</a:t>
            </a:fld>
            <a:endParaRPr lang="en-US" sz="1200">
              <a:latin typeface="Times" charset="0"/>
            </a:endParaRPr>
          </a:p>
        </p:txBody>
      </p:sp>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63282DE-DCBE-3948-BD0F-33DFDAF84B27}" type="slidenum">
              <a:rPr lang="en-US" sz="1200">
                <a:latin typeface="Times" charset="0"/>
              </a:rPr>
              <a:pPr algn="r"/>
              <a:t>52</a:t>
            </a:fld>
            <a:endParaRPr lang="en-US" sz="1200">
              <a:latin typeface="Times" charset="0"/>
            </a:endParaRPr>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5826529-DF08-164D-AC7D-C4DEDF59F388}" type="slidenum">
              <a:rPr lang="en-US" sz="1200">
                <a:latin typeface="Times" charset="0"/>
              </a:rPr>
              <a:pPr algn="r"/>
              <a:t>52</a:t>
            </a:fld>
            <a:endParaRPr lang="en-US" sz="1200">
              <a:latin typeface="Times" charset="0"/>
            </a:endParaRPr>
          </a:p>
        </p:txBody>
      </p:sp>
      <p:sp>
        <p:nvSpPr>
          <p:cNvPr id="6758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A388E2E-ED60-8243-9F1D-0BDCDEAAD342}" type="slidenum">
              <a:rPr lang="en-US" sz="1200">
                <a:latin typeface="Times" charset="0"/>
              </a:rPr>
              <a:pPr algn="r"/>
              <a:t>52</a:t>
            </a:fld>
            <a:endParaRPr lang="en-US" sz="1200">
              <a:latin typeface="Times" charset="0"/>
            </a:endParaRPr>
          </a:p>
        </p:txBody>
      </p:sp>
      <p:sp>
        <p:nvSpPr>
          <p:cNvPr id="67589"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67590"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53</a:t>
            </a:fld>
            <a:endParaRPr lang="en-US"/>
          </a:p>
        </p:txBody>
      </p:sp>
    </p:spTree>
    <p:extLst>
      <p:ext uri="{BB962C8B-B14F-4D97-AF65-F5344CB8AC3E}">
        <p14:creationId xmlns:p14="http://schemas.microsoft.com/office/powerpoint/2010/main" val="29820196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54</a:t>
            </a:fld>
            <a:endParaRPr lang="en-US"/>
          </a:p>
        </p:txBody>
      </p:sp>
    </p:spTree>
    <p:extLst>
      <p:ext uri="{BB962C8B-B14F-4D97-AF65-F5344CB8AC3E}">
        <p14:creationId xmlns:p14="http://schemas.microsoft.com/office/powerpoint/2010/main" val="98265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55</a:t>
            </a:fld>
            <a:endParaRPr lang="en-US"/>
          </a:p>
        </p:txBody>
      </p:sp>
    </p:spTree>
    <p:extLst>
      <p:ext uri="{BB962C8B-B14F-4D97-AF65-F5344CB8AC3E}">
        <p14:creationId xmlns:p14="http://schemas.microsoft.com/office/powerpoint/2010/main" val="40230004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25CB90-9B39-8E4C-893F-560BAF96C43F}" type="slidenum">
              <a:rPr lang="en-US" sz="1200">
                <a:latin typeface="Times" charset="0"/>
              </a:rPr>
              <a:pPr/>
              <a:t>56</a:t>
            </a:fld>
            <a:endParaRPr lang="en-US" sz="1200">
              <a:latin typeface="Times" charset="0"/>
            </a:endParaRPr>
          </a:p>
        </p:txBody>
      </p:sp>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1CE006B-2F3A-D042-B0B1-4BBCEFF75855}" type="slidenum">
              <a:rPr lang="en-US" sz="1200">
                <a:latin typeface="Times" charset="0"/>
              </a:rPr>
              <a:pPr algn="r"/>
              <a:t>56</a:t>
            </a:fld>
            <a:endParaRPr lang="en-US" sz="1200">
              <a:latin typeface="Times"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C56646-6D0B-9F4F-AB36-07341985C679}" type="slidenum">
              <a:rPr lang="en-US" sz="1200">
                <a:latin typeface="Times" charset="0"/>
              </a:rPr>
              <a:pPr algn="r"/>
              <a:t>56</a:t>
            </a:fld>
            <a:endParaRPr lang="en-US" sz="1200">
              <a:latin typeface="Times" charset="0"/>
            </a:endParaRPr>
          </a:p>
        </p:txBody>
      </p:sp>
      <p:sp>
        <p:nvSpPr>
          <p:cNvPr id="7475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8B44F6F-B596-C446-9247-5E78D51A673A}" type="slidenum">
              <a:rPr lang="en-US" sz="1200">
                <a:latin typeface="Times" charset="0"/>
              </a:rPr>
              <a:pPr algn="r"/>
              <a:t>56</a:t>
            </a:fld>
            <a:endParaRPr lang="en-US" sz="1200">
              <a:latin typeface="Times" charset="0"/>
            </a:endParaRPr>
          </a:p>
        </p:txBody>
      </p:sp>
      <p:sp>
        <p:nvSpPr>
          <p:cNvPr id="74757"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74758"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25CB90-9B39-8E4C-893F-560BAF96C43F}" type="slidenum">
              <a:rPr lang="en-US" sz="1200">
                <a:latin typeface="Times" charset="0"/>
              </a:rPr>
              <a:pPr/>
              <a:t>57</a:t>
            </a:fld>
            <a:endParaRPr lang="en-US" sz="1200">
              <a:latin typeface="Times" charset="0"/>
            </a:endParaRPr>
          </a:p>
        </p:txBody>
      </p:sp>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1CE006B-2F3A-D042-B0B1-4BBCEFF75855}" type="slidenum">
              <a:rPr lang="en-US" sz="1200">
                <a:latin typeface="Times" charset="0"/>
              </a:rPr>
              <a:pPr algn="r"/>
              <a:t>57</a:t>
            </a:fld>
            <a:endParaRPr lang="en-US" sz="1200">
              <a:latin typeface="Times"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C56646-6D0B-9F4F-AB36-07341985C679}" type="slidenum">
              <a:rPr lang="en-US" sz="1200">
                <a:latin typeface="Times" charset="0"/>
              </a:rPr>
              <a:pPr algn="r"/>
              <a:t>57</a:t>
            </a:fld>
            <a:endParaRPr lang="en-US" sz="1200">
              <a:latin typeface="Times" charset="0"/>
            </a:endParaRPr>
          </a:p>
        </p:txBody>
      </p:sp>
      <p:sp>
        <p:nvSpPr>
          <p:cNvPr id="7475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8B44F6F-B596-C446-9247-5E78D51A673A}" type="slidenum">
              <a:rPr lang="en-US" sz="1200">
                <a:latin typeface="Times" charset="0"/>
              </a:rPr>
              <a:pPr algn="r"/>
              <a:t>57</a:t>
            </a:fld>
            <a:endParaRPr lang="en-US" sz="1200">
              <a:latin typeface="Times" charset="0"/>
            </a:endParaRPr>
          </a:p>
        </p:txBody>
      </p:sp>
      <p:sp>
        <p:nvSpPr>
          <p:cNvPr id="74757"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74758"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58</a:t>
            </a:fld>
            <a:endParaRPr lang="en-US"/>
          </a:p>
        </p:txBody>
      </p:sp>
    </p:spTree>
    <p:extLst>
      <p:ext uri="{BB962C8B-B14F-4D97-AF65-F5344CB8AC3E}">
        <p14:creationId xmlns:p14="http://schemas.microsoft.com/office/powerpoint/2010/main" val="42690902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D5823D-226C-D746-93C3-D579B569024D}" type="slidenum">
              <a:rPr lang="en-US" sz="1200">
                <a:latin typeface="Times" charset="0"/>
              </a:rPr>
              <a:pPr/>
              <a:t>59</a:t>
            </a:fld>
            <a:endParaRPr lang="en-US" sz="1200">
              <a:latin typeface="Times" charset="0"/>
            </a:endParaRPr>
          </a:p>
        </p:txBody>
      </p:sp>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5E8D3D5-0E70-F64C-9559-07DDA2C3C86B}" type="slidenum">
              <a:rPr lang="en-US" sz="1200">
                <a:latin typeface="Times" charset="0"/>
              </a:rPr>
              <a:pPr algn="r"/>
              <a:t>59</a:t>
            </a:fld>
            <a:endParaRPr lang="en-US" sz="1200">
              <a:latin typeface="Times" charset="0"/>
            </a:endParaRPr>
          </a:p>
        </p:txBody>
      </p:sp>
      <p:sp>
        <p:nvSpPr>
          <p:cNvPr id="82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EC86CD1-ED54-F04E-8C5D-925380F8602D}" type="slidenum">
              <a:rPr lang="en-US" sz="1200">
                <a:latin typeface="Times" charset="0"/>
              </a:rPr>
              <a:pPr algn="r"/>
              <a:t>59</a:t>
            </a:fld>
            <a:endParaRPr lang="en-US" sz="1200">
              <a:latin typeface="Times" charset="0"/>
            </a:endParaRPr>
          </a:p>
        </p:txBody>
      </p:sp>
      <p:sp>
        <p:nvSpPr>
          <p:cNvPr id="8294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5EF9B28-EAE6-F744-8402-5E81D9D0F8CE}" type="slidenum">
              <a:rPr lang="en-US" sz="1200">
                <a:latin typeface="Times" charset="0"/>
              </a:rPr>
              <a:pPr algn="r"/>
              <a:t>59</a:t>
            </a:fld>
            <a:endParaRPr lang="en-US" sz="1200">
              <a:latin typeface="Times" charset="0"/>
            </a:endParaRPr>
          </a:p>
        </p:txBody>
      </p:sp>
      <p:sp>
        <p:nvSpPr>
          <p:cNvPr id="82949"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82950"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a:t>
            </a:fld>
            <a:endParaRPr lang="en-US"/>
          </a:p>
        </p:txBody>
      </p:sp>
    </p:spTree>
    <p:extLst>
      <p:ext uri="{BB962C8B-B14F-4D97-AF65-F5344CB8AC3E}">
        <p14:creationId xmlns:p14="http://schemas.microsoft.com/office/powerpoint/2010/main" val="26096108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60</a:t>
            </a:fld>
            <a:endParaRPr lang="en-US"/>
          </a:p>
        </p:txBody>
      </p:sp>
    </p:spTree>
    <p:extLst>
      <p:ext uri="{BB962C8B-B14F-4D97-AF65-F5344CB8AC3E}">
        <p14:creationId xmlns:p14="http://schemas.microsoft.com/office/powerpoint/2010/main" val="31471807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D5823D-226C-D746-93C3-D579B569024D}" type="slidenum">
              <a:rPr lang="en-US" sz="1200">
                <a:latin typeface="Times" charset="0"/>
              </a:rPr>
              <a:pPr/>
              <a:t>61</a:t>
            </a:fld>
            <a:endParaRPr lang="en-US" sz="1200">
              <a:latin typeface="Times" charset="0"/>
            </a:endParaRPr>
          </a:p>
        </p:txBody>
      </p:sp>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5E8D3D5-0E70-F64C-9559-07DDA2C3C86B}" type="slidenum">
              <a:rPr lang="en-US" sz="1200">
                <a:latin typeface="Times" charset="0"/>
              </a:rPr>
              <a:pPr algn="r"/>
              <a:t>61</a:t>
            </a:fld>
            <a:endParaRPr lang="en-US" sz="1200">
              <a:latin typeface="Times" charset="0"/>
            </a:endParaRPr>
          </a:p>
        </p:txBody>
      </p:sp>
      <p:sp>
        <p:nvSpPr>
          <p:cNvPr id="82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EC86CD1-ED54-F04E-8C5D-925380F8602D}" type="slidenum">
              <a:rPr lang="en-US" sz="1200">
                <a:latin typeface="Times" charset="0"/>
              </a:rPr>
              <a:pPr algn="r"/>
              <a:t>61</a:t>
            </a:fld>
            <a:endParaRPr lang="en-US" sz="1200">
              <a:latin typeface="Times" charset="0"/>
            </a:endParaRPr>
          </a:p>
        </p:txBody>
      </p:sp>
      <p:sp>
        <p:nvSpPr>
          <p:cNvPr id="8294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5EF9B28-EAE6-F744-8402-5E81D9D0F8CE}" type="slidenum">
              <a:rPr lang="en-US" sz="1200">
                <a:latin typeface="Times" charset="0"/>
              </a:rPr>
              <a:pPr algn="r"/>
              <a:t>61</a:t>
            </a:fld>
            <a:endParaRPr lang="en-US" sz="1200">
              <a:latin typeface="Times" charset="0"/>
            </a:endParaRPr>
          </a:p>
        </p:txBody>
      </p:sp>
      <p:sp>
        <p:nvSpPr>
          <p:cNvPr id="82949"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82950"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62</a:t>
            </a:fld>
            <a:endParaRPr lang="en-US"/>
          </a:p>
        </p:txBody>
      </p:sp>
    </p:spTree>
    <p:extLst>
      <p:ext uri="{BB962C8B-B14F-4D97-AF65-F5344CB8AC3E}">
        <p14:creationId xmlns:p14="http://schemas.microsoft.com/office/powerpoint/2010/main" val="23731806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63</a:t>
            </a:fld>
            <a:endParaRPr lang="en-US"/>
          </a:p>
        </p:txBody>
      </p:sp>
    </p:spTree>
    <p:extLst>
      <p:ext uri="{BB962C8B-B14F-4D97-AF65-F5344CB8AC3E}">
        <p14:creationId xmlns:p14="http://schemas.microsoft.com/office/powerpoint/2010/main" val="4786975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64</a:t>
            </a:fld>
            <a:endParaRPr lang="en-US"/>
          </a:p>
        </p:txBody>
      </p:sp>
    </p:spTree>
    <p:extLst>
      <p:ext uri="{BB962C8B-B14F-4D97-AF65-F5344CB8AC3E}">
        <p14:creationId xmlns:p14="http://schemas.microsoft.com/office/powerpoint/2010/main" val="38218016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65</a:t>
            </a:fld>
            <a:endParaRPr lang="en-US"/>
          </a:p>
        </p:txBody>
      </p:sp>
    </p:spTree>
    <p:extLst>
      <p:ext uri="{BB962C8B-B14F-4D97-AF65-F5344CB8AC3E}">
        <p14:creationId xmlns:p14="http://schemas.microsoft.com/office/powerpoint/2010/main" val="1062910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C4BD64-BE14-8147-AA1D-B2D5117BC80E}" type="slidenum">
              <a:rPr lang="en-US" sz="1200">
                <a:latin typeface="Times" charset="0"/>
              </a:rPr>
              <a:pPr/>
              <a:t>66</a:t>
            </a:fld>
            <a:endParaRPr lang="en-US" sz="1200">
              <a:latin typeface="Times" charset="0"/>
            </a:endParaRPr>
          </a:p>
        </p:txBody>
      </p:sp>
      <p:sp>
        <p:nvSpPr>
          <p:cNvPr id="901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7C113D1-DB75-C142-9F18-9398151C4DBB}" type="slidenum">
              <a:rPr lang="en-US" sz="1200">
                <a:latin typeface="Times" charset="0"/>
              </a:rPr>
              <a:pPr algn="r"/>
              <a:t>66</a:t>
            </a:fld>
            <a:endParaRPr lang="en-US" sz="1200">
              <a:latin typeface="Times" charset="0"/>
            </a:endParaRPr>
          </a:p>
        </p:txBody>
      </p:sp>
      <p:sp>
        <p:nvSpPr>
          <p:cNvPr id="901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08F941-9577-0141-97C9-597737F35FD9}" type="slidenum">
              <a:rPr lang="en-US" sz="1200">
                <a:latin typeface="Times" charset="0"/>
              </a:rPr>
              <a:pPr algn="r"/>
              <a:t>66</a:t>
            </a:fld>
            <a:endParaRPr lang="en-US" sz="1200">
              <a:latin typeface="Times" charset="0"/>
            </a:endParaRPr>
          </a:p>
        </p:txBody>
      </p:sp>
      <p:sp>
        <p:nvSpPr>
          <p:cNvPr id="9011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ACB5F0F-10A5-1D4E-B8CB-A049AD47D057}" type="slidenum">
              <a:rPr lang="en-US" sz="1200">
                <a:latin typeface="Times" charset="0"/>
              </a:rPr>
              <a:pPr algn="r"/>
              <a:t>66</a:t>
            </a:fld>
            <a:endParaRPr lang="en-US" sz="1200">
              <a:latin typeface="Times" charset="0"/>
            </a:endParaRPr>
          </a:p>
        </p:txBody>
      </p:sp>
      <p:sp>
        <p:nvSpPr>
          <p:cNvPr id="90117"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90118"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67</a:t>
            </a:fld>
            <a:endParaRPr lang="en-US"/>
          </a:p>
        </p:txBody>
      </p:sp>
    </p:spTree>
    <p:extLst>
      <p:ext uri="{BB962C8B-B14F-4D97-AF65-F5344CB8AC3E}">
        <p14:creationId xmlns:p14="http://schemas.microsoft.com/office/powerpoint/2010/main" val="1130948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68</a:t>
            </a:fld>
            <a:endParaRPr lang="en-US"/>
          </a:p>
        </p:txBody>
      </p:sp>
    </p:spTree>
    <p:extLst>
      <p:ext uri="{BB962C8B-B14F-4D97-AF65-F5344CB8AC3E}">
        <p14:creationId xmlns:p14="http://schemas.microsoft.com/office/powerpoint/2010/main" val="24417348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A3A1C1-E56E-5B4D-9FF5-6C7917214919}" type="slidenum">
              <a:rPr lang="en-US" sz="1200">
                <a:latin typeface="Times" charset="0"/>
              </a:rPr>
              <a:pPr/>
              <a:t>69</a:t>
            </a:fld>
            <a:endParaRPr lang="en-US" sz="1200">
              <a:latin typeface="Times" charset="0"/>
            </a:endParaRPr>
          </a:p>
        </p:txBody>
      </p:sp>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8A9E99C-8E6C-8B44-A3CC-673EA4C2F2DB}" type="slidenum">
              <a:rPr lang="en-US" sz="1200">
                <a:latin typeface="Times" charset="0"/>
              </a:rPr>
              <a:pPr algn="r"/>
              <a:t>69</a:t>
            </a:fld>
            <a:endParaRPr lang="en-US" sz="1200">
              <a:latin typeface="Times" charset="0"/>
            </a:endParaRPr>
          </a:p>
        </p:txBody>
      </p:sp>
      <p:sp>
        <p:nvSpPr>
          <p:cNvPr id="931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7555A891-5E86-0444-BA96-334C0D39C99F}" type="slidenum">
              <a:rPr lang="en-US" sz="1200">
                <a:latin typeface="Times" charset="0"/>
              </a:rPr>
              <a:pPr algn="r"/>
              <a:t>69</a:t>
            </a:fld>
            <a:endParaRPr lang="en-US" sz="1200">
              <a:latin typeface="Times" charset="0"/>
            </a:endParaRPr>
          </a:p>
        </p:txBody>
      </p:sp>
      <p:sp>
        <p:nvSpPr>
          <p:cNvPr id="9318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EE6842-ED22-A74F-BCE4-2512DF0DF455}" type="slidenum">
              <a:rPr lang="en-US" sz="1200">
                <a:latin typeface="Times" charset="0"/>
              </a:rPr>
              <a:pPr algn="r"/>
              <a:t>69</a:t>
            </a:fld>
            <a:endParaRPr lang="en-US" sz="1200">
              <a:latin typeface="Times" charset="0"/>
            </a:endParaRPr>
          </a:p>
        </p:txBody>
      </p:sp>
      <p:sp>
        <p:nvSpPr>
          <p:cNvPr id="93189" name="Rectangle 2"/>
          <p:cNvSpPr>
            <a:spLocks noGrp="1" noRot="1" noChangeAspect="1" noChangeArrowheads="1" noTextEdit="1"/>
          </p:cNvSpPr>
          <p:nvPr>
            <p:ph type="sldImg"/>
          </p:nvPr>
        </p:nvSpPr>
        <p:spPr>
          <a:xfrm>
            <a:off x="1131888" y="700088"/>
            <a:ext cx="4583112" cy="3438525"/>
          </a:xfrm>
          <a:solidFill>
            <a:srgbClr val="FFFFFF"/>
          </a:solidFill>
          <a:ln/>
        </p:spPr>
      </p:sp>
      <p:sp>
        <p:nvSpPr>
          <p:cNvPr id="93190" name="Rectangle 3"/>
          <p:cNvSpPr>
            <a:spLocks noGrp="1" noChangeArrowheads="1"/>
          </p:cNvSpPr>
          <p:nvPr>
            <p:ph type="body" idx="1"/>
          </p:nvPr>
        </p:nvSpPr>
        <p:spPr>
          <a:xfrm>
            <a:off x="922338" y="4349750"/>
            <a:ext cx="5000625" cy="4140200"/>
          </a:xfrm>
          <a:noFill/>
          <a:ln>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sz="2000" b="1">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7</a:t>
            </a:fld>
            <a:endParaRPr lang="en-US"/>
          </a:p>
        </p:txBody>
      </p:sp>
    </p:spTree>
    <p:extLst>
      <p:ext uri="{BB962C8B-B14F-4D97-AF65-F5344CB8AC3E}">
        <p14:creationId xmlns:p14="http://schemas.microsoft.com/office/powerpoint/2010/main" val="1652639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70</a:t>
            </a:fld>
            <a:endParaRPr lang="en-US"/>
          </a:p>
        </p:txBody>
      </p:sp>
    </p:spTree>
    <p:extLst>
      <p:ext uri="{BB962C8B-B14F-4D97-AF65-F5344CB8AC3E}">
        <p14:creationId xmlns:p14="http://schemas.microsoft.com/office/powerpoint/2010/main" val="2057733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71</a:t>
            </a:fld>
            <a:endParaRPr lang="en-US"/>
          </a:p>
        </p:txBody>
      </p:sp>
    </p:spTree>
    <p:extLst>
      <p:ext uri="{BB962C8B-B14F-4D97-AF65-F5344CB8AC3E}">
        <p14:creationId xmlns:p14="http://schemas.microsoft.com/office/powerpoint/2010/main" val="17911740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105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570DB4-64E8-D748-9516-B41DCEC6C2E6}" type="slidenum">
              <a:rPr lang="en-US" sz="1200"/>
              <a:pPr/>
              <a:t>72</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73</a:t>
            </a:fld>
            <a:endParaRPr lang="en-US"/>
          </a:p>
        </p:txBody>
      </p:sp>
    </p:spTree>
    <p:extLst>
      <p:ext uri="{BB962C8B-B14F-4D97-AF65-F5344CB8AC3E}">
        <p14:creationId xmlns:p14="http://schemas.microsoft.com/office/powerpoint/2010/main" val="79362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8</a:t>
            </a:fld>
            <a:endParaRPr lang="en-US"/>
          </a:p>
        </p:txBody>
      </p:sp>
    </p:spTree>
    <p:extLst>
      <p:ext uri="{BB962C8B-B14F-4D97-AF65-F5344CB8AC3E}">
        <p14:creationId xmlns:p14="http://schemas.microsoft.com/office/powerpoint/2010/main" val="376434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9</a:t>
            </a:fld>
            <a:endParaRPr lang="en-US"/>
          </a:p>
        </p:txBody>
      </p:sp>
    </p:spTree>
    <p:extLst>
      <p:ext uri="{BB962C8B-B14F-4D97-AF65-F5344CB8AC3E}">
        <p14:creationId xmlns:p14="http://schemas.microsoft.com/office/powerpoint/2010/main" val="71211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1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81125" y="1900899"/>
            <a:ext cx="7155078" cy="3810000"/>
          </a:xfrm>
        </p:spPr>
        <p:txBody>
          <a:bodyPr>
            <a:normAutofit lnSpcReduction="10000"/>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val="10195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6091"/>
            <a:ext cx="8229600" cy="4318009"/>
          </a:xfrm>
        </p:spPr>
        <p:txBody>
          <a:bodyPr>
            <a:noAutofit/>
          </a:bodyPr>
          <a:lstStyle/>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1: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62 </a:t>
            </a:r>
            <a:r>
              <a:rPr lang="en-US" sz="2200" i="1" dirty="0" err="1" smtClean="0">
                <a:solidFill>
                  <a:srgbClr val="FFFFFF"/>
                </a:solidFill>
                <a:latin typeface="Arial" charset="0"/>
                <a:ea typeface="ヒラギノ角ゴ Pro W3" charset="0"/>
                <a:cs typeface="ヒラギノ角ゴ Pro W3" charset="0"/>
              </a:rPr>
              <a:t>yo</a:t>
            </a:r>
            <a:r>
              <a:rPr lang="en-US" sz="2200" i="1" dirty="0" smtClean="0">
                <a:solidFill>
                  <a:srgbClr val="FFFFFF"/>
                </a:solidFill>
                <a:latin typeface="Arial" charset="0"/>
                <a:ea typeface="ヒラギノ角ゴ Pro W3" charset="0"/>
                <a:cs typeface="ヒラギノ角ゴ Pro W3" charset="0"/>
              </a:rPr>
              <a:t> woman with K-</a:t>
            </a:r>
            <a:r>
              <a:rPr lang="en-US" sz="2200" i="1" dirty="0" err="1" smtClean="0">
                <a:solidFill>
                  <a:srgbClr val="FFFFFF"/>
                </a:solidFill>
                <a:latin typeface="Arial" charset="0"/>
                <a:ea typeface="ヒラギノ角ゴ Pro W3" charset="0"/>
                <a:cs typeface="ヒラギノ角ゴ Pro W3" charset="0"/>
              </a:rPr>
              <a:t>ras</a:t>
            </a:r>
            <a:r>
              <a:rPr lang="en-US" sz="2200" i="1" dirty="0" smtClean="0">
                <a:solidFill>
                  <a:srgbClr val="FFFFFF"/>
                </a:solidFill>
                <a:latin typeface="Arial" charset="0"/>
                <a:ea typeface="ヒラギノ角ゴ Pro W3" charset="0"/>
                <a:cs typeface="ヒラギノ角ゴ Pro W3" charset="0"/>
              </a:rPr>
              <a:t>-mutant metastatic CRC</a:t>
            </a:r>
            <a:r>
              <a:rPr lang="en-US" sz="2200" dirty="0" smtClean="0">
                <a:solidFill>
                  <a:srgbClr val="FFFFFF"/>
                </a:solidFill>
                <a:latin typeface="Arial" charset="0"/>
                <a:ea typeface="ヒラギノ角ゴ Pro W3" charset="0"/>
                <a:cs typeface="ヒラギノ角ゴ Pro W3" charset="0"/>
              </a:rPr>
              <a:t>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Mitchell</a:t>
            </a:r>
          </a:p>
          <a:p>
            <a:pPr marL="0" indent="0">
              <a:spcBef>
                <a:spcPts val="800"/>
              </a:spcBef>
              <a:buNone/>
              <a:defRPr/>
            </a:pPr>
            <a:r>
              <a:rPr lang="en-US" sz="1000" i="1" dirty="0" smtClean="0">
                <a:solidFill>
                  <a:srgbClr val="FFFFFF"/>
                </a:solidFill>
                <a:latin typeface="Arial" charset="0"/>
                <a:ea typeface="ヒラギノ角ゴ Pro W3" charset="0"/>
                <a:cs typeface="ヒラギノ角ゴ Pro W3" charset="0"/>
              </a:rPr>
              <a:t> </a:t>
            </a:r>
            <a:endParaRPr lang="en-US" sz="1000" b="1" dirty="0">
              <a:solidFill>
                <a:srgbClr val="FFFFFF"/>
              </a:solidFill>
              <a:latin typeface="Arial" charset="0"/>
              <a:ea typeface="ヒラギノ角ゴ Pro W3" charset="0"/>
              <a:cs typeface="ヒラギノ角ゴ Pro W3" charset="0"/>
            </a:endParaRPr>
          </a:p>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2: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27 </a:t>
            </a:r>
            <a:r>
              <a:rPr lang="en-US" sz="2200" i="1" dirty="0" err="1" smtClean="0">
                <a:solidFill>
                  <a:srgbClr val="FFFFFF"/>
                </a:solidFill>
                <a:latin typeface="Arial" charset="0"/>
                <a:ea typeface="ヒラギノ角ゴ Pro W3" charset="0"/>
                <a:cs typeface="ヒラギノ角ゴ Pro W3" charset="0"/>
              </a:rPr>
              <a:t>yo</a:t>
            </a:r>
            <a:r>
              <a:rPr lang="en-US" sz="2200" i="1" dirty="0" smtClean="0">
                <a:solidFill>
                  <a:srgbClr val="FFFFFF"/>
                </a:solidFill>
                <a:latin typeface="Arial" charset="0"/>
                <a:ea typeface="ヒラギノ角ゴ Pro W3" charset="0"/>
                <a:cs typeface="ヒラギノ角ゴ Pro W3" charset="0"/>
              </a:rPr>
              <a:t> man with primary colon cancer and liver </a:t>
            </a:r>
            <a:br>
              <a:rPr lang="en-US" sz="2200" i="1" dirty="0" smtClean="0">
                <a:solidFill>
                  <a:srgbClr val="FFFFFF"/>
                </a:solidFill>
                <a:latin typeface="Arial" charset="0"/>
                <a:ea typeface="ヒラギノ角ゴ Pro W3" charset="0"/>
                <a:cs typeface="ヒラギノ角ゴ Pro W3" charset="0"/>
              </a:rPr>
            </a:br>
            <a:r>
              <a:rPr lang="en-US" sz="2200" i="1" dirty="0" smtClean="0">
                <a:solidFill>
                  <a:srgbClr val="FFFFFF"/>
                </a:solidFill>
                <a:latin typeface="Arial" charset="0"/>
                <a:ea typeface="ヒラギノ角ゴ Pro W3" charset="0"/>
                <a:cs typeface="ヒラギノ角ゴ Pro W3" charset="0"/>
              </a:rPr>
              <a:t>metastases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Triglianos</a:t>
            </a:r>
            <a:endParaRPr lang="en-US" sz="2200" b="1" i="1" dirty="0" smtClean="0">
              <a:solidFill>
                <a:srgbClr val="ECBB33"/>
              </a:solidFill>
              <a:latin typeface="Arial" charset="0"/>
              <a:ea typeface="ヒラギノ角ゴ Pro W3" charset="0"/>
              <a:cs typeface="ヒラギノ角ゴ Pro W3" charset="0"/>
            </a:endParaRPr>
          </a:p>
          <a:p>
            <a:pPr marL="0" indent="0">
              <a:spcBef>
                <a:spcPts val="800"/>
              </a:spcBef>
              <a:buNone/>
              <a:defRPr/>
            </a:pPr>
            <a:endParaRPr lang="en-US" sz="1000" b="1" dirty="0">
              <a:solidFill>
                <a:srgbClr val="FFFFFF"/>
              </a:solidFill>
              <a:latin typeface="Arial" charset="0"/>
              <a:ea typeface="ヒラギノ角ゴ Pro W3" charset="0"/>
              <a:cs typeface="ヒラギノ角ゴ Pro W3" charset="0"/>
            </a:endParaRPr>
          </a:p>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2: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56 </a:t>
            </a:r>
            <a:r>
              <a:rPr lang="en-US" sz="2200" i="1" dirty="0" err="1">
                <a:solidFill>
                  <a:srgbClr val="FFFFFF"/>
                </a:solidFill>
                <a:latin typeface="Arial" charset="0"/>
                <a:ea typeface="ヒラギノ角ゴ Pro W3" charset="0"/>
                <a:cs typeface="ヒラギノ角ゴ Pro W3" charset="0"/>
              </a:rPr>
              <a:t>yo</a:t>
            </a:r>
            <a:r>
              <a:rPr lang="en-US" sz="2200" i="1" dirty="0">
                <a:solidFill>
                  <a:srgbClr val="FFFFFF"/>
                </a:solidFill>
                <a:latin typeface="Arial" charset="0"/>
                <a:ea typeface="ヒラギノ角ゴ Pro W3" charset="0"/>
                <a:cs typeface="ヒラギノ角ゴ Pro W3" charset="0"/>
              </a:rPr>
              <a:t> </a:t>
            </a:r>
            <a:r>
              <a:rPr lang="en-US" sz="2200" i="1" dirty="0" smtClean="0">
                <a:solidFill>
                  <a:srgbClr val="FFFFFF"/>
                </a:solidFill>
                <a:latin typeface="Arial" charset="0"/>
                <a:ea typeface="ヒラギノ角ゴ Pro W3" charset="0"/>
                <a:cs typeface="ヒラギノ角ゴ Pro W3" charset="0"/>
              </a:rPr>
              <a:t>man with </a:t>
            </a:r>
            <a:r>
              <a:rPr lang="en-US" sz="2200" i="1" dirty="0">
                <a:solidFill>
                  <a:srgbClr val="FFFFFF"/>
                </a:solidFill>
                <a:latin typeface="Arial" charset="0"/>
                <a:ea typeface="ヒラギノ角ゴ Pro W3" charset="0"/>
                <a:cs typeface="ヒラギノ角ゴ Pro W3" charset="0"/>
              </a:rPr>
              <a:t>a primary </a:t>
            </a:r>
            <a:r>
              <a:rPr lang="en-US" sz="2200" i="1" dirty="0" err="1">
                <a:solidFill>
                  <a:srgbClr val="FFFFFF"/>
                </a:solidFill>
                <a:latin typeface="Arial" charset="0"/>
                <a:ea typeface="ヒラギノ角ゴ Pro W3" charset="0"/>
                <a:cs typeface="ヒラギノ角ゴ Pro W3" charset="0"/>
              </a:rPr>
              <a:t>rectosigmoid</a:t>
            </a:r>
            <a:r>
              <a:rPr lang="en-US" sz="2200" i="1" dirty="0">
                <a:solidFill>
                  <a:srgbClr val="FFFFFF"/>
                </a:solidFill>
                <a:latin typeface="Arial" charset="0"/>
                <a:ea typeface="ヒラギノ角ゴ Pro W3" charset="0"/>
                <a:cs typeface="ヒラギノ角ゴ Pro W3" charset="0"/>
              </a:rPr>
              <a:t> cancer and </a:t>
            </a:r>
            <a:r>
              <a:rPr lang="en-US" sz="2200" i="1" dirty="0" smtClean="0">
                <a:solidFill>
                  <a:srgbClr val="FFFFFF"/>
                </a:solidFill>
                <a:latin typeface="Arial" charset="0"/>
                <a:ea typeface="ヒラギノ角ゴ Pro W3" charset="0"/>
                <a:cs typeface="ヒラギノ角ゴ Pro W3" charset="0"/>
              </a:rPr>
              <a:t/>
            </a:r>
            <a:br>
              <a:rPr lang="en-US" sz="2200" i="1" dirty="0" smtClean="0">
                <a:solidFill>
                  <a:srgbClr val="FFFFFF"/>
                </a:solidFill>
                <a:latin typeface="Arial" charset="0"/>
                <a:ea typeface="ヒラギノ角ゴ Pro W3" charset="0"/>
                <a:cs typeface="ヒラギノ角ゴ Pro W3" charset="0"/>
              </a:rPr>
            </a:br>
            <a:r>
              <a:rPr lang="en-US" sz="2200" i="1" dirty="0" smtClean="0">
                <a:solidFill>
                  <a:srgbClr val="FFFFFF"/>
                </a:solidFill>
                <a:latin typeface="Arial" charset="0"/>
                <a:ea typeface="ヒラギノ角ゴ Pro W3" charset="0"/>
                <a:cs typeface="ヒラギノ角ゴ Pro W3" charset="0"/>
              </a:rPr>
              <a:t>widespread metastases</a:t>
            </a:r>
            <a:r>
              <a:rPr lang="en-US" sz="2200" dirty="0" smtClean="0">
                <a:solidFill>
                  <a:srgbClr val="FFFFFF"/>
                </a:solidFill>
                <a:latin typeface="Arial" charset="0"/>
                <a:ea typeface="ヒラギノ角ゴ Pro W3" charset="0"/>
                <a:cs typeface="ヒラギノ角ゴ Pro W3" charset="0"/>
              </a:rPr>
              <a:t>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Mitchell</a:t>
            </a:r>
            <a:endParaRPr lang="en-US" sz="2200" b="1" i="1" dirty="0" smtClean="0">
              <a:solidFill>
                <a:srgbClr val="ECBB33"/>
              </a:solidFill>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1590"/>
            <a:ext cx="8517467" cy="5321309"/>
          </a:xfrm>
        </p:spPr>
        <p:txBody>
          <a:bodyPr>
            <a:noAutofit/>
          </a:bodyPr>
          <a:lstStyle/>
          <a:p>
            <a:pPr marL="0" indent="0">
              <a:spcBef>
                <a:spcPts val="800"/>
              </a:spcBef>
              <a:buNone/>
              <a:defRPr/>
            </a:pPr>
            <a:endParaRPr lang="en-US" sz="2200" b="1" dirty="0" smtClean="0">
              <a:solidFill>
                <a:srgbClr val="ECBB33"/>
              </a:solidFill>
              <a:latin typeface="Arial" charset="0"/>
              <a:ea typeface="ヒラギノ角ゴ Pro W3" charset="0"/>
              <a:cs typeface="ヒラギノ角ゴ Pro W3" charset="0"/>
            </a:endParaRPr>
          </a:p>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3: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72 </a:t>
            </a:r>
            <a:r>
              <a:rPr lang="en-US" sz="2200" i="1" dirty="0" err="1">
                <a:solidFill>
                  <a:srgbClr val="FFFFFF"/>
                </a:solidFill>
                <a:latin typeface="Arial" charset="0"/>
                <a:ea typeface="ヒラギノ角ゴ Pro W3" charset="0"/>
                <a:cs typeface="ヒラギノ角ゴ Pro W3" charset="0"/>
              </a:rPr>
              <a:t>yo</a:t>
            </a:r>
            <a:r>
              <a:rPr lang="en-US" sz="2200" i="1" dirty="0">
                <a:solidFill>
                  <a:srgbClr val="FFFFFF"/>
                </a:solidFill>
                <a:latin typeface="Arial" charset="0"/>
                <a:ea typeface="ヒラギノ角ゴ Pro W3" charset="0"/>
                <a:cs typeface="ヒラギノ角ゴ Pro W3" charset="0"/>
              </a:rPr>
              <a:t> </a:t>
            </a:r>
            <a:r>
              <a:rPr lang="en-US" sz="2200" i="1" dirty="0" smtClean="0">
                <a:solidFill>
                  <a:srgbClr val="FFFFFF"/>
                </a:solidFill>
                <a:latin typeface="Arial" charset="0"/>
                <a:ea typeface="ヒラギノ角ゴ Pro W3" charset="0"/>
                <a:cs typeface="ヒラギノ角ゴ Pro W3" charset="0"/>
              </a:rPr>
              <a:t>man presents </a:t>
            </a:r>
            <a:r>
              <a:rPr lang="en-US" sz="2200" i="1" dirty="0">
                <a:solidFill>
                  <a:srgbClr val="FFFFFF"/>
                </a:solidFill>
                <a:latin typeface="Arial" charset="0"/>
                <a:ea typeface="ヒラギノ角ゴ Pro W3" charset="0"/>
                <a:cs typeface="ヒラギノ角ゴ Pro W3" charset="0"/>
              </a:rPr>
              <a:t>with liver metastases from </a:t>
            </a:r>
            <a:r>
              <a:rPr lang="en-US" sz="2200" i="1" dirty="0" smtClean="0">
                <a:solidFill>
                  <a:srgbClr val="FFFFFF"/>
                </a:solidFill>
                <a:latin typeface="Arial" charset="0"/>
                <a:ea typeface="ヒラギノ角ゴ Pro W3" charset="0"/>
                <a:cs typeface="ヒラギノ角ゴ Pro W3" charset="0"/>
              </a:rPr>
              <a:t/>
            </a:r>
            <a:br>
              <a:rPr lang="en-US" sz="2200" i="1" dirty="0" smtClean="0">
                <a:solidFill>
                  <a:srgbClr val="FFFFFF"/>
                </a:solidFill>
                <a:latin typeface="Arial" charset="0"/>
                <a:ea typeface="ヒラギノ角ゴ Pro W3" charset="0"/>
                <a:cs typeface="ヒラギノ角ゴ Pro W3" charset="0"/>
              </a:rPr>
            </a:br>
            <a:r>
              <a:rPr lang="en-US" sz="2200" i="1" dirty="0" smtClean="0">
                <a:solidFill>
                  <a:srgbClr val="FFFFFF"/>
                </a:solidFill>
                <a:latin typeface="Arial" charset="0"/>
                <a:ea typeface="ヒラギノ角ゴ Pro W3" charset="0"/>
                <a:cs typeface="ヒラギノ角ゴ Pro W3" charset="0"/>
              </a:rPr>
              <a:t>colon cancer</a:t>
            </a:r>
            <a:r>
              <a:rPr lang="en-US" sz="2200" dirty="0" smtClean="0">
                <a:solidFill>
                  <a:srgbClr val="FFFFFF"/>
                </a:solidFill>
                <a:latin typeface="Arial" charset="0"/>
                <a:ea typeface="ヒラギノ角ゴ Pro W3" charset="0"/>
                <a:cs typeface="ヒラギノ角ゴ Pro W3" charset="0"/>
              </a:rPr>
              <a:t>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Triglianos</a:t>
            </a:r>
            <a:endParaRPr lang="en-US" sz="2200" b="1" i="1" dirty="0" smtClean="0">
              <a:solidFill>
                <a:srgbClr val="ECBB33"/>
              </a:solidFill>
              <a:latin typeface="Arial" charset="0"/>
              <a:ea typeface="ヒラギノ角ゴ Pro W3" charset="0"/>
              <a:cs typeface="ヒラギノ角ゴ Pro W3" charset="0"/>
            </a:endParaRPr>
          </a:p>
          <a:p>
            <a:pPr marL="0" indent="0">
              <a:spcBef>
                <a:spcPts val="800"/>
              </a:spcBef>
              <a:buNone/>
              <a:defRPr/>
            </a:pPr>
            <a:endParaRPr lang="en-US" sz="1000" b="1" dirty="0" smtClean="0">
              <a:solidFill>
                <a:srgbClr val="ECBB33"/>
              </a:solidFill>
              <a:latin typeface="Arial" charset="0"/>
              <a:ea typeface="ヒラギノ角ゴ Pro W3" charset="0"/>
              <a:cs typeface="ヒラギノ角ゴ Pro W3" charset="0"/>
            </a:endParaRPr>
          </a:p>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4: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46 </a:t>
            </a:r>
            <a:r>
              <a:rPr lang="en-US" sz="2200" i="1" dirty="0" err="1" smtClean="0">
                <a:solidFill>
                  <a:srgbClr val="FFFFFF"/>
                </a:solidFill>
                <a:latin typeface="Arial" charset="0"/>
                <a:ea typeface="ヒラギノ角ゴ Pro W3" charset="0"/>
                <a:cs typeface="ヒラギノ角ゴ Pro W3" charset="0"/>
              </a:rPr>
              <a:t>yo</a:t>
            </a:r>
            <a:r>
              <a:rPr lang="en-US" sz="2200" i="1" dirty="0" smtClean="0">
                <a:solidFill>
                  <a:srgbClr val="FFFFFF"/>
                </a:solidFill>
                <a:latin typeface="Arial" charset="0"/>
                <a:ea typeface="ヒラギノ角ゴ Pro W3" charset="0"/>
                <a:cs typeface="ヒラギノ角ゴ Pro W3" charset="0"/>
              </a:rPr>
              <a:t> woman with K-</a:t>
            </a:r>
            <a:r>
              <a:rPr lang="en-US" sz="2200" i="1" dirty="0" err="1" smtClean="0">
                <a:solidFill>
                  <a:srgbClr val="FFFFFF"/>
                </a:solidFill>
                <a:latin typeface="Arial" charset="0"/>
                <a:ea typeface="ヒラギノ角ゴ Pro W3" charset="0"/>
                <a:cs typeface="ヒラギノ角ゴ Pro W3" charset="0"/>
              </a:rPr>
              <a:t>ras</a:t>
            </a:r>
            <a:r>
              <a:rPr lang="en-US" sz="2200" i="1" dirty="0" smtClean="0">
                <a:solidFill>
                  <a:srgbClr val="FFFFFF"/>
                </a:solidFill>
                <a:latin typeface="Arial" charset="0"/>
                <a:ea typeface="ヒラギノ角ゴ Pro W3" charset="0"/>
                <a:cs typeface="ヒラギノ角ゴ Pro W3" charset="0"/>
              </a:rPr>
              <a:t> wild-type metastatic CRC</a:t>
            </a:r>
            <a:r>
              <a:rPr lang="en-US" sz="2200" dirty="0" smtClean="0">
                <a:solidFill>
                  <a:srgbClr val="FFFFFF"/>
                </a:solidFill>
                <a:latin typeface="Arial" charset="0"/>
                <a:ea typeface="ヒラギノ角ゴ Pro W3" charset="0"/>
                <a:cs typeface="ヒラギノ角ゴ Pro W3" charset="0"/>
              </a:rPr>
              <a:t>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Mitchell</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 </a:t>
            </a:r>
            <a:endParaRPr lang="en-US" sz="1000" dirty="0" smtClean="0">
              <a:solidFill>
                <a:srgbClr val="FFFFFF"/>
              </a:solidFill>
              <a:latin typeface="Arial" charset="0"/>
              <a:ea typeface="ヒラギノ角ゴ Pro W3" charset="0"/>
              <a:cs typeface="ヒラギノ角ゴ Pro W3" charset="0"/>
            </a:endParaRPr>
          </a:p>
          <a:p>
            <a:pPr marL="0" indent="0">
              <a:spcBef>
                <a:spcPts val="800"/>
              </a:spcBef>
              <a:buNone/>
              <a:defRPr/>
            </a:pPr>
            <a:r>
              <a:rPr lang="en-US" sz="2200" b="1" dirty="0" smtClean="0">
                <a:solidFill>
                  <a:srgbClr val="ECBB33"/>
                </a:solidFill>
                <a:latin typeface="Arial" charset="0"/>
                <a:ea typeface="ヒラギノ角ゴ Pro W3" charset="0"/>
                <a:cs typeface="ヒラギノ角ゴ Pro W3" charset="0"/>
              </a:rPr>
              <a:t>MODULE 5: </a:t>
            </a:r>
          </a:p>
          <a:p>
            <a:pPr marL="0" indent="0">
              <a:spcBef>
                <a:spcPts val="800"/>
              </a:spcBef>
              <a:buNone/>
              <a:defRPr/>
            </a:pPr>
            <a:r>
              <a:rPr lang="en-US" sz="2200" i="1" dirty="0" smtClean="0">
                <a:solidFill>
                  <a:srgbClr val="FFFFFF"/>
                </a:solidFill>
                <a:latin typeface="Arial" charset="0"/>
                <a:ea typeface="ヒラギノ角ゴ Pro W3" charset="0"/>
                <a:cs typeface="ヒラギノ角ゴ Pro W3" charset="0"/>
              </a:rPr>
              <a:t>42 </a:t>
            </a:r>
            <a:r>
              <a:rPr lang="en-US" sz="2200" i="1" dirty="0" err="1" smtClean="0">
                <a:solidFill>
                  <a:srgbClr val="FFFFFF"/>
                </a:solidFill>
                <a:latin typeface="Arial" charset="0"/>
                <a:ea typeface="ヒラギノ角ゴ Pro W3" charset="0"/>
                <a:cs typeface="ヒラギノ角ゴ Pro W3" charset="0"/>
              </a:rPr>
              <a:t>yo</a:t>
            </a:r>
            <a:r>
              <a:rPr lang="en-US" sz="2200" i="1" dirty="0" smtClean="0">
                <a:solidFill>
                  <a:srgbClr val="FFFFFF"/>
                </a:solidFill>
                <a:latin typeface="Arial" charset="0"/>
                <a:ea typeface="ヒラギノ角ゴ Pro W3" charset="0"/>
                <a:cs typeface="ヒラギノ角ゴ Pro W3" charset="0"/>
              </a:rPr>
              <a:t> woman who undergoes HIPEC chemotherapy followed by FOLFIRI/bevacizumab and </a:t>
            </a:r>
            <a:r>
              <a:rPr lang="en-US" sz="2200" i="1" dirty="0" err="1" smtClean="0">
                <a:solidFill>
                  <a:srgbClr val="FFFFFF"/>
                </a:solidFill>
                <a:latin typeface="Arial" charset="0"/>
                <a:ea typeface="ヒラギノ角ゴ Pro W3" charset="0"/>
                <a:cs typeface="ヒラギノ角ゴ Pro W3" charset="0"/>
              </a:rPr>
              <a:t>regorafenib</a:t>
            </a:r>
            <a:r>
              <a:rPr lang="en-US" sz="2200" dirty="0" smtClean="0">
                <a:solidFill>
                  <a:srgbClr val="FFFFFF"/>
                </a:solidFill>
                <a:latin typeface="Arial" charset="0"/>
                <a:ea typeface="ヒラギノ角ゴ Pro W3" charset="0"/>
                <a:cs typeface="ヒラギノ角ゴ Pro W3" charset="0"/>
              </a:rPr>
              <a:t> </a:t>
            </a:r>
            <a:r>
              <a:rPr lang="en-US" sz="2200"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Ms</a:t>
            </a:r>
            <a:r>
              <a:rPr lang="en-US" sz="2200" b="1" dirty="0" smtClean="0">
                <a:solidFill>
                  <a:srgbClr val="ECBB33"/>
                </a:solidFill>
                <a:latin typeface="Arial" charset="0"/>
                <a:ea typeface="ヒラギノ角ゴ Pro W3" charset="0"/>
                <a:cs typeface="ヒラギノ角ゴ Pro W3" charset="0"/>
              </a:rPr>
              <a:t> </a:t>
            </a:r>
            <a:r>
              <a:rPr lang="en-US" sz="2200" b="1" dirty="0" err="1" smtClean="0">
                <a:solidFill>
                  <a:srgbClr val="ECBB33"/>
                </a:solidFill>
                <a:latin typeface="Arial" charset="0"/>
                <a:ea typeface="ヒラギノ角ゴ Pro W3" charset="0"/>
                <a:cs typeface="ヒラギノ角ゴ Pro W3" charset="0"/>
              </a:rPr>
              <a:t>Triglianos</a:t>
            </a:r>
            <a:endParaRPr lang="en-US" sz="2200" b="1" i="1" dirty="0">
              <a:solidFill>
                <a:srgbClr val="ECBB33"/>
              </a:solidFill>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b="1" dirty="0" smtClean="0">
                <a:latin typeface="Arial"/>
                <a:cs typeface="Arial"/>
              </a:rPr>
              <a:t>Agenda</a:t>
            </a:r>
            <a:endParaRPr lang="en-US" b="1" dirty="0">
              <a:latin typeface="Arial"/>
              <a:cs typeface="Arial"/>
            </a:endParaRPr>
          </a:p>
        </p:txBody>
      </p:sp>
    </p:spTree>
    <p:extLst>
      <p:ext uri="{BB962C8B-B14F-4D97-AF65-F5344CB8AC3E}">
        <p14:creationId xmlns:p14="http://schemas.microsoft.com/office/powerpoint/2010/main" val="818794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33500"/>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7" name="Rectangle 33"/>
          <p:cNvSpPr>
            <a:spLocks noChangeArrowheads="1"/>
          </p:cNvSpPr>
          <p:nvPr/>
        </p:nvSpPr>
        <p:spPr bwMode="auto">
          <a:xfrm>
            <a:off x="457200" y="1333500"/>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chemeClr val="bg1"/>
                </a:solidFill>
              </a:rPr>
              <a:t>www.fda.gov</a:t>
            </a:r>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4383110"/>
              </p:ext>
            </p:extLst>
          </p:nvPr>
        </p:nvGraphicFramePr>
        <p:xfrm>
          <a:off x="596900" y="1447800"/>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a:t>
                      </a:r>
                      <a:r>
                        <a:rPr lang="en-US" sz="1500" b="1" dirty="0">
                          <a:solidFill>
                            <a:srgbClr val="ECBB33"/>
                          </a:solidFill>
                          <a:effectLst/>
                          <a:latin typeface="Arial"/>
                          <a:ea typeface="Calibri"/>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rgbClr val="FFFF00"/>
                          </a:solidFill>
                          <a:effectLst/>
                          <a:latin typeface="Arial"/>
                          <a:ea typeface="Times New Roman"/>
                          <a:cs typeface="Arial"/>
                        </a:rPr>
                        <a:t>Colorectal</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00"/>
                          </a:solidFill>
                          <a:effectLst/>
                          <a:latin typeface="Arial"/>
                          <a:ea typeface="Times New Roman"/>
                          <a:cs typeface="Arial"/>
                        </a:rPr>
                        <a:t>Bev on progression</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1/13</a:t>
                      </a:r>
                      <a:endParaRPr lang="en-US" sz="1500" dirty="0">
                        <a:solidFill>
                          <a:srgbClr val="FFFF00"/>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Regorafenib</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9/12</a:t>
                      </a:r>
                      <a:endParaRPr lang="en-US" sz="1500" dirty="0">
                        <a:solidFill>
                          <a:srgbClr val="FFFF00"/>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Aflibercept</a:t>
                      </a: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8/12</a:t>
                      </a:r>
                      <a:endParaRPr lang="en-US" sz="1500" dirty="0">
                        <a:solidFill>
                          <a:srgbClr val="FFFF00"/>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Prostate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Enzalutamide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8/12</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Abiraterone</a:t>
                      </a:r>
                      <a:r>
                        <a:rPr lang="en-US" sz="1500" b="1" dirty="0">
                          <a:solidFill>
                            <a:srgbClr val="FFFFFF"/>
                          </a:solidFill>
                          <a:effectLst/>
                          <a:latin typeface="Arial"/>
                          <a:ea typeface="Calibri"/>
                          <a:cs typeface="Arial"/>
                        </a:rPr>
                        <a:t> </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4/11</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Cabazitaxel</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6/10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Sipuleucel</a:t>
                      </a:r>
                      <a:r>
                        <a:rPr lang="en-US" sz="1500" b="1" dirty="0">
                          <a:solidFill>
                            <a:srgbClr val="FFFFFF"/>
                          </a:solidFill>
                          <a:effectLst/>
                          <a:latin typeface="Arial"/>
                          <a:ea typeface="Calibri"/>
                          <a:cs typeface="Arial"/>
                        </a:rPr>
                        <a:t>-T</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FF"/>
                          </a:solidFill>
                          <a:effectLst/>
                          <a:latin typeface="Arial"/>
                          <a:ea typeface="Calibri"/>
                          <a:cs typeface="Arial"/>
                        </a:rPr>
                        <a:t>NHL: ALCL</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Brentuximab</a:t>
                      </a:r>
                      <a:r>
                        <a:rPr lang="en-US" sz="1500" b="1" dirty="0">
                          <a:solidFill>
                            <a:srgbClr val="FFFFFF"/>
                          </a:solidFill>
                          <a:effectLst/>
                          <a:latin typeface="Arial"/>
                          <a:ea typeface="Calibri"/>
                          <a:cs typeface="Arial"/>
                        </a:rPr>
                        <a:t> </a:t>
                      </a:r>
                      <a:r>
                        <a:rPr lang="en-US" sz="1500" b="1" dirty="0" err="1">
                          <a:solidFill>
                            <a:srgbClr val="FFFFFF"/>
                          </a:solidFill>
                          <a:effectLst/>
                          <a:latin typeface="Arial"/>
                          <a:ea typeface="Calibri"/>
                          <a:cs typeface="Arial"/>
                        </a:rPr>
                        <a:t>vedotin</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NHL:</a:t>
                      </a:r>
                      <a:r>
                        <a:rPr lang="en-US" sz="1500" b="1" baseline="0" dirty="0" smtClean="0">
                          <a:solidFill>
                            <a:srgbClr val="FFFFFF"/>
                          </a:solidFill>
                          <a:effectLst/>
                          <a:latin typeface="Arial"/>
                          <a:ea typeface="Times New Roman"/>
                          <a:cs typeface="Arial"/>
                        </a:rPr>
                        <a:t> </a:t>
                      </a:r>
                      <a:r>
                        <a:rPr lang="en-US" sz="1500" b="1" dirty="0" smtClean="0">
                          <a:solidFill>
                            <a:srgbClr val="FFFFFF"/>
                          </a:solidFill>
                          <a:effectLst/>
                          <a:latin typeface="Arial"/>
                          <a:ea typeface="Times New Roman"/>
                          <a:cs typeface="Arial"/>
                        </a:rPr>
                        <a:t>T-cell lymphoma</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Romidepsin</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11/09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Pralatrexate</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9/09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1746218"/>
              </p:ext>
            </p:extLst>
          </p:nvPr>
        </p:nvGraphicFramePr>
        <p:xfrm>
          <a:off x="4927600" y="1447800"/>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Lung</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FF"/>
                          </a:solidFill>
                          <a:effectLst/>
                          <a:latin typeface="Arial"/>
                          <a:ea typeface="Times New Roman"/>
                          <a:cs typeface="Arial"/>
                        </a:rPr>
                        <a:t>Nab</a:t>
                      </a:r>
                      <a:r>
                        <a:rPr lang="en-US" sz="1500" b="1" dirty="0" smtClean="0">
                          <a:solidFill>
                            <a:srgbClr val="FFFFFF"/>
                          </a:solidFill>
                          <a:effectLst/>
                          <a:latin typeface="Arial"/>
                          <a:ea typeface="Times New Roman"/>
                          <a:cs typeface="Arial"/>
                        </a:rPr>
                        <a:t> paclitaxel</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10/12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Crizotinib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Breast</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T-DM1</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FF"/>
                          </a:solidFill>
                          <a:effectLst/>
                          <a:latin typeface="Arial"/>
                          <a:ea typeface="Times New Roman"/>
                          <a:cs typeface="Arial"/>
                        </a:rPr>
                        <a:t>Everolimus</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7/12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Pertuzumab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6/12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Eribulin</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11/10</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myeloma</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Pomalidomide</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Carfilzomib</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7/12</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1: </a:t>
            </a:r>
            <a:r>
              <a:rPr lang="en-US" dirty="0" smtClean="0">
                <a:solidFill>
                  <a:srgbClr val="FFFFFF"/>
                </a:solidFill>
                <a:latin typeface="Arial" charset="0"/>
                <a:ea typeface="ＭＳ Ｐゴシック" charset="0"/>
                <a:cs typeface="ＭＳ Ｐゴシック" charset="0"/>
              </a:rPr>
              <a:t>NEW AGENTS AND TREATMENT STRATEGIES FOR METASTATIC COLORECTAL CANCER (</a:t>
            </a:r>
            <a:r>
              <a:rPr lang="en-US" dirty="0" err="1" smtClean="0">
                <a:solidFill>
                  <a:srgbClr val="FFFFFF"/>
                </a:solidFill>
                <a:latin typeface="Arial" charset="0"/>
                <a:ea typeface="ＭＳ Ｐゴシック" charset="0"/>
                <a:cs typeface="ＭＳ Ｐゴシック" charset="0"/>
              </a:rPr>
              <a:t>mCRC</a:t>
            </a:r>
            <a:r>
              <a:rPr lang="en-US" dirty="0" smtClean="0">
                <a:solidFill>
                  <a:srgbClr val="FFFFFF"/>
                </a:solidFill>
                <a:latin typeface="Arial" charset="0"/>
                <a:ea typeface="ＭＳ Ｐゴシック" charset="0"/>
                <a:cs typeface="ＭＳ Ｐゴシック" charset="0"/>
              </a:rPr>
              <a:t>)</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067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p:txBody>
          <a:bodyPr/>
          <a:lstStyle/>
          <a:p>
            <a:r>
              <a:rPr lang="en-US" b="1" dirty="0">
                <a:latin typeface="Arial" charset="0"/>
                <a:ea typeface="ヒラギノ角ゴ Pro W3" charset="0"/>
                <a:cs typeface="ヒラギノ角ゴ Pro W3" charset="0"/>
              </a:rPr>
              <a:t>Case </a:t>
            </a:r>
            <a:r>
              <a:rPr lang="en-US" b="1" dirty="0" smtClean="0">
                <a:latin typeface="Arial" charset="0"/>
                <a:ea typeface="ヒラギノ角ゴ Pro W3" charset="0"/>
                <a:cs typeface="ヒラギノ角ゴ Pro W3" charset="0"/>
              </a:rPr>
              <a:t>(</a:t>
            </a:r>
            <a:r>
              <a:rPr lang="en-US" b="1" dirty="0">
                <a:latin typeface="Arial" charset="0"/>
                <a:ea typeface="ヒラギノ角ゴ Pro W3" charset="0"/>
                <a:cs typeface="ヒラギノ角ゴ Pro W3" charset="0"/>
              </a:rPr>
              <a:t>from the practice of </a:t>
            </a:r>
            <a:r>
              <a:rPr lang="en-US" b="1" dirty="0" err="1">
                <a:latin typeface="Arial" charset="0"/>
                <a:ea typeface="ヒラギノ角ゴ Pro W3" charset="0"/>
                <a:cs typeface="ヒラギノ角ゴ Pro W3" charset="0"/>
              </a:rPr>
              <a:t>Ms</a:t>
            </a:r>
            <a:r>
              <a:rPr lang="en-US" b="1" dirty="0">
                <a:latin typeface="Arial" charset="0"/>
                <a:ea typeface="ヒラギノ角ゴ Pro W3" charset="0"/>
                <a:cs typeface="ヒラギノ角ゴ Pro W3" charset="0"/>
              </a:rPr>
              <a:t> Mitchell)</a:t>
            </a:r>
          </a:p>
        </p:txBody>
      </p:sp>
      <p:sp>
        <p:nvSpPr>
          <p:cNvPr id="17410" name="Rectangle 6"/>
          <p:cNvSpPr>
            <a:spLocks noGrp="1" noChangeArrowheads="1"/>
          </p:cNvSpPr>
          <p:nvPr>
            <p:ph idx="1"/>
          </p:nvPr>
        </p:nvSpPr>
        <p:spPr/>
        <p:txBody>
          <a:bodyPr>
            <a:normAutofit lnSpcReduction="10000"/>
          </a:bodyPr>
          <a:lstStyle/>
          <a:p>
            <a:pPr>
              <a:spcBef>
                <a:spcPts val="1176"/>
              </a:spcBef>
              <a:defRPr/>
            </a:pPr>
            <a:r>
              <a:rPr lang="en-US" sz="2400" dirty="0" smtClean="0">
                <a:latin typeface="Arial"/>
                <a:cs typeface="Arial"/>
              </a:rPr>
              <a:t>62 </a:t>
            </a:r>
            <a:r>
              <a:rPr lang="en-US" sz="2400" dirty="0" err="1" smtClean="0">
                <a:latin typeface="Arial"/>
                <a:cs typeface="Arial"/>
              </a:rPr>
              <a:t>yo</a:t>
            </a:r>
            <a:r>
              <a:rPr lang="en-US" sz="2400" dirty="0" smtClean="0">
                <a:latin typeface="Arial"/>
                <a:cs typeface="Arial"/>
              </a:rPr>
              <a:t> married woman is </a:t>
            </a:r>
            <a:r>
              <a:rPr lang="en-US" sz="2400" dirty="0">
                <a:latin typeface="Arial"/>
                <a:cs typeface="Arial"/>
              </a:rPr>
              <a:t>followed for a year with </a:t>
            </a:r>
            <a:r>
              <a:rPr lang="en-US" sz="2400" dirty="0" smtClean="0">
                <a:latin typeface="Arial"/>
                <a:cs typeface="Arial"/>
              </a:rPr>
              <a:t>anemia</a:t>
            </a:r>
          </a:p>
          <a:p>
            <a:pPr lvl="1">
              <a:spcBef>
                <a:spcPts val="1176"/>
              </a:spcBef>
              <a:defRPr/>
            </a:pPr>
            <a:r>
              <a:rPr lang="en-US" sz="2400" dirty="0" smtClean="0">
                <a:latin typeface="Arial"/>
                <a:cs typeface="Arial"/>
              </a:rPr>
              <a:t>Develops metastatic K-</a:t>
            </a:r>
            <a:r>
              <a:rPr lang="en-US" sz="2400" dirty="0" err="1" smtClean="0">
                <a:latin typeface="Arial"/>
                <a:cs typeface="Arial"/>
              </a:rPr>
              <a:t>ras</a:t>
            </a:r>
            <a:r>
              <a:rPr lang="en-US" sz="2400" dirty="0" smtClean="0">
                <a:latin typeface="Arial"/>
                <a:cs typeface="Arial"/>
              </a:rPr>
              <a:t>-mutant </a:t>
            </a:r>
            <a:r>
              <a:rPr lang="en-US" sz="2400" dirty="0">
                <a:latin typeface="Arial"/>
                <a:cs typeface="Arial"/>
              </a:rPr>
              <a:t>CRC to the liver and </a:t>
            </a:r>
            <a:r>
              <a:rPr lang="en-US" sz="2400" dirty="0" smtClean="0">
                <a:latin typeface="Arial"/>
                <a:cs typeface="Arial"/>
              </a:rPr>
              <a:t>lungs</a:t>
            </a:r>
            <a:endParaRPr lang="en-US" sz="1200" dirty="0" smtClean="0">
              <a:latin typeface="Arial"/>
              <a:cs typeface="Arial"/>
            </a:endParaRPr>
          </a:p>
          <a:p>
            <a:pPr>
              <a:spcBef>
                <a:spcPts val="1176"/>
              </a:spcBef>
              <a:defRPr/>
            </a:pPr>
            <a:r>
              <a:rPr lang="en-US" sz="2400" dirty="0">
                <a:latin typeface="Arial"/>
                <a:cs typeface="Arial"/>
              </a:rPr>
              <a:t>R</a:t>
            </a:r>
            <a:r>
              <a:rPr lang="en-US" sz="2400" dirty="0" smtClean="0">
                <a:latin typeface="Arial"/>
                <a:cs typeface="Arial"/>
              </a:rPr>
              <a:t>eceived </a:t>
            </a:r>
            <a:r>
              <a:rPr lang="en-US" sz="2400" dirty="0">
                <a:latin typeface="Arial"/>
                <a:cs typeface="Arial"/>
              </a:rPr>
              <a:t>multiple lines of systemic treatment including various chemo agents plus </a:t>
            </a:r>
            <a:r>
              <a:rPr lang="en-US" sz="2400" dirty="0" err="1" smtClean="0">
                <a:latin typeface="Arial"/>
                <a:cs typeface="Arial"/>
              </a:rPr>
              <a:t>bevacizumab</a:t>
            </a:r>
            <a:endParaRPr lang="en-US" sz="2400" dirty="0" smtClean="0">
              <a:latin typeface="Arial"/>
              <a:cs typeface="Arial"/>
            </a:endParaRPr>
          </a:p>
          <a:p>
            <a:pPr lvl="1">
              <a:spcBef>
                <a:spcPts val="1176"/>
              </a:spcBef>
              <a:defRPr/>
            </a:pPr>
            <a:r>
              <a:rPr lang="en-US" sz="2400" dirty="0">
                <a:latin typeface="Arial"/>
                <a:cs typeface="Arial"/>
              </a:rPr>
              <a:t>H</a:t>
            </a:r>
            <a:r>
              <a:rPr lang="en-US" sz="2400" dirty="0" smtClean="0">
                <a:latin typeface="Arial"/>
                <a:cs typeface="Arial"/>
              </a:rPr>
              <a:t>ypertension </a:t>
            </a:r>
            <a:r>
              <a:rPr lang="en-US" sz="2400" dirty="0">
                <a:latin typeface="Arial"/>
                <a:cs typeface="Arial"/>
              </a:rPr>
              <a:t>requiring 3 </a:t>
            </a:r>
            <a:r>
              <a:rPr lang="en-US" sz="2400" dirty="0" smtClean="0">
                <a:latin typeface="Arial"/>
                <a:cs typeface="Arial"/>
              </a:rPr>
              <a:t>medications </a:t>
            </a:r>
            <a:endParaRPr lang="en-US" sz="1200" dirty="0" smtClean="0">
              <a:latin typeface="Arial"/>
              <a:cs typeface="Arial"/>
            </a:endParaRPr>
          </a:p>
          <a:p>
            <a:pPr>
              <a:spcBef>
                <a:spcPts val="1176"/>
              </a:spcBef>
              <a:defRPr/>
            </a:pPr>
            <a:r>
              <a:rPr lang="en-US" sz="2400" dirty="0" smtClean="0">
                <a:latin typeface="Arial"/>
                <a:cs typeface="Arial"/>
              </a:rPr>
              <a:t> Currently receiving </a:t>
            </a:r>
            <a:r>
              <a:rPr lang="en-US" sz="2400" dirty="0" err="1">
                <a:latin typeface="Arial"/>
                <a:cs typeface="Arial"/>
              </a:rPr>
              <a:t>regorafenib</a:t>
            </a:r>
            <a:r>
              <a:rPr lang="en-US" sz="2400" dirty="0">
                <a:latin typeface="Arial"/>
                <a:cs typeface="Arial"/>
              </a:rPr>
              <a:t> </a:t>
            </a:r>
            <a:endParaRPr lang="en-US" sz="2400" dirty="0" smtClean="0">
              <a:latin typeface="Arial"/>
              <a:cs typeface="Arial"/>
            </a:endParaRPr>
          </a:p>
          <a:p>
            <a:pPr lvl="1">
              <a:spcBef>
                <a:spcPts val="1176"/>
              </a:spcBef>
              <a:defRPr/>
            </a:pPr>
            <a:r>
              <a:rPr lang="en-US" sz="2400" dirty="0">
                <a:latin typeface="Arial"/>
                <a:cs typeface="Arial"/>
              </a:rPr>
              <a:t>C</a:t>
            </a:r>
            <a:r>
              <a:rPr lang="en-US" sz="2400" dirty="0" smtClean="0">
                <a:latin typeface="Arial"/>
                <a:cs typeface="Arial"/>
              </a:rPr>
              <a:t>ontinued hypertension, very </a:t>
            </a:r>
            <a:r>
              <a:rPr lang="en-US" sz="2400" dirty="0">
                <a:latin typeface="Arial"/>
                <a:cs typeface="Arial"/>
              </a:rPr>
              <a:t>mild hand-foot </a:t>
            </a:r>
            <a:r>
              <a:rPr lang="en-US" sz="2400" dirty="0" smtClean="0">
                <a:latin typeface="Arial"/>
                <a:cs typeface="Arial"/>
              </a:rPr>
              <a:t>syndrome</a:t>
            </a:r>
            <a:endParaRPr lang="en-US" sz="1200" dirty="0">
              <a:solidFill>
                <a:srgbClr val="FF00FF"/>
              </a:solidFill>
              <a:latin typeface="Arial"/>
              <a:ea typeface="ヒラギノ角ゴ Pro W3" charset="0"/>
              <a:cs typeface="Arial"/>
            </a:endParaRPr>
          </a:p>
          <a:p>
            <a:pPr>
              <a:spcBef>
                <a:spcPts val="1176"/>
              </a:spcBef>
              <a:defRPr/>
            </a:pPr>
            <a:r>
              <a:rPr lang="en-US" sz="2400" dirty="0">
                <a:latin typeface="Arial"/>
                <a:cs typeface="Arial"/>
              </a:rPr>
              <a:t>Patient and family deeply resentful at the lost opportunity for earlier </a:t>
            </a:r>
            <a:r>
              <a:rPr lang="en-US" sz="2400" dirty="0" smtClean="0">
                <a:latin typeface="Arial"/>
                <a:cs typeface="Arial"/>
              </a:rPr>
              <a:t>diagnosis and </a:t>
            </a:r>
            <a:r>
              <a:rPr lang="en-US" sz="2400" dirty="0">
                <a:latin typeface="Arial"/>
                <a:cs typeface="Arial"/>
              </a:rPr>
              <a:t>took legal action against the primary care </a:t>
            </a:r>
            <a:r>
              <a:rPr lang="en-US" sz="2400" dirty="0" smtClean="0">
                <a:latin typeface="Arial"/>
                <a:cs typeface="Arial"/>
              </a:rPr>
              <a:t>team </a:t>
            </a:r>
            <a:endParaRPr lang="en-US" sz="2400" dirty="0">
              <a:solidFill>
                <a:srgbClr val="FF00FF"/>
              </a:solidFill>
              <a:latin typeface="Arial"/>
              <a:ea typeface="ヒラギノ角ゴ Pro W3" charset="0"/>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18288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Impact of K-</a:t>
            </a:r>
            <a:r>
              <a:rPr lang="en-US" sz="3200" dirty="0" err="1">
                <a:solidFill>
                  <a:schemeClr val="bg1"/>
                </a:solidFill>
                <a:latin typeface="Arial" charset="0"/>
                <a:ea typeface="ＭＳ Ｐゴシック" charset="0"/>
                <a:cs typeface="ＭＳ Ｐゴシック" charset="0"/>
              </a:rPr>
              <a:t>ras</a:t>
            </a:r>
            <a:r>
              <a:rPr lang="en-US" sz="3200" dirty="0">
                <a:solidFill>
                  <a:schemeClr val="bg1"/>
                </a:solidFill>
                <a:latin typeface="Arial" charset="0"/>
                <a:ea typeface="ＭＳ Ｐゴシック" charset="0"/>
                <a:cs typeface="ＭＳ Ｐゴシック" charset="0"/>
              </a:rPr>
              <a:t> Mutation Status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on </a:t>
            </a:r>
            <a:r>
              <a:rPr lang="en-US" sz="3200" dirty="0">
                <a:solidFill>
                  <a:schemeClr val="bg1"/>
                </a:solidFill>
                <a:latin typeface="Arial" charset="0"/>
                <a:ea typeface="ＭＳ Ｐゴシック" charset="0"/>
                <a:cs typeface="ＭＳ Ｐゴシック" charset="0"/>
              </a:rPr>
              <a:t>Selection of Systemic Treatment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2"/>
          <p:cNvSpPr>
            <a:spLocks noGrp="1"/>
          </p:cNvSpPr>
          <p:nvPr>
            <p:ph type="title"/>
          </p:nvPr>
        </p:nvSpPr>
        <p:spPr/>
        <p:txBody>
          <a:bodyPr/>
          <a:lstStyle/>
          <a:p>
            <a:r>
              <a:rPr lang="en-US" dirty="0">
                <a:solidFill>
                  <a:srgbClr val="EFC53D"/>
                </a:solidFill>
                <a:latin typeface="Arial" charset="0"/>
                <a:ea typeface="ＭＳ Ｐゴシック" charset="0"/>
                <a:cs typeface="ＭＳ Ｐゴシック" charset="0"/>
              </a:rPr>
              <a:t>Impact of </a:t>
            </a:r>
            <a:r>
              <a:rPr lang="en-US" dirty="0" smtClean="0">
                <a:solidFill>
                  <a:srgbClr val="EFC53D"/>
                </a:solidFill>
                <a:latin typeface="Arial" charset="0"/>
                <a:ea typeface="ＭＳ Ｐゴシック" charset="0"/>
                <a:cs typeface="ＭＳ Ｐゴシック" charset="0"/>
              </a:rPr>
              <a:t>K-</a:t>
            </a:r>
            <a:r>
              <a:rPr lang="en-US" dirty="0" err="1" smtClean="0">
                <a:solidFill>
                  <a:srgbClr val="EFC53D"/>
                </a:solidFill>
                <a:latin typeface="Arial" charset="0"/>
                <a:ea typeface="ＭＳ Ｐゴシック" charset="0"/>
                <a:cs typeface="ＭＳ Ｐゴシック" charset="0"/>
              </a:rPr>
              <a:t>ras</a:t>
            </a:r>
            <a:r>
              <a:rPr lang="en-US" dirty="0" smtClean="0">
                <a:solidFill>
                  <a:srgbClr val="EFC53D"/>
                </a:solidFill>
                <a:latin typeface="Arial" charset="0"/>
                <a:ea typeface="ＭＳ Ｐゴシック" charset="0"/>
                <a:cs typeface="ＭＳ Ｐゴシック" charset="0"/>
              </a:rPr>
              <a:t> </a:t>
            </a:r>
            <a:r>
              <a:rPr lang="en-US" dirty="0">
                <a:solidFill>
                  <a:srgbClr val="EFC53D"/>
                </a:solidFill>
                <a:latin typeface="Arial" charset="0"/>
                <a:ea typeface="ＭＳ Ｐゴシック" charset="0"/>
                <a:cs typeface="ＭＳ Ｐゴシック" charset="0"/>
              </a:rPr>
              <a:t>Status on Treatment </a:t>
            </a:r>
            <a:r>
              <a:rPr lang="en-US" dirty="0" smtClean="0">
                <a:solidFill>
                  <a:srgbClr val="EFC53D"/>
                </a:solidFill>
                <a:latin typeface="Arial" charset="0"/>
                <a:ea typeface="ＭＳ Ｐゴシック" charset="0"/>
                <a:cs typeface="ＭＳ Ｐゴシック" charset="0"/>
              </a:rPr>
              <a:t/>
            </a:r>
            <a:br>
              <a:rPr lang="en-US" dirty="0" smtClean="0">
                <a:solidFill>
                  <a:srgbClr val="EFC53D"/>
                </a:solidFill>
                <a:latin typeface="Arial" charset="0"/>
                <a:ea typeface="ＭＳ Ｐゴシック" charset="0"/>
                <a:cs typeface="ＭＳ Ｐゴシック" charset="0"/>
              </a:rPr>
            </a:br>
            <a:r>
              <a:rPr lang="en-US" dirty="0" smtClean="0">
                <a:solidFill>
                  <a:srgbClr val="EFC53D"/>
                </a:solidFill>
                <a:latin typeface="Arial" charset="0"/>
                <a:ea typeface="ＭＳ Ｐゴシック" charset="0"/>
                <a:cs typeface="ＭＳ Ｐゴシック" charset="0"/>
              </a:rPr>
              <a:t>Selection </a:t>
            </a:r>
            <a:r>
              <a:rPr lang="en-US" dirty="0">
                <a:solidFill>
                  <a:srgbClr val="EFC53D"/>
                </a:solidFill>
                <a:latin typeface="Arial" charset="0"/>
                <a:ea typeface="ＭＳ Ｐゴシック" charset="0"/>
                <a:cs typeface="ＭＳ Ｐゴシック" charset="0"/>
              </a:rPr>
              <a:t>for </a:t>
            </a:r>
            <a:r>
              <a:rPr lang="en-US" dirty="0" err="1">
                <a:solidFill>
                  <a:srgbClr val="EFC53D"/>
                </a:solidFill>
                <a:latin typeface="Arial" charset="0"/>
                <a:ea typeface="ＭＳ Ｐゴシック" charset="0"/>
                <a:cs typeface="ＭＳ Ｐゴシック" charset="0"/>
              </a:rPr>
              <a:t>mCRC</a:t>
            </a:r>
            <a:endParaRPr lang="en-US" dirty="0">
              <a:solidFill>
                <a:srgbClr val="EFC53D"/>
              </a:solidFill>
              <a:latin typeface="Arial" charset="0"/>
              <a:ea typeface="ＭＳ Ｐゴシック" charset="0"/>
              <a:cs typeface="ＭＳ Ｐゴシック" charset="0"/>
            </a:endParaRPr>
          </a:p>
        </p:txBody>
      </p:sp>
      <p:sp>
        <p:nvSpPr>
          <p:cNvPr id="111618" name="Content Placeholder 3"/>
          <p:cNvSpPr>
            <a:spLocks noGrp="1"/>
          </p:cNvSpPr>
          <p:nvPr>
            <p:ph idx="1"/>
          </p:nvPr>
        </p:nvSpPr>
        <p:spPr/>
        <p:txBody>
          <a:bodyPr/>
          <a:lstStyle/>
          <a:p>
            <a:pPr>
              <a:spcBef>
                <a:spcPts val="1800"/>
              </a:spcBef>
            </a:pPr>
            <a:r>
              <a:rPr lang="en-US" dirty="0" smtClean="0">
                <a:latin typeface="Arial" charset="0"/>
                <a:ea typeface="ＭＳ Ｐゴシック" charset="0"/>
                <a:cs typeface="ＭＳ Ｐゴシック" charset="0"/>
              </a:rPr>
              <a:t>K-</a:t>
            </a:r>
            <a:r>
              <a:rPr lang="en-US" dirty="0" err="1" smtClean="0">
                <a:latin typeface="Arial" charset="0"/>
                <a:ea typeface="ＭＳ Ｐゴシック" charset="0"/>
                <a:cs typeface="ＭＳ Ｐゴシック" charset="0"/>
              </a:rPr>
              <a:t>ras</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mutations in codons 12 and 13 predict for lack of response to EGFR antibodies </a:t>
            </a:r>
            <a:r>
              <a:rPr lang="en-US" dirty="0" err="1">
                <a:latin typeface="Arial" charset="0"/>
                <a:ea typeface="ＭＳ Ｐゴシック" charset="0"/>
                <a:cs typeface="ＭＳ Ｐゴシック" charset="0"/>
              </a:rPr>
              <a:t>cetuximab</a:t>
            </a:r>
            <a:r>
              <a:rPr lang="en-US" dirty="0">
                <a:latin typeface="Arial" charset="0"/>
                <a:ea typeface="ＭＳ Ｐゴシック" charset="0"/>
                <a:cs typeface="ＭＳ Ｐゴシック" charset="0"/>
              </a:rPr>
              <a:t> or </a:t>
            </a:r>
            <a:r>
              <a:rPr lang="en-US" dirty="0" err="1" smtClean="0">
                <a:latin typeface="Arial" charset="0"/>
                <a:ea typeface="ＭＳ Ｐゴシック" charset="0"/>
                <a:cs typeface="ＭＳ Ｐゴシック" charset="0"/>
              </a:rPr>
              <a:t>panitumumab</a:t>
            </a:r>
            <a:endParaRPr lang="en-US" dirty="0">
              <a:latin typeface="Arial" charset="0"/>
              <a:ea typeface="ＭＳ Ｐゴシック" charset="0"/>
              <a:cs typeface="ＭＳ Ｐゴシック" charset="0"/>
            </a:endParaRPr>
          </a:p>
          <a:p>
            <a:pPr>
              <a:spcBef>
                <a:spcPts val="1800"/>
              </a:spcBef>
            </a:pPr>
            <a:r>
              <a:rPr lang="en-US" dirty="0" smtClean="0">
                <a:latin typeface="Arial" charset="0"/>
                <a:ea typeface="ＭＳ Ｐゴシック" charset="0"/>
                <a:cs typeface="ＭＳ Ｐゴシック" charset="0"/>
              </a:rPr>
              <a:t>K-</a:t>
            </a:r>
            <a:r>
              <a:rPr lang="en-US" dirty="0" err="1" smtClean="0">
                <a:latin typeface="Arial" charset="0"/>
                <a:ea typeface="ＭＳ Ｐゴシック" charset="0"/>
                <a:cs typeface="ＭＳ Ｐゴシック" charset="0"/>
              </a:rPr>
              <a:t>ras</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mutant and wild type </a:t>
            </a:r>
            <a:r>
              <a:rPr lang="en-US" dirty="0">
                <a:latin typeface="Arial" charset="0"/>
                <a:ea typeface="ＭＳ Ｐゴシック" charset="0"/>
                <a:cs typeface="ＭＳ Ｐゴシック" charset="0"/>
              </a:rPr>
              <a:t>responsive to anti-VEGF agents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AutoShape 5"/>
          <p:cNvCxnSpPr>
            <a:cxnSpLocks noChangeShapeType="1"/>
          </p:cNvCxnSpPr>
          <p:nvPr/>
        </p:nvCxnSpPr>
        <p:spPr bwMode="auto">
          <a:xfrm rot="5400000" flipV="1">
            <a:off x="5569745" y="5634833"/>
            <a:ext cx="614363" cy="0"/>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23553" name="Title 3"/>
          <p:cNvSpPr>
            <a:spLocks noGrp="1"/>
          </p:cNvSpPr>
          <p:nvPr>
            <p:ph type="title"/>
          </p:nvPr>
        </p:nvSpPr>
        <p:spPr/>
        <p:txBody>
          <a:bodyPr>
            <a:normAutofit/>
          </a:bodyPr>
          <a:lstStyle/>
          <a:p>
            <a:pPr eaLnBrk="1" hangingPunct="1"/>
            <a:r>
              <a:rPr lang="en-GB" b="1" dirty="0">
                <a:latin typeface="Arial" charset="0"/>
                <a:ea typeface="ＭＳ Ｐゴシック" charset="0"/>
                <a:cs typeface="ＭＳ Ｐゴシック" charset="0"/>
              </a:rPr>
              <a:t>Sequencing of Systemic Agents in K-</a:t>
            </a:r>
            <a:r>
              <a:rPr lang="en-GB" b="1" dirty="0" err="1">
                <a:latin typeface="Arial" charset="0"/>
                <a:ea typeface="ＭＳ Ｐゴシック" charset="0"/>
                <a:cs typeface="ＭＳ Ｐゴシック" charset="0"/>
              </a:rPr>
              <a:t>ras</a:t>
            </a:r>
            <a:r>
              <a:rPr lang="en-GB" b="1" dirty="0">
                <a:latin typeface="Arial" charset="0"/>
                <a:ea typeface="ＭＳ Ｐゴシック" charset="0"/>
                <a:cs typeface="ＭＳ Ｐゴシック" charset="0"/>
              </a:rPr>
              <a:t> </a:t>
            </a:r>
            <a:r>
              <a:rPr lang="en-GB" b="1" dirty="0" smtClean="0">
                <a:latin typeface="Arial" charset="0"/>
                <a:ea typeface="ＭＳ Ｐゴシック" charset="0"/>
                <a:cs typeface="ＭＳ Ｐゴシック" charset="0"/>
              </a:rPr>
              <a:t/>
            </a:r>
            <a:br>
              <a:rPr lang="en-GB" b="1" dirty="0" smtClean="0">
                <a:latin typeface="Arial" charset="0"/>
                <a:ea typeface="ＭＳ Ｐゴシック" charset="0"/>
                <a:cs typeface="ＭＳ Ｐゴシック" charset="0"/>
              </a:rPr>
            </a:br>
            <a:r>
              <a:rPr lang="en-GB" b="1" dirty="0" smtClean="0">
                <a:latin typeface="Arial" charset="0"/>
                <a:ea typeface="ＭＳ Ｐゴシック" charset="0"/>
                <a:cs typeface="ＭＳ Ｐゴシック" charset="0"/>
              </a:rPr>
              <a:t>Wild-Type </a:t>
            </a:r>
            <a:r>
              <a:rPr lang="en-GB" b="1" dirty="0">
                <a:latin typeface="Arial" charset="0"/>
                <a:ea typeface="ＭＳ Ｐゴシック" charset="0"/>
                <a:cs typeface="ＭＳ Ｐゴシック" charset="0"/>
              </a:rPr>
              <a:t>or K-</a:t>
            </a:r>
            <a:r>
              <a:rPr lang="en-GB" b="1" dirty="0" err="1" smtClean="0">
                <a:latin typeface="Arial" charset="0"/>
                <a:ea typeface="ＭＳ Ｐゴシック" charset="0"/>
                <a:cs typeface="ＭＳ Ｐゴシック" charset="0"/>
              </a:rPr>
              <a:t>ras</a:t>
            </a:r>
            <a:r>
              <a:rPr lang="en-GB" dirty="0">
                <a:latin typeface="Arial" charset="0"/>
                <a:ea typeface="ＭＳ Ｐゴシック" charset="0"/>
                <a:cs typeface="ＭＳ Ｐゴシック" charset="0"/>
              </a:rPr>
              <a:t>-</a:t>
            </a:r>
            <a:r>
              <a:rPr lang="en-GB" b="1" dirty="0" smtClean="0">
                <a:latin typeface="Arial" charset="0"/>
                <a:ea typeface="ＭＳ Ｐゴシック" charset="0"/>
                <a:cs typeface="ＭＳ Ｐゴシック" charset="0"/>
              </a:rPr>
              <a:t>Mutant </a:t>
            </a:r>
            <a:r>
              <a:rPr lang="en-GB" b="1" dirty="0">
                <a:latin typeface="Arial" charset="0"/>
                <a:ea typeface="ＭＳ Ｐゴシック" charset="0"/>
                <a:cs typeface="ＭＳ Ｐゴシック" charset="0"/>
              </a:rPr>
              <a:t>CRC</a:t>
            </a:r>
          </a:p>
        </p:txBody>
      </p:sp>
      <p:sp>
        <p:nvSpPr>
          <p:cNvPr id="23554" name="TextBox 6"/>
          <p:cNvSpPr txBox="1">
            <a:spLocks noChangeArrowheads="1"/>
          </p:cNvSpPr>
          <p:nvPr/>
        </p:nvSpPr>
        <p:spPr bwMode="auto">
          <a:xfrm>
            <a:off x="3219451" y="1490662"/>
            <a:ext cx="1154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FFFFFF"/>
                </a:solidFill>
                <a:cs typeface="Arial" charset="0"/>
              </a:rPr>
              <a:t>First-line</a:t>
            </a:r>
          </a:p>
        </p:txBody>
      </p:sp>
      <p:sp>
        <p:nvSpPr>
          <p:cNvPr id="23555" name="TextBox 7"/>
          <p:cNvSpPr txBox="1">
            <a:spLocks noChangeArrowheads="1"/>
          </p:cNvSpPr>
          <p:nvPr/>
        </p:nvSpPr>
        <p:spPr bwMode="auto">
          <a:xfrm>
            <a:off x="2830513" y="3205162"/>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FFFFFF"/>
                </a:solidFill>
                <a:cs typeface="Arial" charset="0"/>
              </a:rPr>
              <a:t>Second-line</a:t>
            </a:r>
          </a:p>
        </p:txBody>
      </p:sp>
      <p:cxnSp>
        <p:nvCxnSpPr>
          <p:cNvPr id="23556" name="AutoShape 5"/>
          <p:cNvCxnSpPr>
            <a:cxnSpLocks noChangeShapeType="1"/>
          </p:cNvCxnSpPr>
          <p:nvPr/>
        </p:nvCxnSpPr>
        <p:spPr bwMode="auto">
          <a:xfrm rot="5400000" flipV="1">
            <a:off x="5569745" y="1951831"/>
            <a:ext cx="614362" cy="0"/>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11" name="AutoShape 9"/>
          <p:cNvSpPr>
            <a:spLocks noChangeArrowheads="1"/>
          </p:cNvSpPr>
          <p:nvPr/>
        </p:nvSpPr>
        <p:spPr bwMode="auto">
          <a:xfrm>
            <a:off x="4367213" y="1397000"/>
            <a:ext cx="3111500" cy="647700"/>
          </a:xfrm>
          <a:prstGeom prst="roundRect">
            <a:avLst>
              <a:gd name="adj" fmla="val 16667"/>
            </a:avLst>
          </a:prstGeom>
          <a:solidFill>
            <a:srgbClr val="0070C0"/>
          </a:solidFill>
          <a:ln>
            <a:solidFill>
              <a:srgbClr val="FFFFFF"/>
            </a:solidFill>
          </a:ln>
          <a:effectLst>
            <a:outerShdw blurRad="40000" dist="23000" dir="5400000" rotWithShape="0">
              <a:srgbClr val="000000">
                <a:alpha val="34999"/>
              </a:srgbClr>
            </a:outerShdw>
          </a:effectLst>
          <a:extLst/>
        </p:spPr>
        <p:txBody>
          <a:bodyPr wrap="square">
            <a:spAutoFit/>
          </a:bodyPr>
          <a:lstStyle/>
          <a:p>
            <a:pPr algn="ctr" defTabSz="892175">
              <a:spcBef>
                <a:spcPct val="20000"/>
              </a:spcBef>
              <a:defRPr/>
            </a:pPr>
            <a:r>
              <a:rPr lang="en-GB" sz="1600" b="1" dirty="0">
                <a:solidFill>
                  <a:srgbClr val="000090"/>
                </a:solidFill>
                <a:latin typeface="Arial"/>
                <a:ea typeface="MS PGothic" pitchFamily="34" charset="-128"/>
                <a:cs typeface="Arial"/>
              </a:rPr>
              <a:t>Chemo A + </a:t>
            </a:r>
            <a:br>
              <a:rPr lang="en-GB" sz="1600" b="1" dirty="0">
                <a:solidFill>
                  <a:srgbClr val="000090"/>
                </a:solidFill>
                <a:latin typeface="Arial"/>
                <a:ea typeface="MS PGothic" pitchFamily="34" charset="-128"/>
                <a:cs typeface="Arial"/>
              </a:rPr>
            </a:br>
            <a:r>
              <a:rPr lang="en-GB" sz="1600" b="1" dirty="0" err="1">
                <a:solidFill>
                  <a:schemeClr val="bg1"/>
                </a:solidFill>
                <a:latin typeface="Arial"/>
                <a:ea typeface="MS PGothic" pitchFamily="34" charset="-128"/>
                <a:cs typeface="Arial"/>
              </a:rPr>
              <a:t>bevacizumab</a:t>
            </a:r>
            <a:endParaRPr lang="en-GB" sz="1600" b="1" dirty="0">
              <a:solidFill>
                <a:schemeClr val="bg1"/>
              </a:solidFill>
              <a:latin typeface="Arial"/>
              <a:ea typeface="MS PGothic" pitchFamily="34" charset="-128"/>
              <a:cs typeface="Arial"/>
            </a:endParaRPr>
          </a:p>
        </p:txBody>
      </p:sp>
      <p:cxnSp>
        <p:nvCxnSpPr>
          <p:cNvPr id="23558" name="AutoShape 5"/>
          <p:cNvCxnSpPr>
            <a:cxnSpLocks noChangeShapeType="1"/>
          </p:cNvCxnSpPr>
          <p:nvPr/>
        </p:nvCxnSpPr>
        <p:spPr bwMode="auto">
          <a:xfrm rot="5400000" flipV="1">
            <a:off x="5569744" y="2585244"/>
            <a:ext cx="614363" cy="0"/>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23559" name="AutoShape 5"/>
          <p:cNvCxnSpPr>
            <a:cxnSpLocks noChangeShapeType="1"/>
          </p:cNvCxnSpPr>
          <p:nvPr/>
        </p:nvCxnSpPr>
        <p:spPr bwMode="auto">
          <a:xfrm rot="5400000" flipV="1">
            <a:off x="5582445" y="3510756"/>
            <a:ext cx="614362" cy="0"/>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sp>
        <p:nvSpPr>
          <p:cNvPr id="14" name="AutoShape 10"/>
          <p:cNvSpPr>
            <a:spLocks noChangeArrowheads="1"/>
          </p:cNvSpPr>
          <p:nvPr/>
        </p:nvSpPr>
        <p:spPr bwMode="auto">
          <a:xfrm>
            <a:off x="5538788" y="2265362"/>
            <a:ext cx="677863" cy="374650"/>
          </a:xfrm>
          <a:prstGeom prst="roundRect">
            <a:avLst>
              <a:gd name="adj" fmla="val 16667"/>
            </a:avLst>
          </a:prstGeom>
          <a:solidFill>
            <a:srgbClr val="012A50"/>
          </a:solidFill>
          <a:ln w="9525">
            <a:solidFill>
              <a:srgbClr val="FFFFFF"/>
            </a:solidFill>
            <a:round/>
            <a:headEnd/>
            <a:tailEnd type="none" w="lg" len="lg"/>
          </a:ln>
          <a:effectLst>
            <a:outerShdw blurRad="40000" dist="23000" dir="5400000" rotWithShape="0">
              <a:srgbClr val="000000">
                <a:alpha val="34999"/>
              </a:srgbClr>
            </a:outerShdw>
          </a:effectLst>
        </p:spPr>
        <p:txBody>
          <a:bodyPr>
            <a:spAutoFit/>
          </a:bodyPr>
          <a:lstStyle/>
          <a:p>
            <a:pPr algn="ctr" defTabSz="892175">
              <a:spcBef>
                <a:spcPct val="20000"/>
              </a:spcBef>
              <a:defRPr/>
            </a:pPr>
            <a:r>
              <a:rPr lang="en-GB" sz="1600" b="1" dirty="0">
                <a:solidFill>
                  <a:srgbClr val="FFFFFF"/>
                </a:solidFill>
                <a:latin typeface="Arial"/>
                <a:ea typeface="MS PGothic" pitchFamily="34" charset="-128"/>
                <a:cs typeface="Arial"/>
              </a:rPr>
              <a:t>PD</a:t>
            </a:r>
          </a:p>
        </p:txBody>
      </p:sp>
      <p:sp>
        <p:nvSpPr>
          <p:cNvPr id="15" name="AutoShape 10"/>
          <p:cNvSpPr>
            <a:spLocks noChangeArrowheads="1"/>
          </p:cNvSpPr>
          <p:nvPr/>
        </p:nvSpPr>
        <p:spPr bwMode="auto">
          <a:xfrm>
            <a:off x="4379913" y="2903537"/>
            <a:ext cx="3111500" cy="646986"/>
          </a:xfrm>
          <a:prstGeom prst="roundRect">
            <a:avLst>
              <a:gd name="adj" fmla="val 16667"/>
            </a:avLst>
          </a:prstGeom>
          <a:solidFill>
            <a:srgbClr val="E8AF2B"/>
          </a:solidFill>
          <a:ln>
            <a:solidFill>
              <a:srgbClr val="FFFFFF"/>
            </a:solidFill>
          </a:ln>
          <a:effectLst>
            <a:outerShdw blurRad="40000" dist="23000" dir="5400000" rotWithShape="0">
              <a:srgbClr val="000000">
                <a:alpha val="34999"/>
              </a:srgbClr>
            </a:outerShdw>
          </a:effectLst>
          <a:extLst/>
        </p:spPr>
        <p:txBody>
          <a:bodyPr wrap="square">
            <a:spAutoFit/>
          </a:bodyPr>
          <a:lstStyle/>
          <a:p>
            <a:pPr algn="ctr" defTabSz="892175">
              <a:spcBef>
                <a:spcPct val="20000"/>
              </a:spcBef>
              <a:defRPr/>
            </a:pPr>
            <a:r>
              <a:rPr lang="en-GB" sz="1600" b="1" dirty="0">
                <a:solidFill>
                  <a:srgbClr val="000090"/>
                </a:solidFill>
                <a:latin typeface="Arial"/>
                <a:ea typeface="MS PGothic" pitchFamily="34" charset="-128"/>
                <a:cs typeface="Arial"/>
              </a:rPr>
              <a:t>Chemo B </a:t>
            </a:r>
            <a:r>
              <a:rPr lang="en-GB" sz="1600" b="1" dirty="0" smtClean="0">
                <a:solidFill>
                  <a:srgbClr val="000090"/>
                </a:solidFill>
                <a:latin typeface="Arial"/>
                <a:ea typeface="MS PGothic" pitchFamily="34" charset="-128"/>
                <a:cs typeface="Arial"/>
              </a:rPr>
              <a:t>+ </a:t>
            </a:r>
            <a:r>
              <a:rPr lang="en-GB" sz="1600" b="1" dirty="0" err="1" smtClean="0">
                <a:solidFill>
                  <a:srgbClr val="000090"/>
                </a:solidFill>
                <a:latin typeface="Arial"/>
                <a:ea typeface="MS PGothic" pitchFamily="34" charset="-128"/>
                <a:cs typeface="Arial"/>
              </a:rPr>
              <a:t>bevacizumab</a:t>
            </a:r>
            <a:r>
              <a:rPr lang="en-GB" sz="1600" b="1" dirty="0" smtClean="0">
                <a:solidFill>
                  <a:srgbClr val="000090"/>
                </a:solidFill>
                <a:latin typeface="Arial"/>
                <a:ea typeface="MS PGothic" pitchFamily="34" charset="-128"/>
                <a:cs typeface="Arial"/>
              </a:rPr>
              <a:t> </a:t>
            </a:r>
            <a:r>
              <a:rPr lang="en-GB" sz="1600" b="1" dirty="0">
                <a:solidFill>
                  <a:srgbClr val="000090"/>
                </a:solidFill>
                <a:latin typeface="Arial"/>
                <a:ea typeface="MS PGothic" pitchFamily="34" charset="-128"/>
                <a:cs typeface="Arial"/>
              </a:rPr>
              <a:t>or </a:t>
            </a:r>
            <a:r>
              <a:rPr lang="en-GB" sz="1600" b="1" dirty="0" err="1">
                <a:solidFill>
                  <a:srgbClr val="000090"/>
                </a:solidFill>
                <a:latin typeface="Arial"/>
                <a:ea typeface="MS PGothic" pitchFamily="34" charset="-128"/>
                <a:cs typeface="Arial"/>
              </a:rPr>
              <a:t>aflibercept</a:t>
            </a:r>
            <a:endParaRPr lang="en-GB" sz="1600" b="1" dirty="0">
              <a:solidFill>
                <a:srgbClr val="000090"/>
              </a:solidFill>
              <a:latin typeface="Arial"/>
              <a:ea typeface="MS PGothic" pitchFamily="34" charset="-128"/>
              <a:cs typeface="Arial"/>
            </a:endParaRPr>
          </a:p>
        </p:txBody>
      </p:sp>
      <p:sp>
        <p:nvSpPr>
          <p:cNvPr id="23562" name="TextBox 18"/>
          <p:cNvSpPr txBox="1">
            <a:spLocks noChangeArrowheads="1"/>
          </p:cNvSpPr>
          <p:nvPr/>
        </p:nvSpPr>
        <p:spPr bwMode="auto">
          <a:xfrm>
            <a:off x="3117851" y="4579937"/>
            <a:ext cx="1252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FFFFFF"/>
                </a:solidFill>
                <a:cs typeface="Arial" charset="0"/>
              </a:rPr>
              <a:t>Third-line</a:t>
            </a:r>
          </a:p>
        </p:txBody>
      </p:sp>
      <p:cxnSp>
        <p:nvCxnSpPr>
          <p:cNvPr id="23564" name="AutoShape 5"/>
          <p:cNvCxnSpPr>
            <a:cxnSpLocks noChangeShapeType="1"/>
          </p:cNvCxnSpPr>
          <p:nvPr/>
        </p:nvCxnSpPr>
        <p:spPr bwMode="auto">
          <a:xfrm rot="5400000" flipV="1">
            <a:off x="5582444" y="4115594"/>
            <a:ext cx="614363" cy="0"/>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cxnSp>
        <p:nvCxnSpPr>
          <p:cNvPr id="23565" name="AutoShape 5"/>
          <p:cNvCxnSpPr>
            <a:cxnSpLocks noChangeShapeType="1"/>
          </p:cNvCxnSpPr>
          <p:nvPr/>
        </p:nvCxnSpPr>
        <p:spPr bwMode="auto">
          <a:xfrm rot="5400000" flipV="1">
            <a:off x="5569744" y="5007769"/>
            <a:ext cx="614363" cy="0"/>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137232" name="AutoShape 10"/>
          <p:cNvSpPr>
            <a:spLocks noChangeArrowheads="1"/>
          </p:cNvSpPr>
          <p:nvPr/>
        </p:nvSpPr>
        <p:spPr bwMode="auto">
          <a:xfrm>
            <a:off x="4379913" y="4465637"/>
            <a:ext cx="3111500" cy="595313"/>
          </a:xfrm>
          <a:prstGeom prst="roundRect">
            <a:avLst>
              <a:gd name="adj" fmla="val 16667"/>
            </a:avLst>
          </a:prstGeom>
          <a:solidFill>
            <a:srgbClr val="99CD13"/>
          </a:solidFill>
          <a:ln>
            <a:solidFill>
              <a:srgbClr val="FFFFFF"/>
            </a:solidFill>
          </a:ln>
        </p:spPr>
        <p:txBody>
          <a:bodyPr lIns="0" tIns="0" rIns="0" bIns="0" anchor="ctr"/>
          <a:lstStyle/>
          <a:p>
            <a:pPr algn="ctr" eaLnBrk="1" hangingPunct="1">
              <a:lnSpc>
                <a:spcPct val="90000"/>
              </a:lnSpc>
              <a:defRPr/>
            </a:pPr>
            <a:r>
              <a:rPr lang="en-GB" sz="1600" b="1" dirty="0">
                <a:solidFill>
                  <a:srgbClr val="000090"/>
                </a:solidFill>
                <a:latin typeface="Arial"/>
                <a:cs typeface="Arial"/>
              </a:rPr>
              <a:t>Anti-EGFR (</a:t>
            </a:r>
            <a:r>
              <a:rPr lang="en-GB" sz="1600" b="1" dirty="0" err="1">
                <a:solidFill>
                  <a:srgbClr val="000090"/>
                </a:solidFill>
                <a:latin typeface="Arial"/>
                <a:cs typeface="Arial"/>
              </a:rPr>
              <a:t>cetuximab</a:t>
            </a:r>
            <a:r>
              <a:rPr lang="en-GB" sz="1600" b="1" dirty="0">
                <a:solidFill>
                  <a:srgbClr val="000090"/>
                </a:solidFill>
                <a:latin typeface="Arial"/>
                <a:cs typeface="Arial"/>
              </a:rPr>
              <a:t>)</a:t>
            </a:r>
          </a:p>
          <a:p>
            <a:pPr algn="ctr" eaLnBrk="1" hangingPunct="1">
              <a:lnSpc>
                <a:spcPct val="90000"/>
              </a:lnSpc>
              <a:defRPr/>
            </a:pPr>
            <a:r>
              <a:rPr lang="en-GB" sz="1600" b="1" dirty="0">
                <a:solidFill>
                  <a:srgbClr val="000090"/>
                </a:solidFill>
                <a:latin typeface="Arial"/>
                <a:cs typeface="Arial"/>
              </a:rPr>
              <a:t> ± irinotecan</a:t>
            </a:r>
          </a:p>
        </p:txBody>
      </p:sp>
      <p:sp>
        <p:nvSpPr>
          <p:cNvPr id="9" name="AutoShape 10"/>
          <p:cNvSpPr>
            <a:spLocks noChangeArrowheads="1"/>
          </p:cNvSpPr>
          <p:nvPr/>
        </p:nvSpPr>
        <p:spPr bwMode="auto">
          <a:xfrm>
            <a:off x="5551488" y="3806825"/>
            <a:ext cx="677863" cy="374650"/>
          </a:xfrm>
          <a:prstGeom prst="roundRect">
            <a:avLst>
              <a:gd name="adj" fmla="val 16667"/>
            </a:avLst>
          </a:prstGeom>
          <a:solidFill>
            <a:srgbClr val="012A50"/>
          </a:solidFill>
          <a:ln w="9525">
            <a:solidFill>
              <a:srgbClr val="FFFFFF"/>
            </a:solidFill>
            <a:round/>
            <a:headEnd/>
            <a:tailEnd type="none" w="lg" len="lg"/>
          </a:ln>
          <a:effectLst>
            <a:outerShdw blurRad="40000" dist="23000" dir="5400000" rotWithShape="0">
              <a:srgbClr val="000000">
                <a:alpha val="34999"/>
              </a:srgbClr>
            </a:outerShdw>
          </a:effectLst>
        </p:spPr>
        <p:txBody>
          <a:bodyPr>
            <a:spAutoFit/>
          </a:bodyPr>
          <a:lstStyle/>
          <a:p>
            <a:pPr algn="ctr" defTabSz="892175">
              <a:spcBef>
                <a:spcPct val="20000"/>
              </a:spcBef>
              <a:defRPr/>
            </a:pPr>
            <a:r>
              <a:rPr lang="en-GB" sz="1600" b="1" dirty="0">
                <a:solidFill>
                  <a:srgbClr val="FFFFFF"/>
                </a:solidFill>
                <a:latin typeface="Arial"/>
                <a:ea typeface="MS PGothic" pitchFamily="34" charset="-128"/>
                <a:cs typeface="Arial"/>
              </a:rPr>
              <a:t>PD</a:t>
            </a:r>
          </a:p>
        </p:txBody>
      </p:sp>
      <p:sp>
        <p:nvSpPr>
          <p:cNvPr id="23568" name="AutoShape 10"/>
          <p:cNvSpPr>
            <a:spLocks noChangeArrowheads="1"/>
          </p:cNvSpPr>
          <p:nvPr/>
        </p:nvSpPr>
        <p:spPr bwMode="auto">
          <a:xfrm>
            <a:off x="4400550" y="5934075"/>
            <a:ext cx="3111499" cy="395287"/>
          </a:xfrm>
          <a:prstGeom prst="roundRect">
            <a:avLst>
              <a:gd name="adj" fmla="val 16667"/>
            </a:avLst>
          </a:prstGeom>
          <a:solidFill>
            <a:srgbClr val="58C4F3"/>
          </a:solidFill>
          <a:ln w="9525">
            <a:solidFill>
              <a:srgbClr val="FFFFFF"/>
            </a:solidFill>
            <a:round/>
            <a:headEnd/>
            <a:tailEnd/>
          </a:ln>
        </p:spPr>
        <p:txBody>
          <a:bodyPr lIns="0" tIns="0" rIns="0" bIns="0" anchor="ctr"/>
          <a:lstStyle/>
          <a:p>
            <a:pPr algn="ctr" eaLnBrk="1" hangingPunct="1">
              <a:lnSpc>
                <a:spcPct val="90000"/>
              </a:lnSpc>
            </a:pPr>
            <a:r>
              <a:rPr lang="en-GB" sz="1600" b="1">
                <a:solidFill>
                  <a:srgbClr val="000090"/>
                </a:solidFill>
                <a:latin typeface="Arial"/>
                <a:cs typeface="Arial"/>
              </a:rPr>
              <a:t>Regorafenib </a:t>
            </a:r>
          </a:p>
        </p:txBody>
      </p:sp>
      <p:sp>
        <p:nvSpPr>
          <p:cNvPr id="23570" name="TextBox 18"/>
          <p:cNvSpPr txBox="1">
            <a:spLocks noChangeArrowheads="1"/>
          </p:cNvSpPr>
          <p:nvPr/>
        </p:nvSpPr>
        <p:spPr bwMode="auto">
          <a:xfrm>
            <a:off x="2982913" y="5978525"/>
            <a:ext cx="1382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FFFFFF"/>
                </a:solidFill>
                <a:cs typeface="Arial" charset="0"/>
              </a:rPr>
              <a:t>Fourth-line</a:t>
            </a:r>
          </a:p>
        </p:txBody>
      </p:sp>
      <p:sp>
        <p:nvSpPr>
          <p:cNvPr id="23571" name="TextBox 1"/>
          <p:cNvSpPr txBox="1">
            <a:spLocks noChangeArrowheads="1"/>
          </p:cNvSpPr>
          <p:nvPr/>
        </p:nvSpPr>
        <p:spPr bwMode="auto">
          <a:xfrm>
            <a:off x="0" y="6427113"/>
            <a:ext cx="48431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chemeClr val="bg1"/>
                </a:solidFill>
              </a:rPr>
              <a:t>Courtesy of Eric Van </a:t>
            </a:r>
            <a:r>
              <a:rPr lang="en-US" sz="1600" dirty="0" err="1">
                <a:solidFill>
                  <a:schemeClr val="bg1"/>
                </a:solidFill>
              </a:rPr>
              <a:t>Cutsem</a:t>
            </a:r>
            <a:r>
              <a:rPr lang="en-US" sz="1600" dirty="0">
                <a:solidFill>
                  <a:schemeClr val="bg1"/>
                </a:solidFill>
              </a:rPr>
              <a:t>, MD, PhD - 2013</a:t>
            </a:r>
          </a:p>
        </p:txBody>
      </p:sp>
      <p:sp>
        <p:nvSpPr>
          <p:cNvPr id="20" name="AutoShape 10"/>
          <p:cNvSpPr>
            <a:spLocks noChangeArrowheads="1"/>
          </p:cNvSpPr>
          <p:nvPr/>
        </p:nvSpPr>
        <p:spPr bwMode="auto">
          <a:xfrm>
            <a:off x="5538788" y="5340350"/>
            <a:ext cx="677863" cy="374650"/>
          </a:xfrm>
          <a:prstGeom prst="roundRect">
            <a:avLst>
              <a:gd name="adj" fmla="val 16667"/>
            </a:avLst>
          </a:prstGeom>
          <a:solidFill>
            <a:srgbClr val="012A50"/>
          </a:solidFill>
          <a:ln w="9525">
            <a:solidFill>
              <a:srgbClr val="FFFFFF"/>
            </a:solidFill>
            <a:round/>
            <a:headEnd/>
            <a:tailEnd type="none" w="lg" len="lg"/>
          </a:ln>
          <a:effectLst>
            <a:outerShdw blurRad="40000" dist="23000" dir="5400000" rotWithShape="0">
              <a:srgbClr val="000000">
                <a:alpha val="34999"/>
              </a:srgbClr>
            </a:outerShdw>
          </a:effectLst>
        </p:spPr>
        <p:txBody>
          <a:bodyPr>
            <a:spAutoFit/>
          </a:bodyPr>
          <a:lstStyle/>
          <a:p>
            <a:pPr algn="ctr" defTabSz="892175">
              <a:spcBef>
                <a:spcPct val="20000"/>
              </a:spcBef>
              <a:defRPr/>
            </a:pPr>
            <a:r>
              <a:rPr lang="en-GB" sz="1600" b="1" dirty="0">
                <a:solidFill>
                  <a:srgbClr val="FFFFFF"/>
                </a:solidFill>
                <a:latin typeface="Arial"/>
                <a:ea typeface="MS PGothic" pitchFamily="34" charset="-128"/>
                <a:cs typeface="Arial"/>
              </a:rPr>
              <a:t>PD</a:t>
            </a:r>
          </a:p>
        </p:txBody>
      </p:sp>
      <p:sp>
        <p:nvSpPr>
          <p:cNvPr id="22" name="TextBox 18"/>
          <p:cNvSpPr txBox="1">
            <a:spLocks noChangeArrowheads="1"/>
          </p:cNvSpPr>
          <p:nvPr/>
        </p:nvSpPr>
        <p:spPr bwMode="auto">
          <a:xfrm>
            <a:off x="228600" y="4210388"/>
            <a:ext cx="3048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dirty="0" err="1">
                <a:solidFill>
                  <a:schemeClr val="bg1"/>
                </a:solidFill>
              </a:rPr>
              <a:t>Regorafenib</a:t>
            </a:r>
            <a:r>
              <a:rPr lang="en-US" sz="1500" dirty="0">
                <a:solidFill>
                  <a:schemeClr val="bg1"/>
                </a:solidFill>
              </a:rPr>
              <a:t> can be used third line for mutant K-</a:t>
            </a:r>
            <a:r>
              <a:rPr lang="en-US" sz="1500" dirty="0" err="1">
                <a:solidFill>
                  <a:schemeClr val="bg1"/>
                </a:solidFill>
              </a:rPr>
              <a:t>ras</a:t>
            </a:r>
            <a:r>
              <a:rPr lang="en-US" sz="1500" dirty="0">
                <a:solidFill>
                  <a:schemeClr val="bg1"/>
                </a:solidFill>
              </a:rPr>
              <a:t> and third </a:t>
            </a:r>
            <a:r>
              <a:rPr lang="en-US" sz="1500" dirty="0" smtClean="0">
                <a:solidFill>
                  <a:schemeClr val="bg1"/>
                </a:solidFill>
              </a:rPr>
              <a:t/>
            </a:r>
            <a:br>
              <a:rPr lang="en-US" sz="1500" dirty="0" smtClean="0">
                <a:solidFill>
                  <a:schemeClr val="bg1"/>
                </a:solidFill>
              </a:rPr>
            </a:br>
            <a:r>
              <a:rPr lang="en-US" sz="1500" dirty="0" smtClean="0">
                <a:solidFill>
                  <a:schemeClr val="bg1"/>
                </a:solidFill>
              </a:rPr>
              <a:t>or </a:t>
            </a:r>
            <a:r>
              <a:rPr lang="en-US" sz="1500" dirty="0">
                <a:solidFill>
                  <a:schemeClr val="bg1"/>
                </a:solidFill>
              </a:rPr>
              <a:t>fourth line for wild-type K-</a:t>
            </a:r>
            <a:r>
              <a:rPr lang="en-US" sz="1500" dirty="0" err="1">
                <a:solidFill>
                  <a:schemeClr val="bg1"/>
                </a:solidFill>
              </a:rPr>
              <a:t>ras</a:t>
            </a:r>
            <a:r>
              <a:rPr lang="en-US" sz="1500" dirty="0">
                <a:solidFill>
                  <a:schemeClr val="bg1"/>
                </a:solidFill>
              </a:rPr>
              <a:t> (NCCN guidelines v.3.2013)</a:t>
            </a:r>
            <a:endParaRPr lang="en-GB" sz="1500" b="1" dirty="0">
              <a:solidFill>
                <a:schemeClr val="bg1"/>
              </a:solidFill>
              <a:cs typeface="Arial" charset="0"/>
            </a:endParaRPr>
          </a:p>
        </p:txBody>
      </p:sp>
    </p:spTree>
    <p:extLst>
      <p:ext uri="{BB962C8B-B14F-4D97-AF65-F5344CB8AC3E}">
        <p14:creationId xmlns:p14="http://schemas.microsoft.com/office/powerpoint/2010/main" val="551695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Recent Clinical Trial Data Evaluating the Continuation of </a:t>
            </a:r>
            <a:r>
              <a:rPr lang="en-US" sz="3200" dirty="0" err="1">
                <a:solidFill>
                  <a:schemeClr val="bg1"/>
                </a:solidFill>
                <a:latin typeface="Arial" charset="0"/>
                <a:ea typeface="ＭＳ Ｐゴシック" charset="0"/>
                <a:cs typeface="ＭＳ Ｐゴシック" charset="0"/>
              </a:rPr>
              <a:t>Bevacizumab</a:t>
            </a:r>
            <a:r>
              <a:rPr lang="en-US" sz="3200" dirty="0">
                <a:solidFill>
                  <a:schemeClr val="bg1"/>
                </a:solidFill>
                <a:latin typeface="Arial" charset="0"/>
                <a:ea typeface="ＭＳ Ｐゴシック" charset="0"/>
                <a:cs typeface="ＭＳ Ｐゴシック" charset="0"/>
              </a:rPr>
              <a:t> for Patients with Disease Progression on First-Line Chemotherapy/</a:t>
            </a:r>
            <a:r>
              <a:rPr lang="en-US" sz="3200" dirty="0" err="1" smtClean="0">
                <a:solidFill>
                  <a:schemeClr val="bg1"/>
                </a:solidFill>
                <a:latin typeface="Arial" charset="0"/>
                <a:ea typeface="ＭＳ Ｐゴシック" charset="0"/>
                <a:cs typeface="ＭＳ Ｐゴシック" charset="0"/>
              </a:rPr>
              <a:t>Bevacizumab</a:t>
            </a:r>
            <a:endParaRPr lang="en-US" sz="3200" dirty="0">
              <a:solidFill>
                <a:schemeClr val="bg1"/>
              </a:solidFill>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3"/>
          <p:cNvSpPr>
            <a:spLocks noChangeArrowheads="1"/>
          </p:cNvSpPr>
          <p:nvPr/>
        </p:nvSpPr>
        <p:spPr bwMode="auto">
          <a:xfrm>
            <a:off x="591067" y="1625600"/>
            <a:ext cx="8197334" cy="34671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41" name="Rectangle 5"/>
          <p:cNvSpPr>
            <a:spLocks noGrp="1" noChangeArrowheads="1"/>
          </p:cNvSpPr>
          <p:nvPr>
            <p:ph type="title"/>
          </p:nvPr>
        </p:nvSpPr>
        <p:spPr>
          <a:xfrm>
            <a:off x="457200" y="46029"/>
            <a:ext cx="8229600" cy="1143000"/>
          </a:xfrm>
        </p:spPr>
        <p:txBody>
          <a:bodyPr>
            <a:normAutofit fontScale="90000"/>
          </a:bodyPr>
          <a:lstStyle/>
          <a:p>
            <a:r>
              <a:rPr lang="en-US" dirty="0" smtClean="0">
                <a:latin typeface="Arial" charset="0"/>
                <a:ea typeface="ヒラギノ角ゴ Pro W3" charset="0"/>
                <a:cs typeface="ヒラギノ角ゴ Pro W3" charset="0"/>
              </a:rPr>
              <a:t>Patterns of Chemotherapy (CT) Use in a Cohort of US Patients with Metastatic Colorectal Cancer</a:t>
            </a:r>
            <a:endParaRPr lang="en-US" dirty="0">
              <a:latin typeface="Arial" charset="0"/>
              <a:ea typeface="ヒラギノ角ゴ Pro W3" charset="0"/>
              <a:cs typeface="ヒラギノ角ゴ Pro W3" charset="0"/>
            </a:endParaRPr>
          </a:p>
        </p:txBody>
      </p:sp>
      <p:sp>
        <p:nvSpPr>
          <p:cNvPr id="18" name="Rectangle 14"/>
          <p:cNvSpPr>
            <a:spLocks noChangeArrowheads="1"/>
          </p:cNvSpPr>
          <p:nvPr/>
        </p:nvSpPr>
        <p:spPr bwMode="auto">
          <a:xfrm>
            <a:off x="0" y="6452732"/>
            <a:ext cx="6172200" cy="40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lstStyle/>
          <a:p>
            <a:r>
              <a:rPr lang="en-US" sz="1600" dirty="0" smtClean="0">
                <a:solidFill>
                  <a:schemeClr val="bg1"/>
                </a:solidFill>
              </a:rPr>
              <a:t>Abrams TA et </a:t>
            </a:r>
            <a:r>
              <a:rPr lang="en-US" sz="1600" dirty="0">
                <a:solidFill>
                  <a:schemeClr val="bg1"/>
                </a:solidFill>
              </a:rPr>
              <a:t>al. </a:t>
            </a:r>
            <a:r>
              <a:rPr lang="en-US" sz="1600" i="1" dirty="0" err="1" smtClean="0">
                <a:solidFill>
                  <a:schemeClr val="bg1"/>
                </a:solidFill>
              </a:rPr>
              <a:t>Proc</a:t>
            </a:r>
            <a:r>
              <a:rPr lang="en-US" sz="1600" i="1" dirty="0" smtClean="0">
                <a:solidFill>
                  <a:schemeClr val="bg1"/>
                </a:solidFill>
              </a:rPr>
              <a:t> ASCO </a:t>
            </a:r>
            <a:r>
              <a:rPr lang="en-US" sz="1600" dirty="0" smtClean="0">
                <a:solidFill>
                  <a:schemeClr val="bg1"/>
                </a:solidFill>
              </a:rPr>
              <a:t>2012;Abstract 3537.</a:t>
            </a:r>
            <a:endParaRPr lang="en-US" sz="1600" i="1" dirty="0">
              <a:solidFill>
                <a:schemeClr val="bg1"/>
              </a:solidFill>
            </a:endParaRPr>
          </a:p>
        </p:txBody>
      </p:sp>
      <p:sp>
        <p:nvSpPr>
          <p:cNvPr id="33" name="TextBox 32"/>
          <p:cNvSpPr txBox="1"/>
          <p:nvPr/>
        </p:nvSpPr>
        <p:spPr>
          <a:xfrm>
            <a:off x="596900" y="5270500"/>
            <a:ext cx="8191500" cy="646331"/>
          </a:xfrm>
          <a:prstGeom prst="rect">
            <a:avLst/>
          </a:prstGeom>
          <a:noFill/>
        </p:spPr>
        <p:txBody>
          <a:bodyPr wrap="square" rtlCol="0">
            <a:spAutoFit/>
          </a:bodyPr>
          <a:lstStyle/>
          <a:p>
            <a:pPr algn="ctr"/>
            <a:r>
              <a:rPr lang="en-US" b="1" dirty="0" smtClean="0">
                <a:solidFill>
                  <a:srgbClr val="E8AF2B"/>
                </a:solidFill>
              </a:rPr>
              <a:t>Among 51% of patients who received </a:t>
            </a:r>
            <a:r>
              <a:rPr lang="en-US" b="1" dirty="0" err="1" smtClean="0">
                <a:solidFill>
                  <a:srgbClr val="E8AF2B"/>
                </a:solidFill>
              </a:rPr>
              <a:t>bevacizumab</a:t>
            </a:r>
            <a:r>
              <a:rPr lang="en-US" b="1" dirty="0" smtClean="0">
                <a:solidFill>
                  <a:srgbClr val="E8AF2B"/>
                </a:solidFill>
              </a:rPr>
              <a:t> (</a:t>
            </a:r>
            <a:r>
              <a:rPr lang="en-US" b="1" dirty="0" err="1" smtClean="0">
                <a:solidFill>
                  <a:srgbClr val="E8AF2B"/>
                </a:solidFill>
              </a:rPr>
              <a:t>bev</a:t>
            </a:r>
            <a:r>
              <a:rPr lang="en-US" b="1" dirty="0" smtClean="0">
                <a:solidFill>
                  <a:srgbClr val="E8AF2B"/>
                </a:solidFill>
              </a:rPr>
              <a:t>) in first line, </a:t>
            </a:r>
            <a:br>
              <a:rPr lang="en-US" b="1" dirty="0" smtClean="0">
                <a:solidFill>
                  <a:srgbClr val="E8AF2B"/>
                </a:solidFill>
              </a:rPr>
            </a:br>
            <a:r>
              <a:rPr lang="en-US" b="1" dirty="0" smtClean="0">
                <a:solidFill>
                  <a:srgbClr val="E8AF2B"/>
                </a:solidFill>
              </a:rPr>
              <a:t>34% continued </a:t>
            </a:r>
            <a:r>
              <a:rPr lang="en-US" b="1" dirty="0" err="1" smtClean="0">
                <a:solidFill>
                  <a:srgbClr val="E8AF2B"/>
                </a:solidFill>
              </a:rPr>
              <a:t>bev</a:t>
            </a:r>
            <a:r>
              <a:rPr lang="en-US" b="1" dirty="0" smtClean="0">
                <a:solidFill>
                  <a:srgbClr val="E8AF2B"/>
                </a:solidFill>
              </a:rPr>
              <a:t> beyond progression in second line.</a:t>
            </a:r>
            <a:endParaRPr lang="en-US" b="1" dirty="0">
              <a:solidFill>
                <a:srgbClr val="E8AF2B"/>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53078837"/>
              </p:ext>
            </p:extLst>
          </p:nvPr>
        </p:nvGraphicFramePr>
        <p:xfrm>
          <a:off x="762000" y="1778000"/>
          <a:ext cx="7823199" cy="3136900"/>
        </p:xfrm>
        <a:graphic>
          <a:graphicData uri="http://schemas.openxmlformats.org/drawingml/2006/table">
            <a:tbl>
              <a:tblPr firstRow="1" bandRow="1">
                <a:tableStyleId>{5C22544A-7EE6-4342-B048-85BDC9FD1C3A}</a:tableStyleId>
              </a:tblPr>
              <a:tblGrid>
                <a:gridCol w="2607733"/>
                <a:gridCol w="2607733"/>
                <a:gridCol w="2607733"/>
              </a:tblGrid>
              <a:tr h="627380">
                <a:tc>
                  <a:txBody>
                    <a:bodyPr/>
                    <a:lstStyle/>
                    <a:p>
                      <a:r>
                        <a:rPr lang="en-US" sz="2000" dirty="0" smtClean="0">
                          <a:solidFill>
                            <a:srgbClr val="ECBB33"/>
                          </a:solidFill>
                        </a:rPr>
                        <a:t>Line of Therapy</a:t>
                      </a:r>
                      <a:endParaRPr lang="en-US" sz="2000" dirty="0">
                        <a:solidFill>
                          <a:srgbClr val="ECBB33"/>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sz="2000" dirty="0" smtClean="0">
                          <a:solidFill>
                            <a:srgbClr val="ECBB33"/>
                          </a:solidFill>
                        </a:rPr>
                        <a:t>% Patients	</a:t>
                      </a:r>
                      <a:endParaRPr lang="en-US" sz="2000" dirty="0">
                        <a:solidFill>
                          <a:srgbClr val="ECBB33"/>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c>
                  <a:txBody>
                    <a:bodyPr/>
                    <a:lstStyle/>
                    <a:p>
                      <a:pPr algn="ctr"/>
                      <a:r>
                        <a:rPr lang="en-US" sz="2000" dirty="0" smtClean="0">
                          <a:solidFill>
                            <a:srgbClr val="ECBB33"/>
                          </a:solidFill>
                        </a:rPr>
                        <a:t>Median Duration</a:t>
                      </a:r>
                      <a:endParaRPr lang="en-US" sz="2000" dirty="0">
                        <a:solidFill>
                          <a:srgbClr val="ECBB33"/>
                        </a:solidFill>
                      </a:endParaRPr>
                    </a:p>
                  </a:txBody>
                  <a:tcPr anchor="b">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12A50"/>
                    </a:solidFill>
                  </a:tcPr>
                </a:tc>
              </a:tr>
              <a:tr h="627380">
                <a:tc>
                  <a:txBody>
                    <a:bodyPr/>
                    <a:lstStyle/>
                    <a:p>
                      <a:r>
                        <a:rPr lang="en-US" sz="2000" dirty="0" smtClean="0">
                          <a:solidFill>
                            <a:schemeClr val="bg1"/>
                          </a:solidFill>
                        </a:rPr>
                        <a:t>First</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100%</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170 days</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r h="627380">
                <a:tc>
                  <a:txBody>
                    <a:bodyPr/>
                    <a:lstStyle/>
                    <a:p>
                      <a:r>
                        <a:rPr lang="en-US" sz="2000" dirty="0" smtClean="0">
                          <a:solidFill>
                            <a:schemeClr val="bg1"/>
                          </a:solidFill>
                        </a:rPr>
                        <a:t>Second</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53%</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139 days</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r h="627380">
                <a:tc>
                  <a:txBody>
                    <a:bodyPr/>
                    <a:lstStyle/>
                    <a:p>
                      <a:r>
                        <a:rPr lang="en-US" sz="2000" dirty="0" smtClean="0">
                          <a:solidFill>
                            <a:schemeClr val="bg1"/>
                          </a:solidFill>
                        </a:rPr>
                        <a:t>Third</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28%</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135 days</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r h="627380">
                <a:tc>
                  <a:txBody>
                    <a:bodyPr/>
                    <a:lstStyle/>
                    <a:p>
                      <a:r>
                        <a:rPr lang="en-US" sz="2000" dirty="0" smtClean="0">
                          <a:solidFill>
                            <a:schemeClr val="bg1"/>
                          </a:solidFill>
                        </a:rPr>
                        <a:t>Fourth</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13%</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126 days</a:t>
                      </a:r>
                      <a:endParaRPr lang="en-US" sz="2000" dirty="0">
                        <a:solidFill>
                          <a:schemeClr val="bg1"/>
                        </a:solidFill>
                      </a:endParaRP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05796"/>
                    </a:solidFill>
                  </a:tcPr>
                </a:tc>
              </a:tr>
            </a:tbl>
          </a:graphicData>
        </a:graphic>
      </p:graphicFrame>
    </p:spTree>
    <p:extLst>
      <p:ext uri="{BB962C8B-B14F-4D97-AF65-F5344CB8AC3E}">
        <p14:creationId xmlns:p14="http://schemas.microsoft.com/office/powerpoint/2010/main" val="16162209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03563" y="5597251"/>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5" name="Text Box 4"/>
          <p:cNvSpPr txBox="1">
            <a:spLocks noChangeArrowheads="1"/>
          </p:cNvSpPr>
          <p:nvPr/>
        </p:nvSpPr>
        <p:spPr bwMode="auto">
          <a:xfrm>
            <a:off x="4419600" y="4572000"/>
            <a:ext cx="4419600"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smtClean="0">
                <a:solidFill>
                  <a:srgbClr val="FFFFFF"/>
                </a:solidFill>
                <a:latin typeface="Arial" charset="0"/>
                <a:ea typeface="ヒラギノ角ゴ Pro W3" charset="0"/>
                <a:cs typeface="ヒラギノ角ゴ Pro W3" charset="0"/>
              </a:rPr>
              <a:t>Jessica Mitchell, RN, CNP, MPH</a:t>
            </a:r>
          </a:p>
          <a:p>
            <a:r>
              <a:rPr lang="en-US" sz="1800" b="1" dirty="0" smtClean="0">
                <a:solidFill>
                  <a:srgbClr val="FFFFFF"/>
                </a:solidFill>
                <a:latin typeface="Arial" charset="0"/>
                <a:ea typeface="ヒラギノ角ゴ Pro W3" charset="0"/>
                <a:cs typeface="ヒラギノ角ゴ Pro W3" charset="0"/>
              </a:rPr>
              <a:t>Tammy </a:t>
            </a:r>
            <a:r>
              <a:rPr lang="en-US" sz="1800" b="1" dirty="0" err="1" smtClean="0">
                <a:solidFill>
                  <a:srgbClr val="FFFFFF"/>
                </a:solidFill>
                <a:latin typeface="Arial" charset="0"/>
                <a:ea typeface="ヒラギノ角ゴ Pro W3" charset="0"/>
                <a:cs typeface="ヒラギノ角ゴ Pro W3" charset="0"/>
              </a:rPr>
              <a:t>Triglianos</a:t>
            </a:r>
            <a:r>
              <a:rPr lang="en-US" sz="1800" b="1" dirty="0" smtClean="0">
                <a:solidFill>
                  <a:srgbClr val="FFFFFF"/>
                </a:solidFill>
                <a:latin typeface="Arial" charset="0"/>
                <a:ea typeface="ヒラギノ角ゴ Pro W3" charset="0"/>
                <a:cs typeface="ヒラギノ角ゴ Pro W3" charset="0"/>
              </a:rPr>
              <a:t>, RN, MS, APRN, BC, AOCNP</a:t>
            </a:r>
            <a:endParaRPr lang="en-US" sz="1800" b="1" dirty="0">
              <a:solidFill>
                <a:srgbClr val="FFFFFF"/>
              </a:solidFill>
              <a:latin typeface="Arial" charset="0"/>
              <a:ea typeface="ヒラギノ角ゴ Pro W3" charset="0"/>
              <a:cs typeface="ヒラギノ角ゴ Pro W3" charset="0"/>
            </a:endParaRPr>
          </a:p>
        </p:txBody>
      </p:sp>
      <p:sp>
        <p:nvSpPr>
          <p:cNvPr id="6" name="Text Box 6"/>
          <p:cNvSpPr txBox="1">
            <a:spLocks noChangeArrowheads="1"/>
          </p:cNvSpPr>
          <p:nvPr/>
        </p:nvSpPr>
        <p:spPr bwMode="auto">
          <a:xfrm>
            <a:off x="914400" y="4572000"/>
            <a:ext cx="3624263"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pitchFamily="1" charset="0"/>
                <a:ea typeface="ヒラギノ角ゴ Pro W3" pitchFamily="1" charset="-128"/>
                <a:cs typeface="ヒラギノ角ゴ Pro W3" pitchFamily="1" charset="-128"/>
              </a:rPr>
              <a:t>Charles S Fuchs, MD, MPH</a:t>
            </a:r>
          </a:p>
          <a:p>
            <a:pPr>
              <a:defRPr/>
            </a:pPr>
            <a:r>
              <a:rPr lang="en-US" b="1" dirty="0">
                <a:solidFill>
                  <a:srgbClr val="FFFFFF"/>
                </a:solidFill>
                <a:latin typeface="Arial" pitchFamily="1" charset="0"/>
                <a:ea typeface="ヒラギノ角ゴ Pro W3" pitchFamily="1" charset="-128"/>
                <a:cs typeface="ヒラギノ角ゴ Pro W3" pitchFamily="1" charset="-128"/>
              </a:rPr>
              <a:t>Axel </a:t>
            </a:r>
            <a:r>
              <a:rPr lang="en-US" b="1" dirty="0" err="1">
                <a:solidFill>
                  <a:srgbClr val="FFFFFF"/>
                </a:solidFill>
                <a:latin typeface="Arial" pitchFamily="1" charset="0"/>
                <a:ea typeface="ヒラギノ角ゴ Pro W3" pitchFamily="1" charset="-128"/>
                <a:cs typeface="ヒラギノ角ゴ Pro W3" pitchFamily="1" charset="-128"/>
              </a:rPr>
              <a:t>Grothey</a:t>
            </a:r>
            <a:r>
              <a:rPr lang="en-US" b="1" dirty="0">
                <a:solidFill>
                  <a:srgbClr val="FFFFFF"/>
                </a:solidFill>
                <a:latin typeface="Arial" pitchFamily="1" charset="0"/>
                <a:ea typeface="ヒラギノ角ゴ Pro W3" pitchFamily="1" charset="-128"/>
                <a:cs typeface="ヒラギノ角ゴ Pro W3" pitchFamily="1" charset="-128"/>
              </a:rPr>
              <a:t>, MD</a:t>
            </a:r>
            <a:endParaRPr lang="en-US" sz="1800" b="1" dirty="0">
              <a:solidFill>
                <a:srgbClr val="FFFFFF"/>
              </a:solidFill>
              <a:latin typeface="Arial" pitchFamily="1" charset="0"/>
              <a:ea typeface="ヒラギノ角ゴ Pro W3" pitchFamily="1" charset="-128"/>
              <a:cs typeface="ヒラギノ角ゴ Pro W3" pitchFamily="1" charset="-128"/>
            </a:endParaRPr>
          </a:p>
        </p:txBody>
      </p:sp>
      <p:sp>
        <p:nvSpPr>
          <p:cNvPr id="7" name="Text Box 7"/>
          <p:cNvSpPr txBox="1">
            <a:spLocks noChangeArrowheads="1"/>
          </p:cNvSpPr>
          <p:nvPr/>
        </p:nvSpPr>
        <p:spPr bwMode="auto">
          <a:xfrm>
            <a:off x="3694113" y="413226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a:solidFill>
                  <a:srgbClr val="EFC53D"/>
                </a:solidFill>
                <a:latin typeface="Arial" pitchFamily="1" charset="0"/>
                <a:ea typeface="ＭＳ Ｐゴシック" pitchFamily="1" charset="-128"/>
                <a:cs typeface="ＭＳ Ｐゴシック" pitchFamily="1" charset="-128"/>
              </a:rPr>
              <a:t>Faculty</a:t>
            </a:r>
            <a:r>
              <a:rPr lang="en-US" sz="2000" b="1">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Challenging Cases in </a:t>
            </a:r>
            <a:r>
              <a:rPr lang="en-US" sz="3200" b="1" dirty="0" smtClean="0">
                <a:solidFill>
                  <a:srgbClr val="FFFFFF"/>
                </a:solidFill>
                <a:latin typeface="Arial" pitchFamily="1" charset="0"/>
                <a:ea typeface="ヒラギノ角ゴ Pro W3" pitchFamily="1" charset="-128"/>
                <a:cs typeface="ヒラギノ角ゴ Pro W3" pitchFamily="1" charset="-128"/>
              </a:rPr>
              <a:t/>
            </a:r>
            <a:br>
              <a:rPr lang="en-US" sz="3200" b="1" dirty="0" smtClean="0">
                <a:solidFill>
                  <a:srgbClr val="FFFFFF"/>
                </a:solidFill>
                <a:latin typeface="Arial" pitchFamily="1" charset="0"/>
                <a:ea typeface="ヒラギノ角ゴ Pro W3" pitchFamily="1" charset="-128"/>
                <a:cs typeface="ヒラギノ角ゴ Pro W3" pitchFamily="1" charset="-128"/>
              </a:rPr>
            </a:br>
            <a:r>
              <a:rPr lang="en-US" sz="3200" b="1" dirty="0" smtClean="0">
                <a:solidFill>
                  <a:srgbClr val="FFFFFF"/>
                </a:solidFill>
                <a:latin typeface="Arial" pitchFamily="1" charset="0"/>
                <a:ea typeface="ヒラギノ角ゴ Pro W3" pitchFamily="1" charset="-128"/>
                <a:cs typeface="ヒラギノ角ゴ Pro W3" pitchFamily="1" charset="-128"/>
              </a:rPr>
              <a:t>Metastatic </a:t>
            </a:r>
            <a:r>
              <a:rPr lang="en-US" sz="3200" b="1" dirty="0">
                <a:solidFill>
                  <a:srgbClr val="FFFFFF"/>
                </a:solidFill>
                <a:latin typeface="Arial" pitchFamily="1" charset="0"/>
                <a:ea typeface="ヒラギノ角ゴ Pro W3" pitchFamily="1" charset="-128"/>
                <a:cs typeface="ヒラギノ角ゴ Pro W3" pitchFamily="1" charset="-128"/>
              </a:rPr>
              <a:t>Colorectal </a:t>
            </a:r>
            <a:r>
              <a:rPr lang="en-US" sz="3200" b="1" dirty="0" smtClean="0">
                <a:solidFill>
                  <a:srgbClr val="FFFFFF"/>
                </a:solidFill>
                <a:latin typeface="Arial" pitchFamily="1" charset="0"/>
                <a:ea typeface="ヒラギノ角ゴ Pro W3" pitchFamily="1" charset="-128"/>
                <a:cs typeface="ヒラギノ角ゴ Pro W3" pitchFamily="1" charset="-128"/>
              </a:rPr>
              <a:t>Cancer (CRC)</a:t>
            </a:r>
            <a:endParaRPr lang="en-US" sz="3200" b="1" dirty="0">
              <a:solidFill>
                <a:srgbClr val="FFFFFF"/>
              </a:solidFill>
              <a:latin typeface="Arial" pitchFamily="1" charset="0"/>
              <a:ea typeface="ヒラギノ角ゴ Pro W3" pitchFamily="1" charset="-128"/>
              <a:cs typeface="ヒラギノ角ゴ Pro W3" pitchFamily="1" charset="-128"/>
            </a:endParaRPr>
          </a:p>
          <a:p>
            <a:pPr algn="ctr">
              <a:defRPr/>
            </a:pPr>
            <a:r>
              <a:rPr lang="en-US" sz="2800" b="1" dirty="0" smtClean="0">
                <a:solidFill>
                  <a:srgbClr val="EFC53D"/>
                </a:solidFill>
                <a:latin typeface="Arial" pitchFamily="1" charset="0"/>
                <a:ea typeface="ヒラギノ角ゴ Pro W3" pitchFamily="1" charset="-128"/>
                <a:cs typeface="ヒラギノ角ゴ Pro W3" pitchFamily="1" charset="-128"/>
              </a:rPr>
              <a:t>Oncologist and Nurse Investigators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Consult on Actual Patients from the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Practices of the Invited Faculty</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Wednesday, April 24,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6:00 PM – 8:00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Washington, DC</a:t>
            </a:r>
          </a:p>
        </p:txBody>
      </p:sp>
    </p:spTree>
    <p:extLst>
      <p:ext uri="{BB962C8B-B14F-4D97-AF65-F5344CB8AC3E}">
        <p14:creationId xmlns:p14="http://schemas.microsoft.com/office/powerpoint/2010/main" val="3958196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7"/>
          <p:cNvSpPr>
            <a:spLocks noGrp="1"/>
          </p:cNvSpPr>
          <p:nvPr>
            <p:ph type="title"/>
          </p:nvPr>
        </p:nvSpPr>
        <p:spPr/>
        <p:txBody>
          <a:bodyPr/>
          <a:lstStyle/>
          <a:p>
            <a:pPr eaLnBrk="1" hangingPunct="1"/>
            <a:r>
              <a:rPr lang="en-US" dirty="0">
                <a:solidFill>
                  <a:srgbClr val="EFC53D"/>
                </a:solidFill>
                <a:latin typeface="Arial" charset="0"/>
                <a:ea typeface="ＭＳ Ｐゴシック" charset="0"/>
                <a:cs typeface="ＭＳ Ｐゴシック" charset="0"/>
              </a:rPr>
              <a:t>FDA Approves New Use of </a:t>
            </a:r>
            <a:r>
              <a:rPr lang="en-US" dirty="0" err="1">
                <a:solidFill>
                  <a:srgbClr val="EFC53D"/>
                </a:solidFill>
                <a:latin typeface="Arial" charset="0"/>
                <a:ea typeface="ＭＳ Ｐゴシック" charset="0"/>
                <a:cs typeface="ＭＳ Ｐゴシック" charset="0"/>
              </a:rPr>
              <a:t>Bevacizumab</a:t>
            </a:r>
            <a:r>
              <a:rPr lang="en-US" dirty="0">
                <a:solidFill>
                  <a:srgbClr val="EFC53D"/>
                </a:solidFill>
                <a:latin typeface="Arial" charset="0"/>
                <a:ea typeface="ＭＳ Ｐゴシック" charset="0"/>
                <a:cs typeface="ＭＳ Ｐゴシック" charset="0"/>
              </a:rPr>
              <a:t> Plus Chemotherapy in </a:t>
            </a:r>
            <a:r>
              <a:rPr lang="en-US" dirty="0" err="1">
                <a:solidFill>
                  <a:srgbClr val="EFC53D"/>
                </a:solidFill>
                <a:latin typeface="Arial" charset="0"/>
                <a:ea typeface="ＭＳ Ｐゴシック" charset="0"/>
                <a:cs typeface="ＭＳ Ｐゴシック" charset="0"/>
              </a:rPr>
              <a:t>mCRC</a:t>
            </a:r>
            <a:endParaRPr lang="en-US" i="1" dirty="0">
              <a:solidFill>
                <a:srgbClr val="EFC53D"/>
              </a:solidFill>
              <a:latin typeface="Arial" charset="0"/>
              <a:ea typeface="ＭＳ Ｐゴシック" charset="0"/>
              <a:cs typeface="ＭＳ Ｐゴシック" charset="0"/>
            </a:endParaRPr>
          </a:p>
        </p:txBody>
      </p:sp>
      <p:sp>
        <p:nvSpPr>
          <p:cNvPr id="49154" name="Content Placeholder 8"/>
          <p:cNvSpPr>
            <a:spLocks noGrp="1"/>
          </p:cNvSpPr>
          <p:nvPr>
            <p:ph idx="1"/>
          </p:nvPr>
        </p:nvSpPr>
        <p:spPr/>
        <p:txBody>
          <a:bodyPr/>
          <a:lstStyle/>
          <a:p>
            <a:pPr marL="0" indent="0" eaLnBrk="1" hangingPunct="1">
              <a:buFontTx/>
              <a:buNone/>
            </a:pPr>
            <a:r>
              <a:rPr lang="en-US" sz="2400" i="1" dirty="0">
                <a:latin typeface="Arial" charset="0"/>
                <a:ea typeface="ＭＳ Ｐゴシック" charset="0"/>
                <a:cs typeface="ＭＳ Ｐゴシック" charset="0"/>
              </a:rPr>
              <a:t>“On </a:t>
            </a:r>
            <a:r>
              <a:rPr lang="en-US" sz="2400" i="1" u="sng" dirty="0">
                <a:latin typeface="Arial" charset="0"/>
                <a:ea typeface="ＭＳ Ｐゴシック" charset="0"/>
                <a:cs typeface="ＭＳ Ｐゴシック" charset="0"/>
              </a:rPr>
              <a:t>January 23, 2013</a:t>
            </a:r>
            <a:r>
              <a:rPr lang="en-US" sz="2400" i="1" dirty="0">
                <a:latin typeface="Arial" charset="0"/>
                <a:ea typeface="ＭＳ Ｐゴシック" charset="0"/>
                <a:cs typeface="ＭＳ Ｐゴシック" charset="0"/>
              </a:rPr>
              <a:t>, the </a:t>
            </a:r>
            <a:r>
              <a:rPr lang="en-US" sz="2400" i="1" dirty="0" smtClean="0">
                <a:latin typeface="Arial" charset="0"/>
                <a:ea typeface="ＭＳ Ｐゴシック" charset="0"/>
                <a:cs typeface="ＭＳ Ｐゴシック" charset="0"/>
              </a:rPr>
              <a:t>US </a:t>
            </a:r>
            <a:r>
              <a:rPr lang="en-US" sz="2400" i="1" dirty="0">
                <a:latin typeface="Arial" charset="0"/>
                <a:ea typeface="ＭＳ Ｐゴシック" charset="0"/>
                <a:cs typeface="ＭＳ Ｐゴシック" charset="0"/>
              </a:rPr>
              <a:t>Food and Drug Administration approved </a:t>
            </a:r>
            <a:r>
              <a:rPr lang="en-US" sz="2400" i="1" dirty="0" err="1">
                <a:latin typeface="Arial" charset="0"/>
                <a:ea typeface="ＭＳ Ｐゴシック" charset="0"/>
                <a:cs typeface="ＭＳ Ｐゴシック" charset="0"/>
              </a:rPr>
              <a:t>bevacizumab</a:t>
            </a:r>
            <a:r>
              <a:rPr lang="en-US" sz="2400" i="1" dirty="0">
                <a:latin typeface="Arial" charset="0"/>
                <a:ea typeface="ＭＳ Ｐゴシック" charset="0"/>
                <a:cs typeface="ＭＳ Ｐゴシック" charset="0"/>
              </a:rPr>
              <a:t> for use in combination with </a:t>
            </a:r>
            <a:r>
              <a:rPr lang="en-US" sz="2400" i="1" dirty="0" err="1">
                <a:latin typeface="Arial" charset="0"/>
                <a:ea typeface="ＭＳ Ｐゴシック" charset="0"/>
                <a:cs typeface="ＭＳ Ｐゴシック" charset="0"/>
              </a:rPr>
              <a:t>fluoropyrimidine-irinotecan</a:t>
            </a:r>
            <a:r>
              <a:rPr lang="en-US" sz="2400" i="1" dirty="0">
                <a:latin typeface="Arial" charset="0"/>
                <a:ea typeface="ＭＳ Ｐゴシック" charset="0"/>
                <a:cs typeface="ＭＳ Ｐゴシック" charset="0"/>
              </a:rPr>
              <a:t> or </a:t>
            </a:r>
            <a:r>
              <a:rPr lang="en-US" sz="2400" i="1" dirty="0" err="1">
                <a:latin typeface="Arial" charset="0"/>
                <a:ea typeface="ＭＳ Ｐゴシック" charset="0"/>
                <a:cs typeface="ＭＳ Ｐゴシック" charset="0"/>
              </a:rPr>
              <a:t>fluoropyrimidine-oxaliplatin</a:t>
            </a:r>
            <a:r>
              <a:rPr lang="en-US" sz="2400" i="1" dirty="0">
                <a:latin typeface="Arial" charset="0"/>
                <a:ea typeface="ＭＳ Ｐゴシック" charset="0"/>
                <a:cs typeface="ＭＳ Ｐゴシック" charset="0"/>
              </a:rPr>
              <a:t> based chemotherapy for the treatment of patients with metastatic colorectal cancer (</a:t>
            </a:r>
            <a:r>
              <a:rPr lang="en-US" sz="2400" i="1" dirty="0" err="1">
                <a:latin typeface="Arial" charset="0"/>
                <a:ea typeface="ＭＳ Ｐゴシック" charset="0"/>
                <a:cs typeface="ＭＳ Ｐゴシック" charset="0"/>
              </a:rPr>
              <a:t>mCRC</a:t>
            </a:r>
            <a:r>
              <a:rPr lang="en-US" sz="2400" i="1" dirty="0">
                <a:latin typeface="Arial" charset="0"/>
                <a:ea typeface="ＭＳ Ｐゴシック" charset="0"/>
                <a:cs typeface="ＭＳ Ｐゴシック" charset="0"/>
              </a:rPr>
              <a:t>) whose disease has progressed on a first-line </a:t>
            </a:r>
            <a:r>
              <a:rPr lang="en-US" sz="2400" i="1" dirty="0" err="1">
                <a:latin typeface="Arial" charset="0"/>
                <a:ea typeface="ＭＳ Ｐゴシック" charset="0"/>
                <a:cs typeface="ＭＳ Ｐゴシック" charset="0"/>
              </a:rPr>
              <a:t>bevacizumab</a:t>
            </a:r>
            <a:r>
              <a:rPr lang="en-US" sz="2400" i="1" dirty="0">
                <a:latin typeface="Arial" charset="0"/>
                <a:ea typeface="ＭＳ Ｐゴシック" charset="0"/>
                <a:cs typeface="ＭＳ Ｐゴシック" charset="0"/>
              </a:rPr>
              <a:t>-containing regimen.”</a:t>
            </a:r>
          </a:p>
          <a:p>
            <a:pPr marL="0" indent="0" eaLnBrk="1" hangingPunct="1">
              <a:buFontTx/>
              <a:buNone/>
            </a:pPr>
            <a:endParaRPr lang="en-US" sz="2400" i="1" dirty="0">
              <a:latin typeface="Arial" charset="0"/>
              <a:ea typeface="ＭＳ Ｐゴシック" charset="0"/>
              <a:cs typeface="ＭＳ Ｐゴシック" charset="0"/>
            </a:endParaRPr>
          </a:p>
          <a:p>
            <a:pPr marL="0" indent="0" eaLnBrk="1" hangingPunct="1">
              <a:buFontTx/>
              <a:buNone/>
            </a:pPr>
            <a:r>
              <a:rPr lang="en-US" sz="2400" i="1" dirty="0">
                <a:latin typeface="Arial" charset="0"/>
                <a:ea typeface="ＭＳ Ｐゴシック" charset="0"/>
                <a:cs typeface="ＭＳ Ｐゴシック" charset="0"/>
              </a:rPr>
              <a:t>The approval is based on positive results from the Phase III ML18147 study.</a:t>
            </a:r>
          </a:p>
        </p:txBody>
      </p:sp>
      <p:sp>
        <p:nvSpPr>
          <p:cNvPr id="49155" name="TextBox 1"/>
          <p:cNvSpPr txBox="1">
            <a:spLocks noChangeArrowheads="1"/>
          </p:cNvSpPr>
          <p:nvPr/>
        </p:nvSpPr>
        <p:spPr bwMode="auto">
          <a:xfrm>
            <a:off x="0" y="6411939"/>
            <a:ext cx="80792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FDA's Office of Hematology and Oncology Products Press Release, January 23, 2013</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46029"/>
            <a:ext cx="7874000" cy="1143000"/>
          </a:xfrm>
        </p:spPr>
        <p:txBody>
          <a:bodyPr>
            <a:noAutofit/>
          </a:bodyPr>
          <a:lstStyle/>
          <a:p>
            <a:pPr eaLnBrk="1" hangingPunct="1">
              <a:lnSpc>
                <a:spcPct val="90000"/>
              </a:lnSpc>
            </a:pPr>
            <a:r>
              <a:rPr lang="en-GB" dirty="0" err="1">
                <a:solidFill>
                  <a:srgbClr val="EFC53D"/>
                </a:solidFill>
                <a:latin typeface="Arial" charset="0"/>
                <a:ea typeface="ＭＳ Ｐゴシック" charset="0"/>
                <a:cs typeface="ＭＳ Ｐゴシック" charset="0"/>
              </a:rPr>
              <a:t>Bevacizumab</a:t>
            </a:r>
            <a:r>
              <a:rPr lang="en-GB" dirty="0">
                <a:solidFill>
                  <a:srgbClr val="EFC53D"/>
                </a:solidFill>
                <a:latin typeface="Arial" charset="0"/>
                <a:ea typeface="ＭＳ Ｐゴシック" charset="0"/>
                <a:cs typeface="ＭＳ Ｐゴシック" charset="0"/>
              </a:rPr>
              <a:t> </a:t>
            </a:r>
            <a:r>
              <a:rPr lang="en-GB" dirty="0" smtClean="0">
                <a:solidFill>
                  <a:srgbClr val="EFC53D"/>
                </a:solidFill>
                <a:latin typeface="Arial" charset="0"/>
                <a:ea typeface="ＭＳ Ｐゴシック" charset="0"/>
                <a:cs typeface="ＭＳ Ｐゴシック" charset="0"/>
              </a:rPr>
              <a:t>Beyond Progression </a:t>
            </a:r>
            <a:r>
              <a:rPr lang="en-GB" dirty="0">
                <a:solidFill>
                  <a:srgbClr val="EFC53D"/>
                </a:solidFill>
                <a:latin typeface="Arial" charset="0"/>
                <a:ea typeface="ＭＳ Ｐゴシック" charset="0"/>
                <a:cs typeface="ＭＳ Ｐゴシック" charset="0"/>
              </a:rPr>
              <a:t>(BBP</a:t>
            </a:r>
            <a:r>
              <a:rPr lang="en-GB" dirty="0" smtClean="0">
                <a:solidFill>
                  <a:srgbClr val="EFC53D"/>
                </a:solidFill>
                <a:latin typeface="Arial" charset="0"/>
                <a:ea typeface="ＭＳ Ｐゴシック" charset="0"/>
                <a:cs typeface="ＭＳ Ｐゴシック" charset="0"/>
              </a:rPr>
              <a:t>)</a:t>
            </a:r>
            <a:br>
              <a:rPr lang="en-GB" dirty="0" smtClean="0">
                <a:solidFill>
                  <a:srgbClr val="EFC53D"/>
                </a:solidFill>
                <a:latin typeface="Arial" charset="0"/>
                <a:ea typeface="ＭＳ Ｐゴシック" charset="0"/>
                <a:cs typeface="ＭＳ Ｐゴシック" charset="0"/>
              </a:rPr>
            </a:br>
            <a:r>
              <a:rPr lang="en-GB" dirty="0" err="1" smtClean="0">
                <a:solidFill>
                  <a:srgbClr val="EFC53D"/>
                </a:solidFill>
                <a:latin typeface="Arial" charset="0"/>
                <a:ea typeface="ＭＳ Ｐゴシック" charset="0"/>
                <a:cs typeface="ＭＳ Ｐゴシック" charset="0"/>
              </a:rPr>
              <a:t>BRiTE</a:t>
            </a:r>
            <a:r>
              <a:rPr lang="en-GB" dirty="0">
                <a:solidFill>
                  <a:srgbClr val="EFC53D"/>
                </a:solidFill>
                <a:latin typeface="Arial" charset="0"/>
                <a:ea typeface="ＭＳ Ｐゴシック" charset="0"/>
                <a:cs typeface="ＭＳ Ｐゴシック" charset="0"/>
              </a:rPr>
              <a:t>: </a:t>
            </a:r>
            <a:r>
              <a:rPr lang="en-GB" dirty="0" smtClean="0">
                <a:solidFill>
                  <a:srgbClr val="EFC53D"/>
                </a:solidFill>
                <a:latin typeface="Arial" charset="0"/>
                <a:ea typeface="ＭＳ Ｐゴシック" charset="0"/>
                <a:cs typeface="ＭＳ Ｐゴシック" charset="0"/>
              </a:rPr>
              <a:t>Nonrandomized</a:t>
            </a:r>
            <a:r>
              <a:rPr lang="en-GB" dirty="0">
                <a:solidFill>
                  <a:srgbClr val="EFC53D"/>
                </a:solidFill>
                <a:latin typeface="Arial" charset="0"/>
                <a:ea typeface="ＭＳ Ｐゴシック" charset="0"/>
                <a:cs typeface="ＭＳ Ｐゴシック" charset="0"/>
              </a:rPr>
              <a:t>, </a:t>
            </a:r>
            <a:r>
              <a:rPr lang="en-GB" dirty="0" smtClean="0">
                <a:solidFill>
                  <a:srgbClr val="EFC53D"/>
                </a:solidFill>
                <a:latin typeface="Arial" charset="0"/>
                <a:ea typeface="ＭＳ Ｐゴシック" charset="0"/>
                <a:cs typeface="ＭＳ Ｐゴシック" charset="0"/>
              </a:rPr>
              <a:t>Observational Cohort Study</a:t>
            </a:r>
            <a:endParaRPr lang="en-GB" dirty="0">
              <a:solidFill>
                <a:srgbClr val="EFC53D"/>
              </a:solidFill>
              <a:latin typeface="Arial" charset="0"/>
              <a:ea typeface="ＭＳ Ｐゴシック" charset="0"/>
              <a:cs typeface="ＭＳ Ｐゴシック" charset="0"/>
            </a:endParaRPr>
          </a:p>
        </p:txBody>
      </p:sp>
      <p:sp>
        <p:nvSpPr>
          <p:cNvPr id="51202" name="Text Box 10"/>
          <p:cNvSpPr txBox="1">
            <a:spLocks noChangeArrowheads="1"/>
          </p:cNvSpPr>
          <p:nvPr/>
        </p:nvSpPr>
        <p:spPr bwMode="auto">
          <a:xfrm>
            <a:off x="0" y="6427113"/>
            <a:ext cx="66398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lIns="182880" tIns="91440" rIns="91440" bIns="91440" anchor="b">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latin typeface="Arial"/>
                <a:cs typeface="Arial"/>
              </a:rPr>
              <a:t>Grothey</a:t>
            </a:r>
            <a:r>
              <a:rPr lang="en-US" sz="1600" dirty="0">
                <a:solidFill>
                  <a:srgbClr val="FFFFFF"/>
                </a:solidFill>
                <a:latin typeface="Arial"/>
                <a:cs typeface="Arial"/>
              </a:rPr>
              <a:t> A et al. </a:t>
            </a:r>
            <a:r>
              <a:rPr lang="en-US" sz="1600" i="1" dirty="0">
                <a:solidFill>
                  <a:srgbClr val="FFFFFF"/>
                </a:solidFill>
                <a:latin typeface="Arial"/>
                <a:cs typeface="Arial"/>
              </a:rPr>
              <a:t>JCO</a:t>
            </a:r>
            <a:r>
              <a:rPr lang="en-US" sz="1600" dirty="0">
                <a:solidFill>
                  <a:srgbClr val="FFFFFF"/>
                </a:solidFill>
                <a:latin typeface="Arial"/>
                <a:cs typeface="Arial"/>
              </a:rPr>
              <a:t> 2008;26:5326-34.</a:t>
            </a:r>
          </a:p>
        </p:txBody>
      </p:sp>
      <p:sp>
        <p:nvSpPr>
          <p:cNvPr id="51203" name="Rectangle 2"/>
          <p:cNvSpPr>
            <a:spLocks noChangeArrowheads="1"/>
          </p:cNvSpPr>
          <p:nvPr/>
        </p:nvSpPr>
        <p:spPr bwMode="auto">
          <a:xfrm>
            <a:off x="4502150" y="5072063"/>
            <a:ext cx="1781175" cy="881062"/>
          </a:xfrm>
          <a:prstGeom prst="roundRect">
            <a:avLst>
              <a:gd name="adj" fmla="val 16667"/>
            </a:avLst>
          </a:prstGeom>
          <a:solidFill>
            <a:srgbClr val="58C4F3"/>
          </a:solidFill>
          <a:ln>
            <a:solidFill>
              <a:srgbClr val="FFFFFF"/>
            </a:solidFill>
          </a:ln>
        </p:spPr>
        <p:txBody>
          <a:bodyPr anchor="ctr"/>
          <a:lstStyle/>
          <a:p>
            <a:pPr algn="ctr"/>
            <a:r>
              <a:rPr lang="en-US" sz="1600" b="1" dirty="0" err="1">
                <a:solidFill>
                  <a:srgbClr val="000090"/>
                </a:solidFill>
                <a:latin typeface="Arial"/>
                <a:cs typeface="Arial"/>
              </a:rPr>
              <a:t>Bevacizumab</a:t>
            </a:r>
            <a:r>
              <a:rPr lang="en-US" sz="1600" b="1" dirty="0">
                <a:solidFill>
                  <a:srgbClr val="000090"/>
                </a:solidFill>
                <a:latin typeface="Arial"/>
                <a:cs typeface="Arial"/>
              </a:rPr>
              <a:t> post-PD</a:t>
            </a:r>
            <a:br>
              <a:rPr lang="en-US" sz="1600" b="1" dirty="0">
                <a:solidFill>
                  <a:srgbClr val="000090"/>
                </a:solidFill>
                <a:latin typeface="Arial"/>
                <a:cs typeface="Arial"/>
              </a:rPr>
            </a:br>
            <a:r>
              <a:rPr lang="en-US" sz="1600" b="1" dirty="0">
                <a:solidFill>
                  <a:srgbClr val="000090"/>
                </a:solidFill>
                <a:latin typeface="Arial"/>
                <a:cs typeface="Arial"/>
              </a:rPr>
              <a:t>(</a:t>
            </a:r>
            <a:r>
              <a:rPr lang="en-US" sz="1600" b="1" dirty="0" smtClean="0">
                <a:solidFill>
                  <a:srgbClr val="000090"/>
                </a:solidFill>
                <a:latin typeface="Arial"/>
                <a:cs typeface="Arial"/>
              </a:rPr>
              <a:t>n = 642</a:t>
            </a:r>
            <a:r>
              <a:rPr lang="en-US" sz="1600" b="1" dirty="0">
                <a:solidFill>
                  <a:srgbClr val="000090"/>
                </a:solidFill>
                <a:latin typeface="Arial"/>
                <a:cs typeface="Arial"/>
              </a:rPr>
              <a:t>)</a:t>
            </a:r>
          </a:p>
        </p:txBody>
      </p:sp>
      <p:sp>
        <p:nvSpPr>
          <p:cNvPr id="51204" name="Rectangle 4"/>
          <p:cNvSpPr>
            <a:spLocks noChangeArrowheads="1"/>
          </p:cNvSpPr>
          <p:nvPr/>
        </p:nvSpPr>
        <p:spPr bwMode="auto">
          <a:xfrm>
            <a:off x="368300" y="5073650"/>
            <a:ext cx="1781175" cy="881063"/>
          </a:xfrm>
          <a:prstGeom prst="roundRect">
            <a:avLst>
              <a:gd name="adj" fmla="val 16667"/>
            </a:avLst>
          </a:prstGeom>
          <a:solidFill>
            <a:srgbClr val="F8951E"/>
          </a:solidFill>
          <a:ln>
            <a:solidFill>
              <a:srgbClr val="FFFFFF"/>
            </a:solidFill>
          </a:ln>
        </p:spPr>
        <p:txBody>
          <a:bodyPr anchor="ctr"/>
          <a:lstStyle/>
          <a:p>
            <a:pPr algn="ctr"/>
            <a:r>
              <a:rPr lang="en-US" sz="1600" b="1" dirty="0">
                <a:solidFill>
                  <a:srgbClr val="000090"/>
                </a:solidFill>
                <a:latin typeface="Arial"/>
                <a:cs typeface="Arial"/>
              </a:rPr>
              <a:t>No post-PD treatment</a:t>
            </a:r>
            <a:br>
              <a:rPr lang="en-US" sz="1600" b="1" dirty="0">
                <a:solidFill>
                  <a:srgbClr val="000090"/>
                </a:solidFill>
                <a:latin typeface="Arial"/>
                <a:cs typeface="Arial"/>
              </a:rPr>
            </a:br>
            <a:r>
              <a:rPr lang="en-US" sz="1600" b="1" dirty="0">
                <a:solidFill>
                  <a:srgbClr val="000090"/>
                </a:solidFill>
                <a:latin typeface="Arial"/>
                <a:cs typeface="Arial"/>
              </a:rPr>
              <a:t>(</a:t>
            </a:r>
            <a:r>
              <a:rPr lang="en-US" sz="1600" b="1" dirty="0" smtClean="0">
                <a:solidFill>
                  <a:srgbClr val="000090"/>
                </a:solidFill>
                <a:latin typeface="Arial"/>
                <a:cs typeface="Arial"/>
              </a:rPr>
              <a:t>n = 253</a:t>
            </a:r>
            <a:r>
              <a:rPr lang="en-US" sz="1600" b="1" dirty="0">
                <a:solidFill>
                  <a:srgbClr val="000090"/>
                </a:solidFill>
                <a:latin typeface="Arial"/>
                <a:cs typeface="Arial"/>
              </a:rPr>
              <a:t>)</a:t>
            </a:r>
          </a:p>
        </p:txBody>
      </p:sp>
      <p:cxnSp>
        <p:nvCxnSpPr>
          <p:cNvPr id="51205" name="AutoShape 9"/>
          <p:cNvCxnSpPr>
            <a:cxnSpLocks noChangeShapeType="1"/>
          </p:cNvCxnSpPr>
          <p:nvPr/>
        </p:nvCxnSpPr>
        <p:spPr bwMode="auto">
          <a:xfrm>
            <a:off x="3327400" y="2146300"/>
            <a:ext cx="0" cy="527050"/>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cxnSp>
        <p:nvCxnSpPr>
          <p:cNvPr id="51206" name="AutoShape 12"/>
          <p:cNvCxnSpPr>
            <a:cxnSpLocks noChangeShapeType="1"/>
          </p:cNvCxnSpPr>
          <p:nvPr/>
        </p:nvCxnSpPr>
        <p:spPr bwMode="auto">
          <a:xfrm>
            <a:off x="3326607" y="2858293"/>
            <a:ext cx="0" cy="823913"/>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cxnSp>
        <p:nvCxnSpPr>
          <p:cNvPr id="51207" name="AutoShape 13"/>
          <p:cNvCxnSpPr>
            <a:cxnSpLocks noChangeShapeType="1"/>
            <a:stCxn id="51211" idx="2"/>
            <a:endCxn id="51204" idx="0"/>
          </p:cNvCxnSpPr>
          <p:nvPr/>
        </p:nvCxnSpPr>
        <p:spPr bwMode="auto">
          <a:xfrm rot="5400000">
            <a:off x="1955405" y="3702447"/>
            <a:ext cx="674687" cy="2067719"/>
          </a:xfrm>
          <a:prstGeom prst="bentConnector3">
            <a:avLst>
              <a:gd name="adj1" fmla="val 50000"/>
            </a:avLst>
          </a:prstGeom>
          <a:noFill/>
          <a:ln w="28575">
            <a:solidFill>
              <a:srgbClr val="FFFFFF"/>
            </a:solidFill>
            <a:miter lim="800000"/>
            <a:headEnd/>
            <a:tailEnd type="triangle" w="lg" len="lg"/>
          </a:ln>
          <a:extLst>
            <a:ext uri="{909E8E84-426E-40dd-AFC4-6F175D3DCCD1}">
              <a14:hiddenFill xmlns:a14="http://schemas.microsoft.com/office/drawing/2010/main">
                <a:noFill/>
              </a14:hiddenFill>
            </a:ext>
          </a:extLst>
        </p:spPr>
      </p:cxnSp>
      <p:cxnSp>
        <p:nvCxnSpPr>
          <p:cNvPr id="51208" name="AutoShape 14"/>
          <p:cNvCxnSpPr>
            <a:cxnSpLocks noChangeShapeType="1"/>
            <a:stCxn id="51211" idx="2"/>
            <a:endCxn id="51210" idx="0"/>
          </p:cNvCxnSpPr>
          <p:nvPr/>
        </p:nvCxnSpPr>
        <p:spPr bwMode="auto">
          <a:xfrm>
            <a:off x="3326607" y="4398963"/>
            <a:ext cx="5556" cy="673100"/>
          </a:xfrm>
          <a:prstGeom prst="straightConnector1">
            <a:avLst/>
          </a:prstGeom>
          <a:noFill/>
          <a:ln w="28575">
            <a:solidFill>
              <a:srgbClr val="FFFFFF"/>
            </a:solidFill>
            <a:round/>
            <a:headEnd/>
            <a:tailEnd type="triangle" w="lg" len="lg"/>
          </a:ln>
          <a:extLst>
            <a:ext uri="{909E8E84-426E-40dd-AFC4-6F175D3DCCD1}">
              <a14:hiddenFill xmlns:a14="http://schemas.microsoft.com/office/drawing/2010/main">
                <a:noFill/>
              </a14:hiddenFill>
            </a:ext>
          </a:extLst>
        </p:spPr>
      </p:cxnSp>
      <p:cxnSp>
        <p:nvCxnSpPr>
          <p:cNvPr id="51209" name="AutoShape 15"/>
          <p:cNvCxnSpPr>
            <a:cxnSpLocks noChangeShapeType="1"/>
            <a:stCxn id="51211" idx="2"/>
            <a:endCxn id="51203" idx="0"/>
          </p:cNvCxnSpPr>
          <p:nvPr/>
        </p:nvCxnSpPr>
        <p:spPr bwMode="auto">
          <a:xfrm rot="16200000" flipH="1">
            <a:off x="4023122" y="3702447"/>
            <a:ext cx="673100" cy="2066131"/>
          </a:xfrm>
          <a:prstGeom prst="bentConnector3">
            <a:avLst>
              <a:gd name="adj1" fmla="val 50000"/>
            </a:avLst>
          </a:prstGeom>
          <a:noFill/>
          <a:ln w="28575">
            <a:solidFill>
              <a:srgbClr val="FFFFFF"/>
            </a:solidFill>
            <a:miter lim="800000"/>
            <a:headEnd/>
            <a:tailEnd type="triangle" w="lg" len="lg"/>
          </a:ln>
          <a:extLst>
            <a:ext uri="{909E8E84-426E-40dd-AFC4-6F175D3DCCD1}">
              <a14:hiddenFill xmlns:a14="http://schemas.microsoft.com/office/drawing/2010/main">
                <a:noFill/>
              </a14:hiddenFill>
            </a:ext>
          </a:extLst>
        </p:spPr>
      </p:cxnSp>
      <p:sp>
        <p:nvSpPr>
          <p:cNvPr id="51210" name="Rectangle 3"/>
          <p:cNvSpPr>
            <a:spLocks noChangeArrowheads="1"/>
          </p:cNvSpPr>
          <p:nvPr/>
        </p:nvSpPr>
        <p:spPr bwMode="auto">
          <a:xfrm>
            <a:off x="2371725" y="5072063"/>
            <a:ext cx="1920875" cy="881062"/>
          </a:xfrm>
          <a:prstGeom prst="roundRect">
            <a:avLst>
              <a:gd name="adj" fmla="val 16667"/>
            </a:avLst>
          </a:prstGeom>
          <a:solidFill>
            <a:srgbClr val="99CD13"/>
          </a:solidFill>
          <a:ln>
            <a:solidFill>
              <a:srgbClr val="FFFFFF"/>
            </a:solidFill>
          </a:ln>
          <a:extLst/>
        </p:spPr>
        <p:txBody>
          <a:bodyPr anchor="ctr"/>
          <a:lstStyle/>
          <a:p>
            <a:pPr algn="ctr"/>
            <a:r>
              <a:rPr lang="en-US" sz="1600" b="1" dirty="0">
                <a:solidFill>
                  <a:srgbClr val="000090"/>
                </a:solidFill>
                <a:latin typeface="Arial"/>
                <a:cs typeface="Arial"/>
              </a:rPr>
              <a:t>No </a:t>
            </a:r>
            <a:r>
              <a:rPr lang="en-US" sz="1600" b="1" dirty="0" err="1">
                <a:solidFill>
                  <a:srgbClr val="000090"/>
                </a:solidFill>
                <a:latin typeface="Arial"/>
                <a:cs typeface="Arial"/>
              </a:rPr>
              <a:t>bevacizumab</a:t>
            </a:r>
            <a:r>
              <a:rPr lang="en-US" sz="1600" b="1" dirty="0">
                <a:solidFill>
                  <a:srgbClr val="000090"/>
                </a:solidFill>
                <a:latin typeface="Arial"/>
                <a:cs typeface="Arial"/>
              </a:rPr>
              <a:t> post-PD</a:t>
            </a:r>
            <a:br>
              <a:rPr lang="en-US" sz="1600" b="1" dirty="0">
                <a:solidFill>
                  <a:srgbClr val="000090"/>
                </a:solidFill>
                <a:latin typeface="Arial"/>
                <a:cs typeface="Arial"/>
              </a:rPr>
            </a:br>
            <a:r>
              <a:rPr lang="en-US" sz="1600" b="1" dirty="0">
                <a:solidFill>
                  <a:srgbClr val="000090"/>
                </a:solidFill>
                <a:latin typeface="Arial"/>
                <a:cs typeface="Arial"/>
              </a:rPr>
              <a:t>(</a:t>
            </a:r>
            <a:r>
              <a:rPr lang="en-US" sz="1600" b="1" dirty="0" smtClean="0">
                <a:solidFill>
                  <a:srgbClr val="000090"/>
                </a:solidFill>
                <a:latin typeface="Arial"/>
                <a:cs typeface="Arial"/>
              </a:rPr>
              <a:t>n = 531</a:t>
            </a:r>
            <a:r>
              <a:rPr lang="en-US" sz="1600" b="1" dirty="0">
                <a:solidFill>
                  <a:srgbClr val="000090"/>
                </a:solidFill>
                <a:latin typeface="Arial"/>
                <a:cs typeface="Arial"/>
              </a:rPr>
              <a:t>)</a:t>
            </a:r>
          </a:p>
        </p:txBody>
      </p:sp>
      <p:sp>
        <p:nvSpPr>
          <p:cNvPr id="51211" name="Rectangle 11"/>
          <p:cNvSpPr>
            <a:spLocks noChangeArrowheads="1"/>
          </p:cNvSpPr>
          <p:nvPr/>
        </p:nvSpPr>
        <p:spPr bwMode="auto">
          <a:xfrm>
            <a:off x="1635125" y="3751263"/>
            <a:ext cx="3382963" cy="647700"/>
          </a:xfrm>
          <a:prstGeom prst="roundRect">
            <a:avLst>
              <a:gd name="adj" fmla="val 16667"/>
            </a:avLst>
          </a:prstGeom>
          <a:solidFill>
            <a:srgbClr val="012A50"/>
          </a:solidFill>
          <a:ln>
            <a:solidFill>
              <a:srgbClr val="FFFFFF"/>
            </a:solidFill>
          </a:ln>
        </p:spPr>
        <p:txBody>
          <a:bodyPr anchor="ctr"/>
          <a:lstStyle/>
          <a:p>
            <a:pPr algn="ctr"/>
            <a:r>
              <a:rPr lang="en-US" sz="1600" b="1" dirty="0">
                <a:solidFill>
                  <a:srgbClr val="FFFFFF"/>
                </a:solidFill>
                <a:latin typeface="Arial"/>
                <a:cs typeface="Arial"/>
              </a:rPr>
              <a:t>Physician decision </a:t>
            </a:r>
            <a:r>
              <a:rPr lang="en-US" sz="1600" b="1" dirty="0">
                <a:solidFill>
                  <a:srgbClr val="000080"/>
                </a:solidFill>
                <a:latin typeface="Arial"/>
                <a:cs typeface="Arial"/>
              </a:rPr>
              <a:t/>
            </a:r>
            <a:br>
              <a:rPr lang="en-US" sz="1600" b="1" dirty="0">
                <a:solidFill>
                  <a:srgbClr val="000080"/>
                </a:solidFill>
                <a:latin typeface="Arial"/>
                <a:cs typeface="Arial"/>
              </a:rPr>
            </a:br>
            <a:r>
              <a:rPr lang="en-US" sz="1600" b="1" dirty="0">
                <a:solidFill>
                  <a:srgbClr val="F9961E"/>
                </a:solidFill>
                <a:latin typeface="Arial"/>
                <a:cs typeface="Arial"/>
              </a:rPr>
              <a:t>(no randomization)</a:t>
            </a:r>
          </a:p>
        </p:txBody>
      </p:sp>
      <p:sp>
        <p:nvSpPr>
          <p:cNvPr id="51212" name="Rectangle 5"/>
          <p:cNvSpPr>
            <a:spLocks noChangeArrowheads="1"/>
          </p:cNvSpPr>
          <p:nvPr/>
        </p:nvSpPr>
        <p:spPr bwMode="auto">
          <a:xfrm>
            <a:off x="1635125" y="1557338"/>
            <a:ext cx="3382963" cy="792162"/>
          </a:xfrm>
          <a:prstGeom prst="roundRect">
            <a:avLst>
              <a:gd name="adj" fmla="val 16667"/>
            </a:avLst>
          </a:prstGeom>
          <a:solidFill>
            <a:srgbClr val="012A50"/>
          </a:solidFill>
          <a:ln>
            <a:solidFill>
              <a:srgbClr val="FFFFFF"/>
            </a:solidFill>
          </a:ln>
        </p:spPr>
        <p:txBody>
          <a:bodyPr anchor="ctr"/>
          <a:lstStyle/>
          <a:p>
            <a:pPr algn="ctr"/>
            <a:r>
              <a:rPr lang="en-US" sz="1600" b="1" dirty="0">
                <a:solidFill>
                  <a:schemeClr val="bg1"/>
                </a:solidFill>
                <a:latin typeface="Arial"/>
                <a:cs typeface="Arial"/>
              </a:rPr>
              <a:t> </a:t>
            </a:r>
            <a:r>
              <a:rPr lang="en-US" sz="1600" b="1" dirty="0" err="1">
                <a:solidFill>
                  <a:schemeClr val="bg1"/>
                </a:solidFill>
                <a:latin typeface="Arial"/>
                <a:cs typeface="Arial"/>
              </a:rPr>
              <a:t>Unresectable</a:t>
            </a:r>
            <a:r>
              <a:rPr lang="en-US" sz="1600" b="1" dirty="0">
                <a:solidFill>
                  <a:schemeClr val="bg1"/>
                </a:solidFill>
                <a:latin typeface="Arial"/>
                <a:cs typeface="Arial"/>
              </a:rPr>
              <a:t> </a:t>
            </a:r>
            <a:r>
              <a:rPr lang="en-US" sz="1600" b="1" dirty="0" err="1">
                <a:solidFill>
                  <a:schemeClr val="bg1"/>
                </a:solidFill>
                <a:latin typeface="Arial"/>
                <a:cs typeface="Arial"/>
              </a:rPr>
              <a:t>mCRC</a:t>
            </a:r>
            <a:r>
              <a:rPr lang="en-US" sz="1600" b="1" dirty="0">
                <a:solidFill>
                  <a:schemeClr val="bg1"/>
                </a:solidFill>
                <a:latin typeface="Arial"/>
                <a:cs typeface="Arial"/>
              </a:rPr>
              <a:t> treated with first-line chemotherapy</a:t>
            </a:r>
            <a:r>
              <a:rPr lang="en-US" sz="1600" dirty="0">
                <a:solidFill>
                  <a:schemeClr val="bg1"/>
                </a:solidFill>
                <a:latin typeface="Arial"/>
                <a:cs typeface="Arial"/>
              </a:rPr>
              <a:t> </a:t>
            </a:r>
            <a:r>
              <a:rPr lang="en-US" sz="1600" b="1" dirty="0">
                <a:solidFill>
                  <a:schemeClr val="bg1"/>
                </a:solidFill>
                <a:latin typeface="Arial"/>
                <a:cs typeface="Arial"/>
              </a:rPr>
              <a:t>+ </a:t>
            </a:r>
            <a:r>
              <a:rPr lang="en-US" sz="1600" b="1" dirty="0" err="1">
                <a:solidFill>
                  <a:schemeClr val="bg1"/>
                </a:solidFill>
                <a:latin typeface="Arial"/>
                <a:cs typeface="Arial"/>
              </a:rPr>
              <a:t>bevacizumab</a:t>
            </a:r>
            <a:r>
              <a:rPr lang="en-US" sz="1600" dirty="0">
                <a:solidFill>
                  <a:schemeClr val="bg1"/>
                </a:solidFill>
                <a:latin typeface="Arial"/>
                <a:cs typeface="Arial"/>
              </a:rPr>
              <a:t> </a:t>
            </a:r>
            <a:r>
              <a:rPr lang="en-US" sz="1600" b="1" dirty="0">
                <a:solidFill>
                  <a:schemeClr val="bg1"/>
                </a:solidFill>
                <a:latin typeface="Arial"/>
                <a:cs typeface="Arial"/>
              </a:rPr>
              <a:t>(</a:t>
            </a:r>
            <a:r>
              <a:rPr lang="en-US" sz="1600" b="1" dirty="0" smtClean="0">
                <a:solidFill>
                  <a:schemeClr val="bg1"/>
                </a:solidFill>
                <a:latin typeface="Arial"/>
                <a:cs typeface="Arial"/>
              </a:rPr>
              <a:t>n = 1,953</a:t>
            </a:r>
            <a:r>
              <a:rPr lang="en-US" sz="1600" b="1" dirty="0">
                <a:solidFill>
                  <a:schemeClr val="bg1"/>
                </a:solidFill>
                <a:latin typeface="Arial"/>
                <a:cs typeface="Arial"/>
              </a:rPr>
              <a:t>)</a:t>
            </a:r>
            <a:endParaRPr lang="en-GB" sz="1600" b="1" dirty="0">
              <a:solidFill>
                <a:schemeClr val="bg1"/>
              </a:solidFill>
              <a:latin typeface="Arial"/>
              <a:cs typeface="Arial"/>
            </a:endParaRPr>
          </a:p>
        </p:txBody>
      </p:sp>
      <p:sp>
        <p:nvSpPr>
          <p:cNvPr id="51213" name="Rectangle 6"/>
          <p:cNvSpPr>
            <a:spLocks noChangeArrowheads="1"/>
          </p:cNvSpPr>
          <p:nvPr/>
        </p:nvSpPr>
        <p:spPr bwMode="auto">
          <a:xfrm>
            <a:off x="1635125" y="2724150"/>
            <a:ext cx="3382963" cy="6477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en-US" sz="1600" b="1" dirty="0">
                <a:solidFill>
                  <a:srgbClr val="000000"/>
                </a:solidFill>
                <a:latin typeface="Arial"/>
                <a:cs typeface="Arial"/>
              </a:rPr>
              <a:t>First progression</a:t>
            </a:r>
          </a:p>
          <a:p>
            <a:pPr algn="ctr"/>
            <a:r>
              <a:rPr lang="en-US" sz="1600" b="1" dirty="0">
                <a:solidFill>
                  <a:srgbClr val="000000"/>
                </a:solidFill>
                <a:latin typeface="Arial"/>
                <a:cs typeface="Arial"/>
              </a:rPr>
              <a:t>(</a:t>
            </a:r>
            <a:r>
              <a:rPr lang="en-US" sz="1600" b="1" dirty="0" smtClean="0">
                <a:solidFill>
                  <a:srgbClr val="000000"/>
                </a:solidFill>
                <a:latin typeface="Arial"/>
                <a:cs typeface="Arial"/>
              </a:rPr>
              <a:t>n = 1,445</a:t>
            </a:r>
            <a:r>
              <a:rPr lang="en-US" sz="1600" b="1" dirty="0">
                <a:solidFill>
                  <a:srgbClr val="000000"/>
                </a:solidFill>
                <a:latin typeface="Arial"/>
                <a:cs typeface="Arial"/>
              </a:rPr>
              <a:t>)</a:t>
            </a:r>
          </a:p>
        </p:txBody>
      </p:sp>
      <p:sp>
        <p:nvSpPr>
          <p:cNvPr id="51214" name="TextBox 6"/>
          <p:cNvSpPr txBox="1">
            <a:spLocks noChangeArrowheads="1"/>
          </p:cNvSpPr>
          <p:nvPr/>
        </p:nvSpPr>
        <p:spPr bwMode="auto">
          <a:xfrm>
            <a:off x="5316538" y="2673350"/>
            <a:ext cx="36623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1200"/>
              </a:spcBef>
            </a:pPr>
            <a:r>
              <a:rPr lang="en-US" sz="2000" b="1" dirty="0">
                <a:solidFill>
                  <a:srgbClr val="ECBB33"/>
                </a:solidFill>
                <a:latin typeface="Arial"/>
                <a:cs typeface="Arial"/>
              </a:rPr>
              <a:t>Median Overall Survival</a:t>
            </a:r>
            <a:r>
              <a:rPr lang="en-US" sz="2000" b="1" dirty="0" smtClean="0">
                <a:solidFill>
                  <a:srgbClr val="ECBB33"/>
                </a:solidFill>
                <a:latin typeface="Arial"/>
                <a:cs typeface="Arial"/>
              </a:rPr>
              <a:t>:</a:t>
            </a:r>
            <a:br>
              <a:rPr lang="en-US" sz="2000" b="1" dirty="0" smtClean="0">
                <a:solidFill>
                  <a:srgbClr val="ECBB33"/>
                </a:solidFill>
                <a:latin typeface="Arial"/>
                <a:cs typeface="Arial"/>
              </a:rPr>
            </a:br>
            <a:r>
              <a:rPr lang="en-US" sz="2000" b="1" dirty="0" smtClean="0">
                <a:solidFill>
                  <a:srgbClr val="ECBB33"/>
                </a:solidFill>
                <a:latin typeface="Arial"/>
                <a:cs typeface="Arial"/>
              </a:rPr>
              <a:t>19.9 </a:t>
            </a:r>
            <a:r>
              <a:rPr lang="en-US" sz="2000" b="1" dirty="0">
                <a:solidFill>
                  <a:srgbClr val="ECBB33"/>
                </a:solidFill>
                <a:latin typeface="Arial"/>
                <a:cs typeface="Arial"/>
              </a:rPr>
              <a:t>v. 31.8 </a:t>
            </a:r>
            <a:r>
              <a:rPr lang="en-US" sz="2000" b="1" dirty="0" err="1" smtClean="0">
                <a:solidFill>
                  <a:srgbClr val="ECBB33"/>
                </a:solidFill>
                <a:latin typeface="Arial"/>
                <a:cs typeface="Arial"/>
              </a:rPr>
              <a:t>mos</a:t>
            </a:r>
            <a:endParaRPr lang="en-US" sz="2000" b="1" dirty="0">
              <a:solidFill>
                <a:srgbClr val="ECBB33"/>
              </a:solidFill>
              <a:latin typeface="Arial"/>
              <a:cs typeface="Arial"/>
            </a:endParaRPr>
          </a:p>
          <a:p>
            <a:pPr>
              <a:spcBef>
                <a:spcPts val="1200"/>
              </a:spcBef>
            </a:pPr>
            <a:r>
              <a:rPr lang="en-US" sz="2000" b="1" dirty="0">
                <a:solidFill>
                  <a:srgbClr val="ECBB33"/>
                </a:solidFill>
                <a:latin typeface="Arial"/>
                <a:cs typeface="Arial"/>
              </a:rPr>
              <a:t>Overall Survival Beyond PD: </a:t>
            </a:r>
            <a:r>
              <a:rPr lang="en-US" sz="2000" b="1" dirty="0" smtClean="0">
                <a:solidFill>
                  <a:srgbClr val="ECBB33"/>
                </a:solidFill>
                <a:latin typeface="Arial"/>
                <a:cs typeface="Arial"/>
              </a:rPr>
              <a:t>9.5 </a:t>
            </a:r>
            <a:r>
              <a:rPr lang="en-US" sz="2000" b="1" dirty="0">
                <a:solidFill>
                  <a:srgbClr val="ECBB33"/>
                </a:solidFill>
                <a:latin typeface="Arial"/>
                <a:cs typeface="Arial"/>
              </a:rPr>
              <a:t>v. 19.2 </a:t>
            </a:r>
            <a:r>
              <a:rPr lang="en-US" sz="2000" b="1" dirty="0" err="1">
                <a:solidFill>
                  <a:srgbClr val="ECBB33"/>
                </a:solidFill>
                <a:latin typeface="Arial"/>
                <a:cs typeface="Arial"/>
              </a:rPr>
              <a:t>mos</a:t>
            </a:r>
            <a:endParaRPr lang="en-US" sz="2000" b="1" dirty="0">
              <a:solidFill>
                <a:srgbClr val="ECBB33"/>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0"/>
          <p:cNvSpPr txBox="1">
            <a:spLocks noChangeArrowheads="1"/>
          </p:cNvSpPr>
          <p:nvPr/>
        </p:nvSpPr>
        <p:spPr bwMode="gray">
          <a:xfrm>
            <a:off x="0" y="6427113"/>
            <a:ext cx="800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chemeClr val="bg1"/>
                </a:solidFill>
                <a:latin typeface="Arial"/>
                <a:cs typeface="Arial"/>
              </a:rPr>
              <a:t>Arnold D et al. </a:t>
            </a:r>
            <a:r>
              <a:rPr lang="en-US" sz="1600" i="1" dirty="0" err="1">
                <a:solidFill>
                  <a:schemeClr val="bg1"/>
                </a:solidFill>
                <a:latin typeface="Arial"/>
                <a:cs typeface="Arial"/>
              </a:rPr>
              <a:t>Proc</a:t>
            </a:r>
            <a:r>
              <a:rPr lang="en-US" sz="1600" i="1" dirty="0">
                <a:solidFill>
                  <a:schemeClr val="bg1"/>
                </a:solidFill>
                <a:latin typeface="Arial"/>
                <a:cs typeface="Arial"/>
              </a:rPr>
              <a:t> ASCO </a:t>
            </a:r>
            <a:r>
              <a:rPr lang="en-US" sz="1600" dirty="0">
                <a:solidFill>
                  <a:schemeClr val="bg1"/>
                </a:solidFill>
                <a:latin typeface="Arial"/>
                <a:cs typeface="Arial"/>
              </a:rPr>
              <a:t>2012;Abstract CRA3503.</a:t>
            </a:r>
            <a:endParaRPr lang="en-US" sz="1600" i="1" dirty="0">
              <a:solidFill>
                <a:schemeClr val="bg1"/>
              </a:solidFill>
              <a:latin typeface="Arial"/>
              <a:cs typeface="Arial"/>
            </a:endParaRPr>
          </a:p>
        </p:txBody>
      </p:sp>
      <p:sp>
        <p:nvSpPr>
          <p:cNvPr id="53250" name="Rectangle 26"/>
          <p:cNvSpPr>
            <a:spLocks noGrp="1" noChangeArrowheads="1"/>
          </p:cNvSpPr>
          <p:nvPr>
            <p:ph type="title"/>
          </p:nvPr>
        </p:nvSpPr>
        <p:spPr/>
        <p:txBody>
          <a:bodyPr>
            <a:normAutofit fontScale="90000"/>
          </a:bodyPr>
          <a:lstStyle/>
          <a:p>
            <a:r>
              <a:rPr lang="en-US" dirty="0">
                <a:solidFill>
                  <a:srgbClr val="EFC53D"/>
                </a:solidFill>
                <a:ea typeface="ＭＳ Ｐゴシック" charset="0"/>
              </a:rPr>
              <a:t>TML (ML18147</a:t>
            </a:r>
            <a:r>
              <a:rPr lang="en-US" dirty="0" smtClean="0">
                <a:solidFill>
                  <a:srgbClr val="EFC53D"/>
                </a:solidFill>
                <a:ea typeface="ＭＳ Ｐゴシック" charset="0"/>
              </a:rPr>
              <a:t>): </a:t>
            </a:r>
            <a:r>
              <a:rPr lang="en-GB" dirty="0">
                <a:solidFill>
                  <a:srgbClr val="EFC53D"/>
                </a:solidFill>
                <a:ea typeface="ＭＳ Ｐゴシック" charset="0"/>
              </a:rPr>
              <a:t>Phase </a:t>
            </a:r>
            <a:r>
              <a:rPr lang="en-GB" dirty="0" smtClean="0">
                <a:solidFill>
                  <a:srgbClr val="EFC53D"/>
                </a:solidFill>
                <a:ea typeface="ＭＳ Ｐゴシック" charset="0"/>
              </a:rPr>
              <a:t>III Study </a:t>
            </a:r>
            <a:r>
              <a:rPr lang="en-GB" dirty="0">
                <a:solidFill>
                  <a:srgbClr val="EFC53D"/>
                </a:solidFill>
                <a:ea typeface="ＭＳ Ｐゴシック" charset="0"/>
              </a:rPr>
              <a:t>of </a:t>
            </a:r>
            <a:r>
              <a:rPr lang="en-GB" dirty="0" err="1">
                <a:solidFill>
                  <a:srgbClr val="EFC53D"/>
                </a:solidFill>
                <a:ea typeface="ＭＳ Ｐゴシック" charset="0"/>
              </a:rPr>
              <a:t>Bevacizumab</a:t>
            </a:r>
            <a:r>
              <a:rPr lang="en-GB" dirty="0">
                <a:solidFill>
                  <a:srgbClr val="EFC53D"/>
                </a:solidFill>
                <a:ea typeface="ＭＳ Ｐゴシック" charset="0"/>
              </a:rPr>
              <a:t> Beyond First Disease Progression</a:t>
            </a:r>
            <a:endParaRPr lang="en-US" dirty="0">
              <a:solidFill>
                <a:srgbClr val="EFC53D"/>
              </a:solidFill>
              <a:ea typeface="ＭＳ Ｐゴシック" charset="0"/>
            </a:endParaRPr>
          </a:p>
        </p:txBody>
      </p:sp>
      <p:sp>
        <p:nvSpPr>
          <p:cNvPr id="1416221" name="Rectangle 29"/>
          <p:cNvSpPr>
            <a:spLocks noChangeArrowheads="1"/>
          </p:cNvSpPr>
          <p:nvPr/>
        </p:nvSpPr>
        <p:spPr bwMode="auto">
          <a:xfrm>
            <a:off x="5664200" y="1920875"/>
            <a:ext cx="2514600" cy="822325"/>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lgn="ctr">
              <a:defRPr/>
            </a:pPr>
            <a:r>
              <a:rPr lang="en-US" sz="2000" b="1">
                <a:solidFill>
                  <a:srgbClr val="00009A"/>
                </a:solidFill>
                <a:latin typeface="Arial"/>
                <a:ea typeface="ＭＳ Ｐゴシック" charset="-128"/>
                <a:cs typeface="Arial"/>
              </a:rPr>
              <a:t>Standard </a:t>
            </a:r>
            <a:br>
              <a:rPr lang="en-US" sz="2000" b="1">
                <a:solidFill>
                  <a:srgbClr val="00009A"/>
                </a:solidFill>
                <a:latin typeface="Arial"/>
                <a:ea typeface="ＭＳ Ｐゴシック" charset="-128"/>
                <a:cs typeface="Arial"/>
              </a:rPr>
            </a:br>
            <a:r>
              <a:rPr lang="en-US" sz="2000" b="1">
                <a:solidFill>
                  <a:srgbClr val="00009A"/>
                </a:solidFill>
                <a:latin typeface="Arial"/>
                <a:ea typeface="ＭＳ Ｐゴシック" charset="-128"/>
                <a:cs typeface="Arial"/>
              </a:rPr>
              <a:t>second-line CT</a:t>
            </a:r>
          </a:p>
        </p:txBody>
      </p:sp>
      <p:sp>
        <p:nvSpPr>
          <p:cNvPr id="53252" name="Line 30"/>
          <p:cNvSpPr>
            <a:spLocks noChangeShapeType="1"/>
          </p:cNvSpPr>
          <p:nvPr/>
        </p:nvSpPr>
        <p:spPr bwMode="auto">
          <a:xfrm>
            <a:off x="3505200" y="3187700"/>
            <a:ext cx="17018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3253" name="Line 31"/>
          <p:cNvSpPr>
            <a:spLocks noChangeShapeType="1"/>
          </p:cNvSpPr>
          <p:nvPr/>
        </p:nvSpPr>
        <p:spPr bwMode="auto">
          <a:xfrm flipV="1">
            <a:off x="5207000" y="2336800"/>
            <a:ext cx="0" cy="8509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3254" name="Line 32"/>
          <p:cNvSpPr>
            <a:spLocks noChangeShapeType="1"/>
          </p:cNvSpPr>
          <p:nvPr/>
        </p:nvSpPr>
        <p:spPr bwMode="auto">
          <a:xfrm flipV="1">
            <a:off x="5207000" y="3187700"/>
            <a:ext cx="0" cy="7493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3255" name="Line 33"/>
          <p:cNvSpPr>
            <a:spLocks noChangeShapeType="1"/>
          </p:cNvSpPr>
          <p:nvPr/>
        </p:nvSpPr>
        <p:spPr bwMode="auto">
          <a:xfrm>
            <a:off x="5207000" y="23368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3256" name="Line 34"/>
          <p:cNvSpPr>
            <a:spLocks noChangeShapeType="1"/>
          </p:cNvSpPr>
          <p:nvPr/>
        </p:nvSpPr>
        <p:spPr bwMode="auto">
          <a:xfrm>
            <a:off x="5207000" y="39370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1416227" name="Rectangle 35"/>
          <p:cNvSpPr>
            <a:spLocks noChangeArrowheads="1"/>
          </p:cNvSpPr>
          <p:nvPr/>
        </p:nvSpPr>
        <p:spPr bwMode="auto">
          <a:xfrm>
            <a:off x="5664200" y="3365500"/>
            <a:ext cx="2514600" cy="1143000"/>
          </a:xfrm>
          <a:prstGeom prst="rect">
            <a:avLst/>
          </a:prstGeom>
          <a:solidFill>
            <a:srgbClr val="99CC00"/>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latin typeface="Arial"/>
              <a:ea typeface="+mn-ea"/>
              <a:cs typeface="Arial"/>
            </a:endParaRPr>
          </a:p>
        </p:txBody>
      </p:sp>
      <p:sp>
        <p:nvSpPr>
          <p:cNvPr id="53258" name="Rectangle 36"/>
          <p:cNvSpPr>
            <a:spLocks noChangeArrowheads="1"/>
          </p:cNvSpPr>
          <p:nvPr/>
        </p:nvSpPr>
        <p:spPr bwMode="auto">
          <a:xfrm>
            <a:off x="5664200" y="3365500"/>
            <a:ext cx="251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2000" b="1">
                <a:solidFill>
                  <a:srgbClr val="00009A"/>
                </a:solidFill>
                <a:latin typeface="Arial"/>
                <a:cs typeface="Arial"/>
              </a:rPr>
              <a:t>Bevacizumab</a:t>
            </a:r>
            <a:r>
              <a:rPr lang="en-US" sz="2000" b="1">
                <a:solidFill>
                  <a:srgbClr val="00009A"/>
                </a:solidFill>
                <a:latin typeface="Arial"/>
                <a:cs typeface="Arial"/>
              </a:rPr>
              <a:t> + standard </a:t>
            </a:r>
            <a:br>
              <a:rPr lang="en-US" sz="2000" b="1">
                <a:solidFill>
                  <a:srgbClr val="00009A"/>
                </a:solidFill>
                <a:latin typeface="Arial"/>
                <a:cs typeface="Arial"/>
              </a:rPr>
            </a:br>
            <a:r>
              <a:rPr lang="en-US" sz="2000" b="1">
                <a:solidFill>
                  <a:srgbClr val="00009A"/>
                </a:solidFill>
                <a:latin typeface="Arial"/>
                <a:cs typeface="Arial"/>
              </a:rPr>
              <a:t>second-line CT </a:t>
            </a:r>
            <a:endParaRPr lang="en-GB" sz="2000" b="1">
              <a:solidFill>
                <a:srgbClr val="00009A"/>
              </a:solidFill>
              <a:latin typeface="Arial"/>
              <a:cs typeface="Arial"/>
            </a:endParaRPr>
          </a:p>
        </p:txBody>
      </p:sp>
      <p:grpSp>
        <p:nvGrpSpPr>
          <p:cNvPr id="53259" name="Group 38"/>
          <p:cNvGrpSpPr>
            <a:grpSpLocks/>
          </p:cNvGrpSpPr>
          <p:nvPr/>
        </p:nvGrpSpPr>
        <p:grpSpPr bwMode="auto">
          <a:xfrm>
            <a:off x="3886200" y="2730500"/>
            <a:ext cx="914400" cy="914400"/>
            <a:chOff x="1872" y="1584"/>
            <a:chExt cx="576" cy="576"/>
          </a:xfrm>
        </p:grpSpPr>
        <p:sp>
          <p:nvSpPr>
            <p:cNvPr id="53264" name="Oval 39"/>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a:cs typeface="Arial"/>
              </a:endParaRPr>
            </a:p>
          </p:txBody>
        </p:sp>
        <p:sp>
          <p:nvSpPr>
            <p:cNvPr id="53265"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a:solidFill>
                    <a:schemeClr val="bg1"/>
                  </a:solidFill>
                  <a:latin typeface="Arial"/>
                  <a:cs typeface="Arial"/>
                </a:rPr>
                <a:t>R</a:t>
              </a:r>
            </a:p>
          </p:txBody>
        </p:sp>
      </p:grpSp>
      <p:sp>
        <p:nvSpPr>
          <p:cNvPr id="1416219" name="Rectangle 27"/>
          <p:cNvSpPr>
            <a:spLocks noChangeArrowheads="1"/>
          </p:cNvSpPr>
          <p:nvPr/>
        </p:nvSpPr>
        <p:spPr bwMode="auto">
          <a:xfrm>
            <a:off x="609600" y="2171700"/>
            <a:ext cx="2925763" cy="205740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latin typeface="Arial"/>
              <a:ea typeface="+mn-ea"/>
              <a:cs typeface="Arial"/>
            </a:endParaRPr>
          </a:p>
        </p:txBody>
      </p:sp>
      <p:sp>
        <p:nvSpPr>
          <p:cNvPr id="53261" name="Rectangle 28"/>
          <p:cNvSpPr>
            <a:spLocks noChangeArrowheads="1"/>
          </p:cNvSpPr>
          <p:nvPr/>
        </p:nvSpPr>
        <p:spPr bwMode="auto">
          <a:xfrm>
            <a:off x="723900" y="21717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000" b="1">
                <a:solidFill>
                  <a:schemeClr val="bg1"/>
                </a:solidFill>
                <a:latin typeface="Arial"/>
                <a:cs typeface="Arial"/>
              </a:rPr>
              <a:t>Progression on b</a:t>
            </a:r>
            <a:r>
              <a:rPr kumimoji="1" lang="en-US" sz="2000" b="1">
                <a:solidFill>
                  <a:schemeClr val="bg1"/>
                </a:solidFill>
                <a:latin typeface="Arial"/>
                <a:cs typeface="Arial"/>
              </a:rPr>
              <a:t>evacizumab</a:t>
            </a:r>
            <a:r>
              <a:rPr lang="en-US" sz="2000" b="1">
                <a:solidFill>
                  <a:schemeClr val="bg1"/>
                </a:solidFill>
                <a:latin typeface="Arial"/>
                <a:cs typeface="Arial"/>
              </a:rPr>
              <a:t> + standard first-line CT (either oxaliplatin or irinotecan-based)</a:t>
            </a:r>
            <a:br>
              <a:rPr lang="en-US" sz="2000" b="1">
                <a:solidFill>
                  <a:schemeClr val="bg1"/>
                </a:solidFill>
                <a:latin typeface="Arial"/>
                <a:cs typeface="Arial"/>
              </a:rPr>
            </a:br>
            <a:r>
              <a:rPr lang="en-US" sz="2000" b="1">
                <a:solidFill>
                  <a:schemeClr val="bg1"/>
                </a:solidFill>
                <a:latin typeface="Arial"/>
                <a:cs typeface="Arial"/>
              </a:rPr>
              <a:t>(n = 820)</a:t>
            </a:r>
          </a:p>
        </p:txBody>
      </p:sp>
      <p:sp>
        <p:nvSpPr>
          <p:cNvPr id="18" name="Rounded Rectangle 25"/>
          <p:cNvSpPr>
            <a:spLocks noChangeArrowheads="1"/>
          </p:cNvSpPr>
          <p:nvPr/>
        </p:nvSpPr>
        <p:spPr bwMode="auto">
          <a:xfrm>
            <a:off x="2819400" y="4013200"/>
            <a:ext cx="3086100" cy="1219200"/>
          </a:xfrm>
          <a:prstGeom prst="roundRect">
            <a:avLst>
              <a:gd name="adj" fmla="val 16667"/>
            </a:avLst>
          </a:prstGeom>
          <a:noFill/>
          <a:ln>
            <a:noFill/>
          </a:ln>
          <a:effectLst>
            <a:outerShdw blurRad="63500" dist="20000" dir="5400000" rotWithShape="0">
              <a:srgbClr val="000000">
                <a:alpha val="37999"/>
              </a:srgbClr>
            </a:outerShdw>
          </a:effectLst>
          <a:extLst/>
        </p:spPr>
        <p:txBody>
          <a:bodyPr anchor="ctr"/>
          <a:lstStyle/>
          <a:p>
            <a:pPr algn="ctr" defTabSz="457200">
              <a:defRPr/>
            </a:pPr>
            <a:r>
              <a:rPr lang="en-GB" b="1" dirty="0">
                <a:solidFill>
                  <a:srgbClr val="FFFFFF"/>
                </a:solidFill>
                <a:latin typeface="Arial"/>
                <a:ea typeface="MS PGothic" pitchFamily="34" charset="-128"/>
                <a:cs typeface="Arial"/>
              </a:rPr>
              <a:t>CT switch:</a:t>
            </a:r>
          </a:p>
          <a:p>
            <a:pPr defTabSz="457200">
              <a:defRPr/>
            </a:pPr>
            <a:r>
              <a:rPr lang="en-GB" b="1" dirty="0" err="1">
                <a:solidFill>
                  <a:srgbClr val="FFFFFF"/>
                </a:solidFill>
                <a:latin typeface="Arial"/>
                <a:ea typeface="MS PGothic" pitchFamily="34" charset="-128"/>
                <a:cs typeface="Arial"/>
              </a:rPr>
              <a:t>Oxaliplatin</a:t>
            </a:r>
            <a:r>
              <a:rPr lang="en-GB" b="1" dirty="0">
                <a:solidFill>
                  <a:srgbClr val="FFFFFF"/>
                </a:solidFill>
                <a:latin typeface="Arial"/>
                <a:ea typeface="MS PGothic" pitchFamily="34" charset="-128"/>
                <a:cs typeface="Arial"/>
              </a:rPr>
              <a:t> </a:t>
            </a:r>
            <a:r>
              <a:rPr lang="en-GB" b="1" dirty="0" smtClean="0">
                <a:solidFill>
                  <a:srgbClr val="FFFFFF"/>
                </a:solidFill>
                <a:latin typeface="Arial"/>
                <a:ea typeface="MS PGothic" pitchFamily="34" charset="-128"/>
                <a:cs typeface="Arial"/>
                <a:sym typeface="Wingdings"/>
              </a:rPr>
              <a:t></a:t>
            </a:r>
            <a:r>
              <a:rPr lang="en-GB" b="1" dirty="0" smtClean="0">
                <a:solidFill>
                  <a:srgbClr val="FFFFFF"/>
                </a:solidFill>
                <a:latin typeface="Arial"/>
                <a:ea typeface="MS PGothic" pitchFamily="34" charset="-128"/>
                <a:cs typeface="Arial"/>
              </a:rPr>
              <a:t> </a:t>
            </a:r>
            <a:r>
              <a:rPr lang="en-GB" b="1" dirty="0">
                <a:solidFill>
                  <a:srgbClr val="FFFFFF"/>
                </a:solidFill>
                <a:latin typeface="Arial"/>
                <a:ea typeface="MS PGothic" pitchFamily="34" charset="-128"/>
                <a:cs typeface="Arial"/>
              </a:rPr>
              <a:t>Irinotecan</a:t>
            </a:r>
          </a:p>
          <a:p>
            <a:pPr defTabSz="457200">
              <a:defRPr/>
            </a:pPr>
            <a:r>
              <a:rPr lang="en-GB" b="1" dirty="0" err="1">
                <a:solidFill>
                  <a:srgbClr val="FFFFFF"/>
                </a:solidFill>
                <a:latin typeface="Arial"/>
                <a:ea typeface="MS PGothic" pitchFamily="34" charset="-128"/>
                <a:cs typeface="Arial"/>
              </a:rPr>
              <a:t>Irinotecan</a:t>
            </a:r>
            <a:r>
              <a:rPr lang="en-GB" b="1" dirty="0">
                <a:solidFill>
                  <a:srgbClr val="FFFFFF"/>
                </a:solidFill>
                <a:latin typeface="Arial"/>
                <a:ea typeface="MS PGothic" pitchFamily="34" charset="-128"/>
                <a:cs typeface="Arial"/>
              </a:rPr>
              <a:t> </a:t>
            </a:r>
            <a:r>
              <a:rPr lang="en-GB" b="1" dirty="0" smtClean="0">
                <a:solidFill>
                  <a:srgbClr val="FFFFFF"/>
                </a:solidFill>
                <a:latin typeface="Arial"/>
                <a:ea typeface="MS PGothic" pitchFamily="34" charset="-128"/>
                <a:cs typeface="Arial"/>
                <a:sym typeface="Wingdings"/>
              </a:rPr>
              <a:t></a:t>
            </a:r>
            <a:r>
              <a:rPr lang="en-GB" b="1" dirty="0" smtClean="0">
                <a:solidFill>
                  <a:srgbClr val="FFFFFF"/>
                </a:solidFill>
                <a:latin typeface="Arial"/>
                <a:ea typeface="MS PGothic" pitchFamily="34" charset="-128"/>
                <a:cs typeface="Arial"/>
              </a:rPr>
              <a:t> </a:t>
            </a:r>
            <a:r>
              <a:rPr lang="en-GB" b="1" dirty="0">
                <a:solidFill>
                  <a:srgbClr val="FFFFFF"/>
                </a:solidFill>
                <a:latin typeface="Arial"/>
                <a:ea typeface="MS PGothic" pitchFamily="34" charset="-128"/>
                <a:cs typeface="Arial"/>
              </a:rPr>
              <a:t>Oxaliplatin</a:t>
            </a:r>
          </a:p>
        </p:txBody>
      </p:sp>
      <p:sp>
        <p:nvSpPr>
          <p:cNvPr id="53263" name="Rectangle 1"/>
          <p:cNvSpPr>
            <a:spLocks noChangeArrowheads="1"/>
          </p:cNvSpPr>
          <p:nvPr/>
        </p:nvSpPr>
        <p:spPr bwMode="auto">
          <a:xfrm>
            <a:off x="609600" y="55626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b="1" dirty="0">
                <a:solidFill>
                  <a:srgbClr val="ECBB33"/>
                </a:solidFill>
                <a:latin typeface="Arial"/>
                <a:cs typeface="Arial"/>
              </a:rPr>
              <a:t>Median survival</a:t>
            </a:r>
            <a:r>
              <a:rPr lang="en-US" sz="2400" b="1" dirty="0" smtClean="0">
                <a:solidFill>
                  <a:srgbClr val="ECBB33"/>
                </a:solidFill>
                <a:latin typeface="Arial"/>
                <a:cs typeface="Arial"/>
              </a:rPr>
              <a:t>: 11.2 </a:t>
            </a:r>
            <a:r>
              <a:rPr lang="en-US" sz="2400" b="1" dirty="0" err="1">
                <a:solidFill>
                  <a:srgbClr val="ECBB33"/>
                </a:solidFill>
                <a:latin typeface="Arial"/>
                <a:cs typeface="Arial"/>
              </a:rPr>
              <a:t>vs</a:t>
            </a:r>
            <a:r>
              <a:rPr lang="en-US" sz="2400" b="1" dirty="0">
                <a:solidFill>
                  <a:srgbClr val="ECBB33"/>
                </a:solidFill>
                <a:latin typeface="Arial"/>
                <a:cs typeface="Arial"/>
              </a:rPr>
              <a:t> 9.8 months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Toxicities Associated with Long-Term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Anti</a:t>
            </a:r>
            <a:r>
              <a:rPr lang="en-US" sz="3200" dirty="0">
                <a:solidFill>
                  <a:schemeClr val="bg1"/>
                </a:solidFill>
                <a:latin typeface="Arial" charset="0"/>
                <a:ea typeface="ＭＳ Ｐゴシック" charset="0"/>
                <a:cs typeface="ＭＳ Ｐゴシック" charset="0"/>
              </a:rPr>
              <a:t>-VEGF Therapy; Selection and Use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of </a:t>
            </a:r>
            <a:r>
              <a:rPr lang="en-US" sz="3200" dirty="0">
                <a:solidFill>
                  <a:schemeClr val="bg1"/>
                </a:solidFill>
                <a:latin typeface="Arial" charset="0"/>
                <a:ea typeface="ＭＳ Ｐゴシック" charset="0"/>
                <a:cs typeface="ＭＳ Ｐゴシック" charset="0"/>
              </a:rPr>
              <a:t>Antihypertensive Medications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lstStyle/>
          <a:p>
            <a:r>
              <a:rPr lang="en-US" dirty="0">
                <a:solidFill>
                  <a:srgbClr val="EFC53D"/>
                </a:solidFill>
                <a:ea typeface="ＭＳ Ｐゴシック" charset="0"/>
              </a:rPr>
              <a:t>Possible Side Effects Associated with </a:t>
            </a:r>
            <a:r>
              <a:rPr lang="en-US" dirty="0" err="1">
                <a:solidFill>
                  <a:srgbClr val="EFC53D"/>
                </a:solidFill>
                <a:ea typeface="ＭＳ Ｐゴシック" charset="0"/>
              </a:rPr>
              <a:t>Bevacizumab</a:t>
            </a:r>
            <a:endParaRPr lang="en-US" dirty="0">
              <a:solidFill>
                <a:srgbClr val="EFC53D"/>
              </a:solidFill>
              <a:ea typeface="ＭＳ Ｐゴシック" charset="0"/>
            </a:endParaRPr>
          </a:p>
        </p:txBody>
      </p:sp>
      <p:sp>
        <p:nvSpPr>
          <p:cNvPr id="4" name="Content Placeholder 3"/>
          <p:cNvSpPr>
            <a:spLocks noGrp="1"/>
          </p:cNvSpPr>
          <p:nvPr>
            <p:ph idx="1"/>
          </p:nvPr>
        </p:nvSpPr>
        <p:spPr>
          <a:xfrm>
            <a:off x="457200" y="1485891"/>
            <a:ext cx="3721100" cy="4330709"/>
          </a:xfrm>
        </p:spPr>
        <p:txBody>
          <a:bodyPr/>
          <a:lstStyle/>
          <a:p>
            <a:pPr marL="0" indent="0">
              <a:buFontTx/>
              <a:buNone/>
              <a:defRPr/>
            </a:pPr>
            <a:r>
              <a:rPr lang="en-US" b="1" dirty="0" smtClean="0">
                <a:solidFill>
                  <a:srgbClr val="ECBB33"/>
                </a:solidFill>
              </a:rPr>
              <a:t>Common Side Effects</a:t>
            </a:r>
          </a:p>
          <a:p>
            <a:pPr>
              <a:defRPr/>
            </a:pPr>
            <a:r>
              <a:rPr lang="en-US" dirty="0" smtClean="0"/>
              <a:t>Nosebleeds</a:t>
            </a:r>
          </a:p>
          <a:p>
            <a:pPr>
              <a:defRPr/>
            </a:pPr>
            <a:r>
              <a:rPr lang="en-US" dirty="0" smtClean="0"/>
              <a:t>Rhinitis</a:t>
            </a:r>
          </a:p>
          <a:p>
            <a:pPr>
              <a:defRPr/>
            </a:pPr>
            <a:r>
              <a:rPr lang="en-US" dirty="0" smtClean="0"/>
              <a:t>Headache</a:t>
            </a:r>
          </a:p>
          <a:p>
            <a:pPr>
              <a:defRPr/>
            </a:pPr>
            <a:r>
              <a:rPr lang="en-US" dirty="0" smtClean="0"/>
              <a:t>Hypertension</a:t>
            </a:r>
          </a:p>
          <a:p>
            <a:pPr>
              <a:defRPr/>
            </a:pPr>
            <a:r>
              <a:rPr lang="en-US" dirty="0" smtClean="0"/>
              <a:t>Proteinuria</a:t>
            </a:r>
          </a:p>
          <a:p>
            <a:pPr>
              <a:defRPr/>
            </a:pPr>
            <a:r>
              <a:rPr lang="en-US" dirty="0" smtClean="0"/>
              <a:t>Lacrimation disorder</a:t>
            </a:r>
          </a:p>
        </p:txBody>
      </p:sp>
      <p:sp>
        <p:nvSpPr>
          <p:cNvPr id="6" name="Content Placeholder 3"/>
          <p:cNvSpPr txBox="1">
            <a:spLocks/>
          </p:cNvSpPr>
          <p:nvPr/>
        </p:nvSpPr>
        <p:spPr bwMode="auto">
          <a:xfrm>
            <a:off x="4597400" y="1485891"/>
            <a:ext cx="4229100" cy="433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FontTx/>
              <a:buNone/>
              <a:defRPr/>
            </a:pPr>
            <a:r>
              <a:rPr lang="en-US" b="1" dirty="0" smtClean="0">
                <a:solidFill>
                  <a:srgbClr val="ECBB33"/>
                </a:solidFill>
                <a:latin typeface="Arial"/>
                <a:cs typeface="Arial"/>
              </a:rPr>
              <a:t>Serious Side Effects</a:t>
            </a:r>
            <a:endParaRPr lang="en-US" dirty="0" smtClean="0">
              <a:solidFill>
                <a:srgbClr val="ECBB33"/>
              </a:solidFill>
              <a:latin typeface="Arial"/>
              <a:cs typeface="Arial"/>
            </a:endParaRPr>
          </a:p>
          <a:p>
            <a:pPr>
              <a:defRPr/>
            </a:pPr>
            <a:r>
              <a:rPr lang="en-US" dirty="0" smtClean="0">
                <a:latin typeface="Arial"/>
                <a:cs typeface="Arial"/>
              </a:rPr>
              <a:t>Hemorrhage</a:t>
            </a:r>
          </a:p>
          <a:p>
            <a:pPr>
              <a:defRPr/>
            </a:pPr>
            <a:r>
              <a:rPr lang="en-US" dirty="0" smtClean="0">
                <a:latin typeface="Arial"/>
                <a:cs typeface="Arial"/>
              </a:rPr>
              <a:t>Thromboembolism</a:t>
            </a:r>
          </a:p>
          <a:p>
            <a:pPr>
              <a:defRPr/>
            </a:pPr>
            <a:r>
              <a:rPr lang="en-US" dirty="0" smtClean="0">
                <a:latin typeface="Arial"/>
                <a:cs typeface="Arial"/>
              </a:rPr>
              <a:t>GI perforation</a:t>
            </a:r>
          </a:p>
          <a:p>
            <a:pPr>
              <a:defRPr/>
            </a:pPr>
            <a:r>
              <a:rPr lang="en-US" dirty="0" smtClean="0">
                <a:latin typeface="Arial"/>
                <a:cs typeface="Arial"/>
              </a:rPr>
              <a:t>Wound-healing complications</a:t>
            </a:r>
          </a:p>
          <a:p>
            <a:pPr>
              <a:defRPr/>
            </a:pPr>
            <a:r>
              <a:rPr lang="en-US" dirty="0" smtClean="0">
                <a:latin typeface="Arial"/>
                <a:cs typeface="Arial"/>
              </a:rPr>
              <a:t>Reversible posterior </a:t>
            </a:r>
            <a:r>
              <a:rPr lang="en-US" dirty="0" err="1" smtClean="0">
                <a:latin typeface="Arial"/>
                <a:cs typeface="Arial"/>
              </a:rPr>
              <a:t>leukoencephalopathy</a:t>
            </a:r>
            <a:r>
              <a:rPr lang="en-US" dirty="0" smtClean="0">
                <a:latin typeface="Arial"/>
                <a:cs typeface="Arial"/>
              </a:rPr>
              <a:t> syndrome (RPLS)</a:t>
            </a:r>
            <a:endParaRPr 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smtClean="0">
                <a:solidFill>
                  <a:schemeClr val="bg1"/>
                </a:solidFill>
                <a:latin typeface="Arial" charset="0"/>
                <a:ea typeface="ＭＳ Ｐゴシック" charset="0"/>
                <a:cs typeface="ＭＳ Ｐゴシック" charset="0"/>
              </a:rPr>
              <a:t>Selection of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Second</a:t>
            </a:r>
            <a:r>
              <a:rPr lang="en-US" sz="3200" dirty="0">
                <a:solidFill>
                  <a:schemeClr val="bg1"/>
                </a:solidFill>
                <a:latin typeface="Arial" charset="0"/>
                <a:ea typeface="ＭＳ Ｐゴシック" charset="0"/>
                <a:cs typeface="ＭＳ Ｐゴシック" charset="0"/>
              </a:rPr>
              <a:t>-Line Therapy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p:cNvGrpSpPr>
            <a:grpSpLocks/>
          </p:cNvGrpSpPr>
          <p:nvPr/>
        </p:nvGrpSpPr>
        <p:grpSpPr bwMode="auto">
          <a:xfrm>
            <a:off x="0" y="3912987"/>
            <a:ext cx="9144000" cy="782637"/>
            <a:chOff x="-28" y="1852"/>
            <a:chExt cx="5815" cy="595"/>
          </a:xfrm>
        </p:grpSpPr>
        <p:sp>
          <p:nvSpPr>
            <p:cNvPr id="26752" name="Freeform 4"/>
            <p:cNvSpPr>
              <a:spLocks/>
            </p:cNvSpPr>
            <p:nvPr/>
          </p:nvSpPr>
          <p:spPr bwMode="auto">
            <a:xfrm>
              <a:off x="0" y="2033"/>
              <a:ext cx="5772" cy="250"/>
            </a:xfrm>
            <a:custGeom>
              <a:avLst/>
              <a:gdLst>
                <a:gd name="T0" fmla="*/ 0 w 5772"/>
                <a:gd name="T1" fmla="*/ 0 h 1078"/>
                <a:gd name="T2" fmla="*/ 2796 w 5772"/>
                <a:gd name="T3" fmla="*/ 0 h 1078"/>
                <a:gd name="T4" fmla="*/ 5772 w 5772"/>
                <a:gd name="T5" fmla="*/ 0 h 1078"/>
                <a:gd name="T6" fmla="*/ 0 60000 65536"/>
                <a:gd name="T7" fmla="*/ 0 60000 65536"/>
                <a:gd name="T8" fmla="*/ 0 60000 65536"/>
                <a:gd name="T9" fmla="*/ 0 w 5772"/>
                <a:gd name="T10" fmla="*/ 0 h 1078"/>
                <a:gd name="T11" fmla="*/ 5772 w 5772"/>
                <a:gd name="T12" fmla="*/ 1078 h 1078"/>
              </a:gdLst>
              <a:ahLst/>
              <a:cxnLst>
                <a:cxn ang="T6">
                  <a:pos x="T0" y="T1"/>
                </a:cxn>
                <a:cxn ang="T7">
                  <a:pos x="T2" y="T3"/>
                </a:cxn>
                <a:cxn ang="T8">
                  <a:pos x="T4" y="T5"/>
                </a:cxn>
              </a:cxnLst>
              <a:rect l="T9" t="T10" r="T11" b="T12"/>
              <a:pathLst>
                <a:path w="5772" h="1078">
                  <a:moveTo>
                    <a:pt x="0" y="1078"/>
                  </a:moveTo>
                  <a:cubicBezTo>
                    <a:pt x="917" y="573"/>
                    <a:pt x="1834" y="68"/>
                    <a:pt x="2796" y="34"/>
                  </a:cubicBezTo>
                  <a:cubicBezTo>
                    <a:pt x="3758" y="0"/>
                    <a:pt x="5276" y="734"/>
                    <a:pt x="5772" y="874"/>
                  </a:cubicBezTo>
                </a:path>
              </a:pathLst>
            </a:custGeom>
            <a:noFill/>
            <a:ln w="355600">
              <a:solidFill>
                <a:srgbClr val="FF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753" name="Group 5"/>
            <p:cNvGrpSpPr>
              <a:grpSpLocks/>
            </p:cNvGrpSpPr>
            <p:nvPr/>
          </p:nvGrpSpPr>
          <p:grpSpPr bwMode="auto">
            <a:xfrm rot="-206451">
              <a:off x="2927" y="1859"/>
              <a:ext cx="368" cy="365"/>
              <a:chOff x="4494" y="1296"/>
              <a:chExt cx="147" cy="146"/>
            </a:xfrm>
          </p:grpSpPr>
          <p:sp>
            <p:nvSpPr>
              <p:cNvPr id="27161" name="Freeform 6"/>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2" name="Freeform 7"/>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3" name="Freeform 8"/>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4" name="Freeform 9"/>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5" name="Freeform 10"/>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6" name="Freeform 11"/>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67" name="Group 12"/>
              <p:cNvGrpSpPr>
                <a:grpSpLocks/>
              </p:cNvGrpSpPr>
              <p:nvPr/>
            </p:nvGrpSpPr>
            <p:grpSpPr bwMode="auto">
              <a:xfrm>
                <a:off x="4497" y="1296"/>
                <a:ext cx="144" cy="40"/>
                <a:chOff x="4497" y="1296"/>
                <a:chExt cx="144" cy="40"/>
              </a:xfrm>
            </p:grpSpPr>
            <p:sp>
              <p:nvSpPr>
                <p:cNvPr id="27183" name="Oval 13"/>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84" name="Oval 14"/>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85" name="Oval 15"/>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86" name="Oval 16"/>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168" name="Freeform 17"/>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69" name="Freeform 18"/>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0" name="Freeform 19"/>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1" name="Freeform 20"/>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2" name="Freeform 21"/>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3" name="Freeform 22"/>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4" name="Freeform 23"/>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5" name="Freeform 24"/>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76" name="Group 25"/>
              <p:cNvGrpSpPr>
                <a:grpSpLocks/>
              </p:cNvGrpSpPr>
              <p:nvPr/>
            </p:nvGrpSpPr>
            <p:grpSpPr bwMode="auto">
              <a:xfrm>
                <a:off x="4494" y="1402"/>
                <a:ext cx="145" cy="40"/>
                <a:chOff x="4494" y="1402"/>
                <a:chExt cx="145" cy="40"/>
              </a:xfrm>
            </p:grpSpPr>
            <p:sp>
              <p:nvSpPr>
                <p:cNvPr id="27179" name="Oval 26"/>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80" name="Oval 27"/>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81" name="Oval 28"/>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82" name="Oval 29"/>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177" name="Freeform 30"/>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78" name="Freeform 31"/>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4" name="Group 32"/>
            <p:cNvGrpSpPr>
              <a:grpSpLocks/>
            </p:cNvGrpSpPr>
            <p:nvPr/>
          </p:nvGrpSpPr>
          <p:grpSpPr bwMode="auto">
            <a:xfrm rot="-150099">
              <a:off x="4358" y="1946"/>
              <a:ext cx="368" cy="365"/>
              <a:chOff x="4494" y="1296"/>
              <a:chExt cx="147" cy="146"/>
            </a:xfrm>
          </p:grpSpPr>
          <p:sp>
            <p:nvSpPr>
              <p:cNvPr id="27135" name="Freeform 33"/>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36" name="Freeform 34"/>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37" name="Freeform 35"/>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38" name="Freeform 36"/>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39" name="Freeform 37"/>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0" name="Freeform 38"/>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41" name="Group 39"/>
              <p:cNvGrpSpPr>
                <a:grpSpLocks/>
              </p:cNvGrpSpPr>
              <p:nvPr/>
            </p:nvGrpSpPr>
            <p:grpSpPr bwMode="auto">
              <a:xfrm>
                <a:off x="4497" y="1296"/>
                <a:ext cx="144" cy="40"/>
                <a:chOff x="4497" y="1296"/>
                <a:chExt cx="144" cy="40"/>
              </a:xfrm>
            </p:grpSpPr>
            <p:sp>
              <p:nvSpPr>
                <p:cNvPr id="27157" name="Oval 40"/>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58" name="Oval 41"/>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59" name="Oval 42"/>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60" name="Oval 43"/>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142" name="Freeform 44"/>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3" name="Freeform 45"/>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4" name="Freeform 46"/>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5" name="Freeform 47"/>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6" name="Freeform 48"/>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7" name="Freeform 49"/>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8" name="Freeform 50"/>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49" name="Freeform 51"/>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50" name="Group 52"/>
              <p:cNvGrpSpPr>
                <a:grpSpLocks/>
              </p:cNvGrpSpPr>
              <p:nvPr/>
            </p:nvGrpSpPr>
            <p:grpSpPr bwMode="auto">
              <a:xfrm>
                <a:off x="4494" y="1402"/>
                <a:ext cx="145" cy="40"/>
                <a:chOff x="4494" y="1402"/>
                <a:chExt cx="145" cy="40"/>
              </a:xfrm>
            </p:grpSpPr>
            <p:sp>
              <p:nvSpPr>
                <p:cNvPr id="27153" name="Oval 53"/>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54" name="Oval 54"/>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55" name="Oval 55"/>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56" name="Oval 56"/>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151" name="Freeform 57"/>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52" name="Freeform 58"/>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5" name="Group 59"/>
            <p:cNvGrpSpPr>
              <a:grpSpLocks/>
            </p:cNvGrpSpPr>
            <p:nvPr/>
          </p:nvGrpSpPr>
          <p:grpSpPr bwMode="auto">
            <a:xfrm rot="-150099">
              <a:off x="4717" y="1971"/>
              <a:ext cx="368" cy="365"/>
              <a:chOff x="4494" y="1296"/>
              <a:chExt cx="147" cy="146"/>
            </a:xfrm>
          </p:grpSpPr>
          <p:sp>
            <p:nvSpPr>
              <p:cNvPr id="27109" name="Freeform 60"/>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0" name="Freeform 61"/>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1" name="Freeform 62"/>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2" name="Freeform 63"/>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3" name="Freeform 64"/>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4" name="Freeform 65"/>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15" name="Group 66"/>
              <p:cNvGrpSpPr>
                <a:grpSpLocks/>
              </p:cNvGrpSpPr>
              <p:nvPr/>
            </p:nvGrpSpPr>
            <p:grpSpPr bwMode="auto">
              <a:xfrm>
                <a:off x="4497" y="1296"/>
                <a:ext cx="144" cy="40"/>
                <a:chOff x="4497" y="1296"/>
                <a:chExt cx="144" cy="40"/>
              </a:xfrm>
            </p:grpSpPr>
            <p:sp>
              <p:nvSpPr>
                <p:cNvPr id="27131" name="Oval 67"/>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32" name="Oval 68"/>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33" name="Oval 69"/>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34" name="Oval 70"/>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116" name="Freeform 71"/>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7" name="Freeform 72"/>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8" name="Freeform 73"/>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19" name="Freeform 74"/>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0" name="Freeform 75"/>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1" name="Freeform 76"/>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2" name="Freeform 77"/>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3" name="Freeform 78"/>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124" name="Group 79"/>
              <p:cNvGrpSpPr>
                <a:grpSpLocks/>
              </p:cNvGrpSpPr>
              <p:nvPr/>
            </p:nvGrpSpPr>
            <p:grpSpPr bwMode="auto">
              <a:xfrm>
                <a:off x="4494" y="1402"/>
                <a:ext cx="145" cy="40"/>
                <a:chOff x="4494" y="1402"/>
                <a:chExt cx="145" cy="40"/>
              </a:xfrm>
            </p:grpSpPr>
            <p:sp>
              <p:nvSpPr>
                <p:cNvPr id="27127" name="Oval 80"/>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28" name="Oval 81"/>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29" name="Oval 82"/>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30" name="Oval 83"/>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125" name="Freeform 84"/>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26" name="Freeform 85"/>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6" name="Group 86"/>
            <p:cNvGrpSpPr>
              <a:grpSpLocks/>
            </p:cNvGrpSpPr>
            <p:nvPr/>
          </p:nvGrpSpPr>
          <p:grpSpPr bwMode="auto">
            <a:xfrm>
              <a:off x="5419" y="2034"/>
              <a:ext cx="368" cy="365"/>
              <a:chOff x="4494" y="1296"/>
              <a:chExt cx="147" cy="146"/>
            </a:xfrm>
          </p:grpSpPr>
          <p:sp>
            <p:nvSpPr>
              <p:cNvPr id="27083" name="Freeform 87"/>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4" name="Freeform 88"/>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5" name="Freeform 89"/>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6" name="Freeform 90"/>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7" name="Freeform 91"/>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88" name="Freeform 92"/>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89" name="Group 93"/>
              <p:cNvGrpSpPr>
                <a:grpSpLocks/>
              </p:cNvGrpSpPr>
              <p:nvPr/>
            </p:nvGrpSpPr>
            <p:grpSpPr bwMode="auto">
              <a:xfrm>
                <a:off x="4497" y="1296"/>
                <a:ext cx="144" cy="40"/>
                <a:chOff x="4497" y="1296"/>
                <a:chExt cx="144" cy="40"/>
              </a:xfrm>
            </p:grpSpPr>
            <p:sp>
              <p:nvSpPr>
                <p:cNvPr id="27105" name="Oval 94"/>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06" name="Oval 95"/>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07" name="Oval 96"/>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108" name="Oval 97"/>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090" name="Freeform 98"/>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1" name="Freeform 99"/>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2" name="Freeform 100"/>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3" name="Freeform 101"/>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4" name="Freeform 102"/>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5" name="Freeform 103"/>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6" name="Freeform 104"/>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97" name="Freeform 105"/>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98" name="Group 106"/>
              <p:cNvGrpSpPr>
                <a:grpSpLocks/>
              </p:cNvGrpSpPr>
              <p:nvPr/>
            </p:nvGrpSpPr>
            <p:grpSpPr bwMode="auto">
              <a:xfrm>
                <a:off x="4494" y="1402"/>
                <a:ext cx="145" cy="40"/>
                <a:chOff x="4494" y="1402"/>
                <a:chExt cx="145" cy="40"/>
              </a:xfrm>
            </p:grpSpPr>
            <p:sp>
              <p:nvSpPr>
                <p:cNvPr id="27101" name="Oval 107"/>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02" name="Oval 108"/>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03" name="Oval 109"/>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104" name="Oval 110"/>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099" name="Freeform 111"/>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100" name="Freeform 112"/>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7" name="Group 113"/>
            <p:cNvGrpSpPr>
              <a:grpSpLocks/>
            </p:cNvGrpSpPr>
            <p:nvPr/>
          </p:nvGrpSpPr>
          <p:grpSpPr bwMode="auto">
            <a:xfrm>
              <a:off x="5070" y="1996"/>
              <a:ext cx="368" cy="365"/>
              <a:chOff x="4494" y="1296"/>
              <a:chExt cx="147" cy="146"/>
            </a:xfrm>
          </p:grpSpPr>
          <p:sp>
            <p:nvSpPr>
              <p:cNvPr id="27057" name="Freeform 114"/>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58" name="Freeform 115"/>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59" name="Freeform 116"/>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0" name="Freeform 117"/>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1" name="Freeform 118"/>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2" name="Freeform 119"/>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63" name="Group 120"/>
              <p:cNvGrpSpPr>
                <a:grpSpLocks/>
              </p:cNvGrpSpPr>
              <p:nvPr/>
            </p:nvGrpSpPr>
            <p:grpSpPr bwMode="auto">
              <a:xfrm>
                <a:off x="4497" y="1296"/>
                <a:ext cx="144" cy="40"/>
                <a:chOff x="4497" y="1296"/>
                <a:chExt cx="144" cy="40"/>
              </a:xfrm>
            </p:grpSpPr>
            <p:sp>
              <p:nvSpPr>
                <p:cNvPr id="27079" name="Oval 121"/>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80" name="Oval 122"/>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81" name="Oval 123"/>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82" name="Oval 124"/>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064" name="Freeform 125"/>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5" name="Freeform 126"/>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6" name="Freeform 127"/>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7" name="Freeform 128"/>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8" name="Freeform 129"/>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69" name="Freeform 130"/>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70" name="Freeform 131"/>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71" name="Freeform 132"/>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72" name="Group 133"/>
              <p:cNvGrpSpPr>
                <a:grpSpLocks/>
              </p:cNvGrpSpPr>
              <p:nvPr/>
            </p:nvGrpSpPr>
            <p:grpSpPr bwMode="auto">
              <a:xfrm>
                <a:off x="4494" y="1402"/>
                <a:ext cx="145" cy="40"/>
                <a:chOff x="4494" y="1402"/>
                <a:chExt cx="145" cy="40"/>
              </a:xfrm>
            </p:grpSpPr>
            <p:sp>
              <p:nvSpPr>
                <p:cNvPr id="27075" name="Oval 134"/>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76" name="Oval 135"/>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77" name="Oval 136"/>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78" name="Oval 137"/>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073" name="Freeform 138"/>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74" name="Freeform 139"/>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8" name="Group 140"/>
            <p:cNvGrpSpPr>
              <a:grpSpLocks/>
            </p:cNvGrpSpPr>
            <p:nvPr/>
          </p:nvGrpSpPr>
          <p:grpSpPr bwMode="auto">
            <a:xfrm rot="-150099">
              <a:off x="3282" y="1872"/>
              <a:ext cx="368" cy="365"/>
              <a:chOff x="4494" y="1296"/>
              <a:chExt cx="147" cy="146"/>
            </a:xfrm>
          </p:grpSpPr>
          <p:sp>
            <p:nvSpPr>
              <p:cNvPr id="27031" name="Freeform 14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2" name="Freeform 14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3" name="Freeform 14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4" name="Freeform 14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5" name="Freeform 14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6" name="Freeform 14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37" name="Group 147"/>
              <p:cNvGrpSpPr>
                <a:grpSpLocks/>
              </p:cNvGrpSpPr>
              <p:nvPr/>
            </p:nvGrpSpPr>
            <p:grpSpPr bwMode="auto">
              <a:xfrm>
                <a:off x="4497" y="1296"/>
                <a:ext cx="144" cy="40"/>
                <a:chOff x="4497" y="1296"/>
                <a:chExt cx="144" cy="40"/>
              </a:xfrm>
            </p:grpSpPr>
            <p:sp>
              <p:nvSpPr>
                <p:cNvPr id="27053" name="Oval 14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54" name="Oval 14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55" name="Oval 15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56" name="Oval 15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038" name="Freeform 15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9" name="Freeform 15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0" name="Freeform 15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1" name="Freeform 15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2" name="Freeform 15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3" name="Freeform 15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4" name="Freeform 15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5" name="Freeform 15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46" name="Group 160"/>
              <p:cNvGrpSpPr>
                <a:grpSpLocks/>
              </p:cNvGrpSpPr>
              <p:nvPr/>
            </p:nvGrpSpPr>
            <p:grpSpPr bwMode="auto">
              <a:xfrm>
                <a:off x="4494" y="1402"/>
                <a:ext cx="145" cy="40"/>
                <a:chOff x="4494" y="1402"/>
                <a:chExt cx="145" cy="40"/>
              </a:xfrm>
            </p:grpSpPr>
            <p:sp>
              <p:nvSpPr>
                <p:cNvPr id="27049" name="Oval 16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50" name="Oval 16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51" name="Oval 16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52" name="Oval 16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047" name="Freeform 16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48" name="Freeform 16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59" name="Group 167"/>
            <p:cNvGrpSpPr>
              <a:grpSpLocks/>
            </p:cNvGrpSpPr>
            <p:nvPr/>
          </p:nvGrpSpPr>
          <p:grpSpPr bwMode="auto">
            <a:xfrm rot="-150099">
              <a:off x="3638" y="1894"/>
              <a:ext cx="368" cy="365"/>
              <a:chOff x="4494" y="1296"/>
              <a:chExt cx="147" cy="146"/>
            </a:xfrm>
          </p:grpSpPr>
          <p:sp>
            <p:nvSpPr>
              <p:cNvPr id="27005" name="Freeform 16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06" name="Freeform 16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07" name="Freeform 17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08" name="Freeform 17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09" name="Freeform 17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0" name="Freeform 17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11" name="Group 174"/>
              <p:cNvGrpSpPr>
                <a:grpSpLocks/>
              </p:cNvGrpSpPr>
              <p:nvPr/>
            </p:nvGrpSpPr>
            <p:grpSpPr bwMode="auto">
              <a:xfrm>
                <a:off x="4497" y="1296"/>
                <a:ext cx="144" cy="40"/>
                <a:chOff x="4497" y="1296"/>
                <a:chExt cx="144" cy="40"/>
              </a:xfrm>
            </p:grpSpPr>
            <p:sp>
              <p:nvSpPr>
                <p:cNvPr id="27027" name="Oval 17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28" name="Oval 17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29" name="Oval 17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30" name="Oval 17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7012" name="Freeform 17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3" name="Freeform 18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4" name="Freeform 18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5" name="Freeform 18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6" name="Freeform 18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7" name="Freeform 18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8" name="Freeform 18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19" name="Freeform 18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20" name="Group 187"/>
              <p:cNvGrpSpPr>
                <a:grpSpLocks/>
              </p:cNvGrpSpPr>
              <p:nvPr/>
            </p:nvGrpSpPr>
            <p:grpSpPr bwMode="auto">
              <a:xfrm>
                <a:off x="4494" y="1402"/>
                <a:ext cx="145" cy="40"/>
                <a:chOff x="4494" y="1402"/>
                <a:chExt cx="145" cy="40"/>
              </a:xfrm>
            </p:grpSpPr>
            <p:sp>
              <p:nvSpPr>
                <p:cNvPr id="27023" name="Oval 18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24" name="Oval 18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25" name="Oval 19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26" name="Oval 19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7021" name="Freeform 19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22" name="Freeform 19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60" name="Group 194"/>
            <p:cNvGrpSpPr>
              <a:grpSpLocks/>
            </p:cNvGrpSpPr>
            <p:nvPr/>
          </p:nvGrpSpPr>
          <p:grpSpPr bwMode="auto">
            <a:xfrm rot="-150099">
              <a:off x="3998" y="1919"/>
              <a:ext cx="368" cy="365"/>
              <a:chOff x="4494" y="1296"/>
              <a:chExt cx="147" cy="146"/>
            </a:xfrm>
          </p:grpSpPr>
          <p:sp>
            <p:nvSpPr>
              <p:cNvPr id="26979" name="Freeform 195"/>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0" name="Freeform 196"/>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1" name="Freeform 197"/>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2" name="Freeform 198"/>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3" name="Freeform 199"/>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4" name="Freeform 200"/>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85" name="Group 201"/>
              <p:cNvGrpSpPr>
                <a:grpSpLocks/>
              </p:cNvGrpSpPr>
              <p:nvPr/>
            </p:nvGrpSpPr>
            <p:grpSpPr bwMode="auto">
              <a:xfrm>
                <a:off x="4497" y="1296"/>
                <a:ext cx="144" cy="40"/>
                <a:chOff x="4497" y="1296"/>
                <a:chExt cx="144" cy="40"/>
              </a:xfrm>
            </p:grpSpPr>
            <p:sp>
              <p:nvSpPr>
                <p:cNvPr id="27001" name="Oval 202"/>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02" name="Oval 203"/>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03" name="Oval 204"/>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7004" name="Oval 205"/>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986" name="Freeform 206"/>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7" name="Freeform 207"/>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8" name="Freeform 208"/>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89" name="Freeform 209"/>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0" name="Freeform 210"/>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1" name="Freeform 211"/>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2" name="Freeform 212"/>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3" name="Freeform 213"/>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94" name="Group 214"/>
              <p:cNvGrpSpPr>
                <a:grpSpLocks/>
              </p:cNvGrpSpPr>
              <p:nvPr/>
            </p:nvGrpSpPr>
            <p:grpSpPr bwMode="auto">
              <a:xfrm>
                <a:off x="4494" y="1402"/>
                <a:ext cx="145" cy="40"/>
                <a:chOff x="4494" y="1402"/>
                <a:chExt cx="145" cy="40"/>
              </a:xfrm>
            </p:grpSpPr>
            <p:sp>
              <p:nvSpPr>
                <p:cNvPr id="26997" name="Oval 215"/>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98" name="Oval 216"/>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99" name="Oval 217"/>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7000" name="Oval 218"/>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995" name="Freeform 219"/>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96" name="Freeform 220"/>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61" name="Group 221"/>
            <p:cNvGrpSpPr>
              <a:grpSpLocks/>
            </p:cNvGrpSpPr>
            <p:nvPr/>
          </p:nvGrpSpPr>
          <p:grpSpPr bwMode="auto">
            <a:xfrm rot="-375458">
              <a:off x="2573" y="1852"/>
              <a:ext cx="368" cy="365"/>
              <a:chOff x="4494" y="1296"/>
              <a:chExt cx="147" cy="146"/>
            </a:xfrm>
          </p:grpSpPr>
          <p:sp>
            <p:nvSpPr>
              <p:cNvPr id="26953" name="Freeform 222"/>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4" name="Freeform 223"/>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5" name="Freeform 224"/>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6" name="Freeform 225"/>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7" name="Freeform 226"/>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58" name="Freeform 227"/>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59" name="Group 228"/>
              <p:cNvGrpSpPr>
                <a:grpSpLocks/>
              </p:cNvGrpSpPr>
              <p:nvPr/>
            </p:nvGrpSpPr>
            <p:grpSpPr bwMode="auto">
              <a:xfrm>
                <a:off x="4497" y="1296"/>
                <a:ext cx="144" cy="40"/>
                <a:chOff x="4497" y="1296"/>
                <a:chExt cx="144" cy="40"/>
              </a:xfrm>
            </p:grpSpPr>
            <p:sp>
              <p:nvSpPr>
                <p:cNvPr id="26975" name="Oval 229"/>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76" name="Oval 230"/>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77" name="Oval 231"/>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78" name="Oval 232"/>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960" name="Freeform 233"/>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1" name="Freeform 234"/>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2" name="Freeform 235"/>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3" name="Freeform 236"/>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4" name="Freeform 237"/>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5" name="Freeform 238"/>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6" name="Freeform 239"/>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67" name="Freeform 240"/>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68" name="Group 241"/>
              <p:cNvGrpSpPr>
                <a:grpSpLocks/>
              </p:cNvGrpSpPr>
              <p:nvPr/>
            </p:nvGrpSpPr>
            <p:grpSpPr bwMode="auto">
              <a:xfrm>
                <a:off x="4494" y="1402"/>
                <a:ext cx="145" cy="40"/>
                <a:chOff x="4494" y="1402"/>
                <a:chExt cx="145" cy="40"/>
              </a:xfrm>
            </p:grpSpPr>
            <p:sp>
              <p:nvSpPr>
                <p:cNvPr id="26971" name="Oval 242"/>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72" name="Oval 243"/>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73" name="Oval 244"/>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74" name="Oval 245"/>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969" name="Freeform 246"/>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70" name="Freeform 247"/>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62" name="Group 248"/>
            <p:cNvGrpSpPr>
              <a:grpSpLocks/>
            </p:cNvGrpSpPr>
            <p:nvPr/>
          </p:nvGrpSpPr>
          <p:grpSpPr bwMode="auto">
            <a:xfrm rot="-506470">
              <a:off x="2223" y="1864"/>
              <a:ext cx="368" cy="365"/>
              <a:chOff x="4494" y="1296"/>
              <a:chExt cx="147" cy="146"/>
            </a:xfrm>
          </p:grpSpPr>
          <p:sp>
            <p:nvSpPr>
              <p:cNvPr id="26927" name="Freeform 249"/>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28" name="Freeform 250"/>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29" name="Freeform 251"/>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0" name="Freeform 252"/>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1" name="Freeform 253"/>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2" name="Freeform 254"/>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33" name="Group 255"/>
              <p:cNvGrpSpPr>
                <a:grpSpLocks/>
              </p:cNvGrpSpPr>
              <p:nvPr/>
            </p:nvGrpSpPr>
            <p:grpSpPr bwMode="auto">
              <a:xfrm>
                <a:off x="4497" y="1296"/>
                <a:ext cx="144" cy="40"/>
                <a:chOff x="4497" y="1296"/>
                <a:chExt cx="144" cy="40"/>
              </a:xfrm>
            </p:grpSpPr>
            <p:sp>
              <p:nvSpPr>
                <p:cNvPr id="26949" name="Oval 256"/>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50" name="Oval 257"/>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51" name="Oval 258"/>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52" name="Oval 259"/>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934" name="Freeform 260"/>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5" name="Freeform 261"/>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6" name="Freeform 262"/>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7" name="Freeform 263"/>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8" name="Freeform 264"/>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39" name="Freeform 265"/>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0" name="Freeform 266"/>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1" name="Freeform 267"/>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42" name="Group 268"/>
              <p:cNvGrpSpPr>
                <a:grpSpLocks/>
              </p:cNvGrpSpPr>
              <p:nvPr/>
            </p:nvGrpSpPr>
            <p:grpSpPr bwMode="auto">
              <a:xfrm>
                <a:off x="4494" y="1402"/>
                <a:ext cx="145" cy="40"/>
                <a:chOff x="4494" y="1402"/>
                <a:chExt cx="145" cy="40"/>
              </a:xfrm>
            </p:grpSpPr>
            <p:sp>
              <p:nvSpPr>
                <p:cNvPr id="26945" name="Oval 269"/>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46" name="Oval 270"/>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47" name="Oval 271"/>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48" name="Oval 272"/>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943" name="Freeform 273"/>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44" name="Freeform 274"/>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63" name="Group 275"/>
            <p:cNvGrpSpPr>
              <a:grpSpLocks/>
            </p:cNvGrpSpPr>
            <p:nvPr/>
          </p:nvGrpSpPr>
          <p:grpSpPr bwMode="auto">
            <a:xfrm rot="-506470">
              <a:off x="1864" y="1883"/>
              <a:ext cx="368" cy="365"/>
              <a:chOff x="4494" y="1296"/>
              <a:chExt cx="147" cy="146"/>
            </a:xfrm>
          </p:grpSpPr>
          <p:sp>
            <p:nvSpPr>
              <p:cNvPr id="26901" name="Freeform 276"/>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2" name="Freeform 277"/>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3" name="Freeform 278"/>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4" name="Freeform 279"/>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5" name="Freeform 280"/>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6" name="Freeform 281"/>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07" name="Group 282"/>
              <p:cNvGrpSpPr>
                <a:grpSpLocks/>
              </p:cNvGrpSpPr>
              <p:nvPr/>
            </p:nvGrpSpPr>
            <p:grpSpPr bwMode="auto">
              <a:xfrm>
                <a:off x="4497" y="1296"/>
                <a:ext cx="144" cy="40"/>
                <a:chOff x="4497" y="1296"/>
                <a:chExt cx="144" cy="40"/>
              </a:xfrm>
            </p:grpSpPr>
            <p:sp>
              <p:nvSpPr>
                <p:cNvPr id="26923" name="Oval 283"/>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24" name="Oval 284"/>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25" name="Oval 285"/>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26" name="Oval 286"/>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908" name="Freeform 287"/>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9" name="Freeform 288"/>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0" name="Freeform 289"/>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1" name="Freeform 290"/>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2" name="Freeform 291"/>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3" name="Freeform 292"/>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4" name="Freeform 293"/>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5" name="Freeform 294"/>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916" name="Group 295"/>
              <p:cNvGrpSpPr>
                <a:grpSpLocks/>
              </p:cNvGrpSpPr>
              <p:nvPr/>
            </p:nvGrpSpPr>
            <p:grpSpPr bwMode="auto">
              <a:xfrm>
                <a:off x="4494" y="1402"/>
                <a:ext cx="145" cy="40"/>
                <a:chOff x="4494" y="1402"/>
                <a:chExt cx="145" cy="40"/>
              </a:xfrm>
            </p:grpSpPr>
            <p:sp>
              <p:nvSpPr>
                <p:cNvPr id="26919" name="Oval 296"/>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20" name="Oval 297"/>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21" name="Oval 298"/>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922" name="Oval 299"/>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917" name="Freeform 300"/>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18" name="Freeform 301"/>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64" name="Freeform 302"/>
            <p:cNvSpPr>
              <a:spLocks noChangeAspect="1"/>
            </p:cNvSpPr>
            <p:nvPr/>
          </p:nvSpPr>
          <p:spPr bwMode="auto">
            <a:xfrm rot="-1649985">
              <a:off x="12" y="2190"/>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5" name="Freeform 303"/>
            <p:cNvSpPr>
              <a:spLocks noChangeAspect="1"/>
            </p:cNvSpPr>
            <p:nvPr/>
          </p:nvSpPr>
          <p:spPr bwMode="auto">
            <a:xfrm rot="-1649985">
              <a:off x="46" y="218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6" name="Freeform 304"/>
            <p:cNvSpPr>
              <a:spLocks noChangeAspect="1"/>
            </p:cNvSpPr>
            <p:nvPr/>
          </p:nvSpPr>
          <p:spPr bwMode="auto">
            <a:xfrm rot="-1649985">
              <a:off x="101" y="2178"/>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7" name="Freeform 305"/>
            <p:cNvSpPr>
              <a:spLocks noChangeAspect="1"/>
            </p:cNvSpPr>
            <p:nvPr/>
          </p:nvSpPr>
          <p:spPr bwMode="auto">
            <a:xfrm rot="-1649985">
              <a:off x="136" y="2172"/>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68" name="Oval 306"/>
            <p:cNvSpPr>
              <a:spLocks noChangeAspect="1" noChangeArrowheads="1"/>
            </p:cNvSpPr>
            <p:nvPr/>
          </p:nvSpPr>
          <p:spPr bwMode="auto">
            <a:xfrm rot="-449986">
              <a:off x="-28" y="2115"/>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769" name="Oval 307"/>
            <p:cNvSpPr>
              <a:spLocks noChangeAspect="1" noChangeArrowheads="1"/>
            </p:cNvSpPr>
            <p:nvPr/>
          </p:nvSpPr>
          <p:spPr bwMode="auto">
            <a:xfrm rot="-449986">
              <a:off x="62" y="2103"/>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770" name="Oval 308"/>
            <p:cNvSpPr>
              <a:spLocks noChangeAspect="1" noChangeArrowheads="1"/>
            </p:cNvSpPr>
            <p:nvPr/>
          </p:nvSpPr>
          <p:spPr bwMode="auto">
            <a:xfrm rot="-449986">
              <a:off x="149" y="2090"/>
              <a:ext cx="92"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771" name="Freeform 309"/>
            <p:cNvSpPr>
              <a:spLocks noChangeAspect="1"/>
            </p:cNvSpPr>
            <p:nvPr/>
          </p:nvSpPr>
          <p:spPr bwMode="auto">
            <a:xfrm rot="-1649985">
              <a:off x="187" y="216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2" name="Freeform 310"/>
            <p:cNvSpPr>
              <a:spLocks noChangeAspect="1"/>
            </p:cNvSpPr>
            <p:nvPr/>
          </p:nvSpPr>
          <p:spPr bwMode="auto">
            <a:xfrm rot="-1649985">
              <a:off x="222" y="2158"/>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3" name="Freeform 311"/>
            <p:cNvSpPr>
              <a:spLocks noChangeAspect="1"/>
            </p:cNvSpPr>
            <p:nvPr/>
          </p:nvSpPr>
          <p:spPr bwMode="auto">
            <a:xfrm rot="9150015">
              <a:off x="69" y="2295"/>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4" name="Freeform 312"/>
            <p:cNvSpPr>
              <a:spLocks noChangeAspect="1"/>
            </p:cNvSpPr>
            <p:nvPr/>
          </p:nvSpPr>
          <p:spPr bwMode="auto">
            <a:xfrm rot="9150015">
              <a:off x="34" y="2300"/>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5" name="Freeform 313"/>
            <p:cNvSpPr>
              <a:spLocks noChangeAspect="1"/>
            </p:cNvSpPr>
            <p:nvPr/>
          </p:nvSpPr>
          <p:spPr bwMode="auto">
            <a:xfrm rot="9150015">
              <a:off x="160" y="227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6" name="Freeform 314"/>
            <p:cNvSpPr>
              <a:spLocks noChangeAspect="1"/>
            </p:cNvSpPr>
            <p:nvPr/>
          </p:nvSpPr>
          <p:spPr bwMode="auto">
            <a:xfrm rot="9150015">
              <a:off x="125" y="2286"/>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77" name="Oval 315"/>
            <p:cNvSpPr>
              <a:spLocks noChangeAspect="1" noChangeArrowheads="1"/>
            </p:cNvSpPr>
            <p:nvPr/>
          </p:nvSpPr>
          <p:spPr bwMode="auto">
            <a:xfrm rot="10350014">
              <a:off x="27" y="2374"/>
              <a:ext cx="92"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778" name="Oval 316"/>
            <p:cNvSpPr>
              <a:spLocks noChangeAspect="1" noChangeArrowheads="1"/>
            </p:cNvSpPr>
            <p:nvPr/>
          </p:nvSpPr>
          <p:spPr bwMode="auto">
            <a:xfrm rot="10350014">
              <a:off x="118" y="2359"/>
              <a:ext cx="93"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779" name="Oval 317"/>
            <p:cNvSpPr>
              <a:spLocks noChangeAspect="1" noChangeArrowheads="1"/>
            </p:cNvSpPr>
            <p:nvPr/>
          </p:nvSpPr>
          <p:spPr bwMode="auto">
            <a:xfrm rot="10350014">
              <a:off x="208" y="2347"/>
              <a:ext cx="93"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780" name="Freeform 318"/>
            <p:cNvSpPr>
              <a:spLocks noChangeAspect="1"/>
            </p:cNvSpPr>
            <p:nvPr/>
          </p:nvSpPr>
          <p:spPr bwMode="auto">
            <a:xfrm rot="9150015">
              <a:off x="249" y="2267"/>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1" name="Freeform 319"/>
            <p:cNvSpPr>
              <a:spLocks noChangeAspect="1"/>
            </p:cNvSpPr>
            <p:nvPr/>
          </p:nvSpPr>
          <p:spPr bwMode="auto">
            <a:xfrm rot="9150015">
              <a:off x="215" y="2273"/>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782" name="Group 320"/>
            <p:cNvGrpSpPr>
              <a:grpSpLocks/>
            </p:cNvGrpSpPr>
            <p:nvPr/>
          </p:nvGrpSpPr>
          <p:grpSpPr bwMode="auto">
            <a:xfrm rot="-806517">
              <a:off x="262" y="2042"/>
              <a:ext cx="368" cy="365"/>
              <a:chOff x="4494" y="1296"/>
              <a:chExt cx="147" cy="146"/>
            </a:xfrm>
          </p:grpSpPr>
          <p:sp>
            <p:nvSpPr>
              <p:cNvPr id="26875" name="Freeform 321"/>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6" name="Freeform 322"/>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7" name="Freeform 323"/>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8" name="Freeform 324"/>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9" name="Freeform 325"/>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0" name="Freeform 326"/>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81" name="Group 327"/>
              <p:cNvGrpSpPr>
                <a:grpSpLocks/>
              </p:cNvGrpSpPr>
              <p:nvPr/>
            </p:nvGrpSpPr>
            <p:grpSpPr bwMode="auto">
              <a:xfrm>
                <a:off x="4497" y="1296"/>
                <a:ext cx="144" cy="40"/>
                <a:chOff x="4497" y="1296"/>
                <a:chExt cx="144" cy="40"/>
              </a:xfrm>
            </p:grpSpPr>
            <p:sp>
              <p:nvSpPr>
                <p:cNvPr id="26897" name="Oval 328"/>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98" name="Oval 329"/>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99" name="Oval 330"/>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900" name="Oval 331"/>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882" name="Freeform 332"/>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3" name="Freeform 333"/>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4" name="Freeform 334"/>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5" name="Freeform 335"/>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6" name="Freeform 336"/>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7" name="Freeform 337"/>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8" name="Freeform 338"/>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89" name="Freeform 339"/>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90" name="Group 340"/>
              <p:cNvGrpSpPr>
                <a:grpSpLocks/>
              </p:cNvGrpSpPr>
              <p:nvPr/>
            </p:nvGrpSpPr>
            <p:grpSpPr bwMode="auto">
              <a:xfrm>
                <a:off x="4494" y="1402"/>
                <a:ext cx="145" cy="40"/>
                <a:chOff x="4494" y="1402"/>
                <a:chExt cx="145" cy="40"/>
              </a:xfrm>
            </p:grpSpPr>
            <p:sp>
              <p:nvSpPr>
                <p:cNvPr id="26893" name="Oval 341"/>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94" name="Oval 342"/>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95" name="Oval 343"/>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96" name="Oval 344"/>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891" name="Freeform 345"/>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92" name="Freeform 346"/>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3" name="Group 347"/>
            <p:cNvGrpSpPr>
              <a:grpSpLocks/>
            </p:cNvGrpSpPr>
            <p:nvPr/>
          </p:nvGrpSpPr>
          <p:grpSpPr bwMode="auto">
            <a:xfrm rot="-806517">
              <a:off x="618" y="1994"/>
              <a:ext cx="368" cy="365"/>
              <a:chOff x="4494" y="1296"/>
              <a:chExt cx="147" cy="146"/>
            </a:xfrm>
          </p:grpSpPr>
          <p:sp>
            <p:nvSpPr>
              <p:cNvPr id="26849" name="Freeform 348"/>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0" name="Freeform 349"/>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1" name="Freeform 350"/>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2" name="Freeform 351"/>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3" name="Freeform 352"/>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4" name="Freeform 353"/>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55" name="Group 354"/>
              <p:cNvGrpSpPr>
                <a:grpSpLocks/>
              </p:cNvGrpSpPr>
              <p:nvPr/>
            </p:nvGrpSpPr>
            <p:grpSpPr bwMode="auto">
              <a:xfrm>
                <a:off x="4497" y="1296"/>
                <a:ext cx="144" cy="40"/>
                <a:chOff x="4497" y="1296"/>
                <a:chExt cx="144" cy="40"/>
              </a:xfrm>
            </p:grpSpPr>
            <p:sp>
              <p:nvSpPr>
                <p:cNvPr id="26871" name="Oval 355"/>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72" name="Oval 356"/>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73" name="Oval 357"/>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74" name="Oval 358"/>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856" name="Freeform 359"/>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7" name="Freeform 360"/>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8" name="Freeform 361"/>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59" name="Freeform 362"/>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0" name="Freeform 363"/>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1" name="Freeform 364"/>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2" name="Freeform 365"/>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3" name="Freeform 366"/>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64" name="Group 367"/>
              <p:cNvGrpSpPr>
                <a:grpSpLocks/>
              </p:cNvGrpSpPr>
              <p:nvPr/>
            </p:nvGrpSpPr>
            <p:grpSpPr bwMode="auto">
              <a:xfrm>
                <a:off x="4494" y="1402"/>
                <a:ext cx="145" cy="40"/>
                <a:chOff x="4494" y="1402"/>
                <a:chExt cx="145" cy="40"/>
              </a:xfrm>
            </p:grpSpPr>
            <p:sp>
              <p:nvSpPr>
                <p:cNvPr id="26867" name="Oval 368"/>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68" name="Oval 369"/>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69" name="Oval 370"/>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70" name="Oval 371"/>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865" name="Freeform 372"/>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66" name="Freeform 373"/>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4" name="Group 374"/>
            <p:cNvGrpSpPr>
              <a:grpSpLocks/>
            </p:cNvGrpSpPr>
            <p:nvPr/>
          </p:nvGrpSpPr>
          <p:grpSpPr bwMode="auto">
            <a:xfrm rot="-581199">
              <a:off x="1505" y="1905"/>
              <a:ext cx="368" cy="365"/>
              <a:chOff x="4494" y="1296"/>
              <a:chExt cx="147" cy="146"/>
            </a:xfrm>
          </p:grpSpPr>
          <p:sp>
            <p:nvSpPr>
              <p:cNvPr id="26823" name="Freeform 375"/>
              <p:cNvSpPr>
                <a:spLocks noChangeAspect="1"/>
              </p:cNvSpPr>
              <p:nvPr/>
            </p:nvSpPr>
            <p:spPr bwMode="auto">
              <a:xfrm rot="-805898">
                <a:off x="4505" y="132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4" name="Freeform 376"/>
              <p:cNvSpPr>
                <a:spLocks noChangeAspect="1"/>
              </p:cNvSpPr>
              <p:nvPr/>
            </p:nvSpPr>
            <p:spPr bwMode="auto">
              <a:xfrm rot="-805898">
                <a:off x="4519" y="132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5" name="Freeform 377"/>
              <p:cNvSpPr>
                <a:spLocks noChangeAspect="1"/>
              </p:cNvSpPr>
              <p:nvPr/>
            </p:nvSpPr>
            <p:spPr bwMode="auto">
              <a:xfrm rot="-805898">
                <a:off x="4541" y="1329"/>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6" name="Freeform 378"/>
              <p:cNvSpPr>
                <a:spLocks noChangeAspect="1"/>
              </p:cNvSpPr>
              <p:nvPr/>
            </p:nvSpPr>
            <p:spPr bwMode="auto">
              <a:xfrm rot="-805898">
                <a:off x="4555" y="133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7" name="Freeform 379"/>
              <p:cNvSpPr>
                <a:spLocks noChangeAspect="1"/>
              </p:cNvSpPr>
              <p:nvPr/>
            </p:nvSpPr>
            <p:spPr bwMode="auto">
              <a:xfrm rot="-805898">
                <a:off x="4577" y="1333"/>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8" name="Freeform 380"/>
              <p:cNvSpPr>
                <a:spLocks noChangeAspect="1"/>
              </p:cNvSpPr>
              <p:nvPr/>
            </p:nvSpPr>
            <p:spPr bwMode="auto">
              <a:xfrm rot="-805898">
                <a:off x="4591" y="133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29" name="Group 381"/>
              <p:cNvGrpSpPr>
                <a:grpSpLocks/>
              </p:cNvGrpSpPr>
              <p:nvPr/>
            </p:nvGrpSpPr>
            <p:grpSpPr bwMode="auto">
              <a:xfrm>
                <a:off x="4497" y="1296"/>
                <a:ext cx="144" cy="40"/>
                <a:chOff x="4497" y="1296"/>
                <a:chExt cx="144" cy="40"/>
              </a:xfrm>
            </p:grpSpPr>
            <p:sp>
              <p:nvSpPr>
                <p:cNvPr id="26845" name="Oval 382"/>
                <p:cNvSpPr>
                  <a:spLocks noChangeAspect="1" noChangeArrowheads="1"/>
                </p:cNvSpPr>
                <p:nvPr/>
              </p:nvSpPr>
              <p:spPr bwMode="auto">
                <a:xfrm rot="394101">
                  <a:off x="4497" y="129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46" name="Oval 383"/>
                <p:cNvSpPr>
                  <a:spLocks noChangeAspect="1" noChangeArrowheads="1"/>
                </p:cNvSpPr>
                <p:nvPr/>
              </p:nvSpPr>
              <p:spPr bwMode="auto">
                <a:xfrm rot="394101">
                  <a:off x="4533" y="1300"/>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47" name="Oval 384"/>
                <p:cNvSpPr>
                  <a:spLocks noChangeAspect="1" noChangeArrowheads="1"/>
                </p:cNvSpPr>
                <p:nvPr/>
              </p:nvSpPr>
              <p:spPr bwMode="auto">
                <a:xfrm rot="394101">
                  <a:off x="4569" y="1304"/>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48" name="Oval 385"/>
                <p:cNvSpPr>
                  <a:spLocks noChangeAspect="1" noChangeArrowheads="1"/>
                </p:cNvSpPr>
                <p:nvPr/>
              </p:nvSpPr>
              <p:spPr bwMode="auto">
                <a:xfrm rot="394101">
                  <a:off x="4604" y="1307"/>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grpSp>
          <p:sp>
            <p:nvSpPr>
              <p:cNvPr id="26830" name="Freeform 386"/>
              <p:cNvSpPr>
                <a:spLocks noChangeAspect="1"/>
              </p:cNvSpPr>
              <p:nvPr/>
            </p:nvSpPr>
            <p:spPr bwMode="auto">
              <a:xfrm rot="-805898">
                <a:off x="4612" y="1336"/>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 name="Freeform 387"/>
              <p:cNvSpPr>
                <a:spLocks noChangeAspect="1"/>
              </p:cNvSpPr>
              <p:nvPr/>
            </p:nvSpPr>
            <p:spPr bwMode="auto">
              <a:xfrm rot="-805898">
                <a:off x="4626" y="133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2" name="Freeform 388"/>
              <p:cNvSpPr>
                <a:spLocks noChangeAspect="1"/>
              </p:cNvSpPr>
              <p:nvPr/>
            </p:nvSpPr>
            <p:spPr bwMode="auto">
              <a:xfrm rot="9994102">
                <a:off x="4518" y="137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3" name="Freeform 389"/>
              <p:cNvSpPr>
                <a:spLocks noChangeAspect="1"/>
              </p:cNvSpPr>
              <p:nvPr/>
            </p:nvSpPr>
            <p:spPr bwMode="auto">
              <a:xfrm rot="9994102">
                <a:off x="4504" y="1370"/>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4" name="Freeform 390"/>
              <p:cNvSpPr>
                <a:spLocks noChangeAspect="1"/>
              </p:cNvSpPr>
              <p:nvPr/>
            </p:nvSpPr>
            <p:spPr bwMode="auto">
              <a:xfrm rot="9994102">
                <a:off x="4553" y="1375"/>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5" name="Freeform 391"/>
              <p:cNvSpPr>
                <a:spLocks noChangeAspect="1"/>
              </p:cNvSpPr>
              <p:nvPr/>
            </p:nvSpPr>
            <p:spPr bwMode="auto">
              <a:xfrm rot="9994102">
                <a:off x="4539" y="1374"/>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6" name="Freeform 392"/>
              <p:cNvSpPr>
                <a:spLocks noChangeAspect="1"/>
              </p:cNvSpPr>
              <p:nvPr/>
            </p:nvSpPr>
            <p:spPr bwMode="auto">
              <a:xfrm rot="9994102">
                <a:off x="4590" y="1378"/>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7" name="Freeform 393"/>
              <p:cNvSpPr>
                <a:spLocks noChangeAspect="1"/>
              </p:cNvSpPr>
              <p:nvPr/>
            </p:nvSpPr>
            <p:spPr bwMode="auto">
              <a:xfrm rot="9994102">
                <a:off x="4576" y="1377"/>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38" name="Group 394"/>
              <p:cNvGrpSpPr>
                <a:grpSpLocks/>
              </p:cNvGrpSpPr>
              <p:nvPr/>
            </p:nvGrpSpPr>
            <p:grpSpPr bwMode="auto">
              <a:xfrm>
                <a:off x="4494" y="1402"/>
                <a:ext cx="145" cy="40"/>
                <a:chOff x="4494" y="1402"/>
                <a:chExt cx="145" cy="40"/>
              </a:xfrm>
            </p:grpSpPr>
            <p:sp>
              <p:nvSpPr>
                <p:cNvPr id="26841" name="Oval 395"/>
                <p:cNvSpPr>
                  <a:spLocks noChangeAspect="1" noChangeArrowheads="1"/>
                </p:cNvSpPr>
                <p:nvPr/>
              </p:nvSpPr>
              <p:spPr bwMode="auto">
                <a:xfrm rot="-10405899">
                  <a:off x="4494" y="1402"/>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42" name="Oval 396"/>
                <p:cNvSpPr>
                  <a:spLocks noChangeAspect="1" noChangeArrowheads="1"/>
                </p:cNvSpPr>
                <p:nvPr/>
              </p:nvSpPr>
              <p:spPr bwMode="auto">
                <a:xfrm rot="-10405899">
                  <a:off x="4529" y="1406"/>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43" name="Oval 397"/>
                <p:cNvSpPr>
                  <a:spLocks noChangeAspect="1" noChangeArrowheads="1"/>
                </p:cNvSpPr>
                <p:nvPr/>
              </p:nvSpPr>
              <p:spPr bwMode="auto">
                <a:xfrm rot="-10405899">
                  <a:off x="4566" y="1409"/>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44" name="Oval 398"/>
                <p:cNvSpPr>
                  <a:spLocks noChangeAspect="1" noChangeArrowheads="1"/>
                </p:cNvSpPr>
                <p:nvPr/>
              </p:nvSpPr>
              <p:spPr bwMode="auto">
                <a:xfrm rot="-10405899">
                  <a:off x="4602" y="1413"/>
                  <a:ext cx="37" cy="29"/>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839" name="Freeform 399"/>
              <p:cNvSpPr>
                <a:spLocks noChangeAspect="1"/>
              </p:cNvSpPr>
              <p:nvPr/>
            </p:nvSpPr>
            <p:spPr bwMode="auto">
              <a:xfrm rot="9994102">
                <a:off x="4626" y="1382"/>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0" name="Freeform 400"/>
              <p:cNvSpPr>
                <a:spLocks noChangeAspect="1"/>
              </p:cNvSpPr>
              <p:nvPr/>
            </p:nvSpPr>
            <p:spPr bwMode="auto">
              <a:xfrm rot="9994102">
                <a:off x="4612" y="1381"/>
                <a:ext cx="6" cy="32"/>
              </a:xfrm>
              <a:custGeom>
                <a:avLst/>
                <a:gdLst>
                  <a:gd name="T0" fmla="*/ 1 w 12"/>
                  <a:gd name="T1" fmla="*/ 0 h 46"/>
                  <a:gd name="T2" fmla="*/ 1 w 12"/>
                  <a:gd name="T3" fmla="*/ 1 h 46"/>
                  <a:gd name="T4" fmla="*/ 1 w 12"/>
                  <a:gd name="T5" fmla="*/ 1 h 46"/>
                  <a:gd name="T6" fmla="*/ 0 w 12"/>
                  <a:gd name="T7" fmla="*/ 1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85" name="Freeform 401"/>
            <p:cNvSpPr>
              <a:spLocks noChangeAspect="1"/>
            </p:cNvSpPr>
            <p:nvPr/>
          </p:nvSpPr>
          <p:spPr bwMode="auto">
            <a:xfrm rot="-1387097">
              <a:off x="1346" y="2016"/>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6" name="Freeform 402"/>
            <p:cNvSpPr>
              <a:spLocks noChangeAspect="1"/>
            </p:cNvSpPr>
            <p:nvPr/>
          </p:nvSpPr>
          <p:spPr bwMode="auto">
            <a:xfrm rot="-1387097">
              <a:off x="1380" y="2012"/>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87" name="Oval 403"/>
            <p:cNvSpPr>
              <a:spLocks noChangeAspect="1" noChangeArrowheads="1"/>
            </p:cNvSpPr>
            <p:nvPr/>
          </p:nvSpPr>
          <p:spPr bwMode="auto">
            <a:xfrm rot="-187098">
              <a:off x="1312" y="1940"/>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788" name="Oval 404"/>
            <p:cNvSpPr>
              <a:spLocks noChangeAspect="1" noChangeArrowheads="1"/>
            </p:cNvSpPr>
            <p:nvPr/>
          </p:nvSpPr>
          <p:spPr bwMode="auto">
            <a:xfrm rot="-187098">
              <a:off x="1400" y="1934"/>
              <a:ext cx="92"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789" name="Freeform 405"/>
            <p:cNvSpPr>
              <a:spLocks noChangeAspect="1"/>
            </p:cNvSpPr>
            <p:nvPr/>
          </p:nvSpPr>
          <p:spPr bwMode="auto">
            <a:xfrm rot="-1387097">
              <a:off x="1433" y="2008"/>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0" name="Freeform 406"/>
            <p:cNvSpPr>
              <a:spLocks noChangeAspect="1"/>
            </p:cNvSpPr>
            <p:nvPr/>
          </p:nvSpPr>
          <p:spPr bwMode="auto">
            <a:xfrm rot="-1387097">
              <a:off x="1468" y="2005"/>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1" name="Freeform 407"/>
            <p:cNvSpPr>
              <a:spLocks noChangeAspect="1"/>
            </p:cNvSpPr>
            <p:nvPr/>
          </p:nvSpPr>
          <p:spPr bwMode="auto">
            <a:xfrm rot="9412903">
              <a:off x="1396" y="2121"/>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2" name="Freeform 408"/>
            <p:cNvSpPr>
              <a:spLocks noChangeAspect="1"/>
            </p:cNvSpPr>
            <p:nvPr/>
          </p:nvSpPr>
          <p:spPr bwMode="auto">
            <a:xfrm rot="9412903">
              <a:off x="1361" y="2125"/>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793" name="Group 409"/>
            <p:cNvGrpSpPr>
              <a:grpSpLocks/>
            </p:cNvGrpSpPr>
            <p:nvPr/>
          </p:nvGrpSpPr>
          <p:grpSpPr bwMode="auto">
            <a:xfrm>
              <a:off x="1131" y="1946"/>
              <a:ext cx="218" cy="340"/>
              <a:chOff x="1131" y="1623"/>
              <a:chExt cx="218" cy="340"/>
            </a:xfrm>
          </p:grpSpPr>
          <p:sp>
            <p:nvSpPr>
              <p:cNvPr id="26811" name="Freeform 410"/>
              <p:cNvSpPr>
                <a:spLocks noChangeAspect="1"/>
              </p:cNvSpPr>
              <p:nvPr/>
            </p:nvSpPr>
            <p:spPr bwMode="auto">
              <a:xfrm rot="-1387097">
                <a:off x="1165" y="1703"/>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2" name="Freeform 411"/>
              <p:cNvSpPr>
                <a:spLocks noChangeAspect="1"/>
              </p:cNvSpPr>
              <p:nvPr/>
            </p:nvSpPr>
            <p:spPr bwMode="auto">
              <a:xfrm rot="-1387097">
                <a:off x="1200" y="169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3" name="Freeform 412"/>
              <p:cNvSpPr>
                <a:spLocks noChangeAspect="1"/>
              </p:cNvSpPr>
              <p:nvPr/>
            </p:nvSpPr>
            <p:spPr bwMode="auto">
              <a:xfrm rot="-1387097">
                <a:off x="1255" y="1698"/>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4" name="Freeform 413"/>
              <p:cNvSpPr>
                <a:spLocks noChangeAspect="1"/>
              </p:cNvSpPr>
              <p:nvPr/>
            </p:nvSpPr>
            <p:spPr bwMode="auto">
              <a:xfrm rot="-1387097">
                <a:off x="1290" y="169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5" name="Oval 414"/>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16" name="Oval 415"/>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17" name="Freeform 416"/>
              <p:cNvSpPr>
                <a:spLocks noChangeAspect="1"/>
              </p:cNvSpPr>
              <p:nvPr/>
            </p:nvSpPr>
            <p:spPr bwMode="auto">
              <a:xfrm rot="9412903">
                <a:off x="1216" y="1811"/>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8" name="Freeform 417"/>
              <p:cNvSpPr>
                <a:spLocks noChangeAspect="1"/>
              </p:cNvSpPr>
              <p:nvPr/>
            </p:nvSpPr>
            <p:spPr bwMode="auto">
              <a:xfrm rot="9412903">
                <a:off x="1181" y="181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19" name="Freeform 418"/>
              <p:cNvSpPr>
                <a:spLocks noChangeAspect="1"/>
              </p:cNvSpPr>
              <p:nvPr/>
            </p:nvSpPr>
            <p:spPr bwMode="auto">
              <a:xfrm rot="9412903">
                <a:off x="1304" y="1806"/>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0" name="Freeform 419"/>
              <p:cNvSpPr>
                <a:spLocks noChangeAspect="1"/>
              </p:cNvSpPr>
              <p:nvPr/>
            </p:nvSpPr>
            <p:spPr bwMode="auto">
              <a:xfrm rot="9412903">
                <a:off x="1269" y="180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21" name="Oval 420"/>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22" name="Oval 421"/>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sp>
          <p:nvSpPr>
            <p:cNvPr id="26794" name="Oval 422"/>
            <p:cNvSpPr>
              <a:spLocks noChangeAspect="1" noChangeArrowheads="1"/>
            </p:cNvSpPr>
            <p:nvPr/>
          </p:nvSpPr>
          <p:spPr bwMode="auto">
            <a:xfrm rot="10612902">
              <a:off x="1349" y="2201"/>
              <a:ext cx="93"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795" name="Oval 423"/>
            <p:cNvSpPr>
              <a:spLocks noChangeAspect="1" noChangeArrowheads="1"/>
            </p:cNvSpPr>
            <p:nvPr/>
          </p:nvSpPr>
          <p:spPr bwMode="auto">
            <a:xfrm rot="10612902">
              <a:off x="1439" y="2196"/>
              <a:ext cx="93" cy="72"/>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796" name="Freeform 424"/>
            <p:cNvSpPr>
              <a:spLocks noChangeAspect="1"/>
            </p:cNvSpPr>
            <p:nvPr/>
          </p:nvSpPr>
          <p:spPr bwMode="auto">
            <a:xfrm rot="9412903">
              <a:off x="1486" y="2116"/>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7" name="Freeform 425"/>
            <p:cNvSpPr>
              <a:spLocks noChangeAspect="1"/>
            </p:cNvSpPr>
            <p:nvPr/>
          </p:nvSpPr>
          <p:spPr bwMode="auto">
            <a:xfrm rot="9412903">
              <a:off x="1452" y="211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798" name="Group 426"/>
            <p:cNvGrpSpPr>
              <a:grpSpLocks/>
            </p:cNvGrpSpPr>
            <p:nvPr/>
          </p:nvGrpSpPr>
          <p:grpSpPr bwMode="auto">
            <a:xfrm rot="-201987">
              <a:off x="958" y="1965"/>
              <a:ext cx="218" cy="340"/>
              <a:chOff x="1131" y="1623"/>
              <a:chExt cx="218" cy="340"/>
            </a:xfrm>
          </p:grpSpPr>
          <p:sp>
            <p:nvSpPr>
              <p:cNvPr id="26799" name="Freeform 427"/>
              <p:cNvSpPr>
                <a:spLocks noChangeAspect="1"/>
              </p:cNvSpPr>
              <p:nvPr/>
            </p:nvSpPr>
            <p:spPr bwMode="auto">
              <a:xfrm rot="-1387097">
                <a:off x="1165" y="1703"/>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0" name="Freeform 428"/>
              <p:cNvSpPr>
                <a:spLocks noChangeAspect="1"/>
              </p:cNvSpPr>
              <p:nvPr/>
            </p:nvSpPr>
            <p:spPr bwMode="auto">
              <a:xfrm rot="-1387097">
                <a:off x="1200" y="169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1" name="Freeform 429"/>
              <p:cNvSpPr>
                <a:spLocks noChangeAspect="1"/>
              </p:cNvSpPr>
              <p:nvPr/>
            </p:nvSpPr>
            <p:spPr bwMode="auto">
              <a:xfrm rot="-1387097">
                <a:off x="1255" y="1698"/>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2" name="Freeform 430"/>
              <p:cNvSpPr>
                <a:spLocks noChangeAspect="1"/>
              </p:cNvSpPr>
              <p:nvPr/>
            </p:nvSpPr>
            <p:spPr bwMode="auto">
              <a:xfrm rot="-1387097">
                <a:off x="1290" y="169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3" name="Oval 431"/>
              <p:cNvSpPr>
                <a:spLocks noChangeAspect="1" noChangeArrowheads="1"/>
              </p:cNvSpPr>
              <p:nvPr/>
            </p:nvSpPr>
            <p:spPr bwMode="auto">
              <a:xfrm rot="-187098">
                <a:off x="1131" y="1628"/>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04" name="Oval 432"/>
              <p:cNvSpPr>
                <a:spLocks noChangeAspect="1" noChangeArrowheads="1"/>
              </p:cNvSpPr>
              <p:nvPr/>
            </p:nvSpPr>
            <p:spPr bwMode="auto">
              <a:xfrm rot="-187098">
                <a:off x="1222" y="1623"/>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lang="en-US" sz="1000">
                  <a:cs typeface="MS PGothic" charset="0"/>
                </a:endParaRPr>
              </a:p>
            </p:txBody>
          </p:sp>
          <p:sp>
            <p:nvSpPr>
              <p:cNvPr id="26805" name="Freeform 433"/>
              <p:cNvSpPr>
                <a:spLocks noChangeAspect="1"/>
              </p:cNvSpPr>
              <p:nvPr/>
            </p:nvSpPr>
            <p:spPr bwMode="auto">
              <a:xfrm rot="9412903">
                <a:off x="1216" y="1811"/>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6" name="Freeform 434"/>
              <p:cNvSpPr>
                <a:spLocks noChangeAspect="1"/>
              </p:cNvSpPr>
              <p:nvPr/>
            </p:nvSpPr>
            <p:spPr bwMode="auto">
              <a:xfrm rot="9412903">
                <a:off x="1181" y="1814"/>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7" name="Freeform 435"/>
              <p:cNvSpPr>
                <a:spLocks noChangeAspect="1"/>
              </p:cNvSpPr>
              <p:nvPr/>
            </p:nvSpPr>
            <p:spPr bwMode="auto">
              <a:xfrm rot="9412903">
                <a:off x="1304" y="1806"/>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8" name="Freeform 436"/>
              <p:cNvSpPr>
                <a:spLocks noChangeAspect="1"/>
              </p:cNvSpPr>
              <p:nvPr/>
            </p:nvSpPr>
            <p:spPr bwMode="auto">
              <a:xfrm rot="9412903">
                <a:off x="1269" y="1809"/>
                <a:ext cx="15" cy="80"/>
              </a:xfrm>
              <a:custGeom>
                <a:avLst/>
                <a:gdLst>
                  <a:gd name="T0" fmla="*/ 8243135 w 12"/>
                  <a:gd name="T1" fmla="*/ 0 h 46"/>
                  <a:gd name="T2" fmla="*/ 1753499 w 12"/>
                  <a:gd name="T3" fmla="*/ 2147483647 h 46"/>
                  <a:gd name="T4" fmla="*/ 5351256 w 12"/>
                  <a:gd name="T5" fmla="*/ 2147483647 h 46"/>
                  <a:gd name="T6" fmla="*/ 0 w 12"/>
                  <a:gd name="T7" fmla="*/ 2147483647 h 46"/>
                  <a:gd name="T8" fmla="*/ 0 60000 65536"/>
                  <a:gd name="T9" fmla="*/ 0 60000 65536"/>
                  <a:gd name="T10" fmla="*/ 0 60000 65536"/>
                  <a:gd name="T11" fmla="*/ 0 60000 65536"/>
                  <a:gd name="T12" fmla="*/ 0 w 12"/>
                  <a:gd name="T13" fmla="*/ 0 h 46"/>
                  <a:gd name="T14" fmla="*/ 12 w 12"/>
                  <a:gd name="T15" fmla="*/ 46 h 46"/>
                </a:gdLst>
                <a:ahLst/>
                <a:cxnLst>
                  <a:cxn ang="T8">
                    <a:pos x="T0" y="T1"/>
                  </a:cxn>
                  <a:cxn ang="T9">
                    <a:pos x="T2" y="T3"/>
                  </a:cxn>
                  <a:cxn ang="T10">
                    <a:pos x="T4" y="T5"/>
                  </a:cxn>
                  <a:cxn ang="T11">
                    <a:pos x="T6" y="T7"/>
                  </a:cxn>
                </a:cxnLst>
                <a:rect l="T12" t="T13" r="T14" b="T15"/>
                <a:pathLst>
                  <a:path w="12" h="46">
                    <a:moveTo>
                      <a:pt x="12" y="0"/>
                    </a:moveTo>
                    <a:cubicBezTo>
                      <a:pt x="7" y="5"/>
                      <a:pt x="3" y="10"/>
                      <a:pt x="2" y="16"/>
                    </a:cubicBezTo>
                    <a:cubicBezTo>
                      <a:pt x="1" y="22"/>
                      <a:pt x="8" y="31"/>
                      <a:pt x="8" y="36"/>
                    </a:cubicBezTo>
                    <a:cubicBezTo>
                      <a:pt x="8" y="41"/>
                      <a:pt x="1" y="45"/>
                      <a:pt x="0" y="46"/>
                    </a:cubicBezTo>
                  </a:path>
                </a:pathLst>
              </a:custGeom>
              <a:noFill/>
              <a:ln w="63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09" name="Oval 437"/>
              <p:cNvSpPr>
                <a:spLocks noChangeAspect="1" noChangeArrowheads="1"/>
              </p:cNvSpPr>
              <p:nvPr/>
            </p:nvSpPr>
            <p:spPr bwMode="auto">
              <a:xfrm rot="10612902">
                <a:off x="1168" y="1890"/>
                <a:ext cx="93"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sp>
            <p:nvSpPr>
              <p:cNvPr id="26810" name="Oval 438"/>
              <p:cNvSpPr>
                <a:spLocks noChangeAspect="1" noChangeArrowheads="1"/>
              </p:cNvSpPr>
              <p:nvPr/>
            </p:nvSpPr>
            <p:spPr bwMode="auto">
              <a:xfrm rot="10612902">
                <a:off x="1257" y="1886"/>
                <a:ext cx="92" cy="73"/>
              </a:xfrm>
              <a:prstGeom prst="ellipse">
                <a:avLst/>
              </a:prstGeom>
              <a:gradFill rotWithShape="1">
                <a:gsLst>
                  <a:gs pos="0">
                    <a:srgbClr val="A36B05"/>
                  </a:gs>
                  <a:gs pos="100000">
                    <a:srgbClr val="4B320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algn="ctr" eaLnBrk="1" hangingPunct="1"/>
                <a:endParaRPr lang="en-US" sz="1000">
                  <a:cs typeface="MS PGothic" charset="0"/>
                </a:endParaRPr>
              </a:p>
            </p:txBody>
          </p:sp>
        </p:grpSp>
      </p:grpSp>
      <p:grpSp>
        <p:nvGrpSpPr>
          <p:cNvPr id="26626" name="Group 446"/>
          <p:cNvGrpSpPr>
            <a:grpSpLocks/>
          </p:cNvGrpSpPr>
          <p:nvPr/>
        </p:nvGrpSpPr>
        <p:grpSpPr bwMode="auto">
          <a:xfrm>
            <a:off x="4330700" y="2714424"/>
            <a:ext cx="222250" cy="1933575"/>
            <a:chOff x="3295" y="1920"/>
            <a:chExt cx="164" cy="1423"/>
          </a:xfrm>
        </p:grpSpPr>
        <p:sp>
          <p:nvSpPr>
            <p:cNvPr id="26742" name="Line 447"/>
            <p:cNvSpPr>
              <a:spLocks noChangeShapeType="1"/>
            </p:cNvSpPr>
            <p:nvPr/>
          </p:nvSpPr>
          <p:spPr bwMode="auto">
            <a:xfrm flipV="1">
              <a:off x="3373" y="1994"/>
              <a:ext cx="9" cy="1349"/>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5360" name="Oval 448"/>
            <p:cNvSpPr>
              <a:spLocks noChangeArrowheads="1"/>
            </p:cNvSpPr>
            <p:nvPr/>
          </p:nvSpPr>
          <p:spPr bwMode="auto">
            <a:xfrm>
              <a:off x="3295" y="2635"/>
              <a:ext cx="164" cy="22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26744" name="Rectangle 449"/>
            <p:cNvSpPr>
              <a:spLocks noChangeArrowheads="1"/>
            </p:cNvSpPr>
            <p:nvPr/>
          </p:nvSpPr>
          <p:spPr bwMode="auto">
            <a:xfrm>
              <a:off x="3306" y="2987"/>
              <a:ext cx="143" cy="180"/>
            </a:xfrm>
            <a:prstGeom prst="rect">
              <a:avLst/>
            </a:prstGeom>
            <a:gradFill rotWithShape="1">
              <a:gsLst>
                <a:gs pos="0">
                  <a:schemeClr val="accent1"/>
                </a:gs>
                <a:gs pos="100000">
                  <a:srgbClr val="005E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sz="1000">
                <a:cs typeface="MS PGothic" charset="0"/>
              </a:endParaRPr>
            </a:p>
          </p:txBody>
        </p:sp>
        <p:sp>
          <p:nvSpPr>
            <p:cNvPr id="295362" name="Rectangle 450"/>
            <p:cNvSpPr>
              <a:spLocks noChangeArrowheads="1"/>
            </p:cNvSpPr>
            <p:nvPr/>
          </p:nvSpPr>
          <p:spPr bwMode="auto">
            <a:xfrm>
              <a:off x="3306" y="3103"/>
              <a:ext cx="143" cy="180"/>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26746" name="Oval 451"/>
            <p:cNvSpPr>
              <a:spLocks noChangeArrowheads="1"/>
            </p:cNvSpPr>
            <p:nvPr/>
          </p:nvSpPr>
          <p:spPr bwMode="auto">
            <a:xfrm>
              <a:off x="3295" y="2516"/>
              <a:ext cx="164" cy="227"/>
            </a:xfrm>
            <a:prstGeom prst="ellipse">
              <a:avLst/>
            </a:prstGeom>
            <a:gradFill rotWithShape="1">
              <a:gsLst>
                <a:gs pos="0">
                  <a:schemeClr val="accent1"/>
                </a:gs>
                <a:gs pos="100000">
                  <a:srgbClr val="005E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95364" name="Oval 452"/>
            <p:cNvSpPr>
              <a:spLocks noChangeArrowheads="1"/>
            </p:cNvSpPr>
            <p:nvPr/>
          </p:nvSpPr>
          <p:spPr bwMode="auto">
            <a:xfrm>
              <a:off x="3295" y="2398"/>
              <a:ext cx="164" cy="22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295365" name="Oval 453"/>
            <p:cNvSpPr>
              <a:spLocks noChangeArrowheads="1"/>
            </p:cNvSpPr>
            <p:nvPr/>
          </p:nvSpPr>
          <p:spPr bwMode="auto">
            <a:xfrm>
              <a:off x="3295" y="2280"/>
              <a:ext cx="164" cy="22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26749" name="Oval 454"/>
            <p:cNvSpPr>
              <a:spLocks noChangeArrowheads="1"/>
            </p:cNvSpPr>
            <p:nvPr/>
          </p:nvSpPr>
          <p:spPr bwMode="auto">
            <a:xfrm>
              <a:off x="3295" y="2157"/>
              <a:ext cx="164" cy="227"/>
            </a:xfrm>
            <a:prstGeom prst="ellipse">
              <a:avLst/>
            </a:prstGeom>
            <a:gradFill rotWithShape="1">
              <a:gsLst>
                <a:gs pos="0">
                  <a:schemeClr val="accent1"/>
                </a:gs>
                <a:gs pos="100000">
                  <a:srgbClr val="005E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95367" name="Oval 455"/>
            <p:cNvSpPr>
              <a:spLocks noChangeArrowheads="1"/>
            </p:cNvSpPr>
            <p:nvPr/>
          </p:nvSpPr>
          <p:spPr bwMode="auto">
            <a:xfrm>
              <a:off x="3295" y="2038"/>
              <a:ext cx="164" cy="22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295368" name="Oval 456"/>
            <p:cNvSpPr>
              <a:spLocks noChangeArrowheads="1"/>
            </p:cNvSpPr>
            <p:nvPr/>
          </p:nvSpPr>
          <p:spPr bwMode="auto">
            <a:xfrm>
              <a:off x="3295" y="1920"/>
              <a:ext cx="164" cy="227"/>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grpSp>
      <p:sp>
        <p:nvSpPr>
          <p:cNvPr id="26627" name="Text Box 457"/>
          <p:cNvSpPr txBox="1">
            <a:spLocks noChangeArrowheads="1"/>
          </p:cNvSpPr>
          <p:nvPr/>
        </p:nvSpPr>
        <p:spPr bwMode="auto">
          <a:xfrm>
            <a:off x="6305550" y="3565324"/>
            <a:ext cx="954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VEGFR-3</a:t>
            </a:r>
          </a:p>
        </p:txBody>
      </p:sp>
      <p:sp>
        <p:nvSpPr>
          <p:cNvPr id="26628" name="Text Box 458"/>
          <p:cNvSpPr txBox="1">
            <a:spLocks noChangeArrowheads="1"/>
          </p:cNvSpPr>
          <p:nvPr/>
        </p:nvSpPr>
        <p:spPr bwMode="auto">
          <a:xfrm>
            <a:off x="4422775" y="3565324"/>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VEGFR-2</a:t>
            </a:r>
          </a:p>
        </p:txBody>
      </p:sp>
      <p:sp>
        <p:nvSpPr>
          <p:cNvPr id="26629" name="Text Box 459"/>
          <p:cNvSpPr txBox="1">
            <a:spLocks noChangeArrowheads="1"/>
          </p:cNvSpPr>
          <p:nvPr/>
        </p:nvSpPr>
        <p:spPr bwMode="auto">
          <a:xfrm>
            <a:off x="2716213" y="3565324"/>
            <a:ext cx="954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VEGFR-1</a:t>
            </a:r>
          </a:p>
        </p:txBody>
      </p:sp>
      <p:grpSp>
        <p:nvGrpSpPr>
          <p:cNvPr id="26630" name="Group 461"/>
          <p:cNvGrpSpPr>
            <a:grpSpLocks/>
          </p:cNvGrpSpPr>
          <p:nvPr/>
        </p:nvGrpSpPr>
        <p:grpSpPr bwMode="auto">
          <a:xfrm>
            <a:off x="2498725" y="2823962"/>
            <a:ext cx="222250" cy="1933575"/>
            <a:chOff x="3295" y="1920"/>
            <a:chExt cx="164" cy="1423"/>
          </a:xfrm>
        </p:grpSpPr>
        <p:sp>
          <p:nvSpPr>
            <p:cNvPr id="26732" name="Line 462"/>
            <p:cNvSpPr>
              <a:spLocks noChangeShapeType="1"/>
            </p:cNvSpPr>
            <p:nvPr/>
          </p:nvSpPr>
          <p:spPr bwMode="auto">
            <a:xfrm flipV="1">
              <a:off x="3373" y="1994"/>
              <a:ext cx="9" cy="1349"/>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733" name="Oval 463"/>
            <p:cNvSpPr>
              <a:spLocks noChangeArrowheads="1"/>
            </p:cNvSpPr>
            <p:nvPr/>
          </p:nvSpPr>
          <p:spPr bwMode="auto">
            <a:xfrm>
              <a:off x="3295" y="2635"/>
              <a:ext cx="164" cy="227"/>
            </a:xfrm>
            <a:prstGeom prst="ellipse">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4" name="Rectangle 464"/>
            <p:cNvSpPr>
              <a:spLocks noChangeArrowheads="1"/>
            </p:cNvSpPr>
            <p:nvPr/>
          </p:nvSpPr>
          <p:spPr bwMode="auto">
            <a:xfrm>
              <a:off x="3306" y="2987"/>
              <a:ext cx="143" cy="180"/>
            </a:xfrm>
            <a:prstGeom prst="rect">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sz="1000">
                <a:cs typeface="MS PGothic" charset="0"/>
              </a:endParaRPr>
            </a:p>
          </p:txBody>
        </p:sp>
        <p:sp>
          <p:nvSpPr>
            <p:cNvPr id="26735" name="Rectangle 465"/>
            <p:cNvSpPr>
              <a:spLocks noChangeArrowheads="1"/>
            </p:cNvSpPr>
            <p:nvPr/>
          </p:nvSpPr>
          <p:spPr bwMode="auto">
            <a:xfrm>
              <a:off x="3306" y="3103"/>
              <a:ext cx="143" cy="180"/>
            </a:xfrm>
            <a:prstGeom prst="rect">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sz="1000">
                <a:cs typeface="MS PGothic" charset="0"/>
              </a:endParaRPr>
            </a:p>
          </p:txBody>
        </p:sp>
        <p:sp>
          <p:nvSpPr>
            <p:cNvPr id="26736" name="Oval 466"/>
            <p:cNvSpPr>
              <a:spLocks noChangeArrowheads="1"/>
            </p:cNvSpPr>
            <p:nvPr/>
          </p:nvSpPr>
          <p:spPr bwMode="auto">
            <a:xfrm>
              <a:off x="3295" y="2516"/>
              <a:ext cx="164" cy="227"/>
            </a:xfrm>
            <a:prstGeom prst="ellipse">
              <a:avLst/>
            </a:prstGeom>
            <a:gradFill flip="none" rotWithShape="1">
              <a:gsLst>
                <a:gs pos="0">
                  <a:srgbClr val="F9961E"/>
                </a:gs>
                <a:gs pos="100000">
                  <a:srgbClr val="FFFF00"/>
                </a:gs>
              </a:gsLst>
              <a:lin ang="1602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7" name="Oval 467"/>
            <p:cNvSpPr>
              <a:spLocks noChangeArrowheads="1"/>
            </p:cNvSpPr>
            <p:nvPr/>
          </p:nvSpPr>
          <p:spPr bwMode="auto">
            <a:xfrm>
              <a:off x="3295" y="2398"/>
              <a:ext cx="164" cy="227"/>
            </a:xfrm>
            <a:prstGeom prst="ellipse">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8" name="Oval 468"/>
            <p:cNvSpPr>
              <a:spLocks noChangeArrowheads="1"/>
            </p:cNvSpPr>
            <p:nvPr/>
          </p:nvSpPr>
          <p:spPr bwMode="auto">
            <a:xfrm>
              <a:off x="3295" y="2280"/>
              <a:ext cx="164" cy="227"/>
            </a:xfrm>
            <a:prstGeom prst="ellipse">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9" name="Oval 469"/>
            <p:cNvSpPr>
              <a:spLocks noChangeArrowheads="1"/>
            </p:cNvSpPr>
            <p:nvPr/>
          </p:nvSpPr>
          <p:spPr bwMode="auto">
            <a:xfrm>
              <a:off x="3295" y="2157"/>
              <a:ext cx="164" cy="227"/>
            </a:xfrm>
            <a:prstGeom prst="ellipse">
              <a:avLst/>
            </a:prstGeom>
            <a:gradFill flip="none" rotWithShape="1">
              <a:gsLst>
                <a:gs pos="0">
                  <a:srgbClr val="F9961E"/>
                </a:gs>
                <a:gs pos="100000">
                  <a:srgbClr val="FFFF00"/>
                </a:gs>
              </a:gsLst>
              <a:lin ang="1602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40" name="Oval 470"/>
            <p:cNvSpPr>
              <a:spLocks noChangeArrowheads="1"/>
            </p:cNvSpPr>
            <p:nvPr/>
          </p:nvSpPr>
          <p:spPr bwMode="auto">
            <a:xfrm>
              <a:off x="3295" y="2038"/>
              <a:ext cx="164" cy="227"/>
            </a:xfrm>
            <a:prstGeom prst="ellipse">
              <a:avLst/>
            </a:prstGeom>
            <a:gradFill flip="none" rotWithShape="1">
              <a:gsLst>
                <a:gs pos="0">
                  <a:srgbClr val="ECBB33"/>
                </a:gs>
                <a:gs pos="100000">
                  <a:srgbClr val="FFFF00"/>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41" name="Oval 471"/>
            <p:cNvSpPr>
              <a:spLocks noChangeArrowheads="1"/>
            </p:cNvSpPr>
            <p:nvPr/>
          </p:nvSpPr>
          <p:spPr bwMode="auto">
            <a:xfrm>
              <a:off x="3295" y="1920"/>
              <a:ext cx="164" cy="227"/>
            </a:xfrm>
            <a:prstGeom prst="ellipse">
              <a:avLst/>
            </a:prstGeom>
            <a:gradFill flip="none" rotWithShape="1">
              <a:gsLst>
                <a:gs pos="0">
                  <a:srgbClr val="F9961E"/>
                </a:gs>
                <a:gs pos="100000">
                  <a:srgbClr val="FFFF00"/>
                </a:gs>
              </a:gsLst>
              <a:lin ang="162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grpSp>
      <p:sp>
        <p:nvSpPr>
          <p:cNvPr id="26631" name="Text Box 472"/>
          <p:cNvSpPr txBox="1">
            <a:spLocks noChangeArrowheads="1"/>
          </p:cNvSpPr>
          <p:nvPr/>
        </p:nvSpPr>
        <p:spPr bwMode="auto">
          <a:xfrm>
            <a:off x="304800" y="5092499"/>
            <a:ext cx="167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cs typeface="MS PGothic" charset="0"/>
              </a:rPr>
              <a:t>Endothelial cell</a:t>
            </a:r>
          </a:p>
        </p:txBody>
      </p:sp>
      <p:sp>
        <p:nvSpPr>
          <p:cNvPr id="26632" name="Line 477"/>
          <p:cNvSpPr>
            <a:spLocks noChangeShapeType="1"/>
          </p:cNvSpPr>
          <p:nvPr/>
        </p:nvSpPr>
        <p:spPr bwMode="auto">
          <a:xfrm>
            <a:off x="2360613" y="4487662"/>
            <a:ext cx="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3" name="Line 478"/>
          <p:cNvSpPr>
            <a:spLocks noChangeShapeType="1"/>
          </p:cNvSpPr>
          <p:nvPr/>
        </p:nvSpPr>
        <p:spPr bwMode="auto">
          <a:xfrm>
            <a:off x="2360613" y="4487662"/>
            <a:ext cx="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4" name="Line 479"/>
          <p:cNvSpPr>
            <a:spLocks noChangeShapeType="1"/>
          </p:cNvSpPr>
          <p:nvPr/>
        </p:nvSpPr>
        <p:spPr bwMode="auto">
          <a:xfrm>
            <a:off x="2401888" y="4390824"/>
            <a:ext cx="1587"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480"/>
          <p:cNvSpPr>
            <a:spLocks noChangeShapeType="1"/>
          </p:cNvSpPr>
          <p:nvPr/>
        </p:nvSpPr>
        <p:spPr bwMode="auto">
          <a:xfrm>
            <a:off x="2401888" y="4390824"/>
            <a:ext cx="1587"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481"/>
          <p:cNvSpPr>
            <a:spLocks noChangeShapeType="1"/>
          </p:cNvSpPr>
          <p:nvPr/>
        </p:nvSpPr>
        <p:spPr bwMode="auto">
          <a:xfrm>
            <a:off x="2474913" y="4368599"/>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7" name="Line 482"/>
          <p:cNvSpPr>
            <a:spLocks noChangeShapeType="1"/>
          </p:cNvSpPr>
          <p:nvPr/>
        </p:nvSpPr>
        <p:spPr bwMode="auto">
          <a:xfrm>
            <a:off x="2474913" y="4368599"/>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8" name="Line 483"/>
          <p:cNvSpPr>
            <a:spLocks noChangeShapeType="1"/>
          </p:cNvSpPr>
          <p:nvPr/>
        </p:nvSpPr>
        <p:spPr bwMode="auto">
          <a:xfrm>
            <a:off x="2360613" y="4487662"/>
            <a:ext cx="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9" name="Line 484"/>
          <p:cNvSpPr>
            <a:spLocks noChangeShapeType="1"/>
          </p:cNvSpPr>
          <p:nvPr/>
        </p:nvSpPr>
        <p:spPr bwMode="auto">
          <a:xfrm>
            <a:off x="2360613" y="4487662"/>
            <a:ext cx="0"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0" name="Line 485"/>
          <p:cNvSpPr>
            <a:spLocks noChangeShapeType="1"/>
          </p:cNvSpPr>
          <p:nvPr/>
        </p:nvSpPr>
        <p:spPr bwMode="auto">
          <a:xfrm>
            <a:off x="2401888" y="4390824"/>
            <a:ext cx="1587"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486"/>
          <p:cNvSpPr>
            <a:spLocks noChangeShapeType="1"/>
          </p:cNvSpPr>
          <p:nvPr/>
        </p:nvSpPr>
        <p:spPr bwMode="auto">
          <a:xfrm>
            <a:off x="2401888" y="4390824"/>
            <a:ext cx="1587" cy="1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487"/>
          <p:cNvSpPr>
            <a:spLocks noChangeShapeType="1"/>
          </p:cNvSpPr>
          <p:nvPr/>
        </p:nvSpPr>
        <p:spPr bwMode="auto">
          <a:xfrm>
            <a:off x="2474913" y="4368599"/>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3" name="Line 488"/>
          <p:cNvSpPr>
            <a:spLocks noChangeShapeType="1"/>
          </p:cNvSpPr>
          <p:nvPr/>
        </p:nvSpPr>
        <p:spPr bwMode="auto">
          <a:xfrm>
            <a:off x="2474913" y="4368599"/>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44" name="Text Box 492"/>
          <p:cNvSpPr txBox="1">
            <a:spLocks noChangeArrowheads="1"/>
          </p:cNvSpPr>
          <p:nvPr/>
        </p:nvSpPr>
        <p:spPr bwMode="auto">
          <a:xfrm>
            <a:off x="3160713" y="1595237"/>
            <a:ext cx="855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VEGF-A</a:t>
            </a:r>
            <a:endParaRPr lang="en-US" sz="1400" b="1">
              <a:cs typeface="MS PGothic" charset="0"/>
            </a:endParaRPr>
          </a:p>
        </p:txBody>
      </p:sp>
      <p:grpSp>
        <p:nvGrpSpPr>
          <p:cNvPr id="26645" name="Group 496"/>
          <p:cNvGrpSpPr>
            <a:grpSpLocks/>
          </p:cNvGrpSpPr>
          <p:nvPr/>
        </p:nvGrpSpPr>
        <p:grpSpPr bwMode="auto">
          <a:xfrm>
            <a:off x="6102350" y="2808087"/>
            <a:ext cx="222250" cy="1933575"/>
            <a:chOff x="3295" y="1920"/>
            <a:chExt cx="164" cy="1423"/>
          </a:xfrm>
        </p:grpSpPr>
        <p:sp>
          <p:nvSpPr>
            <p:cNvPr id="26722" name="Line 497"/>
            <p:cNvSpPr>
              <a:spLocks noChangeShapeType="1"/>
            </p:cNvSpPr>
            <p:nvPr/>
          </p:nvSpPr>
          <p:spPr bwMode="auto">
            <a:xfrm flipV="1">
              <a:off x="3373" y="1994"/>
              <a:ext cx="9" cy="1349"/>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723" name="Oval 498"/>
            <p:cNvSpPr>
              <a:spLocks noChangeArrowheads="1"/>
            </p:cNvSpPr>
            <p:nvPr/>
          </p:nvSpPr>
          <p:spPr bwMode="auto">
            <a:xfrm>
              <a:off x="3295" y="2634"/>
              <a:ext cx="164" cy="226"/>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24" name="Rectangle 499"/>
            <p:cNvSpPr>
              <a:spLocks noChangeArrowheads="1"/>
            </p:cNvSpPr>
            <p:nvPr/>
          </p:nvSpPr>
          <p:spPr bwMode="auto">
            <a:xfrm>
              <a:off x="3306" y="2987"/>
              <a:ext cx="142" cy="180"/>
            </a:xfrm>
            <a:prstGeom prst="rect">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sz="1000">
                <a:cs typeface="MS PGothic" charset="0"/>
              </a:endParaRPr>
            </a:p>
          </p:txBody>
        </p:sp>
        <p:sp>
          <p:nvSpPr>
            <p:cNvPr id="26725" name="Rectangle 500"/>
            <p:cNvSpPr>
              <a:spLocks noChangeArrowheads="1"/>
            </p:cNvSpPr>
            <p:nvPr/>
          </p:nvSpPr>
          <p:spPr bwMode="auto">
            <a:xfrm>
              <a:off x="3305" y="3103"/>
              <a:ext cx="144" cy="181"/>
            </a:xfrm>
            <a:prstGeom prst="rect">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endParaRPr lang="en-US" sz="1000">
                <a:cs typeface="MS PGothic" charset="0"/>
              </a:endParaRPr>
            </a:p>
          </p:txBody>
        </p:sp>
        <p:sp>
          <p:nvSpPr>
            <p:cNvPr id="26726" name="Oval 501"/>
            <p:cNvSpPr>
              <a:spLocks noChangeArrowheads="1"/>
            </p:cNvSpPr>
            <p:nvPr/>
          </p:nvSpPr>
          <p:spPr bwMode="auto">
            <a:xfrm>
              <a:off x="3295" y="2515"/>
              <a:ext cx="164" cy="226"/>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27" name="Oval 502"/>
            <p:cNvSpPr>
              <a:spLocks noChangeArrowheads="1"/>
            </p:cNvSpPr>
            <p:nvPr/>
          </p:nvSpPr>
          <p:spPr bwMode="auto">
            <a:xfrm>
              <a:off x="3295" y="2396"/>
              <a:ext cx="164" cy="226"/>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28" name="Oval 503"/>
            <p:cNvSpPr>
              <a:spLocks noChangeArrowheads="1"/>
            </p:cNvSpPr>
            <p:nvPr/>
          </p:nvSpPr>
          <p:spPr bwMode="auto">
            <a:xfrm>
              <a:off x="3295" y="2278"/>
              <a:ext cx="164" cy="226"/>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29" name="Oval 504"/>
            <p:cNvSpPr>
              <a:spLocks noChangeArrowheads="1"/>
            </p:cNvSpPr>
            <p:nvPr/>
          </p:nvSpPr>
          <p:spPr bwMode="auto">
            <a:xfrm>
              <a:off x="3295" y="2158"/>
              <a:ext cx="164" cy="227"/>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0" name="Oval 505"/>
            <p:cNvSpPr>
              <a:spLocks noChangeArrowheads="1"/>
            </p:cNvSpPr>
            <p:nvPr/>
          </p:nvSpPr>
          <p:spPr bwMode="auto">
            <a:xfrm>
              <a:off x="3295" y="2039"/>
              <a:ext cx="164" cy="227"/>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sp>
          <p:nvSpPr>
            <p:cNvPr id="26731" name="Oval 506"/>
            <p:cNvSpPr>
              <a:spLocks noChangeArrowheads="1"/>
            </p:cNvSpPr>
            <p:nvPr/>
          </p:nvSpPr>
          <p:spPr bwMode="auto">
            <a:xfrm>
              <a:off x="3295" y="1920"/>
              <a:ext cx="164" cy="227"/>
            </a:xfrm>
            <a:prstGeom prst="ellipse">
              <a:avLst/>
            </a:prstGeom>
            <a:gradFill rotWithShape="1">
              <a:gsLst>
                <a:gs pos="0">
                  <a:srgbClr val="3366FF"/>
                </a:gs>
                <a:gs pos="100000">
                  <a:srgbClr val="182F7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cs typeface="MS PGothic" charset="0"/>
              </a:endParaRPr>
            </a:p>
          </p:txBody>
        </p:sp>
      </p:grpSp>
      <p:sp>
        <p:nvSpPr>
          <p:cNvPr id="26646" name="AutoShape 507"/>
          <p:cNvSpPr>
            <a:spLocks noChangeAspect="1" noChangeArrowheads="1"/>
          </p:cNvSpPr>
          <p:nvPr/>
        </p:nvSpPr>
        <p:spPr bwMode="auto">
          <a:xfrm>
            <a:off x="3322638" y="1912737"/>
            <a:ext cx="525462" cy="506412"/>
          </a:xfrm>
          <a:prstGeom prst="hexagon">
            <a:avLst>
              <a:gd name="adj" fmla="val 25940"/>
              <a:gd name="vf" fmla="val 115470"/>
            </a:avLst>
          </a:prstGeom>
          <a:gradFill rotWithShape="1">
            <a:gsLst>
              <a:gs pos="0">
                <a:srgbClr val="FFFF00"/>
              </a:gs>
              <a:gs pos="100000">
                <a:srgbClr val="767600"/>
              </a:gs>
            </a:gsLst>
            <a:path path="shape">
              <a:fillToRect l="50000" t="50000" r="50000" b="50000"/>
            </a:path>
          </a:gradFill>
          <a:ln w="9525">
            <a:miter lim="800000"/>
            <a:headEnd/>
            <a:tailEnd/>
          </a:ln>
          <a:scene3d>
            <a:camera prst="legacyObliqueRight">
              <a:rot lat="300000" lon="20399980" rev="0"/>
            </a:camera>
            <a:lightRig rig="legacyFlat2" dir="b"/>
          </a:scene3d>
          <a:sp3d extrusionH="163500" prstMaterial="legacyPlastic">
            <a:bevelT w="13500" h="13500" prst="angle"/>
            <a:bevelB w="13500" h="13500" prst="angle"/>
            <a:extrusionClr>
              <a:srgbClr val="FFFF00"/>
            </a:extrusionClr>
          </a:sp3d>
        </p:spPr>
        <p:txBody>
          <a:bodyPr wrap="none" anchor="ctr">
            <a:flatTx/>
          </a:bodyPr>
          <a:lstStyle/>
          <a:p>
            <a:pPr algn="ctr" eaLnBrk="1" hangingPunct="1"/>
            <a:endParaRPr lang="en-US" sz="1000">
              <a:cs typeface="MS PGothic" charset="0"/>
            </a:endParaRPr>
          </a:p>
        </p:txBody>
      </p:sp>
      <p:sp>
        <p:nvSpPr>
          <p:cNvPr id="26647" name="Line 513"/>
          <p:cNvSpPr>
            <a:spLocks noChangeAspect="1" noChangeShapeType="1"/>
          </p:cNvSpPr>
          <p:nvPr/>
        </p:nvSpPr>
        <p:spPr bwMode="auto">
          <a:xfrm flipV="1">
            <a:off x="2708275" y="4563862"/>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48" name="Oval 514"/>
          <p:cNvSpPr>
            <a:spLocks noChangeAspect="1" noChangeArrowheads="1"/>
          </p:cNvSpPr>
          <p:nvPr/>
        </p:nvSpPr>
        <p:spPr bwMode="auto">
          <a:xfrm>
            <a:off x="2803525" y="4408287"/>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49" name="Text Box 515"/>
          <p:cNvSpPr txBox="1">
            <a:spLocks noChangeAspect="1" noChangeArrowheads="1"/>
          </p:cNvSpPr>
          <p:nvPr/>
        </p:nvSpPr>
        <p:spPr bwMode="auto">
          <a:xfrm>
            <a:off x="2749550" y="4411462"/>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50" name="Line 517"/>
          <p:cNvSpPr>
            <a:spLocks noChangeAspect="1" noChangeShapeType="1"/>
          </p:cNvSpPr>
          <p:nvPr/>
        </p:nvSpPr>
        <p:spPr bwMode="auto">
          <a:xfrm flipV="1">
            <a:off x="2706688" y="4405112"/>
            <a:ext cx="13017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51" name="Oval 518"/>
          <p:cNvSpPr>
            <a:spLocks noChangeAspect="1" noChangeArrowheads="1"/>
          </p:cNvSpPr>
          <p:nvPr/>
        </p:nvSpPr>
        <p:spPr bwMode="auto">
          <a:xfrm>
            <a:off x="2803525" y="4251124"/>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52" name="Text Box 519"/>
          <p:cNvSpPr txBox="1">
            <a:spLocks noChangeAspect="1" noChangeArrowheads="1"/>
          </p:cNvSpPr>
          <p:nvPr/>
        </p:nvSpPr>
        <p:spPr bwMode="auto">
          <a:xfrm>
            <a:off x="2749550" y="4254299"/>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53" name="Line 521"/>
          <p:cNvSpPr>
            <a:spLocks noChangeAspect="1" noChangeShapeType="1"/>
          </p:cNvSpPr>
          <p:nvPr/>
        </p:nvSpPr>
        <p:spPr bwMode="auto">
          <a:xfrm flipV="1">
            <a:off x="2376488" y="4552749"/>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54" name="Oval 522"/>
          <p:cNvSpPr>
            <a:spLocks noChangeAspect="1" noChangeArrowheads="1"/>
          </p:cNvSpPr>
          <p:nvPr/>
        </p:nvSpPr>
        <p:spPr bwMode="auto">
          <a:xfrm>
            <a:off x="2197100" y="4397174"/>
            <a:ext cx="198438"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55" name="Text Box 523"/>
          <p:cNvSpPr txBox="1">
            <a:spLocks noChangeAspect="1" noChangeArrowheads="1"/>
          </p:cNvSpPr>
          <p:nvPr/>
        </p:nvSpPr>
        <p:spPr bwMode="auto">
          <a:xfrm>
            <a:off x="2154238" y="4400349"/>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56" name="Line 526"/>
          <p:cNvSpPr>
            <a:spLocks noChangeAspect="1" noChangeShapeType="1"/>
          </p:cNvSpPr>
          <p:nvPr/>
        </p:nvSpPr>
        <p:spPr bwMode="auto">
          <a:xfrm flipV="1">
            <a:off x="2374900" y="4392412"/>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57" name="Oval 527"/>
          <p:cNvSpPr>
            <a:spLocks noChangeAspect="1" noChangeArrowheads="1"/>
          </p:cNvSpPr>
          <p:nvPr/>
        </p:nvSpPr>
        <p:spPr bwMode="auto">
          <a:xfrm>
            <a:off x="2198688" y="4236837"/>
            <a:ext cx="198437"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58" name="Text Box 528"/>
          <p:cNvSpPr txBox="1">
            <a:spLocks noChangeAspect="1" noChangeArrowheads="1"/>
          </p:cNvSpPr>
          <p:nvPr/>
        </p:nvSpPr>
        <p:spPr bwMode="auto">
          <a:xfrm>
            <a:off x="2155825" y="4241599"/>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59" name="Line 530"/>
          <p:cNvSpPr>
            <a:spLocks noChangeAspect="1" noChangeShapeType="1"/>
          </p:cNvSpPr>
          <p:nvPr/>
        </p:nvSpPr>
        <p:spPr bwMode="auto">
          <a:xfrm flipV="1">
            <a:off x="4538663" y="4452737"/>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0" name="Oval 531"/>
          <p:cNvSpPr>
            <a:spLocks noChangeAspect="1" noChangeArrowheads="1"/>
          </p:cNvSpPr>
          <p:nvPr/>
        </p:nvSpPr>
        <p:spPr bwMode="auto">
          <a:xfrm>
            <a:off x="4633913" y="4297162"/>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61" name="Text Box 532"/>
          <p:cNvSpPr txBox="1">
            <a:spLocks noChangeAspect="1" noChangeArrowheads="1"/>
          </p:cNvSpPr>
          <p:nvPr/>
        </p:nvSpPr>
        <p:spPr bwMode="auto">
          <a:xfrm>
            <a:off x="4579938" y="4300337"/>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62" name="Line 534"/>
          <p:cNvSpPr>
            <a:spLocks noChangeAspect="1" noChangeShapeType="1"/>
          </p:cNvSpPr>
          <p:nvPr/>
        </p:nvSpPr>
        <p:spPr bwMode="auto">
          <a:xfrm flipV="1">
            <a:off x="4537075" y="4293987"/>
            <a:ext cx="13017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3" name="Oval 535"/>
          <p:cNvSpPr>
            <a:spLocks noChangeAspect="1" noChangeArrowheads="1"/>
          </p:cNvSpPr>
          <p:nvPr/>
        </p:nvSpPr>
        <p:spPr bwMode="auto">
          <a:xfrm>
            <a:off x="4633913" y="4139999"/>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64" name="Text Box 536"/>
          <p:cNvSpPr txBox="1">
            <a:spLocks noChangeAspect="1" noChangeArrowheads="1"/>
          </p:cNvSpPr>
          <p:nvPr/>
        </p:nvSpPr>
        <p:spPr bwMode="auto">
          <a:xfrm>
            <a:off x="4579938" y="4143174"/>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65" name="Line 538"/>
          <p:cNvSpPr>
            <a:spLocks noChangeAspect="1" noChangeShapeType="1"/>
          </p:cNvSpPr>
          <p:nvPr/>
        </p:nvSpPr>
        <p:spPr bwMode="auto">
          <a:xfrm flipV="1">
            <a:off x="4206875" y="4441624"/>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6" name="Oval 539"/>
          <p:cNvSpPr>
            <a:spLocks noChangeAspect="1" noChangeArrowheads="1"/>
          </p:cNvSpPr>
          <p:nvPr/>
        </p:nvSpPr>
        <p:spPr bwMode="auto">
          <a:xfrm>
            <a:off x="4027488" y="4286049"/>
            <a:ext cx="198437"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67" name="Text Box 540"/>
          <p:cNvSpPr txBox="1">
            <a:spLocks noChangeAspect="1" noChangeArrowheads="1"/>
          </p:cNvSpPr>
          <p:nvPr/>
        </p:nvSpPr>
        <p:spPr bwMode="auto">
          <a:xfrm>
            <a:off x="3984625" y="4289224"/>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68" name="Line 543"/>
          <p:cNvSpPr>
            <a:spLocks noChangeAspect="1" noChangeShapeType="1"/>
          </p:cNvSpPr>
          <p:nvPr/>
        </p:nvSpPr>
        <p:spPr bwMode="auto">
          <a:xfrm flipV="1">
            <a:off x="4205288" y="4281287"/>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69" name="Oval 544"/>
          <p:cNvSpPr>
            <a:spLocks noChangeAspect="1" noChangeArrowheads="1"/>
          </p:cNvSpPr>
          <p:nvPr/>
        </p:nvSpPr>
        <p:spPr bwMode="auto">
          <a:xfrm>
            <a:off x="4029075" y="4125712"/>
            <a:ext cx="198438"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70" name="Text Box 545"/>
          <p:cNvSpPr txBox="1">
            <a:spLocks noChangeAspect="1" noChangeArrowheads="1"/>
          </p:cNvSpPr>
          <p:nvPr/>
        </p:nvSpPr>
        <p:spPr bwMode="auto">
          <a:xfrm>
            <a:off x="3986213" y="4130474"/>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71" name="Line 549"/>
          <p:cNvSpPr>
            <a:spLocks noChangeAspect="1" noChangeShapeType="1"/>
          </p:cNvSpPr>
          <p:nvPr/>
        </p:nvSpPr>
        <p:spPr bwMode="auto">
          <a:xfrm flipV="1">
            <a:off x="6311900" y="4557512"/>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2" name="Oval 550"/>
          <p:cNvSpPr>
            <a:spLocks noChangeAspect="1" noChangeArrowheads="1"/>
          </p:cNvSpPr>
          <p:nvPr/>
        </p:nvSpPr>
        <p:spPr bwMode="auto">
          <a:xfrm>
            <a:off x="6407150" y="4401937"/>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73" name="Text Box 551"/>
          <p:cNvSpPr txBox="1">
            <a:spLocks noChangeAspect="1" noChangeArrowheads="1"/>
          </p:cNvSpPr>
          <p:nvPr/>
        </p:nvSpPr>
        <p:spPr bwMode="auto">
          <a:xfrm>
            <a:off x="6353175" y="4405112"/>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74" name="Line 553"/>
          <p:cNvSpPr>
            <a:spLocks noChangeAspect="1" noChangeShapeType="1"/>
          </p:cNvSpPr>
          <p:nvPr/>
        </p:nvSpPr>
        <p:spPr bwMode="auto">
          <a:xfrm flipV="1">
            <a:off x="6310313" y="4398762"/>
            <a:ext cx="13017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5" name="Oval 554"/>
          <p:cNvSpPr>
            <a:spLocks noChangeAspect="1" noChangeArrowheads="1"/>
          </p:cNvSpPr>
          <p:nvPr/>
        </p:nvSpPr>
        <p:spPr bwMode="auto">
          <a:xfrm>
            <a:off x="6407150" y="4244774"/>
            <a:ext cx="193675"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76" name="Text Box 555"/>
          <p:cNvSpPr txBox="1">
            <a:spLocks noChangeAspect="1" noChangeArrowheads="1"/>
          </p:cNvSpPr>
          <p:nvPr/>
        </p:nvSpPr>
        <p:spPr bwMode="auto">
          <a:xfrm>
            <a:off x="6353175" y="4247949"/>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77" name="Line 557"/>
          <p:cNvSpPr>
            <a:spLocks noChangeAspect="1" noChangeShapeType="1"/>
          </p:cNvSpPr>
          <p:nvPr/>
        </p:nvSpPr>
        <p:spPr bwMode="auto">
          <a:xfrm flipV="1">
            <a:off x="5980113" y="4546399"/>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78" name="Oval 558"/>
          <p:cNvSpPr>
            <a:spLocks noChangeAspect="1" noChangeArrowheads="1"/>
          </p:cNvSpPr>
          <p:nvPr/>
        </p:nvSpPr>
        <p:spPr bwMode="auto">
          <a:xfrm>
            <a:off x="5800725" y="4390824"/>
            <a:ext cx="198438"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79" name="Text Box 559"/>
          <p:cNvSpPr txBox="1">
            <a:spLocks noChangeAspect="1" noChangeArrowheads="1"/>
          </p:cNvSpPr>
          <p:nvPr/>
        </p:nvSpPr>
        <p:spPr bwMode="auto">
          <a:xfrm>
            <a:off x="5757863" y="4393999"/>
            <a:ext cx="303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80" name="Line 562"/>
          <p:cNvSpPr>
            <a:spLocks noChangeAspect="1" noChangeShapeType="1"/>
          </p:cNvSpPr>
          <p:nvPr/>
        </p:nvSpPr>
        <p:spPr bwMode="auto">
          <a:xfrm flipV="1">
            <a:off x="5978525" y="4386062"/>
            <a:ext cx="1301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6681" name="Oval 563"/>
          <p:cNvSpPr>
            <a:spLocks noChangeAspect="1" noChangeArrowheads="1"/>
          </p:cNvSpPr>
          <p:nvPr/>
        </p:nvSpPr>
        <p:spPr bwMode="auto">
          <a:xfrm>
            <a:off x="5802313" y="4230487"/>
            <a:ext cx="198437" cy="307975"/>
          </a:xfrm>
          <a:prstGeom prst="ellipse">
            <a:avLst/>
          </a:prstGeom>
          <a:gradFill rotWithShape="1">
            <a:gsLst>
              <a:gs pos="0">
                <a:schemeClr val="tx2"/>
              </a:gs>
              <a:gs pos="100000">
                <a:srgbClr val="FF99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eaLnBrk="1" hangingPunct="1"/>
            <a:endParaRPr lang="en-US" sz="1000">
              <a:solidFill>
                <a:schemeClr val="bg1"/>
              </a:solidFill>
              <a:cs typeface="MS PGothic" charset="0"/>
            </a:endParaRPr>
          </a:p>
        </p:txBody>
      </p:sp>
      <p:sp>
        <p:nvSpPr>
          <p:cNvPr id="26682" name="Text Box 564"/>
          <p:cNvSpPr txBox="1">
            <a:spLocks noChangeAspect="1" noChangeArrowheads="1"/>
          </p:cNvSpPr>
          <p:nvPr/>
        </p:nvSpPr>
        <p:spPr bwMode="auto">
          <a:xfrm>
            <a:off x="5759450" y="4235249"/>
            <a:ext cx="30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solidFill>
                  <a:schemeClr val="bg1"/>
                </a:solidFill>
                <a:cs typeface="MS PGothic" charset="0"/>
              </a:rPr>
              <a:t>P</a:t>
            </a:r>
          </a:p>
        </p:txBody>
      </p:sp>
      <p:sp>
        <p:nvSpPr>
          <p:cNvPr id="26683" name="Line 571"/>
          <p:cNvSpPr>
            <a:spLocks noChangeShapeType="1"/>
          </p:cNvSpPr>
          <p:nvPr/>
        </p:nvSpPr>
        <p:spPr bwMode="auto">
          <a:xfrm flipH="1">
            <a:off x="3013075" y="2500112"/>
            <a:ext cx="360363" cy="420687"/>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6684" name="Line 572"/>
          <p:cNvSpPr>
            <a:spLocks noChangeShapeType="1"/>
          </p:cNvSpPr>
          <p:nvPr/>
        </p:nvSpPr>
        <p:spPr bwMode="auto">
          <a:xfrm>
            <a:off x="3787775" y="2500112"/>
            <a:ext cx="360363" cy="420687"/>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6685" name="Line 573"/>
          <p:cNvSpPr>
            <a:spLocks noChangeShapeType="1"/>
          </p:cNvSpPr>
          <p:nvPr/>
        </p:nvSpPr>
        <p:spPr bwMode="auto">
          <a:xfrm>
            <a:off x="2590800" y="2169912"/>
            <a:ext cx="64135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grpSp>
        <p:nvGrpSpPr>
          <p:cNvPr id="26686" name="Group 576"/>
          <p:cNvGrpSpPr>
            <a:grpSpLocks/>
          </p:cNvGrpSpPr>
          <p:nvPr/>
        </p:nvGrpSpPr>
        <p:grpSpPr bwMode="auto">
          <a:xfrm flipH="1">
            <a:off x="1539875" y="1936549"/>
            <a:ext cx="857250" cy="438150"/>
            <a:chOff x="3260" y="1354"/>
            <a:chExt cx="643" cy="329"/>
          </a:xfrm>
        </p:grpSpPr>
        <p:sp>
          <p:nvSpPr>
            <p:cNvPr id="26716" name="AutoShape 577"/>
            <p:cNvSpPr>
              <a:spLocks noChangeArrowheads="1"/>
            </p:cNvSpPr>
            <p:nvPr/>
          </p:nvSpPr>
          <p:spPr bwMode="auto">
            <a:xfrm rot="2138264" flipV="1">
              <a:off x="3260" y="1390"/>
              <a:ext cx="222" cy="27"/>
            </a:xfrm>
            <a:prstGeom prst="flowChartAlternateProcess">
              <a:avLst/>
            </a:prstGeom>
            <a:gradFill rotWithShape="1">
              <a:gsLst>
                <a:gs pos="0">
                  <a:srgbClr val="470018"/>
                </a:gs>
                <a:gs pos="50000">
                  <a:srgbClr val="990033"/>
                </a:gs>
                <a:gs pos="100000">
                  <a:srgbClr val="47001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sp>
          <p:nvSpPr>
            <p:cNvPr id="26717" name="AutoShape 578"/>
            <p:cNvSpPr>
              <a:spLocks noChangeArrowheads="1"/>
            </p:cNvSpPr>
            <p:nvPr/>
          </p:nvSpPr>
          <p:spPr bwMode="auto">
            <a:xfrm rot="2138264" flipV="1">
              <a:off x="3292" y="1354"/>
              <a:ext cx="222" cy="27"/>
            </a:xfrm>
            <a:prstGeom prst="flowChartAlternateProcess">
              <a:avLst/>
            </a:prstGeom>
            <a:gradFill rotWithShape="1">
              <a:gsLst>
                <a:gs pos="0">
                  <a:srgbClr val="470018"/>
                </a:gs>
                <a:gs pos="50000">
                  <a:srgbClr val="990033"/>
                </a:gs>
                <a:gs pos="100000">
                  <a:srgbClr val="47001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grpSp>
          <p:nvGrpSpPr>
            <p:cNvPr id="26718" name="Group 579"/>
            <p:cNvGrpSpPr>
              <a:grpSpLocks/>
            </p:cNvGrpSpPr>
            <p:nvPr/>
          </p:nvGrpSpPr>
          <p:grpSpPr bwMode="auto">
            <a:xfrm rot="-4648627">
              <a:off x="3272" y="1524"/>
              <a:ext cx="254" cy="63"/>
              <a:chOff x="3414" y="1809"/>
              <a:chExt cx="254" cy="63"/>
            </a:xfrm>
          </p:grpSpPr>
          <p:sp>
            <p:nvSpPr>
              <p:cNvPr id="26720" name="AutoShape 580"/>
              <p:cNvSpPr>
                <a:spLocks noChangeArrowheads="1"/>
              </p:cNvSpPr>
              <p:nvPr/>
            </p:nvSpPr>
            <p:spPr bwMode="auto">
              <a:xfrm rot="2138264" flipV="1">
                <a:off x="3414" y="1845"/>
                <a:ext cx="222" cy="27"/>
              </a:xfrm>
              <a:prstGeom prst="flowChartAlternateProcess">
                <a:avLst/>
              </a:prstGeom>
              <a:gradFill rotWithShape="1">
                <a:gsLst>
                  <a:gs pos="0">
                    <a:srgbClr val="470018"/>
                  </a:gs>
                  <a:gs pos="50000">
                    <a:srgbClr val="990033"/>
                  </a:gs>
                  <a:gs pos="100000">
                    <a:srgbClr val="47001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sp>
            <p:nvSpPr>
              <p:cNvPr id="26721" name="AutoShape 581"/>
              <p:cNvSpPr>
                <a:spLocks noChangeArrowheads="1"/>
              </p:cNvSpPr>
              <p:nvPr/>
            </p:nvSpPr>
            <p:spPr bwMode="auto">
              <a:xfrm rot="2138264" flipV="1">
                <a:off x="3446" y="1809"/>
                <a:ext cx="222" cy="27"/>
              </a:xfrm>
              <a:prstGeom prst="flowChartAlternateProcess">
                <a:avLst/>
              </a:prstGeom>
              <a:gradFill rotWithShape="1">
                <a:gsLst>
                  <a:gs pos="0">
                    <a:srgbClr val="470018"/>
                  </a:gs>
                  <a:gs pos="50000">
                    <a:srgbClr val="990033"/>
                  </a:gs>
                  <a:gs pos="100000">
                    <a:srgbClr val="47001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grpSp>
        <p:sp>
          <p:nvSpPr>
            <p:cNvPr id="26719" name="AutoShape 582"/>
            <p:cNvSpPr>
              <a:spLocks noChangeArrowheads="1"/>
            </p:cNvSpPr>
            <p:nvPr/>
          </p:nvSpPr>
          <p:spPr bwMode="auto">
            <a:xfrm>
              <a:off x="3443" y="1419"/>
              <a:ext cx="460" cy="97"/>
            </a:xfrm>
            <a:prstGeom prst="flowChartAlternateProcess">
              <a:avLst/>
            </a:prstGeom>
            <a:gradFill rotWithShape="1">
              <a:gsLst>
                <a:gs pos="0">
                  <a:srgbClr val="470018"/>
                </a:gs>
                <a:gs pos="50000">
                  <a:srgbClr val="990033"/>
                </a:gs>
                <a:gs pos="100000">
                  <a:srgbClr val="47001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1000">
                <a:cs typeface="MS PGothic" charset="0"/>
              </a:endParaRPr>
            </a:p>
          </p:txBody>
        </p:sp>
      </p:grpSp>
      <p:sp>
        <p:nvSpPr>
          <p:cNvPr id="26687" name="Text Box 583"/>
          <p:cNvSpPr txBox="1">
            <a:spLocks noChangeArrowheads="1"/>
          </p:cNvSpPr>
          <p:nvPr/>
        </p:nvSpPr>
        <p:spPr bwMode="auto">
          <a:xfrm>
            <a:off x="381000" y="1804787"/>
            <a:ext cx="1247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chemeClr val="bg1"/>
                </a:solidFill>
                <a:cs typeface="MS PGothic" charset="0"/>
              </a:rPr>
              <a:t>Anti-VEGF</a:t>
            </a:r>
            <a:br>
              <a:rPr lang="en-US" sz="1400" b="1" dirty="0">
                <a:solidFill>
                  <a:schemeClr val="bg1"/>
                </a:solidFill>
                <a:cs typeface="MS PGothic" charset="0"/>
              </a:rPr>
            </a:br>
            <a:r>
              <a:rPr lang="en-US" sz="1400" b="1" dirty="0">
                <a:solidFill>
                  <a:schemeClr val="bg1"/>
                </a:solidFill>
                <a:cs typeface="MS PGothic" charset="0"/>
              </a:rPr>
              <a:t>antibody</a:t>
            </a:r>
            <a:r>
              <a:rPr lang="en-US" sz="1400" b="1" dirty="0">
                <a:solidFill>
                  <a:srgbClr val="ECBB33"/>
                </a:solidFill>
                <a:cs typeface="MS PGothic" charset="0"/>
              </a:rPr>
              <a:t/>
            </a:r>
            <a:br>
              <a:rPr lang="en-US" sz="1400" b="1" dirty="0">
                <a:solidFill>
                  <a:srgbClr val="ECBB33"/>
                </a:solidFill>
                <a:cs typeface="MS PGothic" charset="0"/>
              </a:rPr>
            </a:br>
            <a:r>
              <a:rPr lang="en-US" sz="1400" b="1" dirty="0">
                <a:solidFill>
                  <a:srgbClr val="ECBB33"/>
                </a:solidFill>
                <a:cs typeface="MS PGothic" charset="0"/>
              </a:rPr>
              <a:t>(</a:t>
            </a:r>
            <a:r>
              <a:rPr lang="en-US" sz="1400" b="1" u="sng" dirty="0" err="1">
                <a:solidFill>
                  <a:srgbClr val="ECBB33"/>
                </a:solidFill>
                <a:cs typeface="MS PGothic" charset="0"/>
              </a:rPr>
              <a:t>bevacizumab</a:t>
            </a:r>
            <a:r>
              <a:rPr lang="en-US" sz="1400" b="1" dirty="0">
                <a:solidFill>
                  <a:srgbClr val="ECBB33"/>
                </a:solidFill>
                <a:cs typeface="MS PGothic" charset="0"/>
              </a:rPr>
              <a:t>)</a:t>
            </a:r>
          </a:p>
        </p:txBody>
      </p:sp>
      <p:grpSp>
        <p:nvGrpSpPr>
          <p:cNvPr id="26688" name="Group 584"/>
          <p:cNvGrpSpPr>
            <a:grpSpLocks/>
          </p:cNvGrpSpPr>
          <p:nvPr/>
        </p:nvGrpSpPr>
        <p:grpSpPr bwMode="auto">
          <a:xfrm rot="9531744" flipH="1">
            <a:off x="4432300" y="2447724"/>
            <a:ext cx="806450" cy="522288"/>
            <a:chOff x="3260" y="1354"/>
            <a:chExt cx="643" cy="329"/>
          </a:xfrm>
          <a:solidFill>
            <a:srgbClr val="F9961E"/>
          </a:solidFill>
        </p:grpSpPr>
        <p:sp>
          <p:nvSpPr>
            <p:cNvPr id="26710" name="AutoShape 585"/>
            <p:cNvSpPr>
              <a:spLocks noChangeArrowheads="1"/>
            </p:cNvSpPr>
            <p:nvPr/>
          </p:nvSpPr>
          <p:spPr bwMode="auto">
            <a:xfrm rot="2138264" flipV="1">
              <a:off x="3196" y="1430"/>
              <a:ext cx="224" cy="27"/>
            </a:xfrm>
            <a:prstGeom prst="flowChartAlternateProcess">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sp>
          <p:nvSpPr>
            <p:cNvPr id="26711" name="AutoShape 586"/>
            <p:cNvSpPr>
              <a:spLocks noChangeArrowheads="1"/>
            </p:cNvSpPr>
            <p:nvPr/>
          </p:nvSpPr>
          <p:spPr bwMode="auto">
            <a:xfrm rot="2138264" flipV="1">
              <a:off x="3224" y="1390"/>
              <a:ext cx="224" cy="27"/>
            </a:xfrm>
            <a:prstGeom prst="flowChartAlternateProcess">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grpSp>
          <p:nvGrpSpPr>
            <p:cNvPr id="26712" name="Group 587"/>
            <p:cNvGrpSpPr>
              <a:grpSpLocks/>
            </p:cNvGrpSpPr>
            <p:nvPr/>
          </p:nvGrpSpPr>
          <p:grpSpPr bwMode="auto">
            <a:xfrm rot="-4648627">
              <a:off x="3272" y="1524"/>
              <a:ext cx="254" cy="63"/>
              <a:chOff x="3414" y="1809"/>
              <a:chExt cx="254" cy="63"/>
            </a:xfrm>
            <a:grpFill/>
          </p:grpSpPr>
          <p:sp>
            <p:nvSpPr>
              <p:cNvPr id="26714" name="AutoShape 588"/>
              <p:cNvSpPr>
                <a:spLocks noChangeArrowheads="1"/>
              </p:cNvSpPr>
              <p:nvPr/>
            </p:nvSpPr>
            <p:spPr bwMode="auto">
              <a:xfrm rot="2138264" flipV="1">
                <a:off x="3328" y="1806"/>
                <a:ext cx="222" cy="27"/>
              </a:xfrm>
              <a:prstGeom prst="flowChartAlternateProcess">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1000">
                  <a:cs typeface="MS PGothic" charset="0"/>
                </a:endParaRPr>
              </a:p>
            </p:txBody>
          </p:sp>
          <p:sp>
            <p:nvSpPr>
              <p:cNvPr id="26715" name="AutoShape 589"/>
              <p:cNvSpPr>
                <a:spLocks noChangeArrowheads="1"/>
              </p:cNvSpPr>
              <p:nvPr/>
            </p:nvSpPr>
            <p:spPr bwMode="auto">
              <a:xfrm rot="2138264" flipV="1">
                <a:off x="3359" y="1793"/>
                <a:ext cx="222" cy="27"/>
              </a:xfrm>
              <a:prstGeom prst="flowChartAlternateProcess">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1000">
                  <a:cs typeface="MS PGothic" charset="0"/>
                </a:endParaRPr>
              </a:p>
            </p:txBody>
          </p:sp>
        </p:grpSp>
        <p:sp>
          <p:nvSpPr>
            <p:cNvPr id="26713" name="AutoShape 590"/>
            <p:cNvSpPr>
              <a:spLocks noChangeArrowheads="1"/>
            </p:cNvSpPr>
            <p:nvPr/>
          </p:nvSpPr>
          <p:spPr bwMode="auto">
            <a:xfrm>
              <a:off x="3442" y="1420"/>
              <a:ext cx="458" cy="97"/>
            </a:xfrm>
            <a:prstGeom prst="flowChartAlternateProcess">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ctr" eaLnBrk="1" hangingPunct="1"/>
              <a:endParaRPr lang="en-US" sz="1000">
                <a:cs typeface="MS PGothic" charset="0"/>
              </a:endParaRPr>
            </a:p>
          </p:txBody>
        </p:sp>
      </p:grpSp>
      <p:sp>
        <p:nvSpPr>
          <p:cNvPr id="26689" name="Line 591"/>
          <p:cNvSpPr>
            <a:spLocks noChangeShapeType="1"/>
          </p:cNvSpPr>
          <p:nvPr/>
        </p:nvSpPr>
        <p:spPr bwMode="auto">
          <a:xfrm flipH="1">
            <a:off x="4900613" y="2125462"/>
            <a:ext cx="360362" cy="420687"/>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6690" name="Text Box 592"/>
          <p:cNvSpPr txBox="1">
            <a:spLocks noChangeArrowheads="1"/>
          </p:cNvSpPr>
          <p:nvPr/>
        </p:nvSpPr>
        <p:spPr bwMode="auto">
          <a:xfrm>
            <a:off x="5249863" y="1680962"/>
            <a:ext cx="125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solidFill>
                  <a:schemeClr val="bg1"/>
                </a:solidFill>
                <a:cs typeface="MS PGothic" charset="0"/>
              </a:rPr>
              <a:t>Anti-VEGFR2</a:t>
            </a:r>
            <a:br>
              <a:rPr lang="en-US" sz="1400" b="1">
                <a:solidFill>
                  <a:schemeClr val="bg1"/>
                </a:solidFill>
                <a:cs typeface="MS PGothic" charset="0"/>
              </a:rPr>
            </a:br>
            <a:r>
              <a:rPr lang="en-US" sz="1400" b="1">
                <a:solidFill>
                  <a:schemeClr val="bg1"/>
                </a:solidFill>
                <a:cs typeface="MS PGothic" charset="0"/>
              </a:rPr>
              <a:t>antibody</a:t>
            </a:r>
            <a:br>
              <a:rPr lang="en-US" sz="1400" b="1">
                <a:solidFill>
                  <a:schemeClr val="bg1"/>
                </a:solidFill>
                <a:cs typeface="MS PGothic" charset="0"/>
              </a:rPr>
            </a:br>
            <a:r>
              <a:rPr lang="en-US" sz="1400" b="1">
                <a:solidFill>
                  <a:schemeClr val="bg1"/>
                </a:solidFill>
                <a:cs typeface="MS PGothic" charset="0"/>
              </a:rPr>
              <a:t>(ramucirumab)</a:t>
            </a:r>
          </a:p>
        </p:txBody>
      </p:sp>
      <p:sp>
        <p:nvSpPr>
          <p:cNvPr id="26691" name="Rectangle 593"/>
          <p:cNvSpPr>
            <a:spLocks noChangeArrowheads="1"/>
          </p:cNvSpPr>
          <p:nvPr/>
        </p:nvSpPr>
        <p:spPr bwMode="auto">
          <a:xfrm>
            <a:off x="4583113" y="5549699"/>
            <a:ext cx="382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1400" b="1" dirty="0">
                <a:solidFill>
                  <a:schemeClr val="bg1"/>
                </a:solidFill>
                <a:cs typeface="MS PGothic" charset="0"/>
              </a:rPr>
              <a:t>Small-molecule inhibitors of VEGFR</a:t>
            </a:r>
            <a:r>
              <a:rPr lang="en-US" sz="1400" b="1" dirty="0">
                <a:cs typeface="MS PGothic" charset="0"/>
              </a:rPr>
              <a:t/>
            </a:r>
            <a:br>
              <a:rPr lang="en-US" sz="1400" b="1" dirty="0">
                <a:cs typeface="MS PGothic" charset="0"/>
              </a:rPr>
            </a:br>
            <a:r>
              <a:rPr lang="en-US" sz="1400" b="1" dirty="0">
                <a:solidFill>
                  <a:srgbClr val="FFFFFF"/>
                </a:solidFill>
                <a:cs typeface="MS PGothic" charset="0"/>
              </a:rPr>
              <a:t> (</a:t>
            </a:r>
            <a:r>
              <a:rPr lang="en-US" sz="1400" b="1" dirty="0" err="1">
                <a:solidFill>
                  <a:srgbClr val="ECBB33"/>
                </a:solidFill>
                <a:cs typeface="MS PGothic" charset="0"/>
              </a:rPr>
              <a:t>regorafenib</a:t>
            </a:r>
            <a:r>
              <a:rPr lang="en-US" sz="1400" b="1" dirty="0">
                <a:solidFill>
                  <a:srgbClr val="FFFFFF"/>
                </a:solidFill>
                <a:cs typeface="MS PGothic" charset="0"/>
              </a:rPr>
              <a:t>, PTK-787, AZD2171, </a:t>
            </a:r>
            <a:r>
              <a:rPr lang="en-US" sz="1400" b="1" dirty="0" err="1">
                <a:solidFill>
                  <a:srgbClr val="FFFFFF"/>
                </a:solidFill>
                <a:cs typeface="MS PGothic" charset="0"/>
              </a:rPr>
              <a:t>motesanib</a:t>
            </a:r>
            <a:r>
              <a:rPr lang="en-US" sz="1400" b="1" dirty="0">
                <a:solidFill>
                  <a:srgbClr val="FFFFFF"/>
                </a:solidFill>
                <a:cs typeface="MS PGothic" charset="0"/>
              </a:rPr>
              <a:t>,</a:t>
            </a:r>
            <a:br>
              <a:rPr lang="en-US" sz="1400" b="1" dirty="0">
                <a:solidFill>
                  <a:srgbClr val="FFFFFF"/>
                </a:solidFill>
                <a:cs typeface="MS PGothic" charset="0"/>
              </a:rPr>
            </a:br>
            <a:r>
              <a:rPr lang="en-US" sz="1400" b="1" dirty="0" err="1">
                <a:solidFill>
                  <a:srgbClr val="FFFFFF"/>
                </a:solidFill>
                <a:cs typeface="MS PGothic" charset="0"/>
              </a:rPr>
              <a:t>sunitinib</a:t>
            </a:r>
            <a:r>
              <a:rPr lang="en-US" sz="1400" b="1" dirty="0">
                <a:solidFill>
                  <a:srgbClr val="FFFFFF"/>
                </a:solidFill>
                <a:cs typeface="MS PGothic" charset="0"/>
              </a:rPr>
              <a:t>, </a:t>
            </a:r>
            <a:r>
              <a:rPr lang="en-US" sz="1400" b="1" dirty="0" err="1">
                <a:solidFill>
                  <a:srgbClr val="FFFFFF"/>
                </a:solidFill>
                <a:cs typeface="MS PGothic" charset="0"/>
              </a:rPr>
              <a:t>sorafenib</a:t>
            </a:r>
            <a:r>
              <a:rPr lang="en-US" sz="1400" b="1" dirty="0">
                <a:solidFill>
                  <a:srgbClr val="FFFFFF"/>
                </a:solidFill>
                <a:cs typeface="MS PGothic" charset="0"/>
              </a:rPr>
              <a:t>, </a:t>
            </a:r>
            <a:r>
              <a:rPr lang="en-US" sz="1400" b="1" dirty="0" err="1">
                <a:solidFill>
                  <a:srgbClr val="FFFFFF"/>
                </a:solidFill>
                <a:cs typeface="MS PGothic" charset="0"/>
              </a:rPr>
              <a:t>pazopanib</a:t>
            </a:r>
            <a:r>
              <a:rPr lang="en-US" sz="1400" b="1" dirty="0">
                <a:solidFill>
                  <a:srgbClr val="FFFFFF"/>
                </a:solidFill>
                <a:cs typeface="MS PGothic" charset="0"/>
              </a:rPr>
              <a:t>, </a:t>
            </a:r>
            <a:r>
              <a:rPr lang="en-US" sz="1400" b="1" dirty="0" err="1">
                <a:solidFill>
                  <a:srgbClr val="FFFFFF"/>
                </a:solidFill>
                <a:cs typeface="MS PGothic" charset="0"/>
              </a:rPr>
              <a:t>axitinib</a:t>
            </a:r>
            <a:r>
              <a:rPr lang="en-US" sz="1400" b="1" dirty="0">
                <a:solidFill>
                  <a:srgbClr val="FFFFFF"/>
                </a:solidFill>
                <a:cs typeface="MS PGothic" charset="0"/>
              </a:rPr>
              <a:t>, </a:t>
            </a:r>
            <a:r>
              <a:rPr lang="en-US" sz="1400" b="1" dirty="0" err="1">
                <a:solidFill>
                  <a:srgbClr val="FFFFFF"/>
                </a:solidFill>
                <a:cs typeface="MS PGothic" charset="0"/>
              </a:rPr>
              <a:t>etc</a:t>
            </a:r>
            <a:r>
              <a:rPr lang="en-US" sz="1400" b="1" dirty="0">
                <a:solidFill>
                  <a:srgbClr val="FFFFFF"/>
                </a:solidFill>
                <a:cs typeface="MS PGothic" charset="0"/>
              </a:rPr>
              <a:t>)</a:t>
            </a:r>
          </a:p>
        </p:txBody>
      </p:sp>
      <p:sp>
        <p:nvSpPr>
          <p:cNvPr id="26692" name="Text Box 595"/>
          <p:cNvSpPr txBox="1">
            <a:spLocks noChangeArrowheads="1"/>
          </p:cNvSpPr>
          <p:nvPr/>
        </p:nvSpPr>
        <p:spPr bwMode="auto">
          <a:xfrm>
            <a:off x="233363" y="3076374"/>
            <a:ext cx="13477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dirty="0">
                <a:solidFill>
                  <a:schemeClr val="bg1"/>
                </a:solidFill>
                <a:cs typeface="MS PGothic" charset="0"/>
              </a:rPr>
              <a:t>Soluble</a:t>
            </a:r>
            <a:br>
              <a:rPr lang="en-US" sz="1400" b="1" dirty="0">
                <a:solidFill>
                  <a:schemeClr val="bg1"/>
                </a:solidFill>
                <a:cs typeface="MS PGothic" charset="0"/>
              </a:rPr>
            </a:br>
            <a:r>
              <a:rPr lang="en-US" sz="1400" b="1" dirty="0">
                <a:solidFill>
                  <a:schemeClr val="bg1"/>
                </a:solidFill>
                <a:cs typeface="MS PGothic" charset="0"/>
              </a:rPr>
              <a:t>VEGF</a:t>
            </a:r>
            <a:br>
              <a:rPr lang="en-US" sz="1400" b="1" dirty="0">
                <a:solidFill>
                  <a:schemeClr val="bg1"/>
                </a:solidFill>
                <a:cs typeface="MS PGothic" charset="0"/>
              </a:rPr>
            </a:br>
            <a:r>
              <a:rPr lang="en-US" sz="1400" b="1" dirty="0">
                <a:solidFill>
                  <a:schemeClr val="bg1"/>
                </a:solidFill>
                <a:cs typeface="MS PGothic" charset="0"/>
              </a:rPr>
              <a:t>receptor</a:t>
            </a:r>
            <a:r>
              <a:rPr lang="en-US" sz="1400" b="1" dirty="0">
                <a:solidFill>
                  <a:srgbClr val="ECBB33"/>
                </a:solidFill>
                <a:cs typeface="MS PGothic" charset="0"/>
              </a:rPr>
              <a:t/>
            </a:r>
            <a:br>
              <a:rPr lang="en-US" sz="1400" b="1" dirty="0">
                <a:solidFill>
                  <a:srgbClr val="ECBB33"/>
                </a:solidFill>
                <a:cs typeface="MS PGothic" charset="0"/>
              </a:rPr>
            </a:br>
            <a:r>
              <a:rPr lang="en-US" sz="1400" b="1" dirty="0">
                <a:solidFill>
                  <a:srgbClr val="ECBB33"/>
                </a:solidFill>
                <a:cs typeface="MS PGothic" charset="0"/>
              </a:rPr>
              <a:t>(</a:t>
            </a:r>
            <a:r>
              <a:rPr lang="en-US" sz="1400" b="1" u="sng" dirty="0" err="1">
                <a:solidFill>
                  <a:srgbClr val="ECBB33"/>
                </a:solidFill>
                <a:cs typeface="MS PGothic" charset="0"/>
              </a:rPr>
              <a:t>Ziv-aflibercept</a:t>
            </a:r>
            <a:r>
              <a:rPr lang="en-US" sz="1400" b="1" dirty="0">
                <a:solidFill>
                  <a:srgbClr val="ECBB33"/>
                </a:solidFill>
                <a:cs typeface="MS PGothic" charset="0"/>
              </a:rPr>
              <a:t>)</a:t>
            </a:r>
          </a:p>
        </p:txBody>
      </p:sp>
      <p:sp>
        <p:nvSpPr>
          <p:cNvPr id="26693" name="Line 610"/>
          <p:cNvSpPr>
            <a:spLocks noChangeShapeType="1"/>
          </p:cNvSpPr>
          <p:nvPr/>
        </p:nvSpPr>
        <p:spPr bwMode="auto">
          <a:xfrm flipV="1">
            <a:off x="2224088" y="2360412"/>
            <a:ext cx="987425" cy="549275"/>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95525" name="Oval 613"/>
          <p:cNvSpPr>
            <a:spLocks noChangeArrowheads="1"/>
          </p:cNvSpPr>
          <p:nvPr/>
        </p:nvSpPr>
        <p:spPr bwMode="auto">
          <a:xfrm>
            <a:off x="5297488" y="5111549"/>
            <a:ext cx="355600" cy="22066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folHlink"/>
            </a:solidFill>
            <a:round/>
            <a:headEnd/>
            <a:tailEnd/>
          </a:ln>
          <a:effectLst/>
        </p:spPr>
        <p:txBody>
          <a:bodyPr wrap="none" lIns="0" tIns="0" rIns="0" bIns="0" anchor="ctr"/>
          <a:lstStyle/>
          <a:p>
            <a:pPr algn="ctr" eaLnBrk="1" hangingPunct="1">
              <a:defRPr/>
            </a:pPr>
            <a:endParaRPr lang="en-US" sz="1000">
              <a:ea typeface="MS PGothic" charset="0"/>
              <a:cs typeface="MS PGothic" charset="0"/>
            </a:endParaRPr>
          </a:p>
        </p:txBody>
      </p:sp>
      <p:sp>
        <p:nvSpPr>
          <p:cNvPr id="295526" name="Oval 614"/>
          <p:cNvSpPr>
            <a:spLocks noChangeArrowheads="1"/>
          </p:cNvSpPr>
          <p:nvPr/>
        </p:nvSpPr>
        <p:spPr bwMode="auto">
          <a:xfrm>
            <a:off x="5035550" y="5187749"/>
            <a:ext cx="355600" cy="22066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folHlink"/>
            </a:solidFill>
            <a:round/>
            <a:headEnd/>
            <a:tailEnd/>
          </a:ln>
          <a:effectLst/>
        </p:spPr>
        <p:txBody>
          <a:bodyPr wrap="none" lIns="0" tIns="0" rIns="0" bIns="0" anchor="ctr"/>
          <a:lstStyle/>
          <a:p>
            <a:pPr algn="ctr" eaLnBrk="1" hangingPunct="1">
              <a:defRPr/>
            </a:pPr>
            <a:endParaRPr lang="en-US" sz="1000">
              <a:ea typeface="MS PGothic" charset="0"/>
              <a:cs typeface="MS PGothic" charset="0"/>
            </a:endParaRPr>
          </a:p>
        </p:txBody>
      </p:sp>
      <p:sp>
        <p:nvSpPr>
          <p:cNvPr id="295523" name="Oval 611"/>
          <p:cNvSpPr>
            <a:spLocks noChangeArrowheads="1"/>
          </p:cNvSpPr>
          <p:nvPr/>
        </p:nvSpPr>
        <p:spPr bwMode="auto">
          <a:xfrm>
            <a:off x="5116513" y="5046462"/>
            <a:ext cx="355600" cy="22066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folHlink"/>
            </a:solidFill>
            <a:round/>
            <a:headEnd/>
            <a:tailEnd/>
          </a:ln>
          <a:effectLst/>
        </p:spPr>
        <p:txBody>
          <a:bodyPr wrap="none" lIns="0" tIns="0" rIns="0" bIns="0" anchor="ctr"/>
          <a:lstStyle/>
          <a:p>
            <a:pPr algn="ctr" eaLnBrk="1" hangingPunct="1">
              <a:defRPr/>
            </a:pPr>
            <a:endParaRPr lang="en-US" sz="1000">
              <a:ea typeface="MS PGothic" charset="0"/>
              <a:cs typeface="MS PGothic" charset="0"/>
            </a:endParaRPr>
          </a:p>
        </p:txBody>
      </p:sp>
      <p:sp>
        <p:nvSpPr>
          <p:cNvPr id="26697" name="Line 615"/>
          <p:cNvSpPr>
            <a:spLocks noChangeShapeType="1"/>
          </p:cNvSpPr>
          <p:nvPr/>
        </p:nvSpPr>
        <p:spPr bwMode="auto">
          <a:xfrm flipH="1" flipV="1">
            <a:off x="3108325" y="4822624"/>
            <a:ext cx="1841500" cy="447675"/>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6698" name="Line 616"/>
          <p:cNvSpPr>
            <a:spLocks noChangeShapeType="1"/>
          </p:cNvSpPr>
          <p:nvPr/>
        </p:nvSpPr>
        <p:spPr bwMode="auto">
          <a:xfrm flipV="1">
            <a:off x="5726113" y="4822624"/>
            <a:ext cx="534987" cy="395288"/>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26699" name="Line 617"/>
          <p:cNvSpPr>
            <a:spLocks noChangeShapeType="1"/>
          </p:cNvSpPr>
          <p:nvPr/>
        </p:nvSpPr>
        <p:spPr bwMode="auto">
          <a:xfrm flipH="1" flipV="1">
            <a:off x="4908550" y="4555924"/>
            <a:ext cx="331788" cy="40640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grpSp>
        <p:nvGrpSpPr>
          <p:cNvPr id="26700" name="Group 598"/>
          <p:cNvGrpSpPr>
            <a:grpSpLocks/>
          </p:cNvGrpSpPr>
          <p:nvPr/>
        </p:nvGrpSpPr>
        <p:grpSpPr bwMode="auto">
          <a:xfrm>
            <a:off x="1479550" y="2482649"/>
            <a:ext cx="222250" cy="1279525"/>
            <a:chOff x="7643813" y="1457237"/>
            <a:chExt cx="222250" cy="1278908"/>
          </a:xfrm>
        </p:grpSpPr>
        <p:sp>
          <p:nvSpPr>
            <p:cNvPr id="26702" name="Line 447"/>
            <p:cNvSpPr>
              <a:spLocks noChangeShapeType="1"/>
            </p:cNvSpPr>
            <p:nvPr/>
          </p:nvSpPr>
          <p:spPr bwMode="auto">
            <a:xfrm flipV="1">
              <a:off x="7747001" y="1557982"/>
              <a:ext cx="14714" cy="1159818"/>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90" name="Oval 448"/>
            <p:cNvSpPr>
              <a:spLocks noChangeArrowheads="1"/>
            </p:cNvSpPr>
            <p:nvPr/>
          </p:nvSpPr>
          <p:spPr bwMode="auto">
            <a:xfrm>
              <a:off x="7643813" y="2428319"/>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3" name="Oval 451"/>
            <p:cNvSpPr>
              <a:spLocks noChangeArrowheads="1"/>
            </p:cNvSpPr>
            <p:nvPr/>
          </p:nvSpPr>
          <p:spPr bwMode="auto">
            <a:xfrm>
              <a:off x="7643813" y="2266472"/>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4" name="Oval 452"/>
            <p:cNvSpPr>
              <a:spLocks noChangeArrowheads="1"/>
            </p:cNvSpPr>
            <p:nvPr/>
          </p:nvSpPr>
          <p:spPr bwMode="auto">
            <a:xfrm>
              <a:off x="7643813" y="2106212"/>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5" name="Oval 453"/>
            <p:cNvSpPr>
              <a:spLocks noChangeArrowheads="1"/>
            </p:cNvSpPr>
            <p:nvPr/>
          </p:nvSpPr>
          <p:spPr bwMode="auto">
            <a:xfrm>
              <a:off x="7643813" y="1942778"/>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6" name="Oval 454"/>
            <p:cNvSpPr>
              <a:spLocks noChangeArrowheads="1"/>
            </p:cNvSpPr>
            <p:nvPr/>
          </p:nvSpPr>
          <p:spPr bwMode="auto">
            <a:xfrm>
              <a:off x="7643813" y="1779345"/>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7" name="Oval 455"/>
            <p:cNvSpPr>
              <a:spLocks noChangeArrowheads="1"/>
            </p:cNvSpPr>
            <p:nvPr/>
          </p:nvSpPr>
          <p:spPr bwMode="auto">
            <a:xfrm>
              <a:off x="7643813" y="1619084"/>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sp>
          <p:nvSpPr>
            <p:cNvPr id="598" name="Oval 456"/>
            <p:cNvSpPr>
              <a:spLocks noChangeArrowheads="1"/>
            </p:cNvSpPr>
            <p:nvPr/>
          </p:nvSpPr>
          <p:spPr bwMode="auto">
            <a:xfrm>
              <a:off x="7643813" y="1457237"/>
              <a:ext cx="222250" cy="307826"/>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anchor="ctr">
              <a:spAutoFit/>
            </a:bodyPr>
            <a:lstStyle/>
            <a:p>
              <a:pPr algn="ctr" eaLnBrk="1" hangingPunct="1">
                <a:defRPr/>
              </a:pPr>
              <a:endParaRPr lang="en-US" sz="1000">
                <a:ea typeface="MS PGothic" charset="0"/>
                <a:cs typeface="MS PGothic" charset="0"/>
              </a:endParaRPr>
            </a:p>
          </p:txBody>
        </p:sp>
      </p:grpSp>
      <p:sp>
        <p:nvSpPr>
          <p:cNvPr id="26701" name="Rectangle 584"/>
          <p:cNvSpPr>
            <a:spLocks noGrp="1" noChangeArrowheads="1"/>
          </p:cNvSpPr>
          <p:nvPr>
            <p:ph type="title"/>
          </p:nvPr>
        </p:nvSpPr>
        <p:spPr/>
        <p:txBody>
          <a:bodyPr/>
          <a:lstStyle/>
          <a:p>
            <a:r>
              <a:rPr lang="en-US" b="1" dirty="0">
                <a:latin typeface="Arial" charset="0"/>
                <a:ea typeface="ＭＳ Ｐゴシック" charset="0"/>
                <a:cs typeface="ＭＳ Ｐゴシック" charset="0"/>
              </a:rPr>
              <a:t>Agents Targeting the VEGF Pathway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7"/>
          <p:cNvSpPr>
            <a:spLocks noGrp="1"/>
          </p:cNvSpPr>
          <p:nvPr>
            <p:ph type="title"/>
          </p:nvPr>
        </p:nvSpPr>
        <p:spPr/>
        <p:txBody>
          <a:bodyPr/>
          <a:lstStyle/>
          <a:p>
            <a:pPr eaLnBrk="1" hangingPunct="1"/>
            <a:r>
              <a:rPr lang="en-US" b="1" dirty="0">
                <a:solidFill>
                  <a:srgbClr val="EFC53D"/>
                </a:solidFill>
                <a:latin typeface="Arial" charset="0"/>
                <a:ea typeface="ＭＳ Ｐゴシック" charset="0"/>
                <a:cs typeface="ＭＳ Ｐゴシック" charset="0"/>
              </a:rPr>
              <a:t>FDA Approves </a:t>
            </a:r>
            <a:r>
              <a:rPr lang="en-US" b="1" dirty="0" err="1">
                <a:solidFill>
                  <a:srgbClr val="EFC53D"/>
                </a:solidFill>
                <a:latin typeface="Arial" charset="0"/>
                <a:ea typeface="ＭＳ Ｐゴシック" charset="0"/>
                <a:cs typeface="ＭＳ Ｐゴシック" charset="0"/>
              </a:rPr>
              <a:t>Ziv-Aflibercept</a:t>
            </a:r>
            <a:r>
              <a:rPr lang="en-US" b="1" dirty="0">
                <a:solidFill>
                  <a:srgbClr val="EFC53D"/>
                </a:solidFill>
                <a:latin typeface="Arial" charset="0"/>
                <a:ea typeface="ＭＳ Ｐゴシック" charset="0"/>
                <a:cs typeface="ＭＳ Ｐゴシック" charset="0"/>
              </a:rPr>
              <a:t> </a:t>
            </a:r>
            <a:r>
              <a:rPr lang="en-US" b="1" dirty="0" smtClean="0">
                <a:solidFill>
                  <a:srgbClr val="EFC53D"/>
                </a:solidFill>
                <a:latin typeface="Arial" charset="0"/>
                <a:ea typeface="ＭＳ Ｐゴシック" charset="0"/>
                <a:cs typeface="ＭＳ Ｐゴシック" charset="0"/>
              </a:rPr>
              <a:t>with </a:t>
            </a:r>
            <a:r>
              <a:rPr lang="en-US" b="1" dirty="0">
                <a:solidFill>
                  <a:srgbClr val="EFC53D"/>
                </a:solidFill>
                <a:latin typeface="Arial" charset="0"/>
                <a:ea typeface="ＭＳ Ｐゴシック" charset="0"/>
                <a:cs typeface="ＭＳ Ｐゴシック" charset="0"/>
              </a:rPr>
              <a:t>FOLFIRI </a:t>
            </a:r>
            <a:r>
              <a:rPr lang="en-US" b="1" dirty="0" smtClean="0">
                <a:solidFill>
                  <a:srgbClr val="EFC53D"/>
                </a:solidFill>
                <a:latin typeface="Arial" charset="0"/>
                <a:ea typeface="ＭＳ Ｐゴシック" charset="0"/>
                <a:cs typeface="ＭＳ Ｐゴシック" charset="0"/>
              </a:rPr>
              <a:t/>
            </a:r>
            <a:br>
              <a:rPr lang="en-US" b="1" dirty="0" smtClean="0">
                <a:solidFill>
                  <a:srgbClr val="EFC53D"/>
                </a:solidFill>
                <a:latin typeface="Arial" charset="0"/>
                <a:ea typeface="ＭＳ Ｐゴシック" charset="0"/>
                <a:cs typeface="ＭＳ Ｐゴシック" charset="0"/>
              </a:rPr>
            </a:br>
            <a:r>
              <a:rPr lang="en-US" b="1" dirty="0" smtClean="0">
                <a:solidFill>
                  <a:srgbClr val="EFC53D"/>
                </a:solidFill>
                <a:latin typeface="Arial" charset="0"/>
                <a:ea typeface="ＭＳ Ｐゴシック" charset="0"/>
                <a:cs typeface="ＭＳ Ｐゴシック" charset="0"/>
              </a:rPr>
              <a:t>in </a:t>
            </a:r>
            <a:r>
              <a:rPr lang="en-US" b="1" dirty="0" err="1">
                <a:solidFill>
                  <a:srgbClr val="EFC53D"/>
                </a:solidFill>
                <a:latin typeface="Arial" charset="0"/>
                <a:ea typeface="ＭＳ Ｐゴシック" charset="0"/>
                <a:cs typeface="ＭＳ Ｐゴシック" charset="0"/>
              </a:rPr>
              <a:t>mCRC</a:t>
            </a:r>
            <a:endParaRPr lang="en-US" b="1" i="1" dirty="0">
              <a:solidFill>
                <a:srgbClr val="EFC53D"/>
              </a:solidFill>
              <a:latin typeface="Arial" charset="0"/>
              <a:ea typeface="ＭＳ Ｐゴシック" charset="0"/>
              <a:cs typeface="ＭＳ Ｐゴシック" charset="0"/>
            </a:endParaRPr>
          </a:p>
        </p:txBody>
      </p:sp>
      <p:sp>
        <p:nvSpPr>
          <p:cNvPr id="28674" name="Content Placeholder 8"/>
          <p:cNvSpPr>
            <a:spLocks noGrp="1"/>
          </p:cNvSpPr>
          <p:nvPr>
            <p:ph idx="1"/>
          </p:nvPr>
        </p:nvSpPr>
        <p:spPr/>
        <p:txBody>
          <a:bodyPr/>
          <a:lstStyle/>
          <a:p>
            <a:pPr marL="0" indent="0" eaLnBrk="1" hangingPunct="1">
              <a:buFontTx/>
              <a:buNone/>
            </a:pPr>
            <a:r>
              <a:rPr lang="en-US" sz="2400" i="1" dirty="0">
                <a:latin typeface="Arial" charset="0"/>
                <a:ea typeface="ＭＳ Ｐゴシック" charset="0"/>
                <a:cs typeface="ＭＳ Ｐゴシック" charset="0"/>
              </a:rPr>
              <a:t>“</a:t>
            </a:r>
            <a:r>
              <a:rPr lang="en-US" altLang="ja-JP" sz="2400" i="1" dirty="0">
                <a:latin typeface="Arial" charset="0"/>
                <a:ea typeface="ＭＳ Ｐゴシック" charset="0"/>
                <a:cs typeface="ＭＳ Ｐゴシック" charset="0"/>
              </a:rPr>
              <a:t>On </a:t>
            </a:r>
            <a:r>
              <a:rPr lang="en-US" altLang="ja-JP" sz="2400" i="1" u="sng" dirty="0">
                <a:latin typeface="Arial" charset="0"/>
                <a:ea typeface="ＭＳ Ｐゴシック" charset="0"/>
                <a:cs typeface="ＭＳ Ｐゴシック" charset="0"/>
              </a:rPr>
              <a:t>August 3, 2012</a:t>
            </a:r>
            <a:r>
              <a:rPr lang="en-US" altLang="ja-JP" sz="2400" i="1" dirty="0">
                <a:latin typeface="Arial" charset="0"/>
                <a:ea typeface="ＭＳ Ｐゴシック" charset="0"/>
                <a:cs typeface="ＭＳ Ｐゴシック" charset="0"/>
              </a:rPr>
              <a:t>, the </a:t>
            </a:r>
            <a:r>
              <a:rPr lang="en-US" altLang="ja-JP" sz="2400" i="1" dirty="0" smtClean="0">
                <a:latin typeface="Arial" charset="0"/>
                <a:ea typeface="ＭＳ Ｐゴシック" charset="0"/>
                <a:cs typeface="ＭＳ Ｐゴシック" charset="0"/>
              </a:rPr>
              <a:t>US </a:t>
            </a:r>
            <a:r>
              <a:rPr lang="en-US" altLang="ja-JP" sz="2400" i="1" dirty="0">
                <a:latin typeface="Arial" charset="0"/>
                <a:ea typeface="ＭＳ Ｐゴシック" charset="0"/>
                <a:cs typeface="ＭＳ Ｐゴシック" charset="0"/>
              </a:rPr>
              <a:t>Food and Drug Administration approved </a:t>
            </a:r>
            <a:r>
              <a:rPr lang="en-US" altLang="ja-JP" sz="2400" i="1" dirty="0" err="1">
                <a:latin typeface="Arial" charset="0"/>
                <a:ea typeface="ＭＳ Ｐゴシック" charset="0"/>
                <a:cs typeface="ＭＳ Ｐゴシック" charset="0"/>
              </a:rPr>
              <a:t>ziv-aflibercept</a:t>
            </a:r>
            <a:r>
              <a:rPr lang="en-US" altLang="ja-JP" sz="2400" i="1" dirty="0">
                <a:latin typeface="Arial" charset="0"/>
                <a:ea typeface="ＭＳ Ｐゴシック" charset="0"/>
                <a:cs typeface="ＭＳ Ｐゴシック" charset="0"/>
              </a:rPr>
              <a:t> injection for use in combination with 5-fluorouracil, </a:t>
            </a:r>
            <a:r>
              <a:rPr lang="en-US" altLang="ja-JP" sz="2400" i="1" dirty="0" err="1">
                <a:latin typeface="Arial" charset="0"/>
                <a:ea typeface="ＭＳ Ｐゴシック" charset="0"/>
                <a:cs typeface="ＭＳ Ｐゴシック" charset="0"/>
              </a:rPr>
              <a:t>leucovorin</a:t>
            </a:r>
            <a:r>
              <a:rPr lang="en-US" altLang="ja-JP" sz="2400" i="1" dirty="0">
                <a:latin typeface="Arial" charset="0"/>
                <a:ea typeface="ＭＳ Ｐゴシック" charset="0"/>
                <a:cs typeface="ＭＳ Ｐゴシック" charset="0"/>
              </a:rPr>
              <a:t>, </a:t>
            </a:r>
            <a:r>
              <a:rPr lang="en-US" altLang="ja-JP" sz="2400" i="1" dirty="0" err="1">
                <a:latin typeface="Arial" charset="0"/>
                <a:ea typeface="ＭＳ Ｐゴシック" charset="0"/>
                <a:cs typeface="ＭＳ Ｐゴシック" charset="0"/>
              </a:rPr>
              <a:t>irinotecan</a:t>
            </a:r>
            <a:r>
              <a:rPr lang="en-US" altLang="ja-JP" sz="2400" i="1" dirty="0">
                <a:latin typeface="Arial" charset="0"/>
                <a:ea typeface="ＭＳ Ｐゴシック" charset="0"/>
                <a:cs typeface="ＭＳ Ｐゴシック" charset="0"/>
              </a:rPr>
              <a:t> (FOLFIRI) for the treatment of patients with metastatic colorectal cancer (</a:t>
            </a:r>
            <a:r>
              <a:rPr lang="en-US" altLang="ja-JP" sz="2400" i="1" dirty="0" err="1">
                <a:latin typeface="Arial" charset="0"/>
                <a:ea typeface="ＭＳ Ｐゴシック" charset="0"/>
                <a:cs typeface="ＭＳ Ｐゴシック" charset="0"/>
              </a:rPr>
              <a:t>mCRC</a:t>
            </a:r>
            <a:r>
              <a:rPr lang="en-US" altLang="ja-JP" sz="2400" i="1" dirty="0">
                <a:latin typeface="Arial" charset="0"/>
                <a:ea typeface="ＭＳ Ｐゴシック" charset="0"/>
                <a:cs typeface="ＭＳ Ｐゴシック" charset="0"/>
              </a:rPr>
              <a:t>) that is resistant to or has progressed following an </a:t>
            </a:r>
            <a:r>
              <a:rPr lang="en-US" altLang="ja-JP" sz="2400" i="1" dirty="0" err="1">
                <a:latin typeface="Arial" charset="0"/>
                <a:ea typeface="ＭＳ Ｐゴシック" charset="0"/>
                <a:cs typeface="ＭＳ Ｐゴシック" charset="0"/>
              </a:rPr>
              <a:t>oxaliplatin</a:t>
            </a:r>
            <a:r>
              <a:rPr lang="en-US" altLang="ja-JP" sz="2400" i="1" dirty="0">
                <a:latin typeface="Arial" charset="0"/>
                <a:ea typeface="ＭＳ Ｐゴシック" charset="0"/>
                <a:cs typeface="ＭＳ Ｐゴシック" charset="0"/>
              </a:rPr>
              <a:t>‑containing regimen.</a:t>
            </a:r>
            <a:r>
              <a:rPr lang="en-US" sz="2400" i="1" dirty="0">
                <a:latin typeface="Arial" charset="0"/>
                <a:ea typeface="ＭＳ Ｐゴシック" charset="0"/>
                <a:cs typeface="ＭＳ Ｐゴシック" charset="0"/>
              </a:rPr>
              <a:t>”</a:t>
            </a:r>
            <a:endParaRPr lang="en-US" altLang="ja-JP" sz="2400" i="1" dirty="0">
              <a:latin typeface="Arial" charset="0"/>
              <a:ea typeface="ＭＳ Ｐゴシック" charset="0"/>
              <a:cs typeface="ＭＳ Ｐゴシック" charset="0"/>
            </a:endParaRPr>
          </a:p>
          <a:p>
            <a:pPr marL="0" indent="0" eaLnBrk="1" hangingPunct="1">
              <a:buFontTx/>
              <a:buNone/>
            </a:pPr>
            <a:endParaRPr lang="en-US" sz="2400" i="1" dirty="0">
              <a:latin typeface="Arial" charset="0"/>
              <a:ea typeface="ＭＳ Ｐゴシック" charset="0"/>
              <a:cs typeface="ＭＳ Ｐゴシック" charset="0"/>
            </a:endParaRPr>
          </a:p>
          <a:p>
            <a:pPr marL="0" indent="0" eaLnBrk="1" hangingPunct="1">
              <a:buFontTx/>
              <a:buNone/>
            </a:pPr>
            <a:r>
              <a:rPr lang="en-US" sz="2400" i="1" dirty="0">
                <a:latin typeface="Arial" charset="0"/>
                <a:ea typeface="ＭＳ Ｐゴシック" charset="0"/>
                <a:cs typeface="ＭＳ Ｐゴシック" charset="0"/>
              </a:rPr>
              <a:t>The approval is based on positive results from the Phase III VELOUR trial.</a:t>
            </a:r>
          </a:p>
        </p:txBody>
      </p:sp>
      <p:sp>
        <p:nvSpPr>
          <p:cNvPr id="28675" name="TextBox 1"/>
          <p:cNvSpPr txBox="1">
            <a:spLocks noChangeArrowheads="1"/>
          </p:cNvSpPr>
          <p:nvPr/>
        </p:nvSpPr>
        <p:spPr bwMode="auto">
          <a:xfrm>
            <a:off x="0" y="6427113"/>
            <a:ext cx="78626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FDA's Office of Hematology and Oncology Products Press Release, August 3, 2012</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5"/>
          <p:cNvSpPr txBox="1">
            <a:spLocks noChangeArrowheads="1"/>
          </p:cNvSpPr>
          <p:nvPr/>
        </p:nvSpPr>
        <p:spPr bwMode="auto">
          <a:xfrm>
            <a:off x="0" y="6443663"/>
            <a:ext cx="754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dirty="0">
                <a:solidFill>
                  <a:schemeClr val="bg1"/>
                </a:solidFill>
                <a:cs typeface="MS PGothic" charset="0"/>
              </a:rPr>
              <a:t>Van </a:t>
            </a:r>
            <a:r>
              <a:rPr kumimoji="1" lang="en-US" sz="1600" dirty="0" err="1">
                <a:solidFill>
                  <a:schemeClr val="bg1"/>
                </a:solidFill>
                <a:cs typeface="MS PGothic" charset="0"/>
              </a:rPr>
              <a:t>Cutsem</a:t>
            </a:r>
            <a:r>
              <a:rPr kumimoji="1" lang="en-US" sz="1600" dirty="0">
                <a:solidFill>
                  <a:schemeClr val="bg1"/>
                </a:solidFill>
                <a:cs typeface="MS PGothic" charset="0"/>
              </a:rPr>
              <a:t> E et al. </a:t>
            </a:r>
            <a:r>
              <a:rPr kumimoji="1" lang="en-US" sz="1600" i="1" dirty="0">
                <a:solidFill>
                  <a:schemeClr val="bg1"/>
                </a:solidFill>
                <a:cs typeface="MS PGothic" charset="0"/>
              </a:rPr>
              <a:t>J </a:t>
            </a:r>
            <a:r>
              <a:rPr kumimoji="1" lang="en-US" sz="1600" i="1" dirty="0" err="1" smtClean="0">
                <a:solidFill>
                  <a:schemeClr val="bg1"/>
                </a:solidFill>
                <a:cs typeface="MS PGothic" charset="0"/>
              </a:rPr>
              <a:t>Clin</a:t>
            </a:r>
            <a:r>
              <a:rPr kumimoji="1" lang="en-US" sz="1600" i="1" dirty="0" smtClean="0">
                <a:solidFill>
                  <a:schemeClr val="bg1"/>
                </a:solidFill>
                <a:cs typeface="MS PGothic" charset="0"/>
              </a:rPr>
              <a:t> </a:t>
            </a:r>
            <a:r>
              <a:rPr kumimoji="1" lang="en-US" sz="1600" i="1" dirty="0" err="1">
                <a:solidFill>
                  <a:schemeClr val="bg1"/>
                </a:solidFill>
                <a:cs typeface="MS PGothic" charset="0"/>
              </a:rPr>
              <a:t>Oncol</a:t>
            </a:r>
            <a:r>
              <a:rPr kumimoji="1" lang="en-US" sz="1600" i="1" dirty="0">
                <a:solidFill>
                  <a:schemeClr val="bg1"/>
                </a:solidFill>
                <a:cs typeface="MS PGothic" charset="0"/>
              </a:rPr>
              <a:t> </a:t>
            </a:r>
            <a:r>
              <a:rPr kumimoji="1" lang="en-US" sz="1600" dirty="0">
                <a:solidFill>
                  <a:schemeClr val="bg1"/>
                </a:solidFill>
                <a:cs typeface="MS PGothic" charset="0"/>
              </a:rPr>
              <a:t>2012;30(28):3499-506. </a:t>
            </a:r>
          </a:p>
        </p:txBody>
      </p:sp>
      <p:pic>
        <p:nvPicPr>
          <p:cNvPr id="32770" name="Picture 2" descr="Screen shot 2013-04-15 at 11.55.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104900"/>
            <a:ext cx="8458200" cy="4187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249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5"/>
          <p:cNvSpPr txBox="1">
            <a:spLocks noChangeArrowheads="1"/>
          </p:cNvSpPr>
          <p:nvPr/>
        </p:nvSpPr>
        <p:spPr bwMode="auto">
          <a:xfrm>
            <a:off x="0" y="6433821"/>
            <a:ext cx="754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dirty="0">
                <a:solidFill>
                  <a:schemeClr val="bg1"/>
                </a:solidFill>
                <a:cs typeface="MS PGothic" charset="0"/>
              </a:rPr>
              <a:t>Van </a:t>
            </a:r>
            <a:r>
              <a:rPr kumimoji="1" lang="en-US" sz="1600" dirty="0" err="1">
                <a:solidFill>
                  <a:schemeClr val="bg1"/>
                </a:solidFill>
                <a:cs typeface="MS PGothic" charset="0"/>
              </a:rPr>
              <a:t>Cutsem</a:t>
            </a:r>
            <a:r>
              <a:rPr kumimoji="1" lang="en-US" sz="1600" dirty="0">
                <a:solidFill>
                  <a:schemeClr val="bg1"/>
                </a:solidFill>
                <a:cs typeface="MS PGothic" charset="0"/>
              </a:rPr>
              <a:t> E et al. </a:t>
            </a:r>
            <a:r>
              <a:rPr kumimoji="1" lang="en-US" sz="1600" i="1" dirty="0">
                <a:solidFill>
                  <a:schemeClr val="bg1"/>
                </a:solidFill>
                <a:cs typeface="MS PGothic" charset="0"/>
              </a:rPr>
              <a:t>J </a:t>
            </a:r>
            <a:r>
              <a:rPr kumimoji="1" lang="en-US" sz="1600" i="1" dirty="0" err="1" smtClean="0">
                <a:solidFill>
                  <a:schemeClr val="bg1"/>
                </a:solidFill>
                <a:cs typeface="MS PGothic" charset="0"/>
              </a:rPr>
              <a:t>Clin</a:t>
            </a:r>
            <a:r>
              <a:rPr kumimoji="1" lang="en-US" sz="1600" i="1" dirty="0" smtClean="0">
                <a:solidFill>
                  <a:schemeClr val="bg1"/>
                </a:solidFill>
                <a:cs typeface="MS PGothic" charset="0"/>
              </a:rPr>
              <a:t> </a:t>
            </a:r>
            <a:r>
              <a:rPr kumimoji="1" lang="en-US" sz="1600" i="1" dirty="0" err="1">
                <a:solidFill>
                  <a:schemeClr val="bg1"/>
                </a:solidFill>
                <a:cs typeface="MS PGothic" charset="0"/>
              </a:rPr>
              <a:t>Oncol</a:t>
            </a:r>
            <a:r>
              <a:rPr kumimoji="1" lang="en-US" sz="1600" i="1" dirty="0">
                <a:solidFill>
                  <a:schemeClr val="bg1"/>
                </a:solidFill>
                <a:cs typeface="MS PGothic" charset="0"/>
              </a:rPr>
              <a:t> </a:t>
            </a:r>
            <a:r>
              <a:rPr kumimoji="1" lang="en-US" sz="1600" dirty="0">
                <a:solidFill>
                  <a:schemeClr val="bg1"/>
                </a:solidFill>
                <a:cs typeface="MS PGothic" charset="0"/>
              </a:rPr>
              <a:t>2012;30(28):3499-506. </a:t>
            </a:r>
          </a:p>
        </p:txBody>
      </p:sp>
      <p:sp>
        <p:nvSpPr>
          <p:cNvPr id="1419283" name="Rectangle 19"/>
          <p:cNvSpPr>
            <a:spLocks noChangeArrowheads="1"/>
          </p:cNvSpPr>
          <p:nvPr/>
        </p:nvSpPr>
        <p:spPr bwMode="auto">
          <a:xfrm>
            <a:off x="762000" y="2324100"/>
            <a:ext cx="3276600" cy="205740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33795" name="Rectangle 20"/>
          <p:cNvSpPr>
            <a:spLocks noChangeArrowheads="1"/>
          </p:cNvSpPr>
          <p:nvPr/>
        </p:nvSpPr>
        <p:spPr bwMode="auto">
          <a:xfrm>
            <a:off x="990600" y="2324100"/>
            <a:ext cx="289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kumimoji="1" lang="en-US" sz="2000" b="1" dirty="0">
                <a:solidFill>
                  <a:srgbClr val="FFFFFF"/>
                </a:solidFill>
                <a:latin typeface="Arial"/>
                <a:cs typeface="Arial"/>
              </a:rPr>
              <a:t>Patients with </a:t>
            </a:r>
            <a:r>
              <a:rPr kumimoji="1" lang="en-US" sz="2000" b="1" dirty="0" err="1">
                <a:solidFill>
                  <a:srgbClr val="FFFFFF"/>
                </a:solidFill>
                <a:latin typeface="Arial"/>
                <a:cs typeface="Arial"/>
              </a:rPr>
              <a:t>mCRC</a:t>
            </a:r>
            <a:r>
              <a:rPr kumimoji="1" lang="en-US" sz="2000" b="1" dirty="0">
                <a:solidFill>
                  <a:srgbClr val="FFFFFF"/>
                </a:solidFill>
                <a:latin typeface="Arial"/>
                <a:cs typeface="Arial"/>
              </a:rPr>
              <a:t> after failure of an </a:t>
            </a:r>
            <a:r>
              <a:rPr kumimoji="1" lang="en-US" sz="2000" b="1" dirty="0" err="1">
                <a:solidFill>
                  <a:srgbClr val="FFFFFF"/>
                </a:solidFill>
                <a:latin typeface="Arial"/>
                <a:cs typeface="Arial"/>
              </a:rPr>
              <a:t>oxaliplatin</a:t>
            </a:r>
            <a:r>
              <a:rPr kumimoji="1" lang="en-US" sz="2000" b="1" dirty="0">
                <a:solidFill>
                  <a:srgbClr val="FFFFFF"/>
                </a:solidFill>
                <a:latin typeface="Arial"/>
                <a:cs typeface="Arial"/>
              </a:rPr>
              <a:t>-based regimen in first line</a:t>
            </a:r>
          </a:p>
          <a:p>
            <a:r>
              <a:rPr kumimoji="1" lang="en-US" sz="2000" b="1" dirty="0">
                <a:solidFill>
                  <a:srgbClr val="FFFFFF"/>
                </a:solidFill>
                <a:latin typeface="Arial"/>
                <a:cs typeface="Arial"/>
              </a:rPr>
              <a:t>(n = 1,226)</a:t>
            </a:r>
          </a:p>
        </p:txBody>
      </p:sp>
      <p:sp>
        <p:nvSpPr>
          <p:cNvPr id="1419285" name="Rectangle 21"/>
          <p:cNvSpPr>
            <a:spLocks noChangeArrowheads="1"/>
          </p:cNvSpPr>
          <p:nvPr/>
        </p:nvSpPr>
        <p:spPr bwMode="auto">
          <a:xfrm>
            <a:off x="5410200" y="1790700"/>
            <a:ext cx="2895600" cy="1143000"/>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lgn="ctr">
              <a:lnSpc>
                <a:spcPts val="2200"/>
              </a:lnSpc>
              <a:defRPr/>
            </a:pPr>
            <a:r>
              <a:rPr kumimoji="1" lang="en-GB" sz="2000" b="1" dirty="0">
                <a:solidFill>
                  <a:srgbClr val="00009A"/>
                </a:solidFill>
                <a:latin typeface="Arial"/>
                <a:cs typeface="Arial"/>
              </a:rPr>
              <a:t>Placebo </a:t>
            </a:r>
            <a:r>
              <a:rPr kumimoji="1" lang="en-GB" sz="2000" b="1" dirty="0" smtClean="0">
                <a:solidFill>
                  <a:srgbClr val="00009A"/>
                </a:solidFill>
                <a:latin typeface="Arial"/>
                <a:cs typeface="Arial"/>
              </a:rPr>
              <a:t>+</a:t>
            </a:r>
            <a:endParaRPr kumimoji="1" lang="en-GB" sz="2000" b="1" dirty="0">
              <a:solidFill>
                <a:srgbClr val="00009A"/>
              </a:solidFill>
              <a:latin typeface="Arial"/>
              <a:cs typeface="Arial"/>
            </a:endParaRPr>
          </a:p>
          <a:p>
            <a:pPr algn="ctr">
              <a:lnSpc>
                <a:spcPts val="2200"/>
              </a:lnSpc>
              <a:defRPr/>
            </a:pPr>
            <a:r>
              <a:rPr kumimoji="1" lang="en-GB" sz="2000" b="1" dirty="0">
                <a:solidFill>
                  <a:srgbClr val="00009A"/>
                </a:solidFill>
                <a:latin typeface="Arial"/>
                <a:cs typeface="Arial"/>
              </a:rPr>
              <a:t>FOLFIRI </a:t>
            </a:r>
          </a:p>
          <a:p>
            <a:pPr algn="ctr">
              <a:lnSpc>
                <a:spcPts val="2200"/>
              </a:lnSpc>
              <a:defRPr/>
            </a:pPr>
            <a:r>
              <a:rPr kumimoji="1" lang="en-GB" sz="2000" b="1" dirty="0">
                <a:solidFill>
                  <a:srgbClr val="00009A"/>
                </a:solidFill>
                <a:latin typeface="Arial"/>
                <a:cs typeface="Arial"/>
              </a:rPr>
              <a:t>(n = 614)</a:t>
            </a:r>
          </a:p>
        </p:txBody>
      </p:sp>
      <p:sp>
        <p:nvSpPr>
          <p:cNvPr id="33797" name="Line 22"/>
          <p:cNvSpPr>
            <a:spLocks noChangeShapeType="1"/>
          </p:cNvSpPr>
          <p:nvPr/>
        </p:nvSpPr>
        <p:spPr bwMode="auto">
          <a:xfrm>
            <a:off x="4267200" y="3403600"/>
            <a:ext cx="6858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23"/>
          <p:cNvSpPr>
            <a:spLocks noChangeShapeType="1"/>
          </p:cNvSpPr>
          <p:nvPr/>
        </p:nvSpPr>
        <p:spPr bwMode="auto">
          <a:xfrm flipV="1">
            <a:off x="4953000" y="2171700"/>
            <a:ext cx="0" cy="12319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24"/>
          <p:cNvSpPr>
            <a:spLocks noChangeShapeType="1"/>
          </p:cNvSpPr>
          <p:nvPr/>
        </p:nvSpPr>
        <p:spPr bwMode="auto">
          <a:xfrm flipV="1">
            <a:off x="4953000" y="3403600"/>
            <a:ext cx="0" cy="12827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25"/>
          <p:cNvSpPr>
            <a:spLocks noChangeShapeType="1"/>
          </p:cNvSpPr>
          <p:nvPr/>
        </p:nvSpPr>
        <p:spPr bwMode="auto">
          <a:xfrm>
            <a:off x="4953000" y="21717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1" name="Line 26"/>
          <p:cNvSpPr>
            <a:spLocks noChangeShapeType="1"/>
          </p:cNvSpPr>
          <p:nvPr/>
        </p:nvSpPr>
        <p:spPr bwMode="auto">
          <a:xfrm>
            <a:off x="4953000" y="46863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9291" name="Rectangle 27"/>
          <p:cNvSpPr>
            <a:spLocks noChangeArrowheads="1"/>
          </p:cNvSpPr>
          <p:nvPr/>
        </p:nvSpPr>
        <p:spPr bwMode="auto">
          <a:xfrm>
            <a:off x="5410200" y="4038600"/>
            <a:ext cx="2895600" cy="1279525"/>
          </a:xfrm>
          <a:prstGeom prst="rect">
            <a:avLst/>
          </a:prstGeom>
          <a:solidFill>
            <a:srgbClr val="99CC00"/>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latin typeface="Arial"/>
              <a:ea typeface="+mn-ea"/>
              <a:cs typeface="Arial"/>
            </a:endParaRPr>
          </a:p>
        </p:txBody>
      </p:sp>
      <p:sp>
        <p:nvSpPr>
          <p:cNvPr id="33803" name="Rectangle 28"/>
          <p:cNvSpPr>
            <a:spLocks noChangeArrowheads="1"/>
          </p:cNvSpPr>
          <p:nvPr/>
        </p:nvSpPr>
        <p:spPr bwMode="auto">
          <a:xfrm>
            <a:off x="5410200" y="4038600"/>
            <a:ext cx="2895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ts val="2200"/>
              </a:lnSpc>
            </a:pPr>
            <a:r>
              <a:rPr kumimoji="1" lang="en-US" sz="2000" b="1">
                <a:solidFill>
                  <a:srgbClr val="00009A"/>
                </a:solidFill>
                <a:latin typeface="Arial"/>
                <a:cs typeface="Arial"/>
              </a:rPr>
              <a:t>Ziv-Aflibercept + </a:t>
            </a:r>
            <a:r>
              <a:rPr kumimoji="1" lang="en-GB" sz="2000" b="1">
                <a:solidFill>
                  <a:srgbClr val="00009A"/>
                </a:solidFill>
                <a:latin typeface="Arial"/>
                <a:cs typeface="Arial"/>
              </a:rPr>
              <a:t>FOLFIRI (n = 612)</a:t>
            </a:r>
            <a:endParaRPr kumimoji="1" lang="en-US" sz="2000" b="1">
              <a:solidFill>
                <a:srgbClr val="00009A"/>
              </a:solidFill>
              <a:latin typeface="Arial"/>
              <a:cs typeface="Arial"/>
            </a:endParaRPr>
          </a:p>
        </p:txBody>
      </p:sp>
      <p:grpSp>
        <p:nvGrpSpPr>
          <p:cNvPr id="33804" name="Group 30"/>
          <p:cNvGrpSpPr>
            <a:grpSpLocks/>
          </p:cNvGrpSpPr>
          <p:nvPr/>
        </p:nvGrpSpPr>
        <p:grpSpPr bwMode="auto">
          <a:xfrm>
            <a:off x="3581400" y="2946400"/>
            <a:ext cx="914400" cy="914400"/>
            <a:chOff x="1872" y="1584"/>
            <a:chExt cx="576" cy="576"/>
          </a:xfrm>
        </p:grpSpPr>
        <p:sp>
          <p:nvSpPr>
            <p:cNvPr id="33807" name="Oval 31"/>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808"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a:solidFill>
                    <a:schemeClr val="bg1"/>
                  </a:solidFill>
                </a:rPr>
                <a:t>R</a:t>
              </a:r>
            </a:p>
          </p:txBody>
        </p:sp>
      </p:grpSp>
      <p:sp>
        <p:nvSpPr>
          <p:cNvPr id="33805" name="Rectangle 33"/>
          <p:cNvSpPr>
            <a:spLocks noGrp="1" noChangeArrowheads="1"/>
          </p:cNvSpPr>
          <p:nvPr>
            <p:ph type="title"/>
          </p:nvPr>
        </p:nvSpPr>
        <p:spPr/>
        <p:txBody>
          <a:bodyPr>
            <a:normAutofit fontScale="90000"/>
          </a:bodyPr>
          <a:lstStyle/>
          <a:p>
            <a:r>
              <a:rPr lang="en-US" b="1" dirty="0">
                <a:latin typeface="Arial" charset="0"/>
                <a:ea typeface="ＭＳ Ｐゴシック" charset="0"/>
                <a:cs typeface="ＭＳ Ｐゴシック" charset="0"/>
              </a:rPr>
              <a:t>VELOUR: A Phase III Randomized Study with </a:t>
            </a:r>
            <a:r>
              <a:rPr lang="en-US" b="1" dirty="0" smtClean="0">
                <a:latin typeface="Arial" charset="0"/>
                <a:ea typeface="ＭＳ Ｐゴシック" charset="0"/>
                <a:cs typeface="ＭＳ Ｐゴシック" charset="0"/>
              </a:rPr>
              <a:t/>
            </a:r>
            <a:br>
              <a:rPr lang="en-US" b="1" dirty="0" smtClean="0">
                <a:latin typeface="Arial" charset="0"/>
                <a:ea typeface="ＭＳ Ｐゴシック" charset="0"/>
                <a:cs typeface="ＭＳ Ｐゴシック" charset="0"/>
              </a:rPr>
            </a:br>
            <a:r>
              <a:rPr lang="en-US" b="1" dirty="0" err="1" smtClean="0">
                <a:latin typeface="Arial" charset="0"/>
                <a:ea typeface="ＭＳ Ｐゴシック" charset="0"/>
                <a:cs typeface="ＭＳ Ｐゴシック" charset="0"/>
              </a:rPr>
              <a:t>Ziv</a:t>
            </a:r>
            <a:r>
              <a:rPr lang="en-US" b="1" dirty="0" err="1">
                <a:latin typeface="Arial" charset="0"/>
                <a:ea typeface="ＭＳ Ｐゴシック" charset="0"/>
                <a:cs typeface="ＭＳ Ｐゴシック" charset="0"/>
              </a:rPr>
              <a:t>-Aflibercept</a:t>
            </a:r>
            <a:r>
              <a:rPr lang="en-US" b="1" dirty="0">
                <a:latin typeface="Arial" charset="0"/>
                <a:ea typeface="ＭＳ Ｐゴシック" charset="0"/>
                <a:cs typeface="ＭＳ Ｐゴシック" charset="0"/>
              </a:rPr>
              <a:t> versus Placebo in Combination </a:t>
            </a:r>
            <a:r>
              <a:rPr lang="en-US" b="1" dirty="0" smtClean="0">
                <a:latin typeface="Arial" charset="0"/>
                <a:ea typeface="ＭＳ Ｐゴシック" charset="0"/>
                <a:cs typeface="ＭＳ Ｐゴシック" charset="0"/>
              </a:rPr>
              <a:t/>
            </a:r>
            <a:br>
              <a:rPr lang="en-US" b="1" dirty="0" smtClean="0">
                <a:latin typeface="Arial" charset="0"/>
                <a:ea typeface="ＭＳ Ｐゴシック" charset="0"/>
                <a:cs typeface="ＭＳ Ｐゴシック" charset="0"/>
              </a:rPr>
            </a:br>
            <a:r>
              <a:rPr lang="en-US" b="1" dirty="0" smtClean="0">
                <a:latin typeface="Arial" charset="0"/>
                <a:ea typeface="ＭＳ Ｐゴシック" charset="0"/>
                <a:cs typeface="ＭＳ Ｐゴシック" charset="0"/>
              </a:rPr>
              <a:t>with </a:t>
            </a:r>
            <a:r>
              <a:rPr lang="en-US" b="1" dirty="0">
                <a:latin typeface="Arial" charset="0"/>
                <a:ea typeface="ＭＳ Ｐゴシック" charset="0"/>
                <a:cs typeface="ＭＳ Ｐゴシック" charset="0"/>
              </a:rPr>
              <a:t>FOLFIRI in Second-Line </a:t>
            </a:r>
            <a:r>
              <a:rPr lang="en-US" b="1" dirty="0" err="1">
                <a:latin typeface="Arial" charset="0"/>
                <a:ea typeface="ＭＳ Ｐゴシック" charset="0"/>
                <a:cs typeface="ＭＳ Ｐゴシック" charset="0"/>
              </a:rPr>
              <a:t>mCRC</a:t>
            </a:r>
            <a:endParaRPr lang="en-US" b="1" dirty="0">
              <a:latin typeface="Arial" charset="0"/>
              <a:ea typeface="ＭＳ Ｐゴシック" charset="0"/>
              <a:cs typeface="ＭＳ Ｐゴシック" charset="0"/>
            </a:endParaRPr>
          </a:p>
        </p:txBody>
      </p:sp>
      <p:sp>
        <p:nvSpPr>
          <p:cNvPr id="33806" name="Rectangle 1"/>
          <p:cNvSpPr>
            <a:spLocks noChangeArrowheads="1"/>
          </p:cNvSpPr>
          <p:nvPr/>
        </p:nvSpPr>
        <p:spPr bwMode="auto">
          <a:xfrm>
            <a:off x="762000" y="5595938"/>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ECBB33"/>
                </a:solidFill>
                <a:latin typeface="Arial"/>
                <a:cs typeface="Arial"/>
              </a:rPr>
              <a:t>Median survival: </a:t>
            </a:r>
            <a:r>
              <a:rPr lang="en-US" sz="2400" b="1" dirty="0" smtClean="0">
                <a:solidFill>
                  <a:srgbClr val="ECBB33"/>
                </a:solidFill>
                <a:latin typeface="Arial"/>
                <a:cs typeface="Arial"/>
              </a:rPr>
              <a:t>13.5 </a:t>
            </a:r>
            <a:r>
              <a:rPr lang="en-US" sz="2400" b="1" dirty="0" err="1">
                <a:solidFill>
                  <a:srgbClr val="ECBB33"/>
                </a:solidFill>
                <a:latin typeface="Arial"/>
                <a:cs typeface="Arial"/>
              </a:rPr>
              <a:t>vs</a:t>
            </a:r>
            <a:r>
              <a:rPr lang="en-US" sz="2400" b="1" dirty="0">
                <a:solidFill>
                  <a:srgbClr val="ECBB33"/>
                </a:solidFill>
                <a:latin typeface="Arial"/>
                <a:cs typeface="Arial"/>
              </a:rPr>
              <a:t> 12.1 months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2250"/>
            <a:ext cx="7772400" cy="2046288"/>
          </a:xfrm>
        </p:spPr>
        <p:txBody>
          <a:bodyPr/>
          <a:lstStyle/>
          <a:p>
            <a:pPr algn="ctr" eaLnBrk="1" hangingPunct="1">
              <a:spcAft>
                <a:spcPts val="600"/>
              </a:spcAft>
            </a:pPr>
            <a:r>
              <a:rPr lang="en-US" sz="3200" dirty="0">
                <a:solidFill>
                  <a:schemeClr val="bg1"/>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Challenging Cases</a:t>
            </a:r>
            <a: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Oncologist and Nurse Investigators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Consult on Actual Patients from the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Practices of the Invited Faculty</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pic>
        <p:nvPicPr>
          <p:cNvPr id="4" name="Picture 3" descr="ONS-Calendar_v4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3" y="2588026"/>
            <a:ext cx="8686800" cy="3125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8290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r>
              <a:rPr lang="en-US" b="1" dirty="0">
                <a:latin typeface="Arial" charset="0"/>
                <a:ea typeface="ＭＳ Ｐゴシック" charset="0"/>
                <a:cs typeface="ＭＳ Ｐゴシック" charset="0"/>
              </a:rPr>
              <a:t>Possible Side Effects Associated with </a:t>
            </a:r>
            <a:r>
              <a:rPr lang="en-US" b="1" dirty="0" smtClean="0">
                <a:latin typeface="Arial" charset="0"/>
                <a:ea typeface="ＭＳ Ｐゴシック" charset="0"/>
                <a:cs typeface="ＭＳ Ｐゴシック" charset="0"/>
              </a:rPr>
              <a:t/>
            </a:r>
            <a:br>
              <a:rPr lang="en-US" b="1" dirty="0" smtClean="0">
                <a:latin typeface="Arial" charset="0"/>
                <a:ea typeface="ＭＳ Ｐゴシック" charset="0"/>
                <a:cs typeface="ＭＳ Ｐゴシック" charset="0"/>
              </a:rPr>
            </a:br>
            <a:r>
              <a:rPr lang="en-US" b="1" dirty="0" err="1" smtClean="0">
                <a:latin typeface="Arial" charset="0"/>
                <a:ea typeface="ＭＳ Ｐゴシック" charset="0"/>
                <a:cs typeface="ＭＳ Ｐゴシック" charset="0"/>
              </a:rPr>
              <a:t>Ziv</a:t>
            </a:r>
            <a:r>
              <a:rPr lang="en-US" b="1" dirty="0" err="1">
                <a:latin typeface="Arial" charset="0"/>
                <a:ea typeface="ＭＳ Ｐゴシック" charset="0"/>
                <a:cs typeface="ＭＳ Ｐゴシック" charset="0"/>
              </a:rPr>
              <a:t>-Aflibercept</a:t>
            </a:r>
            <a:endParaRPr lang="en-US" b="1" dirty="0">
              <a:latin typeface="Arial" charset="0"/>
              <a:ea typeface="ＭＳ Ｐゴシック" charset="0"/>
              <a:cs typeface="ＭＳ Ｐゴシック" charset="0"/>
            </a:endParaRPr>
          </a:p>
        </p:txBody>
      </p:sp>
      <p:sp>
        <p:nvSpPr>
          <p:cNvPr id="4" name="Content Placeholder 3"/>
          <p:cNvSpPr>
            <a:spLocks noGrp="1"/>
          </p:cNvSpPr>
          <p:nvPr>
            <p:ph idx="1"/>
          </p:nvPr>
        </p:nvSpPr>
        <p:spPr>
          <a:xfrm>
            <a:off x="457200" y="1612891"/>
            <a:ext cx="3848100" cy="4013209"/>
          </a:xfrm>
        </p:spPr>
        <p:txBody>
          <a:bodyPr>
            <a:normAutofit/>
          </a:bodyPr>
          <a:lstStyle/>
          <a:p>
            <a:pPr marL="0" indent="0">
              <a:buFontTx/>
              <a:buNone/>
              <a:defRPr/>
            </a:pPr>
            <a:r>
              <a:rPr lang="en-US" sz="2400" b="1" dirty="0" smtClean="0">
                <a:solidFill>
                  <a:srgbClr val="ECBB33"/>
                </a:solidFill>
                <a:latin typeface="Arial"/>
                <a:cs typeface="Arial"/>
              </a:rPr>
              <a:t>Anti-VEGF-Associated Side Effects</a:t>
            </a:r>
          </a:p>
          <a:p>
            <a:pPr>
              <a:defRPr/>
            </a:pPr>
            <a:r>
              <a:rPr lang="en-US" sz="2400" dirty="0" smtClean="0">
                <a:latin typeface="Arial"/>
                <a:cs typeface="Arial"/>
              </a:rPr>
              <a:t>Hypertension</a:t>
            </a:r>
          </a:p>
          <a:p>
            <a:pPr>
              <a:defRPr/>
            </a:pPr>
            <a:r>
              <a:rPr lang="en-US" sz="2400" dirty="0" smtClean="0">
                <a:latin typeface="Arial"/>
                <a:cs typeface="Arial"/>
              </a:rPr>
              <a:t>Hemorrhage</a:t>
            </a:r>
          </a:p>
          <a:p>
            <a:pPr>
              <a:defRPr/>
            </a:pPr>
            <a:r>
              <a:rPr lang="en-US" sz="2400" dirty="0" smtClean="0">
                <a:latin typeface="Arial"/>
                <a:cs typeface="Arial"/>
              </a:rPr>
              <a:t>Arterial and venous thromboembolic events</a:t>
            </a:r>
          </a:p>
          <a:p>
            <a:pPr>
              <a:defRPr/>
            </a:pPr>
            <a:r>
              <a:rPr lang="en-US" sz="2400" dirty="0" smtClean="0">
                <a:latin typeface="Arial"/>
                <a:cs typeface="Arial"/>
              </a:rPr>
              <a:t>Proteinuria</a:t>
            </a:r>
          </a:p>
        </p:txBody>
      </p:sp>
      <p:sp>
        <p:nvSpPr>
          <p:cNvPr id="6" name="Content Placeholder 3"/>
          <p:cNvSpPr txBox="1">
            <a:spLocks/>
          </p:cNvSpPr>
          <p:nvPr/>
        </p:nvSpPr>
        <p:spPr bwMode="auto">
          <a:xfrm>
            <a:off x="4495800" y="1612891"/>
            <a:ext cx="4254500" cy="401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FontTx/>
              <a:buNone/>
              <a:defRPr/>
            </a:pPr>
            <a:r>
              <a:rPr lang="en-US" sz="2400" b="1" dirty="0" smtClean="0">
                <a:solidFill>
                  <a:srgbClr val="ECBB33"/>
                </a:solidFill>
                <a:latin typeface="Arial"/>
                <a:cs typeface="Arial"/>
              </a:rPr>
              <a:t>Chemotherapy-Like </a:t>
            </a:r>
            <a:br>
              <a:rPr lang="en-US" sz="2400" b="1" dirty="0" smtClean="0">
                <a:solidFill>
                  <a:srgbClr val="ECBB33"/>
                </a:solidFill>
                <a:latin typeface="Arial"/>
                <a:cs typeface="Arial"/>
              </a:rPr>
            </a:br>
            <a:r>
              <a:rPr lang="en-US" sz="2400" b="1" dirty="0" smtClean="0">
                <a:solidFill>
                  <a:srgbClr val="ECBB33"/>
                </a:solidFill>
                <a:latin typeface="Arial"/>
                <a:cs typeface="Arial"/>
              </a:rPr>
              <a:t>Side Effects</a:t>
            </a:r>
            <a:endParaRPr lang="en-US" sz="2400" dirty="0" smtClean="0">
              <a:solidFill>
                <a:srgbClr val="ECBB33"/>
              </a:solidFill>
              <a:latin typeface="Arial"/>
              <a:cs typeface="Arial"/>
            </a:endParaRPr>
          </a:p>
          <a:p>
            <a:pPr>
              <a:defRPr/>
            </a:pPr>
            <a:r>
              <a:rPr lang="en-US" sz="2400" dirty="0" smtClean="0">
                <a:latin typeface="Arial"/>
                <a:cs typeface="Arial"/>
              </a:rPr>
              <a:t>Diarrhea</a:t>
            </a:r>
          </a:p>
          <a:p>
            <a:pPr>
              <a:defRPr/>
            </a:pPr>
            <a:r>
              <a:rPr lang="en-US" sz="2400" dirty="0" smtClean="0">
                <a:latin typeface="Arial"/>
                <a:cs typeface="Arial"/>
              </a:rPr>
              <a:t>Asthenic conditions</a:t>
            </a:r>
          </a:p>
          <a:p>
            <a:pPr>
              <a:defRPr/>
            </a:pPr>
            <a:r>
              <a:rPr lang="en-US" sz="2400" dirty="0" smtClean="0">
                <a:latin typeface="Arial"/>
                <a:cs typeface="Arial"/>
              </a:rPr>
              <a:t>Stomatitis and ulceration</a:t>
            </a:r>
          </a:p>
          <a:p>
            <a:pPr>
              <a:defRPr/>
            </a:pPr>
            <a:r>
              <a:rPr lang="en-US" sz="2400" dirty="0" smtClean="0">
                <a:latin typeface="Arial"/>
                <a:cs typeface="Arial"/>
              </a:rPr>
              <a:t>Infections</a:t>
            </a:r>
          </a:p>
          <a:p>
            <a:pPr>
              <a:defRPr/>
            </a:pPr>
            <a:r>
              <a:rPr lang="en-US" sz="2400" dirty="0" smtClean="0">
                <a:latin typeface="Arial"/>
                <a:cs typeface="Arial"/>
              </a:rPr>
              <a:t>Hand-foot syndrome</a:t>
            </a:r>
          </a:p>
          <a:p>
            <a:pPr>
              <a:defRPr/>
            </a:pPr>
            <a:r>
              <a:rPr lang="en-US" sz="2400" dirty="0" err="1" smtClean="0">
                <a:latin typeface="Arial"/>
                <a:cs typeface="Arial"/>
              </a:rPr>
              <a:t>Cytopenias</a:t>
            </a:r>
            <a:endParaRPr lang="en-US" sz="2400" dirty="0">
              <a:latin typeface="Arial"/>
              <a:cs typeface="Arial"/>
            </a:endParaRPr>
          </a:p>
        </p:txBody>
      </p:sp>
      <p:sp>
        <p:nvSpPr>
          <p:cNvPr id="35844" name="TextBox 15"/>
          <p:cNvSpPr txBox="1">
            <a:spLocks noChangeArrowheads="1"/>
          </p:cNvSpPr>
          <p:nvPr/>
        </p:nvSpPr>
        <p:spPr bwMode="auto">
          <a:xfrm>
            <a:off x="0" y="6402267"/>
            <a:ext cx="754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dirty="0">
                <a:solidFill>
                  <a:schemeClr val="bg1"/>
                </a:solidFill>
                <a:cs typeface="MS PGothic" charset="0"/>
              </a:rPr>
              <a:t>Van </a:t>
            </a:r>
            <a:r>
              <a:rPr kumimoji="1" lang="en-US" sz="1600" dirty="0" err="1">
                <a:solidFill>
                  <a:schemeClr val="bg1"/>
                </a:solidFill>
                <a:cs typeface="MS PGothic" charset="0"/>
              </a:rPr>
              <a:t>Cutsem</a:t>
            </a:r>
            <a:r>
              <a:rPr kumimoji="1" lang="en-US" sz="1600" dirty="0">
                <a:solidFill>
                  <a:schemeClr val="bg1"/>
                </a:solidFill>
                <a:cs typeface="MS PGothic" charset="0"/>
              </a:rPr>
              <a:t> E et al. </a:t>
            </a:r>
            <a:r>
              <a:rPr kumimoji="1" lang="en-US" sz="1600" i="1" dirty="0">
                <a:solidFill>
                  <a:schemeClr val="bg1"/>
                </a:solidFill>
                <a:cs typeface="MS PGothic" charset="0"/>
              </a:rPr>
              <a:t>J </a:t>
            </a:r>
            <a:r>
              <a:rPr kumimoji="1" lang="en-US" sz="1600" i="1" dirty="0" err="1" smtClean="0">
                <a:solidFill>
                  <a:schemeClr val="bg1"/>
                </a:solidFill>
                <a:cs typeface="MS PGothic" charset="0"/>
              </a:rPr>
              <a:t>Clin</a:t>
            </a:r>
            <a:r>
              <a:rPr kumimoji="1" lang="en-US" sz="1600" i="1" dirty="0" smtClean="0">
                <a:solidFill>
                  <a:schemeClr val="bg1"/>
                </a:solidFill>
                <a:cs typeface="MS PGothic" charset="0"/>
              </a:rPr>
              <a:t> </a:t>
            </a:r>
            <a:r>
              <a:rPr kumimoji="1" lang="en-US" sz="1600" i="1" dirty="0" err="1">
                <a:solidFill>
                  <a:schemeClr val="bg1"/>
                </a:solidFill>
                <a:cs typeface="MS PGothic" charset="0"/>
              </a:rPr>
              <a:t>Oncol</a:t>
            </a:r>
            <a:r>
              <a:rPr kumimoji="1" lang="en-US" sz="1600" i="1" dirty="0">
                <a:solidFill>
                  <a:schemeClr val="bg1"/>
                </a:solidFill>
                <a:cs typeface="MS PGothic" charset="0"/>
              </a:rPr>
              <a:t> </a:t>
            </a:r>
            <a:r>
              <a:rPr kumimoji="1" lang="en-US" sz="1600" dirty="0">
                <a:solidFill>
                  <a:schemeClr val="bg1"/>
                </a:solidFill>
                <a:cs typeface="MS PGothic" charset="0"/>
              </a:rPr>
              <a:t>2012;30(28):3499-506.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Recent FDA Approval of </a:t>
            </a:r>
            <a:r>
              <a:rPr lang="en-US" sz="3200" dirty="0" err="1">
                <a:solidFill>
                  <a:schemeClr val="bg1"/>
                </a:solidFill>
                <a:latin typeface="Arial" charset="0"/>
                <a:ea typeface="ＭＳ Ｐゴシック" charset="0"/>
                <a:cs typeface="ＭＳ Ｐゴシック" charset="0"/>
              </a:rPr>
              <a:t>Regorafenib</a:t>
            </a:r>
            <a:r>
              <a:rPr lang="en-US" sz="3200" dirty="0">
                <a:solidFill>
                  <a:schemeClr val="bg1"/>
                </a:solidFill>
                <a:latin typeface="Arial" charset="0"/>
                <a:ea typeface="ＭＳ Ｐゴシック" charset="0"/>
                <a:cs typeface="ＭＳ Ｐゴシック" charset="0"/>
              </a:rPr>
              <a:t> and Integration </a:t>
            </a:r>
            <a:r>
              <a:rPr lang="en-US" sz="3200" dirty="0" smtClean="0">
                <a:solidFill>
                  <a:schemeClr val="bg1"/>
                </a:solidFill>
                <a:latin typeface="Arial" charset="0"/>
                <a:ea typeface="ＭＳ Ｐゴシック" charset="0"/>
                <a:cs typeface="ＭＳ Ｐゴシック" charset="0"/>
              </a:rPr>
              <a:t>into </a:t>
            </a:r>
            <a:r>
              <a:rPr lang="en-US" sz="3200" dirty="0">
                <a:solidFill>
                  <a:schemeClr val="bg1"/>
                </a:solidFill>
                <a:latin typeface="Arial" charset="0"/>
                <a:ea typeface="ＭＳ Ｐゴシック" charset="0"/>
                <a:cs typeface="ＭＳ Ｐゴシック" charset="0"/>
              </a:rPr>
              <a:t>Clinical Practice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7"/>
          <p:cNvSpPr>
            <a:spLocks noGrp="1"/>
          </p:cNvSpPr>
          <p:nvPr>
            <p:ph type="title"/>
          </p:nvPr>
        </p:nvSpPr>
        <p:spPr/>
        <p:txBody>
          <a:bodyPr/>
          <a:lstStyle/>
          <a:p>
            <a:pPr eaLnBrk="1" hangingPunct="1"/>
            <a:r>
              <a:rPr lang="en-US" b="1" dirty="0">
                <a:solidFill>
                  <a:srgbClr val="EFC53D"/>
                </a:solidFill>
                <a:latin typeface="Arial" charset="0"/>
                <a:ea typeface="ＭＳ Ｐゴシック" charset="0"/>
                <a:cs typeface="ＭＳ Ｐゴシック" charset="0"/>
              </a:rPr>
              <a:t>FDA Approves </a:t>
            </a:r>
            <a:r>
              <a:rPr lang="en-US" b="1" dirty="0" err="1" smtClean="0">
                <a:solidFill>
                  <a:srgbClr val="EFC53D"/>
                </a:solidFill>
                <a:latin typeface="Arial" charset="0"/>
                <a:ea typeface="ＭＳ Ｐゴシック" charset="0"/>
                <a:cs typeface="ＭＳ Ｐゴシック" charset="0"/>
              </a:rPr>
              <a:t>Regorafenib</a:t>
            </a:r>
            <a:r>
              <a:rPr lang="en-US" b="1" dirty="0" smtClean="0">
                <a:solidFill>
                  <a:srgbClr val="EFC53D"/>
                </a:solidFill>
                <a:latin typeface="Arial" charset="0"/>
                <a:ea typeface="ＭＳ Ｐゴシック" charset="0"/>
                <a:cs typeface="ＭＳ Ｐゴシック" charset="0"/>
              </a:rPr>
              <a:t> in </a:t>
            </a:r>
            <a:r>
              <a:rPr lang="en-US" b="1" dirty="0" err="1">
                <a:solidFill>
                  <a:srgbClr val="EFC53D"/>
                </a:solidFill>
                <a:latin typeface="Arial" charset="0"/>
                <a:ea typeface="ＭＳ Ｐゴシック" charset="0"/>
                <a:cs typeface="ＭＳ Ｐゴシック" charset="0"/>
              </a:rPr>
              <a:t>mCRC</a:t>
            </a:r>
            <a:endParaRPr lang="en-US" b="1" i="1" dirty="0">
              <a:solidFill>
                <a:srgbClr val="EFC53D"/>
              </a:solidFill>
              <a:latin typeface="Arial" charset="0"/>
              <a:ea typeface="ＭＳ Ｐゴシック" charset="0"/>
              <a:cs typeface="ＭＳ Ｐゴシック" charset="0"/>
            </a:endParaRPr>
          </a:p>
        </p:txBody>
      </p:sp>
      <p:sp>
        <p:nvSpPr>
          <p:cNvPr id="37890" name="Content Placeholder 8"/>
          <p:cNvSpPr>
            <a:spLocks noGrp="1"/>
          </p:cNvSpPr>
          <p:nvPr>
            <p:ph idx="1"/>
          </p:nvPr>
        </p:nvSpPr>
        <p:spPr/>
        <p:txBody>
          <a:bodyPr/>
          <a:lstStyle/>
          <a:p>
            <a:pPr marL="0" indent="0" eaLnBrk="1" hangingPunct="1">
              <a:buFontTx/>
              <a:buNone/>
            </a:pPr>
            <a:r>
              <a:rPr lang="en-US" sz="2400" i="1" dirty="0">
                <a:latin typeface="Arial" charset="0"/>
                <a:ea typeface="ＭＳ Ｐゴシック" charset="0"/>
                <a:cs typeface="ＭＳ Ｐゴシック" charset="0"/>
              </a:rPr>
              <a:t>“On </a:t>
            </a:r>
            <a:r>
              <a:rPr lang="en-US" sz="2400" i="1" u="sng" dirty="0">
                <a:latin typeface="Arial" charset="0"/>
                <a:ea typeface="ＭＳ Ｐゴシック" charset="0"/>
                <a:cs typeface="ＭＳ Ｐゴシック" charset="0"/>
              </a:rPr>
              <a:t>September 27, 2012</a:t>
            </a:r>
            <a:r>
              <a:rPr lang="en-US" sz="2400" i="1" dirty="0">
                <a:latin typeface="Arial" charset="0"/>
                <a:ea typeface="ＭＳ Ｐゴシック" charset="0"/>
                <a:cs typeface="ＭＳ Ｐゴシック" charset="0"/>
              </a:rPr>
              <a:t>, the </a:t>
            </a:r>
            <a:r>
              <a:rPr lang="en-US" sz="2400" i="1" dirty="0" smtClean="0">
                <a:latin typeface="Arial" charset="0"/>
                <a:ea typeface="ＭＳ Ｐゴシック" charset="0"/>
                <a:cs typeface="ＭＳ Ｐゴシック" charset="0"/>
              </a:rPr>
              <a:t>US </a:t>
            </a:r>
            <a:r>
              <a:rPr lang="en-US" sz="2400" i="1" dirty="0">
                <a:latin typeface="Arial" charset="0"/>
                <a:ea typeface="ＭＳ Ｐゴシック" charset="0"/>
                <a:cs typeface="ＭＳ Ｐゴシック" charset="0"/>
              </a:rPr>
              <a:t>Food and Drug Administration approved </a:t>
            </a:r>
            <a:r>
              <a:rPr lang="en-US" sz="2400" i="1" dirty="0" err="1">
                <a:latin typeface="Arial" charset="0"/>
                <a:ea typeface="ＭＳ Ｐゴシック" charset="0"/>
                <a:cs typeface="ＭＳ Ｐゴシック" charset="0"/>
              </a:rPr>
              <a:t>regorafenib</a:t>
            </a:r>
            <a:r>
              <a:rPr lang="en-US" sz="2400" i="1" dirty="0">
                <a:latin typeface="Arial" charset="0"/>
                <a:ea typeface="ＭＳ Ｐゴシック" charset="0"/>
                <a:cs typeface="ＭＳ Ｐゴシック" charset="0"/>
              </a:rPr>
              <a:t>, for the treatment of patients with metastatic colorectal cancer (</a:t>
            </a:r>
            <a:r>
              <a:rPr lang="en-US" sz="2400" i="1" dirty="0" err="1">
                <a:latin typeface="Arial" charset="0"/>
                <a:ea typeface="ＭＳ Ｐゴシック" charset="0"/>
                <a:cs typeface="ＭＳ Ｐゴシック" charset="0"/>
              </a:rPr>
              <a:t>mCRC</a:t>
            </a:r>
            <a:r>
              <a:rPr lang="en-US" sz="2400" i="1" dirty="0">
                <a:latin typeface="Arial" charset="0"/>
                <a:ea typeface="ＭＳ Ｐゴシック" charset="0"/>
                <a:cs typeface="ＭＳ Ｐゴシック" charset="0"/>
              </a:rPr>
              <a:t>) who have been previously treated with </a:t>
            </a:r>
            <a:r>
              <a:rPr lang="en-US" sz="2400" i="1" dirty="0" err="1">
                <a:latin typeface="Arial" charset="0"/>
                <a:ea typeface="ＭＳ Ｐゴシック" charset="0"/>
                <a:cs typeface="ＭＳ Ｐゴシック" charset="0"/>
              </a:rPr>
              <a:t>fluoropyrimidine</a:t>
            </a:r>
            <a:r>
              <a:rPr lang="en-US" sz="2400" i="1" dirty="0">
                <a:latin typeface="Arial" charset="0"/>
                <a:ea typeface="ＭＳ Ｐゴシック" charset="0"/>
                <a:cs typeface="ＭＳ Ｐゴシック" charset="0"/>
              </a:rPr>
              <a:t>-, </a:t>
            </a:r>
            <a:r>
              <a:rPr lang="en-US" sz="2400" i="1" dirty="0" err="1">
                <a:latin typeface="Arial" charset="0"/>
                <a:ea typeface="ＭＳ Ｐゴシック" charset="0"/>
                <a:cs typeface="ＭＳ Ｐゴシック" charset="0"/>
              </a:rPr>
              <a:t>oxaliplatin</a:t>
            </a:r>
            <a:r>
              <a:rPr lang="en-US" sz="2400" i="1" dirty="0">
                <a:latin typeface="Arial" charset="0"/>
                <a:ea typeface="ＭＳ Ｐゴシック" charset="0"/>
                <a:cs typeface="ＭＳ Ｐゴシック" charset="0"/>
              </a:rPr>
              <a:t>-, and </a:t>
            </a:r>
            <a:r>
              <a:rPr lang="en-US" sz="2400" i="1" dirty="0" err="1">
                <a:latin typeface="Arial" charset="0"/>
                <a:ea typeface="ＭＳ Ｐゴシック" charset="0"/>
                <a:cs typeface="ＭＳ Ｐゴシック" charset="0"/>
              </a:rPr>
              <a:t>irinotecan</a:t>
            </a:r>
            <a:r>
              <a:rPr lang="en-US" sz="2400" i="1" dirty="0">
                <a:latin typeface="Arial" charset="0"/>
                <a:ea typeface="ＭＳ Ｐゴシック" charset="0"/>
                <a:cs typeface="ＭＳ Ｐゴシック" charset="0"/>
              </a:rPr>
              <a:t>-based chemotherapy, </a:t>
            </a:r>
            <a:r>
              <a:rPr lang="en-US" sz="2400" i="1" dirty="0" smtClean="0">
                <a:latin typeface="Arial" charset="0"/>
                <a:ea typeface="ＭＳ Ｐゴシック" charset="0"/>
                <a:cs typeface="ＭＳ Ｐゴシック" charset="0"/>
              </a:rPr>
              <a:t>with an </a:t>
            </a:r>
            <a:r>
              <a:rPr lang="en-US" sz="2400" i="1" dirty="0">
                <a:latin typeface="Arial" charset="0"/>
                <a:ea typeface="ＭＳ Ｐゴシック" charset="0"/>
                <a:cs typeface="ＭＳ Ｐゴシック" charset="0"/>
              </a:rPr>
              <a:t>anti-VEGF therapy, and, if KRAS wild type, </a:t>
            </a:r>
            <a:r>
              <a:rPr lang="en-US" sz="2400" i="1" dirty="0" smtClean="0">
                <a:latin typeface="Arial" charset="0"/>
                <a:ea typeface="ＭＳ Ｐゴシック" charset="0"/>
                <a:cs typeface="ＭＳ Ｐゴシック" charset="0"/>
              </a:rPr>
              <a:t>with an </a:t>
            </a:r>
            <a:r>
              <a:rPr lang="en-US" sz="2400" i="1" dirty="0">
                <a:latin typeface="Arial" charset="0"/>
                <a:ea typeface="ＭＳ Ｐゴシック" charset="0"/>
                <a:cs typeface="ＭＳ Ｐゴシック" charset="0"/>
              </a:rPr>
              <a:t>anti-EGFR therapy.”</a:t>
            </a:r>
          </a:p>
          <a:p>
            <a:pPr marL="0" indent="0" eaLnBrk="1" hangingPunct="1">
              <a:buFontTx/>
              <a:buNone/>
            </a:pPr>
            <a:endParaRPr lang="en-US" sz="2400" i="1" dirty="0">
              <a:latin typeface="Arial" charset="0"/>
              <a:ea typeface="ＭＳ Ｐゴシック" charset="0"/>
              <a:cs typeface="ＭＳ Ｐゴシック" charset="0"/>
            </a:endParaRPr>
          </a:p>
          <a:p>
            <a:pPr marL="0" indent="0" eaLnBrk="1" hangingPunct="1">
              <a:buFontTx/>
              <a:buNone/>
            </a:pPr>
            <a:r>
              <a:rPr lang="en-US" sz="2400" i="1" dirty="0">
                <a:latin typeface="Arial" charset="0"/>
                <a:ea typeface="ＭＳ Ｐゴシック" charset="0"/>
                <a:cs typeface="ＭＳ Ｐゴシック" charset="0"/>
              </a:rPr>
              <a:t>The approval is based on positive results from the Phase III CORRECT trial (Study 14387).</a:t>
            </a:r>
          </a:p>
        </p:txBody>
      </p:sp>
      <p:sp>
        <p:nvSpPr>
          <p:cNvPr id="37891" name="TextBox 1"/>
          <p:cNvSpPr txBox="1">
            <a:spLocks noChangeArrowheads="1"/>
          </p:cNvSpPr>
          <p:nvPr/>
        </p:nvSpPr>
        <p:spPr bwMode="auto">
          <a:xfrm>
            <a:off x="0" y="6427113"/>
            <a:ext cx="8352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tIns="91440" bIns="9144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FDA's Office of Hematology and Oncology Products Press Release, September 27, 2012</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Screen shot 2013-04-15 at 10.43.5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155701"/>
            <a:ext cx="8509000" cy="30758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p:cNvSpPr>
            <a:spLocks noChangeArrowheads="1"/>
          </p:cNvSpPr>
          <p:nvPr/>
        </p:nvSpPr>
        <p:spPr bwMode="auto">
          <a:xfrm>
            <a:off x="0" y="6394630"/>
            <a:ext cx="6172200" cy="4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a:solidFill>
                  <a:schemeClr val="bg1"/>
                </a:solidFill>
                <a:latin typeface="Arial"/>
                <a:cs typeface="Arial"/>
              </a:rPr>
              <a:t>Grothey</a:t>
            </a:r>
            <a:r>
              <a:rPr lang="en-US" sz="1600" dirty="0">
                <a:solidFill>
                  <a:schemeClr val="bg1"/>
                </a:solidFill>
                <a:latin typeface="Arial"/>
                <a:cs typeface="Arial"/>
              </a:rPr>
              <a:t> A et al. </a:t>
            </a:r>
            <a:r>
              <a:rPr lang="en-US" sz="1600" i="1" dirty="0">
                <a:solidFill>
                  <a:schemeClr val="bg1"/>
                </a:solidFill>
                <a:latin typeface="Arial"/>
                <a:cs typeface="Arial"/>
              </a:rPr>
              <a:t>Lancet </a:t>
            </a:r>
            <a:r>
              <a:rPr lang="en-US" sz="1600" dirty="0">
                <a:solidFill>
                  <a:schemeClr val="bg1"/>
                </a:solidFill>
                <a:latin typeface="Arial"/>
                <a:cs typeface="Arial"/>
              </a:rPr>
              <a:t>2013;381(9863):303-12.</a:t>
            </a:r>
            <a:endParaRPr lang="en-US" sz="1600" i="1" dirty="0">
              <a:solidFill>
                <a:schemeClr val="bg1"/>
              </a:solidFill>
              <a:latin typeface="Arial"/>
              <a:cs typeface="Arial"/>
            </a:endParaRPr>
          </a:p>
        </p:txBody>
      </p:sp>
    </p:spTree>
    <p:extLst>
      <p:ext uri="{BB962C8B-B14F-4D97-AF65-F5344CB8AC3E}">
        <p14:creationId xmlns:p14="http://schemas.microsoft.com/office/powerpoint/2010/main" val="30342098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4"/>
          <p:cNvSpPr>
            <a:spLocks noChangeArrowheads="1"/>
          </p:cNvSpPr>
          <p:nvPr/>
        </p:nvSpPr>
        <p:spPr bwMode="auto">
          <a:xfrm>
            <a:off x="0" y="6394630"/>
            <a:ext cx="6172200" cy="46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a:solidFill>
                  <a:schemeClr val="bg1"/>
                </a:solidFill>
                <a:latin typeface="Arial"/>
                <a:cs typeface="Arial"/>
              </a:rPr>
              <a:t>Grothey</a:t>
            </a:r>
            <a:r>
              <a:rPr lang="en-US" sz="1600" dirty="0">
                <a:solidFill>
                  <a:schemeClr val="bg1"/>
                </a:solidFill>
                <a:latin typeface="Arial"/>
                <a:cs typeface="Arial"/>
              </a:rPr>
              <a:t> A et al. </a:t>
            </a:r>
            <a:r>
              <a:rPr lang="en-US" sz="1600" i="1" dirty="0">
                <a:solidFill>
                  <a:schemeClr val="bg1"/>
                </a:solidFill>
                <a:latin typeface="Arial"/>
                <a:cs typeface="Arial"/>
              </a:rPr>
              <a:t>Lancet </a:t>
            </a:r>
            <a:r>
              <a:rPr lang="en-US" sz="1600" dirty="0">
                <a:solidFill>
                  <a:schemeClr val="bg1"/>
                </a:solidFill>
                <a:latin typeface="Arial"/>
                <a:cs typeface="Arial"/>
              </a:rPr>
              <a:t>2013;381(9863):303-12.</a:t>
            </a:r>
            <a:endParaRPr lang="en-US" sz="1600" i="1" dirty="0">
              <a:solidFill>
                <a:schemeClr val="bg1"/>
              </a:solidFill>
              <a:latin typeface="Arial"/>
              <a:cs typeface="Arial"/>
            </a:endParaRPr>
          </a:p>
        </p:txBody>
      </p:sp>
      <p:sp>
        <p:nvSpPr>
          <p:cNvPr id="41986" name="Rectangle 50"/>
          <p:cNvSpPr>
            <a:spLocks noGrp="1" noChangeArrowheads="1"/>
          </p:cNvSpPr>
          <p:nvPr>
            <p:ph type="title"/>
          </p:nvPr>
        </p:nvSpPr>
        <p:spPr>
          <a:xfrm>
            <a:off x="457200" y="46029"/>
            <a:ext cx="8445500" cy="1143000"/>
          </a:xfrm>
        </p:spPr>
        <p:txBody>
          <a:bodyPr/>
          <a:lstStyle/>
          <a:p>
            <a:r>
              <a:rPr lang="en-US" b="1" dirty="0">
                <a:solidFill>
                  <a:srgbClr val="EFC53D"/>
                </a:solidFill>
                <a:latin typeface="Arial" charset="0"/>
                <a:ea typeface="ＭＳ Ｐゴシック" charset="0"/>
                <a:cs typeface="ＭＳ Ｐゴシック" charset="0"/>
              </a:rPr>
              <a:t>CORRECT: Study Design and Survival Outcome</a:t>
            </a:r>
          </a:p>
        </p:txBody>
      </p:sp>
      <p:sp>
        <p:nvSpPr>
          <p:cNvPr id="1428531" name="Rectangle 51"/>
          <p:cNvSpPr>
            <a:spLocks noChangeArrowheads="1"/>
          </p:cNvSpPr>
          <p:nvPr/>
        </p:nvSpPr>
        <p:spPr bwMode="auto">
          <a:xfrm>
            <a:off x="533400" y="2301875"/>
            <a:ext cx="3276600" cy="1508125"/>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41988" name="Rectangle 52"/>
          <p:cNvSpPr>
            <a:spLocks noChangeArrowheads="1"/>
          </p:cNvSpPr>
          <p:nvPr/>
        </p:nvSpPr>
        <p:spPr bwMode="auto">
          <a:xfrm>
            <a:off x="685800" y="2301875"/>
            <a:ext cx="2971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000" b="1" dirty="0" err="1">
                <a:solidFill>
                  <a:srgbClr val="FFFFFF"/>
                </a:solidFill>
                <a:latin typeface="Arial"/>
                <a:cs typeface="Arial"/>
              </a:rPr>
              <a:t>Pts</a:t>
            </a:r>
            <a:r>
              <a:rPr lang="en-US" sz="2000" b="1" dirty="0">
                <a:solidFill>
                  <a:srgbClr val="FFFFFF"/>
                </a:solidFill>
                <a:latin typeface="Arial"/>
                <a:cs typeface="Arial"/>
              </a:rPr>
              <a:t> with refractory metastatic CRC </a:t>
            </a:r>
            <a:br>
              <a:rPr lang="en-US" sz="2000" b="1" dirty="0">
                <a:solidFill>
                  <a:srgbClr val="FFFFFF"/>
                </a:solidFill>
                <a:latin typeface="Arial"/>
                <a:cs typeface="Arial"/>
              </a:rPr>
            </a:br>
            <a:r>
              <a:rPr lang="en-US" sz="2000" b="1" dirty="0">
                <a:solidFill>
                  <a:srgbClr val="FFFFFF"/>
                </a:solidFill>
                <a:latin typeface="Arial"/>
                <a:cs typeface="Arial"/>
              </a:rPr>
              <a:t>(n = 760)</a:t>
            </a:r>
          </a:p>
        </p:txBody>
      </p:sp>
      <p:sp>
        <p:nvSpPr>
          <p:cNvPr id="1428533" name="Rectangle 53"/>
          <p:cNvSpPr>
            <a:spLocks noChangeArrowheads="1"/>
          </p:cNvSpPr>
          <p:nvPr/>
        </p:nvSpPr>
        <p:spPr bwMode="auto">
          <a:xfrm>
            <a:off x="5181600" y="1752600"/>
            <a:ext cx="3427413" cy="1066800"/>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9"/>
              </a:schemeClr>
            </a:outerShdw>
          </a:effectLst>
        </p:spPr>
        <p:txBody>
          <a:bodyPr anchor="ctr"/>
          <a:lstStyle/>
          <a:p>
            <a:pPr algn="ctr">
              <a:defRPr/>
            </a:pPr>
            <a:r>
              <a:rPr lang="en-US" sz="2000" b="1" dirty="0" err="1">
                <a:solidFill>
                  <a:srgbClr val="00009A"/>
                </a:solidFill>
                <a:latin typeface="Arial"/>
                <a:cs typeface="Arial"/>
              </a:rPr>
              <a:t>Regorafenib</a:t>
            </a:r>
            <a:r>
              <a:rPr lang="en-US" sz="2000" b="1" dirty="0">
                <a:solidFill>
                  <a:srgbClr val="00009A"/>
                </a:solidFill>
                <a:latin typeface="Arial"/>
                <a:cs typeface="Arial"/>
              </a:rPr>
              <a:t> + BSC</a:t>
            </a:r>
            <a:endParaRPr lang="en-GB" sz="2000" b="1" dirty="0">
              <a:solidFill>
                <a:srgbClr val="00009A"/>
              </a:solidFill>
              <a:latin typeface="Arial"/>
              <a:cs typeface="Arial"/>
            </a:endParaRPr>
          </a:p>
        </p:txBody>
      </p:sp>
      <p:sp>
        <p:nvSpPr>
          <p:cNvPr id="41990" name="Line 54"/>
          <p:cNvSpPr>
            <a:spLocks noChangeShapeType="1"/>
          </p:cNvSpPr>
          <p:nvPr/>
        </p:nvSpPr>
        <p:spPr bwMode="auto">
          <a:xfrm>
            <a:off x="4038600" y="3136900"/>
            <a:ext cx="6858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Line 55"/>
          <p:cNvSpPr>
            <a:spLocks noChangeShapeType="1"/>
          </p:cNvSpPr>
          <p:nvPr/>
        </p:nvSpPr>
        <p:spPr bwMode="auto">
          <a:xfrm flipV="1">
            <a:off x="4724400" y="2286000"/>
            <a:ext cx="0" cy="15240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57"/>
          <p:cNvSpPr>
            <a:spLocks noChangeShapeType="1"/>
          </p:cNvSpPr>
          <p:nvPr/>
        </p:nvSpPr>
        <p:spPr bwMode="auto">
          <a:xfrm>
            <a:off x="4724400" y="22860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58"/>
          <p:cNvSpPr>
            <a:spLocks noChangeShapeType="1"/>
          </p:cNvSpPr>
          <p:nvPr/>
        </p:nvSpPr>
        <p:spPr bwMode="auto">
          <a:xfrm>
            <a:off x="4724400" y="3810000"/>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8539" name="Rectangle 59"/>
          <p:cNvSpPr>
            <a:spLocks noChangeArrowheads="1"/>
          </p:cNvSpPr>
          <p:nvPr/>
        </p:nvSpPr>
        <p:spPr bwMode="auto">
          <a:xfrm>
            <a:off x="5181600" y="3352800"/>
            <a:ext cx="3427413" cy="914400"/>
          </a:xfrm>
          <a:prstGeom prst="rect">
            <a:avLst/>
          </a:prstGeom>
          <a:solidFill>
            <a:srgbClr val="99CC00"/>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ea typeface="+mn-ea"/>
              <a:cs typeface="+mn-cs"/>
            </a:endParaRPr>
          </a:p>
        </p:txBody>
      </p:sp>
      <p:sp>
        <p:nvSpPr>
          <p:cNvPr id="41995" name="Rectangle 60"/>
          <p:cNvSpPr>
            <a:spLocks noChangeArrowheads="1"/>
          </p:cNvSpPr>
          <p:nvPr/>
        </p:nvSpPr>
        <p:spPr bwMode="auto">
          <a:xfrm>
            <a:off x="5181600" y="3352800"/>
            <a:ext cx="3427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a:solidFill>
                  <a:srgbClr val="00009A"/>
                </a:solidFill>
                <a:latin typeface="Arial"/>
                <a:cs typeface="Arial"/>
              </a:rPr>
              <a:t>Placebo + BSC</a:t>
            </a:r>
            <a:endParaRPr lang="en-GB" sz="2000" b="1">
              <a:solidFill>
                <a:srgbClr val="00009A"/>
              </a:solidFill>
              <a:latin typeface="Arial"/>
              <a:cs typeface="Arial"/>
            </a:endParaRPr>
          </a:p>
        </p:txBody>
      </p:sp>
      <p:grpSp>
        <p:nvGrpSpPr>
          <p:cNvPr id="41996" name="Group 62"/>
          <p:cNvGrpSpPr>
            <a:grpSpLocks/>
          </p:cNvGrpSpPr>
          <p:nvPr/>
        </p:nvGrpSpPr>
        <p:grpSpPr bwMode="auto">
          <a:xfrm>
            <a:off x="3352800" y="2679700"/>
            <a:ext cx="914400" cy="914400"/>
            <a:chOff x="1872" y="1584"/>
            <a:chExt cx="576" cy="576"/>
          </a:xfrm>
        </p:grpSpPr>
        <p:sp>
          <p:nvSpPr>
            <p:cNvPr id="41999" name="Oval 63"/>
            <p:cNvSpPr>
              <a:spLocks noChangeArrowheads="1"/>
            </p:cNvSpPr>
            <p:nvPr/>
          </p:nvSpPr>
          <p:spPr bwMode="auto">
            <a:xfrm>
              <a:off x="1872" y="1584"/>
              <a:ext cx="576" cy="576"/>
            </a:xfrm>
            <a:prstGeom prst="ellipse">
              <a:avLst/>
            </a:prstGeom>
            <a:solidFill>
              <a:srgbClr val="FE701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000" name="Rectangle 13"/>
            <p:cNvSpPr>
              <a:spLocks noChangeArrowheads="1"/>
            </p:cNvSpPr>
            <p:nvPr/>
          </p:nvSpPr>
          <p:spPr bwMode="auto">
            <a:xfrm>
              <a:off x="1920" y="163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nchor="ctr"/>
            <a:lstStyle/>
            <a:p>
              <a:pPr algn="ctr"/>
              <a:r>
                <a:rPr lang="en-US" sz="3600" b="1">
                  <a:solidFill>
                    <a:schemeClr val="bg1"/>
                  </a:solidFill>
                </a:rPr>
                <a:t>R</a:t>
              </a:r>
            </a:p>
          </p:txBody>
        </p:sp>
      </p:grpSp>
      <p:sp>
        <p:nvSpPr>
          <p:cNvPr id="41997" name="Rectangle 1"/>
          <p:cNvSpPr>
            <a:spLocks noChangeArrowheads="1"/>
          </p:cNvSpPr>
          <p:nvPr/>
        </p:nvSpPr>
        <p:spPr bwMode="auto">
          <a:xfrm>
            <a:off x="762000" y="533400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ECBB33"/>
                </a:solidFill>
                <a:latin typeface="Arial"/>
                <a:cs typeface="Arial"/>
              </a:rPr>
              <a:t>Median survival</a:t>
            </a:r>
            <a:r>
              <a:rPr lang="en-US" sz="2400" b="1" dirty="0" smtClean="0">
                <a:solidFill>
                  <a:srgbClr val="ECBB33"/>
                </a:solidFill>
                <a:latin typeface="Arial"/>
                <a:cs typeface="Arial"/>
              </a:rPr>
              <a:t>: 6.4 </a:t>
            </a:r>
            <a:r>
              <a:rPr lang="en-US" sz="2400" b="1" dirty="0" err="1">
                <a:solidFill>
                  <a:srgbClr val="ECBB33"/>
                </a:solidFill>
                <a:latin typeface="Arial"/>
                <a:cs typeface="Arial"/>
              </a:rPr>
              <a:t>vs</a:t>
            </a:r>
            <a:r>
              <a:rPr lang="en-US" sz="2400" b="1" dirty="0">
                <a:solidFill>
                  <a:srgbClr val="ECBB33"/>
                </a:solidFill>
                <a:latin typeface="Arial"/>
                <a:cs typeface="Arial"/>
              </a:rPr>
              <a:t> 5.0 months</a:t>
            </a:r>
          </a:p>
        </p:txBody>
      </p:sp>
      <p:sp>
        <p:nvSpPr>
          <p:cNvPr id="41998" name="TextBox 1"/>
          <p:cNvSpPr txBox="1">
            <a:spLocks noChangeArrowheads="1"/>
          </p:cNvSpPr>
          <p:nvPr/>
        </p:nvSpPr>
        <p:spPr bwMode="auto">
          <a:xfrm>
            <a:off x="4038600" y="2362200"/>
            <a:ext cx="518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solidFill>
                  <a:srgbClr val="FFFFFF"/>
                </a:solidFill>
              </a:rPr>
              <a:t>2:1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Identification and Management of </a:t>
            </a:r>
            <a:r>
              <a:rPr lang="en-US" sz="3200" dirty="0" err="1">
                <a:solidFill>
                  <a:schemeClr val="bg1"/>
                </a:solidFill>
                <a:latin typeface="Arial" charset="0"/>
                <a:ea typeface="ＭＳ Ｐゴシック" charset="0"/>
                <a:cs typeface="ＭＳ Ｐゴシック" charset="0"/>
              </a:rPr>
              <a:t>Regorafenib</a:t>
            </a:r>
            <a:r>
              <a:rPr lang="en-US" sz="3200" dirty="0">
                <a:solidFill>
                  <a:schemeClr val="bg1"/>
                </a:solidFill>
                <a:latin typeface="Arial" charset="0"/>
                <a:ea typeface="ＭＳ Ｐゴシック" charset="0"/>
                <a:cs typeface="ＭＳ Ｐゴシック" charset="0"/>
              </a:rPr>
              <a:t>-Related Side Effects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p:txBody>
          <a:bodyPr/>
          <a:lstStyle/>
          <a:p>
            <a:r>
              <a:rPr lang="en-US" dirty="0" smtClean="0">
                <a:solidFill>
                  <a:srgbClr val="EFC53D"/>
                </a:solidFill>
                <a:latin typeface="Arial" charset="0"/>
                <a:ea typeface="ＭＳ Ｐゴシック" charset="0"/>
                <a:cs typeface="ＭＳ Ｐゴシック" charset="0"/>
              </a:rPr>
              <a:t>Possible Side </a:t>
            </a:r>
            <a:r>
              <a:rPr lang="en-US" dirty="0">
                <a:solidFill>
                  <a:srgbClr val="EFC53D"/>
                </a:solidFill>
                <a:latin typeface="Arial" charset="0"/>
                <a:ea typeface="ＭＳ Ｐゴシック" charset="0"/>
                <a:cs typeface="ＭＳ Ｐゴシック" charset="0"/>
              </a:rPr>
              <a:t>Effects Associated </a:t>
            </a:r>
            <a:r>
              <a:rPr lang="en-US" dirty="0" smtClean="0">
                <a:solidFill>
                  <a:srgbClr val="EFC53D"/>
                </a:solidFill>
                <a:latin typeface="Arial" charset="0"/>
                <a:ea typeface="ＭＳ Ｐゴシック" charset="0"/>
                <a:cs typeface="ＭＳ Ｐゴシック" charset="0"/>
              </a:rPr>
              <a:t>with </a:t>
            </a:r>
            <a:r>
              <a:rPr lang="en-US" dirty="0" err="1" smtClean="0">
                <a:solidFill>
                  <a:srgbClr val="EFC53D"/>
                </a:solidFill>
                <a:latin typeface="Arial" charset="0"/>
                <a:ea typeface="ＭＳ Ｐゴシック" charset="0"/>
                <a:cs typeface="ＭＳ Ｐゴシック" charset="0"/>
              </a:rPr>
              <a:t>Regorafenib</a:t>
            </a:r>
            <a:endParaRPr lang="en-US" dirty="0">
              <a:solidFill>
                <a:srgbClr val="EFC53D"/>
              </a:solidFill>
              <a:latin typeface="Arial" charset="0"/>
              <a:ea typeface="ＭＳ Ｐゴシック" charset="0"/>
              <a:cs typeface="ＭＳ Ｐゴシック" charset="0"/>
            </a:endParaRPr>
          </a:p>
        </p:txBody>
      </p:sp>
      <p:sp>
        <p:nvSpPr>
          <p:cNvPr id="47106" name="Content Placeholder 3"/>
          <p:cNvSpPr>
            <a:spLocks noGrp="1"/>
          </p:cNvSpPr>
          <p:nvPr>
            <p:ph idx="1"/>
          </p:nvPr>
        </p:nvSpPr>
        <p:spPr/>
        <p:txBody>
          <a:bodyPr/>
          <a:lstStyle/>
          <a:p>
            <a:r>
              <a:rPr lang="en-US" dirty="0">
                <a:latin typeface="Arial" charset="0"/>
                <a:ea typeface="ＭＳ Ｐゴシック" charset="0"/>
                <a:cs typeface="ＭＳ Ｐゴシック" charset="0"/>
              </a:rPr>
              <a:t>Hand-foot skin </a:t>
            </a:r>
            <a:r>
              <a:rPr lang="en-US" dirty="0" smtClean="0">
                <a:latin typeface="Arial" charset="0"/>
                <a:ea typeface="ＭＳ Ｐゴシック" charset="0"/>
                <a:cs typeface="ＭＳ Ｐゴシック" charset="0"/>
              </a:rPr>
              <a:t>reaction				</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Fatigue</a:t>
            </a:r>
          </a:p>
          <a:p>
            <a:r>
              <a:rPr lang="en-US" dirty="0">
                <a:latin typeface="Arial" charset="0"/>
                <a:ea typeface="ＭＳ Ｐゴシック" charset="0"/>
                <a:cs typeface="ＭＳ Ｐゴシック" charset="0"/>
              </a:rPr>
              <a:t>Diarrhea</a:t>
            </a:r>
          </a:p>
          <a:p>
            <a:r>
              <a:rPr lang="en-US" dirty="0">
                <a:latin typeface="Arial" charset="0"/>
                <a:ea typeface="ＭＳ Ｐゴシック" charset="0"/>
                <a:cs typeface="ＭＳ Ｐゴシック" charset="0"/>
              </a:rPr>
              <a:t>Hypertension</a:t>
            </a:r>
          </a:p>
          <a:p>
            <a:r>
              <a:rPr lang="en-US" dirty="0">
                <a:latin typeface="Arial" charset="0"/>
                <a:ea typeface="ＭＳ Ｐゴシック" charset="0"/>
                <a:cs typeface="ＭＳ Ｐゴシック" charset="0"/>
              </a:rPr>
              <a:t>Rash or desquamation</a:t>
            </a:r>
          </a:p>
        </p:txBody>
      </p:sp>
      <p:sp>
        <p:nvSpPr>
          <p:cNvPr id="47107" name="Content Placeholder 3"/>
          <p:cNvSpPr txBox="1">
            <a:spLocks/>
          </p:cNvSpPr>
          <p:nvPr/>
        </p:nvSpPr>
        <p:spPr bwMode="auto">
          <a:xfrm>
            <a:off x="4343400" y="1524000"/>
            <a:ext cx="4800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endParaRPr lang="en-US" sz="2500">
              <a:solidFill>
                <a:schemeClr val="bg1"/>
              </a:solidFill>
            </a:endParaRPr>
          </a:p>
        </p:txBody>
      </p:sp>
      <p:sp>
        <p:nvSpPr>
          <p:cNvPr id="47108" name="Rectangle 14"/>
          <p:cNvSpPr>
            <a:spLocks noChangeArrowheads="1"/>
          </p:cNvSpPr>
          <p:nvPr/>
        </p:nvSpPr>
        <p:spPr bwMode="auto">
          <a:xfrm>
            <a:off x="0" y="6435423"/>
            <a:ext cx="6172200" cy="42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a:solidFill>
                  <a:schemeClr val="bg1"/>
                </a:solidFill>
                <a:latin typeface="Arial"/>
                <a:cs typeface="Arial"/>
              </a:rPr>
              <a:t>Grothey</a:t>
            </a:r>
            <a:r>
              <a:rPr lang="en-US" sz="1600" dirty="0">
                <a:solidFill>
                  <a:schemeClr val="bg1"/>
                </a:solidFill>
                <a:latin typeface="Arial"/>
                <a:cs typeface="Arial"/>
              </a:rPr>
              <a:t> A et al. </a:t>
            </a:r>
            <a:r>
              <a:rPr lang="en-US" sz="1600" i="1" dirty="0">
                <a:solidFill>
                  <a:schemeClr val="bg1"/>
                </a:solidFill>
                <a:latin typeface="Arial"/>
                <a:cs typeface="Arial"/>
              </a:rPr>
              <a:t>Lancet </a:t>
            </a:r>
            <a:r>
              <a:rPr lang="en-US" sz="1600" dirty="0">
                <a:solidFill>
                  <a:schemeClr val="bg1"/>
                </a:solidFill>
                <a:latin typeface="Arial"/>
                <a:cs typeface="Arial"/>
              </a:rPr>
              <a:t>2013;381(9863):303-12.</a:t>
            </a:r>
            <a:endParaRPr lang="en-US" sz="1600" i="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p:cNvSpPr>
            <a:spLocks noGrp="1"/>
          </p:cNvSpPr>
          <p:nvPr>
            <p:ph type="title"/>
          </p:nvPr>
        </p:nvSpPr>
        <p:spPr/>
        <p:txBody>
          <a:bodyPr/>
          <a:lstStyle/>
          <a:p>
            <a:pPr eaLnBrk="1" hangingPunct="1"/>
            <a:r>
              <a:rPr lang="en-US">
                <a:solidFill>
                  <a:srgbClr val="EFC53D"/>
                </a:solidFill>
                <a:latin typeface="Arial" charset="0"/>
                <a:cs typeface="ＭＳ Ｐゴシック" charset="0"/>
              </a:rPr>
              <a:t>Possible Side Effects Associated with Regorafenib — Hepatotoxicity</a:t>
            </a:r>
          </a:p>
        </p:txBody>
      </p:sp>
      <p:sp>
        <p:nvSpPr>
          <p:cNvPr id="13314" name="Content Placeholder 3"/>
          <p:cNvSpPr>
            <a:spLocks noGrp="1"/>
          </p:cNvSpPr>
          <p:nvPr>
            <p:ph idx="1"/>
          </p:nvPr>
        </p:nvSpPr>
        <p:spPr/>
        <p:txBody>
          <a:bodyPr/>
          <a:lstStyle/>
          <a:p>
            <a:pPr marL="0" indent="0" algn="ctr" eaLnBrk="1" hangingPunct="1">
              <a:buFont typeface="Arial" charset="0"/>
              <a:buNone/>
            </a:pPr>
            <a:r>
              <a:rPr lang="en-US" dirty="0">
                <a:latin typeface="Arial" charset="0"/>
                <a:cs typeface="ＭＳ Ｐゴシック" charset="0"/>
              </a:rPr>
              <a:t>		</a:t>
            </a:r>
          </a:p>
          <a:p>
            <a:pPr marL="0" indent="0" algn="ctr" eaLnBrk="1" hangingPunct="1">
              <a:buFont typeface="Arial" charset="0"/>
              <a:buNone/>
            </a:pPr>
            <a:endParaRPr lang="en-US" dirty="0">
              <a:latin typeface="Arial" charset="0"/>
              <a:cs typeface="ＭＳ Ｐゴシック" charset="0"/>
            </a:endParaRPr>
          </a:p>
          <a:p>
            <a:pPr marL="0" indent="0" algn="ctr" eaLnBrk="1" hangingPunct="1">
              <a:buFont typeface="Arial" charset="0"/>
              <a:buNone/>
            </a:pPr>
            <a:r>
              <a:rPr lang="ja-JP" altLang="en-US" i="1" dirty="0">
                <a:latin typeface="Arial" charset="0"/>
                <a:cs typeface="ＭＳ Ｐゴシック" charset="0"/>
              </a:rPr>
              <a:t>“</a:t>
            </a:r>
            <a:r>
              <a:rPr lang="en-US" altLang="ja-JP" i="1" dirty="0">
                <a:latin typeface="Arial" charset="0"/>
                <a:cs typeface="ＭＳ Ｐゴシック" charset="0"/>
              </a:rPr>
              <a:t>Severe and sometimes fatal hepatotoxicity has been observed in clinical trials. Monitor hepatic function prior to and during treatment. Interrupt and then reduce or discontinue </a:t>
            </a:r>
            <a:r>
              <a:rPr lang="en-US" altLang="ja-JP" i="1" dirty="0" err="1">
                <a:latin typeface="Arial" charset="0"/>
                <a:cs typeface="ＭＳ Ｐゴシック" charset="0"/>
              </a:rPr>
              <a:t>regorafenib</a:t>
            </a:r>
            <a:r>
              <a:rPr lang="en-US" altLang="ja-JP" i="1" dirty="0">
                <a:latin typeface="Arial" charset="0"/>
                <a:cs typeface="ＭＳ Ｐゴシック" charset="0"/>
              </a:rPr>
              <a:t> for hepatotoxicity as manifested by elevated liver function tests or hepatocellular necrosis, depending upon severity and persistence.</a:t>
            </a:r>
            <a:r>
              <a:rPr lang="ja-JP" altLang="en-US" i="1" dirty="0">
                <a:latin typeface="Arial" charset="0"/>
                <a:cs typeface="ＭＳ Ｐゴシック" charset="0"/>
              </a:rPr>
              <a:t>”</a:t>
            </a:r>
            <a:endParaRPr lang="en-US" i="1" dirty="0">
              <a:latin typeface="Arial" charset="0"/>
              <a:cs typeface="ＭＳ Ｐゴシック" charset="0"/>
            </a:endParaRPr>
          </a:p>
        </p:txBody>
      </p:sp>
      <p:sp>
        <p:nvSpPr>
          <p:cNvPr id="13315" name="Rectangle 14"/>
          <p:cNvSpPr>
            <a:spLocks noChangeArrowheads="1"/>
          </p:cNvSpPr>
          <p:nvPr/>
        </p:nvSpPr>
        <p:spPr bwMode="auto">
          <a:xfrm>
            <a:off x="0" y="6421178"/>
            <a:ext cx="6172200" cy="4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a:solidFill>
                  <a:srgbClr val="FFFFFF"/>
                </a:solidFill>
              </a:rPr>
              <a:t>Regorafenib</a:t>
            </a:r>
            <a:r>
              <a:rPr lang="en-US" sz="1600" dirty="0">
                <a:solidFill>
                  <a:srgbClr val="FFFFFF"/>
                </a:solidFill>
              </a:rPr>
              <a:t> Full Prescribing Information, Issued 9/2012</a:t>
            </a:r>
            <a:endParaRPr lang="en-US" sz="1600" i="1" dirty="0">
              <a:solidFill>
                <a:srgbClr val="FFFFFF"/>
              </a:solidFill>
            </a:endParaRPr>
          </a:p>
        </p:txBody>
      </p:sp>
    </p:spTree>
    <p:extLst>
      <p:ext uri="{BB962C8B-B14F-4D97-AF65-F5344CB8AC3E}">
        <p14:creationId xmlns:p14="http://schemas.microsoft.com/office/powerpoint/2010/main" val="3873454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Similarities and Differences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in </a:t>
            </a:r>
            <a:r>
              <a:rPr lang="en-US" sz="3200" dirty="0">
                <a:solidFill>
                  <a:schemeClr val="bg1"/>
                </a:solidFill>
                <a:latin typeface="Arial" charset="0"/>
                <a:ea typeface="ＭＳ Ｐゴシック" charset="0"/>
                <a:cs typeface="ＭＳ Ｐゴシック" charset="0"/>
              </a:rPr>
              <a:t>HFS Observed with Commonly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Used </a:t>
            </a:r>
            <a:r>
              <a:rPr lang="en-US" sz="3200" dirty="0">
                <a:solidFill>
                  <a:schemeClr val="bg1"/>
                </a:solidFill>
                <a:latin typeface="Arial" charset="0"/>
                <a:ea typeface="ＭＳ Ｐゴシック" charset="0"/>
                <a:cs typeface="ＭＳ Ｐゴシック" charset="0"/>
              </a:rPr>
              <a:t>Anticancer Treatments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latin typeface="Arial" charset="0"/>
                <a:ea typeface="ＭＳ Ｐゴシック" charset="0"/>
                <a:cs typeface="ＭＳ Ｐゴシック" charset="0"/>
              </a:rPr>
              <a:t>Hand-Foot </a:t>
            </a:r>
            <a:r>
              <a:rPr lang="en-US" dirty="0">
                <a:latin typeface="Arial" charset="0"/>
                <a:ea typeface="ＭＳ Ｐゴシック" charset="0"/>
                <a:cs typeface="ＭＳ Ｐゴシック" charset="0"/>
              </a:rPr>
              <a:t>Syndrome</a:t>
            </a:r>
          </a:p>
        </p:txBody>
      </p:sp>
      <p:sp>
        <p:nvSpPr>
          <p:cNvPr id="2" name="Content Placeholder 1"/>
          <p:cNvSpPr>
            <a:spLocks noGrp="1"/>
          </p:cNvSpPr>
          <p:nvPr>
            <p:ph idx="1"/>
          </p:nvPr>
        </p:nvSpPr>
        <p:spPr/>
        <p:txBody>
          <a:bodyPr/>
          <a:lstStyle/>
          <a:p>
            <a:pPr>
              <a:defRPr/>
            </a:pPr>
            <a:r>
              <a:rPr lang="en-US" sz="2400" dirty="0">
                <a:latin typeface="Arial" charset="0"/>
                <a:ea typeface="ＭＳ Ｐゴシック" charset="0"/>
                <a:cs typeface="ＭＳ Ｐゴシック" charset="0"/>
              </a:rPr>
              <a:t>“</a:t>
            </a:r>
            <a:r>
              <a:rPr lang="en-US" sz="2400" dirty="0" err="1">
                <a:latin typeface="Arial" charset="0"/>
                <a:ea typeface="ＭＳ Ｐゴシック" charset="0"/>
                <a:cs typeface="ＭＳ Ｐゴシック" charset="0"/>
              </a:rPr>
              <a:t>Palmoplantar</a:t>
            </a:r>
            <a:r>
              <a:rPr lang="en-US" sz="2400" dirty="0">
                <a:latin typeface="Arial" charset="0"/>
                <a:ea typeface="ＭＳ Ｐゴシック" charset="0"/>
                <a:cs typeface="ＭＳ Ｐゴシック" charset="0"/>
              </a:rPr>
              <a:t> </a:t>
            </a:r>
            <a:r>
              <a:rPr lang="en-US" sz="2400" dirty="0" err="1">
                <a:latin typeface="Arial" charset="0"/>
                <a:ea typeface="ＭＳ Ｐゴシック" charset="0"/>
                <a:cs typeface="ＭＳ Ｐゴシック" charset="0"/>
              </a:rPr>
              <a:t>erythrodysesthesia</a:t>
            </a:r>
            <a:r>
              <a:rPr lang="en-US" sz="2400" dirty="0">
                <a:latin typeface="Arial" charset="0"/>
                <a:ea typeface="ＭＳ Ｐゴシック" charset="0"/>
                <a:cs typeface="ＭＳ Ｐゴシック" charset="0"/>
              </a:rPr>
              <a:t>”</a:t>
            </a:r>
          </a:p>
          <a:p>
            <a:pPr marL="0" indent="0">
              <a:buFontTx/>
              <a:buNone/>
              <a:defRPr/>
            </a:pPr>
            <a:endParaRPr lang="en-US" sz="1000" dirty="0">
              <a:latin typeface="Arial" charset="0"/>
              <a:ea typeface="ＭＳ Ｐゴシック" charset="0"/>
              <a:cs typeface="ＭＳ Ｐゴシック" charset="0"/>
            </a:endParaRPr>
          </a:p>
          <a:p>
            <a:pPr>
              <a:defRPr/>
            </a:pPr>
            <a:r>
              <a:rPr lang="en-US" sz="2400" dirty="0">
                <a:latin typeface="Arial" charset="0"/>
                <a:ea typeface="ＭＳ Ｐゴシック" charset="0"/>
                <a:cs typeface="ＭＳ Ｐゴシック" charset="0"/>
              </a:rPr>
              <a:t>Most </a:t>
            </a:r>
            <a:r>
              <a:rPr lang="en-US" sz="2400" dirty="0" smtClean="0">
                <a:latin typeface="Arial" charset="0"/>
                <a:ea typeface="ＭＳ Ｐゴシック" charset="0"/>
                <a:cs typeface="ＭＳ Ｐゴシック" charset="0"/>
              </a:rPr>
              <a:t>clinically significant </a:t>
            </a:r>
            <a:r>
              <a:rPr lang="en-US" sz="2400" dirty="0">
                <a:latin typeface="Arial" charset="0"/>
                <a:ea typeface="ＭＳ Ｐゴシック" charset="0"/>
                <a:cs typeface="ＭＳ Ｐゴシック" charset="0"/>
              </a:rPr>
              <a:t>dermatologic adverse event associated with </a:t>
            </a:r>
            <a:r>
              <a:rPr lang="en-US" sz="2400" dirty="0" err="1">
                <a:latin typeface="Arial" charset="0"/>
                <a:ea typeface="ＭＳ Ｐゴシック" charset="0"/>
                <a:cs typeface="ＭＳ Ｐゴシック" charset="0"/>
              </a:rPr>
              <a:t>multikinase</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inhibitors with all grade incidences of:</a:t>
            </a:r>
            <a:endParaRPr lang="en-US" sz="2400" dirty="0">
              <a:latin typeface="Arial" charset="0"/>
              <a:ea typeface="ＭＳ Ｐゴシック" charset="0"/>
              <a:cs typeface="ＭＳ Ｐゴシック" charset="0"/>
            </a:endParaRPr>
          </a:p>
          <a:p>
            <a:pPr lvl="1">
              <a:defRPr/>
            </a:pPr>
            <a:r>
              <a:rPr lang="en-US" sz="2400" dirty="0" err="1">
                <a:latin typeface="Arial" charset="0"/>
                <a:ea typeface="ＭＳ Ｐゴシック" charset="0"/>
              </a:rPr>
              <a:t>Sorafenib</a:t>
            </a:r>
            <a:r>
              <a:rPr lang="en-US" sz="2400" dirty="0">
                <a:latin typeface="Arial" charset="0"/>
                <a:ea typeface="ＭＳ Ｐゴシック" charset="0"/>
              </a:rPr>
              <a:t> = 60%</a:t>
            </a:r>
          </a:p>
          <a:p>
            <a:pPr lvl="1">
              <a:defRPr/>
            </a:pPr>
            <a:r>
              <a:rPr lang="en-US" sz="2400" dirty="0" err="1">
                <a:latin typeface="Arial" charset="0"/>
                <a:ea typeface="ＭＳ Ｐゴシック" charset="0"/>
              </a:rPr>
              <a:t>Sunitinib</a:t>
            </a:r>
            <a:r>
              <a:rPr lang="en-US" sz="2400" dirty="0">
                <a:latin typeface="Arial" charset="0"/>
                <a:ea typeface="ＭＳ Ｐゴシック" charset="0"/>
              </a:rPr>
              <a:t> = 30%</a:t>
            </a:r>
          </a:p>
          <a:p>
            <a:pPr lvl="1">
              <a:defRPr/>
            </a:pPr>
            <a:r>
              <a:rPr lang="en-US" sz="2400" dirty="0" err="1">
                <a:latin typeface="Arial" charset="0"/>
                <a:ea typeface="ＭＳ Ｐゴシック" charset="0"/>
              </a:rPr>
              <a:t>Regorafenib</a:t>
            </a:r>
            <a:r>
              <a:rPr lang="en-US" sz="2400" dirty="0">
                <a:latin typeface="Arial" charset="0"/>
                <a:ea typeface="ＭＳ Ｐゴシック" charset="0"/>
              </a:rPr>
              <a:t> = 46%</a:t>
            </a:r>
          </a:p>
          <a:p>
            <a:pPr marL="457200" lvl="1" indent="0">
              <a:buFontTx/>
              <a:buNone/>
              <a:defRPr/>
            </a:pPr>
            <a:endParaRPr lang="en-US" sz="1000" dirty="0">
              <a:latin typeface="Arial" charset="0"/>
              <a:ea typeface="ＭＳ Ｐゴシック" charset="0"/>
            </a:endParaRPr>
          </a:p>
          <a:p>
            <a:pPr>
              <a:defRPr/>
            </a:pPr>
            <a:r>
              <a:rPr lang="en-US" sz="2400" dirty="0">
                <a:latin typeface="Arial" charset="0"/>
                <a:ea typeface="ＭＳ Ｐゴシック" charset="0"/>
                <a:cs typeface="ＭＳ Ｐゴシック" charset="0"/>
              </a:rPr>
              <a:t>May affect palms, soles and other areas exposed to friction or trauma</a:t>
            </a:r>
          </a:p>
          <a:p>
            <a:pPr marL="0" indent="0">
              <a:buFontTx/>
              <a:buNone/>
              <a:defRPr/>
            </a:pPr>
            <a:endParaRPr lang="en-US" sz="1000" dirty="0">
              <a:latin typeface="Arial" charset="0"/>
              <a:ea typeface="ＭＳ Ｐゴシック" charset="0"/>
              <a:cs typeface="ＭＳ Ｐゴシック" charset="0"/>
            </a:endParaRPr>
          </a:p>
          <a:p>
            <a:pPr>
              <a:defRPr/>
            </a:pPr>
            <a:r>
              <a:rPr lang="en-US" sz="2400" dirty="0">
                <a:latin typeface="Arial" charset="0"/>
                <a:ea typeface="ＭＳ Ｐゴシック" charset="0"/>
                <a:cs typeface="ＭＳ Ｐゴシック" charset="0"/>
              </a:rPr>
              <a:t>Reaction usually appears within first 6 weeks of </a:t>
            </a:r>
            <a:r>
              <a:rPr lang="en-US" sz="2400" dirty="0" smtClean="0">
                <a:latin typeface="Arial" charset="0"/>
                <a:ea typeface="ＭＳ Ｐゴシック" charset="0"/>
                <a:cs typeface="ＭＳ Ｐゴシック" charset="0"/>
              </a:rPr>
              <a:t>therapy</a:t>
            </a:r>
            <a:endParaRPr lang="en-US" sz="2400" dirty="0">
              <a:latin typeface="Arial" charset="0"/>
              <a:ea typeface="ＭＳ Ｐゴシック" charset="0"/>
              <a:cs typeface="ＭＳ Ｐゴシック" charset="0"/>
            </a:endParaRPr>
          </a:p>
        </p:txBody>
      </p:sp>
      <p:sp>
        <p:nvSpPr>
          <p:cNvPr id="60419" name="Rectangle 14"/>
          <p:cNvSpPr>
            <a:spLocks noChangeArrowheads="1"/>
          </p:cNvSpPr>
          <p:nvPr/>
        </p:nvSpPr>
        <p:spPr bwMode="auto">
          <a:xfrm>
            <a:off x="0" y="6397513"/>
            <a:ext cx="6172200" cy="4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smtClean="0">
                <a:solidFill>
                  <a:schemeClr val="bg1"/>
                </a:solidFill>
                <a:latin typeface="Arial"/>
                <a:cs typeface="Arial"/>
              </a:rPr>
              <a:t>Lacouture</a:t>
            </a:r>
            <a:r>
              <a:rPr lang="en-US" sz="1600" dirty="0" smtClean="0">
                <a:solidFill>
                  <a:schemeClr val="bg1"/>
                </a:solidFill>
                <a:latin typeface="Arial"/>
                <a:cs typeface="Arial"/>
              </a:rPr>
              <a:t> </a:t>
            </a:r>
            <a:r>
              <a:rPr lang="en-US" sz="1600" dirty="0">
                <a:solidFill>
                  <a:schemeClr val="bg1"/>
                </a:solidFill>
                <a:latin typeface="Arial"/>
                <a:cs typeface="Arial"/>
              </a:rPr>
              <a:t>M. </a:t>
            </a:r>
            <a:r>
              <a:rPr lang="en-US" sz="1600" i="1" dirty="0">
                <a:solidFill>
                  <a:schemeClr val="bg1"/>
                </a:solidFill>
                <a:latin typeface="Arial"/>
                <a:cs typeface="Arial"/>
              </a:rPr>
              <a:t>ASCO Post </a:t>
            </a:r>
            <a:r>
              <a:rPr lang="en-US" sz="1600" dirty="0">
                <a:solidFill>
                  <a:schemeClr val="bg1"/>
                </a:solidFill>
                <a:latin typeface="Arial"/>
                <a:cs typeface="Arial"/>
              </a:rPr>
              <a:t>2012;3(18). </a:t>
            </a:r>
            <a:r>
              <a:rPr lang="en-US" sz="1600" dirty="0" err="1">
                <a:solidFill>
                  <a:schemeClr val="bg1"/>
                </a:solidFill>
                <a:latin typeface="Arial"/>
                <a:cs typeface="Arial"/>
              </a:rPr>
              <a:t>www.ascopost.com</a:t>
            </a:r>
            <a:r>
              <a:rPr lang="en-US" sz="1600" dirty="0">
                <a:solidFill>
                  <a:schemeClr val="bg1"/>
                </a:solidFill>
                <a:latin typeface="Arial"/>
                <a:cs typeface="Arial"/>
              </a:rPr>
              <a:t>.</a:t>
            </a:r>
            <a:endParaRPr lang="en-US" sz="1600" i="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4" name="Content Placeholder 3"/>
          <p:cNvSpPr>
            <a:spLocks noGrp="1"/>
          </p:cNvSpPr>
          <p:nvPr>
            <p:ph idx="1"/>
          </p:nvPr>
        </p:nvSpPr>
        <p:spPr/>
        <p:txBody>
          <a:bodyPr>
            <a:normAutofit/>
          </a:bodyPr>
          <a:lstStyle/>
          <a:p>
            <a:pPr>
              <a:lnSpc>
                <a:spcPct val="110000"/>
              </a:lnSpc>
              <a:spcBef>
                <a:spcPts val="1800"/>
              </a:spcBef>
            </a:pPr>
            <a:r>
              <a:rPr lang="en-US" dirty="0"/>
              <a:t>Challenges associated with the incorporation of new research findings and newly approved agents into </a:t>
            </a:r>
            <a:r>
              <a:rPr lang="en-US" dirty="0" smtClean="0"/>
              <a:t>practice</a:t>
            </a:r>
            <a:endParaRPr lang="en-US" dirty="0"/>
          </a:p>
          <a:p>
            <a:pPr>
              <a:lnSpc>
                <a:spcPct val="110000"/>
              </a:lnSpc>
              <a:spcBef>
                <a:spcPts val="1800"/>
              </a:spcBef>
            </a:pPr>
            <a:r>
              <a:rPr lang="en-US" dirty="0"/>
              <a:t>Patient education on potential risks and benefits of specific oncologic </a:t>
            </a:r>
            <a:r>
              <a:rPr lang="en-US" dirty="0" smtClean="0"/>
              <a:t>treatments</a:t>
            </a:r>
            <a:endParaRPr lang="en-US" dirty="0"/>
          </a:p>
          <a:p>
            <a:pPr>
              <a:lnSpc>
                <a:spcPct val="110000"/>
              </a:lnSpc>
              <a:spcBef>
                <a:spcPts val="1800"/>
              </a:spcBef>
            </a:pPr>
            <a:r>
              <a:rPr lang="en-US" dirty="0"/>
              <a:t>Monitoring and management of treatment side effects and toxicities</a:t>
            </a:r>
          </a:p>
          <a:p>
            <a:pPr marL="0" indent="0">
              <a:lnSpc>
                <a:spcPct val="110000"/>
              </a:lnSpc>
              <a:spcBef>
                <a:spcPts val="1800"/>
              </a:spcBef>
              <a:buNone/>
            </a:pPr>
            <a:endParaRPr lang="en-US" dirty="0"/>
          </a:p>
        </p:txBody>
      </p:sp>
    </p:spTree>
    <p:extLst>
      <p:ext uri="{BB962C8B-B14F-4D97-AF65-F5344CB8AC3E}">
        <p14:creationId xmlns:p14="http://schemas.microsoft.com/office/powerpoint/2010/main" val="1948666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2120900" y="1828800"/>
            <a:ext cx="2908300" cy="12954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dirty="0">
                <a:solidFill>
                  <a:schemeClr val="bg1"/>
                </a:solidFill>
                <a:latin typeface="Arial"/>
                <a:cs typeface="Arial"/>
              </a:rPr>
              <a:t>Inflammation </a:t>
            </a:r>
          </a:p>
          <a:p>
            <a:pPr algn="ctr"/>
            <a:r>
              <a:rPr lang="en-US" sz="1800" b="1" dirty="0">
                <a:solidFill>
                  <a:schemeClr val="bg1"/>
                </a:solidFill>
                <a:latin typeface="Arial"/>
                <a:cs typeface="Arial"/>
              </a:rPr>
              <a:t>(Tenderness, edema, </a:t>
            </a:r>
            <a:r>
              <a:rPr lang="en-US" sz="1800" b="1" dirty="0" smtClean="0">
                <a:solidFill>
                  <a:schemeClr val="bg1"/>
                </a:solidFill>
                <a:latin typeface="Arial"/>
                <a:cs typeface="Arial"/>
              </a:rPr>
              <a:t/>
            </a:r>
            <a:br>
              <a:rPr lang="en-US" sz="1800" b="1" dirty="0" smtClean="0">
                <a:solidFill>
                  <a:schemeClr val="bg1"/>
                </a:solidFill>
                <a:latin typeface="Arial"/>
                <a:cs typeface="Arial"/>
              </a:rPr>
            </a:br>
            <a:r>
              <a:rPr lang="en-US" sz="1800" b="1" dirty="0" smtClean="0">
                <a:solidFill>
                  <a:schemeClr val="bg1"/>
                </a:solidFill>
                <a:latin typeface="Arial"/>
                <a:cs typeface="Arial"/>
              </a:rPr>
              <a:t>erythema</a:t>
            </a:r>
            <a:r>
              <a:rPr lang="en-US" sz="1800" b="1" dirty="0">
                <a:solidFill>
                  <a:schemeClr val="bg1"/>
                </a:solidFill>
                <a:latin typeface="Arial"/>
                <a:cs typeface="Arial"/>
              </a:rPr>
              <a:t>)</a:t>
            </a:r>
          </a:p>
        </p:txBody>
      </p:sp>
      <p:sp>
        <p:nvSpPr>
          <p:cNvPr id="61443" name="AutoShape 3"/>
          <p:cNvSpPr>
            <a:spLocks noChangeArrowheads="1"/>
          </p:cNvSpPr>
          <p:nvPr/>
        </p:nvSpPr>
        <p:spPr bwMode="auto">
          <a:xfrm>
            <a:off x="5930900" y="1524000"/>
            <a:ext cx="2743200" cy="1905000"/>
          </a:xfrm>
          <a:prstGeom prst="flowChartProcess">
            <a:avLst/>
          </a:prstGeom>
          <a:solidFill>
            <a:srgbClr val="005796"/>
          </a:solidFill>
          <a:ln w="12700" cmpd="sng">
            <a:solidFill>
              <a:srgbClr val="FFFFFF"/>
            </a:solidFill>
            <a:miter lim="800000"/>
            <a:headEnd/>
            <a:tailEnd/>
          </a:ln>
        </p:spPr>
        <p:txBody>
          <a:bodyPr wrap="none" anchor="ctr"/>
          <a:lstStyle/>
          <a:p>
            <a:pPr algn="ctr"/>
            <a:r>
              <a:rPr lang="en-US" sz="1800" b="1" u="sng" dirty="0">
                <a:solidFill>
                  <a:srgbClr val="FFFFFF"/>
                </a:solidFill>
                <a:latin typeface="Arial"/>
                <a:cs typeface="Arial"/>
              </a:rPr>
              <a:t>Topicals</a:t>
            </a:r>
          </a:p>
          <a:p>
            <a:pPr algn="ctr"/>
            <a:r>
              <a:rPr lang="en-US" sz="1600" b="1" dirty="0">
                <a:solidFill>
                  <a:srgbClr val="FFFFFF"/>
                </a:solidFill>
                <a:latin typeface="Arial"/>
                <a:cs typeface="Arial"/>
              </a:rPr>
              <a:t>Urea/Lactic acid </a:t>
            </a:r>
          </a:p>
          <a:p>
            <a:pPr algn="ctr"/>
            <a:endParaRPr lang="en-US" sz="1800" b="1" u="sng" dirty="0">
              <a:solidFill>
                <a:srgbClr val="FFFFFF"/>
              </a:solidFill>
              <a:latin typeface="Arial"/>
              <a:cs typeface="Arial"/>
            </a:endParaRPr>
          </a:p>
          <a:p>
            <a:pPr algn="ctr"/>
            <a:r>
              <a:rPr lang="en-US" sz="1800" b="1" u="sng" dirty="0">
                <a:solidFill>
                  <a:srgbClr val="FFFFFF"/>
                </a:solidFill>
                <a:latin typeface="Arial"/>
                <a:cs typeface="Arial"/>
              </a:rPr>
              <a:t>Orals</a:t>
            </a:r>
          </a:p>
          <a:p>
            <a:pPr algn="ctr"/>
            <a:r>
              <a:rPr lang="en-US" sz="1600" b="1" dirty="0">
                <a:solidFill>
                  <a:srgbClr val="FFFFFF"/>
                </a:solidFill>
                <a:latin typeface="Arial"/>
                <a:cs typeface="Arial"/>
              </a:rPr>
              <a:t>Pyridoxine </a:t>
            </a:r>
          </a:p>
          <a:p>
            <a:pPr algn="ctr"/>
            <a:r>
              <a:rPr lang="en-US" sz="1600" b="1" dirty="0" err="1">
                <a:solidFill>
                  <a:srgbClr val="FFFFFF"/>
                </a:solidFill>
                <a:latin typeface="Arial"/>
                <a:cs typeface="Arial"/>
              </a:rPr>
              <a:t>Celecoxib</a:t>
            </a:r>
            <a:endParaRPr lang="en-US" sz="1600" b="1" dirty="0">
              <a:solidFill>
                <a:srgbClr val="FFFFFF"/>
              </a:solidFill>
              <a:latin typeface="Arial"/>
              <a:cs typeface="Arial"/>
            </a:endParaRPr>
          </a:p>
        </p:txBody>
      </p:sp>
      <p:pic>
        <p:nvPicPr>
          <p:cNvPr id="61444" name="Picture 4" descr="C:\Users\mlacouture.VP021993\Desktop\DSCN35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524001"/>
            <a:ext cx="17319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AutoShape 3"/>
          <p:cNvSpPr>
            <a:spLocks noChangeArrowheads="1"/>
          </p:cNvSpPr>
          <p:nvPr/>
        </p:nvSpPr>
        <p:spPr bwMode="auto">
          <a:xfrm>
            <a:off x="2286000" y="4546664"/>
            <a:ext cx="2730500" cy="1295673"/>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800" b="1" dirty="0">
                <a:solidFill>
                  <a:schemeClr val="bg1"/>
                </a:solidFill>
                <a:latin typeface="Arial"/>
                <a:cs typeface="Arial"/>
              </a:rPr>
              <a:t>Hyperkeratosis</a:t>
            </a:r>
          </a:p>
          <a:p>
            <a:pPr algn="ctr"/>
            <a:r>
              <a:rPr lang="en-US" sz="1800" b="1" dirty="0">
                <a:solidFill>
                  <a:schemeClr val="bg1"/>
                </a:solidFill>
                <a:latin typeface="Arial"/>
                <a:cs typeface="Arial"/>
              </a:rPr>
              <a:t>(Thickening, peeling, </a:t>
            </a:r>
            <a:r>
              <a:rPr lang="en-US" sz="1800" b="1" dirty="0" smtClean="0">
                <a:solidFill>
                  <a:schemeClr val="bg1"/>
                </a:solidFill>
                <a:latin typeface="Arial"/>
                <a:cs typeface="Arial"/>
              </a:rPr>
              <a:t/>
            </a:r>
            <a:br>
              <a:rPr lang="en-US" sz="1800" b="1" dirty="0" smtClean="0">
                <a:solidFill>
                  <a:schemeClr val="bg1"/>
                </a:solidFill>
                <a:latin typeface="Arial"/>
                <a:cs typeface="Arial"/>
              </a:rPr>
            </a:br>
            <a:r>
              <a:rPr lang="en-US" sz="1800" b="1" dirty="0" smtClean="0">
                <a:solidFill>
                  <a:schemeClr val="bg1"/>
                </a:solidFill>
                <a:latin typeface="Arial"/>
                <a:cs typeface="Arial"/>
              </a:rPr>
              <a:t>cracking</a:t>
            </a:r>
            <a:r>
              <a:rPr lang="en-US" sz="1800" b="1" dirty="0">
                <a:solidFill>
                  <a:schemeClr val="bg1"/>
                </a:solidFill>
                <a:latin typeface="Arial"/>
                <a:cs typeface="Arial"/>
              </a:rPr>
              <a:t>)</a:t>
            </a:r>
          </a:p>
        </p:txBody>
      </p:sp>
      <p:sp>
        <p:nvSpPr>
          <p:cNvPr id="61449" name="AutoShape 3"/>
          <p:cNvSpPr>
            <a:spLocks noChangeArrowheads="1"/>
          </p:cNvSpPr>
          <p:nvPr/>
        </p:nvSpPr>
        <p:spPr bwMode="auto">
          <a:xfrm>
            <a:off x="5918200" y="4432301"/>
            <a:ext cx="2743200" cy="1432598"/>
          </a:xfrm>
          <a:prstGeom prst="flowChartProcess">
            <a:avLst/>
          </a:prstGeom>
          <a:solidFill>
            <a:srgbClr val="005796"/>
          </a:solidFill>
          <a:ln w="12700" cmpd="sng">
            <a:solidFill>
              <a:srgbClr val="FFFFFF"/>
            </a:solidFill>
            <a:miter lim="800000"/>
            <a:headEnd/>
            <a:tailEnd/>
          </a:ln>
        </p:spPr>
        <p:txBody>
          <a:bodyPr wrap="none" anchor="ctr"/>
          <a:lstStyle/>
          <a:p>
            <a:pPr algn="ctr"/>
            <a:r>
              <a:rPr lang="en-US" sz="1800" b="1" u="sng" dirty="0">
                <a:solidFill>
                  <a:srgbClr val="FFFFFF"/>
                </a:solidFill>
                <a:latin typeface="Arial"/>
                <a:cs typeface="Arial"/>
              </a:rPr>
              <a:t>Topicals</a:t>
            </a:r>
          </a:p>
          <a:p>
            <a:pPr algn="ctr"/>
            <a:r>
              <a:rPr lang="en-US" sz="1600" b="1" dirty="0">
                <a:solidFill>
                  <a:srgbClr val="FFFFFF"/>
                </a:solidFill>
                <a:latin typeface="Arial"/>
                <a:cs typeface="Arial"/>
              </a:rPr>
              <a:t>Urea 40% cream</a:t>
            </a:r>
          </a:p>
          <a:p>
            <a:pPr algn="ctr"/>
            <a:r>
              <a:rPr lang="en-US" sz="1600" b="1" dirty="0">
                <a:solidFill>
                  <a:srgbClr val="FFFFFF"/>
                </a:solidFill>
                <a:latin typeface="Arial"/>
                <a:cs typeface="Arial"/>
              </a:rPr>
              <a:t>Salicylic acid cream</a:t>
            </a:r>
          </a:p>
          <a:p>
            <a:pPr algn="ctr"/>
            <a:r>
              <a:rPr lang="en-US" sz="1600" b="1" dirty="0" err="1">
                <a:solidFill>
                  <a:srgbClr val="FFFFFF"/>
                </a:solidFill>
                <a:latin typeface="Arial"/>
                <a:cs typeface="Arial"/>
              </a:rPr>
              <a:t>Clobetasol</a:t>
            </a:r>
            <a:r>
              <a:rPr lang="en-US" sz="1600" b="1" dirty="0">
                <a:solidFill>
                  <a:srgbClr val="FFFFFF"/>
                </a:solidFill>
                <a:latin typeface="Arial"/>
                <a:cs typeface="Arial"/>
              </a:rPr>
              <a:t> 0.05% cream</a:t>
            </a:r>
          </a:p>
        </p:txBody>
      </p:sp>
      <p:pic>
        <p:nvPicPr>
          <p:cNvPr id="61450" name="Picture 3" descr="C:\Users\mlacouture.VP021993\Desktop\DSCN35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90525" y="4316413"/>
            <a:ext cx="220821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a:endCxn id="61443" idx="1"/>
          </p:cNvCxnSpPr>
          <p:nvPr/>
        </p:nvCxnSpPr>
        <p:spPr>
          <a:xfrm>
            <a:off x="4940300" y="2476500"/>
            <a:ext cx="990600" cy="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61447" name="Rectangle 14"/>
          <p:cNvSpPr>
            <a:spLocks noChangeArrowheads="1"/>
          </p:cNvSpPr>
          <p:nvPr/>
        </p:nvSpPr>
        <p:spPr bwMode="auto">
          <a:xfrm>
            <a:off x="0" y="6421178"/>
            <a:ext cx="7924800" cy="4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a:solidFill>
                  <a:schemeClr val="bg1"/>
                </a:solidFill>
                <a:latin typeface="Arial"/>
                <a:cs typeface="Arial"/>
              </a:rPr>
              <a:t>Courtesy of M </a:t>
            </a:r>
            <a:r>
              <a:rPr lang="en-US" sz="1600" dirty="0" err="1">
                <a:solidFill>
                  <a:schemeClr val="bg1"/>
                </a:solidFill>
                <a:cs typeface="Arial"/>
              </a:rPr>
              <a:t>Lacouture</a:t>
            </a:r>
            <a:r>
              <a:rPr lang="en-US" sz="1600" dirty="0">
                <a:solidFill>
                  <a:schemeClr val="bg1"/>
                </a:solidFill>
                <a:cs typeface="Arial"/>
              </a:rPr>
              <a:t>. </a:t>
            </a:r>
            <a:endParaRPr lang="en-US" sz="1600" i="1" dirty="0">
              <a:solidFill>
                <a:schemeClr val="bg1"/>
              </a:solidFill>
              <a:latin typeface="Arial"/>
              <a:cs typeface="Arial"/>
            </a:endParaRPr>
          </a:p>
        </p:txBody>
      </p:sp>
      <p:sp>
        <p:nvSpPr>
          <p:cNvPr id="5" name="Title 4"/>
          <p:cNvSpPr>
            <a:spLocks noGrp="1"/>
          </p:cNvSpPr>
          <p:nvPr>
            <p:ph type="title"/>
          </p:nvPr>
        </p:nvSpPr>
        <p:spPr>
          <a:xfrm>
            <a:off x="457200" y="46029"/>
            <a:ext cx="7696200" cy="1143000"/>
          </a:xfrm>
        </p:spPr>
        <p:txBody>
          <a:bodyPr/>
          <a:lstStyle/>
          <a:p>
            <a:r>
              <a:rPr lang="en-US" kern="0" dirty="0">
                <a:cs typeface="Arial" pitchFamily="34" charset="0"/>
              </a:rPr>
              <a:t>Getting a Handle on </a:t>
            </a:r>
            <a:r>
              <a:rPr lang="en-US" kern="0" dirty="0" smtClean="0">
                <a:cs typeface="Arial" pitchFamily="34" charset="0"/>
              </a:rPr>
              <a:t>Hand-Foot </a:t>
            </a:r>
            <a:r>
              <a:rPr lang="en-US" kern="0" dirty="0">
                <a:cs typeface="Arial" pitchFamily="34" charset="0"/>
              </a:rPr>
              <a:t>Syndrome</a:t>
            </a:r>
            <a:r>
              <a:rPr lang="en-US" kern="0" dirty="0" smtClean="0">
                <a:cs typeface="Arial" pitchFamily="34" charset="0"/>
              </a:rPr>
              <a:t>?</a:t>
            </a:r>
            <a:endParaRPr lang="en-US" dirty="0"/>
          </a:p>
        </p:txBody>
      </p:sp>
      <p:cxnSp>
        <p:nvCxnSpPr>
          <p:cNvPr id="27" name="Straight Arrow Connector 26"/>
          <p:cNvCxnSpPr/>
          <p:nvPr/>
        </p:nvCxnSpPr>
        <p:spPr>
          <a:xfrm>
            <a:off x="4927600" y="5168900"/>
            <a:ext cx="990600" cy="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p:txBody>
          <a:bodyPr/>
          <a:lstStyle/>
          <a:p>
            <a:r>
              <a:rPr lang="en-US" dirty="0" smtClean="0"/>
              <a:t>Case (from the practice of </a:t>
            </a:r>
            <a:r>
              <a:rPr lang="en-US" dirty="0" err="1" smtClean="0"/>
              <a:t>Ms</a:t>
            </a:r>
            <a:r>
              <a:rPr lang="en-US" dirty="0" smtClean="0"/>
              <a:t> Mitchell)</a:t>
            </a:r>
            <a:endParaRPr lang="en-US" dirty="0"/>
          </a:p>
        </p:txBody>
      </p:sp>
      <p:sp>
        <p:nvSpPr>
          <p:cNvPr id="17410" name="Rectangle 6"/>
          <p:cNvSpPr>
            <a:spLocks noGrp="1" noChangeArrowheads="1"/>
          </p:cNvSpPr>
          <p:nvPr>
            <p:ph idx="1"/>
          </p:nvPr>
        </p:nvSpPr>
        <p:spPr/>
        <p:txBody>
          <a:bodyPr>
            <a:normAutofit lnSpcReduction="10000"/>
          </a:bodyPr>
          <a:lstStyle/>
          <a:p>
            <a:r>
              <a:rPr lang="en-US" dirty="0" smtClean="0">
                <a:solidFill>
                  <a:schemeClr val="bg1">
                    <a:alpha val="50000"/>
                  </a:schemeClr>
                </a:solidFill>
              </a:rPr>
              <a:t>62 </a:t>
            </a:r>
            <a:r>
              <a:rPr lang="en-US" dirty="0" err="1" smtClean="0">
                <a:solidFill>
                  <a:schemeClr val="bg1">
                    <a:alpha val="50000"/>
                  </a:schemeClr>
                </a:solidFill>
              </a:rPr>
              <a:t>yo</a:t>
            </a:r>
            <a:r>
              <a:rPr lang="en-US" dirty="0" smtClean="0">
                <a:solidFill>
                  <a:schemeClr val="bg1">
                    <a:alpha val="50000"/>
                  </a:schemeClr>
                </a:solidFill>
              </a:rPr>
              <a:t> married woman is followed for a year with anemia</a:t>
            </a:r>
          </a:p>
          <a:p>
            <a:pPr lvl="1"/>
            <a:r>
              <a:rPr lang="en-US" dirty="0" smtClean="0">
                <a:solidFill>
                  <a:schemeClr val="bg1">
                    <a:alpha val="50000"/>
                  </a:schemeClr>
                </a:solidFill>
              </a:rPr>
              <a:t>Develops metastatic K-</a:t>
            </a:r>
            <a:r>
              <a:rPr lang="en-US" dirty="0" err="1" smtClean="0">
                <a:solidFill>
                  <a:schemeClr val="bg1">
                    <a:alpha val="50000"/>
                  </a:schemeClr>
                </a:solidFill>
              </a:rPr>
              <a:t>ras</a:t>
            </a:r>
            <a:r>
              <a:rPr lang="en-US" dirty="0" smtClean="0">
                <a:solidFill>
                  <a:schemeClr val="bg1">
                    <a:alpha val="50000"/>
                  </a:schemeClr>
                </a:solidFill>
              </a:rPr>
              <a:t>-mutant CRC to the liver and lungs</a:t>
            </a:r>
          </a:p>
          <a:p>
            <a:r>
              <a:rPr lang="en-US" dirty="0" smtClean="0">
                <a:solidFill>
                  <a:schemeClr val="bg1">
                    <a:alpha val="50000"/>
                  </a:schemeClr>
                </a:solidFill>
              </a:rPr>
              <a:t>Received multiple lines of systemic treatment including various chemo agents plus </a:t>
            </a:r>
            <a:r>
              <a:rPr lang="en-US" dirty="0" err="1" smtClean="0">
                <a:solidFill>
                  <a:schemeClr val="bg1">
                    <a:alpha val="50000"/>
                  </a:schemeClr>
                </a:solidFill>
              </a:rPr>
              <a:t>bevacizumab</a:t>
            </a:r>
            <a:endParaRPr lang="en-US" dirty="0" smtClean="0">
              <a:solidFill>
                <a:schemeClr val="bg1">
                  <a:alpha val="50000"/>
                </a:schemeClr>
              </a:solidFill>
            </a:endParaRPr>
          </a:p>
          <a:p>
            <a:pPr lvl="1"/>
            <a:r>
              <a:rPr lang="en-US" dirty="0" smtClean="0">
                <a:solidFill>
                  <a:schemeClr val="bg1">
                    <a:alpha val="50000"/>
                  </a:schemeClr>
                </a:solidFill>
              </a:rPr>
              <a:t>Hypertension requiring 3 medications </a:t>
            </a:r>
          </a:p>
          <a:p>
            <a:r>
              <a:rPr lang="en-US" dirty="0" smtClean="0">
                <a:solidFill>
                  <a:schemeClr val="bg1">
                    <a:alpha val="50000"/>
                  </a:schemeClr>
                </a:solidFill>
              </a:rPr>
              <a:t> Currently receiving </a:t>
            </a:r>
            <a:r>
              <a:rPr lang="en-US" dirty="0" err="1" smtClean="0">
                <a:solidFill>
                  <a:schemeClr val="bg1">
                    <a:alpha val="50000"/>
                  </a:schemeClr>
                </a:solidFill>
              </a:rPr>
              <a:t>regorafenib</a:t>
            </a:r>
            <a:r>
              <a:rPr lang="en-US" dirty="0" smtClean="0">
                <a:solidFill>
                  <a:schemeClr val="bg1">
                    <a:alpha val="50000"/>
                  </a:schemeClr>
                </a:solidFill>
              </a:rPr>
              <a:t> </a:t>
            </a:r>
          </a:p>
          <a:p>
            <a:pPr lvl="1"/>
            <a:r>
              <a:rPr lang="en-US" dirty="0" smtClean="0">
                <a:solidFill>
                  <a:schemeClr val="bg1">
                    <a:alpha val="50000"/>
                  </a:schemeClr>
                </a:solidFill>
              </a:rPr>
              <a:t>Continued hypertension, very mild hand-foot syndrome</a:t>
            </a:r>
          </a:p>
          <a:p>
            <a:r>
              <a:rPr lang="en-US" dirty="0" smtClean="0"/>
              <a:t>Patient and family deeply resentful at the lost opportunity for earlier diagnosis and took legal action against the primary care team </a:t>
            </a:r>
            <a:endParaRPr lang="en-US" dirty="0"/>
          </a:p>
        </p:txBody>
      </p:sp>
    </p:spTree>
    <p:extLst>
      <p:ext uri="{BB962C8B-B14F-4D97-AF65-F5344CB8AC3E}">
        <p14:creationId xmlns:p14="http://schemas.microsoft.com/office/powerpoint/2010/main" val="24711616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a:t>
            </a:r>
            <a:r>
              <a:rPr lang="en-US" dirty="0" smtClean="0">
                <a:solidFill>
                  <a:srgbClr val="FFFFFF"/>
                </a:solidFill>
                <a:latin typeface="Arial" charset="0"/>
                <a:ea typeface="ＭＳ Ｐゴシック" charset="0"/>
                <a:cs typeface="ＭＳ Ｐゴシック" charset="0"/>
              </a:rPr>
              <a:t>2: MANAGEMENT OF SIMULTANEOUSLY OCCURING PRIMARY TUMORS AND METASTASES</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067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Triglianos</a:t>
            </a:r>
            <a:r>
              <a:rPr lang="en-US" dirty="0">
                <a:latin typeface="Arial" charset="0"/>
                <a:ea typeface="ヒラギノ角ゴ Pro W3" charset="0"/>
                <a:cs typeface="ヒラギノ角ゴ Pro W3" charset="0"/>
              </a:rPr>
              <a:t>)</a:t>
            </a:r>
          </a:p>
        </p:txBody>
      </p:sp>
      <p:sp>
        <p:nvSpPr>
          <p:cNvPr id="61442" name="Rectangle 6"/>
          <p:cNvSpPr>
            <a:spLocks noGrp="1" noChangeArrowheads="1"/>
          </p:cNvSpPr>
          <p:nvPr>
            <p:ph idx="1"/>
          </p:nvPr>
        </p:nvSpPr>
        <p:spPr/>
        <p:txBody>
          <a:bodyPr/>
          <a:lstStyle/>
          <a:p>
            <a:pPr>
              <a:spcBef>
                <a:spcPts val="1776"/>
              </a:spcBef>
              <a:defRPr/>
            </a:pPr>
            <a:r>
              <a:rPr lang="en-US" sz="2400" dirty="0">
                <a:latin typeface="Arial" charset="0"/>
                <a:ea typeface="ＭＳ Ｐゴシック" charset="0"/>
                <a:cs typeface="ＭＳ Ｐゴシック" charset="0"/>
              </a:rPr>
              <a:t>27 </a:t>
            </a:r>
            <a:r>
              <a:rPr lang="en-US" sz="2400" dirty="0" err="1">
                <a:latin typeface="Arial" charset="0"/>
                <a:ea typeface="ＭＳ Ｐゴシック" charset="0"/>
                <a:cs typeface="ＭＳ Ｐゴシック" charset="0"/>
              </a:rPr>
              <a:t>yo</a:t>
            </a:r>
            <a:r>
              <a:rPr lang="en-US" sz="2400" dirty="0">
                <a:latin typeface="Arial" charset="0"/>
                <a:ea typeface="ＭＳ Ｐゴシック" charset="0"/>
                <a:cs typeface="ＭＳ Ｐゴシック" charset="0"/>
              </a:rPr>
              <a:t> married army sergeant with a 3 </a:t>
            </a:r>
            <a:r>
              <a:rPr lang="en-US" sz="2400" dirty="0" err="1">
                <a:latin typeface="Arial" charset="0"/>
                <a:ea typeface="ＭＳ Ｐゴシック" charset="0"/>
                <a:cs typeface="ＭＳ Ｐゴシック" charset="0"/>
              </a:rPr>
              <a:t>yo</a:t>
            </a:r>
            <a:r>
              <a:rPr lang="en-US" sz="2400" dirty="0">
                <a:latin typeface="Arial" charset="0"/>
                <a:ea typeface="ＭＳ Ｐゴシック" charset="0"/>
                <a:cs typeface="ＭＳ Ｐゴシック" charset="0"/>
              </a:rPr>
              <a:t> </a:t>
            </a:r>
            <a:r>
              <a:rPr lang="en-US" sz="2400" dirty="0" smtClean="0">
                <a:latin typeface="Arial" charset="0"/>
                <a:ea typeface="ＭＳ Ｐゴシック" charset="0"/>
                <a:cs typeface="ＭＳ Ｐゴシック" charset="0"/>
              </a:rPr>
              <a:t>daughter</a:t>
            </a:r>
            <a:endParaRPr lang="en-US" sz="2400" dirty="0">
              <a:latin typeface="Arial" charset="0"/>
              <a:ea typeface="ＭＳ Ｐゴシック" charset="0"/>
              <a:cs typeface="ＭＳ Ｐゴシック" charset="0"/>
            </a:endParaRPr>
          </a:p>
          <a:p>
            <a:pPr>
              <a:spcBef>
                <a:spcPts val="1776"/>
              </a:spcBef>
              <a:defRPr/>
            </a:pPr>
            <a:r>
              <a:rPr lang="en-US" sz="2400" dirty="0">
                <a:latin typeface="Arial" charset="0"/>
                <a:ea typeface="ＭＳ Ｐゴシック" charset="0"/>
                <a:cs typeface="ＭＳ Ｐゴシック" charset="0"/>
              </a:rPr>
              <a:t>Presents with primary colon cancer and liver </a:t>
            </a:r>
            <a:r>
              <a:rPr lang="en-US" sz="2400" dirty="0" smtClean="0">
                <a:latin typeface="Arial" charset="0"/>
                <a:ea typeface="ＭＳ Ｐゴシック" charset="0"/>
                <a:cs typeface="ＭＳ Ｐゴシック" charset="0"/>
              </a:rPr>
              <a:t>metastases</a:t>
            </a:r>
          </a:p>
          <a:p>
            <a:pPr>
              <a:spcBef>
                <a:spcPts val="1776"/>
              </a:spcBef>
              <a:defRPr/>
            </a:pPr>
            <a:r>
              <a:rPr lang="en-US" sz="2400" dirty="0" smtClean="0">
                <a:latin typeface="Arial" charset="0"/>
                <a:ea typeface="ＭＳ Ｐゴシック" charset="0"/>
                <a:cs typeface="ＭＳ Ｐゴシック" charset="0"/>
              </a:rPr>
              <a:t>FOLFOX/bevacizumab x 12</a:t>
            </a:r>
          </a:p>
          <a:p>
            <a:pPr lvl="1">
              <a:spcBef>
                <a:spcPts val="1776"/>
              </a:spcBef>
              <a:defRPr/>
            </a:pPr>
            <a:r>
              <a:rPr lang="en-US" sz="2400" dirty="0" smtClean="0">
                <a:latin typeface="Arial" charset="0"/>
                <a:ea typeface="ＭＳ Ｐゴシック" charset="0"/>
                <a:cs typeface="ＭＳ Ｐゴシック" charset="0"/>
              </a:rPr>
              <a:t>No major toxicity</a:t>
            </a:r>
          </a:p>
          <a:p>
            <a:pPr lvl="1">
              <a:spcBef>
                <a:spcPts val="1776"/>
              </a:spcBef>
              <a:defRPr/>
            </a:pPr>
            <a:r>
              <a:rPr lang="en-US" sz="2400" dirty="0" smtClean="0">
                <a:latin typeface="Arial" charset="0"/>
                <a:ea typeface="ＭＳ Ｐゴシック" charset="0"/>
                <a:cs typeface="ＭＳ Ｐゴシック" charset="0"/>
              </a:rPr>
              <a:t>Response in primary tumor and liver</a:t>
            </a:r>
            <a:endParaRPr lang="en-US" sz="2400" dirty="0">
              <a:latin typeface="Arial" charset="0"/>
              <a:ea typeface="ＭＳ Ｐゴシック" charset="0"/>
            </a:endParaRPr>
          </a:p>
          <a:p>
            <a:pPr>
              <a:spcBef>
                <a:spcPts val="1776"/>
              </a:spcBef>
              <a:defRPr/>
            </a:pPr>
            <a:r>
              <a:rPr lang="en-US" sz="2400" dirty="0">
                <a:latin typeface="Arial" charset="0"/>
                <a:ea typeface="ＭＳ Ｐゴシック" charset="0"/>
                <a:cs typeface="ＭＳ Ｐゴシック" charset="0"/>
              </a:rPr>
              <a:t>Exercises </a:t>
            </a:r>
            <a:r>
              <a:rPr lang="en-US" sz="2400" dirty="0" smtClean="0">
                <a:latin typeface="Arial" charset="0"/>
                <a:ea typeface="ＭＳ Ｐゴシック" charset="0"/>
                <a:cs typeface="ＭＳ Ｐゴシック" charset="0"/>
              </a:rPr>
              <a:t>every day </a:t>
            </a:r>
            <a:r>
              <a:rPr lang="en-US" sz="2400" dirty="0">
                <a:latin typeface="Arial" charset="0"/>
                <a:ea typeface="ＭＳ Ｐゴシック" charset="0"/>
                <a:cs typeface="ＭＳ Ｐゴシック" charset="0"/>
              </a:rPr>
              <a:t>to maintain “emotional balance”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dule 2 27YO_240617877_v1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798" y="2032000"/>
            <a:ext cx="4233333" cy="3175000"/>
          </a:xfrm>
          <a:prstGeom prst="rect">
            <a:avLst/>
          </a:prstGeom>
        </p:spPr>
      </p:pic>
      <p:pic>
        <p:nvPicPr>
          <p:cNvPr id="4" name="Picture 3" descr="Module 2 27YO_22926068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2032000"/>
            <a:ext cx="4051300" cy="4051300"/>
          </a:xfrm>
          <a:prstGeom prst="rect">
            <a:avLst/>
          </a:prstGeom>
        </p:spPr>
      </p:pic>
      <p:sp>
        <p:nvSpPr>
          <p:cNvPr id="6" name="Rectangle 5"/>
          <p:cNvSpPr/>
          <p:nvPr/>
        </p:nvSpPr>
        <p:spPr>
          <a:xfrm>
            <a:off x="253175" y="202487"/>
            <a:ext cx="8624125" cy="954107"/>
          </a:xfrm>
          <a:prstGeom prst="rect">
            <a:avLst/>
          </a:prstGeom>
        </p:spPr>
        <p:txBody>
          <a:bodyPr wrap="square">
            <a:spAutoFit/>
          </a:bodyPr>
          <a:lstStyle/>
          <a:p>
            <a:r>
              <a:rPr lang="en-US" sz="2800" b="1" dirty="0" smtClean="0">
                <a:solidFill>
                  <a:srgbClr val="ECBB33"/>
                </a:solidFill>
                <a:latin typeface="Arial" charset="0"/>
                <a:ea typeface="ヒラギノ角ゴ Pro W3" charset="0"/>
                <a:cs typeface="ヒラギノ角ゴ Pro W3" charset="0"/>
              </a:rPr>
              <a:t>Case: Liver Metastases Prior and Mid</a:t>
            </a:r>
            <a:r>
              <a:rPr lang="en-US" sz="2800" b="1" dirty="0">
                <a:solidFill>
                  <a:srgbClr val="ECBB33"/>
                </a:solidFill>
                <a:latin typeface="Arial" charset="0"/>
                <a:ea typeface="ヒラギノ角ゴ Pro W3" charset="0"/>
                <a:cs typeface="ヒラギノ角ゴ Pro W3" charset="0"/>
              </a:rPr>
              <a:t>c</a:t>
            </a:r>
            <a:r>
              <a:rPr lang="en-US" sz="2800" b="1" dirty="0" smtClean="0">
                <a:solidFill>
                  <a:srgbClr val="ECBB33"/>
                </a:solidFill>
                <a:latin typeface="Arial" charset="0"/>
                <a:ea typeface="ヒラギノ角ゴ Pro W3" charset="0"/>
                <a:cs typeface="ヒラギノ角ゴ Pro W3" charset="0"/>
              </a:rPr>
              <a:t>ourse Through Therapy</a:t>
            </a:r>
            <a:endParaRPr lang="en-US" sz="2800" b="1" dirty="0">
              <a:solidFill>
                <a:srgbClr val="ECBB33"/>
              </a:solidFill>
            </a:endParaRPr>
          </a:p>
        </p:txBody>
      </p:sp>
      <p:sp>
        <p:nvSpPr>
          <p:cNvPr id="9" name="Rectangle 8"/>
          <p:cNvSpPr/>
          <p:nvPr/>
        </p:nvSpPr>
        <p:spPr>
          <a:xfrm>
            <a:off x="1256395" y="1529834"/>
            <a:ext cx="2286905" cy="400110"/>
          </a:xfrm>
          <a:prstGeom prst="rect">
            <a:avLst/>
          </a:prstGeom>
        </p:spPr>
        <p:txBody>
          <a:bodyPr wrap="square">
            <a:spAutoFit/>
          </a:bodyPr>
          <a:lstStyle/>
          <a:p>
            <a:r>
              <a:rPr lang="en-US" sz="2000" b="1" dirty="0" smtClean="0">
                <a:solidFill>
                  <a:schemeClr val="bg1"/>
                </a:solidFill>
                <a:latin typeface="Arial" charset="0"/>
                <a:ea typeface="ＭＳ Ｐゴシック" charset="0"/>
                <a:cs typeface="ＭＳ Ｐゴシック" charset="0"/>
              </a:rPr>
              <a:t>Prior to Therapy</a:t>
            </a:r>
            <a:endParaRPr lang="en-US" sz="2000" b="1" dirty="0"/>
          </a:p>
        </p:txBody>
      </p:sp>
      <p:sp>
        <p:nvSpPr>
          <p:cNvPr id="10" name="Rectangle 9"/>
          <p:cNvSpPr/>
          <p:nvPr/>
        </p:nvSpPr>
        <p:spPr>
          <a:xfrm>
            <a:off x="6082395" y="1494879"/>
            <a:ext cx="2286905" cy="400110"/>
          </a:xfrm>
          <a:prstGeom prst="rect">
            <a:avLst/>
          </a:prstGeom>
        </p:spPr>
        <p:txBody>
          <a:bodyPr wrap="square">
            <a:spAutoFit/>
          </a:bodyPr>
          <a:lstStyle/>
          <a:p>
            <a:r>
              <a:rPr lang="en-US" sz="2000" b="1" dirty="0" smtClean="0">
                <a:solidFill>
                  <a:schemeClr val="bg1"/>
                </a:solidFill>
                <a:latin typeface="Arial" charset="0"/>
                <a:ea typeface="ＭＳ Ｐゴシック" charset="0"/>
                <a:cs typeface="ＭＳ Ｐゴシック" charset="0"/>
              </a:rPr>
              <a:t>Mid</a:t>
            </a:r>
            <a:r>
              <a:rPr lang="en-US" sz="2000" b="1" dirty="0">
                <a:solidFill>
                  <a:schemeClr val="bg1"/>
                </a:solidFill>
                <a:latin typeface="Arial" charset="0"/>
                <a:ea typeface="ＭＳ Ｐゴシック" charset="0"/>
                <a:cs typeface="ＭＳ Ｐゴシック" charset="0"/>
              </a:rPr>
              <a:t>c</a:t>
            </a:r>
            <a:r>
              <a:rPr lang="en-US" sz="2000" b="1" dirty="0" smtClean="0">
                <a:solidFill>
                  <a:schemeClr val="bg1"/>
                </a:solidFill>
                <a:latin typeface="Arial" charset="0"/>
                <a:ea typeface="ＭＳ Ｐゴシック" charset="0"/>
                <a:cs typeface="ＭＳ Ｐゴシック" charset="0"/>
              </a:rPr>
              <a:t>ourse</a:t>
            </a:r>
            <a:endParaRPr lang="en-US" sz="2000" b="1" dirty="0"/>
          </a:p>
        </p:txBody>
      </p:sp>
      <p:sp>
        <p:nvSpPr>
          <p:cNvPr id="11" name="Rectangle 10"/>
          <p:cNvSpPr/>
          <p:nvPr/>
        </p:nvSpPr>
        <p:spPr>
          <a:xfrm>
            <a:off x="112942" y="6355834"/>
            <a:ext cx="3277958" cy="369332"/>
          </a:xfrm>
          <a:prstGeom prst="rect">
            <a:avLst/>
          </a:prstGeom>
        </p:spPr>
        <p:txBody>
          <a:bodyPr wrap="square">
            <a:spAutoFit/>
          </a:bodyPr>
          <a:lstStyle/>
          <a:p>
            <a:r>
              <a:rPr lang="en-US" dirty="0" smtClean="0">
                <a:solidFill>
                  <a:schemeClr val="bg1"/>
                </a:solidFill>
                <a:latin typeface="Arial" charset="0"/>
                <a:ea typeface="ＭＳ Ｐゴシック" charset="0"/>
                <a:cs typeface="ＭＳ Ｐゴシック" charset="0"/>
              </a:rPr>
              <a:t>Courtesy of T. </a:t>
            </a:r>
            <a:r>
              <a:rPr lang="en-US" dirty="0" err="1" smtClean="0">
                <a:solidFill>
                  <a:schemeClr val="bg1"/>
                </a:solidFill>
                <a:latin typeface="Arial" charset="0"/>
                <a:ea typeface="ＭＳ Ｐゴシック" charset="0"/>
                <a:cs typeface="ＭＳ Ｐゴシック" charset="0"/>
              </a:rPr>
              <a:t>Triglianos</a:t>
            </a:r>
            <a:endParaRPr lang="en-US" dirty="0"/>
          </a:p>
        </p:txBody>
      </p:sp>
      <p:cxnSp>
        <p:nvCxnSpPr>
          <p:cNvPr id="5" name="Straight Connector 4"/>
          <p:cNvCxnSpPr/>
          <p:nvPr/>
        </p:nvCxnSpPr>
        <p:spPr>
          <a:xfrm flipV="1">
            <a:off x="1187450" y="3365500"/>
            <a:ext cx="787400" cy="869950"/>
          </a:xfrm>
          <a:prstGeom prst="line">
            <a:avLst/>
          </a:prstGeom>
          <a:ln w="38100" cmpd="sng">
            <a:solidFill>
              <a:srgbClr val="E8AF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1926170" y="3323169"/>
            <a:ext cx="101598" cy="76198"/>
          </a:xfrm>
          <a:prstGeom prst="line">
            <a:avLst/>
          </a:prstGeom>
          <a:ln w="38100" cmpd="sng">
            <a:solidFill>
              <a:srgbClr val="E8AF2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1136651" y="4197351"/>
            <a:ext cx="101598" cy="76198"/>
          </a:xfrm>
          <a:prstGeom prst="line">
            <a:avLst/>
          </a:prstGeom>
          <a:ln w="38100" cmpd="sng">
            <a:solidFill>
              <a:srgbClr val="E8AF2B"/>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037168" y="4235450"/>
            <a:ext cx="719666" cy="315383"/>
          </a:xfrm>
          <a:prstGeom prst="ellipse">
            <a:avLst/>
          </a:prstGeom>
          <a:solidFill>
            <a:srgbClr val="FF000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8AF2B"/>
              </a:solidFill>
            </a:endParaRPr>
          </a:p>
        </p:txBody>
      </p:sp>
      <p:cxnSp>
        <p:nvCxnSpPr>
          <p:cNvPr id="22" name="Straight Arrow Connector 21"/>
          <p:cNvCxnSpPr/>
          <p:nvPr/>
        </p:nvCxnSpPr>
        <p:spPr>
          <a:xfrm>
            <a:off x="5367867" y="3325283"/>
            <a:ext cx="220133" cy="124884"/>
          </a:xfrm>
          <a:prstGeom prst="straightConnector1">
            <a:avLst/>
          </a:prstGeom>
          <a:ln w="38100" cmpd="sng">
            <a:solidFill>
              <a:srgbClr val="E8AF2B"/>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86366" y="4239685"/>
            <a:ext cx="833967" cy="276999"/>
          </a:xfrm>
          <a:prstGeom prst="rect">
            <a:avLst/>
          </a:prstGeom>
          <a:noFill/>
          <a:ln>
            <a:noFill/>
          </a:ln>
        </p:spPr>
        <p:txBody>
          <a:bodyPr wrap="square" rtlCol="0">
            <a:spAutoFit/>
          </a:bodyPr>
          <a:lstStyle/>
          <a:p>
            <a:r>
              <a:rPr lang="en-US" sz="1200" dirty="0" smtClean="0">
                <a:solidFill>
                  <a:schemeClr val="bg1"/>
                </a:solidFill>
              </a:rPr>
              <a:t>10.46 cm</a:t>
            </a:r>
            <a:endParaRPr lang="en-US" sz="1200" dirty="0">
              <a:solidFill>
                <a:schemeClr val="bg1"/>
              </a:solidFill>
            </a:endParaRPr>
          </a:p>
        </p:txBody>
      </p:sp>
    </p:spTree>
    <p:extLst>
      <p:ext uri="{BB962C8B-B14F-4D97-AF65-F5344CB8AC3E}">
        <p14:creationId xmlns:p14="http://schemas.microsoft.com/office/powerpoint/2010/main" val="677964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Potential Risks and Benefits of Not Resecting the Primary Tumor</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496" y="1970956"/>
            <a:ext cx="8345354"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Role of Up</a:t>
            </a:r>
            <a:r>
              <a:rPr lang="en-US" sz="3200" dirty="0" smtClean="0">
                <a:solidFill>
                  <a:schemeClr val="bg1"/>
                </a:solidFill>
                <a:latin typeface="Arial" charset="0"/>
                <a:ea typeface="ＭＳ Ｐゴシック" charset="0"/>
                <a:cs typeface="ＭＳ Ｐゴシック" charset="0"/>
              </a:rPr>
              <a:t>-Front </a:t>
            </a:r>
            <a:r>
              <a:rPr lang="en-US" sz="3200" dirty="0">
                <a:solidFill>
                  <a:schemeClr val="bg1"/>
                </a:solidFill>
                <a:latin typeface="Arial" charset="0"/>
                <a:ea typeface="ＭＳ Ｐゴシック" charset="0"/>
                <a:cs typeface="ＭＳ Ｐゴシック" charset="0"/>
              </a:rPr>
              <a:t>Systemic Therapy </a:t>
            </a:r>
            <a:r>
              <a:rPr lang="en-US" sz="3200" dirty="0" smtClean="0">
                <a:solidFill>
                  <a:schemeClr val="bg1"/>
                </a:solidFill>
                <a:latin typeface="Arial" charset="0"/>
                <a:ea typeface="ＭＳ Ｐゴシック" charset="0"/>
                <a:cs typeface="ＭＳ Ｐゴシック" charset="0"/>
              </a:rPr>
              <a:t>for </a:t>
            </a:r>
            <a:r>
              <a:rPr lang="en-US" sz="3200" dirty="0">
                <a:solidFill>
                  <a:schemeClr val="bg1"/>
                </a:solidFill>
                <a:latin typeface="Arial" charset="0"/>
                <a:ea typeface="ＭＳ Ｐゴシック" charset="0"/>
                <a:cs typeface="ＭＳ Ｐゴシック" charset="0"/>
              </a:rPr>
              <a:t>Patients Presenting with a Primary Tumor and Simultaneous Metastatic Disease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4-17 at 4.18.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040123"/>
            <a:ext cx="8420100" cy="3861567"/>
          </a:xfrm>
          <a:prstGeom prst="rect">
            <a:avLst/>
          </a:prstGeom>
          <a:effectLst>
            <a:outerShdw blurRad="50800" dist="38100" dir="2700000" algn="tl" rotWithShape="0">
              <a:prstClr val="black">
                <a:alpha val="40000"/>
              </a:prstClr>
            </a:outerShdw>
          </a:effectLst>
        </p:spPr>
      </p:pic>
      <p:sp>
        <p:nvSpPr>
          <p:cNvPr id="8" name="Rectangle 14"/>
          <p:cNvSpPr>
            <a:spLocks noChangeArrowheads="1"/>
          </p:cNvSpPr>
          <p:nvPr/>
        </p:nvSpPr>
        <p:spPr bwMode="auto">
          <a:xfrm>
            <a:off x="0" y="6421178"/>
            <a:ext cx="6172200" cy="4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r>
              <a:rPr lang="en-US" sz="1600" dirty="0" err="1">
                <a:solidFill>
                  <a:schemeClr val="bg1"/>
                </a:solidFill>
              </a:rPr>
              <a:t>Poultsides</a:t>
            </a:r>
            <a:r>
              <a:rPr lang="en-US" sz="1600" dirty="0">
                <a:solidFill>
                  <a:schemeClr val="bg1"/>
                </a:solidFill>
              </a:rPr>
              <a:t> GA et al. </a:t>
            </a:r>
            <a:r>
              <a:rPr lang="en-US" sz="1600" i="1" dirty="0">
                <a:solidFill>
                  <a:schemeClr val="bg1"/>
                </a:solidFill>
              </a:rPr>
              <a:t>J </a:t>
            </a:r>
            <a:r>
              <a:rPr lang="en-US" sz="1600" i="1" dirty="0" err="1" smtClean="0">
                <a:solidFill>
                  <a:schemeClr val="bg1"/>
                </a:solidFill>
              </a:rPr>
              <a:t>Clin</a:t>
            </a:r>
            <a:r>
              <a:rPr lang="en-US" sz="1600" i="1" dirty="0" smtClean="0">
                <a:solidFill>
                  <a:schemeClr val="bg1"/>
                </a:solidFill>
              </a:rPr>
              <a:t> </a:t>
            </a:r>
            <a:r>
              <a:rPr lang="en-US" sz="1600" i="1" dirty="0" err="1">
                <a:solidFill>
                  <a:schemeClr val="bg1"/>
                </a:solidFill>
              </a:rPr>
              <a:t>Oncol</a:t>
            </a:r>
            <a:r>
              <a:rPr lang="en-US" sz="1600" i="1" dirty="0">
                <a:solidFill>
                  <a:schemeClr val="bg1"/>
                </a:solidFill>
              </a:rPr>
              <a:t> </a:t>
            </a:r>
            <a:r>
              <a:rPr lang="en-US" sz="1600" dirty="0">
                <a:solidFill>
                  <a:schemeClr val="bg1"/>
                </a:solidFill>
              </a:rPr>
              <a:t>2009;27(20):3379-84.</a:t>
            </a:r>
            <a:endParaRPr lang="en-US" sz="1600" i="1" dirty="0">
              <a:solidFill>
                <a:schemeClr val="bg1"/>
              </a:solidFill>
            </a:endParaRPr>
          </a:p>
        </p:txBody>
      </p:sp>
    </p:spTree>
    <p:extLst>
      <p:ext uri="{BB962C8B-B14F-4D97-AF65-F5344CB8AC3E}">
        <p14:creationId xmlns:p14="http://schemas.microsoft.com/office/powerpoint/2010/main" val="105362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18 at 2.1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98500"/>
            <a:ext cx="8184598" cy="4610100"/>
          </a:xfrm>
          <a:prstGeom prst="rect">
            <a:avLst/>
          </a:prstGeom>
          <a:effectLst>
            <a:outerShdw blurRad="50800" dist="38100" dir="2700000" algn="tl" rotWithShape="0">
              <a:prstClr val="black">
                <a:alpha val="40000"/>
              </a:prstClr>
            </a:outerShdw>
          </a:effectLst>
        </p:spPr>
      </p:pic>
      <p:sp>
        <p:nvSpPr>
          <p:cNvPr id="6" name="Rectangle 14"/>
          <p:cNvSpPr>
            <a:spLocks noChangeArrowheads="1"/>
          </p:cNvSpPr>
          <p:nvPr/>
        </p:nvSpPr>
        <p:spPr bwMode="auto">
          <a:xfrm>
            <a:off x="0" y="6511284"/>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ctr"/>
          <a:lstStyle/>
          <a:p>
            <a:r>
              <a:rPr lang="en-US" sz="1600" dirty="0" err="1" smtClean="0">
                <a:solidFill>
                  <a:schemeClr val="bg1"/>
                </a:solidFill>
              </a:rPr>
              <a:t>McCahill</a:t>
            </a:r>
            <a:r>
              <a:rPr lang="en-US" sz="1600" dirty="0" smtClean="0">
                <a:solidFill>
                  <a:schemeClr val="bg1"/>
                </a:solidFill>
              </a:rPr>
              <a:t> LE </a:t>
            </a:r>
            <a:r>
              <a:rPr lang="en-US" sz="1600" dirty="0">
                <a:solidFill>
                  <a:schemeClr val="bg1"/>
                </a:solidFill>
              </a:rPr>
              <a:t>et al. </a:t>
            </a:r>
            <a:r>
              <a:rPr lang="en-US" sz="1600" i="1" dirty="0">
                <a:solidFill>
                  <a:schemeClr val="bg1"/>
                </a:solidFill>
              </a:rPr>
              <a:t>J </a:t>
            </a:r>
            <a:r>
              <a:rPr lang="en-US" sz="1600" i="1" dirty="0" err="1" smtClean="0">
                <a:solidFill>
                  <a:schemeClr val="bg1"/>
                </a:solidFill>
              </a:rPr>
              <a:t>Clin</a:t>
            </a:r>
            <a:r>
              <a:rPr lang="en-US" sz="1600" i="1" dirty="0" smtClean="0">
                <a:solidFill>
                  <a:schemeClr val="bg1"/>
                </a:solidFill>
              </a:rPr>
              <a:t> </a:t>
            </a:r>
            <a:r>
              <a:rPr lang="en-US" sz="1600" i="1" dirty="0" err="1">
                <a:solidFill>
                  <a:schemeClr val="bg1"/>
                </a:solidFill>
              </a:rPr>
              <a:t>Oncol</a:t>
            </a:r>
            <a:r>
              <a:rPr lang="en-US" sz="1600" i="1" dirty="0">
                <a:solidFill>
                  <a:schemeClr val="bg1"/>
                </a:solidFill>
              </a:rPr>
              <a:t> </a:t>
            </a:r>
            <a:r>
              <a:rPr lang="en-US" sz="1600" dirty="0" smtClean="0">
                <a:solidFill>
                  <a:schemeClr val="bg1"/>
                </a:solidFill>
              </a:rPr>
              <a:t>2012;30(26)</a:t>
            </a:r>
            <a:r>
              <a:rPr lang="en-US" sz="1600" dirty="0">
                <a:solidFill>
                  <a:schemeClr val="bg1"/>
                </a:solidFill>
              </a:rPr>
              <a:t>:</a:t>
            </a:r>
            <a:r>
              <a:rPr lang="en-US" sz="1600" dirty="0" smtClean="0">
                <a:solidFill>
                  <a:schemeClr val="bg1"/>
                </a:solidFill>
              </a:rPr>
              <a:t>3223-8.</a:t>
            </a:r>
            <a:endParaRPr lang="en-US" sz="1600" i="1" dirty="0">
              <a:solidFill>
                <a:schemeClr val="bg1"/>
              </a:solidFill>
            </a:endParaRPr>
          </a:p>
        </p:txBody>
      </p:sp>
    </p:spTree>
    <p:extLst>
      <p:ext uri="{BB962C8B-B14F-4D97-AF65-F5344CB8AC3E}">
        <p14:creationId xmlns:p14="http://schemas.microsoft.com/office/powerpoint/2010/main" val="2212710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5"/>
          <p:cNvSpPr>
            <a:spLocks noGrp="1" noChangeArrowheads="1"/>
          </p:cNvSpPr>
          <p:nvPr>
            <p:ph type="title"/>
          </p:nvPr>
        </p:nvSpPr>
        <p:spPr>
          <a:xfrm>
            <a:off x="457200" y="46029"/>
            <a:ext cx="8522470" cy="1143000"/>
          </a:xfrm>
        </p:spPr>
        <p:txBody>
          <a:bodyPr>
            <a:normAutofit fontScale="90000"/>
          </a:bodyPr>
          <a:lstStyle/>
          <a:p>
            <a:pPr>
              <a:lnSpc>
                <a:spcPct val="90000"/>
              </a:lnSpc>
            </a:pPr>
            <a:r>
              <a:rPr lang="en-US" dirty="0" smtClean="0">
                <a:latin typeface="Arial" charset="0"/>
                <a:ea typeface="ヒラギノ角ゴ Pro W3" charset="0"/>
                <a:cs typeface="ヒラギノ角ゴ Pro W3" charset="0"/>
              </a:rPr>
              <a:t>NSABP C-10: Phase II Trial of mFOLFOX6 + </a:t>
            </a:r>
            <a:r>
              <a:rPr lang="en-US" dirty="0" err="1" smtClean="0">
                <a:latin typeface="Arial" charset="0"/>
                <a:ea typeface="ヒラギノ角ゴ Pro W3" charset="0"/>
                <a:cs typeface="ヒラギノ角ゴ Pro W3" charset="0"/>
              </a:rPr>
              <a:t>Bevacizumab</a:t>
            </a:r>
            <a:r>
              <a:rPr lang="en-US" dirty="0" smtClean="0">
                <a:latin typeface="Arial" charset="0"/>
                <a:ea typeface="ヒラギノ角ゴ Pro W3" charset="0"/>
                <a:cs typeface="ヒラギノ角ゴ Pro W3" charset="0"/>
              </a:rPr>
              <a:t> without Resection of the Primary Tumor for Patients with </a:t>
            </a:r>
            <a:r>
              <a:rPr lang="en-US" dirty="0" err="1" smtClean="0">
                <a:latin typeface="Arial" charset="0"/>
                <a:ea typeface="ヒラギノ角ゴ Pro W3" charset="0"/>
                <a:cs typeface="ヒラギノ角ゴ Pro W3" charset="0"/>
              </a:rPr>
              <a:t>Unresectable</a:t>
            </a:r>
            <a:r>
              <a:rPr lang="en-US" dirty="0" smtClean="0">
                <a:latin typeface="Arial" charset="0"/>
                <a:ea typeface="ヒラギノ角ゴ Pro W3" charset="0"/>
                <a:cs typeface="ヒラギノ角ゴ Pro W3" charset="0"/>
              </a:rPr>
              <a:t> Metastatic Colon Cancer</a:t>
            </a:r>
            <a:endParaRPr lang="en-US" dirty="0">
              <a:latin typeface="Arial" charset="0"/>
              <a:ea typeface="ヒラギノ角ゴ Pro W3" charset="0"/>
              <a:cs typeface="ヒラギノ角ゴ Pro W3" charset="0"/>
            </a:endParaRPr>
          </a:p>
        </p:txBody>
      </p:sp>
      <p:sp>
        <p:nvSpPr>
          <p:cNvPr id="42" name="Rectangle 29"/>
          <p:cNvSpPr>
            <a:spLocks noChangeArrowheads="1"/>
          </p:cNvSpPr>
          <p:nvPr/>
        </p:nvSpPr>
        <p:spPr bwMode="auto">
          <a:xfrm>
            <a:off x="5575300" y="2624137"/>
            <a:ext cx="2705100" cy="1071563"/>
          </a:xfrm>
          <a:prstGeom prst="rect">
            <a:avLst/>
          </a:prstGeom>
          <a:solidFill>
            <a:srgbClr val="F8951E"/>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lgn="ctr">
              <a:defRPr/>
            </a:pPr>
            <a:r>
              <a:rPr lang="en-US" sz="2000" b="1" dirty="0" smtClean="0">
                <a:solidFill>
                  <a:srgbClr val="00009A"/>
                </a:solidFill>
                <a:latin typeface="Arial"/>
                <a:ea typeface="ＭＳ Ｐゴシック" charset="-128"/>
                <a:cs typeface="Arial"/>
              </a:rPr>
              <a:t>mFOLFOX6 + </a:t>
            </a:r>
          </a:p>
          <a:p>
            <a:pPr algn="ctr">
              <a:defRPr/>
            </a:pPr>
            <a:r>
              <a:rPr lang="en-US" sz="2000" b="1" dirty="0" err="1" smtClean="0">
                <a:solidFill>
                  <a:srgbClr val="00009A"/>
                </a:solidFill>
                <a:latin typeface="Arial"/>
                <a:ea typeface="ＭＳ Ｐゴシック" charset="-128"/>
                <a:cs typeface="Arial"/>
              </a:rPr>
              <a:t>Bevacizumab</a:t>
            </a:r>
            <a:endParaRPr lang="en-US" sz="2000" b="1" dirty="0">
              <a:solidFill>
                <a:srgbClr val="00009A"/>
              </a:solidFill>
              <a:latin typeface="Arial"/>
              <a:ea typeface="ＭＳ Ｐゴシック" charset="-128"/>
              <a:cs typeface="Arial"/>
            </a:endParaRPr>
          </a:p>
        </p:txBody>
      </p:sp>
      <p:sp>
        <p:nvSpPr>
          <p:cNvPr id="53" name="Rectangle 27"/>
          <p:cNvSpPr>
            <a:spLocks noChangeArrowheads="1"/>
          </p:cNvSpPr>
          <p:nvPr/>
        </p:nvSpPr>
        <p:spPr bwMode="auto">
          <a:xfrm>
            <a:off x="977900" y="1955800"/>
            <a:ext cx="2925763" cy="2159000"/>
          </a:xfrm>
          <a:prstGeom prst="rect">
            <a:avLst/>
          </a:prstGeom>
          <a:solidFill>
            <a:srgbClr val="112B4F"/>
          </a:solidFill>
          <a:ln w="12700">
            <a:solidFill>
              <a:schemeClr val="bg1"/>
            </a:solidFill>
            <a:miter lim="800000"/>
            <a:headEnd/>
            <a:tailEnd/>
          </a:ln>
          <a:effectLst>
            <a:outerShdw blurRad="63500" dist="38099" dir="2700000" algn="ctr" rotWithShape="0">
              <a:schemeClr val="tx1">
                <a:alpha val="39999"/>
              </a:schemeClr>
            </a:outerShdw>
          </a:effectLst>
        </p:spPr>
        <p:txBody>
          <a:bodyPr wrap="none" anchor="ctr"/>
          <a:lstStyle/>
          <a:p>
            <a:pPr>
              <a:defRPr/>
            </a:pPr>
            <a:endParaRPr lang="en-US">
              <a:latin typeface="Arial"/>
              <a:ea typeface="+mn-ea"/>
              <a:cs typeface="Arial"/>
            </a:endParaRPr>
          </a:p>
        </p:txBody>
      </p:sp>
      <p:sp>
        <p:nvSpPr>
          <p:cNvPr id="54" name="Rectangle 28"/>
          <p:cNvSpPr>
            <a:spLocks noChangeArrowheads="1"/>
          </p:cNvSpPr>
          <p:nvPr/>
        </p:nvSpPr>
        <p:spPr bwMode="auto">
          <a:xfrm>
            <a:off x="1079500" y="1879600"/>
            <a:ext cx="2824163"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eaLnBrk="1" hangingPunct="1">
              <a:buFont typeface="Arial"/>
              <a:buChar char="•"/>
            </a:pPr>
            <a:r>
              <a:rPr lang="en-US" sz="2000" b="1" dirty="0" smtClean="0">
                <a:solidFill>
                  <a:schemeClr val="bg1"/>
                </a:solidFill>
                <a:latin typeface="Arial"/>
                <a:cs typeface="Arial"/>
              </a:rPr>
              <a:t>Asymptomatic, intact primary tumor (IPT)</a:t>
            </a:r>
          </a:p>
          <a:p>
            <a:pPr marL="342900" indent="-342900" eaLnBrk="1" hangingPunct="1">
              <a:buFont typeface="Arial"/>
              <a:buChar char="•"/>
            </a:pPr>
            <a:r>
              <a:rPr lang="en-US" sz="2000" b="1" dirty="0" err="1" smtClean="0">
                <a:solidFill>
                  <a:schemeClr val="bg1"/>
                </a:solidFill>
                <a:latin typeface="Arial"/>
                <a:cs typeface="Arial"/>
              </a:rPr>
              <a:t>Unresectable</a:t>
            </a:r>
            <a:r>
              <a:rPr lang="en-US" sz="2000" b="1" dirty="0" smtClean="0">
                <a:solidFill>
                  <a:schemeClr val="bg1"/>
                </a:solidFill>
                <a:latin typeface="Arial"/>
                <a:cs typeface="Arial"/>
              </a:rPr>
              <a:t> metastases</a:t>
            </a:r>
          </a:p>
          <a:p>
            <a:pPr marL="342900" indent="-342900" eaLnBrk="1" hangingPunct="1">
              <a:buFont typeface="Arial"/>
              <a:buChar char="•"/>
            </a:pPr>
            <a:r>
              <a:rPr lang="en-US" sz="2000" b="1" dirty="0" smtClean="0">
                <a:solidFill>
                  <a:schemeClr val="bg1"/>
                </a:solidFill>
                <a:latin typeface="Arial"/>
                <a:cs typeface="Arial"/>
              </a:rPr>
              <a:t>(</a:t>
            </a:r>
            <a:r>
              <a:rPr lang="en-US" sz="2000" b="1" dirty="0">
                <a:solidFill>
                  <a:schemeClr val="bg1"/>
                </a:solidFill>
                <a:latin typeface="Arial"/>
                <a:cs typeface="Arial"/>
              </a:rPr>
              <a:t>n = </a:t>
            </a:r>
            <a:r>
              <a:rPr lang="en-US" sz="2000" b="1" dirty="0" smtClean="0">
                <a:solidFill>
                  <a:schemeClr val="bg1"/>
                </a:solidFill>
                <a:latin typeface="Arial"/>
                <a:cs typeface="Arial"/>
              </a:rPr>
              <a:t>86)</a:t>
            </a:r>
            <a:endParaRPr lang="en-US" sz="2000" b="1" dirty="0">
              <a:solidFill>
                <a:schemeClr val="bg1"/>
              </a:solidFill>
              <a:latin typeface="Arial"/>
              <a:cs typeface="Arial"/>
            </a:endParaRPr>
          </a:p>
        </p:txBody>
      </p:sp>
      <p:sp>
        <p:nvSpPr>
          <p:cNvPr id="56" name="Rectangle 1"/>
          <p:cNvSpPr>
            <a:spLocks noChangeArrowheads="1"/>
          </p:cNvSpPr>
          <p:nvPr/>
        </p:nvSpPr>
        <p:spPr bwMode="auto">
          <a:xfrm>
            <a:off x="457200" y="4508500"/>
            <a:ext cx="8432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smtClean="0">
                <a:solidFill>
                  <a:srgbClr val="ECBB33"/>
                </a:solidFill>
                <a:latin typeface="Arial"/>
                <a:cs typeface="Arial"/>
              </a:rPr>
              <a:t>12 patients (14%) with major morbidity related to IPT</a:t>
            </a:r>
          </a:p>
          <a:p>
            <a:pPr marL="800100" lvl="1" indent="-342900">
              <a:buFont typeface="Arial"/>
              <a:buChar char="•"/>
            </a:pPr>
            <a:r>
              <a:rPr lang="en-US" sz="2400" b="1" dirty="0" smtClean="0">
                <a:solidFill>
                  <a:srgbClr val="ECBB33"/>
                </a:solidFill>
                <a:latin typeface="Arial"/>
                <a:cs typeface="Arial"/>
              </a:rPr>
              <a:t>10 patients required surgery</a:t>
            </a:r>
          </a:p>
          <a:p>
            <a:pPr marL="800100" lvl="1" indent="-342900">
              <a:buFont typeface="Arial"/>
              <a:buChar char="•"/>
            </a:pPr>
            <a:r>
              <a:rPr lang="en-US" sz="2400" b="1" dirty="0" smtClean="0">
                <a:solidFill>
                  <a:srgbClr val="ECBB33"/>
                </a:solidFill>
                <a:latin typeface="Arial"/>
                <a:cs typeface="Arial"/>
              </a:rPr>
              <a:t>2 patients died</a:t>
            </a:r>
            <a:endParaRPr lang="en-US" sz="2400" b="1" dirty="0">
              <a:solidFill>
                <a:srgbClr val="ECBB33"/>
              </a:solidFill>
              <a:latin typeface="Arial"/>
              <a:cs typeface="Arial"/>
            </a:endParaRPr>
          </a:p>
        </p:txBody>
      </p:sp>
      <p:sp>
        <p:nvSpPr>
          <p:cNvPr id="18" name="Rectangle 14"/>
          <p:cNvSpPr>
            <a:spLocks noChangeArrowheads="1"/>
          </p:cNvSpPr>
          <p:nvPr/>
        </p:nvSpPr>
        <p:spPr bwMode="auto">
          <a:xfrm>
            <a:off x="0" y="6511284"/>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ctr"/>
          <a:lstStyle/>
          <a:p>
            <a:r>
              <a:rPr lang="en-US" sz="1600" dirty="0" err="1" smtClean="0">
                <a:solidFill>
                  <a:schemeClr val="bg1"/>
                </a:solidFill>
              </a:rPr>
              <a:t>McCahill</a:t>
            </a:r>
            <a:r>
              <a:rPr lang="en-US" sz="1600" dirty="0" smtClean="0">
                <a:solidFill>
                  <a:schemeClr val="bg1"/>
                </a:solidFill>
              </a:rPr>
              <a:t> LE </a:t>
            </a:r>
            <a:r>
              <a:rPr lang="en-US" sz="1600" dirty="0">
                <a:solidFill>
                  <a:schemeClr val="bg1"/>
                </a:solidFill>
              </a:rPr>
              <a:t>et al. </a:t>
            </a:r>
            <a:r>
              <a:rPr lang="en-US" sz="1600" i="1" dirty="0">
                <a:solidFill>
                  <a:schemeClr val="bg1"/>
                </a:solidFill>
              </a:rPr>
              <a:t>J </a:t>
            </a:r>
            <a:r>
              <a:rPr lang="en-US" sz="1600" i="1" dirty="0" err="1" smtClean="0">
                <a:solidFill>
                  <a:schemeClr val="bg1"/>
                </a:solidFill>
              </a:rPr>
              <a:t>Clin</a:t>
            </a:r>
            <a:r>
              <a:rPr lang="en-US" sz="1600" i="1" dirty="0" smtClean="0">
                <a:solidFill>
                  <a:schemeClr val="bg1"/>
                </a:solidFill>
              </a:rPr>
              <a:t> </a:t>
            </a:r>
            <a:r>
              <a:rPr lang="en-US" sz="1600" i="1" dirty="0" err="1">
                <a:solidFill>
                  <a:schemeClr val="bg1"/>
                </a:solidFill>
              </a:rPr>
              <a:t>Oncol</a:t>
            </a:r>
            <a:r>
              <a:rPr lang="en-US" sz="1600" i="1" dirty="0">
                <a:solidFill>
                  <a:schemeClr val="bg1"/>
                </a:solidFill>
              </a:rPr>
              <a:t> </a:t>
            </a:r>
            <a:r>
              <a:rPr lang="en-US" sz="1600" dirty="0" smtClean="0">
                <a:solidFill>
                  <a:schemeClr val="bg1"/>
                </a:solidFill>
              </a:rPr>
              <a:t>2012;30(26)</a:t>
            </a:r>
            <a:r>
              <a:rPr lang="en-US" sz="1600" dirty="0">
                <a:solidFill>
                  <a:schemeClr val="bg1"/>
                </a:solidFill>
              </a:rPr>
              <a:t>:</a:t>
            </a:r>
            <a:r>
              <a:rPr lang="en-US" sz="1600" dirty="0" smtClean="0">
                <a:solidFill>
                  <a:schemeClr val="bg1"/>
                </a:solidFill>
              </a:rPr>
              <a:t>3223-8.</a:t>
            </a:r>
            <a:endParaRPr lang="en-US" sz="1600" i="1" dirty="0">
              <a:solidFill>
                <a:schemeClr val="bg1"/>
              </a:solidFill>
            </a:endParaRPr>
          </a:p>
        </p:txBody>
      </p:sp>
      <p:cxnSp>
        <p:nvCxnSpPr>
          <p:cNvPr id="3" name="Straight Arrow Connector 2"/>
          <p:cNvCxnSpPr>
            <a:stCxn id="53" idx="3"/>
          </p:cNvCxnSpPr>
          <p:nvPr/>
        </p:nvCxnSpPr>
        <p:spPr>
          <a:xfrm>
            <a:off x="3903663" y="3035300"/>
            <a:ext cx="1671637"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112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5" name="Content Placeholder 4"/>
          <p:cNvSpPr>
            <a:spLocks noGrp="1"/>
          </p:cNvSpPr>
          <p:nvPr>
            <p:ph idx="1"/>
          </p:nvPr>
        </p:nvSpPr>
        <p:spPr/>
        <p:txBody>
          <a:bodyPr>
            <a:normAutofit/>
          </a:bodyPr>
          <a:lstStyle/>
          <a:p>
            <a:pPr>
              <a:lnSpc>
                <a:spcPct val="110000"/>
              </a:lnSpc>
              <a:spcBef>
                <a:spcPts val="1800"/>
              </a:spcBef>
            </a:pPr>
            <a:r>
              <a:rPr lang="en-US" dirty="0"/>
              <a:t>Participation in ongoing clinical trials as an important patient option</a:t>
            </a:r>
          </a:p>
          <a:p>
            <a:pPr>
              <a:lnSpc>
                <a:spcPct val="110000"/>
              </a:lnSpc>
              <a:spcBef>
                <a:spcPts val="1800"/>
              </a:spcBef>
            </a:pPr>
            <a:r>
              <a:rPr lang="en-US" dirty="0" smtClean="0"/>
              <a:t>Psychosocial </a:t>
            </a:r>
            <a:r>
              <a:rPr lang="en-US" dirty="0"/>
              <a:t>impact of cancer diagnosis and treatment — why all patients, even those with the same disease, are </a:t>
            </a:r>
            <a:r>
              <a:rPr lang="en-US" dirty="0" smtClean="0"/>
              <a:t>different</a:t>
            </a:r>
          </a:p>
          <a:p>
            <a:pPr>
              <a:lnSpc>
                <a:spcPct val="110000"/>
              </a:lnSpc>
              <a:spcBef>
                <a:spcPts val="1800"/>
              </a:spcBef>
            </a:pPr>
            <a:r>
              <a:rPr lang="en-US" dirty="0" smtClean="0"/>
              <a:t>Strategies </a:t>
            </a:r>
            <a:r>
              <a:rPr lang="en-US" dirty="0"/>
              <a:t>to cope with the stress of being an oncology </a:t>
            </a:r>
            <a:r>
              <a:rPr lang="en-US" dirty="0" smtClean="0"/>
              <a:t>professional</a:t>
            </a:r>
            <a:endParaRPr lang="en-US" dirty="0"/>
          </a:p>
          <a:p>
            <a:pPr>
              <a:lnSpc>
                <a:spcPct val="110000"/>
              </a:lnSpc>
              <a:spcBef>
                <a:spcPts val="1800"/>
              </a:spcBef>
            </a:pPr>
            <a:endParaRPr lang="en-US" dirty="0"/>
          </a:p>
        </p:txBody>
      </p:sp>
    </p:spTree>
    <p:extLst>
      <p:ext uri="{BB962C8B-B14F-4D97-AF65-F5344CB8AC3E}">
        <p14:creationId xmlns:p14="http://schemas.microsoft.com/office/powerpoint/2010/main" val="4006451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18057" y="1600200"/>
            <a:ext cx="8282251"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Rationale </a:t>
            </a:r>
            <a:r>
              <a:rPr lang="en-US" sz="3200" dirty="0" smtClean="0">
                <a:solidFill>
                  <a:schemeClr val="bg1"/>
                </a:solidFill>
                <a:latin typeface="Arial" charset="0"/>
                <a:ea typeface="ＭＳ Ｐゴシック" charset="0"/>
                <a:cs typeface="ＭＳ Ｐゴシック" charset="0"/>
              </a:rPr>
              <a:t>for </a:t>
            </a:r>
            <a:r>
              <a:rPr lang="en-US" sz="3200" dirty="0">
                <a:solidFill>
                  <a:schemeClr val="bg1"/>
                </a:solidFill>
                <a:latin typeface="Arial" charset="0"/>
                <a:ea typeface="ＭＳ Ｐゴシック" charset="0"/>
                <a:cs typeface="ＭＳ Ｐゴシック" charset="0"/>
              </a:rPr>
              <a:t>and Appropriate Timing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of </a:t>
            </a:r>
            <a:r>
              <a:rPr lang="en-US" sz="3200" dirty="0" err="1">
                <a:solidFill>
                  <a:schemeClr val="bg1"/>
                </a:solidFill>
                <a:latin typeface="Arial" charset="0"/>
                <a:ea typeface="ＭＳ Ｐゴシック" charset="0"/>
                <a:cs typeface="ＭＳ Ｐゴシック" charset="0"/>
              </a:rPr>
              <a:t>Bevacizumab</a:t>
            </a:r>
            <a:r>
              <a:rPr lang="en-US" sz="3200" dirty="0">
                <a:solidFill>
                  <a:schemeClr val="bg1"/>
                </a:solidFill>
                <a:latin typeface="Arial" charset="0"/>
                <a:ea typeface="ＭＳ Ｐゴシック" charset="0"/>
                <a:cs typeface="ＭＳ Ｐゴシック" charset="0"/>
              </a:rPr>
              <a:t> Discontinuation for Patients Scheduled to Undergo Surgery</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Triglianos</a:t>
            </a:r>
            <a:r>
              <a:rPr lang="en-US" dirty="0">
                <a:latin typeface="Arial" charset="0"/>
                <a:ea typeface="ヒラギノ角ゴ Pro W3" charset="0"/>
                <a:cs typeface="ヒラギノ角ゴ Pro W3" charset="0"/>
              </a:rPr>
              <a:t>)</a:t>
            </a:r>
          </a:p>
        </p:txBody>
      </p:sp>
      <p:sp>
        <p:nvSpPr>
          <p:cNvPr id="61442" name="Rectangle 6"/>
          <p:cNvSpPr>
            <a:spLocks noGrp="1" noChangeArrowheads="1"/>
          </p:cNvSpPr>
          <p:nvPr>
            <p:ph idx="1"/>
          </p:nvPr>
        </p:nvSpPr>
        <p:spPr/>
        <p:txBody>
          <a:bodyPr/>
          <a:lstStyle/>
          <a:p>
            <a:pPr>
              <a:spcBef>
                <a:spcPts val="1776"/>
              </a:spcBef>
              <a:defRPr/>
            </a:pPr>
            <a:r>
              <a:rPr lang="en-US" sz="2400" dirty="0">
                <a:solidFill>
                  <a:schemeClr val="bg1">
                    <a:alpha val="50000"/>
                  </a:schemeClr>
                </a:solidFill>
                <a:latin typeface="Arial" charset="0"/>
                <a:ea typeface="ＭＳ Ｐゴシック" charset="0"/>
                <a:cs typeface="ＭＳ Ｐゴシック" charset="0"/>
              </a:rPr>
              <a:t>27 </a:t>
            </a:r>
            <a:r>
              <a:rPr lang="en-US" sz="2400" dirty="0" err="1">
                <a:solidFill>
                  <a:schemeClr val="bg1">
                    <a:alpha val="50000"/>
                  </a:schemeClr>
                </a:solidFill>
                <a:latin typeface="Arial" charset="0"/>
                <a:ea typeface="ＭＳ Ｐゴシック" charset="0"/>
                <a:cs typeface="ＭＳ Ｐゴシック" charset="0"/>
              </a:rPr>
              <a:t>yo</a:t>
            </a:r>
            <a:r>
              <a:rPr lang="en-US" sz="2400" dirty="0">
                <a:solidFill>
                  <a:schemeClr val="bg1">
                    <a:alpha val="50000"/>
                  </a:schemeClr>
                </a:solidFill>
                <a:latin typeface="Arial" charset="0"/>
                <a:ea typeface="ＭＳ Ｐゴシック" charset="0"/>
                <a:cs typeface="ＭＳ Ｐゴシック" charset="0"/>
              </a:rPr>
              <a:t> married army sergeant with a 3 </a:t>
            </a:r>
            <a:r>
              <a:rPr lang="en-US" sz="2400" dirty="0" err="1">
                <a:solidFill>
                  <a:schemeClr val="bg1">
                    <a:alpha val="50000"/>
                  </a:schemeClr>
                </a:solidFill>
                <a:latin typeface="Arial" charset="0"/>
                <a:ea typeface="ＭＳ Ｐゴシック" charset="0"/>
                <a:cs typeface="ＭＳ Ｐゴシック" charset="0"/>
              </a:rPr>
              <a:t>yo</a:t>
            </a:r>
            <a:r>
              <a:rPr lang="en-US" sz="2400" dirty="0">
                <a:solidFill>
                  <a:schemeClr val="bg1">
                    <a:alpha val="50000"/>
                  </a:schemeClr>
                </a:solidFill>
                <a:latin typeface="Arial" charset="0"/>
                <a:ea typeface="ＭＳ Ｐゴシック" charset="0"/>
                <a:cs typeface="ＭＳ Ｐゴシック" charset="0"/>
              </a:rPr>
              <a:t> </a:t>
            </a:r>
            <a:r>
              <a:rPr lang="en-US" sz="2400" dirty="0" smtClean="0">
                <a:solidFill>
                  <a:schemeClr val="bg1">
                    <a:alpha val="50000"/>
                  </a:schemeClr>
                </a:solidFill>
                <a:latin typeface="Arial" charset="0"/>
                <a:ea typeface="ＭＳ Ｐゴシック" charset="0"/>
                <a:cs typeface="ＭＳ Ｐゴシック" charset="0"/>
              </a:rPr>
              <a:t>daughter</a:t>
            </a:r>
            <a:endParaRPr lang="en-US" sz="2400" dirty="0">
              <a:solidFill>
                <a:schemeClr val="bg1">
                  <a:alpha val="50000"/>
                </a:schemeClr>
              </a:solidFill>
              <a:latin typeface="Arial" charset="0"/>
              <a:ea typeface="ＭＳ Ｐゴシック" charset="0"/>
              <a:cs typeface="ＭＳ Ｐゴシック" charset="0"/>
            </a:endParaRPr>
          </a:p>
          <a:p>
            <a:pPr>
              <a:spcBef>
                <a:spcPts val="1776"/>
              </a:spcBef>
              <a:defRPr/>
            </a:pPr>
            <a:r>
              <a:rPr lang="en-US" sz="2400" dirty="0">
                <a:solidFill>
                  <a:schemeClr val="bg1">
                    <a:alpha val="50000"/>
                  </a:schemeClr>
                </a:solidFill>
                <a:latin typeface="Arial" charset="0"/>
                <a:ea typeface="ＭＳ Ｐゴシック" charset="0"/>
                <a:cs typeface="ＭＳ Ｐゴシック" charset="0"/>
              </a:rPr>
              <a:t>Presents with primary colon cancer and liver </a:t>
            </a:r>
            <a:r>
              <a:rPr lang="en-US" sz="2400" dirty="0" smtClean="0">
                <a:solidFill>
                  <a:schemeClr val="bg1">
                    <a:alpha val="50000"/>
                  </a:schemeClr>
                </a:solidFill>
                <a:latin typeface="Arial" charset="0"/>
                <a:ea typeface="ＭＳ Ｐゴシック" charset="0"/>
                <a:cs typeface="ＭＳ Ｐゴシック" charset="0"/>
              </a:rPr>
              <a:t>metastases</a:t>
            </a:r>
          </a:p>
          <a:p>
            <a:pPr>
              <a:spcBef>
                <a:spcPts val="1776"/>
              </a:spcBef>
              <a:defRPr/>
            </a:pPr>
            <a:r>
              <a:rPr lang="en-US" sz="2400" dirty="0" smtClean="0">
                <a:solidFill>
                  <a:schemeClr val="bg1">
                    <a:alpha val="50000"/>
                  </a:schemeClr>
                </a:solidFill>
                <a:latin typeface="Arial" charset="0"/>
                <a:ea typeface="ＭＳ Ｐゴシック" charset="0"/>
                <a:cs typeface="ＭＳ Ｐゴシック" charset="0"/>
              </a:rPr>
              <a:t>FOLFOX/bevacizumab x 12</a:t>
            </a:r>
          </a:p>
          <a:p>
            <a:pPr lvl="1">
              <a:spcBef>
                <a:spcPts val="1776"/>
              </a:spcBef>
              <a:defRPr/>
            </a:pPr>
            <a:r>
              <a:rPr lang="en-US" sz="2400" dirty="0" smtClean="0">
                <a:solidFill>
                  <a:schemeClr val="bg1">
                    <a:alpha val="50000"/>
                  </a:schemeClr>
                </a:solidFill>
                <a:latin typeface="Arial" charset="0"/>
                <a:ea typeface="ＭＳ Ｐゴシック" charset="0"/>
                <a:cs typeface="ＭＳ Ｐゴシック" charset="0"/>
              </a:rPr>
              <a:t>No major toxicity</a:t>
            </a:r>
          </a:p>
          <a:p>
            <a:pPr lvl="1">
              <a:spcBef>
                <a:spcPts val="1776"/>
              </a:spcBef>
              <a:defRPr/>
            </a:pPr>
            <a:r>
              <a:rPr lang="en-US" sz="2400" dirty="0" smtClean="0">
                <a:solidFill>
                  <a:schemeClr val="bg1">
                    <a:alpha val="50000"/>
                  </a:schemeClr>
                </a:solidFill>
                <a:latin typeface="Arial" charset="0"/>
                <a:ea typeface="ＭＳ Ｐゴシック" charset="0"/>
                <a:cs typeface="ＭＳ Ｐゴシック" charset="0"/>
              </a:rPr>
              <a:t>Response in primary tumor and liver</a:t>
            </a:r>
            <a:endParaRPr lang="en-US" sz="2400" dirty="0">
              <a:solidFill>
                <a:schemeClr val="bg1">
                  <a:alpha val="50000"/>
                </a:schemeClr>
              </a:solidFill>
              <a:latin typeface="Arial" charset="0"/>
              <a:ea typeface="ＭＳ Ｐゴシック" charset="0"/>
            </a:endParaRPr>
          </a:p>
          <a:p>
            <a:pPr>
              <a:spcBef>
                <a:spcPts val="1776"/>
              </a:spcBef>
              <a:defRPr/>
            </a:pPr>
            <a:r>
              <a:rPr lang="en-US" sz="2400" dirty="0">
                <a:latin typeface="Arial" charset="0"/>
                <a:ea typeface="ＭＳ Ｐゴシック" charset="0"/>
                <a:cs typeface="ＭＳ Ｐゴシック" charset="0"/>
              </a:rPr>
              <a:t>Exercises </a:t>
            </a:r>
            <a:r>
              <a:rPr lang="en-US" sz="2400" dirty="0" smtClean="0">
                <a:latin typeface="Arial" charset="0"/>
                <a:ea typeface="ＭＳ Ｐゴシック" charset="0"/>
                <a:cs typeface="ＭＳ Ｐゴシック" charset="0"/>
              </a:rPr>
              <a:t>every day </a:t>
            </a:r>
            <a:r>
              <a:rPr lang="en-US" sz="2400" dirty="0">
                <a:latin typeface="Arial" charset="0"/>
                <a:ea typeface="ＭＳ Ｐゴシック" charset="0"/>
                <a:cs typeface="ＭＳ Ｐゴシック" charset="0"/>
              </a:rPr>
              <a:t>to maintain “emotional balance”</a:t>
            </a:r>
          </a:p>
        </p:txBody>
      </p:sp>
    </p:spTree>
    <p:extLst>
      <p:ext uri="{BB962C8B-B14F-4D97-AF65-F5344CB8AC3E}">
        <p14:creationId xmlns:p14="http://schemas.microsoft.com/office/powerpoint/2010/main" val="10083577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Mitchell)</a:t>
            </a:r>
          </a:p>
        </p:txBody>
      </p:sp>
      <p:sp>
        <p:nvSpPr>
          <p:cNvPr id="17410" name="Rectangle 6"/>
          <p:cNvSpPr>
            <a:spLocks noGrp="1" noChangeArrowheads="1"/>
          </p:cNvSpPr>
          <p:nvPr>
            <p:ph idx="1"/>
          </p:nvPr>
        </p:nvSpPr>
        <p:spPr/>
        <p:txBody>
          <a:bodyPr>
            <a:normAutofit/>
          </a:bodyPr>
          <a:lstStyle/>
          <a:p>
            <a:pPr>
              <a:spcBef>
                <a:spcPts val="1176"/>
              </a:spcBef>
              <a:defRPr/>
            </a:pPr>
            <a:r>
              <a:rPr lang="en-US" sz="2400" dirty="0" smtClean="0"/>
              <a:t>56</a:t>
            </a:r>
            <a:r>
              <a:rPr lang="en-US" sz="2400" dirty="0"/>
              <a:t>-year-old man who </a:t>
            </a:r>
            <a:r>
              <a:rPr lang="en-US" sz="2400" dirty="0" smtClean="0"/>
              <a:t>was a very successful, extremely hard-working </a:t>
            </a:r>
            <a:r>
              <a:rPr lang="en-US" sz="2400" dirty="0"/>
              <a:t>banking </a:t>
            </a:r>
            <a:r>
              <a:rPr lang="en-US" sz="2400" dirty="0" smtClean="0"/>
              <a:t>executive</a:t>
            </a:r>
          </a:p>
          <a:p>
            <a:pPr>
              <a:spcBef>
                <a:spcPts val="1176"/>
              </a:spcBef>
              <a:defRPr/>
            </a:pPr>
            <a:r>
              <a:rPr lang="en-US" sz="2400" dirty="0" smtClean="0"/>
              <a:t>Presents with a primary </a:t>
            </a:r>
            <a:r>
              <a:rPr lang="en-US" sz="2400" dirty="0" err="1" smtClean="0"/>
              <a:t>rectosigmoid</a:t>
            </a:r>
            <a:r>
              <a:rPr lang="en-US" sz="2400" dirty="0" smtClean="0"/>
              <a:t> tumor and widespread metastatic disease</a:t>
            </a:r>
          </a:p>
          <a:p>
            <a:pPr>
              <a:spcBef>
                <a:spcPts val="1176"/>
              </a:spcBef>
              <a:defRPr/>
            </a:pPr>
            <a:r>
              <a:rPr lang="en-US" sz="2400" dirty="0" smtClean="0"/>
              <a:t>FOLFOX</a:t>
            </a:r>
            <a:r>
              <a:rPr lang="en-US" sz="2400" dirty="0"/>
              <a:t>/bevacizumab </a:t>
            </a:r>
            <a:endParaRPr lang="en-US" sz="2400" dirty="0" smtClean="0"/>
          </a:p>
          <a:p>
            <a:pPr lvl="1">
              <a:spcBef>
                <a:spcPts val="1176"/>
              </a:spcBef>
              <a:defRPr/>
            </a:pPr>
            <a:r>
              <a:rPr lang="en-US" sz="2400" dirty="0"/>
              <a:t>D</a:t>
            </a:r>
            <a:r>
              <a:rPr lang="en-US" sz="2400" dirty="0" smtClean="0"/>
              <a:t>ramatic </a:t>
            </a:r>
            <a:r>
              <a:rPr lang="en-US" sz="2400" dirty="0"/>
              <a:t>symptom improvement and tumor </a:t>
            </a:r>
            <a:r>
              <a:rPr lang="en-US" sz="2400" dirty="0" smtClean="0"/>
              <a:t>regression </a:t>
            </a:r>
          </a:p>
          <a:p>
            <a:pPr>
              <a:spcBef>
                <a:spcPts val="1176"/>
              </a:spcBef>
              <a:defRPr/>
            </a:pPr>
            <a:r>
              <a:rPr lang="en-US" sz="2400" dirty="0" smtClean="0"/>
              <a:t>Prior to the diagnosis spent little time with his family</a:t>
            </a:r>
          </a:p>
          <a:p>
            <a:pPr lvl="1">
              <a:spcBef>
                <a:spcPts val="1176"/>
              </a:spcBef>
              <a:defRPr/>
            </a:pPr>
            <a:r>
              <a:rPr lang="en-US" sz="2400" dirty="0" smtClean="0"/>
              <a:t>Since </a:t>
            </a:r>
            <a:r>
              <a:rPr lang="en-US" sz="2400" dirty="0"/>
              <a:t>the diagnosis his lifestyle has changed dramatically</a:t>
            </a:r>
            <a:r>
              <a:rPr lang="en-US" sz="2400" dirty="0" smtClean="0"/>
              <a: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175" y="202487"/>
            <a:ext cx="8624125" cy="954107"/>
          </a:xfrm>
          <a:prstGeom prst="rect">
            <a:avLst/>
          </a:prstGeom>
        </p:spPr>
        <p:txBody>
          <a:bodyPr wrap="square">
            <a:spAutoFit/>
          </a:bodyPr>
          <a:lstStyle/>
          <a:p>
            <a:r>
              <a:rPr lang="en-US" sz="2800" b="1" dirty="0" smtClean="0">
                <a:solidFill>
                  <a:srgbClr val="ECBB33"/>
                </a:solidFill>
                <a:latin typeface="Arial" charset="0"/>
                <a:ea typeface="ヒラギノ角ゴ Pro W3" charset="0"/>
                <a:cs typeface="ヒラギノ角ゴ Pro W3" charset="0"/>
              </a:rPr>
              <a:t>Case: Liver Metastases Treated with </a:t>
            </a:r>
          </a:p>
          <a:p>
            <a:r>
              <a:rPr lang="en-US" sz="2800" b="1" dirty="0" smtClean="0">
                <a:solidFill>
                  <a:srgbClr val="ECBB33"/>
                </a:solidFill>
                <a:latin typeface="Arial" charset="0"/>
                <a:ea typeface="ヒラギノ角ゴ Pro W3" charset="0"/>
                <a:cs typeface="ヒラギノ角ゴ Pro W3" charset="0"/>
              </a:rPr>
              <a:t>FOLFOX/</a:t>
            </a:r>
            <a:r>
              <a:rPr lang="en-US" sz="2800" b="1" dirty="0" err="1" smtClean="0">
                <a:solidFill>
                  <a:srgbClr val="ECBB33"/>
                </a:solidFill>
                <a:latin typeface="Arial" charset="0"/>
                <a:ea typeface="ヒラギノ角ゴ Pro W3" charset="0"/>
                <a:cs typeface="ヒラギノ角ゴ Pro W3" charset="0"/>
              </a:rPr>
              <a:t>Bevacizumab</a:t>
            </a:r>
            <a:r>
              <a:rPr lang="en-US" sz="2800" b="1" dirty="0" smtClean="0">
                <a:solidFill>
                  <a:srgbClr val="ECBB33"/>
                </a:solidFill>
                <a:latin typeface="Arial" charset="0"/>
                <a:ea typeface="ヒラギノ角ゴ Pro W3" charset="0"/>
                <a:cs typeface="ヒラギノ角ゴ Pro W3" charset="0"/>
              </a:rPr>
              <a:t> </a:t>
            </a:r>
            <a:endParaRPr lang="en-US" sz="2800" b="1" dirty="0">
              <a:solidFill>
                <a:srgbClr val="ECBB33"/>
              </a:solidFill>
            </a:endParaRPr>
          </a:p>
        </p:txBody>
      </p:sp>
      <p:sp>
        <p:nvSpPr>
          <p:cNvPr id="4" name="TextBox 3"/>
          <p:cNvSpPr txBox="1"/>
          <p:nvPr/>
        </p:nvSpPr>
        <p:spPr>
          <a:xfrm>
            <a:off x="561117" y="1831261"/>
            <a:ext cx="7471723" cy="1497333"/>
          </a:xfrm>
          <a:prstGeom prst="rect">
            <a:avLst/>
          </a:prstGeom>
          <a:noFill/>
        </p:spPr>
        <p:txBody>
          <a:bodyPr wrap="square" rtlCol="0">
            <a:spAutoFit/>
          </a:bodyPr>
          <a:lstStyle/>
          <a:p>
            <a:pPr marL="342900" indent="-342900">
              <a:lnSpc>
                <a:spcPct val="110000"/>
              </a:lnSpc>
              <a:spcBef>
                <a:spcPts val="1500"/>
              </a:spcBef>
              <a:buFont typeface="Arial"/>
              <a:buChar char="•"/>
            </a:pPr>
            <a:r>
              <a:rPr lang="en-US" sz="2400" dirty="0" smtClean="0">
                <a:solidFill>
                  <a:schemeClr val="bg1"/>
                </a:solidFill>
              </a:rPr>
              <a:t>May </a:t>
            </a:r>
            <a:r>
              <a:rPr lang="en-US" sz="2400" dirty="0">
                <a:solidFill>
                  <a:schemeClr val="bg1"/>
                </a:solidFill>
              </a:rPr>
              <a:t>2012: Colorectal cancer metastatic to the liver</a:t>
            </a:r>
          </a:p>
          <a:p>
            <a:pPr marL="342900" indent="-342900">
              <a:lnSpc>
                <a:spcPct val="110000"/>
              </a:lnSpc>
              <a:spcBef>
                <a:spcPts val="1500"/>
              </a:spcBef>
              <a:buFont typeface="Arial"/>
              <a:buChar char="•"/>
            </a:pPr>
            <a:r>
              <a:rPr lang="en-US" sz="2400" dirty="0" smtClean="0">
                <a:solidFill>
                  <a:schemeClr val="bg1"/>
                </a:solidFill>
              </a:rPr>
              <a:t>Patient </a:t>
            </a:r>
            <a:r>
              <a:rPr lang="en-US" sz="2400" dirty="0">
                <a:solidFill>
                  <a:schemeClr val="bg1"/>
                </a:solidFill>
              </a:rPr>
              <a:t>received FOLFOX/</a:t>
            </a:r>
            <a:r>
              <a:rPr lang="en-US" sz="2400" dirty="0" err="1">
                <a:solidFill>
                  <a:schemeClr val="bg1"/>
                </a:solidFill>
              </a:rPr>
              <a:t>bevacizumab</a:t>
            </a:r>
            <a:r>
              <a:rPr lang="en-US" sz="2400" dirty="0">
                <a:solidFill>
                  <a:schemeClr val="bg1"/>
                </a:solidFill>
              </a:rPr>
              <a:t>; noticeably less burden of disease visible in July 2012</a:t>
            </a:r>
          </a:p>
        </p:txBody>
      </p:sp>
    </p:spTree>
    <p:extLst>
      <p:ext uri="{BB962C8B-B14F-4D97-AF65-F5344CB8AC3E}">
        <p14:creationId xmlns:p14="http://schemas.microsoft.com/office/powerpoint/2010/main" val="28774871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3175" y="202487"/>
            <a:ext cx="8624125" cy="954107"/>
          </a:xfrm>
          <a:prstGeom prst="rect">
            <a:avLst/>
          </a:prstGeom>
        </p:spPr>
        <p:txBody>
          <a:bodyPr wrap="square">
            <a:spAutoFit/>
          </a:bodyPr>
          <a:lstStyle/>
          <a:p>
            <a:r>
              <a:rPr lang="en-US" sz="2800" b="1" dirty="0" smtClean="0">
                <a:solidFill>
                  <a:srgbClr val="ECBB33"/>
                </a:solidFill>
                <a:latin typeface="Arial" charset="0"/>
                <a:ea typeface="ヒラギノ角ゴ Pro W3" charset="0"/>
                <a:cs typeface="ヒラギノ角ゴ Pro W3" charset="0"/>
              </a:rPr>
              <a:t>Case: Rectal Mass Treated with FOLFOX/ </a:t>
            </a:r>
            <a:r>
              <a:rPr lang="en-US" sz="2800" b="1" dirty="0" err="1" smtClean="0">
                <a:solidFill>
                  <a:srgbClr val="ECBB33"/>
                </a:solidFill>
                <a:latin typeface="Arial" charset="0"/>
                <a:ea typeface="ヒラギノ角ゴ Pro W3" charset="0"/>
                <a:cs typeface="ヒラギノ角ゴ Pro W3" charset="0"/>
              </a:rPr>
              <a:t>Bevacizumab</a:t>
            </a:r>
            <a:r>
              <a:rPr lang="en-US" sz="2800" b="1" dirty="0" smtClean="0">
                <a:solidFill>
                  <a:srgbClr val="ECBB33"/>
                </a:solidFill>
                <a:latin typeface="Arial" charset="0"/>
                <a:ea typeface="ヒラギノ角ゴ Pro W3" charset="0"/>
                <a:cs typeface="ヒラギノ角ゴ Pro W3" charset="0"/>
              </a:rPr>
              <a:t> </a:t>
            </a:r>
            <a:endParaRPr lang="en-US" sz="2800" b="1" dirty="0">
              <a:solidFill>
                <a:srgbClr val="ECBB33"/>
              </a:solidFill>
            </a:endParaRPr>
          </a:p>
        </p:txBody>
      </p:sp>
      <p:sp>
        <p:nvSpPr>
          <p:cNvPr id="10" name="TextBox 9"/>
          <p:cNvSpPr txBox="1"/>
          <p:nvPr/>
        </p:nvSpPr>
        <p:spPr>
          <a:xfrm>
            <a:off x="561117" y="1831261"/>
            <a:ext cx="7471723" cy="1497333"/>
          </a:xfrm>
          <a:prstGeom prst="rect">
            <a:avLst/>
          </a:prstGeom>
          <a:noFill/>
        </p:spPr>
        <p:txBody>
          <a:bodyPr wrap="square" rtlCol="0">
            <a:spAutoFit/>
          </a:bodyPr>
          <a:lstStyle/>
          <a:p>
            <a:pPr marL="342900" indent="-342900">
              <a:lnSpc>
                <a:spcPct val="110000"/>
              </a:lnSpc>
              <a:spcBef>
                <a:spcPts val="1500"/>
              </a:spcBef>
              <a:buFont typeface="Arial"/>
              <a:buChar char="•"/>
            </a:pPr>
            <a:r>
              <a:rPr lang="en-US" sz="2400" dirty="0" smtClean="0">
                <a:solidFill>
                  <a:schemeClr val="bg1"/>
                </a:solidFill>
              </a:rPr>
              <a:t>May </a:t>
            </a:r>
            <a:r>
              <a:rPr lang="en-US" sz="2400" dirty="0">
                <a:solidFill>
                  <a:schemeClr val="bg1"/>
                </a:solidFill>
              </a:rPr>
              <a:t>2012: Patient receives FOLFOX/</a:t>
            </a:r>
            <a:r>
              <a:rPr lang="en-US" sz="2400" dirty="0" err="1">
                <a:solidFill>
                  <a:schemeClr val="bg1"/>
                </a:solidFill>
              </a:rPr>
              <a:t>bevacizumab</a:t>
            </a:r>
            <a:r>
              <a:rPr lang="en-US" sz="2400" dirty="0">
                <a:solidFill>
                  <a:schemeClr val="bg1"/>
                </a:solidFill>
              </a:rPr>
              <a:t> for rectal mass</a:t>
            </a:r>
          </a:p>
          <a:p>
            <a:pPr marL="342900" indent="-342900">
              <a:lnSpc>
                <a:spcPct val="110000"/>
              </a:lnSpc>
              <a:spcBef>
                <a:spcPts val="1500"/>
              </a:spcBef>
              <a:buFont typeface="Arial"/>
              <a:buChar char="•"/>
            </a:pPr>
            <a:r>
              <a:rPr lang="en-US" sz="2400" dirty="0" smtClean="0">
                <a:solidFill>
                  <a:schemeClr val="bg1"/>
                </a:solidFill>
              </a:rPr>
              <a:t>July </a:t>
            </a:r>
            <a:r>
              <a:rPr lang="en-US" sz="2400" dirty="0">
                <a:solidFill>
                  <a:schemeClr val="bg1"/>
                </a:solidFill>
              </a:rPr>
              <a:t>2012: A response is seen </a:t>
            </a:r>
            <a:r>
              <a:rPr lang="en-US" sz="2400" dirty="0" smtClean="0">
                <a:solidFill>
                  <a:schemeClr val="bg1"/>
                </a:solidFill>
              </a:rPr>
              <a:t>on follow</a:t>
            </a:r>
            <a:r>
              <a:rPr lang="en-US" sz="2400" dirty="0">
                <a:solidFill>
                  <a:schemeClr val="bg1"/>
                </a:solidFill>
              </a:rPr>
              <a:t>-up imaging</a:t>
            </a:r>
          </a:p>
        </p:txBody>
      </p:sp>
    </p:spTree>
    <p:extLst>
      <p:ext uri="{BB962C8B-B14F-4D97-AF65-F5344CB8AC3E}">
        <p14:creationId xmlns:p14="http://schemas.microsoft.com/office/powerpoint/2010/main" val="428139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a:t>
            </a:r>
            <a:r>
              <a:rPr lang="en-US" dirty="0" smtClean="0">
                <a:solidFill>
                  <a:srgbClr val="FFFFFF"/>
                </a:solidFill>
                <a:latin typeface="Arial" charset="0"/>
                <a:ea typeface="ＭＳ Ｐゴシック" charset="0"/>
                <a:cs typeface="ＭＳ Ｐゴシック" charset="0"/>
              </a:rPr>
              <a:t>3: CLINICAL APPROACHES </a:t>
            </a:r>
            <a:br>
              <a:rPr lang="en-US" dirty="0" smtClean="0">
                <a:solidFill>
                  <a:srgbClr val="FFFFFF"/>
                </a:solidFill>
                <a:latin typeface="Arial" charset="0"/>
                <a:ea typeface="ＭＳ Ｐゴシック" charset="0"/>
                <a:cs typeface="ＭＳ Ｐゴシック" charset="0"/>
              </a:rPr>
            </a:br>
            <a:r>
              <a:rPr lang="en-US" dirty="0" smtClean="0">
                <a:solidFill>
                  <a:srgbClr val="FFFFFF"/>
                </a:solidFill>
                <a:latin typeface="Arial" charset="0"/>
                <a:ea typeface="ＭＳ Ｐゴシック" charset="0"/>
                <a:cs typeface="ＭＳ Ｐゴシック" charset="0"/>
              </a:rPr>
              <a:t>FOR POTENTIALLY CURABLE </a:t>
            </a:r>
            <a:br>
              <a:rPr lang="en-US" dirty="0" smtClean="0">
                <a:solidFill>
                  <a:srgbClr val="FFFFFF"/>
                </a:solidFill>
                <a:latin typeface="Arial" charset="0"/>
                <a:ea typeface="ＭＳ Ｐゴシック" charset="0"/>
                <a:cs typeface="ＭＳ Ｐゴシック" charset="0"/>
              </a:rPr>
            </a:br>
            <a:r>
              <a:rPr lang="en-US" dirty="0" smtClean="0">
                <a:solidFill>
                  <a:srgbClr val="FFFFFF"/>
                </a:solidFill>
                <a:latin typeface="Arial" charset="0"/>
                <a:ea typeface="ＭＳ Ｐゴシック" charset="0"/>
                <a:cs typeface="ＭＳ Ｐゴシック" charset="0"/>
              </a:rPr>
              <a:t>HEPATIC METASTASES </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067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Triglianos</a:t>
            </a:r>
            <a:r>
              <a:rPr lang="en-US" dirty="0">
                <a:latin typeface="Arial" charset="0"/>
                <a:ea typeface="ヒラギノ角ゴ Pro W3" charset="0"/>
                <a:cs typeface="ヒラギノ角ゴ Pro W3" charset="0"/>
              </a:rPr>
              <a:t>)</a:t>
            </a:r>
          </a:p>
        </p:txBody>
      </p:sp>
      <p:sp>
        <p:nvSpPr>
          <p:cNvPr id="73730" name="Rectangle 6"/>
          <p:cNvSpPr>
            <a:spLocks noGrp="1" noChangeArrowheads="1"/>
          </p:cNvSpPr>
          <p:nvPr>
            <p:ph idx="1"/>
          </p:nvPr>
        </p:nvSpPr>
        <p:spPr/>
        <p:txBody>
          <a:bodyPr/>
          <a:lstStyle/>
          <a:p>
            <a:pPr>
              <a:spcBef>
                <a:spcPts val="1176"/>
              </a:spcBef>
            </a:pPr>
            <a:r>
              <a:rPr lang="en-US" sz="2400" dirty="0">
                <a:latin typeface="Arial" charset="0"/>
                <a:ea typeface="ＭＳ Ｐゴシック" charset="0"/>
                <a:cs typeface="ＭＳ Ｐゴシック" charset="0"/>
              </a:rPr>
              <a:t>72-year-old college professor with </a:t>
            </a:r>
            <a:r>
              <a:rPr lang="en-US" sz="2400" dirty="0" smtClean="0">
                <a:latin typeface="Arial" charset="0"/>
                <a:ea typeface="ＭＳ Ｐゴシック" charset="0"/>
                <a:cs typeface="ＭＳ Ｐゴシック" charset="0"/>
              </a:rPr>
              <a:t>medically controlled </a:t>
            </a:r>
            <a:r>
              <a:rPr lang="en-US" sz="2400" dirty="0">
                <a:latin typeface="Arial" charset="0"/>
                <a:ea typeface="ＭＳ Ｐゴシック" charset="0"/>
                <a:cs typeface="ＭＳ Ｐゴシック" charset="0"/>
              </a:rPr>
              <a:t>schizophrenia who was divorced from his wife of 40 years 2 years </a:t>
            </a:r>
            <a:r>
              <a:rPr lang="en-US" sz="2400" dirty="0" smtClean="0">
                <a:latin typeface="Arial" charset="0"/>
                <a:ea typeface="ＭＳ Ｐゴシック" charset="0"/>
                <a:cs typeface="ＭＳ Ｐゴシック" charset="0"/>
              </a:rPr>
              <a:t>ago</a:t>
            </a:r>
            <a:endParaRPr lang="en-US" sz="2400" dirty="0">
              <a:latin typeface="Arial" charset="0"/>
              <a:ea typeface="ＭＳ Ｐゴシック" charset="0"/>
              <a:cs typeface="ＭＳ Ｐゴシック" charset="0"/>
            </a:endParaRPr>
          </a:p>
          <a:p>
            <a:pPr>
              <a:spcBef>
                <a:spcPts val="1176"/>
              </a:spcBef>
            </a:pPr>
            <a:r>
              <a:rPr lang="en-US" sz="2400" dirty="0">
                <a:latin typeface="Arial" charset="0"/>
                <a:ea typeface="ＭＳ Ｐゴシック" charset="0"/>
                <a:cs typeface="ＭＳ Ｐゴシック" charset="0"/>
              </a:rPr>
              <a:t>Diagnosed in 2005 with Stage II colon cancer </a:t>
            </a:r>
          </a:p>
          <a:p>
            <a:pPr>
              <a:spcBef>
                <a:spcPts val="1176"/>
              </a:spcBef>
            </a:pPr>
            <a:r>
              <a:rPr lang="en-US" sz="2400" dirty="0">
                <a:latin typeface="Arial" charset="0"/>
                <a:ea typeface="ＭＳ Ｐゴシック" charset="0"/>
                <a:cs typeface="ＭＳ Ｐゴシック" charset="0"/>
              </a:rPr>
              <a:t>Now presents with </a:t>
            </a:r>
            <a:r>
              <a:rPr lang="en-US" sz="2400" dirty="0" smtClean="0">
                <a:latin typeface="Arial" charset="0"/>
                <a:ea typeface="ＭＳ Ｐゴシック" charset="0"/>
                <a:cs typeface="ＭＳ Ｐゴシック" charset="0"/>
              </a:rPr>
              <a:t>biopsy-proven </a:t>
            </a:r>
            <a:r>
              <a:rPr lang="en-US" sz="2400" dirty="0">
                <a:latin typeface="Arial" charset="0"/>
                <a:ea typeface="ＭＳ Ｐゴシック" charset="0"/>
                <a:cs typeface="ＭＳ Ｐゴシック" charset="0"/>
              </a:rPr>
              <a:t>liver metastases </a:t>
            </a:r>
          </a:p>
          <a:p>
            <a:pPr lvl="1">
              <a:spcBef>
                <a:spcPts val="1176"/>
              </a:spcBef>
            </a:pPr>
            <a:r>
              <a:rPr lang="en-US" sz="2400" dirty="0" err="1">
                <a:latin typeface="Arial" charset="0"/>
                <a:ea typeface="ＭＳ Ｐゴシック" charset="0"/>
              </a:rPr>
              <a:t>Capecitabine</a:t>
            </a:r>
            <a:r>
              <a:rPr lang="en-US" sz="2400" dirty="0">
                <a:latin typeface="Arial" charset="0"/>
                <a:ea typeface="ＭＳ Ｐゴシック" charset="0"/>
              </a:rPr>
              <a:t> plus </a:t>
            </a:r>
            <a:r>
              <a:rPr lang="en-US" sz="2400" dirty="0" err="1">
                <a:latin typeface="Arial" charset="0"/>
                <a:ea typeface="ＭＳ Ｐゴシック" charset="0"/>
              </a:rPr>
              <a:t>bevacizumab</a:t>
            </a:r>
            <a:r>
              <a:rPr lang="en-US" sz="2400" dirty="0">
                <a:latin typeface="Arial" charset="0"/>
                <a:ea typeface="ＭＳ Ｐゴシック" charset="0"/>
              </a:rPr>
              <a: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3 72YO_243155366_v1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599" y="1600200"/>
            <a:ext cx="5545667" cy="4159250"/>
          </a:xfrm>
          <a:prstGeom prst="rect">
            <a:avLst/>
          </a:prstGeom>
        </p:spPr>
      </p:pic>
      <p:sp>
        <p:nvSpPr>
          <p:cNvPr id="73729" name="Rectangle 5"/>
          <p:cNvSpPr>
            <a:spLocks noGrp="1" noChangeArrowheads="1"/>
          </p:cNvSpPr>
          <p:nvPr>
            <p:ph type="title"/>
          </p:nvPr>
        </p:nvSpPr>
        <p:spPr/>
        <p:txBody>
          <a:bodyPr/>
          <a:lstStyle/>
          <a:p>
            <a:r>
              <a:rPr lang="en-US" dirty="0" smtClean="0">
                <a:latin typeface="Arial" charset="0"/>
                <a:ea typeface="ヒラギノ角ゴ Pro W3" charset="0"/>
                <a:cs typeface="ヒラギノ角ゴ Pro W3" charset="0"/>
              </a:rPr>
              <a:t>Case: Initial Scan of Liver Metastases</a:t>
            </a:r>
            <a:endParaRPr lang="en-US" dirty="0">
              <a:latin typeface="Arial" charset="0"/>
              <a:ea typeface="ヒラギノ角ゴ Pro W3" charset="0"/>
              <a:cs typeface="ヒラギノ角ゴ Pro W3" charset="0"/>
            </a:endParaRPr>
          </a:p>
        </p:txBody>
      </p:sp>
      <p:sp>
        <p:nvSpPr>
          <p:cNvPr id="6" name="Rectangle 5"/>
          <p:cNvSpPr/>
          <p:nvPr/>
        </p:nvSpPr>
        <p:spPr>
          <a:xfrm>
            <a:off x="112942" y="6355834"/>
            <a:ext cx="3277958" cy="369332"/>
          </a:xfrm>
          <a:prstGeom prst="rect">
            <a:avLst/>
          </a:prstGeom>
        </p:spPr>
        <p:txBody>
          <a:bodyPr wrap="square">
            <a:spAutoFit/>
          </a:bodyPr>
          <a:lstStyle/>
          <a:p>
            <a:r>
              <a:rPr lang="en-US" dirty="0" smtClean="0">
                <a:solidFill>
                  <a:schemeClr val="bg1"/>
                </a:solidFill>
                <a:latin typeface="Arial" charset="0"/>
                <a:ea typeface="ＭＳ Ｐゴシック" charset="0"/>
                <a:cs typeface="ＭＳ Ｐゴシック" charset="0"/>
              </a:rPr>
              <a:t>Courtesy of T. </a:t>
            </a:r>
            <a:r>
              <a:rPr lang="en-US" dirty="0" err="1" smtClean="0">
                <a:solidFill>
                  <a:schemeClr val="bg1"/>
                </a:solidFill>
                <a:latin typeface="Arial" charset="0"/>
                <a:ea typeface="ＭＳ Ｐゴシック" charset="0"/>
                <a:cs typeface="ＭＳ Ｐゴシック" charset="0"/>
              </a:rPr>
              <a:t>Triglianos</a:t>
            </a:r>
            <a:endParaRPr lang="en-US" dirty="0"/>
          </a:p>
        </p:txBody>
      </p:sp>
    </p:spTree>
    <p:extLst>
      <p:ext uri="{BB962C8B-B14F-4D97-AF65-F5344CB8AC3E}">
        <p14:creationId xmlns:p14="http://schemas.microsoft.com/office/powerpoint/2010/main" val="7263919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Potential Role of Diet and Exercise in Reducing the Risk of CRC Recurrence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idx="1"/>
          </p:nvPr>
        </p:nvSpPr>
        <p:spPr>
          <a:xfrm>
            <a:off x="457200" y="4597391"/>
            <a:ext cx="8229600" cy="1511309"/>
          </a:xfrm>
        </p:spPr>
        <p:txBody>
          <a:bodyPr>
            <a:normAutofit/>
          </a:bodyPr>
          <a:lstStyle/>
          <a:p>
            <a:pPr marL="0" indent="0">
              <a:buNone/>
              <a:defRPr/>
            </a:pPr>
            <a:r>
              <a:rPr lang="en-US" sz="2400" b="1" dirty="0" smtClean="0"/>
              <a:t>Patients who engaged in the equivalent of walking 6 or more hours per week at an average pace had a significant </a:t>
            </a:r>
            <a:r>
              <a:rPr lang="en-US" sz="2400" b="1" u="sng" dirty="0" smtClean="0"/>
              <a:t>47% improvement in disease-free survival</a:t>
            </a:r>
            <a:r>
              <a:rPr lang="en-US" sz="2400" dirty="0" smtClean="0"/>
              <a:t>.</a:t>
            </a:r>
          </a:p>
        </p:txBody>
      </p:sp>
      <p:pic>
        <p:nvPicPr>
          <p:cNvPr id="3" name="Picture 2" descr="Screen shot 2013-04-19 at 8.49.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635001"/>
            <a:ext cx="8420100" cy="3778955"/>
          </a:xfrm>
          <a:prstGeom prst="rect">
            <a:avLst/>
          </a:prstGeom>
          <a:effectLst>
            <a:outerShdw blurRad="50800" dist="38100" dir="2700000" algn="tl" rotWithShape="0">
              <a:prstClr val="black">
                <a:alpha val="40000"/>
              </a:prstClr>
            </a:outerShdw>
          </a:effectLst>
        </p:spPr>
      </p:pic>
      <p:sp>
        <p:nvSpPr>
          <p:cNvPr id="6" name="Rectangle 14"/>
          <p:cNvSpPr>
            <a:spLocks noChangeArrowheads="1"/>
          </p:cNvSpPr>
          <p:nvPr/>
        </p:nvSpPr>
        <p:spPr bwMode="auto">
          <a:xfrm>
            <a:off x="0" y="652145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ctr"/>
          <a:lstStyle/>
          <a:p>
            <a:r>
              <a:rPr lang="en-US" sz="1600" dirty="0" err="1" smtClean="0">
                <a:solidFill>
                  <a:schemeClr val="bg1"/>
                </a:solidFill>
                <a:latin typeface="Arial"/>
                <a:cs typeface="Arial"/>
              </a:rPr>
              <a:t>Meyerhardt</a:t>
            </a:r>
            <a:r>
              <a:rPr lang="en-US" sz="1600" dirty="0" smtClean="0">
                <a:solidFill>
                  <a:schemeClr val="bg1"/>
                </a:solidFill>
                <a:latin typeface="Arial"/>
                <a:cs typeface="Arial"/>
              </a:rPr>
              <a:t> JA et </a:t>
            </a:r>
            <a:r>
              <a:rPr lang="en-US" sz="1600" dirty="0">
                <a:solidFill>
                  <a:schemeClr val="bg1"/>
                </a:solidFill>
                <a:latin typeface="Arial"/>
                <a:cs typeface="Arial"/>
              </a:rPr>
              <a:t>al. </a:t>
            </a:r>
            <a:r>
              <a:rPr lang="en-US" sz="1600" i="1" dirty="0">
                <a:solidFill>
                  <a:schemeClr val="bg1"/>
                </a:solidFill>
                <a:latin typeface="Arial"/>
                <a:cs typeface="Arial"/>
              </a:rPr>
              <a:t>J </a:t>
            </a:r>
            <a:r>
              <a:rPr lang="en-US" sz="1600" i="1" dirty="0" err="1" smtClean="0">
                <a:solidFill>
                  <a:schemeClr val="bg1"/>
                </a:solidFill>
                <a:latin typeface="Arial"/>
                <a:cs typeface="Arial"/>
              </a:rPr>
              <a:t>Clin</a:t>
            </a:r>
            <a:r>
              <a:rPr lang="en-US" sz="1600" i="1" dirty="0" smtClean="0">
                <a:solidFill>
                  <a:schemeClr val="bg1"/>
                </a:solidFill>
                <a:latin typeface="Arial"/>
                <a:cs typeface="Arial"/>
              </a:rPr>
              <a:t> </a:t>
            </a:r>
            <a:r>
              <a:rPr lang="en-US" sz="1600" i="1" dirty="0" err="1">
                <a:solidFill>
                  <a:schemeClr val="bg1"/>
                </a:solidFill>
                <a:latin typeface="Arial"/>
                <a:cs typeface="Arial"/>
              </a:rPr>
              <a:t>Oncol</a:t>
            </a:r>
            <a:r>
              <a:rPr lang="en-US" sz="1600" i="1" dirty="0">
                <a:solidFill>
                  <a:schemeClr val="bg1"/>
                </a:solidFill>
                <a:latin typeface="Arial"/>
                <a:cs typeface="Arial"/>
              </a:rPr>
              <a:t> </a:t>
            </a:r>
            <a:r>
              <a:rPr lang="en-US" sz="1600" dirty="0" smtClean="0">
                <a:solidFill>
                  <a:schemeClr val="bg1"/>
                </a:solidFill>
                <a:latin typeface="Arial"/>
                <a:cs typeface="Arial"/>
              </a:rPr>
              <a:t>2006;24(22):3535-41.</a:t>
            </a:r>
            <a:endParaRPr lang="en-US" sz="1600" i="1" dirty="0">
              <a:solidFill>
                <a:schemeClr val="bg1"/>
              </a:solidFill>
              <a:latin typeface="Arial"/>
              <a:cs typeface="Arial"/>
            </a:endParaRPr>
          </a:p>
        </p:txBody>
      </p:sp>
    </p:spTree>
    <p:extLst>
      <p:ext uri="{BB962C8B-B14F-4D97-AF65-F5344CB8AC3E}">
        <p14:creationId xmlns:p14="http://schemas.microsoft.com/office/powerpoint/2010/main" val="991054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730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a:t>
            </a:r>
            <a:r>
              <a:rPr lang="en-US" dirty="0" smtClean="0">
                <a:solidFill>
                  <a:srgbClr val="FFFFFF"/>
                </a:solidFill>
                <a:latin typeface="Arial" charset="0"/>
                <a:ea typeface="ＭＳ Ｐゴシック" charset="0"/>
                <a:cs typeface="ＭＳ Ｐゴシック" charset="0"/>
              </a:rPr>
              <a:t>4: ROLE OF EGFR </a:t>
            </a:r>
            <a:br>
              <a:rPr lang="en-US" dirty="0" smtClean="0">
                <a:solidFill>
                  <a:srgbClr val="FFFFFF"/>
                </a:solidFill>
                <a:latin typeface="Arial" charset="0"/>
                <a:ea typeface="ＭＳ Ｐゴシック" charset="0"/>
                <a:cs typeface="ＭＳ Ｐゴシック" charset="0"/>
              </a:rPr>
            </a:br>
            <a:r>
              <a:rPr lang="en-US" dirty="0" smtClean="0">
                <a:solidFill>
                  <a:srgbClr val="FFFFFF"/>
                </a:solidFill>
                <a:latin typeface="Arial" charset="0"/>
                <a:ea typeface="ＭＳ Ｐゴシック" charset="0"/>
                <a:cs typeface="ＭＳ Ｐゴシック" charset="0"/>
              </a:rPr>
              <a:t>ANTIBODIES IN </a:t>
            </a:r>
            <a:r>
              <a:rPr lang="en-US" dirty="0" err="1" smtClean="0">
                <a:solidFill>
                  <a:srgbClr val="FFFFFF"/>
                </a:solidFill>
                <a:latin typeface="Arial" charset="0"/>
                <a:ea typeface="ＭＳ Ｐゴシック" charset="0"/>
                <a:cs typeface="ＭＳ Ｐゴシック" charset="0"/>
              </a:rPr>
              <a:t>mCRC</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067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Mitchell)</a:t>
            </a:r>
          </a:p>
        </p:txBody>
      </p:sp>
      <p:sp>
        <p:nvSpPr>
          <p:cNvPr id="17410" name="Rectangle 6"/>
          <p:cNvSpPr>
            <a:spLocks noGrp="1" noChangeArrowheads="1"/>
          </p:cNvSpPr>
          <p:nvPr>
            <p:ph idx="1"/>
          </p:nvPr>
        </p:nvSpPr>
        <p:spPr/>
        <p:txBody>
          <a:bodyPr>
            <a:normAutofit/>
          </a:bodyPr>
          <a:lstStyle/>
          <a:p>
            <a:pPr>
              <a:defRPr/>
            </a:pPr>
            <a:r>
              <a:rPr lang="en-US" sz="2400" dirty="0"/>
              <a:t>46-year-old </a:t>
            </a:r>
            <a:r>
              <a:rPr lang="en-US" sz="2400" dirty="0" smtClean="0"/>
              <a:t>single woman lives with her mother </a:t>
            </a:r>
            <a:endParaRPr lang="en-US" sz="2400" dirty="0"/>
          </a:p>
          <a:p>
            <a:pPr>
              <a:defRPr/>
            </a:pPr>
            <a:r>
              <a:rPr lang="en-US" sz="2400" dirty="0" smtClean="0"/>
              <a:t>K-</a:t>
            </a:r>
            <a:r>
              <a:rPr lang="en-US" sz="2400" dirty="0" err="1" smtClean="0"/>
              <a:t>ras</a:t>
            </a:r>
            <a:r>
              <a:rPr lang="en-US" sz="2400" dirty="0" smtClean="0"/>
              <a:t> wild-type </a:t>
            </a:r>
            <a:r>
              <a:rPr lang="en-US" sz="2400" dirty="0" err="1"/>
              <a:t>mCRC</a:t>
            </a:r>
            <a:r>
              <a:rPr lang="en-US" sz="2400" dirty="0"/>
              <a:t> responds to treatment with FOLFOX/</a:t>
            </a:r>
            <a:r>
              <a:rPr lang="en-US" sz="2400" dirty="0" err="1"/>
              <a:t>cetuximab</a:t>
            </a:r>
            <a:r>
              <a:rPr lang="en-US" sz="2400" dirty="0"/>
              <a:t> </a:t>
            </a:r>
            <a:endParaRPr lang="en-US" sz="2400" dirty="0" smtClean="0"/>
          </a:p>
          <a:p>
            <a:pPr lvl="1">
              <a:defRPr/>
            </a:pPr>
            <a:r>
              <a:rPr lang="en-US" sz="2400" dirty="0"/>
              <a:t>S</a:t>
            </a:r>
            <a:r>
              <a:rPr lang="en-US" sz="2400" dirty="0" smtClean="0"/>
              <a:t>evere </a:t>
            </a:r>
            <a:r>
              <a:rPr lang="en-US" sz="2400" dirty="0"/>
              <a:t>treatment-associated dermatologic </a:t>
            </a:r>
            <a:r>
              <a:rPr lang="en-US" sz="2400" dirty="0" smtClean="0"/>
              <a:t>toxicity </a:t>
            </a:r>
          </a:p>
          <a:p>
            <a:pPr lvl="1">
              <a:defRPr/>
            </a:pPr>
            <a:r>
              <a:rPr lang="en-US" sz="2400" dirty="0" smtClean="0"/>
              <a:t>Her </a:t>
            </a:r>
            <a:r>
              <a:rPr lang="en-US" sz="2400" dirty="0"/>
              <a:t>face is erythematous, tender and painful </a:t>
            </a:r>
            <a:endParaRPr lang="en-US" sz="2400" dirty="0" smtClean="0"/>
          </a:p>
          <a:p>
            <a:pPr lvl="1">
              <a:defRPr/>
            </a:pPr>
            <a:r>
              <a:rPr lang="en-US" sz="2400" dirty="0" smtClean="0"/>
              <a:t>Previously </a:t>
            </a:r>
            <a:r>
              <a:rPr lang="en-US" sz="2400" dirty="0"/>
              <a:t>very socially active </a:t>
            </a:r>
            <a:r>
              <a:rPr lang="en-US" sz="2400" dirty="0" smtClean="0"/>
              <a:t>but </a:t>
            </a:r>
            <a:r>
              <a:rPr lang="en-US" sz="2400" dirty="0"/>
              <a:t>now feels so disfigured that she cannot leave her home or go to </a:t>
            </a:r>
            <a:r>
              <a:rPr lang="en-US" sz="2400" dirty="0" smtClean="0"/>
              <a:t>work</a:t>
            </a:r>
          </a:p>
          <a:p>
            <a:pPr>
              <a:defRPr/>
            </a:pPr>
            <a:r>
              <a:rPr lang="en-US" sz="2400" dirty="0" smtClean="0"/>
              <a:t>After </a:t>
            </a:r>
            <a:r>
              <a:rPr lang="en-US" sz="2400" dirty="0"/>
              <a:t>disease </a:t>
            </a:r>
            <a:r>
              <a:rPr lang="en-US" sz="2400" dirty="0" smtClean="0"/>
              <a:t>progression: Switched </a:t>
            </a:r>
            <a:r>
              <a:rPr lang="en-US" sz="2400" dirty="0"/>
              <a:t>to FOLFIRI</a:t>
            </a:r>
            <a:r>
              <a:rPr lang="en-US" sz="2400" dirty="0" smtClean="0"/>
              <a:t>/</a:t>
            </a:r>
            <a:r>
              <a:rPr lang="en-US" sz="2400" dirty="0" err="1" smtClean="0"/>
              <a:t>bev</a:t>
            </a:r>
            <a:r>
              <a:rPr lang="en-US" sz="2400" dirty="0" smtClean="0"/>
              <a:t> </a:t>
            </a:r>
          </a:p>
          <a:p>
            <a:pPr lvl="1">
              <a:defRPr/>
            </a:pPr>
            <a:r>
              <a:rPr lang="en-US" sz="2400" dirty="0"/>
              <a:t>A</a:t>
            </a:r>
            <a:r>
              <a:rPr lang="en-US" sz="2400" dirty="0" smtClean="0"/>
              <a:t>fter </a:t>
            </a:r>
            <a:r>
              <a:rPr lang="en-US" sz="2400" dirty="0"/>
              <a:t>4 </a:t>
            </a:r>
            <a:r>
              <a:rPr lang="en-US" sz="2400" dirty="0" smtClean="0"/>
              <a:t>cycles: </a:t>
            </a:r>
            <a:r>
              <a:rPr lang="en-US" sz="2400" dirty="0"/>
              <a:t>D</a:t>
            </a:r>
            <a:r>
              <a:rPr lang="en-US" sz="2400" dirty="0" smtClean="0"/>
              <a:t>iagnosed </a:t>
            </a:r>
            <a:r>
              <a:rPr lang="en-US" sz="2400" dirty="0"/>
              <a:t>with a pulmonary </a:t>
            </a:r>
            <a:r>
              <a:rPr lang="en-US" sz="2400" dirty="0" smtClean="0"/>
              <a:t>embolus </a:t>
            </a:r>
          </a:p>
          <a:p>
            <a:pPr>
              <a:defRPr/>
            </a:pPr>
            <a:r>
              <a:rPr lang="en-US" sz="2400" dirty="0" smtClean="0"/>
              <a:t>Started </a:t>
            </a:r>
            <a:r>
              <a:rPr lang="en-US" sz="2400" dirty="0"/>
              <a:t>on </a:t>
            </a:r>
            <a:r>
              <a:rPr lang="en-US" sz="2400" dirty="0" smtClean="0"/>
              <a:t>irinotecan and </a:t>
            </a:r>
            <a:r>
              <a:rPr lang="en-US" sz="2400" dirty="0" err="1"/>
              <a:t>cetuximab</a:t>
            </a:r>
            <a:r>
              <a:rPr lang="en-US" sz="2400" dirty="0" smtClean="0"/>
              <a: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smtClean="0">
                <a:solidFill>
                  <a:schemeClr val="bg1"/>
                </a:solidFill>
                <a:latin typeface="Arial" charset="0"/>
                <a:ea typeface="ＭＳ Ｐゴシック" charset="0"/>
                <a:cs typeface="ＭＳ Ｐゴシック" charset="0"/>
              </a:rPr>
              <a:t>Integration of </a:t>
            </a:r>
            <a:r>
              <a:rPr lang="en-US" sz="3200" dirty="0">
                <a:solidFill>
                  <a:schemeClr val="bg1"/>
                </a:solidFill>
                <a:latin typeface="Arial" charset="0"/>
                <a:ea typeface="ＭＳ Ｐゴシック" charset="0"/>
                <a:cs typeface="ＭＳ Ｐゴシック" charset="0"/>
              </a:rPr>
              <a:t>EGFR Antibodies </a:t>
            </a:r>
            <a:r>
              <a:rPr lang="en-US" sz="3200" dirty="0" smtClean="0">
                <a:solidFill>
                  <a:schemeClr val="bg1"/>
                </a:solidFill>
                <a:latin typeface="Arial" charset="0"/>
                <a:ea typeface="ＭＳ Ｐゴシック" charset="0"/>
                <a:cs typeface="ＭＳ Ｐゴシック" charset="0"/>
              </a:rPr>
              <a:t>(</a:t>
            </a:r>
            <a:r>
              <a:rPr lang="en-US" sz="3200" dirty="0" err="1" smtClean="0">
                <a:solidFill>
                  <a:schemeClr val="bg1"/>
                </a:solidFill>
                <a:latin typeface="Arial" charset="0"/>
                <a:ea typeface="ＭＳ Ｐゴシック" charset="0"/>
                <a:cs typeface="ＭＳ Ｐゴシック" charset="0"/>
              </a:rPr>
              <a:t>Cetuximab</a:t>
            </a:r>
            <a:r>
              <a:rPr lang="en-US" sz="3200" dirty="0" smtClean="0">
                <a:solidFill>
                  <a:schemeClr val="bg1"/>
                </a:solidFill>
                <a:latin typeface="Arial" charset="0"/>
                <a:ea typeface="ＭＳ Ｐゴシック" charset="0"/>
                <a:cs typeface="ＭＳ Ｐゴシック" charset="0"/>
              </a:rPr>
              <a:t>, </a:t>
            </a:r>
            <a:r>
              <a:rPr lang="en-US" sz="3200" dirty="0" err="1" smtClean="0">
                <a:solidFill>
                  <a:schemeClr val="bg1"/>
                </a:solidFill>
                <a:latin typeface="Arial" charset="0"/>
                <a:ea typeface="ＭＳ Ｐゴシック" charset="0"/>
                <a:cs typeface="ＭＳ Ｐゴシック" charset="0"/>
              </a:rPr>
              <a:t>Panitumumab</a:t>
            </a:r>
            <a:r>
              <a:rPr lang="en-US" sz="3200" dirty="0" smtClean="0">
                <a:solidFill>
                  <a:schemeClr val="bg1"/>
                </a:solidFill>
                <a:latin typeface="Arial" charset="0"/>
                <a:ea typeface="ＭＳ Ｐゴシック" charset="0"/>
                <a:cs typeface="ＭＳ Ｐゴシック" charset="0"/>
              </a:rPr>
              <a:t>) Into </a:t>
            </a:r>
            <a:r>
              <a:rPr lang="en-US" sz="3200" dirty="0">
                <a:solidFill>
                  <a:schemeClr val="bg1"/>
                </a:solidFill>
                <a:latin typeface="Arial" charset="0"/>
                <a:ea typeface="ＭＳ Ｐゴシック" charset="0"/>
                <a:cs typeface="ＭＳ Ｐゴシック" charset="0"/>
              </a:rPr>
              <a:t>Treatment of K-</a:t>
            </a:r>
            <a:r>
              <a:rPr lang="en-US" sz="3200" dirty="0" err="1">
                <a:solidFill>
                  <a:schemeClr val="bg1"/>
                </a:solidFill>
                <a:latin typeface="Arial" charset="0"/>
                <a:ea typeface="ＭＳ Ｐゴシック" charset="0"/>
                <a:cs typeface="ＭＳ Ｐゴシック" charset="0"/>
              </a:rPr>
              <a:t>ras</a:t>
            </a:r>
            <a:r>
              <a:rPr lang="en-US" sz="3200" dirty="0">
                <a:solidFill>
                  <a:schemeClr val="bg1"/>
                </a:solidFill>
                <a:latin typeface="Arial" charset="0"/>
                <a:ea typeface="ＭＳ Ｐゴシック" charset="0"/>
                <a:cs typeface="ＭＳ Ｐゴシック" charset="0"/>
              </a:rPr>
              <a:t> </a:t>
            </a:r>
            <a:r>
              <a:rPr lang="en-US" sz="3200" dirty="0" smtClean="0">
                <a:solidFill>
                  <a:schemeClr val="bg1"/>
                </a:solidFill>
                <a:latin typeface="Arial" charset="0"/>
                <a:ea typeface="ＭＳ Ｐゴシック" charset="0"/>
                <a:cs typeface="ＭＳ Ｐゴシック" charset="0"/>
              </a:rPr>
              <a:t>Wild-Type </a:t>
            </a:r>
            <a:r>
              <a:rPr lang="en-US" sz="3200" dirty="0">
                <a:solidFill>
                  <a:schemeClr val="bg1"/>
                </a:solidFill>
                <a:latin typeface="Arial" charset="0"/>
                <a:ea typeface="ＭＳ Ｐゴシック" charset="0"/>
                <a:cs typeface="ＭＳ Ｐゴシック" charset="0"/>
              </a:rPr>
              <a:t>Disease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Optimal Approach to Prevention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and </a:t>
            </a:r>
            <a:r>
              <a:rPr lang="en-US" sz="3200" dirty="0">
                <a:solidFill>
                  <a:schemeClr val="bg1"/>
                </a:solidFill>
                <a:latin typeface="Arial" charset="0"/>
                <a:ea typeface="ＭＳ Ｐゴシック" charset="0"/>
                <a:cs typeface="ＭＳ Ｐゴシック" charset="0"/>
              </a:rPr>
              <a:t>Management of Dermatologic Complications Associated with </a:t>
            </a:r>
            <a:r>
              <a:rPr lang="en-US" sz="3200" dirty="0" smtClean="0">
                <a:solidFill>
                  <a:schemeClr val="bg1"/>
                </a:solidFill>
                <a:latin typeface="Arial" charset="0"/>
                <a:ea typeface="ＭＳ Ｐゴシック" charset="0"/>
                <a:cs typeface="ＭＳ Ｐゴシック" charset="0"/>
              </a:rPr>
              <a:t/>
            </a:r>
            <a:br>
              <a:rPr lang="en-US" sz="3200" dirty="0" smtClean="0">
                <a:solidFill>
                  <a:schemeClr val="bg1"/>
                </a:solidFill>
                <a:latin typeface="Arial" charset="0"/>
                <a:ea typeface="ＭＳ Ｐゴシック" charset="0"/>
                <a:cs typeface="ＭＳ Ｐゴシック" charset="0"/>
              </a:rPr>
            </a:br>
            <a:r>
              <a:rPr lang="en-US" sz="3200" dirty="0" smtClean="0">
                <a:solidFill>
                  <a:schemeClr val="bg1"/>
                </a:solidFill>
                <a:latin typeface="Arial" charset="0"/>
                <a:ea typeface="ＭＳ Ｐゴシック" charset="0"/>
                <a:cs typeface="ＭＳ Ｐゴシック" charset="0"/>
              </a:rPr>
              <a:t>EGFR Antibodies</a:t>
            </a:r>
            <a:endParaRPr lang="en-US" sz="3200" dirty="0">
              <a:solidFill>
                <a:schemeClr val="bg1"/>
              </a:solidFill>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5"/>
          <p:cNvSpPr>
            <a:spLocks noChangeArrowheads="1"/>
          </p:cNvSpPr>
          <p:nvPr/>
        </p:nvSpPr>
        <p:spPr bwMode="auto">
          <a:xfrm>
            <a:off x="101600" y="6245563"/>
            <a:ext cx="8712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1600" dirty="0" err="1">
                <a:solidFill>
                  <a:srgbClr val="FFFFFF"/>
                </a:solidFill>
              </a:rPr>
              <a:t>Sheperd</a:t>
            </a:r>
            <a:r>
              <a:rPr lang="en-US" sz="1600" dirty="0">
                <a:solidFill>
                  <a:srgbClr val="FFFFFF"/>
                </a:solidFill>
              </a:rPr>
              <a:t> et al </a:t>
            </a:r>
            <a:r>
              <a:rPr lang="en-US" sz="1600" i="1" dirty="0">
                <a:solidFill>
                  <a:srgbClr val="FFFFFF"/>
                </a:solidFill>
              </a:rPr>
              <a:t>NEJM </a:t>
            </a:r>
            <a:r>
              <a:rPr lang="en-US" sz="1600" dirty="0">
                <a:solidFill>
                  <a:srgbClr val="FFFFFF"/>
                </a:solidFill>
              </a:rPr>
              <a:t>2004; </a:t>
            </a:r>
            <a:r>
              <a:rPr lang="en-US" sz="1600" dirty="0" err="1">
                <a:solidFill>
                  <a:srgbClr val="FFFFFF"/>
                </a:solidFill>
              </a:rPr>
              <a:t>Rosell</a:t>
            </a:r>
            <a:r>
              <a:rPr lang="en-US" sz="1600" dirty="0">
                <a:solidFill>
                  <a:srgbClr val="FFFFFF"/>
                </a:solidFill>
              </a:rPr>
              <a:t> et al, </a:t>
            </a:r>
            <a:r>
              <a:rPr lang="en-US" sz="1600" i="1" dirty="0">
                <a:solidFill>
                  <a:srgbClr val="FFFFFF"/>
                </a:solidFill>
              </a:rPr>
              <a:t>Ann </a:t>
            </a:r>
            <a:r>
              <a:rPr lang="en-US" sz="1600" i="1" dirty="0" err="1">
                <a:solidFill>
                  <a:srgbClr val="FFFFFF"/>
                </a:solidFill>
              </a:rPr>
              <a:t>Oncol</a:t>
            </a:r>
            <a:r>
              <a:rPr lang="en-US" sz="1600" i="1" dirty="0">
                <a:solidFill>
                  <a:srgbClr val="FFFFFF"/>
                </a:solidFill>
              </a:rPr>
              <a:t> </a:t>
            </a:r>
            <a:r>
              <a:rPr lang="en-US" sz="1600" dirty="0">
                <a:solidFill>
                  <a:srgbClr val="FFFFFF"/>
                </a:solidFill>
              </a:rPr>
              <a:t>2007; Van </a:t>
            </a:r>
            <a:r>
              <a:rPr lang="en-US" sz="1600" dirty="0" err="1">
                <a:solidFill>
                  <a:srgbClr val="FFFFFF"/>
                </a:solidFill>
              </a:rPr>
              <a:t>Cutsem</a:t>
            </a:r>
            <a:r>
              <a:rPr lang="en-US" sz="1600" dirty="0">
                <a:solidFill>
                  <a:srgbClr val="FFFFFF"/>
                </a:solidFill>
              </a:rPr>
              <a:t> et al, </a:t>
            </a:r>
            <a:r>
              <a:rPr lang="en-US" sz="1600" i="1" dirty="0">
                <a:solidFill>
                  <a:srgbClr val="FFFFFF"/>
                </a:solidFill>
              </a:rPr>
              <a:t>J </a:t>
            </a:r>
            <a:r>
              <a:rPr lang="en-US" sz="1600" i="1" dirty="0" err="1">
                <a:solidFill>
                  <a:srgbClr val="FFFFFF"/>
                </a:solidFill>
              </a:rPr>
              <a:t>Clin</a:t>
            </a:r>
            <a:r>
              <a:rPr lang="en-US" sz="1600" i="1" dirty="0">
                <a:solidFill>
                  <a:srgbClr val="FFFFFF"/>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2008; Geyer et </a:t>
            </a:r>
            <a:r>
              <a:rPr lang="en-US" sz="1600" dirty="0" smtClean="0">
                <a:solidFill>
                  <a:srgbClr val="FFFFFF"/>
                </a:solidFill>
              </a:rPr>
              <a:t>al. </a:t>
            </a:r>
            <a:r>
              <a:rPr lang="en-US" sz="1600" i="1" dirty="0">
                <a:solidFill>
                  <a:srgbClr val="FFFFFF"/>
                </a:solidFill>
              </a:rPr>
              <a:t>J </a:t>
            </a:r>
            <a:r>
              <a:rPr lang="en-US" sz="1600" i="1" dirty="0" err="1">
                <a:solidFill>
                  <a:srgbClr val="FFFFFF"/>
                </a:solidFill>
              </a:rPr>
              <a:t>Clin</a:t>
            </a:r>
            <a:r>
              <a:rPr lang="en-US" sz="1600" i="1" dirty="0">
                <a:solidFill>
                  <a:srgbClr val="FFFFFF"/>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2008</a:t>
            </a:r>
          </a:p>
        </p:txBody>
      </p:sp>
      <p:sp>
        <p:nvSpPr>
          <p:cNvPr id="2" name="Title 1"/>
          <p:cNvSpPr>
            <a:spLocks noGrp="1"/>
          </p:cNvSpPr>
          <p:nvPr>
            <p:ph type="title"/>
          </p:nvPr>
        </p:nvSpPr>
        <p:spPr/>
        <p:txBody>
          <a:bodyPr/>
          <a:lstStyle/>
          <a:p>
            <a:r>
              <a:rPr lang="en-US" kern="0" dirty="0">
                <a:solidFill>
                  <a:srgbClr val="FFCC00"/>
                </a:solidFill>
                <a:cs typeface="Arial" pitchFamily="34" charset="0"/>
              </a:rPr>
              <a:t>EGFR </a:t>
            </a:r>
            <a:r>
              <a:rPr lang="en-US" kern="0" dirty="0" smtClean="0">
                <a:solidFill>
                  <a:srgbClr val="FFCC00"/>
                </a:solidFill>
                <a:cs typeface="Arial" pitchFamily="34" charset="0"/>
              </a:rPr>
              <a:t>Antibody-</a:t>
            </a:r>
            <a:r>
              <a:rPr lang="en-US" kern="0" dirty="0">
                <a:solidFill>
                  <a:srgbClr val="FFCC00"/>
                </a:solidFill>
                <a:cs typeface="Arial" pitchFamily="34" charset="0"/>
              </a:rPr>
              <a:t>Induced </a:t>
            </a:r>
            <a:r>
              <a:rPr lang="en-US" kern="0" dirty="0" smtClean="0">
                <a:solidFill>
                  <a:srgbClr val="FFCC00"/>
                </a:solidFill>
                <a:cs typeface="Arial" pitchFamily="34" charset="0"/>
              </a:rPr>
              <a:t>Rash</a:t>
            </a:r>
            <a:endParaRPr lang="en-US" dirty="0"/>
          </a:p>
        </p:txBody>
      </p:sp>
      <p:sp>
        <p:nvSpPr>
          <p:cNvPr id="3" name="Content Placeholder 2"/>
          <p:cNvSpPr>
            <a:spLocks noGrp="1"/>
          </p:cNvSpPr>
          <p:nvPr>
            <p:ph idx="1"/>
          </p:nvPr>
        </p:nvSpPr>
        <p:spPr>
          <a:xfrm>
            <a:off x="571500" y="1371591"/>
            <a:ext cx="4140200" cy="2197109"/>
          </a:xfrm>
        </p:spPr>
        <p:txBody>
          <a:bodyPr>
            <a:noAutofit/>
          </a:bodyPr>
          <a:lstStyle/>
          <a:p>
            <a:pPr>
              <a:lnSpc>
                <a:spcPct val="120000"/>
              </a:lnSpc>
              <a:buClr>
                <a:srgbClr val="FFCC00"/>
              </a:buClr>
              <a:defRPr/>
            </a:pPr>
            <a:r>
              <a:rPr lang="en-US" sz="2200" b="1" kern="0" dirty="0">
                <a:solidFill>
                  <a:srgbClr val="FFCC00"/>
                </a:solidFill>
                <a:cs typeface="Arial" pitchFamily="34" charset="0"/>
              </a:rPr>
              <a:t>Red </a:t>
            </a:r>
            <a:r>
              <a:rPr lang="en-US" sz="2200" b="1" kern="0" dirty="0" err="1">
                <a:solidFill>
                  <a:srgbClr val="FFCC00"/>
                </a:solidFill>
                <a:cs typeface="Arial" pitchFamily="34" charset="0"/>
              </a:rPr>
              <a:t>papulopustules</a:t>
            </a:r>
            <a:r>
              <a:rPr lang="en-US" sz="2200" b="1" kern="0" dirty="0">
                <a:solidFill>
                  <a:srgbClr val="FFCC00"/>
                </a:solidFill>
                <a:cs typeface="Arial" pitchFamily="34" charset="0"/>
              </a:rPr>
              <a:t> </a:t>
            </a:r>
          </a:p>
          <a:p>
            <a:pPr lvl="1">
              <a:lnSpc>
                <a:spcPct val="120000"/>
              </a:lnSpc>
              <a:buClr>
                <a:srgbClr val="FFCC00"/>
              </a:buClr>
              <a:defRPr/>
            </a:pPr>
            <a:r>
              <a:rPr lang="en-US" sz="2200" kern="0" dirty="0">
                <a:solidFill>
                  <a:srgbClr val="FFFFFF"/>
                </a:solidFill>
                <a:cs typeface="Arial" pitchFamily="34" charset="0"/>
              </a:rPr>
              <a:t>Pruritus, tenderness in 62</a:t>
            </a:r>
            <a:r>
              <a:rPr lang="en-US" sz="2200" kern="0" dirty="0" smtClean="0">
                <a:solidFill>
                  <a:srgbClr val="FFFFFF"/>
                </a:solidFill>
                <a:cs typeface="Arial" pitchFamily="34" charset="0"/>
              </a:rPr>
              <a:t>%</a:t>
            </a:r>
            <a:endParaRPr lang="en-US" sz="2200" kern="0" dirty="0">
              <a:solidFill>
                <a:srgbClr val="FFFFFF"/>
              </a:solidFill>
              <a:cs typeface="Arial" pitchFamily="34" charset="0"/>
            </a:endParaRPr>
          </a:p>
          <a:p>
            <a:pPr>
              <a:lnSpc>
                <a:spcPct val="120000"/>
              </a:lnSpc>
              <a:buClr>
                <a:srgbClr val="FFCC00"/>
              </a:buClr>
              <a:defRPr/>
            </a:pPr>
            <a:r>
              <a:rPr lang="en-US" sz="2200" b="1" kern="0" dirty="0" err="1" smtClean="0">
                <a:solidFill>
                  <a:srgbClr val="FFCC00"/>
                </a:solidFill>
                <a:cs typeface="Arial" pitchFamily="34" charset="0"/>
              </a:rPr>
              <a:t>Cetuximab</a:t>
            </a:r>
            <a:endParaRPr lang="en-US" sz="2200" b="1" kern="0" dirty="0">
              <a:solidFill>
                <a:srgbClr val="FFCC00"/>
              </a:solidFill>
              <a:cs typeface="Arial" pitchFamily="34" charset="0"/>
            </a:endParaRPr>
          </a:p>
          <a:p>
            <a:pPr lvl="1">
              <a:lnSpc>
                <a:spcPct val="120000"/>
              </a:lnSpc>
              <a:buClr>
                <a:srgbClr val="FFCC00"/>
              </a:buClr>
              <a:defRPr/>
            </a:pPr>
            <a:r>
              <a:rPr lang="en-US" sz="2200" kern="0" dirty="0">
                <a:cs typeface="Arial" pitchFamily="34" charset="0"/>
              </a:rPr>
              <a:t>All grade: 85</a:t>
            </a:r>
            <a:r>
              <a:rPr lang="en-US" sz="2200" kern="0" dirty="0" smtClean="0">
                <a:cs typeface="Arial" pitchFamily="34" charset="0"/>
              </a:rPr>
              <a:t>%</a:t>
            </a:r>
            <a:endParaRPr lang="en-US" sz="2200" kern="0" dirty="0">
              <a:cs typeface="Arial" pitchFamily="34" charset="0"/>
            </a:endParaRPr>
          </a:p>
          <a:p>
            <a:pPr lvl="1">
              <a:lnSpc>
                <a:spcPct val="120000"/>
              </a:lnSpc>
              <a:buClr>
                <a:srgbClr val="FFCC00"/>
              </a:buClr>
              <a:defRPr/>
            </a:pPr>
            <a:r>
              <a:rPr lang="en-US" sz="2200" kern="0" dirty="0">
                <a:cs typeface="Arial" pitchFamily="34" charset="0"/>
              </a:rPr>
              <a:t>Grade 3: 10</a:t>
            </a:r>
            <a:r>
              <a:rPr lang="en-US" sz="2200" kern="0" dirty="0" smtClean="0">
                <a:cs typeface="Arial" pitchFamily="34" charset="0"/>
              </a:rPr>
              <a:t>%</a:t>
            </a:r>
            <a:endParaRPr lang="en-US" sz="2200" kern="0" dirty="0">
              <a:solidFill>
                <a:srgbClr val="FFCC00"/>
              </a:solidFill>
              <a:cs typeface="Arial" pitchFamily="34" charset="0"/>
            </a:endParaRPr>
          </a:p>
        </p:txBody>
      </p:sp>
    </p:spTree>
    <p:extLst>
      <p:ext uri="{BB962C8B-B14F-4D97-AF65-F5344CB8AC3E}">
        <p14:creationId xmlns:p14="http://schemas.microsoft.com/office/powerpoint/2010/main" val="3588649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Screen shot 2013-04-15 at 1.03.5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209675"/>
            <a:ext cx="8305800" cy="42195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14"/>
          <p:cNvSpPr>
            <a:spLocks noChangeArrowheads="1"/>
          </p:cNvSpPr>
          <p:nvPr/>
        </p:nvSpPr>
        <p:spPr bwMode="auto">
          <a:xfrm>
            <a:off x="0" y="652145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err="1" smtClean="0">
                <a:solidFill>
                  <a:schemeClr val="bg1"/>
                </a:solidFill>
                <a:latin typeface="Arial"/>
                <a:cs typeface="Arial"/>
              </a:rPr>
              <a:t>Lacouture</a:t>
            </a:r>
            <a:r>
              <a:rPr lang="en-US" sz="1600" dirty="0" smtClean="0">
                <a:solidFill>
                  <a:schemeClr val="bg1"/>
                </a:solidFill>
                <a:latin typeface="Arial"/>
                <a:cs typeface="Arial"/>
              </a:rPr>
              <a:t> </a:t>
            </a:r>
            <a:r>
              <a:rPr lang="en-US" sz="1600" dirty="0">
                <a:solidFill>
                  <a:schemeClr val="bg1"/>
                </a:solidFill>
                <a:latin typeface="Arial"/>
                <a:cs typeface="Arial"/>
              </a:rPr>
              <a:t>ME et al. </a:t>
            </a:r>
            <a:r>
              <a:rPr lang="en-US" sz="1600" i="1" dirty="0">
                <a:solidFill>
                  <a:schemeClr val="bg1"/>
                </a:solidFill>
                <a:latin typeface="Arial"/>
                <a:cs typeface="Arial"/>
              </a:rPr>
              <a:t>J </a:t>
            </a:r>
            <a:r>
              <a:rPr lang="en-US" sz="1600" i="1" dirty="0" err="1" smtClean="0">
                <a:solidFill>
                  <a:schemeClr val="bg1"/>
                </a:solidFill>
                <a:latin typeface="Arial"/>
                <a:cs typeface="Arial"/>
              </a:rPr>
              <a:t>Clin</a:t>
            </a:r>
            <a:r>
              <a:rPr lang="en-US" sz="1600" i="1" dirty="0" smtClean="0">
                <a:solidFill>
                  <a:schemeClr val="bg1"/>
                </a:solidFill>
                <a:latin typeface="Arial"/>
                <a:cs typeface="Arial"/>
              </a:rPr>
              <a:t> </a:t>
            </a:r>
            <a:r>
              <a:rPr lang="en-US" sz="1600" i="1" dirty="0" err="1">
                <a:solidFill>
                  <a:schemeClr val="bg1"/>
                </a:solidFill>
                <a:latin typeface="Arial"/>
                <a:cs typeface="Arial"/>
              </a:rPr>
              <a:t>Oncol</a:t>
            </a:r>
            <a:r>
              <a:rPr lang="en-US" sz="1600" i="1" dirty="0">
                <a:solidFill>
                  <a:schemeClr val="bg1"/>
                </a:solidFill>
                <a:latin typeface="Arial"/>
                <a:cs typeface="Arial"/>
              </a:rPr>
              <a:t> </a:t>
            </a:r>
            <a:r>
              <a:rPr lang="en-US" sz="1600" dirty="0">
                <a:solidFill>
                  <a:schemeClr val="bg1"/>
                </a:solidFill>
                <a:latin typeface="Arial"/>
                <a:cs typeface="Arial"/>
              </a:rPr>
              <a:t>2010;28(8)1351-57.</a:t>
            </a:r>
            <a:endParaRPr lang="en-US" sz="1600" i="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5"/>
          <p:cNvSpPr>
            <a:spLocks noGrp="1" noChangeArrowheads="1"/>
          </p:cNvSpPr>
          <p:nvPr>
            <p:ph type="title"/>
          </p:nvPr>
        </p:nvSpPr>
        <p:spPr/>
        <p:txBody>
          <a:bodyPr>
            <a:normAutofit fontScale="90000"/>
          </a:bodyPr>
          <a:lstStyle/>
          <a:p>
            <a:pPr>
              <a:lnSpc>
                <a:spcPct val="90000"/>
              </a:lnSpc>
            </a:pPr>
            <a:r>
              <a:rPr lang="en-US" dirty="0">
                <a:latin typeface="Arial" charset="0"/>
                <a:ea typeface="ヒラギノ角ゴ Pro W3" charset="0"/>
                <a:cs typeface="ヒラギノ角ゴ Pro W3" charset="0"/>
              </a:rPr>
              <a:t>STEPP: Pre-emptive </a:t>
            </a:r>
            <a:r>
              <a:rPr lang="en-US" dirty="0" smtClean="0">
                <a:latin typeface="Arial" charset="0"/>
                <a:ea typeface="ヒラギノ角ゴ Pro W3" charset="0"/>
                <a:cs typeface="ヒラギノ角ゴ Pro W3" charset="0"/>
              </a:rPr>
              <a:t>versus </a:t>
            </a:r>
            <a:r>
              <a:rPr lang="en-US" dirty="0">
                <a:latin typeface="Arial" charset="0"/>
                <a:ea typeface="ヒラギノ角ゴ Pro W3" charset="0"/>
                <a:cs typeface="ヒラギノ角ゴ Pro W3" charset="0"/>
              </a:rPr>
              <a:t>Reactive Treatment </a:t>
            </a:r>
            <a:r>
              <a:rPr lang="en-US" dirty="0" smtClean="0">
                <a:latin typeface="Arial" charset="0"/>
                <a:ea typeface="ヒラギノ角ゴ Pro W3" charset="0"/>
                <a:cs typeface="ヒラギノ角ゴ Pro W3" charset="0"/>
              </a:rPr>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for </a:t>
            </a:r>
            <a:r>
              <a:rPr lang="en-US" dirty="0">
                <a:latin typeface="Arial" charset="0"/>
                <a:ea typeface="ヒラギノ角ゴ Pro W3" charset="0"/>
                <a:cs typeface="ヒラギノ角ゴ Pro W3" charset="0"/>
              </a:rPr>
              <a:t>Skin Toxicities Associated with </a:t>
            </a:r>
            <a:r>
              <a:rPr lang="en-US" dirty="0" smtClean="0">
                <a:latin typeface="Arial" charset="0"/>
                <a:ea typeface="ヒラギノ角ゴ Pro W3" charset="0"/>
                <a:cs typeface="ヒラギノ角ゴ Pro W3" charset="0"/>
              </a:rPr>
              <a:t>the EGFR Antibodies</a:t>
            </a:r>
            <a:endParaRPr lang="en-US" dirty="0">
              <a:latin typeface="Arial" charset="0"/>
              <a:ea typeface="ヒラギノ角ゴ Pro W3" charset="0"/>
              <a:cs typeface="ヒラギノ角ゴ Pro W3" charset="0"/>
            </a:endParaRPr>
          </a:p>
        </p:txBody>
      </p:sp>
      <p:sp>
        <p:nvSpPr>
          <p:cNvPr id="17410" name="Rectangle 6"/>
          <p:cNvSpPr>
            <a:spLocks noGrp="1" noChangeArrowheads="1"/>
          </p:cNvSpPr>
          <p:nvPr>
            <p:ph idx="1"/>
          </p:nvPr>
        </p:nvSpPr>
        <p:spPr/>
        <p:txBody>
          <a:bodyPr/>
          <a:lstStyle/>
          <a:p>
            <a:pPr>
              <a:spcBef>
                <a:spcPts val="800"/>
              </a:spcBef>
              <a:defRPr/>
            </a:pPr>
            <a:r>
              <a:rPr lang="en-US" sz="2400" dirty="0" smtClean="0"/>
              <a:t>Pre-emptive skin treatment consisted of:</a:t>
            </a:r>
          </a:p>
          <a:p>
            <a:pPr lvl="1">
              <a:spcBef>
                <a:spcPts val="800"/>
              </a:spcBef>
              <a:defRPr/>
            </a:pPr>
            <a:r>
              <a:rPr lang="en-US" sz="2400" dirty="0" smtClean="0"/>
              <a:t>Skin moisturizer applied daily</a:t>
            </a:r>
            <a:endParaRPr lang="en-US" sz="2400" dirty="0"/>
          </a:p>
          <a:p>
            <a:pPr lvl="1">
              <a:spcBef>
                <a:spcPts val="800"/>
              </a:spcBef>
              <a:defRPr/>
            </a:pPr>
            <a:r>
              <a:rPr lang="en-US" sz="2400" dirty="0" smtClean="0"/>
              <a:t>Sunscreen before heading outdoors</a:t>
            </a:r>
          </a:p>
          <a:p>
            <a:pPr lvl="1">
              <a:spcBef>
                <a:spcPts val="800"/>
              </a:spcBef>
              <a:defRPr/>
            </a:pPr>
            <a:r>
              <a:rPr lang="en-US" sz="2400" dirty="0" smtClean="0"/>
              <a:t>Topical steroid applied at bedtime</a:t>
            </a:r>
          </a:p>
          <a:p>
            <a:pPr lvl="1">
              <a:spcBef>
                <a:spcPts val="800"/>
              </a:spcBef>
              <a:defRPr/>
            </a:pPr>
            <a:r>
              <a:rPr lang="en-US" sz="2400" dirty="0" smtClean="0"/>
              <a:t>Doxycycline</a:t>
            </a:r>
          </a:p>
          <a:p>
            <a:pPr lvl="1">
              <a:spcBef>
                <a:spcPts val="800"/>
              </a:spcBef>
              <a:defRPr/>
            </a:pPr>
            <a:endParaRPr lang="en-US" sz="1000" dirty="0" smtClean="0"/>
          </a:p>
          <a:p>
            <a:pPr>
              <a:spcBef>
                <a:spcPts val="800"/>
              </a:spcBef>
              <a:defRPr/>
            </a:pPr>
            <a:r>
              <a:rPr lang="en-US" sz="2400" dirty="0"/>
              <a:t>P</a:t>
            </a:r>
            <a:r>
              <a:rPr lang="en-US" sz="2400" dirty="0" smtClean="0"/>
              <a:t>re</a:t>
            </a:r>
            <a:r>
              <a:rPr lang="en-US" sz="2400" dirty="0"/>
              <a:t>-emptive skin </a:t>
            </a:r>
            <a:r>
              <a:rPr lang="en-US" sz="2400" dirty="0" smtClean="0"/>
              <a:t>treatment resulted in:</a:t>
            </a:r>
          </a:p>
          <a:p>
            <a:pPr lvl="1">
              <a:spcBef>
                <a:spcPts val="800"/>
              </a:spcBef>
              <a:defRPr/>
            </a:pPr>
            <a:r>
              <a:rPr lang="en-US" sz="2400" dirty="0" smtClean="0"/>
              <a:t>Decreased Grade ≥2 dermatologic </a:t>
            </a:r>
            <a:r>
              <a:rPr lang="en-US" sz="2400" dirty="0"/>
              <a:t>toxicities </a:t>
            </a:r>
            <a:endParaRPr lang="en-US" sz="2400" dirty="0" smtClean="0"/>
          </a:p>
          <a:p>
            <a:pPr lvl="1">
              <a:spcBef>
                <a:spcPts val="800"/>
              </a:spcBef>
              <a:defRPr/>
            </a:pPr>
            <a:r>
              <a:rPr lang="en-US" sz="2400" dirty="0" smtClean="0"/>
              <a:t>Less impairment of quality </a:t>
            </a:r>
            <a:r>
              <a:rPr lang="en-US" sz="2400" dirty="0"/>
              <a:t>of </a:t>
            </a:r>
            <a:r>
              <a:rPr lang="en-US" sz="2400" dirty="0" smtClean="0"/>
              <a:t>life</a:t>
            </a:r>
            <a:endParaRPr lang="en-US" sz="2400" dirty="0"/>
          </a:p>
        </p:txBody>
      </p:sp>
      <p:sp>
        <p:nvSpPr>
          <p:cNvPr id="89091" name="Rectangle 14"/>
          <p:cNvSpPr>
            <a:spLocks noChangeArrowheads="1"/>
          </p:cNvSpPr>
          <p:nvPr/>
        </p:nvSpPr>
        <p:spPr bwMode="auto">
          <a:xfrm>
            <a:off x="0" y="6521450"/>
            <a:ext cx="617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err="1" smtClean="0">
                <a:solidFill>
                  <a:schemeClr val="bg1"/>
                </a:solidFill>
                <a:latin typeface="Arial"/>
                <a:cs typeface="Arial"/>
              </a:rPr>
              <a:t>Lacouture</a:t>
            </a:r>
            <a:r>
              <a:rPr lang="en-US" sz="1600" dirty="0" smtClean="0">
                <a:solidFill>
                  <a:schemeClr val="bg1"/>
                </a:solidFill>
                <a:latin typeface="Arial"/>
                <a:cs typeface="Arial"/>
              </a:rPr>
              <a:t> </a:t>
            </a:r>
            <a:r>
              <a:rPr lang="en-US" sz="1600" dirty="0">
                <a:solidFill>
                  <a:schemeClr val="bg1"/>
                </a:solidFill>
                <a:latin typeface="Arial"/>
                <a:cs typeface="Arial"/>
              </a:rPr>
              <a:t>ME et al. </a:t>
            </a:r>
            <a:r>
              <a:rPr lang="en-US" sz="1600" i="1" dirty="0">
                <a:solidFill>
                  <a:schemeClr val="bg1"/>
                </a:solidFill>
                <a:latin typeface="Arial"/>
                <a:cs typeface="Arial"/>
              </a:rPr>
              <a:t>J </a:t>
            </a:r>
            <a:r>
              <a:rPr lang="en-US" sz="1600" i="1" dirty="0" err="1" smtClean="0">
                <a:solidFill>
                  <a:schemeClr val="bg1"/>
                </a:solidFill>
                <a:latin typeface="Arial"/>
                <a:cs typeface="Arial"/>
              </a:rPr>
              <a:t>Clin</a:t>
            </a:r>
            <a:r>
              <a:rPr lang="en-US" sz="1600" i="1" dirty="0" smtClean="0">
                <a:solidFill>
                  <a:schemeClr val="bg1"/>
                </a:solidFill>
                <a:latin typeface="Arial"/>
                <a:cs typeface="Arial"/>
              </a:rPr>
              <a:t> </a:t>
            </a:r>
            <a:r>
              <a:rPr lang="en-US" sz="1600" i="1" dirty="0" err="1">
                <a:solidFill>
                  <a:schemeClr val="bg1"/>
                </a:solidFill>
                <a:latin typeface="Arial"/>
                <a:cs typeface="Arial"/>
              </a:rPr>
              <a:t>Oncol</a:t>
            </a:r>
            <a:r>
              <a:rPr lang="en-US" sz="1600" i="1" dirty="0">
                <a:solidFill>
                  <a:schemeClr val="bg1"/>
                </a:solidFill>
                <a:latin typeface="Arial"/>
                <a:cs typeface="Arial"/>
              </a:rPr>
              <a:t> </a:t>
            </a:r>
            <a:r>
              <a:rPr lang="en-US" sz="1600" dirty="0">
                <a:solidFill>
                  <a:schemeClr val="bg1"/>
                </a:solidFill>
                <a:latin typeface="Arial"/>
                <a:cs typeface="Arial"/>
              </a:rPr>
              <a:t>2010;28(8)1351-57.</a:t>
            </a:r>
            <a:endParaRPr lang="en-US" sz="1600" i="1" dirty="0">
              <a:solidFill>
                <a:schemeClr val="bg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Incidence of Infusion Reactions in Patients Receiving EGFR Antibodies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0"/>
            <a:ext cx="7772400" cy="3048000"/>
          </a:xfrm>
          <a:prstGeom prst="rect">
            <a:avLst/>
          </a:prstGeom>
        </p:spPr>
        <p:txBody>
          <a:bodyPr anchor="ctr" anchorCtr="0">
            <a:normAutofit/>
          </a:bodyPr>
          <a:lstStyle>
            <a:lvl1pPr algn="l" defTabSz="457200" rtl="0" eaLnBrk="1" latinLnBrk="0" hangingPunct="1">
              <a:spcBef>
                <a:spcPct val="0"/>
              </a:spcBef>
              <a:buNone/>
              <a:defRPr sz="2800" b="1" kern="1200">
                <a:solidFill>
                  <a:srgbClr val="ECBB33"/>
                </a:solidFill>
                <a:latin typeface="+mj-lt"/>
                <a:ea typeface="+mj-ea"/>
                <a:cs typeface="+mj-cs"/>
              </a:defRPr>
            </a:lvl1pPr>
          </a:lstStyle>
          <a:p>
            <a:pPr algn="ctr">
              <a:lnSpc>
                <a:spcPct val="120000"/>
              </a:lnSpc>
            </a:pPr>
            <a:r>
              <a:rPr lang="en-US" dirty="0">
                <a:solidFill>
                  <a:srgbClr val="FFFFFF"/>
                </a:solidFill>
                <a:latin typeface="Arial" charset="0"/>
                <a:ea typeface="ＭＳ Ｐゴシック" charset="0"/>
                <a:cs typeface="ＭＳ Ｐゴシック" charset="0"/>
              </a:rPr>
              <a:t>MODULE </a:t>
            </a:r>
            <a:r>
              <a:rPr lang="en-US" dirty="0" smtClean="0">
                <a:solidFill>
                  <a:srgbClr val="FFFFFF"/>
                </a:solidFill>
                <a:latin typeface="Arial" charset="0"/>
                <a:ea typeface="ＭＳ Ｐゴシック" charset="0"/>
                <a:cs typeface="ＭＳ Ｐゴシック" charset="0"/>
              </a:rPr>
              <a:t>5: MANAGEMENT OF </a:t>
            </a:r>
            <a:r>
              <a:rPr lang="en-US" dirty="0" err="1" smtClean="0">
                <a:solidFill>
                  <a:srgbClr val="FFFFFF"/>
                </a:solidFill>
                <a:latin typeface="Arial" charset="0"/>
                <a:ea typeface="ＭＳ Ｐゴシック" charset="0"/>
                <a:cs typeface="ＭＳ Ｐゴシック" charset="0"/>
              </a:rPr>
              <a:t>mCRC</a:t>
            </a:r>
            <a:r>
              <a:rPr lang="en-US" dirty="0" smtClean="0">
                <a:solidFill>
                  <a:srgbClr val="FFFFFF"/>
                </a:solidFill>
                <a:latin typeface="Arial" charset="0"/>
                <a:ea typeface="ＭＳ Ｐゴシック" charset="0"/>
                <a:cs typeface="ＭＳ Ｐゴシック" charset="0"/>
              </a:rPr>
              <a:t> </a:t>
            </a:r>
            <a:br>
              <a:rPr lang="en-US" dirty="0" smtClean="0">
                <a:solidFill>
                  <a:srgbClr val="FFFFFF"/>
                </a:solidFill>
                <a:latin typeface="Arial" charset="0"/>
                <a:ea typeface="ＭＳ Ｐゴシック" charset="0"/>
                <a:cs typeface="ＭＳ Ｐゴシック" charset="0"/>
              </a:rPr>
            </a:br>
            <a:r>
              <a:rPr lang="en-US" dirty="0" smtClean="0">
                <a:solidFill>
                  <a:srgbClr val="FFFFFF"/>
                </a:solidFill>
                <a:latin typeface="Arial" charset="0"/>
                <a:ea typeface="ＭＳ Ｐゴシック" charset="0"/>
                <a:cs typeface="ＭＳ Ｐゴシック" charset="0"/>
              </a:rPr>
              <a:t>WITH HEATED INTRAPERITONEAL CHEMOTHERAPY (HIPEC)</a:t>
            </a:r>
            <a:endParaRPr lang="en-US" dirty="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0677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title"/>
          </p:nvPr>
        </p:nvSpPr>
        <p:spPr/>
        <p:txBody>
          <a:bodyPr/>
          <a:lstStyle/>
          <a:p>
            <a:r>
              <a:rPr lang="en-US" dirty="0">
                <a:latin typeface="Arial" charset="0"/>
                <a:ea typeface="ヒラギノ角ゴ Pro W3" charset="0"/>
                <a:cs typeface="ヒラギノ角ゴ Pro W3" charset="0"/>
              </a:rPr>
              <a:t>Case </a:t>
            </a:r>
            <a:r>
              <a:rPr lang="en-US" dirty="0" smtClean="0">
                <a:latin typeface="Arial" charset="0"/>
                <a:ea typeface="ヒラギノ角ゴ Pro W3" charset="0"/>
                <a:cs typeface="ヒラギノ角ゴ Pro W3" charset="0"/>
              </a:rPr>
              <a:t>(</a:t>
            </a:r>
            <a:r>
              <a:rPr lang="en-US" dirty="0">
                <a:latin typeface="Arial" charset="0"/>
                <a:ea typeface="ヒラギノ角ゴ Pro W3" charset="0"/>
                <a:cs typeface="ヒラギノ角ゴ Pro W3" charset="0"/>
              </a:rPr>
              <a:t>from the practice of </a:t>
            </a:r>
            <a:r>
              <a:rPr lang="en-US" dirty="0" err="1">
                <a:latin typeface="Arial" charset="0"/>
                <a:ea typeface="ヒラギノ角ゴ Pro W3" charset="0"/>
                <a:cs typeface="ヒラギノ角ゴ Pro W3" charset="0"/>
              </a:rPr>
              <a:t>Ms</a:t>
            </a:r>
            <a:r>
              <a:rPr lang="en-US" dirty="0">
                <a:latin typeface="Arial" charset="0"/>
                <a:ea typeface="ヒラギノ角ゴ Pro W3" charset="0"/>
                <a:cs typeface="ヒラギノ角ゴ Pro W3" charset="0"/>
              </a:rPr>
              <a:t> </a:t>
            </a:r>
            <a:r>
              <a:rPr lang="en-US" dirty="0" err="1">
                <a:latin typeface="Arial" charset="0"/>
                <a:ea typeface="ヒラギノ角ゴ Pro W3" charset="0"/>
                <a:cs typeface="ヒラギノ角ゴ Pro W3" charset="0"/>
              </a:rPr>
              <a:t>Triglianos</a:t>
            </a:r>
            <a:r>
              <a:rPr lang="en-US" dirty="0">
                <a:latin typeface="Arial" charset="0"/>
                <a:ea typeface="ヒラギノ角ゴ Pro W3" charset="0"/>
                <a:cs typeface="ヒラギノ角ゴ Pro W3" charset="0"/>
              </a:rPr>
              <a:t>)</a:t>
            </a:r>
          </a:p>
        </p:txBody>
      </p:sp>
      <p:sp>
        <p:nvSpPr>
          <p:cNvPr id="17410" name="Rectangle 6"/>
          <p:cNvSpPr>
            <a:spLocks noGrp="1" noChangeArrowheads="1"/>
          </p:cNvSpPr>
          <p:nvPr>
            <p:ph idx="1"/>
          </p:nvPr>
        </p:nvSpPr>
        <p:spPr/>
        <p:txBody>
          <a:bodyPr/>
          <a:lstStyle/>
          <a:p>
            <a:pPr>
              <a:defRPr/>
            </a:pPr>
            <a:r>
              <a:rPr lang="en-US" sz="2400" dirty="0" smtClean="0"/>
              <a:t>42-year-old unmarried woman who lives with her mother and previously worked with mentally disabled people </a:t>
            </a:r>
            <a:endParaRPr lang="en-US" sz="2400" dirty="0"/>
          </a:p>
          <a:p>
            <a:pPr>
              <a:defRPr/>
            </a:pPr>
            <a:r>
              <a:rPr lang="en-US" sz="2400" dirty="0" smtClean="0"/>
              <a:t>Metastatic CRC </a:t>
            </a:r>
          </a:p>
          <a:p>
            <a:pPr lvl="1">
              <a:defRPr/>
            </a:pPr>
            <a:r>
              <a:rPr lang="en-US" sz="2400" dirty="0" smtClean="0"/>
              <a:t>Receives </a:t>
            </a:r>
            <a:r>
              <a:rPr lang="en-US" sz="2400" dirty="0"/>
              <a:t>heated intraperitoneal chemotherapy (HIPEC) for peritoneal </a:t>
            </a:r>
            <a:r>
              <a:rPr lang="en-US" sz="2400" dirty="0" smtClean="0"/>
              <a:t>metastases</a:t>
            </a:r>
            <a:endParaRPr lang="en-US" sz="2400" dirty="0"/>
          </a:p>
          <a:p>
            <a:pPr lvl="1">
              <a:defRPr/>
            </a:pPr>
            <a:r>
              <a:rPr lang="en-US" sz="2400" dirty="0" smtClean="0"/>
              <a:t>FOLFIRI/</a:t>
            </a:r>
            <a:r>
              <a:rPr lang="en-US" sz="2400" dirty="0"/>
              <a:t>bevacizumab </a:t>
            </a:r>
            <a:endParaRPr lang="en-US" sz="2400" dirty="0" smtClean="0"/>
          </a:p>
          <a:p>
            <a:pPr lvl="1">
              <a:defRPr/>
            </a:pPr>
            <a:r>
              <a:rPr lang="en-US" sz="2400" dirty="0" err="1" smtClean="0"/>
              <a:t>Regorafenib</a:t>
            </a:r>
            <a:endParaRPr lang="en-US" sz="2400" dirty="0" smtClean="0"/>
          </a:p>
          <a:p>
            <a:pPr>
              <a:defRPr/>
            </a:pPr>
            <a:r>
              <a:rPr lang="en-US" sz="2400" dirty="0" smtClean="0"/>
              <a:t>Patient is </a:t>
            </a:r>
            <a:r>
              <a:rPr lang="en-US" sz="2400" dirty="0"/>
              <a:t>becoming progressively depressed in response to her medical condition and does not wish to receive antidepressants</a:t>
            </a:r>
            <a:r>
              <a:rPr lang="en-US" sz="2400" dirty="0" smtClean="0"/>
              <a:t>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65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 5 42YO_237156300.jpg"/>
          <p:cNvPicPr>
            <a:picLocks noChangeAspect="1"/>
          </p:cNvPicPr>
          <p:nvPr/>
        </p:nvPicPr>
        <p:blipFill rotWithShape="1">
          <a:blip r:embed="rId3">
            <a:extLst>
              <a:ext uri="{28A0092B-C50C-407E-A947-70E740481C1C}">
                <a14:useLocalDpi xmlns:a14="http://schemas.microsoft.com/office/drawing/2010/main" val="0"/>
              </a:ext>
            </a:extLst>
          </a:blip>
          <a:srcRect t="-26" b="5205"/>
          <a:stretch/>
        </p:blipFill>
        <p:spPr>
          <a:xfrm>
            <a:off x="1917700" y="1261872"/>
            <a:ext cx="5246132" cy="4974336"/>
          </a:xfrm>
          <a:prstGeom prst="rect">
            <a:avLst/>
          </a:prstGeom>
        </p:spPr>
      </p:pic>
      <p:cxnSp>
        <p:nvCxnSpPr>
          <p:cNvPr id="15" name="Straight Connector 14"/>
          <p:cNvCxnSpPr/>
          <p:nvPr/>
        </p:nvCxnSpPr>
        <p:spPr>
          <a:xfrm flipV="1">
            <a:off x="4989988" y="3271523"/>
            <a:ext cx="59002" cy="29419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4989988" y="3236436"/>
            <a:ext cx="131273" cy="3508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4917717" y="3565713"/>
            <a:ext cx="131273" cy="3508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092514" y="3819673"/>
            <a:ext cx="131273" cy="3508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055167" y="3931679"/>
            <a:ext cx="131273" cy="3508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112987" y="3830950"/>
            <a:ext cx="38529" cy="135816"/>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802000" y="3615424"/>
            <a:ext cx="949025" cy="292388"/>
          </a:xfrm>
          <a:prstGeom prst="rect">
            <a:avLst/>
          </a:prstGeom>
          <a:noFill/>
          <a:ln>
            <a:noFill/>
          </a:ln>
        </p:spPr>
        <p:txBody>
          <a:bodyPr wrap="square" rtlCol="0">
            <a:spAutoFit/>
          </a:bodyPr>
          <a:lstStyle/>
          <a:p>
            <a:r>
              <a:rPr lang="en-US" sz="1300" b="1" dirty="0" smtClean="0">
                <a:solidFill>
                  <a:srgbClr val="FFFF00"/>
                </a:solidFill>
                <a:effectLst>
                  <a:outerShdw blurRad="50800" dist="38100" dir="2700000" algn="tl" rotWithShape="0">
                    <a:srgbClr val="000000">
                      <a:alpha val="43000"/>
                    </a:srgbClr>
                  </a:outerShdw>
                </a:effectLst>
              </a:rPr>
              <a:t>2.86 cm</a:t>
            </a:r>
            <a:endParaRPr lang="en-US" sz="1300" b="1" dirty="0">
              <a:solidFill>
                <a:srgbClr val="FFFF00"/>
              </a:solidFill>
              <a:effectLst>
                <a:outerShdw blurRad="50800" dist="38100" dir="2700000" algn="tl" rotWithShape="0">
                  <a:srgbClr val="000000">
                    <a:alpha val="43000"/>
                  </a:srgbClr>
                </a:outerShdw>
              </a:effectLst>
            </a:endParaRPr>
          </a:p>
        </p:txBody>
      </p:sp>
      <p:sp>
        <p:nvSpPr>
          <p:cNvPr id="13" name="TextBox 12"/>
          <p:cNvSpPr txBox="1"/>
          <p:nvPr/>
        </p:nvSpPr>
        <p:spPr>
          <a:xfrm>
            <a:off x="4917717" y="3978044"/>
            <a:ext cx="949025" cy="292388"/>
          </a:xfrm>
          <a:prstGeom prst="rect">
            <a:avLst/>
          </a:prstGeom>
          <a:noFill/>
          <a:ln>
            <a:noFill/>
          </a:ln>
        </p:spPr>
        <p:txBody>
          <a:bodyPr wrap="square" rtlCol="0">
            <a:spAutoFit/>
          </a:bodyPr>
          <a:lstStyle/>
          <a:p>
            <a:r>
              <a:rPr lang="en-US" sz="1300" b="1" dirty="0" smtClean="0">
                <a:solidFill>
                  <a:srgbClr val="FFFF00"/>
                </a:solidFill>
                <a:effectLst>
                  <a:outerShdw blurRad="50800" dist="38100" dir="2700000" algn="tl" rotWithShape="0">
                    <a:srgbClr val="000000">
                      <a:alpha val="43000"/>
                    </a:srgbClr>
                  </a:outerShdw>
                </a:effectLst>
              </a:rPr>
              <a:t>1.03 cm</a:t>
            </a:r>
            <a:endParaRPr lang="en-US" sz="1300" b="1" dirty="0">
              <a:solidFill>
                <a:srgbClr val="FFFF00"/>
              </a:solidFill>
              <a:effectLst>
                <a:outerShdw blurRad="50800" dist="38100" dir="2700000" algn="tl" rotWithShape="0">
                  <a:srgbClr val="000000">
                    <a:alpha val="43000"/>
                  </a:srgbClr>
                </a:outerShdw>
              </a:effectLst>
            </a:endParaRPr>
          </a:p>
        </p:txBody>
      </p:sp>
      <p:sp>
        <p:nvSpPr>
          <p:cNvPr id="7" name="Rectangle 6"/>
          <p:cNvSpPr/>
          <p:nvPr/>
        </p:nvSpPr>
        <p:spPr>
          <a:xfrm>
            <a:off x="112942" y="6355834"/>
            <a:ext cx="3277958" cy="369332"/>
          </a:xfrm>
          <a:prstGeom prst="rect">
            <a:avLst/>
          </a:prstGeom>
        </p:spPr>
        <p:txBody>
          <a:bodyPr wrap="square">
            <a:spAutoFit/>
          </a:bodyPr>
          <a:lstStyle/>
          <a:p>
            <a:r>
              <a:rPr lang="en-US" dirty="0" smtClean="0">
                <a:solidFill>
                  <a:schemeClr val="bg1"/>
                </a:solidFill>
                <a:latin typeface="Arial" charset="0"/>
                <a:ea typeface="ＭＳ Ｐゴシック" charset="0"/>
                <a:cs typeface="ＭＳ Ｐゴシック" charset="0"/>
              </a:rPr>
              <a:t>Courtesy of T. </a:t>
            </a:r>
            <a:r>
              <a:rPr lang="en-US" dirty="0" err="1" smtClean="0">
                <a:solidFill>
                  <a:schemeClr val="bg1"/>
                </a:solidFill>
                <a:latin typeface="Arial" charset="0"/>
                <a:ea typeface="ＭＳ Ｐゴシック" charset="0"/>
                <a:cs typeface="ＭＳ Ｐゴシック" charset="0"/>
              </a:rPr>
              <a:t>Triglianos</a:t>
            </a:r>
            <a:endParaRPr lang="en-US" dirty="0"/>
          </a:p>
        </p:txBody>
      </p:sp>
      <p:sp>
        <p:nvSpPr>
          <p:cNvPr id="3" name="Title 2"/>
          <p:cNvSpPr>
            <a:spLocks noGrp="1"/>
          </p:cNvSpPr>
          <p:nvPr>
            <p:ph type="title"/>
          </p:nvPr>
        </p:nvSpPr>
        <p:spPr/>
        <p:txBody>
          <a:bodyPr/>
          <a:lstStyle/>
          <a:p>
            <a:r>
              <a:rPr lang="en-US" dirty="0" smtClean="0"/>
              <a:t>Case: </a:t>
            </a:r>
            <a:r>
              <a:rPr lang="en-US" dirty="0"/>
              <a:t>Peritoneal Disease</a:t>
            </a:r>
          </a:p>
        </p:txBody>
      </p:sp>
    </p:spTree>
    <p:extLst>
      <p:ext uri="{BB962C8B-B14F-4D97-AF65-F5344CB8AC3E}">
        <p14:creationId xmlns:p14="http://schemas.microsoft.com/office/powerpoint/2010/main" val="837379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685800" y="1600200"/>
            <a:ext cx="7772400" cy="3048000"/>
          </a:xfrm>
        </p:spPr>
        <p:txBody>
          <a:bodyPr>
            <a:normAutofit/>
          </a:bodyPr>
          <a:lstStyle/>
          <a:p>
            <a:pPr algn="ctr">
              <a:lnSpc>
                <a:spcPct val="120000"/>
              </a:lnSpc>
            </a:pPr>
            <a:r>
              <a:rPr lang="en-US" sz="3200" dirty="0">
                <a:solidFill>
                  <a:schemeClr val="bg1"/>
                </a:solidFill>
                <a:latin typeface="Arial" charset="0"/>
                <a:ea typeface="ＭＳ Ｐゴシック" charset="0"/>
                <a:cs typeface="ＭＳ Ｐゴシック" charset="0"/>
              </a:rPr>
              <a:t>Role of HIPEC in the Therapeutic Management of </a:t>
            </a:r>
            <a:r>
              <a:rPr lang="en-US" sz="3200" dirty="0" err="1">
                <a:solidFill>
                  <a:schemeClr val="bg1"/>
                </a:solidFill>
                <a:latin typeface="Arial" charset="0"/>
                <a:ea typeface="ＭＳ Ｐゴシック" charset="0"/>
                <a:cs typeface="ＭＳ Ｐゴシック" charset="0"/>
              </a:rPr>
              <a:t>mCRC</a:t>
            </a:r>
            <a:endParaRPr lang="en-US" sz="3200" dirty="0">
              <a:solidFill>
                <a:schemeClr val="bg1"/>
              </a:solidFill>
              <a:latin typeface="Arial" charset="0"/>
              <a:ea typeface="ＭＳ Ｐゴシック" charset="0"/>
              <a:cs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2"/>
          <p:cNvSpPr>
            <a:spLocks noGrp="1"/>
          </p:cNvSpPr>
          <p:nvPr>
            <p:ph type="title"/>
          </p:nvPr>
        </p:nvSpPr>
        <p:spPr/>
        <p:txBody>
          <a:bodyPr/>
          <a:lstStyle/>
          <a:p>
            <a:r>
              <a:rPr lang="en-US">
                <a:latin typeface="Arial" charset="0"/>
                <a:ea typeface="ＭＳ Ｐゴシック" charset="0"/>
                <a:cs typeface="ＭＳ Ｐゴシック" charset="0"/>
              </a:rPr>
              <a:t>Hyperthermic Intraperitoneal Chemotherapy (HIPEC)</a:t>
            </a:r>
          </a:p>
        </p:txBody>
      </p:sp>
      <p:sp>
        <p:nvSpPr>
          <p:cNvPr id="4" name="Content Placeholder 3"/>
          <p:cNvSpPr>
            <a:spLocks noGrp="1"/>
          </p:cNvSpPr>
          <p:nvPr>
            <p:ph idx="1"/>
          </p:nvPr>
        </p:nvSpPr>
        <p:spPr>
          <a:xfrm>
            <a:off x="457200" y="1371591"/>
            <a:ext cx="8229600" cy="4406909"/>
          </a:xfrm>
        </p:spPr>
        <p:txBody>
          <a:bodyPr>
            <a:noAutofit/>
          </a:bodyPr>
          <a:lstStyle/>
          <a:p>
            <a:pPr>
              <a:lnSpc>
                <a:spcPct val="110000"/>
              </a:lnSpc>
              <a:defRPr/>
            </a:pPr>
            <a:r>
              <a:rPr lang="en-US" sz="2200" dirty="0" smtClean="0"/>
              <a:t>Life expectancy from peritoneal metastases is very short: 18-48 months from </a:t>
            </a:r>
            <a:r>
              <a:rPr lang="en-US" sz="2200" dirty="0" err="1" smtClean="0"/>
              <a:t>mCRC</a:t>
            </a:r>
            <a:endParaRPr lang="en-US" sz="2200" dirty="0"/>
          </a:p>
          <a:p>
            <a:pPr>
              <a:lnSpc>
                <a:spcPct val="110000"/>
              </a:lnSpc>
              <a:defRPr/>
            </a:pPr>
            <a:r>
              <a:rPr lang="en-US" sz="2200" dirty="0" smtClean="0"/>
              <a:t>Significant morbidity and death from disease progression in abdominal cavity</a:t>
            </a:r>
          </a:p>
          <a:p>
            <a:pPr>
              <a:lnSpc>
                <a:spcPct val="110000"/>
              </a:lnSpc>
              <a:defRPr/>
            </a:pPr>
            <a:r>
              <a:rPr lang="en-US" sz="2200" dirty="0" smtClean="0"/>
              <a:t>HIPEC</a:t>
            </a:r>
          </a:p>
          <a:p>
            <a:pPr lvl="1">
              <a:lnSpc>
                <a:spcPct val="110000"/>
              </a:lnSpc>
              <a:defRPr/>
            </a:pPr>
            <a:r>
              <a:rPr lang="en-US" sz="2200" dirty="0" smtClean="0"/>
              <a:t>Intensive regional treatment to site of </a:t>
            </a:r>
            <a:r>
              <a:rPr lang="en-US" sz="2200" dirty="0" err="1" smtClean="0"/>
              <a:t>micrometastases</a:t>
            </a:r>
            <a:endParaRPr lang="en-US" sz="2200" dirty="0" smtClean="0"/>
          </a:p>
          <a:p>
            <a:pPr lvl="1">
              <a:lnSpc>
                <a:spcPct val="110000"/>
              </a:lnSpc>
              <a:defRPr/>
            </a:pPr>
            <a:r>
              <a:rPr lang="en-US" sz="2200" dirty="0" smtClean="0"/>
              <a:t>Delivers chemo and hyperthermia to all </a:t>
            </a:r>
            <a:r>
              <a:rPr lang="en-US" sz="2200" dirty="0" err="1" smtClean="0"/>
              <a:t>serosal</a:t>
            </a:r>
            <a:r>
              <a:rPr lang="en-US" sz="2200" dirty="0" smtClean="0"/>
              <a:t> surfaces</a:t>
            </a:r>
          </a:p>
          <a:p>
            <a:pPr lvl="1">
              <a:lnSpc>
                <a:spcPct val="110000"/>
              </a:lnSpc>
              <a:defRPr/>
            </a:pPr>
            <a:r>
              <a:rPr lang="en-US" sz="2200" dirty="0" smtClean="0"/>
              <a:t>Hyperthermia: Direct lethal effect on tumor, potentiates cytotoxicity of chemo</a:t>
            </a:r>
          </a:p>
          <a:p>
            <a:pPr lvl="1">
              <a:lnSpc>
                <a:spcPct val="110000"/>
              </a:lnSpc>
              <a:defRPr/>
            </a:pPr>
            <a:r>
              <a:rPr lang="en-US" sz="2200" dirty="0" smtClean="0"/>
              <a:t>Improves survival, QOL and pain</a:t>
            </a:r>
          </a:p>
          <a:p>
            <a:pPr lvl="1">
              <a:lnSpc>
                <a:spcPct val="110000"/>
              </a:lnSpc>
              <a:defRPr/>
            </a:pPr>
            <a:r>
              <a:rPr lang="en-US" sz="2200" dirty="0" smtClean="0"/>
              <a:t>Limits unnecessary toxicity from chemo</a:t>
            </a:r>
            <a:endParaRPr lang="en-US" sz="2200" dirty="0"/>
          </a:p>
        </p:txBody>
      </p:sp>
      <p:sp>
        <p:nvSpPr>
          <p:cNvPr id="109571" name="TextBox 4"/>
          <p:cNvSpPr txBox="1">
            <a:spLocks noChangeArrowheads="1"/>
          </p:cNvSpPr>
          <p:nvPr/>
        </p:nvSpPr>
        <p:spPr bwMode="auto">
          <a:xfrm>
            <a:off x="0" y="6519863"/>
            <a:ext cx="4716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Zhu Y et al. </a:t>
            </a:r>
            <a:r>
              <a:rPr lang="en-US" sz="1600" i="1" dirty="0">
                <a:solidFill>
                  <a:srgbClr val="FFFFFF"/>
                </a:solidFill>
              </a:rPr>
              <a:t>J </a:t>
            </a:r>
            <a:r>
              <a:rPr lang="en-US" sz="1600" i="1" dirty="0" err="1">
                <a:solidFill>
                  <a:srgbClr val="FFFFFF"/>
                </a:solidFill>
              </a:rPr>
              <a:t>Gastrointest</a:t>
            </a:r>
            <a:r>
              <a:rPr lang="en-US" sz="1600" i="1" dirty="0">
                <a:solidFill>
                  <a:srgbClr val="FFFFFF"/>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2013;4(1):62-71.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HIPEC Works</a:t>
            </a:r>
            <a:endParaRPr lang="en-US" dirty="0"/>
          </a:p>
        </p:txBody>
      </p:sp>
      <p:pic>
        <p:nvPicPr>
          <p:cNvPr id="8" name="Content Placeholder 7" descr="Screen shot 2013-04-18 at 3.39.46 PM.png"/>
          <p:cNvPicPr>
            <a:picLocks noGrp="1" noChangeAspect="1"/>
          </p:cNvPicPr>
          <p:nvPr>
            <p:ph idx="1"/>
          </p:nvPr>
        </p:nvPicPr>
        <p:blipFill>
          <a:blip r:embed="rId3">
            <a:extLst>
              <a:ext uri="{28A0092B-C50C-407E-A947-70E740481C1C}">
                <a14:useLocalDpi xmlns:a14="http://schemas.microsoft.com/office/drawing/2010/main" val="0"/>
              </a:ext>
            </a:extLst>
          </a:blip>
          <a:srcRect l="-9128" r="-9128"/>
          <a:stretch>
            <a:fillRect/>
          </a:stretch>
        </p:blipFill>
        <p:spPr>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45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5884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6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1885</TotalTime>
  <Words>2698</Words>
  <Application>Microsoft Macintosh PowerPoint</Application>
  <PresentationFormat>On-screen Show (4:3)</PresentationFormat>
  <Paragraphs>527</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PowerPoint Presentation</vt:lpstr>
      <vt:lpstr>Challenging Cases  Oncologist and Nurse Investigators  Consult on Actual Patients from the  Practices of the Invited Faculty</vt:lpstr>
      <vt:lpstr>Themes — Challenging Cases in Oncology A 10-Hour Integrated Curriculum</vt:lpstr>
      <vt:lpstr>Themes — Challenging Cases in Oncology A 10-Hour Integrated Curriculum</vt:lpstr>
      <vt:lpstr>PowerPoint Presentation</vt:lpstr>
      <vt:lpstr>PowerPoint Presentation</vt:lpstr>
      <vt:lpstr>PowerPoint Presentation</vt:lpstr>
      <vt:lpstr>PowerPoint Presentation</vt:lpstr>
      <vt:lpstr>Agenda</vt:lpstr>
      <vt:lpstr>Agenda</vt:lpstr>
      <vt:lpstr>New Agents/Regimens Recently Approved  by the FDA</vt:lpstr>
      <vt:lpstr>PowerPoint Presentation</vt:lpstr>
      <vt:lpstr>Case (from the practice of Ms Mitchell)</vt:lpstr>
      <vt:lpstr>Impact of K-ras Mutation Status  on Selection of Systemic Treatment</vt:lpstr>
      <vt:lpstr>Impact of K-ras Status on Treatment  Selection for mCRC</vt:lpstr>
      <vt:lpstr>Sequencing of Systemic Agents in K-ras  Wild-Type or K-ras-Mutant CRC</vt:lpstr>
      <vt:lpstr>Recent Clinical Trial Data Evaluating the Continuation of Bevacizumab for Patients with Disease Progression on First-Line Chemotherapy/Bevacizumab</vt:lpstr>
      <vt:lpstr>Patterns of Chemotherapy (CT) Use in a Cohort of US Patients with Metastatic Colorectal Cancer</vt:lpstr>
      <vt:lpstr>FDA Approves New Use of Bevacizumab Plus Chemotherapy in mCRC</vt:lpstr>
      <vt:lpstr>Bevacizumab Beyond Progression (BBP) BRiTE: Nonrandomized, Observational Cohort Study</vt:lpstr>
      <vt:lpstr>TML (ML18147): Phase III Study of Bevacizumab Beyond First Disease Progression</vt:lpstr>
      <vt:lpstr>Toxicities Associated with Long-Term  Anti-VEGF Therapy; Selection and Use  of Antihypertensive Medications</vt:lpstr>
      <vt:lpstr>Possible Side Effects Associated with Bevacizumab</vt:lpstr>
      <vt:lpstr>Selection of  Second-Line Therapy</vt:lpstr>
      <vt:lpstr>Agents Targeting the VEGF Pathway</vt:lpstr>
      <vt:lpstr>FDA Approves Ziv-Aflibercept with FOLFIRI  in mCRC</vt:lpstr>
      <vt:lpstr>PowerPoint Presentation</vt:lpstr>
      <vt:lpstr>VELOUR: A Phase III Randomized Study with  Ziv-Aflibercept versus Placebo in Combination  with FOLFIRI in Second-Line mCRC</vt:lpstr>
      <vt:lpstr>Possible Side Effects Associated with  Ziv-Aflibercept</vt:lpstr>
      <vt:lpstr>Recent FDA Approval of Regorafenib and Integration into Clinical Practice</vt:lpstr>
      <vt:lpstr>FDA Approves Regorafenib in mCRC</vt:lpstr>
      <vt:lpstr>PowerPoint Presentation</vt:lpstr>
      <vt:lpstr>CORRECT: Study Design and Survival Outcome</vt:lpstr>
      <vt:lpstr>Identification and Management of Regorafenib-Related Side Effects</vt:lpstr>
      <vt:lpstr>Possible Side Effects Associated with Regorafenib</vt:lpstr>
      <vt:lpstr>Possible Side Effects Associated with Regorafenib — Hepatotoxicity</vt:lpstr>
      <vt:lpstr>Similarities and Differences  in HFS Observed with Commonly  Used Anticancer Treatments</vt:lpstr>
      <vt:lpstr>Hand-Foot Syndrome</vt:lpstr>
      <vt:lpstr>Getting a Handle on Hand-Foot Syndrome?</vt:lpstr>
      <vt:lpstr>Case (from the practice of Ms Mitchell)</vt:lpstr>
      <vt:lpstr>PowerPoint Presentation</vt:lpstr>
      <vt:lpstr>Case (from the practice of Ms Triglianos)</vt:lpstr>
      <vt:lpstr>PowerPoint Presentation</vt:lpstr>
      <vt:lpstr>Potential Risks and Benefits of Not Resecting the Primary Tumor</vt:lpstr>
      <vt:lpstr>Role of Up-Front Systemic Therapy for Patients Presenting with a Primary Tumor and Simultaneous Metastatic Disease</vt:lpstr>
      <vt:lpstr>PowerPoint Presentation</vt:lpstr>
      <vt:lpstr>PowerPoint Presentation</vt:lpstr>
      <vt:lpstr>NSABP C-10: Phase II Trial of mFOLFOX6 + Bevacizumab without Resection of the Primary Tumor for Patients with Unresectable Metastatic Colon Cancer</vt:lpstr>
      <vt:lpstr>Rationale for and Appropriate Timing  of Bevacizumab Discontinuation for Patients Scheduled to Undergo Surgery</vt:lpstr>
      <vt:lpstr>Case (from the practice of Ms Triglianos)</vt:lpstr>
      <vt:lpstr>Case (from the practice of Ms Mitchell)</vt:lpstr>
      <vt:lpstr>PowerPoint Presentation</vt:lpstr>
      <vt:lpstr>PowerPoint Presentation</vt:lpstr>
      <vt:lpstr>PowerPoint Presentation</vt:lpstr>
      <vt:lpstr>Case (from the practice of Ms Triglianos)</vt:lpstr>
      <vt:lpstr>Case: Initial Scan of Liver Metastases</vt:lpstr>
      <vt:lpstr>Potential Role of Diet and Exercise in Reducing the Risk of CRC Recurrence</vt:lpstr>
      <vt:lpstr>PowerPoint Presentation</vt:lpstr>
      <vt:lpstr>PowerPoint Presentation</vt:lpstr>
      <vt:lpstr>Case (from the practice of Ms Mitchell)</vt:lpstr>
      <vt:lpstr>Integration of EGFR Antibodies (Cetuximab, Panitumumab) Into Treatment of K-ras Wild-Type Disease</vt:lpstr>
      <vt:lpstr>Optimal Approach to Prevention  and Management of Dermatologic Complications Associated with  EGFR Antibodies</vt:lpstr>
      <vt:lpstr>EGFR Antibody-Induced Rash</vt:lpstr>
      <vt:lpstr>PowerPoint Presentation</vt:lpstr>
      <vt:lpstr>STEPP: Pre-emptive versus Reactive Treatment  for Skin Toxicities Associated with the EGFR Antibodies</vt:lpstr>
      <vt:lpstr>Incidence of Infusion Reactions in Patients Receiving EGFR Antibodies</vt:lpstr>
      <vt:lpstr>PowerPoint Presentation</vt:lpstr>
      <vt:lpstr>Case (from the practice of Ms Triglianos)</vt:lpstr>
      <vt:lpstr>Case: Peritoneal Disease</vt:lpstr>
      <vt:lpstr>Role of HIPEC in the Therapeutic Management of mCRC</vt:lpstr>
      <vt:lpstr>Hyperthermic Intraperitoneal Chemotherapy (HIPEC)</vt:lpstr>
      <vt:lpstr>How HIPEC Works</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Neil Love, MD</dc:creator>
  <cp:keywords/>
  <dc:description>www.ResearchToPractice.com</dc:description>
  <cp:lastModifiedBy>Aura Herrmann</cp:lastModifiedBy>
  <cp:revision>190</cp:revision>
  <cp:lastPrinted>2013-04-24T17:37:26Z</cp:lastPrinted>
  <dcterms:created xsi:type="dcterms:W3CDTF">2013-04-10T14:27:57Z</dcterms:created>
  <dcterms:modified xsi:type="dcterms:W3CDTF">2013-07-02T22:26:42Z</dcterms:modified>
  <cp:category/>
</cp:coreProperties>
</file>