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1.bin" ContentType="application/vnd.openxmlformats-officedocument.oleObject"/>
  <Override PartName="/ppt/notesSlides/notesSlide11.xml" ContentType="application/vnd.openxmlformats-officedocument.presentationml.notesSlide+xml"/>
  <Override PartName="/ppt/embeddings/oleObject2.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1" r:id="rId2"/>
    <p:sldMasterId id="2147483704" r:id="rId3"/>
  </p:sldMasterIdLst>
  <p:notesMasterIdLst>
    <p:notesMasterId r:id="rId25"/>
  </p:notesMasterIdLst>
  <p:sldIdLst>
    <p:sldId id="418" r:id="rId4"/>
    <p:sldId id="284" r:id="rId5"/>
    <p:sldId id="414" r:id="rId6"/>
    <p:sldId id="419" r:id="rId7"/>
    <p:sldId id="413" r:id="rId8"/>
    <p:sldId id="415" r:id="rId9"/>
    <p:sldId id="420" r:id="rId10"/>
    <p:sldId id="416" r:id="rId11"/>
    <p:sldId id="394" r:id="rId12"/>
    <p:sldId id="349" r:id="rId13"/>
    <p:sldId id="333" r:id="rId14"/>
    <p:sldId id="330" r:id="rId15"/>
    <p:sldId id="393" r:id="rId16"/>
    <p:sldId id="381" r:id="rId17"/>
    <p:sldId id="382" r:id="rId18"/>
    <p:sldId id="421" r:id="rId19"/>
    <p:sldId id="422" r:id="rId20"/>
    <p:sldId id="423" r:id="rId21"/>
    <p:sldId id="332" r:id="rId22"/>
    <p:sldId id="356" r:id="rId23"/>
    <p:sldId id="345"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CC006A"/>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255" autoAdjust="0"/>
    <p:restoredTop sz="99537" autoAdjust="0"/>
  </p:normalViewPr>
  <p:slideViewPr>
    <p:cSldViewPr>
      <p:cViewPr>
        <p:scale>
          <a:sx n="100" d="100"/>
          <a:sy n="100" d="100"/>
        </p:scale>
        <p:origin x="-2328" y="-16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84" d="100"/>
          <a:sy n="84" d="100"/>
        </p:scale>
        <p:origin x="-2944"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3857286530772"/>
          <c:y val="0.0448275862068965"/>
          <c:w val="0.56121851006941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Preoperative systemic treatment, then surgery</c:v>
                </c:pt>
                <c:pt idx="1">
                  <c:v>Immediate surgery</c:v>
                </c:pt>
              </c:strCache>
            </c:strRef>
          </c:cat>
          <c:val>
            <c:numRef>
              <c:f>Sheet1!$B$2:$B$3</c:f>
              <c:numCache>
                <c:formatCode>0%</c:formatCode>
                <c:ptCount val="2"/>
                <c:pt idx="0">
                  <c:v>0.47</c:v>
                </c:pt>
                <c:pt idx="1">
                  <c:v>0.53</c:v>
                </c:pt>
              </c:numCache>
            </c:numRef>
          </c:val>
        </c:ser>
        <c:dLbls>
          <c:showLegendKey val="0"/>
          <c:showVal val="0"/>
          <c:showCatName val="0"/>
          <c:showSerName val="0"/>
          <c:showPercent val="0"/>
          <c:showBubbleSize val="0"/>
        </c:dLbls>
        <c:gapWidth val="150"/>
        <c:axId val="606735432"/>
        <c:axId val="568941832"/>
      </c:barChart>
      <c:catAx>
        <c:axId val="606735432"/>
        <c:scaling>
          <c:orientation val="minMax"/>
        </c:scaling>
        <c:delete val="0"/>
        <c:axPos val="l"/>
        <c:majorTickMark val="out"/>
        <c:minorTickMark val="none"/>
        <c:tickLblPos val="nextTo"/>
        <c:txPr>
          <a:bodyPr/>
          <a:lstStyle/>
          <a:p>
            <a:pPr algn="r">
              <a:defRPr sz="1600"/>
            </a:pPr>
            <a:endParaRPr lang="en-US"/>
          </a:p>
        </c:txPr>
        <c:crossAx val="568941832"/>
        <c:crosses val="autoZero"/>
        <c:auto val="1"/>
        <c:lblAlgn val="ctr"/>
        <c:lblOffset val="100"/>
        <c:noMultiLvlLbl val="0"/>
      </c:catAx>
      <c:valAx>
        <c:axId val="568941832"/>
        <c:scaling>
          <c:orientation val="minMax"/>
        </c:scaling>
        <c:delete val="0"/>
        <c:axPos val="b"/>
        <c:numFmt formatCode="0%" sourceLinked="1"/>
        <c:majorTickMark val="out"/>
        <c:minorTickMark val="none"/>
        <c:tickLblPos val="nextTo"/>
        <c:txPr>
          <a:bodyPr/>
          <a:lstStyle/>
          <a:p>
            <a:pPr>
              <a:defRPr sz="1600"/>
            </a:pPr>
            <a:endParaRPr lang="en-US"/>
          </a:p>
        </c:txPr>
        <c:crossAx val="60673543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02915369920013"/>
          <c:y val="0.0410958904109589"/>
          <c:w val="0.555908232853183"/>
          <c:h val="0.819178082191781"/>
        </c:manualLayout>
      </c:layout>
      <c:barChart>
        <c:barDir val="bar"/>
        <c:grouping val="clustered"/>
        <c:varyColors val="0"/>
        <c:ser>
          <c:idx val="0"/>
          <c:order val="0"/>
          <c:tx>
            <c:strRef>
              <c:f>Sheet1!$B$1</c:f>
              <c:strCache>
                <c:ptCount val="1"/>
                <c:pt idx="0">
                  <c:v>Series 1</c:v>
                </c:pt>
              </c:strCache>
            </c:strRef>
          </c:tx>
          <c:spPr>
            <a:solidFill>
              <a:srgbClr val="FC841B"/>
            </a:solidFill>
            <a:ln w="20560">
              <a:noFill/>
            </a:ln>
          </c:spPr>
          <c:invertIfNegative val="0"/>
          <c:dLbls>
            <c:dLbl>
              <c:idx val="0"/>
              <c:layout/>
              <c:tx>
                <c:rich>
                  <a:bodyPr/>
                  <a:lstStyle/>
                  <a:p>
                    <a:r>
                      <a:rPr lang="en-US" smtClean="0"/>
                      <a:t>15</a:t>
                    </a:r>
                    <a:endParaRPr lang="en-US"/>
                  </a:p>
                </c:rich>
              </c:tx>
              <c:showLegendKey val="0"/>
              <c:showVal val="1"/>
              <c:showCatName val="0"/>
              <c:showSerName val="0"/>
              <c:showPercent val="0"/>
              <c:showBubbleSize val="0"/>
            </c:dLbl>
            <c:dLbl>
              <c:idx val="1"/>
              <c:layout/>
              <c:tx>
                <c:rich>
                  <a:bodyPr/>
                  <a:lstStyle/>
                  <a:p>
                    <a:r>
                      <a:rPr lang="en-US" smtClean="0"/>
                      <a:t>20</a:t>
                    </a:r>
                    <a:endParaRPr lang="en-US"/>
                  </a:p>
                </c:rich>
              </c:tx>
              <c:showLegendKey val="0"/>
              <c:showVal val="1"/>
              <c:showCatName val="0"/>
              <c:showSerName val="0"/>
              <c:showPercent val="0"/>
              <c:showBubbleSize val="0"/>
            </c:dLbl>
            <c:spPr>
              <a:noFill/>
              <a:ln w="20560">
                <a:noFill/>
              </a:ln>
            </c:spPr>
            <c:txPr>
              <a:bodyPr/>
              <a:lstStyle/>
              <a:p>
                <a:pPr>
                  <a:defRPr sz="1600">
                    <a:latin typeface="Arial"/>
                  </a:defRPr>
                </a:pPr>
                <a:endParaRPr lang="en-US"/>
              </a:p>
            </c:txPr>
            <c:showLegendKey val="0"/>
            <c:showVal val="1"/>
            <c:showCatName val="0"/>
            <c:showSerName val="0"/>
            <c:showPercent val="0"/>
            <c:showBubbleSize val="0"/>
            <c:showLeaderLines val="0"/>
          </c:dLbls>
          <c:cat>
            <c:strRef>
              <c:f>Sheet1!$A$2:$A$3</c:f>
              <c:strCache>
                <c:ptCount val="2"/>
                <c:pt idx="0">
                  <c:v>CRC + liver-only mets</c:v>
                </c:pt>
                <c:pt idx="1">
                  <c:v>Primary CRC + synchronous mets</c:v>
                </c:pt>
              </c:strCache>
            </c:strRef>
          </c:cat>
          <c:val>
            <c:numRef>
              <c:f>Sheet1!$B$2:$B$3</c:f>
              <c:numCache>
                <c:formatCode>General</c:formatCode>
                <c:ptCount val="2"/>
                <c:pt idx="0">
                  <c:v>15.0</c:v>
                </c:pt>
                <c:pt idx="1">
                  <c:v>20.0</c:v>
                </c:pt>
              </c:numCache>
            </c:numRef>
          </c:val>
        </c:ser>
        <c:dLbls>
          <c:showLegendKey val="0"/>
          <c:showVal val="0"/>
          <c:showCatName val="0"/>
          <c:showSerName val="0"/>
          <c:showPercent val="0"/>
          <c:showBubbleSize val="0"/>
        </c:dLbls>
        <c:gapWidth val="150"/>
        <c:axId val="568911320"/>
        <c:axId val="606778248"/>
      </c:barChart>
      <c:catAx>
        <c:axId val="568911320"/>
        <c:scaling>
          <c:orientation val="minMax"/>
        </c:scaling>
        <c:delete val="0"/>
        <c:axPos val="l"/>
        <c:numFmt formatCode="General" sourceLinked="1"/>
        <c:majorTickMark val="out"/>
        <c:minorTickMark val="none"/>
        <c:tickLblPos val="nextTo"/>
        <c:spPr>
          <a:ln>
            <a:solidFill>
              <a:schemeClr val="bg1"/>
            </a:solidFill>
          </a:ln>
        </c:spPr>
        <c:txPr>
          <a:bodyPr/>
          <a:lstStyle/>
          <a:p>
            <a:pPr algn="r">
              <a:defRPr sz="1600">
                <a:latin typeface="Arial"/>
              </a:defRPr>
            </a:pPr>
            <a:endParaRPr lang="en-US"/>
          </a:p>
        </c:txPr>
        <c:crossAx val="606778248"/>
        <c:crosses val="autoZero"/>
        <c:auto val="1"/>
        <c:lblAlgn val="ctr"/>
        <c:lblOffset val="100"/>
        <c:noMultiLvlLbl val="0"/>
      </c:catAx>
      <c:valAx>
        <c:axId val="606778248"/>
        <c:scaling>
          <c:orientation val="minMax"/>
        </c:scaling>
        <c:delete val="0"/>
        <c:axPos val="b"/>
        <c:numFmt formatCode="General" sourceLinked="1"/>
        <c:majorTickMark val="out"/>
        <c:minorTickMark val="none"/>
        <c:tickLblPos val="nextTo"/>
        <c:spPr>
          <a:ln>
            <a:solidFill>
              <a:schemeClr val="bg1"/>
            </a:solidFill>
          </a:ln>
        </c:spPr>
        <c:txPr>
          <a:bodyPr/>
          <a:lstStyle/>
          <a:p>
            <a:pPr>
              <a:defRPr sz="1200">
                <a:latin typeface="Arial"/>
              </a:defRPr>
            </a:pPr>
            <a:endParaRPr lang="en-US"/>
          </a:p>
        </c:txPr>
        <c:crossAx val="568911320"/>
        <c:crosses val="autoZero"/>
        <c:crossBetween val="between"/>
      </c:valAx>
      <c:spPr>
        <a:noFill/>
        <a:ln w="20560">
          <a:noFill/>
        </a:ln>
      </c:spPr>
    </c:plotArea>
    <c:plotVisOnly val="1"/>
    <c:dispBlanksAs val="gap"/>
    <c:showDLblsOverMax val="0"/>
  </c:chart>
  <c:spPr>
    <a:noFill/>
    <a:ln>
      <a:noFill/>
    </a:ln>
  </c:spPr>
  <c:txPr>
    <a:bodyPr/>
    <a:lstStyle/>
    <a:p>
      <a:pPr>
        <a:defRPr sz="1457" b="0" i="0">
          <a:solidFill>
            <a:schemeClr val="bg1"/>
          </a:solidFill>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90337037309589"/>
          <c:y val="0.0448275862068965"/>
          <c:w val="0.534738759290603"/>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Chemotherapy + bevacizumab and an EGFR antibody</c:v>
                </c:pt>
                <c:pt idx="2">
                  <c:v>Chemotherapy + an EGFR antibody</c:v>
                </c:pt>
                <c:pt idx="3">
                  <c:v>Chemotherapy + bevacizumab</c:v>
                </c:pt>
                <c:pt idx="4">
                  <c:v>Chemoradiation therapy to the primary rectal cancer</c:v>
                </c:pt>
                <c:pt idx="5">
                  <c:v>Surgical removal of the primary rectal cancer</c:v>
                </c:pt>
              </c:strCache>
            </c:strRef>
          </c:cat>
          <c:val>
            <c:numRef>
              <c:f>Sheet1!$B$2:$B$7</c:f>
              <c:numCache>
                <c:formatCode>0%</c:formatCode>
                <c:ptCount val="6"/>
                <c:pt idx="0">
                  <c:v>0.01</c:v>
                </c:pt>
                <c:pt idx="1">
                  <c:v>0.08</c:v>
                </c:pt>
                <c:pt idx="2">
                  <c:v>0.19</c:v>
                </c:pt>
                <c:pt idx="3">
                  <c:v>0.56</c:v>
                </c:pt>
                <c:pt idx="4">
                  <c:v>0.08</c:v>
                </c:pt>
                <c:pt idx="5">
                  <c:v>0.07</c:v>
                </c:pt>
              </c:numCache>
            </c:numRef>
          </c:val>
        </c:ser>
        <c:dLbls>
          <c:showLegendKey val="0"/>
          <c:showVal val="0"/>
          <c:showCatName val="0"/>
          <c:showSerName val="0"/>
          <c:showPercent val="0"/>
          <c:showBubbleSize val="0"/>
        </c:dLbls>
        <c:gapWidth val="150"/>
        <c:axId val="568363576"/>
        <c:axId val="567763416"/>
      </c:barChart>
      <c:catAx>
        <c:axId val="568363576"/>
        <c:scaling>
          <c:orientation val="minMax"/>
        </c:scaling>
        <c:delete val="0"/>
        <c:axPos val="l"/>
        <c:majorTickMark val="out"/>
        <c:minorTickMark val="none"/>
        <c:tickLblPos val="nextTo"/>
        <c:txPr>
          <a:bodyPr/>
          <a:lstStyle/>
          <a:p>
            <a:pPr algn="r">
              <a:defRPr sz="1600"/>
            </a:pPr>
            <a:endParaRPr lang="en-US"/>
          </a:p>
        </c:txPr>
        <c:crossAx val="567763416"/>
        <c:crosses val="autoZero"/>
        <c:auto val="1"/>
        <c:lblAlgn val="ctr"/>
        <c:lblOffset val="100"/>
        <c:noMultiLvlLbl val="0"/>
      </c:catAx>
      <c:valAx>
        <c:axId val="567763416"/>
        <c:scaling>
          <c:orientation val="minMax"/>
        </c:scaling>
        <c:delete val="0"/>
        <c:axPos val="b"/>
        <c:numFmt formatCode="0%" sourceLinked="1"/>
        <c:majorTickMark val="out"/>
        <c:minorTickMark val="none"/>
        <c:tickLblPos val="nextTo"/>
        <c:txPr>
          <a:bodyPr/>
          <a:lstStyle/>
          <a:p>
            <a:pPr>
              <a:defRPr sz="1600"/>
            </a:pPr>
            <a:endParaRPr lang="en-US"/>
          </a:p>
        </c:txPr>
        <c:crossAx val="56836357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 Id="rId2"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165A82-9451-4912-9402-281D0C62CEEE}" type="datetimeFigureOut">
              <a:rPr lang="es-ES" smtClean="0"/>
              <a:pPr/>
              <a:t>3/12/13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F886C0-6495-4759-BF68-92FD548DFA83}" type="slidenum">
              <a:rPr lang="es-ES" smtClean="0"/>
              <a:pPr/>
              <a:t>‹#›</a:t>
            </a:fld>
            <a:endParaRPr lang="es-ES"/>
          </a:p>
        </p:txBody>
      </p:sp>
    </p:spTree>
    <p:extLst>
      <p:ext uri="{BB962C8B-B14F-4D97-AF65-F5344CB8AC3E}">
        <p14:creationId xmlns:p14="http://schemas.microsoft.com/office/powerpoint/2010/main" val="1567132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7766DB-0C06-431C-B068-F041C2D59C2C}" type="slidenum">
              <a:rPr lang="en-US"/>
              <a:pPr/>
              <a:t>10</a:t>
            </a:fld>
            <a:endParaRPr lang="en-US"/>
          </a:p>
        </p:txBody>
      </p:sp>
      <p:sp>
        <p:nvSpPr>
          <p:cNvPr id="2101250" name="Rectangle 2"/>
          <p:cNvSpPr>
            <a:spLocks noGrp="1" noRot="1" noChangeAspect="1" noChangeArrowheads="1" noTextEdit="1"/>
          </p:cNvSpPr>
          <p:nvPr>
            <p:ph type="sldImg"/>
          </p:nvPr>
        </p:nvSpPr>
        <p:spPr>
          <a:xfrm>
            <a:off x="1144588" y="687388"/>
            <a:ext cx="4570412" cy="3427412"/>
          </a:xfrm>
          <a:ln/>
        </p:spPr>
      </p:sp>
      <p:sp>
        <p:nvSpPr>
          <p:cNvPr id="2101251" name="Rectangle 3"/>
          <p:cNvSpPr>
            <a:spLocks noGrp="1" noChangeArrowheads="1"/>
          </p:cNvSpPr>
          <p:nvPr>
            <p:ph type="body" idx="1"/>
          </p:nvPr>
        </p:nvSpPr>
        <p:spPr>
          <a:xfrm>
            <a:off x="914400" y="4343362"/>
            <a:ext cx="5029200" cy="4113964"/>
          </a:xfrm>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11</a:t>
            </a:fld>
            <a:endParaRPr lang="es-ES"/>
          </a:p>
        </p:txBody>
      </p:sp>
    </p:spTree>
    <p:extLst>
      <p:ext uri="{BB962C8B-B14F-4D97-AF65-F5344CB8AC3E}">
        <p14:creationId xmlns:p14="http://schemas.microsoft.com/office/powerpoint/2010/main" val="1527803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3886200" y="8636000"/>
            <a:ext cx="2971800" cy="508000"/>
          </a:xfrm>
          <a:prstGeom prst="rect">
            <a:avLst/>
          </a:prstGeom>
          <a:noFill/>
          <a:ln w="9525">
            <a:noFill/>
            <a:miter lim="800000"/>
            <a:headEnd/>
            <a:tailEnd/>
          </a:ln>
        </p:spPr>
        <p:txBody>
          <a:bodyPr anchor="b"/>
          <a:lstStyle/>
          <a:p>
            <a:pPr algn="r"/>
            <a:fld id="{472B395F-5F7A-4AF3-B3BE-CEA0BAB43B4F}" type="slidenum">
              <a:rPr lang="en-US" sz="1200">
                <a:latin typeface="Times" pitchFamily="1" charset="0"/>
              </a:rPr>
              <a:pPr algn="r"/>
              <a:t>12</a:t>
            </a:fld>
            <a:endParaRPr lang="en-US" sz="1200">
              <a:latin typeface="Times" pitchFamily="1"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endParaRPr lang="en-US" smtClean="0">
              <a:latin typeface="Times" pitchFamily="1"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13</a:t>
            </a:fld>
            <a:endParaRPr lang="es-ES"/>
          </a:p>
        </p:txBody>
      </p:sp>
    </p:spTree>
    <p:extLst>
      <p:ext uri="{BB962C8B-B14F-4D97-AF65-F5344CB8AC3E}">
        <p14:creationId xmlns:p14="http://schemas.microsoft.com/office/powerpoint/2010/main" val="570507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2650DB6-449A-493A-8718-43913EDF807D}" type="slidenum">
              <a:rPr lang="en-US" smtClean="0">
                <a:solidFill>
                  <a:prstClr val="black"/>
                </a:solidFill>
              </a:rPr>
              <a:pPr/>
              <a:t>14</a:t>
            </a:fld>
            <a:endParaRPr lang="en-US" smtClean="0">
              <a:solidFill>
                <a:prstClr val="black"/>
              </a:solidFill>
            </a:endParaRPr>
          </a:p>
        </p:txBody>
      </p:sp>
      <p:sp>
        <p:nvSpPr>
          <p:cNvPr id="20483" name="Rectangle 2"/>
          <p:cNvSpPr>
            <a:spLocks noGrp="1" noRot="1" noChangeAspect="1" noChangeArrowheads="1" noTextEdit="1"/>
          </p:cNvSpPr>
          <p:nvPr>
            <p:ph type="sldImg"/>
          </p:nvPr>
        </p:nvSpPr>
        <p:spPr>
          <a:xfrm>
            <a:off x="1143000" y="685800"/>
            <a:ext cx="4572000" cy="3429000"/>
          </a:xfrm>
          <a:ln/>
        </p:spPr>
      </p:sp>
      <p:sp>
        <p:nvSpPr>
          <p:cNvPr id="20484" name="Rectangle 3"/>
          <p:cNvSpPr>
            <a:spLocks noGrp="1" noChangeArrowheads="1"/>
          </p:cNvSpPr>
          <p:nvPr>
            <p:ph type="body" idx="1"/>
          </p:nvPr>
        </p:nvSpPr>
        <p:spPr>
          <a:xfrm>
            <a:off x="914508" y="4343144"/>
            <a:ext cx="5028986" cy="4115019"/>
          </a:xfrm>
          <a:noFill/>
          <a:ln/>
        </p:spPr>
        <p:txBody>
          <a:bodyPr/>
          <a:lstStyle/>
          <a:p>
            <a:pPr eaLnBrk="1" hangingPunct="1"/>
            <a:endParaRPr 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15</a:t>
            </a:fld>
            <a:endParaRPr lang="es-ES"/>
          </a:p>
        </p:txBody>
      </p:sp>
    </p:spTree>
    <p:extLst>
      <p:ext uri="{BB962C8B-B14F-4D97-AF65-F5344CB8AC3E}">
        <p14:creationId xmlns:p14="http://schemas.microsoft.com/office/powerpoint/2010/main" val="2567157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16</a:t>
            </a:fld>
            <a:endParaRPr lang="es-ES"/>
          </a:p>
        </p:txBody>
      </p:sp>
    </p:spTree>
    <p:extLst>
      <p:ext uri="{BB962C8B-B14F-4D97-AF65-F5344CB8AC3E}">
        <p14:creationId xmlns:p14="http://schemas.microsoft.com/office/powerpoint/2010/main" val="39129659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17</a:t>
            </a:fld>
            <a:endParaRPr lang="es-ES"/>
          </a:p>
        </p:txBody>
      </p:sp>
    </p:spTree>
    <p:extLst>
      <p:ext uri="{BB962C8B-B14F-4D97-AF65-F5344CB8AC3E}">
        <p14:creationId xmlns:p14="http://schemas.microsoft.com/office/powerpoint/2010/main" val="2377532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txBox="1">
            <a:spLocks noGrp="1" noChangeArrowheads="1"/>
          </p:cNvSpPr>
          <p:nvPr/>
        </p:nvSpPr>
        <p:spPr bwMode="auto">
          <a:xfrm>
            <a:off x="3886200" y="8636000"/>
            <a:ext cx="2971800" cy="508000"/>
          </a:xfrm>
          <a:prstGeom prst="rect">
            <a:avLst/>
          </a:prstGeom>
          <a:noFill/>
          <a:ln w="9525">
            <a:noFill/>
            <a:miter lim="800000"/>
            <a:headEnd/>
            <a:tailEnd/>
          </a:ln>
        </p:spPr>
        <p:txBody>
          <a:bodyPr anchor="b"/>
          <a:lstStyle/>
          <a:p>
            <a:pPr algn="r"/>
            <a:fld id="{8FED07FF-6696-4B0A-95D1-818AE683AC2F}" type="slidenum">
              <a:rPr lang="en-US" sz="1200">
                <a:latin typeface="Times" pitchFamily="1" charset="0"/>
              </a:rPr>
              <a:pPr algn="r"/>
              <a:t>18</a:t>
            </a:fld>
            <a:endParaRPr lang="en-US" sz="1200">
              <a:latin typeface="Times" pitchFamily="1"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endParaRPr lang="en-US" smtClean="0">
              <a:latin typeface="Times" pitchFamily="1"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886200" y="8636000"/>
            <a:ext cx="2971800" cy="508000"/>
          </a:xfrm>
          <a:prstGeom prst="rect">
            <a:avLst/>
          </a:prstGeom>
          <a:noFill/>
          <a:ln w="9525">
            <a:noFill/>
            <a:miter lim="800000"/>
            <a:headEnd/>
            <a:tailEnd/>
          </a:ln>
        </p:spPr>
        <p:txBody>
          <a:bodyPr anchor="b"/>
          <a:lstStyle/>
          <a:p>
            <a:pPr algn="r"/>
            <a:fld id="{EF3027C2-521A-4886-BD4D-F43060C03DDD}" type="slidenum">
              <a:rPr lang="en-US" sz="1200">
                <a:latin typeface="Times" pitchFamily="1" charset="0"/>
              </a:rPr>
              <a:pPr algn="r"/>
              <a:t>19</a:t>
            </a:fld>
            <a:endParaRPr lang="en-US" sz="1200">
              <a:latin typeface="Times" pitchFamily="1"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smtClean="0">
              <a:latin typeface="Times" pitchFamily="1"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F4285C-71A9-4B55-A9A1-267894B2E0B5}" type="slidenum">
              <a:rPr lang="en-US">
                <a:solidFill>
                  <a:prstClr val="black"/>
                </a:solidFill>
              </a:rPr>
              <a:pPr/>
              <a:t>2</a:t>
            </a:fld>
            <a:endParaRPr lang="en-US">
              <a:solidFill>
                <a:prstClr val="black"/>
              </a:solidFill>
            </a:endParaRPr>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20</a:t>
            </a:fld>
            <a:endParaRPr lang="es-ES"/>
          </a:p>
        </p:txBody>
      </p:sp>
    </p:spTree>
    <p:extLst>
      <p:ext uri="{BB962C8B-B14F-4D97-AF65-F5344CB8AC3E}">
        <p14:creationId xmlns:p14="http://schemas.microsoft.com/office/powerpoint/2010/main" val="2362869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21</a:t>
            </a:fld>
            <a:endParaRPr lang="es-ES"/>
          </a:p>
        </p:txBody>
      </p:sp>
    </p:spTree>
    <p:extLst>
      <p:ext uri="{BB962C8B-B14F-4D97-AF65-F5344CB8AC3E}">
        <p14:creationId xmlns:p14="http://schemas.microsoft.com/office/powerpoint/2010/main" val="1766645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3</a:t>
            </a:fld>
            <a:endParaRPr lang="es-ES"/>
          </a:p>
        </p:txBody>
      </p:sp>
    </p:spTree>
    <p:extLst>
      <p:ext uri="{BB962C8B-B14F-4D97-AF65-F5344CB8AC3E}">
        <p14:creationId xmlns:p14="http://schemas.microsoft.com/office/powerpoint/2010/main" val="1736233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4</a:t>
            </a:fld>
            <a:endParaRPr lang="es-ES"/>
          </a:p>
        </p:txBody>
      </p:sp>
    </p:spTree>
    <p:extLst>
      <p:ext uri="{BB962C8B-B14F-4D97-AF65-F5344CB8AC3E}">
        <p14:creationId xmlns:p14="http://schemas.microsoft.com/office/powerpoint/2010/main" val="5610767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6</a:t>
            </a:fld>
            <a:endParaRPr lang="es-ES"/>
          </a:p>
        </p:txBody>
      </p:sp>
    </p:spTree>
    <p:extLst>
      <p:ext uri="{BB962C8B-B14F-4D97-AF65-F5344CB8AC3E}">
        <p14:creationId xmlns:p14="http://schemas.microsoft.com/office/powerpoint/2010/main" val="3626232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7</a:t>
            </a:fld>
            <a:endParaRPr lang="es-ES"/>
          </a:p>
        </p:txBody>
      </p:sp>
    </p:spTree>
    <p:extLst>
      <p:ext uri="{BB962C8B-B14F-4D97-AF65-F5344CB8AC3E}">
        <p14:creationId xmlns:p14="http://schemas.microsoft.com/office/powerpoint/2010/main" val="6001333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F886C0-6495-4759-BF68-92FD548DFA83}" type="slidenum">
              <a:rPr lang="es-ES" smtClean="0"/>
              <a:pPr/>
              <a:t>8</a:t>
            </a:fld>
            <a:endParaRPr lang="es-ES"/>
          </a:p>
        </p:txBody>
      </p:sp>
    </p:spTree>
    <p:extLst>
      <p:ext uri="{BB962C8B-B14F-4D97-AF65-F5344CB8AC3E}">
        <p14:creationId xmlns:p14="http://schemas.microsoft.com/office/powerpoint/2010/main" val="1846430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15CC4BF-FD3D-4B57-8E55-8C41B2AA47EF}" type="slidenum">
              <a:rPr lang="en-GB" smtClean="0">
                <a:cs typeface="Arial" pitchFamily="34" charset="0"/>
              </a:rPr>
              <a:pPr/>
              <a:t>9</a:t>
            </a:fld>
            <a:endParaRPr lang="en-GB" smtClean="0">
              <a:cs typeface="Arial" pitchFamily="34" charset="0"/>
            </a:endParaRPr>
          </a:p>
        </p:txBody>
      </p:sp>
      <p:sp>
        <p:nvSpPr>
          <p:cNvPr id="35843" name="Slide Image Placeholder 1"/>
          <p:cNvSpPr>
            <a:spLocks noGrp="1" noRot="1" noChangeAspect="1" noTextEdit="1"/>
          </p:cNvSpPr>
          <p:nvPr>
            <p:ph type="sldImg"/>
          </p:nvPr>
        </p:nvSpPr>
        <p:spPr>
          <a:xfrm>
            <a:off x="1144588" y="684213"/>
            <a:ext cx="4573587" cy="3430587"/>
          </a:xfrm>
          <a:ln/>
        </p:spPr>
      </p:sp>
      <p:sp>
        <p:nvSpPr>
          <p:cNvPr id="35844" name="Notes Placeholder 2"/>
          <p:cNvSpPr>
            <a:spLocks noGrp="1"/>
          </p:cNvSpPr>
          <p:nvPr>
            <p:ph type="body" idx="1"/>
          </p:nvPr>
        </p:nvSpPr>
        <p:spPr>
          <a:xfrm>
            <a:off x="686281" y="4341976"/>
            <a:ext cx="5485439" cy="4117063"/>
          </a:xfrm>
          <a:noFill/>
          <a:ln/>
        </p:spPr>
        <p:txBody>
          <a:bodyPr lIns="93211" tIns="46606" rIns="93211" bIns="46606"/>
          <a:lstStyle/>
          <a:p>
            <a:pPr eaLnBrk="1" hangingPunct="1"/>
            <a:endParaRPr lang="en-US" smtClean="0"/>
          </a:p>
        </p:txBody>
      </p:sp>
      <p:sp>
        <p:nvSpPr>
          <p:cNvPr id="35845" name="Slide Number Placeholder 3"/>
          <p:cNvSpPr txBox="1">
            <a:spLocks noGrp="1"/>
          </p:cNvSpPr>
          <p:nvPr/>
        </p:nvSpPr>
        <p:spPr bwMode="auto">
          <a:xfrm>
            <a:off x="3885721" y="8685413"/>
            <a:ext cx="2970679" cy="457126"/>
          </a:xfrm>
          <a:prstGeom prst="rect">
            <a:avLst/>
          </a:prstGeom>
          <a:noFill/>
          <a:ln w="9525">
            <a:noFill/>
            <a:miter lim="800000"/>
            <a:headEnd/>
            <a:tailEnd/>
          </a:ln>
        </p:spPr>
        <p:txBody>
          <a:bodyPr lIns="93211" tIns="46606" rIns="93211" bIns="46606" anchor="b"/>
          <a:lstStyle/>
          <a:p>
            <a:pPr algn="r" defTabSz="933450"/>
            <a:fld id="{45669D1D-51AC-4902-B24D-A5EAB257EDA9}" type="slidenum">
              <a:rPr lang="en-GB" sz="1200">
                <a:latin typeface="Times New Roman" pitchFamily="18" charset="0"/>
              </a:rPr>
              <a:pPr algn="r" defTabSz="933450"/>
              <a:t>9</a:t>
            </a:fld>
            <a:endParaRPr lang="en-GB"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3315" name="Rectangle 3"/>
          <p:cNvSpPr>
            <a:spLocks noGrp="1" noChangeArrowheads="1"/>
          </p:cNvSpPr>
          <p:nvPr>
            <p:ph type="ctrTitle"/>
          </p:nvPr>
        </p:nvSpPr>
        <p:spPr>
          <a:xfrm>
            <a:off x="687388" y="1412875"/>
            <a:ext cx="7772400" cy="863600"/>
          </a:xfrm>
        </p:spPr>
        <p:txBody>
          <a:bodyPr/>
          <a:lstStyle>
            <a:lvl1pPr algn="ctr">
              <a:defRPr sz="4000"/>
            </a:lvl1pPr>
          </a:lstStyle>
          <a:p>
            <a:r>
              <a:rPr lang="es-ES" smtClean="0"/>
              <a:t>Haga clic para modificar el estilo de título del patrón</a:t>
            </a:r>
            <a:endParaRPr lang="en-GB"/>
          </a:p>
        </p:txBody>
      </p:sp>
      <p:sp>
        <p:nvSpPr>
          <p:cNvPr id="13316" name="Rectangle 4"/>
          <p:cNvSpPr>
            <a:spLocks noGrp="1" noChangeArrowheads="1"/>
          </p:cNvSpPr>
          <p:nvPr>
            <p:ph type="subTitle" idx="1"/>
          </p:nvPr>
        </p:nvSpPr>
        <p:spPr>
          <a:xfrm>
            <a:off x="684213" y="2709863"/>
            <a:ext cx="7775575" cy="2232025"/>
          </a:xfrm>
        </p:spPr>
        <p:txBody>
          <a:bodyPr/>
          <a:lstStyle>
            <a:lvl1pPr marL="0" indent="0" algn="ctr">
              <a:buFont typeface="Wingdings" charset="2"/>
              <a:buNone/>
              <a:defRPr sz="2800"/>
            </a:lvl1pPr>
          </a:lstStyle>
          <a:p>
            <a:r>
              <a:rPr lang="es-ES" smtClean="0"/>
              <a:t>Haga clic para modificar el estilo de subtítulo del patrón</a:t>
            </a:r>
            <a:endParaRPr lang="en-GB"/>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3382A0C9-0F91-4647-87D5-FFD7E9E504E8}" type="slidenum">
              <a:rPr lang="en-GB">
                <a:solidFill>
                  <a:srgbClr val="000000"/>
                </a:solidFill>
              </a:rPr>
              <a:pPr>
                <a:defRPr/>
              </a:pPr>
              <a:t>‹#›</a:t>
            </a:fld>
            <a:endParaRPr lang="en-GB">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smtClean="0"/>
              <a:t>Haga clic en el icono para agregar una imagen</a:t>
            </a:r>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966181E8-20CA-4989-B544-F689858A78CB}" type="slidenum">
              <a:rPr lang="en-GB">
                <a:solidFill>
                  <a:srgbClr val="000000"/>
                </a:solidFill>
              </a:rPr>
              <a:pPr>
                <a:defRPr/>
              </a:pPr>
              <a:t>‹#›</a:t>
            </a:fld>
            <a:endParaRPr lang="en-GB">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2580758B-031E-4FDB-A9D1-1367C0A7A53D}" type="slidenum">
              <a:rPr lang="en-GB">
                <a:solidFill>
                  <a:srgbClr val="000000"/>
                </a:solidFill>
              </a:rPr>
              <a:pPr>
                <a:defRPr/>
              </a:pPr>
              <a:t>‹#›</a:t>
            </a:fld>
            <a:endParaRPr lang="en-GB">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40513" y="188913"/>
            <a:ext cx="2057400" cy="5832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68313" y="188913"/>
            <a:ext cx="6019800" cy="5832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CC185185-5E37-4D89-8C8E-996C96B7831D}" type="slidenum">
              <a:rPr lang="en-GB">
                <a:solidFill>
                  <a:srgbClr val="000000"/>
                </a:solidFill>
              </a:rPr>
              <a:pPr>
                <a:defRPr/>
              </a:pPr>
              <a:t>‹#›</a:t>
            </a:fld>
            <a:endParaRPr lang="en-GB">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a:xfrm>
            <a:off x="711200" y="6248400"/>
            <a:ext cx="1897063" cy="457200"/>
          </a:xfrm>
          <a:prstGeom prst="rect">
            <a:avLst/>
          </a:prstGeom>
        </p:spPr>
        <p:txBody>
          <a:bodyPr/>
          <a:lstStyle>
            <a:lvl1pPr>
              <a:defRPr/>
            </a:lvl1pPr>
          </a:lstStyle>
          <a:p>
            <a:pPr fontAlgn="base">
              <a:spcBef>
                <a:spcPct val="0"/>
              </a:spcBef>
              <a:spcAft>
                <a:spcPct val="0"/>
              </a:spcAft>
            </a:pPr>
            <a:endParaRPr lang="en-US">
              <a:solidFill>
                <a:srgbClr val="000000"/>
              </a:solidFill>
            </a:endParaRPr>
          </a:p>
        </p:txBody>
      </p:sp>
      <p:sp>
        <p:nvSpPr>
          <p:cNvPr id="5" name="4 Marcador de pie de página"/>
          <p:cNvSpPr>
            <a:spLocks noGrp="1"/>
          </p:cNvSpPr>
          <p:nvPr>
            <p:ph type="ftr" sz="quarter" idx="11"/>
          </p:nvPr>
        </p:nvSpPr>
        <p:spPr/>
        <p:txBody>
          <a:bodyPr/>
          <a:lstStyle>
            <a:lvl1pPr>
              <a:defRPr/>
            </a:lvl1pPr>
          </a:lstStyle>
          <a:p>
            <a:endParaRPr lang="en-US">
              <a:solidFill>
                <a:srgbClr val="000000"/>
              </a:solidFill>
            </a:endParaRPr>
          </a:p>
        </p:txBody>
      </p:sp>
      <p:sp>
        <p:nvSpPr>
          <p:cNvPr id="6" name="5 Marcador de número de diapositiva"/>
          <p:cNvSpPr>
            <a:spLocks noGrp="1"/>
          </p:cNvSpPr>
          <p:nvPr>
            <p:ph type="sldNum" sz="quarter" idx="12"/>
          </p:nvPr>
        </p:nvSpPr>
        <p:spPr/>
        <p:txBody>
          <a:bodyPr/>
          <a:lstStyle>
            <a:lvl1pPr>
              <a:defRPr/>
            </a:lvl1pPr>
          </a:lstStyle>
          <a:p>
            <a:fld id="{08D975D8-03E3-4C8A-A015-D1AC4362D8F9}" type="slidenum">
              <a:rPr lang="en-US">
                <a:solidFill>
                  <a:srgbClr val="000000"/>
                </a:solidFill>
              </a:rPr>
              <a:pPr/>
              <a:t>‹#›</a:t>
            </a:fld>
            <a:endParaRPr lang="en-US">
              <a:solidFill>
                <a:srgbClr val="000000"/>
              </a:solidFill>
            </a:endParaRPr>
          </a:p>
        </p:txBody>
      </p:sp>
    </p:spTree>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0" y="423863"/>
            <a:ext cx="9132888" cy="1143000"/>
          </a:xfrm>
        </p:spPr>
        <p:txBody>
          <a:bodyPr/>
          <a:lstStyle/>
          <a:p>
            <a:r>
              <a:rPr lang="es-ES" smtClean="0"/>
              <a:t>Haga clic para modificar el estilo de título del patrón</a:t>
            </a:r>
            <a:endParaRPr lang="en-GB"/>
          </a:p>
        </p:txBody>
      </p:sp>
      <p:sp>
        <p:nvSpPr>
          <p:cNvPr id="3" name="2 Marcador de tabla"/>
          <p:cNvSpPr>
            <a:spLocks noGrp="1"/>
          </p:cNvSpPr>
          <p:nvPr>
            <p:ph type="tbl" idx="1"/>
          </p:nvPr>
        </p:nvSpPr>
        <p:spPr>
          <a:xfrm>
            <a:off x="533400" y="1828800"/>
            <a:ext cx="8077200" cy="4648200"/>
          </a:xfrm>
        </p:spPr>
        <p:txBody>
          <a:bodyPr/>
          <a:lstStyle/>
          <a:p>
            <a:endParaRPr lang="en-GB"/>
          </a:p>
        </p:txBody>
      </p:sp>
      <p:sp>
        <p:nvSpPr>
          <p:cNvPr id="4" name="3 Marcador de fecha"/>
          <p:cNvSpPr>
            <a:spLocks noGrp="1"/>
          </p:cNvSpPr>
          <p:nvPr>
            <p:ph type="dt" sz="half" idx="10"/>
          </p:nvPr>
        </p:nvSpPr>
        <p:spPr>
          <a:xfrm>
            <a:off x="711200" y="6248400"/>
            <a:ext cx="1897063" cy="457200"/>
          </a:xfrm>
          <a:prstGeom prst="rect">
            <a:avLst/>
          </a:prstGeom>
        </p:spPr>
        <p:txBody>
          <a:bodyPr/>
          <a:lstStyle>
            <a:lvl1pPr>
              <a:defRPr/>
            </a:lvl1pPr>
          </a:lstStyle>
          <a:p>
            <a:endParaRPr lang="en-US"/>
          </a:p>
        </p:txBody>
      </p:sp>
      <p:sp>
        <p:nvSpPr>
          <p:cNvPr id="5" name="4 Marcador de pie de página"/>
          <p:cNvSpPr>
            <a:spLocks noGrp="1"/>
          </p:cNvSpPr>
          <p:nvPr>
            <p:ph type="ftr" sz="quarter" idx="11"/>
          </p:nvPr>
        </p:nvSpPr>
        <p:spPr>
          <a:xfrm>
            <a:off x="3149600" y="6248400"/>
            <a:ext cx="2844800" cy="457200"/>
          </a:xfrm>
        </p:spPr>
        <p:txBody>
          <a:bodyPr/>
          <a:lstStyle>
            <a:lvl1pPr>
              <a:defRPr/>
            </a:lvl1pPr>
          </a:lstStyle>
          <a:p>
            <a:endParaRPr lang="en-US"/>
          </a:p>
        </p:txBody>
      </p:sp>
      <p:sp>
        <p:nvSpPr>
          <p:cNvPr id="6" name="5 Marcador de número de diapositiva"/>
          <p:cNvSpPr>
            <a:spLocks noGrp="1"/>
          </p:cNvSpPr>
          <p:nvPr>
            <p:ph type="sldNum" sz="quarter" idx="12"/>
          </p:nvPr>
        </p:nvSpPr>
        <p:spPr>
          <a:xfrm>
            <a:off x="6535738" y="6248400"/>
            <a:ext cx="1897062" cy="457200"/>
          </a:xfrm>
        </p:spPr>
        <p:txBody>
          <a:bodyPr/>
          <a:lstStyle>
            <a:lvl1pPr>
              <a:defRPr/>
            </a:lvl1pPr>
          </a:lstStyle>
          <a:p>
            <a:fld id="{A8271258-12F6-4B5C-B370-9D4668EEF9B0}" type="slidenum">
              <a:rPr lang="en-US"/>
              <a:pPr/>
              <a:t>‹#›</a:t>
            </a:fld>
            <a:endParaRPr lang="en-US"/>
          </a:p>
        </p:txBody>
      </p:sp>
    </p:spTree>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4"/>
          <p:cNvSpPr txBox="1">
            <a:spLocks noChangeArrowheads="1"/>
          </p:cNvSpPr>
          <p:nvPr/>
        </p:nvSpPr>
        <p:spPr bwMode="blackWhite">
          <a:xfrm>
            <a:off x="0" y="161925"/>
            <a:ext cx="9144000" cy="1035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90500">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eaLnBrk="0" fontAlgn="base" hangingPunct="0">
              <a:spcBef>
                <a:spcPct val="20000"/>
              </a:spcBef>
              <a:spcAft>
                <a:spcPct val="0"/>
              </a:spcAft>
              <a:defRPr sz="2400" b="1">
                <a:solidFill>
                  <a:schemeClr val="tx1"/>
                </a:solidFill>
                <a:latin typeface="Arial" charset="0"/>
              </a:defRPr>
            </a:lvl6pPr>
            <a:lvl7pPr marL="2971800" indent="-228600" eaLnBrk="0" fontAlgn="base" hangingPunct="0">
              <a:spcBef>
                <a:spcPct val="20000"/>
              </a:spcBef>
              <a:spcAft>
                <a:spcPct val="0"/>
              </a:spcAft>
              <a:defRPr sz="2400" b="1">
                <a:solidFill>
                  <a:schemeClr val="tx1"/>
                </a:solidFill>
                <a:latin typeface="Arial" charset="0"/>
              </a:defRPr>
            </a:lvl7pPr>
            <a:lvl8pPr marL="3429000" indent="-228600" eaLnBrk="0" fontAlgn="base" hangingPunct="0">
              <a:spcBef>
                <a:spcPct val="20000"/>
              </a:spcBef>
              <a:spcAft>
                <a:spcPct val="0"/>
              </a:spcAft>
              <a:defRPr sz="2400" b="1">
                <a:solidFill>
                  <a:schemeClr val="tx1"/>
                </a:solidFill>
                <a:latin typeface="Arial" charset="0"/>
              </a:defRPr>
            </a:lvl8pPr>
            <a:lvl9pPr marL="3886200" indent="-228600" eaLnBrk="0" fontAlgn="base" hangingPunct="0">
              <a:spcBef>
                <a:spcPct val="20000"/>
              </a:spcBef>
              <a:spcAft>
                <a:spcPct val="0"/>
              </a:spcAft>
              <a:defRPr sz="2400" b="1">
                <a:solidFill>
                  <a:schemeClr val="tx1"/>
                </a:solidFill>
                <a:latin typeface="Arial" charset="0"/>
              </a:defRPr>
            </a:lvl9pPr>
          </a:lstStyle>
          <a:p>
            <a:pPr eaLnBrk="0" fontAlgn="base" hangingPunct="0">
              <a:spcBef>
                <a:spcPct val="0"/>
              </a:spcBef>
              <a:spcAft>
                <a:spcPct val="0"/>
              </a:spcAft>
              <a:defRPr/>
            </a:pPr>
            <a:r>
              <a:rPr lang="de-DE" sz="2000" smtClean="0">
                <a:solidFill>
                  <a:srgbClr val="000000"/>
                </a:solidFill>
              </a:rPr>
              <a:t>Universitätsklinikum Dresden</a:t>
            </a:r>
            <a:r>
              <a:rPr lang="de-DE" smtClean="0">
                <a:solidFill>
                  <a:srgbClr val="000000"/>
                </a:solidFill>
              </a:rPr>
              <a:t/>
            </a:r>
            <a:br>
              <a:rPr lang="de-DE" smtClean="0">
                <a:solidFill>
                  <a:srgbClr val="000000"/>
                </a:solidFill>
              </a:rPr>
            </a:br>
            <a:r>
              <a:rPr lang="de-DE" sz="1400" b="0" smtClean="0">
                <a:solidFill>
                  <a:srgbClr val="000000"/>
                </a:solidFill>
              </a:rPr>
              <a:t>Medizinische Klinik u. Poliklinik I</a:t>
            </a:r>
            <a:br>
              <a:rPr lang="de-DE" sz="1400" b="0" smtClean="0">
                <a:solidFill>
                  <a:srgbClr val="000000"/>
                </a:solidFill>
              </a:rPr>
            </a:br>
            <a:r>
              <a:rPr lang="de-DE" sz="1400" b="0" smtClean="0">
                <a:solidFill>
                  <a:srgbClr val="000000"/>
                </a:solidFill>
              </a:rPr>
              <a:t>Bereich Onkologie</a:t>
            </a:r>
          </a:p>
          <a:p>
            <a:pPr eaLnBrk="0" fontAlgn="base" hangingPunct="0">
              <a:spcBef>
                <a:spcPct val="0"/>
              </a:spcBef>
              <a:spcAft>
                <a:spcPct val="0"/>
              </a:spcAft>
              <a:defRPr/>
            </a:pPr>
            <a:endParaRPr lang="de-DE" sz="1400" b="0" smtClean="0">
              <a:solidFill>
                <a:srgbClr val="000000"/>
              </a:solidFill>
            </a:endParaRPr>
          </a:p>
        </p:txBody>
      </p:sp>
      <p:pic>
        <p:nvPicPr>
          <p:cNvPr id="5" name="Picture 5"/>
          <p:cNvPicPr>
            <a:picLocks noChangeAspect="1" noChangeArrowheads="1"/>
          </p:cNvPicPr>
          <p:nvPr/>
        </p:nvPicPr>
        <p:blipFill>
          <a:blip r:embed="rId2" cstate="print"/>
          <a:srcRect/>
          <a:stretch>
            <a:fillRect/>
          </a:stretch>
        </p:blipFill>
        <p:spPr bwMode="auto">
          <a:xfrm>
            <a:off x="8034338" y="187325"/>
            <a:ext cx="863600" cy="865188"/>
          </a:xfrm>
          <a:prstGeom prst="rect">
            <a:avLst/>
          </a:prstGeom>
          <a:noFill/>
          <a:ln w="9525">
            <a:noFill/>
            <a:miter lim="800000"/>
            <a:headEnd/>
            <a:tailEnd/>
          </a:ln>
        </p:spPr>
      </p:pic>
      <p:sp>
        <p:nvSpPr>
          <p:cNvPr id="6" name="Line 6"/>
          <p:cNvSpPr>
            <a:spLocks noChangeShapeType="1"/>
          </p:cNvSpPr>
          <p:nvPr/>
        </p:nvSpPr>
        <p:spPr bwMode="blackWhite">
          <a:xfrm>
            <a:off x="-34925" y="1196975"/>
            <a:ext cx="9144000" cy="0"/>
          </a:xfrm>
          <a:prstGeom prst="line">
            <a:avLst/>
          </a:prstGeom>
          <a:noFill/>
          <a:ln w="9525">
            <a:solidFill>
              <a:schemeClr val="tx1"/>
            </a:solidFill>
            <a:round/>
            <a:headEnd/>
            <a:tailEnd/>
          </a:ln>
        </p:spPr>
        <p:txBody>
          <a:bodyPr/>
          <a:lstStyle/>
          <a:p>
            <a:pPr eaLnBrk="0" fontAlgn="base" hangingPunct="0">
              <a:spcBef>
                <a:spcPct val="20000"/>
              </a:spcBef>
              <a:spcAft>
                <a:spcPct val="0"/>
              </a:spcAft>
            </a:pPr>
            <a:endParaRPr lang="de-DE" sz="2400" b="1">
              <a:solidFill>
                <a:srgbClr val="000000"/>
              </a:solidFill>
            </a:endParaRPr>
          </a:p>
        </p:txBody>
      </p:sp>
      <p:sp>
        <p:nvSpPr>
          <p:cNvPr id="7" name="Line 7"/>
          <p:cNvSpPr>
            <a:spLocks noChangeShapeType="1"/>
          </p:cNvSpPr>
          <p:nvPr/>
        </p:nvSpPr>
        <p:spPr bwMode="blackWhite">
          <a:xfrm>
            <a:off x="-34925" y="5445125"/>
            <a:ext cx="9144000" cy="0"/>
          </a:xfrm>
          <a:prstGeom prst="line">
            <a:avLst/>
          </a:prstGeom>
          <a:noFill/>
          <a:ln w="9525">
            <a:solidFill>
              <a:schemeClr val="tx1"/>
            </a:solidFill>
            <a:round/>
            <a:headEnd/>
            <a:tailEnd/>
          </a:ln>
        </p:spPr>
        <p:txBody>
          <a:bodyPr/>
          <a:lstStyle/>
          <a:p>
            <a:pPr eaLnBrk="0" fontAlgn="base" hangingPunct="0">
              <a:spcBef>
                <a:spcPct val="20000"/>
              </a:spcBef>
              <a:spcAft>
                <a:spcPct val="0"/>
              </a:spcAft>
            </a:pPr>
            <a:endParaRPr lang="de-DE" sz="2400" b="1">
              <a:solidFill>
                <a:srgbClr val="000000"/>
              </a:solidFill>
            </a:endParaRPr>
          </a:p>
        </p:txBody>
      </p:sp>
      <p:sp>
        <p:nvSpPr>
          <p:cNvPr id="8" name="Text Box 8"/>
          <p:cNvSpPr txBox="1">
            <a:spLocks noChangeArrowheads="1"/>
          </p:cNvSpPr>
          <p:nvPr/>
        </p:nvSpPr>
        <p:spPr bwMode="blackWhite">
          <a:xfrm>
            <a:off x="3201988" y="5876925"/>
            <a:ext cx="27384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268288" indent="-268288">
              <a:defRPr sz="2400" b="1">
                <a:solidFill>
                  <a:schemeClr val="tx1"/>
                </a:solidFill>
                <a:latin typeface="Arial" charset="0"/>
              </a:defRPr>
            </a:lvl1pPr>
            <a:lvl2pPr marL="742950" indent="-285750">
              <a:defRPr sz="2400" b="1">
                <a:solidFill>
                  <a:schemeClr val="tx1"/>
                </a:solidFill>
                <a:latin typeface="Arial" charset="0"/>
              </a:defRPr>
            </a:lvl2pPr>
            <a:lvl3pPr marL="1143000" indent="-228600">
              <a:defRPr sz="2400" b="1">
                <a:solidFill>
                  <a:schemeClr val="tx1"/>
                </a:solidFill>
                <a:latin typeface="Arial" charset="0"/>
              </a:defRPr>
            </a:lvl3pPr>
            <a:lvl4pPr marL="1600200" indent="-228600">
              <a:defRPr sz="2400" b="1">
                <a:solidFill>
                  <a:schemeClr val="tx1"/>
                </a:solidFill>
                <a:latin typeface="Arial" charset="0"/>
              </a:defRPr>
            </a:lvl4pPr>
            <a:lvl5pPr marL="2057400" indent="-228600">
              <a:defRPr sz="2400" b="1">
                <a:solidFill>
                  <a:schemeClr val="tx1"/>
                </a:solidFill>
                <a:latin typeface="Arial" charset="0"/>
              </a:defRPr>
            </a:lvl5pPr>
            <a:lvl6pPr marL="2514600" indent="-228600" eaLnBrk="0" fontAlgn="base" hangingPunct="0">
              <a:spcBef>
                <a:spcPct val="20000"/>
              </a:spcBef>
              <a:spcAft>
                <a:spcPct val="0"/>
              </a:spcAft>
              <a:defRPr sz="2400" b="1">
                <a:solidFill>
                  <a:schemeClr val="tx1"/>
                </a:solidFill>
                <a:latin typeface="Arial" charset="0"/>
              </a:defRPr>
            </a:lvl6pPr>
            <a:lvl7pPr marL="2971800" indent="-228600" eaLnBrk="0" fontAlgn="base" hangingPunct="0">
              <a:spcBef>
                <a:spcPct val="20000"/>
              </a:spcBef>
              <a:spcAft>
                <a:spcPct val="0"/>
              </a:spcAft>
              <a:defRPr sz="2400" b="1">
                <a:solidFill>
                  <a:schemeClr val="tx1"/>
                </a:solidFill>
                <a:latin typeface="Arial" charset="0"/>
              </a:defRPr>
            </a:lvl7pPr>
            <a:lvl8pPr marL="3429000" indent="-228600" eaLnBrk="0" fontAlgn="base" hangingPunct="0">
              <a:spcBef>
                <a:spcPct val="20000"/>
              </a:spcBef>
              <a:spcAft>
                <a:spcPct val="0"/>
              </a:spcAft>
              <a:defRPr sz="2400" b="1">
                <a:solidFill>
                  <a:schemeClr val="tx1"/>
                </a:solidFill>
                <a:latin typeface="Arial" charset="0"/>
              </a:defRPr>
            </a:lvl8pPr>
            <a:lvl9pPr marL="3886200" indent="-228600" eaLnBrk="0" fontAlgn="base" hangingPunct="0">
              <a:spcBef>
                <a:spcPct val="20000"/>
              </a:spcBef>
              <a:spcAft>
                <a:spcPct val="0"/>
              </a:spcAft>
              <a:defRPr sz="2400" b="1">
                <a:solidFill>
                  <a:schemeClr val="tx1"/>
                </a:solidFill>
                <a:latin typeface="Arial" charset="0"/>
              </a:defRPr>
            </a:lvl9pPr>
          </a:lstStyle>
          <a:p>
            <a:pPr eaLnBrk="0" fontAlgn="base" hangingPunct="0">
              <a:spcBef>
                <a:spcPct val="20000"/>
              </a:spcBef>
              <a:spcAft>
                <a:spcPct val="0"/>
              </a:spcAft>
              <a:defRPr/>
            </a:pPr>
            <a:r>
              <a:rPr lang="de-DE" smtClean="0">
                <a:solidFill>
                  <a:srgbClr val="000000"/>
                </a:solidFill>
              </a:rPr>
              <a:t>Gunnar Folprecht</a:t>
            </a:r>
          </a:p>
        </p:txBody>
      </p:sp>
      <p:sp>
        <p:nvSpPr>
          <p:cNvPr id="5122" name="Rectangle 2"/>
          <p:cNvSpPr>
            <a:spLocks noGrp="1" noChangeArrowheads="1"/>
          </p:cNvSpPr>
          <p:nvPr>
            <p:ph type="ctrTitle"/>
          </p:nvPr>
        </p:nvSpPr>
        <p:spPr>
          <a:xfrm>
            <a:off x="685800" y="2130425"/>
            <a:ext cx="7772400" cy="1470025"/>
          </a:xfrm>
          <a:ln>
            <a:solidFill>
              <a:schemeClr val="bg1"/>
            </a:solidFill>
          </a:ln>
        </p:spPr>
        <p:txBody>
          <a:bodyPr wrap="square" anchorCtr="1"/>
          <a:lstStyle>
            <a:lvl1pPr>
              <a:defRPr sz="4000" b="1">
                <a:solidFill>
                  <a:schemeClr val="hlink"/>
                </a:solidFill>
              </a:defRPr>
            </a:lvl1pPr>
          </a:lstStyle>
          <a:p>
            <a:r>
              <a:rPr lang="de-DE"/>
              <a:t>Titelmasterformat durch Klicken bearbeiten</a:t>
            </a:r>
          </a:p>
        </p:txBody>
      </p:sp>
      <p:sp>
        <p:nvSpPr>
          <p:cNvPr id="5123" name="Rectangle 3"/>
          <p:cNvSpPr>
            <a:spLocks noGrp="1" noChangeArrowheads="1"/>
          </p:cNvSpPr>
          <p:nvPr>
            <p:ph type="subTitle" idx="1"/>
          </p:nvPr>
        </p:nvSpPr>
        <p:spPr bwMode="auto">
          <a:xfrm>
            <a:off x="611188" y="3644900"/>
            <a:ext cx="7921625" cy="1441450"/>
          </a:xfrm>
          <a:noFill/>
          <a:ln w="12700" algn="ctr"/>
        </p:spPr>
        <p:txBody>
          <a:bodyPr anchor="ctr" anchorCtr="1"/>
          <a:lstStyle>
            <a:lvl1pPr marL="0" algn="ctr">
              <a:spcBef>
                <a:spcPct val="0"/>
              </a:spcBef>
              <a:defRPr sz="2800" b="0">
                <a:solidFill>
                  <a:schemeClr val="accent2"/>
                </a:solidFill>
              </a:defRPr>
            </a:lvl1pPr>
          </a:lstStyle>
          <a:p>
            <a:r>
              <a:rPr lang="de-DE"/>
              <a:t>Formatvorlage des Untertitelmasters durch Klicken bearbeiten</a:t>
            </a:r>
          </a:p>
        </p:txBody>
      </p:sp>
    </p:spTree>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1066800"/>
            <a:ext cx="41148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1148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sldNum" sz="quarter" idx="10"/>
          </p:nvPr>
        </p:nvSpPr>
        <p:spPr>
          <a:ln/>
        </p:spPr>
        <p:txBody>
          <a:bodyPr/>
          <a:lstStyle>
            <a:lvl1pPr>
              <a:defRPr/>
            </a:lvl1pPr>
          </a:lstStyle>
          <a:p>
            <a:pPr>
              <a:defRPr/>
            </a:pPr>
            <a:fld id="{5AE889BB-1FD6-4B15-9BEE-2B7B936B96F8}" type="slidenum">
              <a:rPr lang="en-GB">
                <a:solidFill>
                  <a:srgbClr val="000000"/>
                </a:solidFill>
              </a:rPr>
              <a:pPr>
                <a:defRPr/>
              </a:pPr>
              <a:t>‹#›</a:t>
            </a:fld>
            <a:endParaRPr lang="en-GB">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66675"/>
            <a:ext cx="2286000" cy="62579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66675"/>
            <a:ext cx="6705600" cy="6257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66675"/>
            <a:ext cx="9144000" cy="9144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381000" y="1066800"/>
            <a:ext cx="8382000" cy="5257800"/>
          </a:xfrm>
        </p:spPr>
        <p:txBody>
          <a:bodyPr/>
          <a:lstStyle/>
          <a:p>
            <a:pPr lvl="0"/>
            <a:endParaRPr lang="en-GB" noProof="0" smtClean="0"/>
          </a:p>
        </p:txBody>
      </p:sp>
      <p:sp>
        <p:nvSpPr>
          <p:cNvPr id="4" name="Rectangle 4"/>
          <p:cNvSpPr>
            <a:spLocks noGrp="1" noChangeArrowheads="1"/>
          </p:cNvSpPr>
          <p:nvPr>
            <p:ph type="ftr" sz="quarter" idx="10"/>
          </p:nvPr>
        </p:nvSpPr>
        <p:spPr>
          <a:ln/>
        </p:spPr>
        <p:txBody>
          <a:bodyPr/>
          <a:lstStyle>
            <a:lvl1pPr>
              <a:defRPr/>
            </a:lvl1pPr>
          </a:lstStyle>
          <a:p>
            <a:pPr>
              <a:defRPr/>
            </a:pPr>
            <a:endParaRPr lang="en-GB">
              <a:solidFill>
                <a:srgbClr val="808080"/>
              </a:solidFill>
            </a:endParaRPr>
          </a:p>
        </p:txBody>
      </p:sp>
    </p:spTree>
  </p:cSld>
  <p:clrMapOvr>
    <a:masterClrMapping/>
  </p:clrMapOvr>
  <p:transition xmlns:p14="http://schemas.microsoft.com/office/powerpoint/2010/mai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8F3F0217-945C-44BD-BFA4-31F41D425252}" type="slidenum">
              <a:rPr lang="en-GB">
                <a:solidFill>
                  <a:srgbClr val="000000"/>
                </a:solidFill>
              </a:rPr>
              <a:pPr>
                <a:defRPr/>
              </a:pPr>
              <a:t>‹#›</a:t>
            </a:fld>
            <a:endParaRPr lang="en-GB">
              <a:solidFill>
                <a:srgbClr val="000000"/>
              </a:solidFill>
            </a:endParaRPr>
          </a:p>
        </p:txBody>
      </p:sp>
      <p:sp>
        <p:nvSpPr>
          <p:cNvPr id="5"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p:transition xmlns:p14="http://schemas.microsoft.com/office/powerpoint/2010/mai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p:transition xmlns:p14="http://schemas.microsoft.com/office/powerpoint/2010/mai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p:transition xmlns:p14="http://schemas.microsoft.com/office/powerpoint/2010/mai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p:transition xmlns:p14="http://schemas.microsoft.com/office/powerpoint/2010/mai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68313" y="12684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59313" y="1268413"/>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sldNum" sz="quarter" idx="10"/>
          </p:nvPr>
        </p:nvSpPr>
        <p:spPr>
          <a:ln/>
        </p:spPr>
        <p:txBody>
          <a:bodyPr/>
          <a:lstStyle>
            <a:lvl1pPr>
              <a:defRPr/>
            </a:lvl1pPr>
          </a:lstStyle>
          <a:p>
            <a:pPr>
              <a:defRPr/>
            </a:pPr>
            <a:fld id="{F9A2A69C-BF53-4CED-B849-589023B61B27}" type="slidenum">
              <a:rPr lang="en-GB">
                <a:solidFill>
                  <a:srgbClr val="000000"/>
                </a:solidFill>
              </a:rPr>
              <a:pPr>
                <a:defRPr/>
              </a:pPr>
              <a:t>‹#›</a:t>
            </a:fld>
            <a:endParaRPr lang="en-GB">
              <a:solidFill>
                <a:srgbClr val="000000"/>
              </a:solidFill>
            </a:endParaRPr>
          </a:p>
        </p:txBody>
      </p:sp>
      <p:sp>
        <p:nvSpPr>
          <p:cNvPr id="6"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sldNum" sz="quarter" idx="10"/>
          </p:nvPr>
        </p:nvSpPr>
        <p:spPr>
          <a:ln/>
        </p:spPr>
        <p:txBody>
          <a:bodyPr/>
          <a:lstStyle>
            <a:lvl1pPr>
              <a:defRPr/>
            </a:lvl1pPr>
          </a:lstStyle>
          <a:p>
            <a:pPr>
              <a:defRPr/>
            </a:pPr>
            <a:fld id="{22BC5E3A-6C7B-47BF-BD88-3E48F26E1988}" type="slidenum">
              <a:rPr lang="en-GB">
                <a:solidFill>
                  <a:srgbClr val="000000"/>
                </a:solidFill>
              </a:rPr>
              <a:pPr>
                <a:defRPr/>
              </a:pPr>
              <a:t>‹#›</a:t>
            </a:fld>
            <a:endParaRPr lang="en-GB">
              <a:solidFill>
                <a:srgbClr val="000000"/>
              </a:solidFill>
            </a:endParaRPr>
          </a:p>
        </p:txBody>
      </p:sp>
      <p:sp>
        <p:nvSpPr>
          <p:cNvPr id="8"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sldNum" sz="quarter" idx="10"/>
          </p:nvPr>
        </p:nvSpPr>
        <p:spPr>
          <a:ln/>
        </p:spPr>
        <p:txBody>
          <a:bodyPr/>
          <a:lstStyle>
            <a:lvl1pPr>
              <a:defRPr/>
            </a:lvl1pPr>
          </a:lstStyle>
          <a:p>
            <a:pPr>
              <a:defRPr/>
            </a:pPr>
            <a:fld id="{90C24C9D-A387-412B-872B-54EC83D8D3C3}" type="slidenum">
              <a:rPr lang="en-GB">
                <a:solidFill>
                  <a:srgbClr val="000000"/>
                </a:solidFill>
              </a:rPr>
              <a:pPr>
                <a:defRPr/>
              </a:pPr>
              <a:t>‹#›</a:t>
            </a:fld>
            <a:endParaRPr lang="en-GB">
              <a:solidFill>
                <a:srgbClr val="000000"/>
              </a:solidFill>
            </a:endParaRPr>
          </a:p>
        </p:txBody>
      </p:sp>
      <p:sp>
        <p:nvSpPr>
          <p:cNvPr id="4"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DD400BA-4AA6-49DD-B8B9-B1F42D7B53C4}" type="slidenum">
              <a:rPr lang="en-GB">
                <a:solidFill>
                  <a:srgbClr val="000000"/>
                </a:solidFill>
              </a:rPr>
              <a:pPr>
                <a:defRPr/>
              </a:pPr>
              <a:t>‹#›</a:t>
            </a:fld>
            <a:endParaRPr lang="en-GB">
              <a:solidFill>
                <a:srgbClr val="000000"/>
              </a:solidFill>
            </a:endParaRPr>
          </a:p>
        </p:txBody>
      </p:sp>
      <p:sp>
        <p:nvSpPr>
          <p:cNvPr id="3" name="Rectangle 9"/>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número de diapositiva"/>
          <p:cNvSpPr>
            <a:spLocks noGrp="1"/>
          </p:cNvSpPr>
          <p:nvPr>
            <p:ph type="sldNum" sz="quarter" idx="10"/>
          </p:nvPr>
        </p:nvSpPr>
        <p:spPr/>
        <p:txBody>
          <a:bodyPr/>
          <a:lstStyle/>
          <a:p>
            <a:pPr>
              <a:defRPr/>
            </a:pPr>
            <a:fld id="{F7265B6F-831C-43B2-A561-144FE9BAFC82}" type="slidenum">
              <a:rPr lang="en-GB" smtClean="0">
                <a:solidFill>
                  <a:srgbClr val="000000"/>
                </a:solidFill>
              </a:rPr>
              <a:pPr>
                <a:defRPr/>
              </a:pPr>
              <a:t>‹#›</a:t>
            </a:fld>
            <a:endParaRPr lang="en-GB">
              <a:solidFill>
                <a:srgbClr val="000000"/>
              </a:solidFill>
            </a:endParaRPr>
          </a:p>
        </p:txBody>
      </p:sp>
      <p:sp>
        <p:nvSpPr>
          <p:cNvPr id="4" name="3 Marcador de pie de página"/>
          <p:cNvSpPr>
            <a:spLocks noGrp="1"/>
          </p:cNvSpPr>
          <p:nvPr>
            <p:ph type="ftr" sz="quarter" idx="11"/>
          </p:nvPr>
        </p:nvSpPr>
        <p:spPr/>
        <p:txBody>
          <a:body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número de diapositiva"/>
          <p:cNvSpPr>
            <a:spLocks noGrp="1"/>
          </p:cNvSpPr>
          <p:nvPr>
            <p:ph type="sldNum" sz="quarter" idx="10"/>
          </p:nvPr>
        </p:nvSpPr>
        <p:spPr/>
        <p:txBody>
          <a:bodyPr/>
          <a:lstStyle/>
          <a:p>
            <a:pPr>
              <a:defRPr/>
            </a:pPr>
            <a:fld id="{F7265B6F-831C-43B2-A561-144FE9BAFC82}" type="slidenum">
              <a:rPr lang="en-GB" smtClean="0">
                <a:solidFill>
                  <a:srgbClr val="000000"/>
                </a:solidFill>
              </a:rPr>
              <a:pPr>
                <a:defRPr/>
              </a:pPr>
              <a:t>‹#›</a:t>
            </a:fld>
            <a:endParaRPr lang="en-GB">
              <a:solidFill>
                <a:srgbClr val="000000"/>
              </a:solidFill>
            </a:endParaRPr>
          </a:p>
        </p:txBody>
      </p:sp>
      <p:sp>
        <p:nvSpPr>
          <p:cNvPr id="4" name="3 Marcador de pie de página"/>
          <p:cNvSpPr>
            <a:spLocks noGrp="1"/>
          </p:cNvSpPr>
          <p:nvPr>
            <p:ph type="ftr" sz="quarter" idx="11"/>
          </p:nvPr>
        </p:nvSpPr>
        <p:spPr/>
        <p:txBody>
          <a:bodyPr/>
          <a:lstStyle/>
          <a:p>
            <a:pPr>
              <a:defRPr/>
            </a:pPr>
            <a:endParaRPr lang="en-GB">
              <a:solidFill>
                <a:srgbClr val="000000"/>
              </a:solidFill>
            </a:endParaRPr>
          </a:p>
        </p:txBody>
      </p:sp>
    </p:spTree>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theme" Target="../theme/theme2.xml"/><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8.xml"/><Relationship Id="rId12" Type="http://schemas.openxmlformats.org/officeDocument/2006/relationships/theme" Target="../theme/theme3.xml"/><Relationship Id="rId13" Type="http://schemas.openxmlformats.org/officeDocument/2006/relationships/image" Target="../media/image3.png"/><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339975" y="188913"/>
            <a:ext cx="6335713"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The title goes here Arial 24pt</a:t>
            </a:r>
            <a:endParaRPr lang="en-GB" smtClean="0"/>
          </a:p>
        </p:txBody>
      </p:sp>
      <p:sp>
        <p:nvSpPr>
          <p:cNvPr id="1027" name="Rectangle 3"/>
          <p:cNvSpPr>
            <a:spLocks noGrp="1" noChangeArrowheads="1"/>
          </p:cNvSpPr>
          <p:nvPr>
            <p:ph type="body" idx="1"/>
          </p:nvPr>
        </p:nvSpPr>
        <p:spPr bwMode="auto">
          <a:xfrm>
            <a:off x="468313" y="1268413"/>
            <a:ext cx="8229600" cy="4752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First level (Arial 20 pt)</a:t>
            </a:r>
          </a:p>
          <a:p>
            <a:pPr lvl="1"/>
            <a:r>
              <a:rPr lang="en-GB" smtClean="0"/>
              <a:t>Second level (Arial 18 pt)</a:t>
            </a:r>
          </a:p>
          <a:p>
            <a:pPr lvl="2"/>
            <a:r>
              <a:rPr lang="en-GB" smtClean="0"/>
              <a:t>Third level (Arial 16 pt)</a:t>
            </a:r>
          </a:p>
          <a:p>
            <a:pPr lvl="3"/>
            <a:r>
              <a:rPr lang="en-GB" smtClean="0"/>
              <a:t>Fourth level (Arial 14 pt)</a:t>
            </a:r>
          </a:p>
        </p:txBody>
      </p:sp>
      <p:sp>
        <p:nvSpPr>
          <p:cNvPr id="1030" name="Rectangle 6"/>
          <p:cNvSpPr>
            <a:spLocks noGrp="1" noChangeArrowheads="1"/>
          </p:cNvSpPr>
          <p:nvPr>
            <p:ph type="sldNum" sz="quarter" idx="4"/>
          </p:nvPr>
        </p:nvSpPr>
        <p:spPr bwMode="auto">
          <a:xfrm>
            <a:off x="7885113" y="6245225"/>
            <a:ext cx="80168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F7265B6F-831C-43B2-A561-144FE9BAFC82}"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033" name="Rectangle 9"/>
          <p:cNvSpPr>
            <a:spLocks noGrp="1" noChangeArrowheads="1"/>
          </p:cNvSpPr>
          <p:nvPr>
            <p:ph type="ftr" sz="quarter" idx="3"/>
          </p:nvPr>
        </p:nvSpPr>
        <p:spPr bwMode="auto">
          <a:xfrm>
            <a:off x="1763713" y="6245225"/>
            <a:ext cx="5976937" cy="476250"/>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fontAlgn="base">
              <a:spcBef>
                <a:spcPct val="0"/>
              </a:spcBef>
              <a:spcAft>
                <a:spcPct val="0"/>
              </a:spcAft>
              <a:defRPr/>
            </a:pPr>
            <a:endParaRPr lang="en-GB">
              <a:solidFill>
                <a:srgbClr val="000000"/>
              </a:solidFill>
            </a:endParaRPr>
          </a:p>
        </p:txBody>
      </p:sp>
      <p:pic>
        <p:nvPicPr>
          <p:cNvPr id="2" name="Immagine 8" descr="esmo_milan.jpg"/>
          <p:cNvPicPr>
            <a:picLocks noChangeAspect="1"/>
          </p:cNvPicPr>
          <p:nvPr/>
        </p:nvPicPr>
        <p:blipFill>
          <a:blip r:embed="rId17" cstate="print"/>
          <a:srcRect/>
          <a:stretch>
            <a:fillRect/>
          </a:stretch>
        </p:blipFill>
        <p:spPr bwMode="auto">
          <a:xfrm>
            <a:off x="238125" y="228600"/>
            <a:ext cx="2047875" cy="838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5" r:id="rId14"/>
    <p:sldLayoutId id="2147483676" r:id="rId15"/>
  </p:sldLayoutIdLst>
  <p:transition xmlns:p14="http://schemas.microsoft.com/office/powerpoint/2010/main" advClick="0"/>
  <p:hf hdr="0" ftr="0" dt="0"/>
  <p:txStyles>
    <p:titleStyle>
      <a:lvl1pPr algn="l" rtl="0" eaLnBrk="0" fontAlgn="base" hangingPunct="0">
        <a:spcBef>
          <a:spcPct val="0"/>
        </a:spcBef>
        <a:spcAft>
          <a:spcPct val="0"/>
        </a:spcAft>
        <a:defRPr sz="2800" b="1">
          <a:solidFill>
            <a:srgbClr val="600F3E"/>
          </a:solidFill>
          <a:latin typeface="+mj-lt"/>
          <a:ea typeface="+mj-ea"/>
          <a:cs typeface="+mj-cs"/>
        </a:defRPr>
      </a:lvl1pPr>
      <a:lvl2pPr algn="l" rtl="0" eaLnBrk="0" fontAlgn="base" hangingPunct="0">
        <a:spcBef>
          <a:spcPct val="0"/>
        </a:spcBef>
        <a:spcAft>
          <a:spcPct val="0"/>
        </a:spcAft>
        <a:defRPr sz="2800" b="1">
          <a:solidFill>
            <a:srgbClr val="600F3E"/>
          </a:solidFill>
          <a:latin typeface="Arial" charset="0"/>
        </a:defRPr>
      </a:lvl2pPr>
      <a:lvl3pPr algn="l" rtl="0" eaLnBrk="0" fontAlgn="base" hangingPunct="0">
        <a:spcBef>
          <a:spcPct val="0"/>
        </a:spcBef>
        <a:spcAft>
          <a:spcPct val="0"/>
        </a:spcAft>
        <a:defRPr sz="2800" b="1">
          <a:solidFill>
            <a:srgbClr val="600F3E"/>
          </a:solidFill>
          <a:latin typeface="Arial" charset="0"/>
        </a:defRPr>
      </a:lvl3pPr>
      <a:lvl4pPr algn="l" rtl="0" eaLnBrk="0" fontAlgn="base" hangingPunct="0">
        <a:spcBef>
          <a:spcPct val="0"/>
        </a:spcBef>
        <a:spcAft>
          <a:spcPct val="0"/>
        </a:spcAft>
        <a:defRPr sz="2800" b="1">
          <a:solidFill>
            <a:srgbClr val="600F3E"/>
          </a:solidFill>
          <a:latin typeface="Arial" charset="0"/>
        </a:defRPr>
      </a:lvl4pPr>
      <a:lvl5pPr algn="l" rtl="0" eaLnBrk="0" fontAlgn="base" hangingPunct="0">
        <a:spcBef>
          <a:spcPct val="0"/>
        </a:spcBef>
        <a:spcAft>
          <a:spcPct val="0"/>
        </a:spcAft>
        <a:defRPr sz="2800" b="1">
          <a:solidFill>
            <a:srgbClr val="600F3E"/>
          </a:solidFill>
          <a:latin typeface="Arial" charset="0"/>
        </a:defRPr>
      </a:lvl5pPr>
      <a:lvl6pPr marL="457200" algn="l" rtl="0" eaLnBrk="1" fontAlgn="base" hangingPunct="1">
        <a:spcBef>
          <a:spcPct val="0"/>
        </a:spcBef>
        <a:spcAft>
          <a:spcPct val="0"/>
        </a:spcAft>
        <a:defRPr sz="2800" b="1">
          <a:solidFill>
            <a:srgbClr val="600F3E"/>
          </a:solidFill>
          <a:latin typeface="Arial" charset="0"/>
        </a:defRPr>
      </a:lvl6pPr>
      <a:lvl7pPr marL="914400" algn="l" rtl="0" eaLnBrk="1" fontAlgn="base" hangingPunct="1">
        <a:spcBef>
          <a:spcPct val="0"/>
        </a:spcBef>
        <a:spcAft>
          <a:spcPct val="0"/>
        </a:spcAft>
        <a:defRPr sz="2800" b="1">
          <a:solidFill>
            <a:srgbClr val="600F3E"/>
          </a:solidFill>
          <a:latin typeface="Arial" charset="0"/>
        </a:defRPr>
      </a:lvl7pPr>
      <a:lvl8pPr marL="1371600" algn="l" rtl="0" eaLnBrk="1" fontAlgn="base" hangingPunct="1">
        <a:spcBef>
          <a:spcPct val="0"/>
        </a:spcBef>
        <a:spcAft>
          <a:spcPct val="0"/>
        </a:spcAft>
        <a:defRPr sz="2800" b="1">
          <a:solidFill>
            <a:srgbClr val="600F3E"/>
          </a:solidFill>
          <a:latin typeface="Arial" charset="0"/>
        </a:defRPr>
      </a:lvl8pPr>
      <a:lvl9pPr marL="1828800" algn="l" rtl="0" eaLnBrk="1" fontAlgn="base" hangingPunct="1">
        <a:spcBef>
          <a:spcPct val="0"/>
        </a:spcBef>
        <a:spcAft>
          <a:spcPct val="0"/>
        </a:spcAft>
        <a:defRPr sz="2800" b="1">
          <a:solidFill>
            <a:srgbClr val="600F3E"/>
          </a:solidFill>
          <a:latin typeface="Arial" charset="0"/>
        </a:defRPr>
      </a:lvl9pPr>
    </p:titleStyle>
    <p:bodyStyle>
      <a:lvl1pPr marL="342900" indent="-342900" algn="l" rtl="0" eaLnBrk="0" fontAlgn="base" hangingPunct="0">
        <a:spcBef>
          <a:spcPct val="20000"/>
        </a:spcBef>
        <a:spcAft>
          <a:spcPct val="0"/>
        </a:spcAft>
        <a:buClr>
          <a:srgbClr val="294F2D"/>
        </a:buClr>
        <a:buFont typeface="Wingdings" pitchFamily="2" charset="2"/>
        <a:buChar char="n"/>
        <a:defRPr sz="2000">
          <a:solidFill>
            <a:srgbClr val="555555"/>
          </a:solidFill>
          <a:latin typeface="+mn-lt"/>
          <a:ea typeface="+mn-ea"/>
          <a:cs typeface="+mn-cs"/>
        </a:defRPr>
      </a:lvl1pPr>
      <a:lvl2pPr marL="742950" indent="-285750" algn="l" rtl="0" eaLnBrk="0" fontAlgn="base" hangingPunct="0">
        <a:spcBef>
          <a:spcPct val="20000"/>
        </a:spcBef>
        <a:spcAft>
          <a:spcPct val="0"/>
        </a:spcAft>
        <a:buClr>
          <a:srgbClr val="600F3E"/>
        </a:buClr>
        <a:buFont typeface="Wingdings" pitchFamily="2" charset="2"/>
        <a:buChar char="n"/>
        <a:defRPr>
          <a:solidFill>
            <a:srgbClr val="555555"/>
          </a:solidFill>
          <a:latin typeface="+mn-lt"/>
        </a:defRPr>
      </a:lvl2pPr>
      <a:lvl3pPr marL="1143000" indent="-228600" algn="l" rtl="0" eaLnBrk="0" fontAlgn="base" hangingPunct="0">
        <a:spcBef>
          <a:spcPct val="20000"/>
        </a:spcBef>
        <a:spcAft>
          <a:spcPct val="0"/>
        </a:spcAft>
        <a:buClr>
          <a:srgbClr val="7E8A31"/>
        </a:buClr>
        <a:buFont typeface="Wingdings" pitchFamily="2" charset="2"/>
        <a:buChar char="n"/>
        <a:defRPr sz="1600">
          <a:solidFill>
            <a:srgbClr val="555555"/>
          </a:solidFill>
          <a:latin typeface="+mn-lt"/>
        </a:defRPr>
      </a:lvl3pPr>
      <a:lvl4pPr marL="1600200" indent="-228600" algn="l" rtl="0" eaLnBrk="0" fontAlgn="base" hangingPunct="0">
        <a:spcBef>
          <a:spcPct val="20000"/>
        </a:spcBef>
        <a:spcAft>
          <a:spcPct val="0"/>
        </a:spcAft>
        <a:buClr>
          <a:srgbClr val="00335A"/>
        </a:buClr>
        <a:buFont typeface="Wingdings" pitchFamily="2" charset="2"/>
        <a:buChar char="n"/>
        <a:defRPr sz="1400">
          <a:solidFill>
            <a:srgbClr val="555555"/>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blackWhite">
          <a:xfrm>
            <a:off x="0" y="66675"/>
            <a:ext cx="9144000" cy="914400"/>
          </a:xfrm>
          <a:prstGeom prst="rect">
            <a:avLst/>
          </a:prstGeom>
          <a:noFill/>
          <a:ln w="9525" algn="ctr">
            <a:noFill/>
            <a:miter lim="800000"/>
            <a:headEnd/>
            <a:tailEnd/>
          </a:ln>
        </p:spPr>
        <p:txBody>
          <a:bodyPr vert="horz" wrap="none" lIns="91440" tIns="45720" rIns="91440" bIns="45720" numCol="1" anchor="ctr" anchorCtr="0" compatLnSpc="1">
            <a:prstTxWarp prst="textNoShape">
              <a:avLst/>
            </a:prstTxWarp>
          </a:bodyPr>
          <a:lstStyle/>
          <a:p>
            <a:pPr lvl="0"/>
            <a:r>
              <a:rPr lang="de-DE" smtClean="0"/>
              <a:t>Klicken Sie, um das Titelformat zu bearbeiten</a:t>
            </a:r>
          </a:p>
        </p:txBody>
      </p:sp>
      <p:sp>
        <p:nvSpPr>
          <p:cNvPr id="1027" name="Rectangle 3"/>
          <p:cNvSpPr>
            <a:spLocks noGrp="1" noChangeArrowheads="1"/>
          </p:cNvSpPr>
          <p:nvPr>
            <p:ph type="body" idx="1"/>
          </p:nvPr>
        </p:nvSpPr>
        <p:spPr bwMode="blackWhite">
          <a:xfrm>
            <a:off x="381000" y="1066800"/>
            <a:ext cx="8382000" cy="525780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4100" name="Rectangle 4"/>
          <p:cNvSpPr>
            <a:spLocks noGrp="1" noChangeArrowheads="1"/>
          </p:cNvSpPr>
          <p:nvPr>
            <p:ph type="ftr" sz="quarter" idx="3"/>
          </p:nvPr>
        </p:nvSpPr>
        <p:spPr bwMode="blackWhite">
          <a:xfrm>
            <a:off x="5849938" y="6324600"/>
            <a:ext cx="2913062"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2000" b="0" i="1">
                <a:solidFill>
                  <a:schemeClr val="bg2"/>
                </a:solidFill>
              </a:defRPr>
            </a:lvl1pPr>
          </a:lstStyle>
          <a:p>
            <a:pPr eaLnBrk="0" fontAlgn="base" hangingPunct="0">
              <a:spcAft>
                <a:spcPct val="0"/>
              </a:spcAft>
              <a:defRPr/>
            </a:pPr>
            <a:endParaRPr lang="en-GB">
              <a:solidFill>
                <a:srgbClr val="808080"/>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ransition xmlns:p14="http://schemas.microsoft.com/office/powerpoint/2010/main" advClick="0"/>
  <p:txStyles>
    <p:titleStyle>
      <a:lvl1pPr algn="ctr" rtl="0" eaLnBrk="0" fontAlgn="base" hangingPunct="0">
        <a:spcBef>
          <a:spcPct val="0"/>
        </a:spcBef>
        <a:spcAft>
          <a:spcPct val="0"/>
        </a:spcAft>
        <a:defRPr sz="3200">
          <a:solidFill>
            <a:schemeClr val="accent2"/>
          </a:solidFill>
          <a:latin typeface="+mj-lt"/>
          <a:ea typeface="+mj-ea"/>
          <a:cs typeface="+mj-cs"/>
        </a:defRPr>
      </a:lvl1pPr>
      <a:lvl2pPr algn="ctr" rtl="0" eaLnBrk="0" fontAlgn="base" hangingPunct="0">
        <a:spcBef>
          <a:spcPct val="0"/>
        </a:spcBef>
        <a:spcAft>
          <a:spcPct val="0"/>
        </a:spcAft>
        <a:defRPr sz="3200">
          <a:solidFill>
            <a:schemeClr val="accent2"/>
          </a:solidFill>
          <a:latin typeface="Arial" charset="0"/>
        </a:defRPr>
      </a:lvl2pPr>
      <a:lvl3pPr algn="ctr" rtl="0" eaLnBrk="0" fontAlgn="base" hangingPunct="0">
        <a:spcBef>
          <a:spcPct val="0"/>
        </a:spcBef>
        <a:spcAft>
          <a:spcPct val="0"/>
        </a:spcAft>
        <a:defRPr sz="3200">
          <a:solidFill>
            <a:schemeClr val="accent2"/>
          </a:solidFill>
          <a:latin typeface="Arial" charset="0"/>
        </a:defRPr>
      </a:lvl3pPr>
      <a:lvl4pPr algn="ctr" rtl="0" eaLnBrk="0" fontAlgn="base" hangingPunct="0">
        <a:spcBef>
          <a:spcPct val="0"/>
        </a:spcBef>
        <a:spcAft>
          <a:spcPct val="0"/>
        </a:spcAft>
        <a:defRPr sz="3200">
          <a:solidFill>
            <a:schemeClr val="accent2"/>
          </a:solidFill>
          <a:latin typeface="Arial" charset="0"/>
        </a:defRPr>
      </a:lvl4pPr>
      <a:lvl5pPr algn="ctr" rtl="0" eaLnBrk="0" fontAlgn="base" hangingPunct="0">
        <a:spcBef>
          <a:spcPct val="0"/>
        </a:spcBef>
        <a:spcAft>
          <a:spcPct val="0"/>
        </a:spcAft>
        <a:defRPr sz="3200">
          <a:solidFill>
            <a:schemeClr val="accent2"/>
          </a:solidFill>
          <a:latin typeface="Arial" charset="0"/>
        </a:defRPr>
      </a:lvl5pPr>
      <a:lvl6pPr marL="457200" algn="ctr" rtl="0" eaLnBrk="0" fontAlgn="base" hangingPunct="0">
        <a:spcBef>
          <a:spcPct val="0"/>
        </a:spcBef>
        <a:spcAft>
          <a:spcPct val="0"/>
        </a:spcAft>
        <a:defRPr sz="3200">
          <a:solidFill>
            <a:schemeClr val="accent2"/>
          </a:solidFill>
          <a:latin typeface="Arial" charset="0"/>
        </a:defRPr>
      </a:lvl6pPr>
      <a:lvl7pPr marL="914400" algn="ctr" rtl="0" eaLnBrk="0" fontAlgn="base" hangingPunct="0">
        <a:spcBef>
          <a:spcPct val="0"/>
        </a:spcBef>
        <a:spcAft>
          <a:spcPct val="0"/>
        </a:spcAft>
        <a:defRPr sz="3200">
          <a:solidFill>
            <a:schemeClr val="accent2"/>
          </a:solidFill>
          <a:latin typeface="Arial" charset="0"/>
        </a:defRPr>
      </a:lvl7pPr>
      <a:lvl8pPr marL="1371600" algn="ctr" rtl="0" eaLnBrk="0" fontAlgn="base" hangingPunct="0">
        <a:spcBef>
          <a:spcPct val="0"/>
        </a:spcBef>
        <a:spcAft>
          <a:spcPct val="0"/>
        </a:spcAft>
        <a:defRPr sz="3200">
          <a:solidFill>
            <a:schemeClr val="accent2"/>
          </a:solidFill>
          <a:latin typeface="Arial" charset="0"/>
        </a:defRPr>
      </a:lvl8pPr>
      <a:lvl9pPr marL="1828800" algn="ctr" rtl="0" eaLnBrk="0" fontAlgn="base" hangingPunct="0">
        <a:spcBef>
          <a:spcPct val="0"/>
        </a:spcBef>
        <a:spcAft>
          <a:spcPct val="0"/>
        </a:spcAft>
        <a:defRPr sz="3200">
          <a:solidFill>
            <a:schemeClr val="accent2"/>
          </a:solidFill>
          <a:latin typeface="Arial" charset="0"/>
        </a:defRPr>
      </a:lvl9pPr>
    </p:titleStyle>
    <p:bodyStyle>
      <a:lvl1pPr marL="92075" indent="-92075" algn="l" rtl="0" eaLnBrk="0" fontAlgn="base" hangingPunct="0">
        <a:spcBef>
          <a:spcPct val="20000"/>
        </a:spcBef>
        <a:spcAft>
          <a:spcPct val="0"/>
        </a:spcAft>
        <a:defRPr sz="2400" b="1">
          <a:solidFill>
            <a:schemeClr val="tx1"/>
          </a:solidFill>
          <a:latin typeface="+mn-lt"/>
          <a:ea typeface="+mn-ea"/>
          <a:cs typeface="+mn-cs"/>
        </a:defRPr>
      </a:lvl1pPr>
      <a:lvl2pPr marL="763588" indent="-285750" algn="l" rtl="0" eaLnBrk="0" fontAlgn="base" hangingPunct="0">
        <a:spcBef>
          <a:spcPct val="20000"/>
        </a:spcBef>
        <a:spcAft>
          <a:spcPct val="0"/>
        </a:spcAft>
        <a:buChar char="–"/>
        <a:defRPr sz="2800" b="1">
          <a:solidFill>
            <a:schemeClr val="tx1"/>
          </a:solidFill>
          <a:latin typeface="+mn-lt"/>
        </a:defRPr>
      </a:lvl2pPr>
      <a:lvl3pPr marL="1182688" indent="-228600" algn="l" rtl="0" eaLnBrk="0" fontAlgn="base" hangingPunct="0">
        <a:spcBef>
          <a:spcPct val="20000"/>
        </a:spcBef>
        <a:spcAft>
          <a:spcPct val="0"/>
        </a:spcAft>
        <a:buChar char="•"/>
        <a:defRPr sz="2400" b="1">
          <a:solidFill>
            <a:schemeClr val="tx1"/>
          </a:solidFill>
          <a:latin typeface="+mn-lt"/>
        </a:defRPr>
      </a:lvl3pPr>
      <a:lvl4pPr marL="1601788" indent="-228600" algn="l" rtl="0" eaLnBrk="0" fontAlgn="base" hangingPunct="0">
        <a:spcBef>
          <a:spcPct val="20000"/>
        </a:spcBef>
        <a:spcAft>
          <a:spcPct val="0"/>
        </a:spcAft>
        <a:buChar char="–"/>
        <a:defRPr sz="20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eaLnBrk="0" fontAlgn="base" hangingPunct="0">
        <a:spcBef>
          <a:spcPct val="20000"/>
        </a:spcBef>
        <a:spcAft>
          <a:spcPct val="0"/>
        </a:spcAft>
        <a:buChar char="»"/>
        <a:defRPr sz="2000" b="1">
          <a:solidFill>
            <a:schemeClr val="tx1"/>
          </a:solidFill>
          <a:latin typeface="+mn-lt"/>
        </a:defRPr>
      </a:lvl6pPr>
      <a:lvl7pPr marL="2971800" indent="-228600" algn="l" rtl="0" eaLnBrk="0" fontAlgn="base" hangingPunct="0">
        <a:spcBef>
          <a:spcPct val="20000"/>
        </a:spcBef>
        <a:spcAft>
          <a:spcPct val="0"/>
        </a:spcAft>
        <a:buChar char="»"/>
        <a:defRPr sz="2000" b="1">
          <a:solidFill>
            <a:schemeClr val="tx1"/>
          </a:solidFill>
          <a:latin typeface="+mn-lt"/>
        </a:defRPr>
      </a:lvl7pPr>
      <a:lvl8pPr marL="3429000" indent="-228600" algn="l" rtl="0" eaLnBrk="0" fontAlgn="base" hangingPunct="0">
        <a:spcBef>
          <a:spcPct val="20000"/>
        </a:spcBef>
        <a:spcAft>
          <a:spcPct val="0"/>
        </a:spcAft>
        <a:buChar char="»"/>
        <a:defRPr sz="2000" b="1">
          <a:solidFill>
            <a:schemeClr val="tx1"/>
          </a:solidFill>
          <a:latin typeface="+mn-lt"/>
        </a:defRPr>
      </a:lvl8pPr>
      <a:lvl9pPr marL="3886200" indent="-228600" algn="l" rtl="0" eaLnBrk="0" fontAlgn="base" hangingPunct="0">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1.bin"/><Relationship Id="rId5" Type="http://schemas.openxmlformats.org/officeDocument/2006/relationships/oleObject" Target="../embeddings/Microsoft_Word_97_-_2004_Document1.doc"/><Relationship Id="rId6" Type="http://schemas.openxmlformats.org/officeDocument/2006/relationships/image" Target="../media/image10.emf"/><Relationship Id="rId1" Type="http://schemas.openxmlformats.org/officeDocument/2006/relationships/vmlDrawing" Target="../drawings/vmlDrawing1.vml"/><Relationship Id="rId2"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2.bin"/><Relationship Id="rId5" Type="http://schemas.openxmlformats.org/officeDocument/2006/relationships/oleObject" Target="../embeddings/Microsoft_Word_97_-_2004_Document2.doc"/><Relationship Id="rId6" Type="http://schemas.openxmlformats.org/officeDocument/2006/relationships/image" Target="../media/image11.emf"/><Relationship Id="rId1" Type="http://schemas.openxmlformats.org/officeDocument/2006/relationships/vmlDrawing" Target="../drawings/vmlDrawing2.vml"/><Relationship Id="rId2"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3.bin"/><Relationship Id="rId5" Type="http://schemas.openxmlformats.org/officeDocument/2006/relationships/image" Target="../media/image12.emf"/><Relationship Id="rId6" Type="http://schemas.openxmlformats.org/officeDocument/2006/relationships/oleObject" Target="../embeddings/oleObject4.bin"/><Relationship Id="rId7" Type="http://schemas.openxmlformats.org/officeDocument/2006/relationships/image" Target="../media/image13.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7.xml"/><Relationship Id="rId3"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cs typeface="Arial" charset="0"/>
              </a:rPr>
              <a:t>.</a:t>
            </a:r>
          </a:p>
          <a:p>
            <a:pPr algn="ctr">
              <a:spcBef>
                <a:spcPts val="800"/>
              </a:spcBef>
              <a:buClr>
                <a:srgbClr val="000000"/>
              </a:buClr>
              <a:buSzPct val="100000"/>
              <a:buFont typeface="Times New Roman" charset="0"/>
              <a:buNone/>
            </a:pPr>
            <a:endParaRPr lang="en-US" sz="2600" dirty="0">
              <a:cs typeface="Arial" charset="0"/>
            </a:endParaRPr>
          </a:p>
        </p:txBody>
      </p:sp>
    </p:spTree>
    <p:extLst>
      <p:ext uri="{BB962C8B-B14F-4D97-AF65-F5344CB8AC3E}">
        <p14:creationId xmlns:p14="http://schemas.microsoft.com/office/powerpoint/2010/main" val="686950557"/>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0226" name="Rectangle 2"/>
          <p:cNvSpPr>
            <a:spLocks noGrp="1" noChangeArrowheads="1"/>
          </p:cNvSpPr>
          <p:nvPr>
            <p:ph type="title"/>
          </p:nvPr>
        </p:nvSpPr>
        <p:spPr>
          <a:xfrm>
            <a:off x="827584" y="68263"/>
            <a:ext cx="8305304" cy="1143000"/>
          </a:xfrm>
        </p:spPr>
        <p:txBody>
          <a:bodyPr/>
          <a:lstStyle/>
          <a:p>
            <a:r>
              <a:rPr lang="en-US" dirty="0">
                <a:solidFill>
                  <a:srgbClr val="A50021"/>
                </a:solidFill>
              </a:rPr>
              <a:t>FOLFIRI or FOLFOX </a:t>
            </a:r>
          </a:p>
        </p:txBody>
      </p:sp>
      <p:sp>
        <p:nvSpPr>
          <p:cNvPr id="2100227" name="Rectangle 3"/>
          <p:cNvSpPr>
            <a:spLocks noChangeArrowheads="1"/>
          </p:cNvSpPr>
          <p:nvPr/>
        </p:nvSpPr>
        <p:spPr bwMode="auto">
          <a:xfrm>
            <a:off x="5578475" y="6523038"/>
            <a:ext cx="3519488" cy="274637"/>
          </a:xfrm>
          <a:prstGeom prst="rect">
            <a:avLst/>
          </a:prstGeom>
          <a:noFill/>
          <a:ln w="12700">
            <a:noFill/>
            <a:miter lim="800000"/>
            <a:headEnd type="none" w="sm" len="sm"/>
            <a:tailEnd type="none" w="sm" len="sm"/>
          </a:ln>
          <a:effectLst/>
        </p:spPr>
        <p:txBody>
          <a:bodyPr wrap="none" anchor="ctr">
            <a:spAutoFit/>
          </a:bodyPr>
          <a:lstStyle/>
          <a:p>
            <a:r>
              <a:rPr lang="en-US" sz="1200" b="0"/>
              <a:t>Tournigand C, et al. J Clin Oncol 2004;22:229</a:t>
            </a:r>
            <a:r>
              <a:rPr lang="en-US" sz="1200" b="0">
                <a:cs typeface="Arial" pitchFamily="34" charset="0"/>
              </a:rPr>
              <a:t>–</a:t>
            </a:r>
            <a:r>
              <a:rPr lang="en-US" sz="1200" b="0"/>
              <a:t>37</a:t>
            </a:r>
          </a:p>
        </p:txBody>
      </p:sp>
      <p:graphicFrame>
        <p:nvGraphicFramePr>
          <p:cNvPr id="2100228" name="Object 4"/>
          <p:cNvGraphicFramePr>
            <a:graphicFrameLocks noGrp="1" noChangeAspect="1"/>
          </p:cNvGraphicFramePr>
          <p:nvPr>
            <p:ph idx="1"/>
          </p:nvPr>
        </p:nvGraphicFramePr>
        <p:xfrm>
          <a:off x="465138" y="1276350"/>
          <a:ext cx="7816850" cy="4243388"/>
        </p:xfrm>
        <a:graphic>
          <a:graphicData uri="http://schemas.openxmlformats.org/presentationml/2006/ole">
            <mc:AlternateContent xmlns:mc="http://schemas.openxmlformats.org/markup-compatibility/2006">
              <mc:Choice xmlns:v="urn:schemas-microsoft-com:vml" Requires="v">
                <p:oleObj spid="_x0000_s6200" name="Document" r:id="rId5" imgW="8307793" imgH="4510509" progId="Word.Document.8">
                  <p:embed/>
                </p:oleObj>
              </mc:Choice>
              <mc:Fallback>
                <p:oleObj name="Document" r:id="rId5" imgW="8307793" imgH="4510509" progId="Word.Document.8">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invGray">
                      <a:xfrm>
                        <a:off x="465138" y="1276350"/>
                        <a:ext cx="7816850" cy="424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100229" name="Text Box 5"/>
          <p:cNvSpPr txBox="1">
            <a:spLocks noChangeArrowheads="1"/>
          </p:cNvSpPr>
          <p:nvPr/>
        </p:nvSpPr>
        <p:spPr bwMode="auto">
          <a:xfrm>
            <a:off x="461963" y="5656263"/>
            <a:ext cx="3763962" cy="396875"/>
          </a:xfrm>
          <a:prstGeom prst="rect">
            <a:avLst/>
          </a:prstGeom>
          <a:noFill/>
          <a:ln w="12700">
            <a:noFill/>
            <a:miter lim="800000"/>
            <a:headEnd type="none" w="sm" len="sm"/>
            <a:tailEnd type="none" w="sm" len="sm"/>
          </a:ln>
          <a:effectLst/>
        </p:spPr>
        <p:txBody>
          <a:bodyPr>
            <a:spAutoFit/>
          </a:bodyPr>
          <a:lstStyle/>
          <a:p>
            <a:pPr>
              <a:spcBef>
                <a:spcPct val="50000"/>
              </a:spcBef>
            </a:pPr>
            <a:endParaRPr lang="es-ES" sz="2000"/>
          </a:p>
        </p:txBody>
      </p:sp>
      <p:sp>
        <p:nvSpPr>
          <p:cNvPr id="2100230" name="Text Box 6"/>
          <p:cNvSpPr txBox="1">
            <a:spLocks noChangeArrowheads="1"/>
          </p:cNvSpPr>
          <p:nvPr/>
        </p:nvSpPr>
        <p:spPr bwMode="auto">
          <a:xfrm>
            <a:off x="447675" y="5805264"/>
            <a:ext cx="7573963" cy="825500"/>
          </a:xfrm>
          <a:prstGeom prst="rect">
            <a:avLst/>
          </a:prstGeom>
          <a:noFill/>
          <a:ln w="12700">
            <a:noFill/>
            <a:miter lim="800000"/>
            <a:headEnd type="none" w="sm" len="sm"/>
            <a:tailEnd type="none" w="sm" len="sm"/>
          </a:ln>
          <a:effectLst/>
        </p:spPr>
        <p:txBody>
          <a:bodyPr wrap="none">
            <a:spAutoFit/>
          </a:bodyPr>
          <a:lstStyle/>
          <a:p>
            <a:r>
              <a:rPr lang="en-GB" sz="1600" dirty="0"/>
              <a:t>*patients received FOLFIRI until progression, and FOLFOX after progression</a:t>
            </a:r>
          </a:p>
          <a:p>
            <a:r>
              <a:rPr lang="en-GB" sz="1600" baseline="30000" dirty="0">
                <a:cs typeface="Arial" pitchFamily="34" charset="0"/>
              </a:rPr>
              <a:t>†</a:t>
            </a:r>
            <a:r>
              <a:rPr lang="en-GB" sz="1600" dirty="0">
                <a:cs typeface="Arial" pitchFamily="34" charset="0"/>
              </a:rPr>
              <a:t>patients </a:t>
            </a:r>
            <a:r>
              <a:rPr lang="en-GB" sz="1600" dirty="0"/>
              <a:t>received FOLFOX until progression, and FOLFIRI after progression</a:t>
            </a:r>
          </a:p>
          <a:p>
            <a:endParaRPr lang="en-GB" sz="1600"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1074" name="Object 2"/>
          <p:cNvGraphicFramePr>
            <a:graphicFrameLocks noGrp="1" noChangeAspect="1"/>
          </p:cNvGraphicFramePr>
          <p:nvPr>
            <p:ph idx="1"/>
            <p:extLst>
              <p:ext uri="{D42A27DB-BD31-4B8C-83A1-F6EECF244321}">
                <p14:modId xmlns:p14="http://schemas.microsoft.com/office/powerpoint/2010/main" val="2026776691"/>
              </p:ext>
            </p:extLst>
          </p:nvPr>
        </p:nvGraphicFramePr>
        <p:xfrm>
          <a:off x="1182688" y="1971675"/>
          <a:ext cx="6926262" cy="3643313"/>
        </p:xfrm>
        <a:graphic>
          <a:graphicData uri="http://schemas.openxmlformats.org/presentationml/2006/ole">
            <mc:AlternateContent xmlns:mc="http://schemas.openxmlformats.org/markup-compatibility/2006">
              <mc:Choice xmlns:v="urn:schemas-microsoft-com:vml" Requires="v">
                <p:oleObj spid="_x0000_s4152" name="Document" r:id="rId5" imgW="8331200" imgH="4381500" progId="Word.Document.8">
                  <p:embed/>
                </p:oleObj>
              </mc:Choice>
              <mc:Fallback>
                <p:oleObj name="Document" r:id="rId5" imgW="8331200" imgH="4381500" progId="Word.Document.8">
                  <p:embed/>
                  <p:pic>
                    <p:nvPicPr>
                      <p:cNvPr id="0" name="Picture 2"/>
                      <p:cNvPicPr>
                        <a:picLocks noChangeAspect="1" noChangeArrowheads="1"/>
                      </p:cNvPicPr>
                      <p:nvPr/>
                    </p:nvPicPr>
                    <p:blipFill>
                      <a:blip r:embed="rId6"/>
                      <a:srcRect/>
                      <a:stretch>
                        <a:fillRect/>
                      </a:stretch>
                    </p:blipFill>
                    <p:spPr bwMode="invGray">
                      <a:xfrm>
                        <a:off x="1182688" y="1971675"/>
                        <a:ext cx="6926262" cy="3643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31075" name="Rectangle 3"/>
          <p:cNvSpPr>
            <a:spLocks noGrp="1" noChangeArrowheads="1"/>
          </p:cNvSpPr>
          <p:nvPr>
            <p:ph type="title"/>
          </p:nvPr>
        </p:nvSpPr>
        <p:spPr>
          <a:xfrm>
            <a:off x="479672" y="116632"/>
            <a:ext cx="8664328" cy="792088"/>
          </a:xfrm>
          <a:noFill/>
          <a:ln/>
        </p:spPr>
        <p:txBody>
          <a:bodyPr anchor="b"/>
          <a:lstStyle/>
          <a:p>
            <a:r>
              <a:rPr lang="en-US" b="1" dirty="0" smtClean="0">
                <a:solidFill>
                  <a:srgbClr val="A50021"/>
                </a:solidFill>
                <a:latin typeface="Arial" pitchFamily="34" charset="0"/>
                <a:cs typeface="Arial" pitchFamily="34" charset="0"/>
              </a:rPr>
              <a:t>Triple combination: FOLFOXIRI</a:t>
            </a:r>
          </a:p>
        </p:txBody>
      </p:sp>
      <p:sp>
        <p:nvSpPr>
          <p:cNvPr id="131076" name="Text Box 4"/>
          <p:cNvSpPr txBox="1">
            <a:spLocks noChangeArrowheads="1"/>
          </p:cNvSpPr>
          <p:nvPr/>
        </p:nvSpPr>
        <p:spPr bwMode="auto">
          <a:xfrm>
            <a:off x="2336800" y="6568108"/>
            <a:ext cx="6770688" cy="274638"/>
          </a:xfrm>
          <a:prstGeom prst="rect">
            <a:avLst/>
          </a:prstGeom>
          <a:noFill/>
          <a:ln w="9525">
            <a:noFill/>
            <a:miter lim="800000"/>
            <a:headEnd/>
            <a:tailEnd/>
          </a:ln>
          <a:effectLst/>
        </p:spPr>
        <p:txBody>
          <a:bodyPr>
            <a:spAutoFit/>
          </a:bodyPr>
          <a:lstStyle/>
          <a:p>
            <a:pPr algn="r" eaLnBrk="0" hangingPunct="0">
              <a:spcBef>
                <a:spcPct val="0"/>
              </a:spcBef>
            </a:pPr>
            <a:r>
              <a:rPr lang="es-ES" sz="1200" dirty="0"/>
              <a:t>GONO. </a:t>
            </a:r>
            <a:r>
              <a:rPr lang="es-ES" sz="1200" dirty="0" err="1"/>
              <a:t>Falcone</a:t>
            </a:r>
            <a:r>
              <a:rPr lang="es-ES" sz="1200" dirty="0"/>
              <a:t> A et</a:t>
            </a:r>
            <a:r>
              <a:rPr lang="en-GB" sz="1200" dirty="0"/>
              <a:t> al. J </a:t>
            </a:r>
            <a:r>
              <a:rPr lang="en-GB" sz="1200" dirty="0" err="1"/>
              <a:t>Clin</a:t>
            </a:r>
            <a:r>
              <a:rPr lang="en-GB" sz="1200" dirty="0"/>
              <a:t> </a:t>
            </a:r>
            <a:r>
              <a:rPr lang="en-GB" sz="1200" dirty="0" err="1"/>
              <a:t>Oncol</a:t>
            </a:r>
            <a:r>
              <a:rPr lang="en-GB" sz="1200" dirty="0"/>
              <a:t> 2007</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ChangeArrowheads="1"/>
          </p:cNvSpPr>
          <p:nvPr/>
        </p:nvSpPr>
        <p:spPr bwMode="auto">
          <a:xfrm>
            <a:off x="611560" y="0"/>
            <a:ext cx="7772400" cy="847725"/>
          </a:xfrm>
          <a:prstGeom prst="rect">
            <a:avLst/>
          </a:prstGeom>
          <a:noFill/>
          <a:ln w="9525">
            <a:noFill/>
            <a:miter lim="800000"/>
            <a:headEnd/>
            <a:tailEnd/>
          </a:ln>
        </p:spPr>
        <p:txBody>
          <a:bodyPr anchor="ctr"/>
          <a:lstStyle/>
          <a:p>
            <a:r>
              <a:rPr lang="en-GB" sz="2800" b="1" dirty="0" err="1" smtClean="0">
                <a:solidFill>
                  <a:srgbClr val="A50021"/>
                </a:solidFill>
              </a:rPr>
              <a:t>Cetuximab</a:t>
            </a:r>
            <a:r>
              <a:rPr lang="en-GB" sz="2800" b="1" dirty="0" smtClean="0">
                <a:solidFill>
                  <a:srgbClr val="A50021"/>
                </a:solidFill>
              </a:rPr>
              <a:t> + FOLFOX or FOLFIRI</a:t>
            </a:r>
            <a:endParaRPr lang="es-ES" sz="2800" b="1" dirty="0">
              <a:solidFill>
                <a:srgbClr val="A50021"/>
              </a:solidFill>
            </a:endParaRPr>
          </a:p>
        </p:txBody>
      </p:sp>
      <p:sp>
        <p:nvSpPr>
          <p:cNvPr id="18437" name="Rectangle 2"/>
          <p:cNvSpPr>
            <a:spLocks noChangeArrowheads="1"/>
          </p:cNvSpPr>
          <p:nvPr/>
        </p:nvSpPr>
        <p:spPr bwMode="auto">
          <a:xfrm>
            <a:off x="487363" y="615950"/>
            <a:ext cx="8121650" cy="936625"/>
          </a:xfrm>
          <a:prstGeom prst="rect">
            <a:avLst/>
          </a:prstGeom>
          <a:noFill/>
          <a:ln w="9525">
            <a:noFill/>
            <a:miter lim="800000"/>
            <a:headEnd/>
            <a:tailEnd/>
          </a:ln>
        </p:spPr>
        <p:txBody>
          <a:bodyPr anchor="ctr"/>
          <a:lstStyle/>
          <a:p>
            <a:pPr algn="ctr"/>
            <a:r>
              <a:rPr lang="en-US" sz="1800">
                <a:solidFill>
                  <a:schemeClr val="tx2"/>
                </a:solidFill>
                <a:latin typeface="Arial Unicode MS" pitchFamily="34" charset="-128"/>
              </a:rPr>
              <a:t>Cetuximab improves response and curative-oriented liver resections (R0) </a:t>
            </a:r>
            <a:endParaRPr lang="en-GB" sz="1800">
              <a:solidFill>
                <a:schemeClr val="tx2"/>
              </a:solidFill>
              <a:latin typeface="Arial Unicode MS" pitchFamily="34" charset="-128"/>
            </a:endParaRPr>
          </a:p>
        </p:txBody>
      </p:sp>
      <p:sp>
        <p:nvSpPr>
          <p:cNvPr id="18438" name="Rectangle 17"/>
          <p:cNvSpPr>
            <a:spLocks noChangeArrowheads="1"/>
          </p:cNvSpPr>
          <p:nvPr/>
        </p:nvSpPr>
        <p:spPr bwMode="auto">
          <a:xfrm>
            <a:off x="7061200" y="1951038"/>
            <a:ext cx="114300" cy="133350"/>
          </a:xfrm>
          <a:prstGeom prst="rect">
            <a:avLst/>
          </a:prstGeom>
          <a:solidFill>
            <a:srgbClr val="FF6600"/>
          </a:solidFill>
          <a:ln w="12700">
            <a:noFill/>
            <a:miter lim="800000"/>
            <a:headEnd type="none" w="sm" len="sm"/>
            <a:tailEnd type="none" w="sm" len="sm"/>
          </a:ln>
        </p:spPr>
        <p:txBody>
          <a:bodyPr wrap="none" anchor="ctr"/>
          <a:lstStyle/>
          <a:p>
            <a:pPr algn="ctr"/>
            <a:endParaRPr lang="en-US" sz="1600" b="1"/>
          </a:p>
        </p:txBody>
      </p:sp>
      <p:sp>
        <p:nvSpPr>
          <p:cNvPr id="18439" name="Rectangle 18"/>
          <p:cNvSpPr>
            <a:spLocks noChangeArrowheads="1"/>
          </p:cNvSpPr>
          <p:nvPr/>
        </p:nvSpPr>
        <p:spPr bwMode="auto">
          <a:xfrm>
            <a:off x="7061200" y="1709738"/>
            <a:ext cx="114300" cy="133350"/>
          </a:xfrm>
          <a:prstGeom prst="rect">
            <a:avLst/>
          </a:prstGeom>
          <a:solidFill>
            <a:srgbClr val="00335A"/>
          </a:solidFill>
          <a:ln w="12700">
            <a:noFill/>
            <a:miter lim="800000"/>
            <a:headEnd type="none" w="sm" len="sm"/>
            <a:tailEnd type="none" w="sm" len="sm"/>
          </a:ln>
        </p:spPr>
        <p:txBody>
          <a:bodyPr wrap="none" anchor="ctr"/>
          <a:lstStyle/>
          <a:p>
            <a:pPr algn="ctr"/>
            <a:endParaRPr lang="en-US" sz="1600" b="1"/>
          </a:p>
        </p:txBody>
      </p:sp>
      <p:sp>
        <p:nvSpPr>
          <p:cNvPr id="18440" name="Text Box 19"/>
          <p:cNvSpPr txBox="1">
            <a:spLocks noChangeArrowheads="1"/>
          </p:cNvSpPr>
          <p:nvPr/>
        </p:nvSpPr>
        <p:spPr bwMode="auto">
          <a:xfrm>
            <a:off x="7181850" y="1601788"/>
            <a:ext cx="1755775" cy="338137"/>
          </a:xfrm>
          <a:prstGeom prst="rect">
            <a:avLst/>
          </a:prstGeom>
          <a:noFill/>
          <a:ln w="9525">
            <a:noFill/>
            <a:miter lim="800000"/>
            <a:headEnd/>
            <a:tailEnd/>
          </a:ln>
        </p:spPr>
        <p:txBody>
          <a:bodyPr>
            <a:spAutoFit/>
          </a:bodyPr>
          <a:lstStyle/>
          <a:p>
            <a:pPr eaLnBrk="1" hangingPunct="1">
              <a:spcBef>
                <a:spcPct val="50000"/>
              </a:spcBef>
            </a:pPr>
            <a:r>
              <a:rPr lang="en-GB" sz="1600" b="1"/>
              <a:t>CT</a:t>
            </a:r>
          </a:p>
        </p:txBody>
      </p:sp>
      <p:sp>
        <p:nvSpPr>
          <p:cNvPr id="18441" name="Text Box 20"/>
          <p:cNvSpPr txBox="1">
            <a:spLocks noChangeArrowheads="1"/>
          </p:cNvSpPr>
          <p:nvPr/>
        </p:nvSpPr>
        <p:spPr bwMode="auto">
          <a:xfrm>
            <a:off x="7181850" y="1858963"/>
            <a:ext cx="1755775" cy="338137"/>
          </a:xfrm>
          <a:prstGeom prst="rect">
            <a:avLst/>
          </a:prstGeom>
          <a:noFill/>
          <a:ln w="9525">
            <a:noFill/>
            <a:miter lim="800000"/>
            <a:headEnd/>
            <a:tailEnd/>
          </a:ln>
        </p:spPr>
        <p:txBody>
          <a:bodyPr>
            <a:spAutoFit/>
          </a:bodyPr>
          <a:lstStyle/>
          <a:p>
            <a:pPr eaLnBrk="1" hangingPunct="1">
              <a:spcBef>
                <a:spcPct val="50000"/>
              </a:spcBef>
            </a:pPr>
            <a:r>
              <a:rPr lang="en-GB" sz="1600" b="1"/>
              <a:t>CT + Cetuximab</a:t>
            </a:r>
          </a:p>
        </p:txBody>
      </p:sp>
      <p:sp>
        <p:nvSpPr>
          <p:cNvPr id="18442" name="Text Box 14"/>
          <p:cNvSpPr txBox="1">
            <a:spLocks noChangeArrowheads="1"/>
          </p:cNvSpPr>
          <p:nvPr/>
        </p:nvSpPr>
        <p:spPr bwMode="auto">
          <a:xfrm>
            <a:off x="6862763" y="5249863"/>
            <a:ext cx="2281237" cy="517525"/>
          </a:xfrm>
          <a:prstGeom prst="rect">
            <a:avLst/>
          </a:prstGeom>
          <a:noFill/>
          <a:ln w="9525">
            <a:noFill/>
            <a:miter lim="800000"/>
            <a:headEnd/>
            <a:tailEnd/>
          </a:ln>
        </p:spPr>
        <p:txBody>
          <a:bodyPr>
            <a:spAutoFit/>
          </a:bodyPr>
          <a:lstStyle/>
          <a:p>
            <a:pPr eaLnBrk="1" hangingPunct="1"/>
            <a:r>
              <a:rPr lang="en-GB" sz="1400"/>
              <a:t>*K-RAS wt, **ITT</a:t>
            </a:r>
          </a:p>
          <a:p>
            <a:pPr eaLnBrk="1" hangingPunct="1"/>
            <a:r>
              <a:rPr lang="en-GB" sz="1400"/>
              <a:t>LLD liver limited disease</a:t>
            </a:r>
          </a:p>
        </p:txBody>
      </p:sp>
      <p:sp>
        <p:nvSpPr>
          <p:cNvPr id="18443" name="Text Box 17"/>
          <p:cNvSpPr txBox="1">
            <a:spLocks noChangeArrowheads="1"/>
          </p:cNvSpPr>
          <p:nvPr/>
        </p:nvSpPr>
        <p:spPr bwMode="auto">
          <a:xfrm rot="-5400000">
            <a:off x="40481" y="4815682"/>
            <a:ext cx="1573213" cy="304800"/>
          </a:xfrm>
          <a:prstGeom prst="rect">
            <a:avLst/>
          </a:prstGeom>
          <a:noFill/>
          <a:ln w="9525">
            <a:noFill/>
            <a:miter lim="800000"/>
            <a:headEnd/>
            <a:tailEnd/>
          </a:ln>
        </p:spPr>
        <p:txBody>
          <a:bodyPr wrap="none">
            <a:spAutoFit/>
          </a:bodyPr>
          <a:lstStyle/>
          <a:p>
            <a:pPr algn="ctr" eaLnBrk="1" hangingPunct="1"/>
            <a:r>
              <a:rPr lang="en-GB" sz="1400" b="1"/>
              <a:t>R0 resection (%)</a:t>
            </a:r>
          </a:p>
        </p:txBody>
      </p:sp>
      <p:sp>
        <p:nvSpPr>
          <p:cNvPr id="18444" name="Rectangle 30"/>
          <p:cNvSpPr>
            <a:spLocks noChangeArrowheads="1"/>
          </p:cNvSpPr>
          <p:nvPr/>
        </p:nvSpPr>
        <p:spPr bwMode="auto">
          <a:xfrm>
            <a:off x="2454275" y="6075363"/>
            <a:ext cx="955675" cy="244475"/>
          </a:xfrm>
          <a:prstGeom prst="rect">
            <a:avLst/>
          </a:prstGeom>
          <a:noFill/>
          <a:ln w="9525">
            <a:noFill/>
            <a:miter lim="800000"/>
            <a:headEnd/>
            <a:tailEnd/>
          </a:ln>
        </p:spPr>
        <p:txBody>
          <a:bodyPr wrap="none" lIns="0" tIns="0" rIns="0" bIns="0">
            <a:spAutoFit/>
          </a:bodyPr>
          <a:lstStyle/>
          <a:p>
            <a:pPr algn="ctr" eaLnBrk="1" hangingPunct="1"/>
            <a:r>
              <a:rPr lang="en-US" sz="1600" b="1"/>
              <a:t>CRYSTAL</a:t>
            </a:r>
          </a:p>
        </p:txBody>
      </p:sp>
      <p:sp>
        <p:nvSpPr>
          <p:cNvPr id="18445" name="Rectangle 30"/>
          <p:cNvSpPr>
            <a:spLocks noChangeArrowheads="1"/>
          </p:cNvSpPr>
          <p:nvPr/>
        </p:nvSpPr>
        <p:spPr bwMode="auto">
          <a:xfrm>
            <a:off x="5476875" y="6075363"/>
            <a:ext cx="574675" cy="244475"/>
          </a:xfrm>
          <a:prstGeom prst="rect">
            <a:avLst/>
          </a:prstGeom>
          <a:noFill/>
          <a:ln w="9525">
            <a:noFill/>
            <a:miter lim="800000"/>
            <a:headEnd/>
            <a:tailEnd/>
          </a:ln>
        </p:spPr>
        <p:txBody>
          <a:bodyPr wrap="none" lIns="0" tIns="0" rIns="0" bIns="0">
            <a:spAutoFit/>
          </a:bodyPr>
          <a:lstStyle/>
          <a:p>
            <a:pPr algn="ctr" eaLnBrk="1" hangingPunct="1"/>
            <a:r>
              <a:rPr lang="en-US" sz="1600" b="1"/>
              <a:t>OPUS</a:t>
            </a:r>
          </a:p>
        </p:txBody>
      </p:sp>
      <p:sp>
        <p:nvSpPr>
          <p:cNvPr id="18446" name="Rectangle 17"/>
          <p:cNvSpPr>
            <a:spLocks noChangeArrowheads="1"/>
          </p:cNvSpPr>
          <p:nvPr/>
        </p:nvSpPr>
        <p:spPr bwMode="auto">
          <a:xfrm>
            <a:off x="7061200" y="2211388"/>
            <a:ext cx="114300" cy="133350"/>
          </a:xfrm>
          <a:prstGeom prst="rect">
            <a:avLst/>
          </a:prstGeom>
          <a:solidFill>
            <a:srgbClr val="7E8A31"/>
          </a:solidFill>
          <a:ln w="12700">
            <a:noFill/>
            <a:miter lim="800000"/>
            <a:headEnd type="none" w="sm" len="sm"/>
            <a:tailEnd type="none" w="sm" len="sm"/>
          </a:ln>
        </p:spPr>
        <p:txBody>
          <a:bodyPr wrap="none" anchor="ctr"/>
          <a:lstStyle/>
          <a:p>
            <a:pPr algn="ctr"/>
            <a:endParaRPr lang="en-US" sz="1600" b="1"/>
          </a:p>
        </p:txBody>
      </p:sp>
      <p:sp>
        <p:nvSpPr>
          <p:cNvPr id="18447" name="Text Box 20"/>
          <p:cNvSpPr txBox="1">
            <a:spLocks noChangeArrowheads="1"/>
          </p:cNvSpPr>
          <p:nvPr/>
        </p:nvSpPr>
        <p:spPr bwMode="auto">
          <a:xfrm>
            <a:off x="7181850" y="2116138"/>
            <a:ext cx="1755775" cy="338137"/>
          </a:xfrm>
          <a:prstGeom prst="rect">
            <a:avLst/>
          </a:prstGeom>
          <a:noFill/>
          <a:ln w="9525">
            <a:noFill/>
            <a:miter lim="800000"/>
            <a:headEnd/>
            <a:tailEnd/>
          </a:ln>
        </p:spPr>
        <p:txBody>
          <a:bodyPr>
            <a:spAutoFit/>
          </a:bodyPr>
          <a:lstStyle/>
          <a:p>
            <a:pPr eaLnBrk="1" hangingPunct="1">
              <a:spcBef>
                <a:spcPct val="50000"/>
              </a:spcBef>
            </a:pPr>
            <a:r>
              <a:rPr lang="en-GB" sz="1600" b="1"/>
              <a:t>LLD</a:t>
            </a:r>
          </a:p>
        </p:txBody>
      </p:sp>
      <p:sp>
        <p:nvSpPr>
          <p:cNvPr id="18448" name="Rectangle 2"/>
          <p:cNvSpPr>
            <a:spLocks noChangeArrowheads="1"/>
          </p:cNvSpPr>
          <p:nvPr/>
        </p:nvSpPr>
        <p:spPr bwMode="auto">
          <a:xfrm>
            <a:off x="3186113" y="1757363"/>
            <a:ext cx="560387" cy="1860550"/>
          </a:xfrm>
          <a:prstGeom prst="rect">
            <a:avLst/>
          </a:prstGeom>
          <a:solidFill>
            <a:srgbClr val="7E8A31"/>
          </a:solidFill>
          <a:ln w="9525">
            <a:noFill/>
            <a:miter lim="800000"/>
            <a:headEnd/>
            <a:tailEnd/>
          </a:ln>
        </p:spPr>
        <p:txBody>
          <a:bodyPr/>
          <a:lstStyle/>
          <a:p>
            <a:pPr eaLnBrk="1" hangingPunct="1"/>
            <a:endParaRPr lang="en-US" sz="1800"/>
          </a:p>
        </p:txBody>
      </p:sp>
      <p:sp>
        <p:nvSpPr>
          <p:cNvPr id="18449" name="Rectangle 3"/>
          <p:cNvSpPr>
            <a:spLocks noChangeArrowheads="1"/>
          </p:cNvSpPr>
          <p:nvPr/>
        </p:nvSpPr>
        <p:spPr bwMode="auto">
          <a:xfrm>
            <a:off x="2068513" y="2568575"/>
            <a:ext cx="560387" cy="1049338"/>
          </a:xfrm>
          <a:prstGeom prst="rect">
            <a:avLst/>
          </a:prstGeom>
          <a:solidFill>
            <a:srgbClr val="00335A"/>
          </a:solidFill>
          <a:ln w="9525">
            <a:noFill/>
            <a:miter lim="800000"/>
            <a:headEnd/>
            <a:tailEnd/>
          </a:ln>
        </p:spPr>
        <p:txBody>
          <a:bodyPr/>
          <a:lstStyle/>
          <a:p>
            <a:pPr eaLnBrk="1" hangingPunct="1"/>
            <a:endParaRPr lang="en-US" sz="1800"/>
          </a:p>
        </p:txBody>
      </p:sp>
      <p:sp>
        <p:nvSpPr>
          <p:cNvPr id="18450" name="Rectangle 4"/>
          <p:cNvSpPr>
            <a:spLocks noChangeArrowheads="1"/>
          </p:cNvSpPr>
          <p:nvPr/>
        </p:nvSpPr>
        <p:spPr bwMode="auto">
          <a:xfrm>
            <a:off x="2640013" y="2170113"/>
            <a:ext cx="561975" cy="1436687"/>
          </a:xfrm>
          <a:prstGeom prst="rect">
            <a:avLst/>
          </a:prstGeom>
          <a:solidFill>
            <a:srgbClr val="FF6600"/>
          </a:solidFill>
          <a:ln w="9525">
            <a:noFill/>
            <a:miter lim="800000"/>
            <a:headEnd/>
            <a:tailEnd/>
          </a:ln>
        </p:spPr>
        <p:txBody>
          <a:bodyPr/>
          <a:lstStyle/>
          <a:p>
            <a:pPr eaLnBrk="1" hangingPunct="1"/>
            <a:endParaRPr lang="en-US" sz="1800"/>
          </a:p>
        </p:txBody>
      </p:sp>
      <p:sp>
        <p:nvSpPr>
          <p:cNvPr id="18451" name="Text Box 16"/>
          <p:cNvSpPr txBox="1">
            <a:spLocks noChangeArrowheads="1"/>
          </p:cNvSpPr>
          <p:nvPr/>
        </p:nvSpPr>
        <p:spPr bwMode="auto">
          <a:xfrm rot="-5400000">
            <a:off x="-35718" y="2483644"/>
            <a:ext cx="1725612" cy="304800"/>
          </a:xfrm>
          <a:prstGeom prst="rect">
            <a:avLst/>
          </a:prstGeom>
          <a:noFill/>
          <a:ln w="9525">
            <a:noFill/>
            <a:miter lim="800000"/>
            <a:headEnd/>
            <a:tailEnd/>
          </a:ln>
        </p:spPr>
        <p:txBody>
          <a:bodyPr>
            <a:spAutoFit/>
          </a:bodyPr>
          <a:lstStyle/>
          <a:p>
            <a:pPr algn="ctr" eaLnBrk="1" hangingPunct="1"/>
            <a:r>
              <a:rPr lang="en-GB" sz="1400" b="1"/>
              <a:t>Response </a:t>
            </a:r>
            <a:r>
              <a:rPr lang="en-US" sz="1400" b="1"/>
              <a:t>(%)</a:t>
            </a:r>
            <a:endParaRPr lang="en-GB" sz="1400" b="1"/>
          </a:p>
        </p:txBody>
      </p:sp>
      <p:sp>
        <p:nvSpPr>
          <p:cNvPr id="18452" name="Text Box 24"/>
          <p:cNvSpPr txBox="1">
            <a:spLocks noChangeArrowheads="1"/>
          </p:cNvSpPr>
          <p:nvPr/>
        </p:nvSpPr>
        <p:spPr bwMode="auto">
          <a:xfrm>
            <a:off x="2147888" y="2230438"/>
            <a:ext cx="381000" cy="304800"/>
          </a:xfrm>
          <a:prstGeom prst="rect">
            <a:avLst/>
          </a:prstGeom>
          <a:noFill/>
          <a:ln w="9525">
            <a:noFill/>
            <a:miter lim="800000"/>
            <a:headEnd/>
            <a:tailEnd/>
          </a:ln>
        </p:spPr>
        <p:txBody>
          <a:bodyPr wrap="none">
            <a:spAutoFit/>
          </a:bodyPr>
          <a:lstStyle/>
          <a:p>
            <a:pPr algn="ctr" eaLnBrk="1" hangingPunct="1"/>
            <a:r>
              <a:rPr lang="en-US" sz="1400" b="1"/>
              <a:t>43</a:t>
            </a:r>
          </a:p>
        </p:txBody>
      </p:sp>
      <p:sp>
        <p:nvSpPr>
          <p:cNvPr id="18453" name="Text Box 25"/>
          <p:cNvSpPr txBox="1">
            <a:spLocks noChangeArrowheads="1"/>
          </p:cNvSpPr>
          <p:nvPr/>
        </p:nvSpPr>
        <p:spPr bwMode="auto">
          <a:xfrm>
            <a:off x="2709863" y="1852613"/>
            <a:ext cx="381000" cy="304800"/>
          </a:xfrm>
          <a:prstGeom prst="rect">
            <a:avLst/>
          </a:prstGeom>
          <a:noFill/>
          <a:ln w="9525">
            <a:noFill/>
            <a:miter lim="800000"/>
            <a:headEnd/>
            <a:tailEnd/>
          </a:ln>
        </p:spPr>
        <p:txBody>
          <a:bodyPr wrap="none">
            <a:spAutoFit/>
          </a:bodyPr>
          <a:lstStyle/>
          <a:p>
            <a:pPr algn="ctr" eaLnBrk="1" hangingPunct="1"/>
            <a:r>
              <a:rPr lang="en-US" sz="1400" b="1"/>
              <a:t>59</a:t>
            </a:r>
          </a:p>
        </p:txBody>
      </p:sp>
      <p:sp>
        <p:nvSpPr>
          <p:cNvPr id="18454" name="Text Box 29"/>
          <p:cNvSpPr txBox="1">
            <a:spLocks noChangeArrowheads="1"/>
          </p:cNvSpPr>
          <p:nvPr/>
        </p:nvSpPr>
        <p:spPr bwMode="auto">
          <a:xfrm>
            <a:off x="2133600" y="1546225"/>
            <a:ext cx="927100" cy="304800"/>
          </a:xfrm>
          <a:prstGeom prst="rect">
            <a:avLst/>
          </a:prstGeom>
          <a:noFill/>
          <a:ln w="9525">
            <a:noFill/>
            <a:miter lim="800000"/>
            <a:headEnd/>
            <a:tailEnd/>
          </a:ln>
        </p:spPr>
        <p:txBody>
          <a:bodyPr wrap="none">
            <a:spAutoFit/>
          </a:bodyPr>
          <a:lstStyle/>
          <a:p>
            <a:pPr algn="ctr" eaLnBrk="1" hangingPunct="1"/>
            <a:r>
              <a:rPr lang="en-GB" sz="1400"/>
              <a:t>p=0.0025</a:t>
            </a:r>
          </a:p>
        </p:txBody>
      </p:sp>
      <p:sp>
        <p:nvSpPr>
          <p:cNvPr id="18455" name="Line 98"/>
          <p:cNvSpPr>
            <a:spLocks noChangeShapeType="1"/>
          </p:cNvSpPr>
          <p:nvPr/>
        </p:nvSpPr>
        <p:spPr bwMode="auto">
          <a:xfrm>
            <a:off x="1652588" y="1663700"/>
            <a:ext cx="0" cy="2047875"/>
          </a:xfrm>
          <a:prstGeom prst="line">
            <a:avLst/>
          </a:prstGeom>
          <a:noFill/>
          <a:ln w="19050">
            <a:solidFill>
              <a:schemeClr val="tx1"/>
            </a:solidFill>
            <a:round/>
            <a:headEnd/>
            <a:tailEnd/>
          </a:ln>
        </p:spPr>
        <p:txBody>
          <a:bodyPr/>
          <a:lstStyle/>
          <a:p>
            <a:endParaRPr lang="en-GB"/>
          </a:p>
        </p:txBody>
      </p:sp>
      <p:sp>
        <p:nvSpPr>
          <p:cNvPr id="18456" name="Line 99"/>
          <p:cNvSpPr>
            <a:spLocks noChangeShapeType="1"/>
          </p:cNvSpPr>
          <p:nvPr/>
        </p:nvSpPr>
        <p:spPr bwMode="auto">
          <a:xfrm>
            <a:off x="1590675" y="3611563"/>
            <a:ext cx="61913" cy="0"/>
          </a:xfrm>
          <a:prstGeom prst="line">
            <a:avLst/>
          </a:prstGeom>
          <a:noFill/>
          <a:ln w="19050">
            <a:solidFill>
              <a:schemeClr val="tx1"/>
            </a:solidFill>
            <a:round/>
            <a:headEnd/>
            <a:tailEnd/>
          </a:ln>
        </p:spPr>
        <p:txBody>
          <a:bodyPr/>
          <a:lstStyle/>
          <a:p>
            <a:endParaRPr lang="en-GB"/>
          </a:p>
        </p:txBody>
      </p:sp>
      <p:sp>
        <p:nvSpPr>
          <p:cNvPr id="18457" name="Line 100"/>
          <p:cNvSpPr>
            <a:spLocks noChangeShapeType="1"/>
          </p:cNvSpPr>
          <p:nvPr/>
        </p:nvSpPr>
        <p:spPr bwMode="auto">
          <a:xfrm>
            <a:off x="1590675" y="3365500"/>
            <a:ext cx="61913" cy="0"/>
          </a:xfrm>
          <a:prstGeom prst="line">
            <a:avLst/>
          </a:prstGeom>
          <a:noFill/>
          <a:ln w="19050">
            <a:solidFill>
              <a:schemeClr val="tx1"/>
            </a:solidFill>
            <a:round/>
            <a:headEnd/>
            <a:tailEnd/>
          </a:ln>
        </p:spPr>
        <p:txBody>
          <a:bodyPr/>
          <a:lstStyle/>
          <a:p>
            <a:endParaRPr lang="en-GB"/>
          </a:p>
        </p:txBody>
      </p:sp>
      <p:sp>
        <p:nvSpPr>
          <p:cNvPr id="18458" name="Line 101"/>
          <p:cNvSpPr>
            <a:spLocks noChangeShapeType="1"/>
          </p:cNvSpPr>
          <p:nvPr/>
        </p:nvSpPr>
        <p:spPr bwMode="auto">
          <a:xfrm>
            <a:off x="1590675" y="3128963"/>
            <a:ext cx="61913" cy="0"/>
          </a:xfrm>
          <a:prstGeom prst="line">
            <a:avLst/>
          </a:prstGeom>
          <a:noFill/>
          <a:ln w="19050">
            <a:solidFill>
              <a:schemeClr val="tx1"/>
            </a:solidFill>
            <a:round/>
            <a:headEnd/>
            <a:tailEnd/>
          </a:ln>
        </p:spPr>
        <p:txBody>
          <a:bodyPr/>
          <a:lstStyle/>
          <a:p>
            <a:endParaRPr lang="en-GB"/>
          </a:p>
        </p:txBody>
      </p:sp>
      <p:sp>
        <p:nvSpPr>
          <p:cNvPr id="18459" name="Line 102"/>
          <p:cNvSpPr>
            <a:spLocks noChangeShapeType="1"/>
          </p:cNvSpPr>
          <p:nvPr/>
        </p:nvSpPr>
        <p:spPr bwMode="auto">
          <a:xfrm>
            <a:off x="1590675" y="2882900"/>
            <a:ext cx="61913" cy="0"/>
          </a:xfrm>
          <a:prstGeom prst="line">
            <a:avLst/>
          </a:prstGeom>
          <a:noFill/>
          <a:ln w="19050">
            <a:solidFill>
              <a:schemeClr val="tx1"/>
            </a:solidFill>
            <a:round/>
            <a:headEnd/>
            <a:tailEnd/>
          </a:ln>
        </p:spPr>
        <p:txBody>
          <a:bodyPr/>
          <a:lstStyle/>
          <a:p>
            <a:endParaRPr lang="en-GB"/>
          </a:p>
        </p:txBody>
      </p:sp>
      <p:sp>
        <p:nvSpPr>
          <p:cNvPr id="18460" name="Line 103"/>
          <p:cNvSpPr>
            <a:spLocks noChangeShapeType="1"/>
          </p:cNvSpPr>
          <p:nvPr/>
        </p:nvSpPr>
        <p:spPr bwMode="auto">
          <a:xfrm>
            <a:off x="1590675" y="2636838"/>
            <a:ext cx="61913" cy="0"/>
          </a:xfrm>
          <a:prstGeom prst="line">
            <a:avLst/>
          </a:prstGeom>
          <a:noFill/>
          <a:ln w="19050">
            <a:solidFill>
              <a:schemeClr val="tx1"/>
            </a:solidFill>
            <a:round/>
            <a:headEnd/>
            <a:tailEnd/>
          </a:ln>
        </p:spPr>
        <p:txBody>
          <a:bodyPr/>
          <a:lstStyle/>
          <a:p>
            <a:endParaRPr lang="en-GB"/>
          </a:p>
        </p:txBody>
      </p:sp>
      <p:sp>
        <p:nvSpPr>
          <p:cNvPr id="18461" name="Line 104"/>
          <p:cNvSpPr>
            <a:spLocks noChangeShapeType="1"/>
          </p:cNvSpPr>
          <p:nvPr/>
        </p:nvSpPr>
        <p:spPr bwMode="auto">
          <a:xfrm>
            <a:off x="1590675" y="2392363"/>
            <a:ext cx="61913" cy="0"/>
          </a:xfrm>
          <a:prstGeom prst="line">
            <a:avLst/>
          </a:prstGeom>
          <a:noFill/>
          <a:ln w="19050">
            <a:solidFill>
              <a:schemeClr val="tx1"/>
            </a:solidFill>
            <a:round/>
            <a:headEnd/>
            <a:tailEnd/>
          </a:ln>
        </p:spPr>
        <p:txBody>
          <a:bodyPr/>
          <a:lstStyle/>
          <a:p>
            <a:endParaRPr lang="en-GB"/>
          </a:p>
        </p:txBody>
      </p:sp>
      <p:sp>
        <p:nvSpPr>
          <p:cNvPr id="18462" name="Line 105"/>
          <p:cNvSpPr>
            <a:spLocks noChangeShapeType="1"/>
          </p:cNvSpPr>
          <p:nvPr/>
        </p:nvSpPr>
        <p:spPr bwMode="auto">
          <a:xfrm>
            <a:off x="1590675" y="2155825"/>
            <a:ext cx="61913" cy="0"/>
          </a:xfrm>
          <a:prstGeom prst="line">
            <a:avLst/>
          </a:prstGeom>
          <a:noFill/>
          <a:ln w="19050">
            <a:solidFill>
              <a:schemeClr val="tx1"/>
            </a:solidFill>
            <a:round/>
            <a:headEnd/>
            <a:tailEnd/>
          </a:ln>
        </p:spPr>
        <p:txBody>
          <a:bodyPr/>
          <a:lstStyle/>
          <a:p>
            <a:endParaRPr lang="en-GB"/>
          </a:p>
        </p:txBody>
      </p:sp>
      <p:sp>
        <p:nvSpPr>
          <p:cNvPr id="18463" name="Line 106"/>
          <p:cNvSpPr>
            <a:spLocks noChangeShapeType="1"/>
          </p:cNvSpPr>
          <p:nvPr/>
        </p:nvSpPr>
        <p:spPr bwMode="auto">
          <a:xfrm>
            <a:off x="1590675" y="1909763"/>
            <a:ext cx="61913" cy="0"/>
          </a:xfrm>
          <a:prstGeom prst="line">
            <a:avLst/>
          </a:prstGeom>
          <a:noFill/>
          <a:ln w="19050">
            <a:solidFill>
              <a:schemeClr val="tx1"/>
            </a:solidFill>
            <a:round/>
            <a:headEnd/>
            <a:tailEnd/>
          </a:ln>
        </p:spPr>
        <p:txBody>
          <a:bodyPr/>
          <a:lstStyle/>
          <a:p>
            <a:endParaRPr lang="en-GB"/>
          </a:p>
        </p:txBody>
      </p:sp>
      <p:sp>
        <p:nvSpPr>
          <p:cNvPr id="18464" name="Line 107"/>
          <p:cNvSpPr>
            <a:spLocks noChangeShapeType="1"/>
          </p:cNvSpPr>
          <p:nvPr/>
        </p:nvSpPr>
        <p:spPr bwMode="auto">
          <a:xfrm>
            <a:off x="1590675" y="1663700"/>
            <a:ext cx="61913" cy="0"/>
          </a:xfrm>
          <a:prstGeom prst="line">
            <a:avLst/>
          </a:prstGeom>
          <a:noFill/>
          <a:ln w="19050">
            <a:solidFill>
              <a:schemeClr val="tx1"/>
            </a:solidFill>
            <a:round/>
            <a:headEnd/>
            <a:tailEnd/>
          </a:ln>
        </p:spPr>
        <p:txBody>
          <a:bodyPr/>
          <a:lstStyle/>
          <a:p>
            <a:endParaRPr lang="en-GB"/>
          </a:p>
        </p:txBody>
      </p:sp>
      <p:sp>
        <p:nvSpPr>
          <p:cNvPr id="18465" name="Line 109"/>
          <p:cNvSpPr>
            <a:spLocks noChangeShapeType="1"/>
          </p:cNvSpPr>
          <p:nvPr/>
        </p:nvSpPr>
        <p:spPr bwMode="auto">
          <a:xfrm flipV="1">
            <a:off x="1652588" y="3611563"/>
            <a:ext cx="0" cy="19050"/>
          </a:xfrm>
          <a:prstGeom prst="line">
            <a:avLst/>
          </a:prstGeom>
          <a:noFill/>
          <a:ln w="19050">
            <a:solidFill>
              <a:schemeClr val="tx1"/>
            </a:solidFill>
            <a:round/>
            <a:headEnd/>
            <a:tailEnd/>
          </a:ln>
        </p:spPr>
        <p:txBody>
          <a:bodyPr/>
          <a:lstStyle/>
          <a:p>
            <a:endParaRPr lang="en-GB"/>
          </a:p>
        </p:txBody>
      </p:sp>
      <p:sp>
        <p:nvSpPr>
          <p:cNvPr id="18466" name="Rectangle 111"/>
          <p:cNvSpPr>
            <a:spLocks noChangeArrowheads="1"/>
          </p:cNvSpPr>
          <p:nvPr/>
        </p:nvSpPr>
        <p:spPr bwMode="auto">
          <a:xfrm>
            <a:off x="1404938" y="3527425"/>
            <a:ext cx="84137" cy="184150"/>
          </a:xfrm>
          <a:prstGeom prst="rect">
            <a:avLst/>
          </a:prstGeom>
          <a:noFill/>
          <a:ln w="9525">
            <a:noFill/>
            <a:miter lim="800000"/>
            <a:headEnd/>
            <a:tailEnd/>
          </a:ln>
        </p:spPr>
        <p:txBody>
          <a:bodyPr wrap="none" lIns="0" tIns="0" rIns="0" bIns="0">
            <a:spAutoFit/>
          </a:bodyPr>
          <a:lstStyle/>
          <a:p>
            <a:pPr algn="r" eaLnBrk="1" hangingPunct="1"/>
            <a:r>
              <a:rPr lang="en-GB" sz="1200" b="1"/>
              <a:t>0</a:t>
            </a:r>
            <a:endParaRPr lang="en-GB" sz="1800" b="1"/>
          </a:p>
        </p:txBody>
      </p:sp>
      <p:sp>
        <p:nvSpPr>
          <p:cNvPr id="18467" name="Rectangle 112"/>
          <p:cNvSpPr>
            <a:spLocks noChangeArrowheads="1"/>
          </p:cNvSpPr>
          <p:nvPr/>
        </p:nvSpPr>
        <p:spPr bwMode="auto">
          <a:xfrm>
            <a:off x="1316038" y="3281363"/>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10</a:t>
            </a:r>
            <a:endParaRPr lang="en-GB" sz="1800" b="1"/>
          </a:p>
        </p:txBody>
      </p:sp>
      <p:sp>
        <p:nvSpPr>
          <p:cNvPr id="18468" name="Rectangle 113"/>
          <p:cNvSpPr>
            <a:spLocks noChangeArrowheads="1"/>
          </p:cNvSpPr>
          <p:nvPr/>
        </p:nvSpPr>
        <p:spPr bwMode="auto">
          <a:xfrm>
            <a:off x="1316038" y="3044825"/>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20</a:t>
            </a:r>
            <a:endParaRPr lang="en-GB" sz="1800" b="1"/>
          </a:p>
        </p:txBody>
      </p:sp>
      <p:sp>
        <p:nvSpPr>
          <p:cNvPr id="18469" name="Rectangle 114"/>
          <p:cNvSpPr>
            <a:spLocks noChangeArrowheads="1"/>
          </p:cNvSpPr>
          <p:nvPr/>
        </p:nvSpPr>
        <p:spPr bwMode="auto">
          <a:xfrm>
            <a:off x="1316038" y="2798763"/>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30</a:t>
            </a:r>
            <a:endParaRPr lang="en-GB" sz="1800" b="1"/>
          </a:p>
        </p:txBody>
      </p:sp>
      <p:sp>
        <p:nvSpPr>
          <p:cNvPr id="18470" name="Rectangle 115"/>
          <p:cNvSpPr>
            <a:spLocks noChangeArrowheads="1"/>
          </p:cNvSpPr>
          <p:nvPr/>
        </p:nvSpPr>
        <p:spPr bwMode="auto">
          <a:xfrm>
            <a:off x="1316038" y="2552700"/>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40</a:t>
            </a:r>
            <a:endParaRPr lang="en-GB" sz="1800" b="1"/>
          </a:p>
        </p:txBody>
      </p:sp>
      <p:sp>
        <p:nvSpPr>
          <p:cNvPr id="18471" name="Rectangle 116"/>
          <p:cNvSpPr>
            <a:spLocks noChangeArrowheads="1"/>
          </p:cNvSpPr>
          <p:nvPr/>
        </p:nvSpPr>
        <p:spPr bwMode="auto">
          <a:xfrm>
            <a:off x="1316038" y="2306638"/>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50</a:t>
            </a:r>
            <a:endParaRPr lang="en-GB" sz="1800" b="1"/>
          </a:p>
        </p:txBody>
      </p:sp>
      <p:sp>
        <p:nvSpPr>
          <p:cNvPr id="18472" name="Rectangle 117"/>
          <p:cNvSpPr>
            <a:spLocks noChangeArrowheads="1"/>
          </p:cNvSpPr>
          <p:nvPr/>
        </p:nvSpPr>
        <p:spPr bwMode="auto">
          <a:xfrm>
            <a:off x="1316038" y="2070100"/>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60</a:t>
            </a:r>
            <a:endParaRPr lang="en-GB" sz="1800" b="1"/>
          </a:p>
        </p:txBody>
      </p:sp>
      <p:sp>
        <p:nvSpPr>
          <p:cNvPr id="18473" name="Rectangle 118"/>
          <p:cNvSpPr>
            <a:spLocks noChangeArrowheads="1"/>
          </p:cNvSpPr>
          <p:nvPr/>
        </p:nvSpPr>
        <p:spPr bwMode="auto">
          <a:xfrm>
            <a:off x="1316038" y="1824038"/>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70</a:t>
            </a:r>
            <a:endParaRPr lang="en-GB" sz="1800" b="1"/>
          </a:p>
        </p:txBody>
      </p:sp>
      <p:sp>
        <p:nvSpPr>
          <p:cNvPr id="18474" name="Rectangle 119"/>
          <p:cNvSpPr>
            <a:spLocks noChangeArrowheads="1"/>
          </p:cNvSpPr>
          <p:nvPr/>
        </p:nvSpPr>
        <p:spPr bwMode="auto">
          <a:xfrm>
            <a:off x="1316038" y="1577975"/>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80</a:t>
            </a:r>
            <a:endParaRPr lang="en-GB" sz="1800" b="1"/>
          </a:p>
        </p:txBody>
      </p:sp>
      <p:sp>
        <p:nvSpPr>
          <p:cNvPr id="18475" name="Text Box 120"/>
          <p:cNvSpPr txBox="1">
            <a:spLocks noChangeArrowheads="1"/>
          </p:cNvSpPr>
          <p:nvPr/>
        </p:nvSpPr>
        <p:spPr bwMode="auto">
          <a:xfrm>
            <a:off x="2395538" y="1827213"/>
            <a:ext cx="328612" cy="366712"/>
          </a:xfrm>
          <a:prstGeom prst="rect">
            <a:avLst/>
          </a:prstGeom>
          <a:noFill/>
          <a:ln w="9525">
            <a:noFill/>
            <a:miter lim="800000"/>
            <a:headEnd/>
            <a:tailEnd/>
          </a:ln>
        </p:spPr>
        <p:txBody>
          <a:bodyPr>
            <a:spAutoFit/>
          </a:bodyPr>
          <a:lstStyle/>
          <a:p>
            <a:pPr eaLnBrk="1" hangingPunct="1"/>
            <a:r>
              <a:rPr lang="en-GB" sz="1800" b="1"/>
              <a:t>*</a:t>
            </a:r>
          </a:p>
        </p:txBody>
      </p:sp>
      <p:sp>
        <p:nvSpPr>
          <p:cNvPr id="18476" name="Text Box 121"/>
          <p:cNvSpPr txBox="1">
            <a:spLocks noChangeArrowheads="1"/>
          </p:cNvSpPr>
          <p:nvPr/>
        </p:nvSpPr>
        <p:spPr bwMode="auto">
          <a:xfrm>
            <a:off x="3276600" y="1449388"/>
            <a:ext cx="381000" cy="304800"/>
          </a:xfrm>
          <a:prstGeom prst="rect">
            <a:avLst/>
          </a:prstGeom>
          <a:noFill/>
          <a:ln w="9525">
            <a:noFill/>
            <a:miter lim="800000"/>
            <a:headEnd/>
            <a:tailEnd/>
          </a:ln>
        </p:spPr>
        <p:txBody>
          <a:bodyPr wrap="none">
            <a:spAutoFit/>
          </a:bodyPr>
          <a:lstStyle/>
          <a:p>
            <a:pPr algn="ctr" eaLnBrk="1" hangingPunct="1"/>
            <a:r>
              <a:rPr lang="en-US" sz="1400" b="1"/>
              <a:t>77</a:t>
            </a:r>
          </a:p>
        </p:txBody>
      </p:sp>
      <p:cxnSp>
        <p:nvCxnSpPr>
          <p:cNvPr id="66" name="Straight Connector 65"/>
          <p:cNvCxnSpPr>
            <a:stCxn id="18456" idx="1"/>
          </p:cNvCxnSpPr>
          <p:nvPr/>
        </p:nvCxnSpPr>
        <p:spPr>
          <a:xfrm rot="16200000" flipH="1">
            <a:off x="2804320" y="2469356"/>
            <a:ext cx="4762" cy="23082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a:off x="3791744" y="3661569"/>
            <a:ext cx="82550"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479" name="Rectangle 3"/>
          <p:cNvSpPr>
            <a:spLocks noChangeArrowheads="1"/>
          </p:cNvSpPr>
          <p:nvPr/>
        </p:nvSpPr>
        <p:spPr bwMode="auto">
          <a:xfrm>
            <a:off x="5203825" y="2722563"/>
            <a:ext cx="561975" cy="895350"/>
          </a:xfrm>
          <a:prstGeom prst="rect">
            <a:avLst/>
          </a:prstGeom>
          <a:solidFill>
            <a:srgbClr val="00335A"/>
          </a:solidFill>
          <a:ln w="9525">
            <a:noFill/>
            <a:miter lim="800000"/>
            <a:headEnd/>
            <a:tailEnd/>
          </a:ln>
        </p:spPr>
        <p:txBody>
          <a:bodyPr/>
          <a:lstStyle/>
          <a:p>
            <a:pPr eaLnBrk="1" hangingPunct="1"/>
            <a:endParaRPr lang="en-US" sz="1800"/>
          </a:p>
        </p:txBody>
      </p:sp>
      <p:sp>
        <p:nvSpPr>
          <p:cNvPr id="18480" name="Rectangle 4"/>
          <p:cNvSpPr>
            <a:spLocks noChangeArrowheads="1"/>
          </p:cNvSpPr>
          <p:nvPr/>
        </p:nvSpPr>
        <p:spPr bwMode="auto">
          <a:xfrm>
            <a:off x="5765800" y="2152650"/>
            <a:ext cx="561975" cy="1465263"/>
          </a:xfrm>
          <a:prstGeom prst="rect">
            <a:avLst/>
          </a:prstGeom>
          <a:solidFill>
            <a:srgbClr val="FF6600"/>
          </a:solidFill>
          <a:ln w="9525">
            <a:noFill/>
            <a:miter lim="800000"/>
            <a:headEnd/>
            <a:tailEnd/>
          </a:ln>
        </p:spPr>
        <p:txBody>
          <a:bodyPr/>
          <a:lstStyle/>
          <a:p>
            <a:pPr eaLnBrk="1" hangingPunct="1"/>
            <a:endParaRPr lang="en-US" sz="1800"/>
          </a:p>
        </p:txBody>
      </p:sp>
      <p:sp>
        <p:nvSpPr>
          <p:cNvPr id="18481" name="Text Box 24"/>
          <p:cNvSpPr txBox="1">
            <a:spLocks noChangeArrowheads="1"/>
          </p:cNvSpPr>
          <p:nvPr/>
        </p:nvSpPr>
        <p:spPr bwMode="auto">
          <a:xfrm>
            <a:off x="5294313" y="2397125"/>
            <a:ext cx="381000" cy="304800"/>
          </a:xfrm>
          <a:prstGeom prst="rect">
            <a:avLst/>
          </a:prstGeom>
          <a:noFill/>
          <a:ln w="9525">
            <a:noFill/>
            <a:miter lim="800000"/>
            <a:headEnd/>
            <a:tailEnd/>
          </a:ln>
        </p:spPr>
        <p:txBody>
          <a:bodyPr wrap="none">
            <a:spAutoFit/>
          </a:bodyPr>
          <a:lstStyle/>
          <a:p>
            <a:pPr algn="ctr" eaLnBrk="1" hangingPunct="1"/>
            <a:r>
              <a:rPr lang="en-US" sz="1400" b="1"/>
              <a:t>37</a:t>
            </a:r>
          </a:p>
        </p:txBody>
      </p:sp>
      <p:sp>
        <p:nvSpPr>
          <p:cNvPr id="18482" name="Text Box 25"/>
          <p:cNvSpPr txBox="1">
            <a:spLocks noChangeArrowheads="1"/>
          </p:cNvSpPr>
          <p:nvPr/>
        </p:nvSpPr>
        <p:spPr bwMode="auto">
          <a:xfrm>
            <a:off x="5857875" y="1828800"/>
            <a:ext cx="381000" cy="304800"/>
          </a:xfrm>
          <a:prstGeom prst="rect">
            <a:avLst/>
          </a:prstGeom>
          <a:noFill/>
          <a:ln w="9525">
            <a:noFill/>
            <a:miter lim="800000"/>
            <a:headEnd/>
            <a:tailEnd/>
          </a:ln>
        </p:spPr>
        <p:txBody>
          <a:bodyPr wrap="none">
            <a:spAutoFit/>
          </a:bodyPr>
          <a:lstStyle/>
          <a:p>
            <a:pPr algn="ctr" eaLnBrk="1" hangingPunct="1"/>
            <a:r>
              <a:rPr lang="en-US" sz="1400" b="1"/>
              <a:t>61</a:t>
            </a:r>
          </a:p>
        </p:txBody>
      </p:sp>
      <p:sp>
        <p:nvSpPr>
          <p:cNvPr id="18483" name="Text Box 29"/>
          <p:cNvSpPr txBox="1">
            <a:spLocks noChangeArrowheads="1"/>
          </p:cNvSpPr>
          <p:nvPr/>
        </p:nvSpPr>
        <p:spPr bwMode="auto">
          <a:xfrm>
            <a:off x="5341938" y="1546225"/>
            <a:ext cx="828675" cy="304800"/>
          </a:xfrm>
          <a:prstGeom prst="rect">
            <a:avLst/>
          </a:prstGeom>
          <a:noFill/>
          <a:ln w="9525">
            <a:noFill/>
            <a:miter lim="800000"/>
            <a:headEnd/>
            <a:tailEnd/>
          </a:ln>
        </p:spPr>
        <p:txBody>
          <a:bodyPr wrap="none">
            <a:spAutoFit/>
          </a:bodyPr>
          <a:lstStyle/>
          <a:p>
            <a:pPr algn="ctr" eaLnBrk="1" hangingPunct="1"/>
            <a:r>
              <a:rPr lang="en-GB" sz="1400"/>
              <a:t>p=0.011</a:t>
            </a:r>
          </a:p>
        </p:txBody>
      </p:sp>
      <p:sp>
        <p:nvSpPr>
          <p:cNvPr id="18484" name="Line 98"/>
          <p:cNvSpPr>
            <a:spLocks noChangeShapeType="1"/>
          </p:cNvSpPr>
          <p:nvPr/>
        </p:nvSpPr>
        <p:spPr bwMode="auto">
          <a:xfrm>
            <a:off x="4789488" y="1663700"/>
            <a:ext cx="0" cy="2047875"/>
          </a:xfrm>
          <a:prstGeom prst="line">
            <a:avLst/>
          </a:prstGeom>
          <a:noFill/>
          <a:ln w="19050">
            <a:solidFill>
              <a:schemeClr val="tx1"/>
            </a:solidFill>
            <a:round/>
            <a:headEnd/>
            <a:tailEnd/>
          </a:ln>
        </p:spPr>
        <p:txBody>
          <a:bodyPr/>
          <a:lstStyle/>
          <a:p>
            <a:endParaRPr lang="en-GB"/>
          </a:p>
        </p:txBody>
      </p:sp>
      <p:sp>
        <p:nvSpPr>
          <p:cNvPr id="18485" name="Line 99"/>
          <p:cNvSpPr>
            <a:spLocks noChangeShapeType="1"/>
          </p:cNvSpPr>
          <p:nvPr/>
        </p:nvSpPr>
        <p:spPr bwMode="auto">
          <a:xfrm>
            <a:off x="4727575" y="3611563"/>
            <a:ext cx="61913" cy="0"/>
          </a:xfrm>
          <a:prstGeom prst="line">
            <a:avLst/>
          </a:prstGeom>
          <a:noFill/>
          <a:ln w="19050">
            <a:solidFill>
              <a:schemeClr val="tx1"/>
            </a:solidFill>
            <a:round/>
            <a:headEnd/>
            <a:tailEnd/>
          </a:ln>
        </p:spPr>
        <p:txBody>
          <a:bodyPr/>
          <a:lstStyle/>
          <a:p>
            <a:endParaRPr lang="en-GB"/>
          </a:p>
        </p:txBody>
      </p:sp>
      <p:sp>
        <p:nvSpPr>
          <p:cNvPr id="18486" name="Line 100"/>
          <p:cNvSpPr>
            <a:spLocks noChangeShapeType="1"/>
          </p:cNvSpPr>
          <p:nvPr/>
        </p:nvSpPr>
        <p:spPr bwMode="auto">
          <a:xfrm>
            <a:off x="4727575" y="3365500"/>
            <a:ext cx="61913" cy="0"/>
          </a:xfrm>
          <a:prstGeom prst="line">
            <a:avLst/>
          </a:prstGeom>
          <a:noFill/>
          <a:ln w="19050">
            <a:solidFill>
              <a:schemeClr val="tx1"/>
            </a:solidFill>
            <a:round/>
            <a:headEnd/>
            <a:tailEnd/>
          </a:ln>
        </p:spPr>
        <p:txBody>
          <a:bodyPr/>
          <a:lstStyle/>
          <a:p>
            <a:endParaRPr lang="en-GB"/>
          </a:p>
        </p:txBody>
      </p:sp>
      <p:sp>
        <p:nvSpPr>
          <p:cNvPr id="18487" name="Line 101"/>
          <p:cNvSpPr>
            <a:spLocks noChangeShapeType="1"/>
          </p:cNvSpPr>
          <p:nvPr/>
        </p:nvSpPr>
        <p:spPr bwMode="auto">
          <a:xfrm>
            <a:off x="4727575" y="3128963"/>
            <a:ext cx="61913" cy="0"/>
          </a:xfrm>
          <a:prstGeom prst="line">
            <a:avLst/>
          </a:prstGeom>
          <a:noFill/>
          <a:ln w="19050">
            <a:solidFill>
              <a:schemeClr val="tx1"/>
            </a:solidFill>
            <a:round/>
            <a:headEnd/>
            <a:tailEnd/>
          </a:ln>
        </p:spPr>
        <p:txBody>
          <a:bodyPr/>
          <a:lstStyle/>
          <a:p>
            <a:endParaRPr lang="en-GB"/>
          </a:p>
        </p:txBody>
      </p:sp>
      <p:sp>
        <p:nvSpPr>
          <p:cNvPr id="18488" name="Line 102"/>
          <p:cNvSpPr>
            <a:spLocks noChangeShapeType="1"/>
          </p:cNvSpPr>
          <p:nvPr/>
        </p:nvSpPr>
        <p:spPr bwMode="auto">
          <a:xfrm>
            <a:off x="4727575" y="2882900"/>
            <a:ext cx="61913" cy="0"/>
          </a:xfrm>
          <a:prstGeom prst="line">
            <a:avLst/>
          </a:prstGeom>
          <a:noFill/>
          <a:ln w="19050">
            <a:solidFill>
              <a:schemeClr val="tx1"/>
            </a:solidFill>
            <a:round/>
            <a:headEnd/>
            <a:tailEnd/>
          </a:ln>
        </p:spPr>
        <p:txBody>
          <a:bodyPr/>
          <a:lstStyle/>
          <a:p>
            <a:endParaRPr lang="en-GB"/>
          </a:p>
        </p:txBody>
      </p:sp>
      <p:sp>
        <p:nvSpPr>
          <p:cNvPr id="18489" name="Line 103"/>
          <p:cNvSpPr>
            <a:spLocks noChangeShapeType="1"/>
          </p:cNvSpPr>
          <p:nvPr/>
        </p:nvSpPr>
        <p:spPr bwMode="auto">
          <a:xfrm>
            <a:off x="4727575" y="2636838"/>
            <a:ext cx="61913" cy="0"/>
          </a:xfrm>
          <a:prstGeom prst="line">
            <a:avLst/>
          </a:prstGeom>
          <a:noFill/>
          <a:ln w="19050">
            <a:solidFill>
              <a:schemeClr val="tx1"/>
            </a:solidFill>
            <a:round/>
            <a:headEnd/>
            <a:tailEnd/>
          </a:ln>
        </p:spPr>
        <p:txBody>
          <a:bodyPr/>
          <a:lstStyle/>
          <a:p>
            <a:endParaRPr lang="en-GB"/>
          </a:p>
        </p:txBody>
      </p:sp>
      <p:sp>
        <p:nvSpPr>
          <p:cNvPr id="18490" name="Line 104"/>
          <p:cNvSpPr>
            <a:spLocks noChangeShapeType="1"/>
          </p:cNvSpPr>
          <p:nvPr/>
        </p:nvSpPr>
        <p:spPr bwMode="auto">
          <a:xfrm>
            <a:off x="4727575" y="2392363"/>
            <a:ext cx="61913" cy="0"/>
          </a:xfrm>
          <a:prstGeom prst="line">
            <a:avLst/>
          </a:prstGeom>
          <a:noFill/>
          <a:ln w="19050">
            <a:solidFill>
              <a:schemeClr val="tx1"/>
            </a:solidFill>
            <a:round/>
            <a:headEnd/>
            <a:tailEnd/>
          </a:ln>
        </p:spPr>
        <p:txBody>
          <a:bodyPr/>
          <a:lstStyle/>
          <a:p>
            <a:endParaRPr lang="en-GB"/>
          </a:p>
        </p:txBody>
      </p:sp>
      <p:sp>
        <p:nvSpPr>
          <p:cNvPr id="18491" name="Line 105"/>
          <p:cNvSpPr>
            <a:spLocks noChangeShapeType="1"/>
          </p:cNvSpPr>
          <p:nvPr/>
        </p:nvSpPr>
        <p:spPr bwMode="auto">
          <a:xfrm>
            <a:off x="4727575" y="2155825"/>
            <a:ext cx="61913" cy="0"/>
          </a:xfrm>
          <a:prstGeom prst="line">
            <a:avLst/>
          </a:prstGeom>
          <a:noFill/>
          <a:ln w="19050">
            <a:solidFill>
              <a:schemeClr val="tx1"/>
            </a:solidFill>
            <a:round/>
            <a:headEnd/>
            <a:tailEnd/>
          </a:ln>
        </p:spPr>
        <p:txBody>
          <a:bodyPr/>
          <a:lstStyle/>
          <a:p>
            <a:endParaRPr lang="en-GB"/>
          </a:p>
        </p:txBody>
      </p:sp>
      <p:sp>
        <p:nvSpPr>
          <p:cNvPr id="18492" name="Line 106"/>
          <p:cNvSpPr>
            <a:spLocks noChangeShapeType="1"/>
          </p:cNvSpPr>
          <p:nvPr/>
        </p:nvSpPr>
        <p:spPr bwMode="auto">
          <a:xfrm>
            <a:off x="4727575" y="1909763"/>
            <a:ext cx="61913" cy="0"/>
          </a:xfrm>
          <a:prstGeom prst="line">
            <a:avLst/>
          </a:prstGeom>
          <a:noFill/>
          <a:ln w="19050">
            <a:solidFill>
              <a:schemeClr val="tx1"/>
            </a:solidFill>
            <a:round/>
            <a:headEnd/>
            <a:tailEnd/>
          </a:ln>
        </p:spPr>
        <p:txBody>
          <a:bodyPr/>
          <a:lstStyle/>
          <a:p>
            <a:endParaRPr lang="en-GB"/>
          </a:p>
        </p:txBody>
      </p:sp>
      <p:sp>
        <p:nvSpPr>
          <p:cNvPr id="18493" name="Line 107"/>
          <p:cNvSpPr>
            <a:spLocks noChangeShapeType="1"/>
          </p:cNvSpPr>
          <p:nvPr/>
        </p:nvSpPr>
        <p:spPr bwMode="auto">
          <a:xfrm>
            <a:off x="4727575" y="1663700"/>
            <a:ext cx="61913" cy="0"/>
          </a:xfrm>
          <a:prstGeom prst="line">
            <a:avLst/>
          </a:prstGeom>
          <a:noFill/>
          <a:ln w="19050">
            <a:solidFill>
              <a:schemeClr val="tx1"/>
            </a:solidFill>
            <a:round/>
            <a:headEnd/>
            <a:tailEnd/>
          </a:ln>
        </p:spPr>
        <p:txBody>
          <a:bodyPr/>
          <a:lstStyle/>
          <a:p>
            <a:endParaRPr lang="en-GB"/>
          </a:p>
        </p:txBody>
      </p:sp>
      <p:sp>
        <p:nvSpPr>
          <p:cNvPr id="18494" name="Line 109"/>
          <p:cNvSpPr>
            <a:spLocks noChangeShapeType="1"/>
          </p:cNvSpPr>
          <p:nvPr/>
        </p:nvSpPr>
        <p:spPr bwMode="auto">
          <a:xfrm flipV="1">
            <a:off x="4789488" y="3611563"/>
            <a:ext cx="0" cy="19050"/>
          </a:xfrm>
          <a:prstGeom prst="line">
            <a:avLst/>
          </a:prstGeom>
          <a:noFill/>
          <a:ln w="19050">
            <a:solidFill>
              <a:schemeClr val="tx1"/>
            </a:solidFill>
            <a:round/>
            <a:headEnd/>
            <a:tailEnd/>
          </a:ln>
        </p:spPr>
        <p:txBody>
          <a:bodyPr/>
          <a:lstStyle/>
          <a:p>
            <a:endParaRPr lang="en-GB"/>
          </a:p>
        </p:txBody>
      </p:sp>
      <p:sp>
        <p:nvSpPr>
          <p:cNvPr id="18495" name="Rectangle 111"/>
          <p:cNvSpPr>
            <a:spLocks noChangeArrowheads="1"/>
          </p:cNvSpPr>
          <p:nvPr/>
        </p:nvSpPr>
        <p:spPr bwMode="auto">
          <a:xfrm>
            <a:off x="4540250" y="3527425"/>
            <a:ext cx="85725" cy="184150"/>
          </a:xfrm>
          <a:prstGeom prst="rect">
            <a:avLst/>
          </a:prstGeom>
          <a:noFill/>
          <a:ln w="9525">
            <a:noFill/>
            <a:miter lim="800000"/>
            <a:headEnd/>
            <a:tailEnd/>
          </a:ln>
        </p:spPr>
        <p:txBody>
          <a:bodyPr wrap="none" lIns="0" tIns="0" rIns="0" bIns="0">
            <a:spAutoFit/>
          </a:bodyPr>
          <a:lstStyle/>
          <a:p>
            <a:pPr algn="r" eaLnBrk="1" hangingPunct="1"/>
            <a:r>
              <a:rPr lang="en-GB" sz="1200" b="1"/>
              <a:t>0</a:t>
            </a:r>
            <a:endParaRPr lang="en-GB" sz="1800" b="1"/>
          </a:p>
        </p:txBody>
      </p:sp>
      <p:sp>
        <p:nvSpPr>
          <p:cNvPr id="18496" name="Rectangle 112"/>
          <p:cNvSpPr>
            <a:spLocks noChangeArrowheads="1"/>
          </p:cNvSpPr>
          <p:nvPr/>
        </p:nvSpPr>
        <p:spPr bwMode="auto">
          <a:xfrm>
            <a:off x="4452938" y="3281363"/>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10</a:t>
            </a:r>
            <a:endParaRPr lang="en-GB" sz="1800" b="1"/>
          </a:p>
        </p:txBody>
      </p:sp>
      <p:sp>
        <p:nvSpPr>
          <p:cNvPr id="18497" name="Rectangle 113"/>
          <p:cNvSpPr>
            <a:spLocks noChangeArrowheads="1"/>
          </p:cNvSpPr>
          <p:nvPr/>
        </p:nvSpPr>
        <p:spPr bwMode="auto">
          <a:xfrm>
            <a:off x="4452938" y="3044825"/>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20</a:t>
            </a:r>
            <a:endParaRPr lang="en-GB" sz="1800" b="1"/>
          </a:p>
        </p:txBody>
      </p:sp>
      <p:sp>
        <p:nvSpPr>
          <p:cNvPr id="18498" name="Rectangle 114"/>
          <p:cNvSpPr>
            <a:spLocks noChangeArrowheads="1"/>
          </p:cNvSpPr>
          <p:nvPr/>
        </p:nvSpPr>
        <p:spPr bwMode="auto">
          <a:xfrm>
            <a:off x="4452938" y="2798763"/>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30</a:t>
            </a:r>
            <a:endParaRPr lang="en-GB" sz="1800" b="1"/>
          </a:p>
        </p:txBody>
      </p:sp>
      <p:sp>
        <p:nvSpPr>
          <p:cNvPr id="18499" name="Rectangle 115"/>
          <p:cNvSpPr>
            <a:spLocks noChangeArrowheads="1"/>
          </p:cNvSpPr>
          <p:nvPr/>
        </p:nvSpPr>
        <p:spPr bwMode="auto">
          <a:xfrm>
            <a:off x="4452938" y="2552700"/>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40</a:t>
            </a:r>
            <a:endParaRPr lang="en-GB" sz="1800" b="1"/>
          </a:p>
        </p:txBody>
      </p:sp>
      <p:sp>
        <p:nvSpPr>
          <p:cNvPr id="18500" name="Rectangle 116"/>
          <p:cNvSpPr>
            <a:spLocks noChangeArrowheads="1"/>
          </p:cNvSpPr>
          <p:nvPr/>
        </p:nvSpPr>
        <p:spPr bwMode="auto">
          <a:xfrm>
            <a:off x="4452938" y="2306638"/>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50</a:t>
            </a:r>
            <a:endParaRPr lang="en-GB" sz="1800" b="1"/>
          </a:p>
        </p:txBody>
      </p:sp>
      <p:sp>
        <p:nvSpPr>
          <p:cNvPr id="18501" name="Rectangle 117"/>
          <p:cNvSpPr>
            <a:spLocks noChangeArrowheads="1"/>
          </p:cNvSpPr>
          <p:nvPr/>
        </p:nvSpPr>
        <p:spPr bwMode="auto">
          <a:xfrm>
            <a:off x="4452938" y="2070100"/>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60</a:t>
            </a:r>
            <a:endParaRPr lang="en-GB" sz="1800" b="1"/>
          </a:p>
        </p:txBody>
      </p:sp>
      <p:sp>
        <p:nvSpPr>
          <p:cNvPr id="18502" name="Rectangle 118"/>
          <p:cNvSpPr>
            <a:spLocks noChangeArrowheads="1"/>
          </p:cNvSpPr>
          <p:nvPr/>
        </p:nvSpPr>
        <p:spPr bwMode="auto">
          <a:xfrm>
            <a:off x="4452938" y="1824038"/>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70</a:t>
            </a:r>
            <a:endParaRPr lang="en-GB" sz="1800" b="1"/>
          </a:p>
        </p:txBody>
      </p:sp>
      <p:sp>
        <p:nvSpPr>
          <p:cNvPr id="18503" name="Rectangle 119"/>
          <p:cNvSpPr>
            <a:spLocks noChangeArrowheads="1"/>
          </p:cNvSpPr>
          <p:nvPr/>
        </p:nvSpPr>
        <p:spPr bwMode="auto">
          <a:xfrm>
            <a:off x="4452938" y="1577975"/>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80</a:t>
            </a:r>
            <a:endParaRPr lang="en-GB" sz="1800" b="1"/>
          </a:p>
        </p:txBody>
      </p:sp>
      <p:sp>
        <p:nvSpPr>
          <p:cNvPr id="18504" name="Text Box 120"/>
          <p:cNvSpPr txBox="1">
            <a:spLocks noChangeArrowheads="1"/>
          </p:cNvSpPr>
          <p:nvPr/>
        </p:nvSpPr>
        <p:spPr bwMode="auto">
          <a:xfrm>
            <a:off x="5530850" y="1827213"/>
            <a:ext cx="330200" cy="366712"/>
          </a:xfrm>
          <a:prstGeom prst="rect">
            <a:avLst/>
          </a:prstGeom>
          <a:noFill/>
          <a:ln w="9525">
            <a:noFill/>
            <a:miter lim="800000"/>
            <a:headEnd/>
            <a:tailEnd/>
          </a:ln>
        </p:spPr>
        <p:txBody>
          <a:bodyPr>
            <a:spAutoFit/>
          </a:bodyPr>
          <a:lstStyle/>
          <a:p>
            <a:pPr eaLnBrk="1" hangingPunct="1"/>
            <a:r>
              <a:rPr lang="en-GB" sz="1800" b="1"/>
              <a:t>*</a:t>
            </a:r>
          </a:p>
        </p:txBody>
      </p:sp>
      <p:cxnSp>
        <p:nvCxnSpPr>
          <p:cNvPr id="98" name="Straight Connector 97"/>
          <p:cNvCxnSpPr>
            <a:stCxn id="18485" idx="1"/>
          </p:cNvCxnSpPr>
          <p:nvPr/>
        </p:nvCxnSpPr>
        <p:spPr>
          <a:xfrm rot="16200000" flipH="1">
            <a:off x="5701507" y="2709069"/>
            <a:ext cx="1587" cy="18256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rot="5400000">
            <a:off x="6423026" y="3660775"/>
            <a:ext cx="82550" cy="31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507" name="Rectangle 2"/>
          <p:cNvSpPr>
            <a:spLocks noChangeArrowheads="1"/>
          </p:cNvSpPr>
          <p:nvPr/>
        </p:nvSpPr>
        <p:spPr bwMode="auto">
          <a:xfrm>
            <a:off x="3186113" y="4079875"/>
            <a:ext cx="560387" cy="1878013"/>
          </a:xfrm>
          <a:prstGeom prst="rect">
            <a:avLst/>
          </a:prstGeom>
          <a:solidFill>
            <a:srgbClr val="7E8A31"/>
          </a:solidFill>
          <a:ln w="9525">
            <a:noFill/>
            <a:miter lim="800000"/>
            <a:headEnd/>
            <a:tailEnd/>
          </a:ln>
        </p:spPr>
        <p:txBody>
          <a:bodyPr/>
          <a:lstStyle/>
          <a:p>
            <a:pPr eaLnBrk="1" hangingPunct="1"/>
            <a:endParaRPr lang="en-US" sz="1800"/>
          </a:p>
        </p:txBody>
      </p:sp>
      <p:sp>
        <p:nvSpPr>
          <p:cNvPr id="18508" name="Rectangle 3"/>
          <p:cNvSpPr>
            <a:spLocks noChangeArrowheads="1"/>
          </p:cNvSpPr>
          <p:nvPr/>
        </p:nvSpPr>
        <p:spPr bwMode="auto">
          <a:xfrm>
            <a:off x="2068513" y="5643563"/>
            <a:ext cx="560387" cy="314325"/>
          </a:xfrm>
          <a:prstGeom prst="rect">
            <a:avLst/>
          </a:prstGeom>
          <a:solidFill>
            <a:srgbClr val="00335A"/>
          </a:solidFill>
          <a:ln w="9525">
            <a:noFill/>
            <a:miter lim="800000"/>
            <a:headEnd/>
            <a:tailEnd/>
          </a:ln>
        </p:spPr>
        <p:txBody>
          <a:bodyPr/>
          <a:lstStyle/>
          <a:p>
            <a:pPr eaLnBrk="1" hangingPunct="1"/>
            <a:endParaRPr lang="en-US" sz="1800"/>
          </a:p>
        </p:txBody>
      </p:sp>
      <p:sp>
        <p:nvSpPr>
          <p:cNvPr id="18509" name="Rectangle 4"/>
          <p:cNvSpPr>
            <a:spLocks noChangeArrowheads="1"/>
          </p:cNvSpPr>
          <p:nvPr/>
        </p:nvSpPr>
        <p:spPr bwMode="auto">
          <a:xfrm>
            <a:off x="2628900" y="5006975"/>
            <a:ext cx="561975" cy="950913"/>
          </a:xfrm>
          <a:prstGeom prst="rect">
            <a:avLst/>
          </a:prstGeom>
          <a:solidFill>
            <a:srgbClr val="FF6600"/>
          </a:solidFill>
          <a:ln w="9525">
            <a:noFill/>
            <a:miter lim="800000"/>
            <a:headEnd/>
            <a:tailEnd/>
          </a:ln>
        </p:spPr>
        <p:txBody>
          <a:bodyPr/>
          <a:lstStyle/>
          <a:p>
            <a:pPr eaLnBrk="1" hangingPunct="1"/>
            <a:endParaRPr lang="en-US" sz="1800"/>
          </a:p>
        </p:txBody>
      </p:sp>
      <p:sp>
        <p:nvSpPr>
          <p:cNvPr id="18510" name="Text Box 24"/>
          <p:cNvSpPr txBox="1">
            <a:spLocks noChangeArrowheads="1"/>
          </p:cNvSpPr>
          <p:nvPr/>
        </p:nvSpPr>
        <p:spPr bwMode="auto">
          <a:xfrm>
            <a:off x="2124075" y="5330825"/>
            <a:ext cx="430213" cy="304800"/>
          </a:xfrm>
          <a:prstGeom prst="rect">
            <a:avLst/>
          </a:prstGeom>
          <a:noFill/>
          <a:ln w="9525">
            <a:noFill/>
            <a:miter lim="800000"/>
            <a:headEnd/>
            <a:tailEnd/>
          </a:ln>
        </p:spPr>
        <p:txBody>
          <a:bodyPr wrap="none">
            <a:spAutoFit/>
          </a:bodyPr>
          <a:lstStyle/>
          <a:p>
            <a:pPr algn="ctr" eaLnBrk="1" hangingPunct="1"/>
            <a:r>
              <a:rPr lang="en-US" sz="1400" b="1"/>
              <a:t>1.7</a:t>
            </a:r>
          </a:p>
        </p:txBody>
      </p:sp>
      <p:sp>
        <p:nvSpPr>
          <p:cNvPr id="18511" name="Text Box 25"/>
          <p:cNvSpPr txBox="1">
            <a:spLocks noChangeArrowheads="1"/>
          </p:cNvSpPr>
          <p:nvPr/>
        </p:nvSpPr>
        <p:spPr bwMode="auto">
          <a:xfrm>
            <a:off x="2713038" y="4718050"/>
            <a:ext cx="430212" cy="304800"/>
          </a:xfrm>
          <a:prstGeom prst="rect">
            <a:avLst/>
          </a:prstGeom>
          <a:noFill/>
          <a:ln w="9525">
            <a:noFill/>
            <a:miter lim="800000"/>
            <a:headEnd/>
            <a:tailEnd/>
          </a:ln>
        </p:spPr>
        <p:txBody>
          <a:bodyPr wrap="none">
            <a:spAutoFit/>
          </a:bodyPr>
          <a:lstStyle/>
          <a:p>
            <a:pPr algn="ctr" eaLnBrk="1" hangingPunct="1"/>
            <a:r>
              <a:rPr lang="en-US" sz="1400" b="1"/>
              <a:t>4.8</a:t>
            </a:r>
          </a:p>
        </p:txBody>
      </p:sp>
      <p:sp>
        <p:nvSpPr>
          <p:cNvPr id="18512" name="Text Box 29"/>
          <p:cNvSpPr txBox="1">
            <a:spLocks noChangeArrowheads="1"/>
          </p:cNvSpPr>
          <p:nvPr/>
        </p:nvSpPr>
        <p:spPr bwMode="auto">
          <a:xfrm>
            <a:off x="2020888" y="3884613"/>
            <a:ext cx="927100" cy="304800"/>
          </a:xfrm>
          <a:prstGeom prst="rect">
            <a:avLst/>
          </a:prstGeom>
          <a:noFill/>
          <a:ln w="9525">
            <a:noFill/>
            <a:miter lim="800000"/>
            <a:headEnd/>
            <a:tailEnd/>
          </a:ln>
        </p:spPr>
        <p:txBody>
          <a:bodyPr wrap="none">
            <a:spAutoFit/>
          </a:bodyPr>
          <a:lstStyle/>
          <a:p>
            <a:pPr algn="ctr" eaLnBrk="1" hangingPunct="1"/>
            <a:r>
              <a:rPr lang="en-GB" sz="1400"/>
              <a:t>p=0.0034</a:t>
            </a:r>
          </a:p>
        </p:txBody>
      </p:sp>
      <p:sp>
        <p:nvSpPr>
          <p:cNvPr id="18513" name="Line 98"/>
          <p:cNvSpPr>
            <a:spLocks noChangeShapeType="1"/>
          </p:cNvSpPr>
          <p:nvPr/>
        </p:nvSpPr>
        <p:spPr bwMode="auto">
          <a:xfrm>
            <a:off x="1652588" y="4003675"/>
            <a:ext cx="0" cy="2047875"/>
          </a:xfrm>
          <a:prstGeom prst="line">
            <a:avLst/>
          </a:prstGeom>
          <a:noFill/>
          <a:ln w="19050">
            <a:solidFill>
              <a:schemeClr val="tx1"/>
            </a:solidFill>
            <a:round/>
            <a:headEnd/>
            <a:tailEnd/>
          </a:ln>
        </p:spPr>
        <p:txBody>
          <a:bodyPr/>
          <a:lstStyle/>
          <a:p>
            <a:endParaRPr lang="en-GB"/>
          </a:p>
        </p:txBody>
      </p:sp>
      <p:sp>
        <p:nvSpPr>
          <p:cNvPr id="18514" name="Line 99"/>
          <p:cNvSpPr>
            <a:spLocks noChangeShapeType="1"/>
          </p:cNvSpPr>
          <p:nvPr/>
        </p:nvSpPr>
        <p:spPr bwMode="auto">
          <a:xfrm>
            <a:off x="1590675" y="5951538"/>
            <a:ext cx="61913" cy="0"/>
          </a:xfrm>
          <a:prstGeom prst="line">
            <a:avLst/>
          </a:prstGeom>
          <a:noFill/>
          <a:ln w="19050">
            <a:solidFill>
              <a:schemeClr val="tx1"/>
            </a:solidFill>
            <a:round/>
            <a:headEnd/>
            <a:tailEnd/>
          </a:ln>
        </p:spPr>
        <p:txBody>
          <a:bodyPr/>
          <a:lstStyle/>
          <a:p>
            <a:endParaRPr lang="en-GB"/>
          </a:p>
        </p:txBody>
      </p:sp>
      <p:sp>
        <p:nvSpPr>
          <p:cNvPr id="18515" name="Line 100"/>
          <p:cNvSpPr>
            <a:spLocks noChangeShapeType="1"/>
          </p:cNvSpPr>
          <p:nvPr/>
        </p:nvSpPr>
        <p:spPr bwMode="auto">
          <a:xfrm>
            <a:off x="1590675" y="5561013"/>
            <a:ext cx="61913" cy="0"/>
          </a:xfrm>
          <a:prstGeom prst="line">
            <a:avLst/>
          </a:prstGeom>
          <a:noFill/>
          <a:ln w="19050">
            <a:solidFill>
              <a:schemeClr val="tx1"/>
            </a:solidFill>
            <a:round/>
            <a:headEnd/>
            <a:tailEnd/>
          </a:ln>
        </p:spPr>
        <p:txBody>
          <a:bodyPr/>
          <a:lstStyle/>
          <a:p>
            <a:endParaRPr lang="en-GB"/>
          </a:p>
        </p:txBody>
      </p:sp>
      <p:sp>
        <p:nvSpPr>
          <p:cNvPr id="18516" name="Line 102"/>
          <p:cNvSpPr>
            <a:spLocks noChangeShapeType="1"/>
          </p:cNvSpPr>
          <p:nvPr/>
        </p:nvSpPr>
        <p:spPr bwMode="auto">
          <a:xfrm>
            <a:off x="1590675" y="5172075"/>
            <a:ext cx="61913" cy="0"/>
          </a:xfrm>
          <a:prstGeom prst="line">
            <a:avLst/>
          </a:prstGeom>
          <a:noFill/>
          <a:ln w="19050">
            <a:solidFill>
              <a:schemeClr val="tx1"/>
            </a:solidFill>
            <a:round/>
            <a:headEnd/>
            <a:tailEnd/>
          </a:ln>
        </p:spPr>
        <p:txBody>
          <a:bodyPr/>
          <a:lstStyle/>
          <a:p>
            <a:endParaRPr lang="en-GB"/>
          </a:p>
        </p:txBody>
      </p:sp>
      <p:sp>
        <p:nvSpPr>
          <p:cNvPr id="18517" name="Line 103"/>
          <p:cNvSpPr>
            <a:spLocks noChangeShapeType="1"/>
          </p:cNvSpPr>
          <p:nvPr/>
        </p:nvSpPr>
        <p:spPr bwMode="auto">
          <a:xfrm>
            <a:off x="1590675" y="4781550"/>
            <a:ext cx="61913" cy="0"/>
          </a:xfrm>
          <a:prstGeom prst="line">
            <a:avLst/>
          </a:prstGeom>
          <a:noFill/>
          <a:ln w="19050">
            <a:solidFill>
              <a:schemeClr val="tx1"/>
            </a:solidFill>
            <a:round/>
            <a:headEnd/>
            <a:tailEnd/>
          </a:ln>
        </p:spPr>
        <p:txBody>
          <a:bodyPr/>
          <a:lstStyle/>
          <a:p>
            <a:endParaRPr lang="en-GB"/>
          </a:p>
        </p:txBody>
      </p:sp>
      <p:sp>
        <p:nvSpPr>
          <p:cNvPr id="18518" name="Line 105"/>
          <p:cNvSpPr>
            <a:spLocks noChangeShapeType="1"/>
          </p:cNvSpPr>
          <p:nvPr/>
        </p:nvSpPr>
        <p:spPr bwMode="auto">
          <a:xfrm>
            <a:off x="1590675" y="4392613"/>
            <a:ext cx="61913" cy="0"/>
          </a:xfrm>
          <a:prstGeom prst="line">
            <a:avLst/>
          </a:prstGeom>
          <a:noFill/>
          <a:ln w="19050">
            <a:solidFill>
              <a:schemeClr val="tx1"/>
            </a:solidFill>
            <a:round/>
            <a:headEnd/>
            <a:tailEnd/>
          </a:ln>
        </p:spPr>
        <p:txBody>
          <a:bodyPr/>
          <a:lstStyle/>
          <a:p>
            <a:endParaRPr lang="en-GB"/>
          </a:p>
        </p:txBody>
      </p:sp>
      <p:sp>
        <p:nvSpPr>
          <p:cNvPr id="18519" name="Line 107"/>
          <p:cNvSpPr>
            <a:spLocks noChangeShapeType="1"/>
          </p:cNvSpPr>
          <p:nvPr/>
        </p:nvSpPr>
        <p:spPr bwMode="auto">
          <a:xfrm>
            <a:off x="1590675" y="4003675"/>
            <a:ext cx="61913" cy="0"/>
          </a:xfrm>
          <a:prstGeom prst="line">
            <a:avLst/>
          </a:prstGeom>
          <a:noFill/>
          <a:ln w="19050">
            <a:solidFill>
              <a:schemeClr val="tx1"/>
            </a:solidFill>
            <a:round/>
            <a:headEnd/>
            <a:tailEnd/>
          </a:ln>
        </p:spPr>
        <p:txBody>
          <a:bodyPr/>
          <a:lstStyle/>
          <a:p>
            <a:endParaRPr lang="en-GB"/>
          </a:p>
        </p:txBody>
      </p:sp>
      <p:sp>
        <p:nvSpPr>
          <p:cNvPr id="18520" name="Line 109"/>
          <p:cNvSpPr>
            <a:spLocks noChangeShapeType="1"/>
          </p:cNvSpPr>
          <p:nvPr/>
        </p:nvSpPr>
        <p:spPr bwMode="auto">
          <a:xfrm flipV="1">
            <a:off x="1652588" y="5951538"/>
            <a:ext cx="0" cy="19050"/>
          </a:xfrm>
          <a:prstGeom prst="line">
            <a:avLst/>
          </a:prstGeom>
          <a:noFill/>
          <a:ln w="19050">
            <a:solidFill>
              <a:schemeClr val="tx1"/>
            </a:solidFill>
            <a:round/>
            <a:headEnd/>
            <a:tailEnd/>
          </a:ln>
        </p:spPr>
        <p:txBody>
          <a:bodyPr/>
          <a:lstStyle/>
          <a:p>
            <a:endParaRPr lang="en-GB"/>
          </a:p>
        </p:txBody>
      </p:sp>
      <p:sp>
        <p:nvSpPr>
          <p:cNvPr id="18521" name="Rectangle 111"/>
          <p:cNvSpPr>
            <a:spLocks noChangeArrowheads="1"/>
          </p:cNvSpPr>
          <p:nvPr/>
        </p:nvSpPr>
        <p:spPr bwMode="auto">
          <a:xfrm>
            <a:off x="1404938" y="5867400"/>
            <a:ext cx="84137" cy="184150"/>
          </a:xfrm>
          <a:prstGeom prst="rect">
            <a:avLst/>
          </a:prstGeom>
          <a:noFill/>
          <a:ln w="9525">
            <a:noFill/>
            <a:miter lim="800000"/>
            <a:headEnd/>
            <a:tailEnd/>
          </a:ln>
        </p:spPr>
        <p:txBody>
          <a:bodyPr wrap="none" lIns="0" tIns="0" rIns="0" bIns="0">
            <a:spAutoFit/>
          </a:bodyPr>
          <a:lstStyle/>
          <a:p>
            <a:pPr algn="r" eaLnBrk="1" hangingPunct="1"/>
            <a:r>
              <a:rPr lang="en-GB" sz="1200" b="1"/>
              <a:t>0</a:t>
            </a:r>
            <a:endParaRPr lang="en-GB" sz="1800" b="1"/>
          </a:p>
        </p:txBody>
      </p:sp>
      <p:sp>
        <p:nvSpPr>
          <p:cNvPr id="18522" name="Rectangle 112"/>
          <p:cNvSpPr>
            <a:spLocks noChangeArrowheads="1"/>
          </p:cNvSpPr>
          <p:nvPr/>
        </p:nvSpPr>
        <p:spPr bwMode="auto">
          <a:xfrm>
            <a:off x="1401763" y="5476875"/>
            <a:ext cx="84137" cy="184150"/>
          </a:xfrm>
          <a:prstGeom prst="rect">
            <a:avLst/>
          </a:prstGeom>
          <a:noFill/>
          <a:ln w="9525">
            <a:noFill/>
            <a:miter lim="800000"/>
            <a:headEnd/>
            <a:tailEnd/>
          </a:ln>
        </p:spPr>
        <p:txBody>
          <a:bodyPr wrap="none" lIns="0" tIns="0" rIns="0" bIns="0">
            <a:spAutoFit/>
          </a:bodyPr>
          <a:lstStyle/>
          <a:p>
            <a:pPr algn="r" eaLnBrk="1" hangingPunct="1"/>
            <a:r>
              <a:rPr lang="en-GB" sz="1200" b="1"/>
              <a:t>2</a:t>
            </a:r>
            <a:endParaRPr lang="en-GB" sz="1800" b="1"/>
          </a:p>
        </p:txBody>
      </p:sp>
      <p:sp>
        <p:nvSpPr>
          <p:cNvPr id="18523" name="Rectangle 114"/>
          <p:cNvSpPr>
            <a:spLocks noChangeArrowheads="1"/>
          </p:cNvSpPr>
          <p:nvPr/>
        </p:nvSpPr>
        <p:spPr bwMode="auto">
          <a:xfrm>
            <a:off x="1401763" y="5086350"/>
            <a:ext cx="84137" cy="182563"/>
          </a:xfrm>
          <a:prstGeom prst="rect">
            <a:avLst/>
          </a:prstGeom>
          <a:noFill/>
          <a:ln w="9525">
            <a:noFill/>
            <a:miter lim="800000"/>
            <a:headEnd/>
            <a:tailEnd/>
          </a:ln>
        </p:spPr>
        <p:txBody>
          <a:bodyPr wrap="none" lIns="0" tIns="0" rIns="0" bIns="0">
            <a:spAutoFit/>
          </a:bodyPr>
          <a:lstStyle/>
          <a:p>
            <a:pPr algn="r" eaLnBrk="1" hangingPunct="1"/>
            <a:r>
              <a:rPr lang="en-GB" sz="1200" b="1"/>
              <a:t>4</a:t>
            </a:r>
            <a:endParaRPr lang="en-GB" sz="1800" b="1"/>
          </a:p>
        </p:txBody>
      </p:sp>
      <p:sp>
        <p:nvSpPr>
          <p:cNvPr id="18524" name="Rectangle 115"/>
          <p:cNvSpPr>
            <a:spLocks noChangeArrowheads="1"/>
          </p:cNvSpPr>
          <p:nvPr/>
        </p:nvSpPr>
        <p:spPr bwMode="auto">
          <a:xfrm>
            <a:off x="1401763" y="4697413"/>
            <a:ext cx="84137" cy="184150"/>
          </a:xfrm>
          <a:prstGeom prst="rect">
            <a:avLst/>
          </a:prstGeom>
          <a:noFill/>
          <a:ln w="9525">
            <a:noFill/>
            <a:miter lim="800000"/>
            <a:headEnd/>
            <a:tailEnd/>
          </a:ln>
        </p:spPr>
        <p:txBody>
          <a:bodyPr wrap="none" lIns="0" tIns="0" rIns="0" bIns="0">
            <a:spAutoFit/>
          </a:bodyPr>
          <a:lstStyle/>
          <a:p>
            <a:pPr algn="r" eaLnBrk="1" hangingPunct="1"/>
            <a:r>
              <a:rPr lang="en-GB" sz="1200" b="1"/>
              <a:t>6</a:t>
            </a:r>
            <a:endParaRPr lang="en-GB" sz="1800" b="1"/>
          </a:p>
        </p:txBody>
      </p:sp>
      <p:sp>
        <p:nvSpPr>
          <p:cNvPr id="18525" name="Rectangle 117"/>
          <p:cNvSpPr>
            <a:spLocks noChangeArrowheads="1"/>
          </p:cNvSpPr>
          <p:nvPr/>
        </p:nvSpPr>
        <p:spPr bwMode="auto">
          <a:xfrm>
            <a:off x="1401763" y="4306888"/>
            <a:ext cx="84137" cy="182562"/>
          </a:xfrm>
          <a:prstGeom prst="rect">
            <a:avLst/>
          </a:prstGeom>
          <a:noFill/>
          <a:ln w="9525">
            <a:noFill/>
            <a:miter lim="800000"/>
            <a:headEnd/>
            <a:tailEnd/>
          </a:ln>
        </p:spPr>
        <p:txBody>
          <a:bodyPr wrap="none" lIns="0" tIns="0" rIns="0" bIns="0">
            <a:spAutoFit/>
          </a:bodyPr>
          <a:lstStyle/>
          <a:p>
            <a:pPr algn="r" eaLnBrk="1" hangingPunct="1"/>
            <a:r>
              <a:rPr lang="en-GB" sz="1200" b="1"/>
              <a:t>8</a:t>
            </a:r>
            <a:endParaRPr lang="en-GB" sz="1800" b="1"/>
          </a:p>
        </p:txBody>
      </p:sp>
      <p:sp>
        <p:nvSpPr>
          <p:cNvPr id="18526" name="Rectangle 119"/>
          <p:cNvSpPr>
            <a:spLocks noChangeArrowheads="1"/>
          </p:cNvSpPr>
          <p:nvPr/>
        </p:nvSpPr>
        <p:spPr bwMode="auto">
          <a:xfrm>
            <a:off x="1316038" y="3917950"/>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10</a:t>
            </a:r>
            <a:endParaRPr lang="en-GB" sz="1800" b="1"/>
          </a:p>
        </p:txBody>
      </p:sp>
      <p:sp>
        <p:nvSpPr>
          <p:cNvPr id="18527" name="Text Box 120"/>
          <p:cNvSpPr txBox="1">
            <a:spLocks noChangeArrowheads="1"/>
          </p:cNvSpPr>
          <p:nvPr/>
        </p:nvSpPr>
        <p:spPr bwMode="auto">
          <a:xfrm>
            <a:off x="2335213" y="4167188"/>
            <a:ext cx="449262" cy="368300"/>
          </a:xfrm>
          <a:prstGeom prst="rect">
            <a:avLst/>
          </a:prstGeom>
          <a:noFill/>
          <a:ln w="9525">
            <a:noFill/>
            <a:miter lim="800000"/>
            <a:headEnd/>
            <a:tailEnd/>
          </a:ln>
        </p:spPr>
        <p:txBody>
          <a:bodyPr>
            <a:spAutoFit/>
          </a:bodyPr>
          <a:lstStyle/>
          <a:p>
            <a:pPr algn="ctr" eaLnBrk="1" hangingPunct="1"/>
            <a:r>
              <a:rPr lang="en-GB" sz="1800" b="1"/>
              <a:t>**</a:t>
            </a:r>
          </a:p>
        </p:txBody>
      </p:sp>
      <p:sp>
        <p:nvSpPr>
          <p:cNvPr id="18528" name="Text Box 121"/>
          <p:cNvSpPr txBox="1">
            <a:spLocks noChangeArrowheads="1"/>
          </p:cNvSpPr>
          <p:nvPr/>
        </p:nvSpPr>
        <p:spPr bwMode="auto">
          <a:xfrm>
            <a:off x="3217863" y="3789363"/>
            <a:ext cx="430212" cy="304800"/>
          </a:xfrm>
          <a:prstGeom prst="rect">
            <a:avLst/>
          </a:prstGeom>
          <a:noFill/>
          <a:ln w="9525">
            <a:noFill/>
            <a:miter lim="800000"/>
            <a:headEnd/>
            <a:tailEnd/>
          </a:ln>
        </p:spPr>
        <p:txBody>
          <a:bodyPr wrap="none">
            <a:spAutoFit/>
          </a:bodyPr>
          <a:lstStyle/>
          <a:p>
            <a:pPr algn="ctr" eaLnBrk="1" hangingPunct="1"/>
            <a:r>
              <a:rPr lang="en-US" sz="1400" b="1"/>
              <a:t>9.8</a:t>
            </a:r>
          </a:p>
        </p:txBody>
      </p:sp>
      <p:cxnSp>
        <p:nvCxnSpPr>
          <p:cNvPr id="133" name="Straight Connector 132"/>
          <p:cNvCxnSpPr>
            <a:stCxn id="18514" idx="1"/>
          </p:cNvCxnSpPr>
          <p:nvPr/>
        </p:nvCxnSpPr>
        <p:spPr>
          <a:xfrm rot="16200000" flipH="1">
            <a:off x="2805113" y="4808538"/>
            <a:ext cx="3175" cy="23082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3790950" y="6000750"/>
            <a:ext cx="84138"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531" name="Rectangle 3"/>
          <p:cNvSpPr>
            <a:spLocks noChangeArrowheads="1"/>
          </p:cNvSpPr>
          <p:nvPr/>
        </p:nvSpPr>
        <p:spPr bwMode="auto">
          <a:xfrm>
            <a:off x="5203825" y="5468938"/>
            <a:ext cx="561975" cy="488950"/>
          </a:xfrm>
          <a:prstGeom prst="rect">
            <a:avLst/>
          </a:prstGeom>
          <a:solidFill>
            <a:srgbClr val="00335A"/>
          </a:solidFill>
          <a:ln w="9525">
            <a:noFill/>
            <a:miter lim="800000"/>
            <a:headEnd/>
            <a:tailEnd/>
          </a:ln>
        </p:spPr>
        <p:txBody>
          <a:bodyPr/>
          <a:lstStyle/>
          <a:p>
            <a:pPr eaLnBrk="1" hangingPunct="1"/>
            <a:endParaRPr lang="en-US" sz="1800"/>
          </a:p>
        </p:txBody>
      </p:sp>
      <p:sp>
        <p:nvSpPr>
          <p:cNvPr id="18532" name="Rectangle 4"/>
          <p:cNvSpPr>
            <a:spLocks noChangeArrowheads="1"/>
          </p:cNvSpPr>
          <p:nvPr/>
        </p:nvSpPr>
        <p:spPr bwMode="auto">
          <a:xfrm>
            <a:off x="5765800" y="5016500"/>
            <a:ext cx="561975" cy="941388"/>
          </a:xfrm>
          <a:prstGeom prst="rect">
            <a:avLst/>
          </a:prstGeom>
          <a:solidFill>
            <a:srgbClr val="FF6600"/>
          </a:solidFill>
          <a:ln w="9525">
            <a:noFill/>
            <a:miter lim="800000"/>
            <a:headEnd/>
            <a:tailEnd/>
          </a:ln>
        </p:spPr>
        <p:txBody>
          <a:bodyPr/>
          <a:lstStyle/>
          <a:p>
            <a:pPr eaLnBrk="1" hangingPunct="1"/>
            <a:endParaRPr lang="en-US" sz="1800"/>
          </a:p>
        </p:txBody>
      </p:sp>
      <p:sp>
        <p:nvSpPr>
          <p:cNvPr id="18533" name="Text Box 24"/>
          <p:cNvSpPr txBox="1">
            <a:spLocks noChangeArrowheads="1"/>
          </p:cNvSpPr>
          <p:nvPr/>
        </p:nvSpPr>
        <p:spPr bwMode="auto">
          <a:xfrm>
            <a:off x="5272088" y="5149850"/>
            <a:ext cx="430212" cy="304800"/>
          </a:xfrm>
          <a:prstGeom prst="rect">
            <a:avLst/>
          </a:prstGeom>
          <a:noFill/>
          <a:ln w="9525">
            <a:noFill/>
            <a:miter lim="800000"/>
            <a:headEnd/>
            <a:tailEnd/>
          </a:ln>
        </p:spPr>
        <p:txBody>
          <a:bodyPr wrap="none">
            <a:spAutoFit/>
          </a:bodyPr>
          <a:lstStyle/>
          <a:p>
            <a:pPr algn="ctr" eaLnBrk="1" hangingPunct="1"/>
            <a:r>
              <a:rPr lang="en-US" sz="1400" b="1"/>
              <a:t>2.4</a:t>
            </a:r>
          </a:p>
        </p:txBody>
      </p:sp>
      <p:sp>
        <p:nvSpPr>
          <p:cNvPr id="18534" name="Text Box 25"/>
          <p:cNvSpPr txBox="1">
            <a:spLocks noChangeArrowheads="1"/>
          </p:cNvSpPr>
          <p:nvPr/>
        </p:nvSpPr>
        <p:spPr bwMode="auto">
          <a:xfrm>
            <a:off x="5822950" y="4708525"/>
            <a:ext cx="430213" cy="304800"/>
          </a:xfrm>
          <a:prstGeom prst="rect">
            <a:avLst/>
          </a:prstGeom>
          <a:noFill/>
          <a:ln w="9525">
            <a:noFill/>
            <a:miter lim="800000"/>
            <a:headEnd/>
            <a:tailEnd/>
          </a:ln>
        </p:spPr>
        <p:txBody>
          <a:bodyPr wrap="none">
            <a:spAutoFit/>
          </a:bodyPr>
          <a:lstStyle/>
          <a:p>
            <a:pPr algn="ctr" eaLnBrk="1" hangingPunct="1"/>
            <a:r>
              <a:rPr lang="en-US" sz="1400" b="1"/>
              <a:t>4.7</a:t>
            </a:r>
          </a:p>
        </p:txBody>
      </p:sp>
      <p:cxnSp>
        <p:nvCxnSpPr>
          <p:cNvPr id="161" name="Straight Connector 160"/>
          <p:cNvCxnSpPr/>
          <p:nvPr/>
        </p:nvCxnSpPr>
        <p:spPr>
          <a:xfrm rot="16200000" flipH="1">
            <a:off x="5701507" y="5039519"/>
            <a:ext cx="1587" cy="18256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rot="5400000">
            <a:off x="6422232" y="5999956"/>
            <a:ext cx="84138" cy="31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537" name="Line 98"/>
          <p:cNvSpPr>
            <a:spLocks noChangeShapeType="1"/>
          </p:cNvSpPr>
          <p:nvPr/>
        </p:nvSpPr>
        <p:spPr bwMode="auto">
          <a:xfrm>
            <a:off x="4773613" y="4003675"/>
            <a:ext cx="0" cy="2047875"/>
          </a:xfrm>
          <a:prstGeom prst="line">
            <a:avLst/>
          </a:prstGeom>
          <a:noFill/>
          <a:ln w="19050">
            <a:solidFill>
              <a:schemeClr val="tx1"/>
            </a:solidFill>
            <a:round/>
            <a:headEnd/>
            <a:tailEnd/>
          </a:ln>
        </p:spPr>
        <p:txBody>
          <a:bodyPr/>
          <a:lstStyle/>
          <a:p>
            <a:endParaRPr lang="en-GB"/>
          </a:p>
        </p:txBody>
      </p:sp>
      <p:sp>
        <p:nvSpPr>
          <p:cNvPr id="18538" name="Line 99"/>
          <p:cNvSpPr>
            <a:spLocks noChangeShapeType="1"/>
          </p:cNvSpPr>
          <p:nvPr/>
        </p:nvSpPr>
        <p:spPr bwMode="auto">
          <a:xfrm>
            <a:off x="4711700" y="5951538"/>
            <a:ext cx="61913" cy="0"/>
          </a:xfrm>
          <a:prstGeom prst="line">
            <a:avLst/>
          </a:prstGeom>
          <a:noFill/>
          <a:ln w="19050">
            <a:solidFill>
              <a:schemeClr val="tx1"/>
            </a:solidFill>
            <a:round/>
            <a:headEnd/>
            <a:tailEnd/>
          </a:ln>
        </p:spPr>
        <p:txBody>
          <a:bodyPr/>
          <a:lstStyle/>
          <a:p>
            <a:endParaRPr lang="en-GB"/>
          </a:p>
        </p:txBody>
      </p:sp>
      <p:sp>
        <p:nvSpPr>
          <p:cNvPr id="18539" name="Line 100"/>
          <p:cNvSpPr>
            <a:spLocks noChangeShapeType="1"/>
          </p:cNvSpPr>
          <p:nvPr/>
        </p:nvSpPr>
        <p:spPr bwMode="auto">
          <a:xfrm>
            <a:off x="4711700" y="5561013"/>
            <a:ext cx="61913" cy="0"/>
          </a:xfrm>
          <a:prstGeom prst="line">
            <a:avLst/>
          </a:prstGeom>
          <a:noFill/>
          <a:ln w="19050">
            <a:solidFill>
              <a:schemeClr val="tx1"/>
            </a:solidFill>
            <a:round/>
            <a:headEnd/>
            <a:tailEnd/>
          </a:ln>
        </p:spPr>
        <p:txBody>
          <a:bodyPr/>
          <a:lstStyle/>
          <a:p>
            <a:endParaRPr lang="en-GB"/>
          </a:p>
        </p:txBody>
      </p:sp>
      <p:sp>
        <p:nvSpPr>
          <p:cNvPr id="18540" name="Line 102"/>
          <p:cNvSpPr>
            <a:spLocks noChangeShapeType="1"/>
          </p:cNvSpPr>
          <p:nvPr/>
        </p:nvSpPr>
        <p:spPr bwMode="auto">
          <a:xfrm>
            <a:off x="4711700" y="5172075"/>
            <a:ext cx="61913" cy="0"/>
          </a:xfrm>
          <a:prstGeom prst="line">
            <a:avLst/>
          </a:prstGeom>
          <a:noFill/>
          <a:ln w="19050">
            <a:solidFill>
              <a:schemeClr val="tx1"/>
            </a:solidFill>
            <a:round/>
            <a:headEnd/>
            <a:tailEnd/>
          </a:ln>
        </p:spPr>
        <p:txBody>
          <a:bodyPr/>
          <a:lstStyle/>
          <a:p>
            <a:endParaRPr lang="en-GB"/>
          </a:p>
        </p:txBody>
      </p:sp>
      <p:sp>
        <p:nvSpPr>
          <p:cNvPr id="18541" name="Line 103"/>
          <p:cNvSpPr>
            <a:spLocks noChangeShapeType="1"/>
          </p:cNvSpPr>
          <p:nvPr/>
        </p:nvSpPr>
        <p:spPr bwMode="auto">
          <a:xfrm>
            <a:off x="4711700" y="4781550"/>
            <a:ext cx="61913" cy="0"/>
          </a:xfrm>
          <a:prstGeom prst="line">
            <a:avLst/>
          </a:prstGeom>
          <a:noFill/>
          <a:ln w="19050">
            <a:solidFill>
              <a:schemeClr val="tx1"/>
            </a:solidFill>
            <a:round/>
            <a:headEnd/>
            <a:tailEnd/>
          </a:ln>
        </p:spPr>
        <p:txBody>
          <a:bodyPr/>
          <a:lstStyle/>
          <a:p>
            <a:endParaRPr lang="en-GB"/>
          </a:p>
        </p:txBody>
      </p:sp>
      <p:sp>
        <p:nvSpPr>
          <p:cNvPr id="18542" name="Line 105"/>
          <p:cNvSpPr>
            <a:spLocks noChangeShapeType="1"/>
          </p:cNvSpPr>
          <p:nvPr/>
        </p:nvSpPr>
        <p:spPr bwMode="auto">
          <a:xfrm>
            <a:off x="4711700" y="4392613"/>
            <a:ext cx="61913" cy="0"/>
          </a:xfrm>
          <a:prstGeom prst="line">
            <a:avLst/>
          </a:prstGeom>
          <a:noFill/>
          <a:ln w="19050">
            <a:solidFill>
              <a:schemeClr val="tx1"/>
            </a:solidFill>
            <a:round/>
            <a:headEnd/>
            <a:tailEnd/>
          </a:ln>
        </p:spPr>
        <p:txBody>
          <a:bodyPr/>
          <a:lstStyle/>
          <a:p>
            <a:endParaRPr lang="en-GB"/>
          </a:p>
        </p:txBody>
      </p:sp>
      <p:sp>
        <p:nvSpPr>
          <p:cNvPr id="18543" name="Line 107"/>
          <p:cNvSpPr>
            <a:spLocks noChangeShapeType="1"/>
          </p:cNvSpPr>
          <p:nvPr/>
        </p:nvSpPr>
        <p:spPr bwMode="auto">
          <a:xfrm>
            <a:off x="4711700" y="4003675"/>
            <a:ext cx="61913" cy="0"/>
          </a:xfrm>
          <a:prstGeom prst="line">
            <a:avLst/>
          </a:prstGeom>
          <a:noFill/>
          <a:ln w="19050">
            <a:solidFill>
              <a:schemeClr val="tx1"/>
            </a:solidFill>
            <a:round/>
            <a:headEnd/>
            <a:tailEnd/>
          </a:ln>
        </p:spPr>
        <p:txBody>
          <a:bodyPr/>
          <a:lstStyle/>
          <a:p>
            <a:endParaRPr lang="en-GB"/>
          </a:p>
        </p:txBody>
      </p:sp>
      <p:sp>
        <p:nvSpPr>
          <p:cNvPr id="18544" name="Line 109"/>
          <p:cNvSpPr>
            <a:spLocks noChangeShapeType="1"/>
          </p:cNvSpPr>
          <p:nvPr/>
        </p:nvSpPr>
        <p:spPr bwMode="auto">
          <a:xfrm flipV="1">
            <a:off x="4773613" y="5951538"/>
            <a:ext cx="0" cy="19050"/>
          </a:xfrm>
          <a:prstGeom prst="line">
            <a:avLst/>
          </a:prstGeom>
          <a:noFill/>
          <a:ln w="19050">
            <a:solidFill>
              <a:schemeClr val="tx1"/>
            </a:solidFill>
            <a:round/>
            <a:headEnd/>
            <a:tailEnd/>
          </a:ln>
        </p:spPr>
        <p:txBody>
          <a:bodyPr/>
          <a:lstStyle/>
          <a:p>
            <a:endParaRPr lang="en-GB"/>
          </a:p>
        </p:txBody>
      </p:sp>
      <p:sp>
        <p:nvSpPr>
          <p:cNvPr id="18545" name="Rectangle 111"/>
          <p:cNvSpPr>
            <a:spLocks noChangeArrowheads="1"/>
          </p:cNvSpPr>
          <p:nvPr/>
        </p:nvSpPr>
        <p:spPr bwMode="auto">
          <a:xfrm>
            <a:off x="4525963" y="5867400"/>
            <a:ext cx="84137" cy="184150"/>
          </a:xfrm>
          <a:prstGeom prst="rect">
            <a:avLst/>
          </a:prstGeom>
          <a:noFill/>
          <a:ln w="9525">
            <a:noFill/>
            <a:miter lim="800000"/>
            <a:headEnd/>
            <a:tailEnd/>
          </a:ln>
        </p:spPr>
        <p:txBody>
          <a:bodyPr wrap="none" lIns="0" tIns="0" rIns="0" bIns="0">
            <a:spAutoFit/>
          </a:bodyPr>
          <a:lstStyle/>
          <a:p>
            <a:pPr algn="r" eaLnBrk="1" hangingPunct="1"/>
            <a:r>
              <a:rPr lang="en-GB" sz="1200" b="1"/>
              <a:t>0</a:t>
            </a:r>
            <a:endParaRPr lang="en-GB" sz="1800" b="1"/>
          </a:p>
        </p:txBody>
      </p:sp>
      <p:sp>
        <p:nvSpPr>
          <p:cNvPr id="18546" name="Rectangle 112"/>
          <p:cNvSpPr>
            <a:spLocks noChangeArrowheads="1"/>
          </p:cNvSpPr>
          <p:nvPr/>
        </p:nvSpPr>
        <p:spPr bwMode="auto">
          <a:xfrm>
            <a:off x="4522788" y="5476875"/>
            <a:ext cx="84137" cy="184150"/>
          </a:xfrm>
          <a:prstGeom prst="rect">
            <a:avLst/>
          </a:prstGeom>
          <a:noFill/>
          <a:ln w="9525">
            <a:noFill/>
            <a:miter lim="800000"/>
            <a:headEnd/>
            <a:tailEnd/>
          </a:ln>
        </p:spPr>
        <p:txBody>
          <a:bodyPr wrap="none" lIns="0" tIns="0" rIns="0" bIns="0">
            <a:spAutoFit/>
          </a:bodyPr>
          <a:lstStyle/>
          <a:p>
            <a:pPr algn="r" eaLnBrk="1" hangingPunct="1"/>
            <a:r>
              <a:rPr lang="en-GB" sz="1200" b="1"/>
              <a:t>2</a:t>
            </a:r>
            <a:endParaRPr lang="en-GB" sz="1800" b="1"/>
          </a:p>
        </p:txBody>
      </p:sp>
      <p:sp>
        <p:nvSpPr>
          <p:cNvPr id="18547" name="Rectangle 114"/>
          <p:cNvSpPr>
            <a:spLocks noChangeArrowheads="1"/>
          </p:cNvSpPr>
          <p:nvPr/>
        </p:nvSpPr>
        <p:spPr bwMode="auto">
          <a:xfrm>
            <a:off x="4522788" y="5086350"/>
            <a:ext cx="84137" cy="182563"/>
          </a:xfrm>
          <a:prstGeom prst="rect">
            <a:avLst/>
          </a:prstGeom>
          <a:noFill/>
          <a:ln w="9525">
            <a:noFill/>
            <a:miter lim="800000"/>
            <a:headEnd/>
            <a:tailEnd/>
          </a:ln>
        </p:spPr>
        <p:txBody>
          <a:bodyPr wrap="none" lIns="0" tIns="0" rIns="0" bIns="0">
            <a:spAutoFit/>
          </a:bodyPr>
          <a:lstStyle/>
          <a:p>
            <a:pPr algn="r" eaLnBrk="1" hangingPunct="1"/>
            <a:r>
              <a:rPr lang="en-GB" sz="1200" b="1"/>
              <a:t>4</a:t>
            </a:r>
            <a:endParaRPr lang="en-GB" sz="1800" b="1"/>
          </a:p>
        </p:txBody>
      </p:sp>
      <p:sp>
        <p:nvSpPr>
          <p:cNvPr id="18548" name="Rectangle 115"/>
          <p:cNvSpPr>
            <a:spLocks noChangeArrowheads="1"/>
          </p:cNvSpPr>
          <p:nvPr/>
        </p:nvSpPr>
        <p:spPr bwMode="auto">
          <a:xfrm>
            <a:off x="4522788" y="4697413"/>
            <a:ext cx="84137" cy="184150"/>
          </a:xfrm>
          <a:prstGeom prst="rect">
            <a:avLst/>
          </a:prstGeom>
          <a:noFill/>
          <a:ln w="9525">
            <a:noFill/>
            <a:miter lim="800000"/>
            <a:headEnd/>
            <a:tailEnd/>
          </a:ln>
        </p:spPr>
        <p:txBody>
          <a:bodyPr wrap="none" lIns="0" tIns="0" rIns="0" bIns="0">
            <a:spAutoFit/>
          </a:bodyPr>
          <a:lstStyle/>
          <a:p>
            <a:pPr algn="r" eaLnBrk="1" hangingPunct="1"/>
            <a:r>
              <a:rPr lang="en-GB" sz="1200" b="1"/>
              <a:t>6</a:t>
            </a:r>
            <a:endParaRPr lang="en-GB" sz="1800" b="1"/>
          </a:p>
        </p:txBody>
      </p:sp>
      <p:sp>
        <p:nvSpPr>
          <p:cNvPr id="18549" name="Rectangle 117"/>
          <p:cNvSpPr>
            <a:spLocks noChangeArrowheads="1"/>
          </p:cNvSpPr>
          <p:nvPr/>
        </p:nvSpPr>
        <p:spPr bwMode="auto">
          <a:xfrm>
            <a:off x="4522788" y="4306888"/>
            <a:ext cx="84137" cy="182562"/>
          </a:xfrm>
          <a:prstGeom prst="rect">
            <a:avLst/>
          </a:prstGeom>
          <a:noFill/>
          <a:ln w="9525">
            <a:noFill/>
            <a:miter lim="800000"/>
            <a:headEnd/>
            <a:tailEnd/>
          </a:ln>
        </p:spPr>
        <p:txBody>
          <a:bodyPr wrap="none" lIns="0" tIns="0" rIns="0" bIns="0">
            <a:spAutoFit/>
          </a:bodyPr>
          <a:lstStyle/>
          <a:p>
            <a:pPr algn="r" eaLnBrk="1" hangingPunct="1"/>
            <a:r>
              <a:rPr lang="en-GB" sz="1200" b="1"/>
              <a:t>8</a:t>
            </a:r>
            <a:endParaRPr lang="en-GB" sz="1800" b="1"/>
          </a:p>
        </p:txBody>
      </p:sp>
      <p:sp>
        <p:nvSpPr>
          <p:cNvPr id="18550" name="Rectangle 119"/>
          <p:cNvSpPr>
            <a:spLocks noChangeArrowheads="1"/>
          </p:cNvSpPr>
          <p:nvPr/>
        </p:nvSpPr>
        <p:spPr bwMode="auto">
          <a:xfrm>
            <a:off x="4437063" y="3917950"/>
            <a:ext cx="169862" cy="184150"/>
          </a:xfrm>
          <a:prstGeom prst="rect">
            <a:avLst/>
          </a:prstGeom>
          <a:noFill/>
          <a:ln w="9525">
            <a:noFill/>
            <a:miter lim="800000"/>
            <a:headEnd/>
            <a:tailEnd/>
          </a:ln>
        </p:spPr>
        <p:txBody>
          <a:bodyPr wrap="none" lIns="0" tIns="0" rIns="0" bIns="0">
            <a:spAutoFit/>
          </a:bodyPr>
          <a:lstStyle/>
          <a:p>
            <a:pPr algn="r" eaLnBrk="1" hangingPunct="1"/>
            <a:r>
              <a:rPr lang="en-GB" sz="1200" b="1"/>
              <a:t>10</a:t>
            </a:r>
            <a:endParaRPr lang="en-GB" sz="1800" b="1"/>
          </a:p>
        </p:txBody>
      </p:sp>
      <p:sp>
        <p:nvSpPr>
          <p:cNvPr id="18551" name="Text Box 120"/>
          <p:cNvSpPr txBox="1">
            <a:spLocks noChangeArrowheads="1"/>
          </p:cNvSpPr>
          <p:nvPr/>
        </p:nvSpPr>
        <p:spPr bwMode="auto">
          <a:xfrm>
            <a:off x="5553075" y="4440238"/>
            <a:ext cx="450850" cy="368300"/>
          </a:xfrm>
          <a:prstGeom prst="rect">
            <a:avLst/>
          </a:prstGeom>
          <a:noFill/>
          <a:ln w="9525">
            <a:noFill/>
            <a:miter lim="800000"/>
            <a:headEnd/>
            <a:tailEnd/>
          </a:ln>
        </p:spPr>
        <p:txBody>
          <a:bodyPr>
            <a:spAutoFit/>
          </a:bodyPr>
          <a:lstStyle/>
          <a:p>
            <a:pPr algn="ctr" eaLnBrk="1" hangingPunct="1"/>
            <a:r>
              <a:rPr lang="en-GB" sz="1800" b="1"/>
              <a:t>**</a:t>
            </a:r>
          </a:p>
        </p:txBody>
      </p:sp>
      <p:sp>
        <p:nvSpPr>
          <p:cNvPr id="18552" name="Rectangle 13"/>
          <p:cNvSpPr>
            <a:spLocks noChangeArrowheads="1"/>
          </p:cNvSpPr>
          <p:nvPr/>
        </p:nvSpPr>
        <p:spPr bwMode="auto">
          <a:xfrm>
            <a:off x="-36513" y="6534150"/>
            <a:ext cx="9167813" cy="276999"/>
          </a:xfrm>
          <a:prstGeom prst="rect">
            <a:avLst/>
          </a:prstGeom>
          <a:noFill/>
          <a:ln w="9525">
            <a:noFill/>
            <a:miter lim="800000"/>
            <a:headEnd/>
            <a:tailEnd/>
          </a:ln>
        </p:spPr>
        <p:txBody>
          <a:bodyPr>
            <a:spAutoFit/>
          </a:bodyPr>
          <a:lstStyle/>
          <a:p>
            <a:pPr algn="r" eaLnBrk="1" hangingPunct="1"/>
            <a:r>
              <a:rPr lang="en-US" sz="1200" dirty="0"/>
              <a:t>Van Cutsem et al. N </a:t>
            </a:r>
            <a:r>
              <a:rPr lang="en-US" sz="1200" dirty="0" err="1"/>
              <a:t>Engl</a:t>
            </a:r>
            <a:r>
              <a:rPr lang="en-US" sz="1200" dirty="0"/>
              <a:t> J Med 2009;360:1408–1417; Bokemeyer et al. J </a:t>
            </a:r>
            <a:r>
              <a:rPr lang="en-US" sz="1200" dirty="0" err="1"/>
              <a:t>Clin</a:t>
            </a:r>
            <a:r>
              <a:rPr lang="en-US" sz="1200" dirty="0"/>
              <a:t> </a:t>
            </a:r>
            <a:r>
              <a:rPr lang="en-US" sz="1200" dirty="0" err="1"/>
              <a:t>Oncol</a:t>
            </a:r>
            <a:r>
              <a:rPr lang="en-US" sz="1200" dirty="0"/>
              <a:t> 2009;27:663–671</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683568" y="44624"/>
            <a:ext cx="7848104" cy="936625"/>
          </a:xfrm>
        </p:spPr>
        <p:txBody>
          <a:bodyPr/>
          <a:lstStyle/>
          <a:p>
            <a:r>
              <a:rPr lang="en-GB" dirty="0" smtClean="0">
                <a:solidFill>
                  <a:srgbClr val="A50021"/>
                </a:solidFill>
              </a:rPr>
              <a:t>Response and R0 resection rates:</a:t>
            </a:r>
            <a:br>
              <a:rPr lang="en-GB" dirty="0" smtClean="0">
                <a:solidFill>
                  <a:srgbClr val="A50021"/>
                </a:solidFill>
              </a:rPr>
            </a:br>
            <a:r>
              <a:rPr lang="en-GB" dirty="0" smtClean="0">
                <a:solidFill>
                  <a:srgbClr val="A50021"/>
                </a:solidFill>
              </a:rPr>
              <a:t> CRYSTAL and OPUS (KRAS wt)</a:t>
            </a:r>
          </a:p>
        </p:txBody>
      </p:sp>
      <p:graphicFrame>
        <p:nvGraphicFramePr>
          <p:cNvPr id="132145" name="Group 49"/>
          <p:cNvGraphicFramePr>
            <a:graphicFrameLocks noGrp="1"/>
          </p:cNvGraphicFramePr>
          <p:nvPr>
            <p:ph idx="1"/>
          </p:nvPr>
        </p:nvGraphicFramePr>
        <p:xfrm>
          <a:off x="236538" y="1340768"/>
          <a:ext cx="8628062" cy="5096192"/>
        </p:xfrm>
        <a:graphic>
          <a:graphicData uri="http://schemas.openxmlformats.org/drawingml/2006/table">
            <a:tbl>
              <a:tblPr/>
              <a:tblGrid>
                <a:gridCol w="517525"/>
                <a:gridCol w="3208337"/>
                <a:gridCol w="1277938"/>
                <a:gridCol w="1566862"/>
                <a:gridCol w="2057400"/>
              </a:tblGrid>
              <a:tr h="955675">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endParaRPr kumimoji="0" lang="en-US" sz="2400" b="1"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endParaRPr kumimoji="0" lang="en-US" sz="2000" b="1"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smtClean="0">
                          <a:ln>
                            <a:noFill/>
                          </a:ln>
                          <a:solidFill>
                            <a:schemeClr val="tx1"/>
                          </a:solidFill>
                          <a:effectLst/>
                          <a:latin typeface="Arial" charset="0"/>
                          <a:cs typeface="Arial" charset="0"/>
                        </a:rPr>
                        <a:t>n</a:t>
                      </a:r>
                    </a:p>
                  </a:txBody>
                  <a:tcPr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smtClean="0">
                          <a:ln>
                            <a:noFill/>
                          </a:ln>
                          <a:solidFill>
                            <a:schemeClr val="tx1"/>
                          </a:solidFill>
                          <a:effectLst/>
                          <a:latin typeface="Arial" charset="0"/>
                          <a:cs typeface="Arial" charset="0"/>
                        </a:rPr>
                        <a:t>RR (%)</a:t>
                      </a:r>
                    </a:p>
                  </a:txBody>
                  <a:tcPr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R0 resections (%)</a:t>
                      </a:r>
                    </a:p>
                  </a:txBody>
                  <a:tcPr anchor="ctr" horzOverflow="overflow">
                    <a:lnL>
                      <a:noFill/>
                    </a:lnL>
                    <a:lnR>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00"/>
                    </a:solidFill>
                  </a:tcPr>
                </a:tc>
              </a:tr>
              <a:tr h="998538">
                <a:tc rowSpan="2">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endParaRPr kumimoji="0" lang="en-US" sz="2000" b="1" i="0" u="none" strike="noStrike" cap="none" normalizeH="0" baseline="0" smtClean="0">
                        <a:ln>
                          <a:noFill/>
                        </a:ln>
                        <a:solidFill>
                          <a:schemeClr val="tx1"/>
                        </a:solidFill>
                        <a:effectLst/>
                        <a:latin typeface="Arial" charset="0"/>
                        <a:cs typeface="Arial" charset="0"/>
                      </a:endParaRPr>
                    </a:p>
                  </a:txBody>
                  <a:tcPr anchor="ctr" horzOverflow="overflow">
                    <a:lnL>
                      <a:noFill/>
                    </a:lnL>
                    <a:lnR>
                      <a:noFill/>
                    </a:lnR>
                    <a:lnT>
                      <a:noFill/>
                    </a:lnT>
                    <a:lnB w="381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CRYSTAL</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FOLFIRI + </a:t>
                      </a:r>
                      <a:r>
                        <a:rPr kumimoji="0" lang="en-GB" sz="1800" b="1" i="0" u="none" strike="noStrike" cap="none" normalizeH="0" baseline="0" dirty="0" err="1" smtClean="0">
                          <a:ln>
                            <a:noFill/>
                          </a:ln>
                          <a:solidFill>
                            <a:schemeClr val="tx1"/>
                          </a:solidFill>
                          <a:effectLst/>
                          <a:latin typeface="Arial" charset="0"/>
                          <a:cs typeface="Arial" charset="0"/>
                        </a:rPr>
                        <a:t>Cetuximab</a:t>
                      </a: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FOLFIRI</a:t>
                      </a:r>
                      <a:br>
                        <a:rPr kumimoji="0" lang="en-GB" sz="1800" b="1" i="0" u="none" strike="noStrike" cap="none" normalizeH="0" baseline="0" dirty="0" smtClean="0">
                          <a:ln>
                            <a:noFill/>
                          </a:ln>
                          <a:solidFill>
                            <a:schemeClr val="tx1"/>
                          </a:solidFill>
                          <a:effectLst/>
                          <a:latin typeface="Arial" charset="0"/>
                          <a:cs typeface="Arial" charset="0"/>
                        </a:rPr>
                      </a:br>
                      <a:endParaRPr kumimoji="0" lang="en-GB" sz="1800" b="1" i="0" u="none" strike="noStrike" cap="none" normalizeH="0" baseline="0" dirty="0" smtClean="0">
                        <a:ln>
                          <a:noFill/>
                        </a:ln>
                        <a:solidFill>
                          <a:schemeClr val="tx1"/>
                        </a:solidFill>
                        <a:effectLst/>
                        <a:latin typeface="Arial" charset="0"/>
                        <a:cs typeface="Arial" charset="0"/>
                      </a:endParaRPr>
                    </a:p>
                  </a:txBody>
                  <a:tcPr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smtClean="0">
                          <a:ln>
                            <a:noFill/>
                          </a:ln>
                          <a:solidFill>
                            <a:schemeClr val="tx1"/>
                          </a:solidFill>
                          <a:effectLst/>
                          <a:latin typeface="Arial" charset="0"/>
                          <a:cs typeface="Arial" charset="0"/>
                        </a:rPr>
                        <a:t/>
                      </a:r>
                      <a:br>
                        <a:rPr kumimoji="0" lang="en-GB" sz="1800" b="1" i="0" u="none" strike="noStrike" cap="none" normalizeH="0" baseline="0" smtClean="0">
                          <a:ln>
                            <a:noFill/>
                          </a:ln>
                          <a:solidFill>
                            <a:schemeClr val="tx1"/>
                          </a:solidFill>
                          <a:effectLst/>
                          <a:latin typeface="Arial" charset="0"/>
                          <a:cs typeface="Arial" charset="0"/>
                        </a:rPr>
                      </a:br>
                      <a:r>
                        <a:rPr kumimoji="0" lang="en-GB" sz="1800" b="1" i="0" u="none" strike="noStrike" cap="none" normalizeH="0" baseline="0" smtClean="0">
                          <a:ln>
                            <a:noFill/>
                          </a:ln>
                          <a:solidFill>
                            <a:schemeClr val="tx1"/>
                          </a:solidFill>
                          <a:effectLst/>
                          <a:latin typeface="Arial" charset="0"/>
                          <a:cs typeface="Arial" charset="0"/>
                        </a:rPr>
                        <a:t>316</a:t>
                      </a:r>
                      <a:br>
                        <a:rPr kumimoji="0" lang="en-GB" sz="1800" b="1" i="0" u="none" strike="noStrike" cap="none" normalizeH="0" baseline="0" smtClean="0">
                          <a:ln>
                            <a:noFill/>
                          </a:ln>
                          <a:solidFill>
                            <a:schemeClr val="tx1"/>
                          </a:solidFill>
                          <a:effectLst/>
                          <a:latin typeface="Arial" charset="0"/>
                          <a:cs typeface="Arial" charset="0"/>
                        </a:rPr>
                      </a:br>
                      <a:r>
                        <a:rPr kumimoji="0" lang="en-GB" sz="1800" b="1" i="0" u="none" strike="noStrike" cap="none" normalizeH="0" baseline="0" smtClean="0">
                          <a:ln>
                            <a:noFill/>
                          </a:ln>
                          <a:solidFill>
                            <a:schemeClr val="tx1"/>
                          </a:solidFill>
                          <a:effectLst/>
                          <a:latin typeface="Arial" charset="0"/>
                          <a:cs typeface="Arial" charset="0"/>
                        </a:rPr>
                        <a:t>350</a:t>
                      </a:r>
                    </a:p>
                  </a:txBody>
                  <a:tcPr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smtClean="0">
                          <a:ln>
                            <a:noFill/>
                          </a:ln>
                          <a:solidFill>
                            <a:schemeClr val="tx1"/>
                          </a:solidFill>
                          <a:effectLst/>
                          <a:latin typeface="Arial" charset="0"/>
                          <a:cs typeface="Arial" charset="0"/>
                        </a:rPr>
                        <a:t/>
                      </a:r>
                      <a:br>
                        <a:rPr kumimoji="0" lang="en-GB" sz="1800" b="1" i="0" u="none" strike="noStrike" cap="none" normalizeH="0" baseline="0" smtClean="0">
                          <a:ln>
                            <a:noFill/>
                          </a:ln>
                          <a:solidFill>
                            <a:schemeClr val="tx1"/>
                          </a:solidFill>
                          <a:effectLst/>
                          <a:latin typeface="Arial" charset="0"/>
                          <a:cs typeface="Arial" charset="0"/>
                        </a:rPr>
                      </a:br>
                      <a:r>
                        <a:rPr kumimoji="0" lang="en-GB" sz="1800" b="1" i="0" u="none" strike="noStrike" cap="none" normalizeH="0" baseline="0" smtClean="0">
                          <a:ln>
                            <a:noFill/>
                          </a:ln>
                          <a:solidFill>
                            <a:schemeClr val="tx1"/>
                          </a:solidFill>
                          <a:effectLst/>
                          <a:latin typeface="Arial" charset="0"/>
                          <a:cs typeface="Arial" charset="0"/>
                        </a:rPr>
                        <a:t>57</a:t>
                      </a:r>
                      <a:br>
                        <a:rPr kumimoji="0" lang="en-GB" sz="1800" b="1" i="0" u="none" strike="noStrike" cap="none" normalizeH="0" baseline="0" smtClean="0">
                          <a:ln>
                            <a:noFill/>
                          </a:ln>
                          <a:solidFill>
                            <a:schemeClr val="tx1"/>
                          </a:solidFill>
                          <a:effectLst/>
                          <a:latin typeface="Arial" charset="0"/>
                          <a:cs typeface="Arial" charset="0"/>
                        </a:rPr>
                      </a:br>
                      <a:r>
                        <a:rPr kumimoji="0" lang="en-GB" sz="1800" b="1" i="0" u="none" strike="noStrike" cap="none" normalizeH="0" baseline="0" smtClean="0">
                          <a:ln>
                            <a:noFill/>
                          </a:ln>
                          <a:solidFill>
                            <a:schemeClr val="tx1"/>
                          </a:solidFill>
                          <a:effectLst/>
                          <a:latin typeface="Arial" charset="0"/>
                          <a:cs typeface="Arial" charset="0"/>
                        </a:rPr>
                        <a:t>40</a:t>
                      </a:r>
                      <a:br>
                        <a:rPr kumimoji="0" lang="en-GB" sz="1800" b="1" i="0" u="none" strike="noStrike" cap="none" normalizeH="0" baseline="0" smtClean="0">
                          <a:ln>
                            <a:noFill/>
                          </a:ln>
                          <a:solidFill>
                            <a:schemeClr val="tx1"/>
                          </a:solidFill>
                          <a:effectLst/>
                          <a:latin typeface="Arial" charset="0"/>
                          <a:cs typeface="Arial" charset="0"/>
                        </a:rPr>
                      </a:br>
                      <a:r>
                        <a:rPr kumimoji="0" lang="en-GB" sz="1600" b="1" i="0" u="none" strike="noStrike" cap="none" normalizeH="0" baseline="0" smtClean="0">
                          <a:ln>
                            <a:noFill/>
                          </a:ln>
                          <a:solidFill>
                            <a:schemeClr val="tx1"/>
                          </a:solidFill>
                          <a:effectLst/>
                          <a:latin typeface="Arial" charset="0"/>
                          <a:cs typeface="Arial" charset="0"/>
                        </a:rPr>
                        <a:t>p&lt;0.001</a:t>
                      </a:r>
                    </a:p>
                  </a:txBody>
                  <a:tcPr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5.1</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2.0</a:t>
                      </a:r>
                      <a:br>
                        <a:rPr kumimoji="0" lang="en-GB" sz="1800" b="1" i="0" u="none" strike="noStrike" cap="none" normalizeH="0" baseline="0" dirty="0" smtClean="0">
                          <a:ln>
                            <a:noFill/>
                          </a:ln>
                          <a:solidFill>
                            <a:schemeClr val="tx1"/>
                          </a:solidFill>
                          <a:effectLst/>
                          <a:latin typeface="Arial" charset="0"/>
                          <a:cs typeface="Arial" charset="0"/>
                        </a:rPr>
                      </a:br>
                      <a:r>
                        <a:rPr kumimoji="0" lang="en-GB" sz="1600" b="1" i="0" u="none" strike="noStrike" cap="none" normalizeH="0" baseline="0" dirty="0" smtClean="0">
                          <a:ln>
                            <a:noFill/>
                          </a:ln>
                          <a:solidFill>
                            <a:schemeClr val="tx1"/>
                          </a:solidFill>
                          <a:effectLst/>
                          <a:latin typeface="Arial" charset="0"/>
                          <a:cs typeface="Arial" charset="0"/>
                        </a:rPr>
                        <a:t>p=0.03</a:t>
                      </a:r>
                    </a:p>
                  </a:txBody>
                  <a:tcPr horzOverflow="overflow">
                    <a:lnL>
                      <a:noFill/>
                    </a:lnL>
                    <a:lnR>
                      <a:noFill/>
                    </a:lnR>
                    <a:lnT w="38100" cap="flat" cmpd="sng" algn="ctr">
                      <a:solidFill>
                        <a:schemeClr val="tx1"/>
                      </a:solidFill>
                      <a:prstDash val="solid"/>
                      <a:round/>
                      <a:headEnd type="none" w="med" len="med"/>
                      <a:tailEnd type="none" w="med" len="med"/>
                    </a:lnT>
                    <a:lnB>
                      <a:noFill/>
                    </a:lnB>
                    <a:lnTlToBr>
                      <a:noFill/>
                    </a:lnTlToBr>
                    <a:lnBlToTr>
                      <a:noFill/>
                    </a:lnBlToTr>
                    <a:solidFill>
                      <a:srgbClr val="FFFF00"/>
                    </a:solidFill>
                  </a:tcPr>
                </a:tc>
              </a:tr>
              <a:tr h="1127125">
                <a:tc vMerge="1">
                  <a:txBody>
                    <a:bodyPr/>
                    <a:lstStyle/>
                    <a:p>
                      <a:endParaRPr lang="en-US"/>
                    </a:p>
                  </a:txBody>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OPUS</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FOLFOX + </a:t>
                      </a:r>
                      <a:r>
                        <a:rPr kumimoji="0" lang="en-GB" sz="1800" b="1" i="0" u="none" strike="noStrike" cap="none" normalizeH="0" baseline="0" dirty="0" err="1" smtClean="0">
                          <a:ln>
                            <a:noFill/>
                          </a:ln>
                          <a:solidFill>
                            <a:schemeClr val="tx1"/>
                          </a:solidFill>
                          <a:effectLst/>
                          <a:latin typeface="Arial" charset="0"/>
                          <a:cs typeface="Arial" charset="0"/>
                        </a:rPr>
                        <a:t>Cetuximab</a:t>
                      </a: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FOLFOX</a:t>
                      </a:r>
                    </a:p>
                  </a:txBody>
                  <a:tcPr horzOverflow="overflow">
                    <a:lnL>
                      <a:noFill/>
                    </a:lnL>
                    <a:lnR>
                      <a:noFill/>
                    </a:lnR>
                    <a:lnT>
                      <a:noFill/>
                    </a:lnT>
                    <a:lnB w="381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82</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97</a:t>
                      </a:r>
                    </a:p>
                  </a:txBody>
                  <a:tcPr horzOverflow="overflow">
                    <a:lnL>
                      <a:noFill/>
                    </a:lnL>
                    <a:lnR>
                      <a:noFill/>
                    </a:lnR>
                    <a:lnT>
                      <a:noFill/>
                    </a:lnT>
                    <a:lnB w="381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57</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34</a:t>
                      </a:r>
                      <a:br>
                        <a:rPr kumimoji="0" lang="en-GB" sz="1800" b="1" i="0" u="none" strike="noStrike" cap="none" normalizeH="0" baseline="0" dirty="0" smtClean="0">
                          <a:ln>
                            <a:noFill/>
                          </a:ln>
                          <a:solidFill>
                            <a:schemeClr val="tx1"/>
                          </a:solidFill>
                          <a:effectLst/>
                          <a:latin typeface="Arial" charset="0"/>
                          <a:cs typeface="Arial" charset="0"/>
                        </a:rPr>
                      </a:br>
                      <a:r>
                        <a:rPr kumimoji="0" lang="en-GB" sz="1600" b="1" i="0" u="none" strike="noStrike" cap="none" normalizeH="0" baseline="0" dirty="0" smtClean="0">
                          <a:ln>
                            <a:noFill/>
                          </a:ln>
                          <a:solidFill>
                            <a:schemeClr val="tx1"/>
                          </a:solidFill>
                          <a:effectLst/>
                          <a:latin typeface="Arial" charset="0"/>
                          <a:cs typeface="Arial" charset="0"/>
                        </a:rPr>
                        <a:t>p&lt;0.003</a:t>
                      </a:r>
                      <a:endParaRPr kumimoji="0" lang="en-GB" sz="1800" b="1" i="0" u="none" strike="noStrike" cap="none" normalizeH="0" baseline="0" dirty="0" smtClean="0">
                        <a:ln>
                          <a:noFill/>
                        </a:ln>
                        <a:solidFill>
                          <a:schemeClr val="tx1"/>
                        </a:solidFill>
                        <a:effectLst/>
                        <a:latin typeface="Arial" charset="0"/>
                        <a:cs typeface="Arial" charset="0"/>
                      </a:endParaRPr>
                    </a:p>
                  </a:txBody>
                  <a:tcPr horzOverflow="overflow">
                    <a:lnL>
                      <a:noFill/>
                    </a:lnL>
                    <a:lnR>
                      <a:noFill/>
                    </a:lnR>
                    <a:lnT>
                      <a:noFill/>
                    </a:lnT>
                    <a:lnB w="38100" cap="flat" cmpd="sng" algn="ctr">
                      <a:solidFill>
                        <a:schemeClr val="hlink"/>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7.3</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3.1</a:t>
                      </a:r>
                      <a:br>
                        <a:rPr kumimoji="0" lang="en-GB" sz="1800" b="1" i="0" u="none" strike="noStrike" cap="none" normalizeH="0" baseline="0" dirty="0" smtClean="0">
                          <a:ln>
                            <a:noFill/>
                          </a:ln>
                          <a:solidFill>
                            <a:schemeClr val="tx1"/>
                          </a:solidFill>
                          <a:effectLst/>
                          <a:latin typeface="Arial" charset="0"/>
                          <a:cs typeface="Arial" charset="0"/>
                        </a:rPr>
                      </a:br>
                      <a:r>
                        <a:rPr kumimoji="0" lang="en-GB" sz="1600" b="1" i="0" u="none" strike="noStrike" cap="none" normalizeH="0" baseline="0" dirty="0" smtClean="0">
                          <a:ln>
                            <a:noFill/>
                          </a:ln>
                          <a:solidFill>
                            <a:schemeClr val="tx1"/>
                          </a:solidFill>
                          <a:effectLst/>
                          <a:latin typeface="Arial" charset="0"/>
                          <a:cs typeface="Arial" charset="0"/>
                        </a:rPr>
                        <a:t>p=0.22</a:t>
                      </a:r>
                      <a:endParaRPr kumimoji="0" lang="en-GB" sz="1800" b="1" i="0" u="none" strike="noStrike" cap="none" normalizeH="0" baseline="0" dirty="0" smtClean="0">
                        <a:ln>
                          <a:noFill/>
                        </a:ln>
                        <a:solidFill>
                          <a:schemeClr val="tx1"/>
                        </a:solidFill>
                        <a:effectLst/>
                        <a:latin typeface="Arial" charset="0"/>
                        <a:cs typeface="Arial" charset="0"/>
                      </a:endParaRPr>
                    </a:p>
                  </a:txBody>
                  <a:tcPr horzOverflow="overflow">
                    <a:lnL>
                      <a:noFill/>
                    </a:lnL>
                    <a:lnR>
                      <a:noFill/>
                    </a:lnR>
                    <a:lnT>
                      <a:noFill/>
                    </a:lnT>
                    <a:lnB w="38100" cap="flat" cmpd="sng" algn="ctr">
                      <a:solidFill>
                        <a:schemeClr val="hlink"/>
                      </a:solidFill>
                      <a:prstDash val="solid"/>
                      <a:round/>
                      <a:headEnd type="none" w="med" len="med"/>
                      <a:tailEnd type="none" w="med" len="med"/>
                    </a:lnB>
                    <a:lnTlToBr>
                      <a:noFill/>
                    </a:lnTlToBr>
                    <a:lnBlToTr>
                      <a:noFill/>
                    </a:lnBlToTr>
                    <a:solidFill>
                      <a:srgbClr val="FFFF00"/>
                    </a:solidFill>
                  </a:tcPr>
                </a:tc>
              </a:tr>
              <a:tr h="819150">
                <a:tc rowSpan="2">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endParaRPr kumimoji="0" lang="en-US" sz="2000" b="1" i="0" u="none" strike="noStrike" cap="none" normalizeH="0" baseline="0" dirty="0" smtClean="0">
                        <a:ln>
                          <a:noFill/>
                        </a:ln>
                        <a:solidFill>
                          <a:schemeClr val="tx1"/>
                        </a:solidFill>
                        <a:effectLst/>
                        <a:latin typeface="Arial" charset="0"/>
                        <a:cs typeface="Arial" charset="0"/>
                      </a:endParaRPr>
                    </a:p>
                  </a:txBody>
                  <a:tcPr anchor="ctr" horzOverflow="overflow">
                    <a:lnL>
                      <a:noFill/>
                    </a:lnL>
                    <a:lnR>
                      <a:noFill/>
                    </a:lnR>
                    <a:lnT w="38100" cap="flat" cmpd="sng" algn="ctr">
                      <a:solidFill>
                        <a:schemeClr val="hlink"/>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FOLFIRI + </a:t>
                      </a:r>
                      <a:r>
                        <a:rPr kumimoji="0" lang="en-GB" sz="1800" b="1" i="0" u="none" strike="noStrike" cap="none" normalizeH="0" baseline="0" dirty="0" err="1" smtClean="0">
                          <a:ln>
                            <a:noFill/>
                          </a:ln>
                          <a:solidFill>
                            <a:schemeClr val="tx1"/>
                          </a:solidFill>
                          <a:effectLst/>
                          <a:latin typeface="Arial" charset="0"/>
                          <a:cs typeface="Arial" charset="0"/>
                        </a:rPr>
                        <a:t>Cetuximab</a:t>
                      </a: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FOLFIRI</a:t>
                      </a:r>
                    </a:p>
                  </a:txBody>
                  <a:tcPr horzOverflow="overflow">
                    <a:lnL>
                      <a:noFill/>
                    </a:lnL>
                    <a:lnR>
                      <a:noFill/>
                    </a:lnR>
                    <a:lnT w="38100" cap="flat" cmpd="sng" algn="ctr">
                      <a:solidFill>
                        <a:schemeClr val="hlink"/>
                      </a:solidFill>
                      <a:prstDash val="solid"/>
                      <a:round/>
                      <a:headEnd type="none" w="med" len="med"/>
                      <a:tailEnd type="none" w="med" len="med"/>
                    </a:lnT>
                    <a:lnB>
                      <a:noFill/>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smtClean="0">
                          <a:ln>
                            <a:noFill/>
                          </a:ln>
                          <a:solidFill>
                            <a:schemeClr val="tx1"/>
                          </a:solidFill>
                          <a:effectLst/>
                          <a:latin typeface="Arial" charset="0"/>
                          <a:cs typeface="Arial" charset="0"/>
                        </a:rPr>
                        <a:t>68</a:t>
                      </a:r>
                      <a:br>
                        <a:rPr kumimoji="0" lang="en-GB" sz="1800" b="1" i="0" u="none" strike="noStrike" cap="none" normalizeH="0" baseline="0" smtClean="0">
                          <a:ln>
                            <a:noFill/>
                          </a:ln>
                          <a:solidFill>
                            <a:schemeClr val="tx1"/>
                          </a:solidFill>
                          <a:effectLst/>
                          <a:latin typeface="Arial" charset="0"/>
                          <a:cs typeface="Arial" charset="0"/>
                        </a:rPr>
                      </a:br>
                      <a:r>
                        <a:rPr kumimoji="0" lang="en-GB" sz="1800" b="1" i="0" u="none" strike="noStrike" cap="none" normalizeH="0" baseline="0" smtClean="0">
                          <a:ln>
                            <a:noFill/>
                          </a:ln>
                          <a:solidFill>
                            <a:schemeClr val="tx1"/>
                          </a:solidFill>
                          <a:effectLst/>
                          <a:latin typeface="Arial" charset="0"/>
                          <a:cs typeface="Arial" charset="0"/>
                        </a:rPr>
                        <a:t>72</a:t>
                      </a:r>
                    </a:p>
                  </a:txBody>
                  <a:tcPr horzOverflow="overflow">
                    <a:lnL>
                      <a:noFill/>
                    </a:lnL>
                    <a:lnR>
                      <a:noFill/>
                    </a:lnR>
                    <a:lnT w="38100" cap="flat" cmpd="sng" algn="ctr">
                      <a:solidFill>
                        <a:schemeClr val="hlink"/>
                      </a:solidFill>
                      <a:prstDash val="solid"/>
                      <a:round/>
                      <a:headEnd type="none" w="med" len="med"/>
                      <a:tailEnd type="none" w="med" len="med"/>
                    </a:lnT>
                    <a:lnB>
                      <a:noFill/>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71</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44</a:t>
                      </a:r>
                      <a:br>
                        <a:rPr kumimoji="0" lang="en-GB" sz="1800" b="1" i="0" u="none" strike="noStrike" cap="none" normalizeH="0" baseline="0" dirty="0" smtClean="0">
                          <a:ln>
                            <a:noFill/>
                          </a:ln>
                          <a:solidFill>
                            <a:schemeClr val="tx1"/>
                          </a:solidFill>
                          <a:effectLst/>
                          <a:latin typeface="Arial" charset="0"/>
                          <a:cs typeface="Arial" charset="0"/>
                        </a:rPr>
                      </a:br>
                      <a:r>
                        <a:rPr kumimoji="0" lang="en-GB" sz="1600" b="1" i="0" u="none" strike="noStrike" cap="none" normalizeH="0" baseline="0" dirty="0" smtClean="0">
                          <a:ln>
                            <a:noFill/>
                          </a:ln>
                          <a:solidFill>
                            <a:schemeClr val="tx1"/>
                          </a:solidFill>
                          <a:effectLst/>
                          <a:latin typeface="Arial" charset="0"/>
                          <a:cs typeface="Arial" charset="0"/>
                        </a:rPr>
                        <a:t>p=0.002</a:t>
                      </a:r>
                      <a:endParaRPr kumimoji="0" lang="en-GB" sz="1800" b="1" i="0" u="none" strike="noStrike" cap="none" normalizeH="0" baseline="0" dirty="0" smtClean="0">
                        <a:ln>
                          <a:noFill/>
                        </a:ln>
                        <a:solidFill>
                          <a:schemeClr val="tx1"/>
                        </a:solidFill>
                        <a:effectLst/>
                        <a:latin typeface="Arial" charset="0"/>
                        <a:cs typeface="Arial" charset="0"/>
                      </a:endParaRPr>
                    </a:p>
                  </a:txBody>
                  <a:tcPr horzOverflow="overflow">
                    <a:lnL>
                      <a:noFill/>
                    </a:lnL>
                    <a:lnR>
                      <a:noFill/>
                    </a:lnR>
                    <a:lnT w="38100" cap="flat" cmpd="sng" algn="ctr">
                      <a:solidFill>
                        <a:schemeClr val="hlink"/>
                      </a:solidFill>
                      <a:prstDash val="solid"/>
                      <a:round/>
                      <a:headEnd type="none" w="med" len="med"/>
                      <a:tailEnd type="none" w="med" len="med"/>
                    </a:lnT>
                    <a:lnB>
                      <a:noFill/>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13.2</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5.6</a:t>
                      </a:r>
                      <a:br>
                        <a:rPr kumimoji="0" lang="en-GB" sz="1800" b="1" i="0" u="none" strike="noStrike" cap="none" normalizeH="0" baseline="0" dirty="0" smtClean="0">
                          <a:ln>
                            <a:noFill/>
                          </a:ln>
                          <a:solidFill>
                            <a:schemeClr val="tx1"/>
                          </a:solidFill>
                          <a:effectLst/>
                          <a:latin typeface="Arial" charset="0"/>
                          <a:cs typeface="Arial" charset="0"/>
                        </a:rPr>
                      </a:br>
                      <a:r>
                        <a:rPr kumimoji="0" lang="en-GB" sz="1600" b="1" i="0" u="none" strike="noStrike" cap="none" normalizeH="0" baseline="0" dirty="0" smtClean="0">
                          <a:ln>
                            <a:noFill/>
                          </a:ln>
                          <a:solidFill>
                            <a:schemeClr val="tx1"/>
                          </a:solidFill>
                          <a:effectLst/>
                          <a:latin typeface="Arial" charset="0"/>
                          <a:cs typeface="Arial" charset="0"/>
                        </a:rPr>
                        <a:t>p=0.15</a:t>
                      </a:r>
                      <a:endParaRPr kumimoji="0" lang="en-GB" sz="1800" b="1" i="0" u="none" strike="noStrike" cap="none" normalizeH="0" baseline="0" dirty="0" smtClean="0">
                        <a:ln>
                          <a:noFill/>
                        </a:ln>
                        <a:solidFill>
                          <a:schemeClr val="tx1"/>
                        </a:solidFill>
                        <a:effectLst/>
                        <a:latin typeface="Arial" charset="0"/>
                        <a:cs typeface="Arial" charset="0"/>
                      </a:endParaRPr>
                    </a:p>
                  </a:txBody>
                  <a:tcPr horzOverflow="overflow">
                    <a:lnL>
                      <a:noFill/>
                    </a:lnL>
                    <a:lnR>
                      <a:noFill/>
                    </a:lnR>
                    <a:lnT w="38100" cap="flat" cmpd="sng" algn="ctr">
                      <a:solidFill>
                        <a:schemeClr val="hlink"/>
                      </a:solidFill>
                      <a:prstDash val="solid"/>
                      <a:round/>
                      <a:headEnd type="none" w="med" len="med"/>
                      <a:tailEnd type="none" w="med" len="med"/>
                    </a:lnT>
                    <a:lnB>
                      <a:noFill/>
                    </a:lnB>
                    <a:lnTlToBr>
                      <a:noFill/>
                    </a:lnTlToBr>
                    <a:lnBlToTr>
                      <a:noFill/>
                    </a:lnBlToTr>
                    <a:solidFill>
                      <a:srgbClr val="FFFF00"/>
                    </a:solidFill>
                  </a:tcPr>
                </a:tc>
              </a:tr>
              <a:tr h="909638">
                <a:tc vMerge="1">
                  <a:txBody>
                    <a:bodyPr/>
                    <a:lstStyle/>
                    <a:p>
                      <a:endParaRPr lang="en-US"/>
                    </a:p>
                  </a:txBody>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FOLFOX + </a:t>
                      </a:r>
                      <a:r>
                        <a:rPr kumimoji="0" lang="en-GB" sz="1800" b="1" i="0" u="none" strike="noStrike" cap="none" normalizeH="0" baseline="0" dirty="0" err="1" smtClean="0">
                          <a:ln>
                            <a:noFill/>
                          </a:ln>
                          <a:solidFill>
                            <a:schemeClr val="tx1"/>
                          </a:solidFill>
                          <a:effectLst/>
                          <a:latin typeface="Arial" charset="0"/>
                          <a:cs typeface="Arial" charset="0"/>
                        </a:rPr>
                        <a:t>Cetuximab</a:t>
                      </a:r>
                      <a:r>
                        <a:rPr kumimoji="0" lang="en-GB" sz="1800" b="1" i="0" u="none" strike="noStrike" cap="none" normalizeH="0" baseline="0" dirty="0" smtClean="0">
                          <a:ln>
                            <a:noFill/>
                          </a:ln>
                          <a:solidFill>
                            <a:schemeClr val="tx1"/>
                          </a:solidFill>
                          <a:effectLst/>
                          <a:latin typeface="Arial" charset="0"/>
                          <a:cs typeface="Arial" charset="0"/>
                        </a:rPr>
                        <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FOLFOX</a:t>
                      </a:r>
                    </a:p>
                  </a:txBody>
                  <a:tcPr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25</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23</a:t>
                      </a:r>
                    </a:p>
                  </a:txBody>
                  <a:tcPr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76</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39</a:t>
                      </a:r>
                      <a:br>
                        <a:rPr kumimoji="0" lang="en-GB" sz="1800" b="1" i="0" u="none" strike="noStrike" cap="none" normalizeH="0" baseline="0" dirty="0" smtClean="0">
                          <a:ln>
                            <a:noFill/>
                          </a:ln>
                          <a:solidFill>
                            <a:schemeClr val="tx1"/>
                          </a:solidFill>
                          <a:effectLst/>
                          <a:latin typeface="Arial" charset="0"/>
                          <a:cs typeface="Arial" charset="0"/>
                        </a:rPr>
                      </a:br>
                      <a:r>
                        <a:rPr kumimoji="0" lang="en-GB" sz="1600" b="1" i="0" u="none" strike="noStrike" cap="none" normalizeH="0" baseline="0" dirty="0" smtClean="0">
                          <a:ln>
                            <a:noFill/>
                          </a:ln>
                          <a:solidFill>
                            <a:schemeClr val="tx1"/>
                          </a:solidFill>
                          <a:effectLst/>
                          <a:latin typeface="Arial" charset="0"/>
                          <a:cs typeface="Arial" charset="0"/>
                        </a:rPr>
                        <a:t>p=0.018</a:t>
                      </a:r>
                      <a:endParaRPr kumimoji="0" lang="en-GB" sz="1800" b="1" i="0" u="none" strike="noStrike" cap="none" normalizeH="0" baseline="0" dirty="0" smtClean="0">
                        <a:ln>
                          <a:noFill/>
                        </a:ln>
                        <a:solidFill>
                          <a:schemeClr val="tx1"/>
                        </a:solidFill>
                        <a:effectLst/>
                        <a:latin typeface="Arial" charset="0"/>
                        <a:cs typeface="Arial" charset="0"/>
                      </a:endParaRPr>
                    </a:p>
                  </a:txBody>
                  <a:tcPr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sz="1800" b="1" i="0" u="none" strike="noStrike" cap="none" normalizeH="0" baseline="0" dirty="0" smtClean="0">
                          <a:ln>
                            <a:noFill/>
                          </a:ln>
                          <a:solidFill>
                            <a:schemeClr val="tx1"/>
                          </a:solidFill>
                          <a:effectLst/>
                          <a:latin typeface="Arial" charset="0"/>
                          <a:cs typeface="Arial" charset="0"/>
                        </a:rPr>
                        <a:t>16.0</a:t>
                      </a:r>
                      <a:br>
                        <a:rPr kumimoji="0" lang="en-GB" sz="1800" b="1" i="0" u="none" strike="noStrike" cap="none" normalizeH="0" baseline="0" dirty="0" smtClean="0">
                          <a:ln>
                            <a:noFill/>
                          </a:ln>
                          <a:solidFill>
                            <a:schemeClr val="tx1"/>
                          </a:solidFill>
                          <a:effectLst/>
                          <a:latin typeface="Arial" charset="0"/>
                          <a:cs typeface="Arial" charset="0"/>
                        </a:rPr>
                      </a:br>
                      <a:r>
                        <a:rPr kumimoji="0" lang="en-GB" sz="1800" b="1" i="0" u="none" strike="noStrike" cap="none" normalizeH="0" baseline="0" dirty="0" smtClean="0">
                          <a:ln>
                            <a:noFill/>
                          </a:ln>
                          <a:solidFill>
                            <a:schemeClr val="tx1"/>
                          </a:solidFill>
                          <a:effectLst/>
                          <a:latin typeface="Arial" charset="0"/>
                          <a:cs typeface="Arial" charset="0"/>
                        </a:rPr>
                        <a:t>4.3</a:t>
                      </a:r>
                      <a:br>
                        <a:rPr kumimoji="0" lang="en-GB" sz="1800" b="1" i="0" u="none" strike="noStrike" cap="none" normalizeH="0" baseline="0" dirty="0" smtClean="0">
                          <a:ln>
                            <a:noFill/>
                          </a:ln>
                          <a:solidFill>
                            <a:schemeClr val="tx1"/>
                          </a:solidFill>
                          <a:effectLst/>
                          <a:latin typeface="Arial" charset="0"/>
                          <a:cs typeface="Arial" charset="0"/>
                        </a:rPr>
                      </a:br>
                      <a:r>
                        <a:rPr kumimoji="0" lang="en-GB" sz="1600" b="1" i="0" u="none" strike="noStrike" cap="none" normalizeH="0" baseline="0" dirty="0" smtClean="0">
                          <a:ln>
                            <a:noFill/>
                          </a:ln>
                          <a:solidFill>
                            <a:schemeClr val="tx1"/>
                          </a:solidFill>
                          <a:effectLst/>
                          <a:latin typeface="Arial" charset="0"/>
                          <a:cs typeface="Arial" charset="0"/>
                        </a:rPr>
                        <a:t>p=0.35</a:t>
                      </a:r>
                      <a:endParaRPr kumimoji="0" lang="en-GB" sz="1800" b="1" i="0" u="none" strike="noStrike" cap="none" normalizeH="0" baseline="0" dirty="0" smtClean="0">
                        <a:ln>
                          <a:noFill/>
                        </a:ln>
                        <a:solidFill>
                          <a:schemeClr val="tx1"/>
                        </a:solidFill>
                        <a:effectLst/>
                        <a:latin typeface="Arial" charset="0"/>
                        <a:cs typeface="Arial" charset="0"/>
                      </a:endParaRPr>
                    </a:p>
                  </a:txBody>
                  <a:tcPr horzOverflow="overflow">
                    <a:lnL>
                      <a:noFill/>
                    </a:lnL>
                    <a:lnR>
                      <a:noFill/>
                    </a:lnR>
                    <a:lnT>
                      <a:noFill/>
                    </a:lnT>
                    <a:lnB w="38100"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
        <p:nvSpPr>
          <p:cNvPr id="16415" name="Text Box 76"/>
          <p:cNvSpPr txBox="1">
            <a:spLocks noChangeArrowheads="1"/>
          </p:cNvSpPr>
          <p:nvPr/>
        </p:nvSpPr>
        <p:spPr bwMode="auto">
          <a:xfrm rot="-5400000">
            <a:off x="-294481" y="3189659"/>
            <a:ext cx="1550988" cy="396875"/>
          </a:xfrm>
          <a:prstGeom prst="rect">
            <a:avLst/>
          </a:prstGeom>
          <a:noFill/>
          <a:ln w="9525">
            <a:noFill/>
            <a:miter lim="800000"/>
            <a:headEnd/>
            <a:tailEnd/>
          </a:ln>
        </p:spPr>
        <p:txBody>
          <a:bodyPr wrap="none">
            <a:spAutoFit/>
          </a:bodyPr>
          <a:lstStyle/>
          <a:p>
            <a:r>
              <a:rPr lang="en-GB" sz="2000" b="1" dirty="0"/>
              <a:t>All patients</a:t>
            </a:r>
          </a:p>
        </p:txBody>
      </p:sp>
      <p:sp>
        <p:nvSpPr>
          <p:cNvPr id="16416" name="Text Box 77"/>
          <p:cNvSpPr txBox="1">
            <a:spLocks noChangeArrowheads="1"/>
          </p:cNvSpPr>
          <p:nvPr/>
        </p:nvSpPr>
        <p:spPr bwMode="auto">
          <a:xfrm rot="-5400000">
            <a:off x="-361949" y="5344690"/>
            <a:ext cx="1676400" cy="396875"/>
          </a:xfrm>
          <a:prstGeom prst="rect">
            <a:avLst/>
          </a:prstGeom>
          <a:noFill/>
          <a:ln w="9525">
            <a:noFill/>
            <a:miter lim="800000"/>
            <a:headEnd/>
            <a:tailEnd/>
          </a:ln>
        </p:spPr>
        <p:txBody>
          <a:bodyPr wrap="none">
            <a:spAutoFit/>
          </a:bodyPr>
          <a:lstStyle/>
          <a:p>
            <a:r>
              <a:rPr lang="en-GB" sz="2000" b="1" dirty="0"/>
              <a:t>Liver limited</a:t>
            </a:r>
          </a:p>
        </p:txBody>
      </p:sp>
      <p:sp>
        <p:nvSpPr>
          <p:cNvPr id="16417" name="Text Box 17"/>
          <p:cNvSpPr txBox="1">
            <a:spLocks noChangeArrowheads="1"/>
          </p:cNvSpPr>
          <p:nvPr/>
        </p:nvSpPr>
        <p:spPr bwMode="auto">
          <a:xfrm>
            <a:off x="6638925" y="6575425"/>
            <a:ext cx="2278063" cy="303213"/>
          </a:xfrm>
          <a:prstGeom prst="rect">
            <a:avLst/>
          </a:prstGeom>
          <a:noFill/>
          <a:ln w="9525">
            <a:noFill/>
            <a:miter lim="800000"/>
            <a:headEnd/>
            <a:tailEnd/>
          </a:ln>
        </p:spPr>
        <p:txBody>
          <a:bodyPr anchor="b"/>
          <a:lstStyle/>
          <a:p>
            <a:pPr algn="r"/>
            <a:r>
              <a:rPr lang="en-GB" sz="1200" dirty="0"/>
              <a:t>Van Cutsem  ASCO-GI 2011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3"/>
          <p:cNvSpPr txBox="1">
            <a:spLocks noChangeArrowheads="1"/>
          </p:cNvSpPr>
          <p:nvPr/>
        </p:nvSpPr>
        <p:spPr bwMode="blackWhite">
          <a:xfrm>
            <a:off x="838200" y="228600"/>
            <a:ext cx="5678488" cy="763588"/>
          </a:xfrm>
          <a:prstGeom prst="rect">
            <a:avLst/>
          </a:prstGeom>
          <a:noFill/>
          <a:ln w="9525">
            <a:solidFill>
              <a:schemeClr val="tx1"/>
            </a:solidFill>
            <a:miter lim="800000"/>
            <a:headEnd/>
            <a:tailEnd/>
          </a:ln>
        </p:spPr>
        <p:txBody>
          <a:bodyPr>
            <a:spAutoFit/>
          </a:bodyPr>
          <a:lstStyle/>
          <a:p>
            <a:pPr algn="ctr" eaLnBrk="0" fontAlgn="base" hangingPunct="0">
              <a:lnSpc>
                <a:spcPct val="90000"/>
              </a:lnSpc>
              <a:spcBef>
                <a:spcPct val="50000"/>
              </a:spcBef>
              <a:spcAft>
                <a:spcPct val="0"/>
              </a:spcAft>
            </a:pPr>
            <a:r>
              <a:rPr lang="en-US" sz="1600" b="1" smtClean="0">
                <a:solidFill>
                  <a:srgbClr val="CC0000"/>
                </a:solidFill>
              </a:rPr>
              <a:t>Patients with non-resectable colorectal liver metastases</a:t>
            </a:r>
            <a:r>
              <a:rPr lang="en-US" sz="1600" smtClean="0">
                <a:solidFill>
                  <a:srgbClr val="CC0000"/>
                </a:solidFill>
              </a:rPr>
              <a:t/>
            </a:r>
            <a:br>
              <a:rPr lang="en-US" sz="1600" smtClean="0">
                <a:solidFill>
                  <a:srgbClr val="CC0000"/>
                </a:solidFill>
              </a:rPr>
            </a:br>
            <a:r>
              <a:rPr lang="en-US" sz="1600" smtClean="0">
                <a:solidFill>
                  <a:srgbClr val="000000"/>
                </a:solidFill>
              </a:rPr>
              <a:t>(technically non-resectable / </a:t>
            </a:r>
            <a:r>
              <a:rPr lang="en-US" sz="1600" smtClean="0">
                <a:solidFill>
                  <a:srgbClr val="000000"/>
                </a:solidFill>
                <a:cs typeface="Arial" charset="0"/>
              </a:rPr>
              <a:t>≥ 5 liver metastases</a:t>
            </a:r>
            <a:r>
              <a:rPr lang="en-US" sz="1600" smtClean="0">
                <a:solidFill>
                  <a:srgbClr val="000000"/>
                </a:solidFill>
              </a:rPr>
              <a:t>)</a:t>
            </a:r>
            <a:br>
              <a:rPr lang="en-US" sz="1600" smtClean="0">
                <a:solidFill>
                  <a:srgbClr val="000000"/>
                </a:solidFill>
              </a:rPr>
            </a:br>
            <a:r>
              <a:rPr lang="en-US" sz="1600" b="1" smtClean="0">
                <a:solidFill>
                  <a:srgbClr val="CC0000"/>
                </a:solidFill>
              </a:rPr>
              <a:t>without extrahepatic disease</a:t>
            </a:r>
            <a:endParaRPr lang="en-US" sz="1600" b="1">
              <a:solidFill>
                <a:srgbClr val="CC0000"/>
              </a:solidFill>
            </a:endParaRPr>
          </a:p>
        </p:txBody>
      </p:sp>
      <p:sp>
        <p:nvSpPr>
          <p:cNvPr id="5123" name="Text Box 4"/>
          <p:cNvSpPr txBox="1">
            <a:spLocks noChangeArrowheads="1"/>
          </p:cNvSpPr>
          <p:nvPr/>
        </p:nvSpPr>
        <p:spPr bwMode="blackWhite">
          <a:xfrm>
            <a:off x="838200" y="1295400"/>
            <a:ext cx="2209800" cy="533400"/>
          </a:xfrm>
          <a:prstGeom prst="rect">
            <a:avLst/>
          </a:prstGeom>
          <a:noFill/>
          <a:ln w="9525">
            <a:noFill/>
            <a:miter lim="800000"/>
            <a:headEnd/>
            <a:tailEnd/>
          </a:ln>
        </p:spPr>
        <p:txBody>
          <a:bodyPr>
            <a:spAutoFit/>
          </a:bodyPr>
          <a:lstStyle/>
          <a:p>
            <a:pPr eaLnBrk="0" fontAlgn="base" hangingPunct="0">
              <a:lnSpc>
                <a:spcPct val="90000"/>
              </a:lnSpc>
              <a:spcBef>
                <a:spcPct val="50000"/>
              </a:spcBef>
              <a:spcAft>
                <a:spcPct val="0"/>
              </a:spcAft>
            </a:pPr>
            <a:r>
              <a:rPr lang="en-US" sz="1600" b="1" smtClean="0">
                <a:solidFill>
                  <a:srgbClr val="CC0000"/>
                </a:solidFill>
              </a:rPr>
              <a:t>Biopsy:</a:t>
            </a:r>
            <a:r>
              <a:rPr lang="en-US" sz="1600" smtClean="0">
                <a:solidFill>
                  <a:srgbClr val="FF3300"/>
                </a:solidFill>
              </a:rPr>
              <a:t> </a:t>
            </a:r>
            <a:br>
              <a:rPr lang="en-US" sz="1600" smtClean="0">
                <a:solidFill>
                  <a:srgbClr val="FF3300"/>
                </a:solidFill>
              </a:rPr>
            </a:br>
            <a:r>
              <a:rPr lang="en-US" sz="1600" smtClean="0">
                <a:solidFill>
                  <a:srgbClr val="000000"/>
                </a:solidFill>
              </a:rPr>
              <a:t>EGFR screening</a:t>
            </a:r>
            <a:endParaRPr lang="en-US" sz="1600">
              <a:solidFill>
                <a:srgbClr val="000000"/>
              </a:solidFill>
            </a:endParaRPr>
          </a:p>
        </p:txBody>
      </p:sp>
      <p:sp>
        <p:nvSpPr>
          <p:cNvPr id="5124" name="Text Box 5"/>
          <p:cNvSpPr txBox="1">
            <a:spLocks noChangeArrowheads="1"/>
          </p:cNvSpPr>
          <p:nvPr/>
        </p:nvSpPr>
        <p:spPr bwMode="blackWhite">
          <a:xfrm>
            <a:off x="885825" y="2087563"/>
            <a:ext cx="5486400" cy="312737"/>
          </a:xfrm>
          <a:prstGeom prst="rect">
            <a:avLst/>
          </a:prstGeom>
          <a:noFill/>
          <a:ln w="9525">
            <a:noFill/>
            <a:miter lim="800000"/>
            <a:headEnd/>
            <a:tailEnd/>
          </a:ln>
        </p:spPr>
        <p:txBody>
          <a:bodyPr>
            <a:spAutoFit/>
          </a:bodyPr>
          <a:lstStyle/>
          <a:p>
            <a:pPr algn="ctr" eaLnBrk="0" fontAlgn="base" hangingPunct="0">
              <a:lnSpc>
                <a:spcPct val="90000"/>
              </a:lnSpc>
              <a:spcBef>
                <a:spcPct val="50000"/>
              </a:spcBef>
              <a:spcAft>
                <a:spcPct val="0"/>
              </a:spcAft>
            </a:pPr>
            <a:r>
              <a:rPr lang="en-US" sz="1600" b="1" smtClean="0">
                <a:solidFill>
                  <a:srgbClr val="CC0000"/>
                </a:solidFill>
              </a:rPr>
              <a:t>Randomization</a:t>
            </a:r>
            <a:endParaRPr lang="en-US" sz="1600" b="1">
              <a:solidFill>
                <a:srgbClr val="CC0000"/>
              </a:solidFill>
            </a:endParaRPr>
          </a:p>
        </p:txBody>
      </p:sp>
      <p:sp>
        <p:nvSpPr>
          <p:cNvPr id="5125" name="Text Box 6"/>
          <p:cNvSpPr txBox="1">
            <a:spLocks noChangeArrowheads="1"/>
          </p:cNvSpPr>
          <p:nvPr/>
        </p:nvSpPr>
        <p:spPr bwMode="blackWhite">
          <a:xfrm>
            <a:off x="533400" y="2514600"/>
            <a:ext cx="6248400" cy="312738"/>
          </a:xfrm>
          <a:prstGeom prst="rect">
            <a:avLst/>
          </a:prstGeom>
          <a:noFill/>
          <a:ln w="9525">
            <a:noFill/>
            <a:miter lim="800000"/>
            <a:headEnd/>
            <a:tailEnd/>
          </a:ln>
        </p:spPr>
        <p:txBody>
          <a:bodyPr>
            <a:spAutoFit/>
          </a:bodyPr>
          <a:lstStyle/>
          <a:p>
            <a:pPr algn="ctr" eaLnBrk="0" fontAlgn="base" hangingPunct="0">
              <a:lnSpc>
                <a:spcPct val="90000"/>
              </a:lnSpc>
              <a:spcBef>
                <a:spcPct val="50000"/>
              </a:spcBef>
              <a:spcAft>
                <a:spcPct val="0"/>
              </a:spcAft>
            </a:pPr>
            <a:r>
              <a:rPr lang="en-US" sz="1600" smtClean="0">
                <a:solidFill>
                  <a:srgbClr val="003399"/>
                </a:solidFill>
              </a:rPr>
              <a:t>FOLFOX6 + cetuximab	 FOLFIRI + cetuximab</a:t>
            </a:r>
            <a:endParaRPr lang="en-US" sz="1400">
              <a:solidFill>
                <a:srgbClr val="003399"/>
              </a:solidFill>
            </a:endParaRPr>
          </a:p>
        </p:txBody>
      </p:sp>
      <p:sp>
        <p:nvSpPr>
          <p:cNvPr id="5126" name="Line 7"/>
          <p:cNvSpPr>
            <a:spLocks noChangeShapeType="1"/>
          </p:cNvSpPr>
          <p:nvPr/>
        </p:nvSpPr>
        <p:spPr bwMode="blackWhite">
          <a:xfrm>
            <a:off x="4495800" y="2286000"/>
            <a:ext cx="533400" cy="228600"/>
          </a:xfrm>
          <a:prstGeom prst="line">
            <a:avLst/>
          </a:pr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sp>
        <p:nvSpPr>
          <p:cNvPr id="5127" name="Line 8"/>
          <p:cNvSpPr>
            <a:spLocks noChangeShapeType="1"/>
          </p:cNvSpPr>
          <p:nvPr/>
        </p:nvSpPr>
        <p:spPr bwMode="blackWhite">
          <a:xfrm flipH="1">
            <a:off x="2057400" y="2286000"/>
            <a:ext cx="533400" cy="228600"/>
          </a:xfrm>
          <a:prstGeom prst="line">
            <a:avLst/>
          </a:pr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sp>
        <p:nvSpPr>
          <p:cNvPr id="5128" name="Rectangle 9"/>
          <p:cNvSpPr>
            <a:spLocks noChangeArrowheads="1"/>
          </p:cNvSpPr>
          <p:nvPr/>
        </p:nvSpPr>
        <p:spPr bwMode="blackWhite">
          <a:xfrm>
            <a:off x="838200" y="2057400"/>
            <a:ext cx="5678488" cy="914400"/>
          </a:xfrm>
          <a:prstGeom prst="rect">
            <a:avLst/>
          </a:prstGeom>
          <a:noFill/>
          <a:ln w="9525">
            <a:solidFill>
              <a:schemeClr val="tx1"/>
            </a:solidFill>
            <a:miter lim="800000"/>
            <a:headEnd/>
            <a:tailEnd/>
          </a:ln>
        </p:spPr>
        <p:txBody>
          <a:bodyPr wrap="none" anchor="ctr"/>
          <a:lstStyle/>
          <a:p>
            <a:pPr eaLnBrk="0" fontAlgn="base" hangingPunct="0">
              <a:spcBef>
                <a:spcPct val="20000"/>
              </a:spcBef>
              <a:spcAft>
                <a:spcPct val="0"/>
              </a:spcAft>
            </a:pPr>
            <a:endParaRPr lang="en-US" sz="2400" b="1">
              <a:solidFill>
                <a:srgbClr val="000000"/>
              </a:solidFill>
            </a:endParaRPr>
          </a:p>
        </p:txBody>
      </p:sp>
      <p:sp>
        <p:nvSpPr>
          <p:cNvPr id="5129" name="Rectangle 10"/>
          <p:cNvSpPr>
            <a:spLocks noChangeArrowheads="1"/>
          </p:cNvSpPr>
          <p:nvPr/>
        </p:nvSpPr>
        <p:spPr bwMode="blackWhite">
          <a:xfrm>
            <a:off x="838200" y="1219200"/>
            <a:ext cx="1981200" cy="625475"/>
          </a:xfrm>
          <a:prstGeom prst="rect">
            <a:avLst/>
          </a:prstGeom>
          <a:noFill/>
          <a:ln w="9525">
            <a:solidFill>
              <a:schemeClr val="tx1"/>
            </a:solidFill>
            <a:miter lim="800000"/>
            <a:headEnd/>
            <a:tailEnd/>
          </a:ln>
        </p:spPr>
        <p:txBody>
          <a:bodyPr wrap="none" anchor="ctr"/>
          <a:lstStyle/>
          <a:p>
            <a:pPr eaLnBrk="0" fontAlgn="base" hangingPunct="0">
              <a:spcBef>
                <a:spcPct val="20000"/>
              </a:spcBef>
              <a:spcAft>
                <a:spcPct val="0"/>
              </a:spcAft>
            </a:pPr>
            <a:endParaRPr lang="en-US" sz="2400" b="1">
              <a:solidFill>
                <a:srgbClr val="000000"/>
              </a:solidFill>
            </a:endParaRPr>
          </a:p>
        </p:txBody>
      </p:sp>
      <p:sp>
        <p:nvSpPr>
          <p:cNvPr id="225300" name="Text Box 20"/>
          <p:cNvSpPr txBox="1">
            <a:spLocks noChangeArrowheads="1"/>
          </p:cNvSpPr>
          <p:nvPr/>
        </p:nvSpPr>
        <p:spPr bwMode="blackWhite">
          <a:xfrm>
            <a:off x="468313" y="6092825"/>
            <a:ext cx="3352800" cy="336550"/>
          </a:xfrm>
          <a:prstGeom prst="rect">
            <a:avLst/>
          </a:prstGeom>
          <a:noFill/>
          <a:ln w="9525">
            <a:noFill/>
            <a:miter lim="800000"/>
            <a:headEnd/>
            <a:tailEnd/>
          </a:ln>
        </p:spPr>
        <p:txBody>
          <a:bodyPr>
            <a:spAutoFit/>
          </a:bodyPr>
          <a:lstStyle/>
          <a:p>
            <a:pPr eaLnBrk="0" fontAlgn="base" hangingPunct="0">
              <a:spcBef>
                <a:spcPct val="50000"/>
              </a:spcBef>
              <a:spcAft>
                <a:spcPct val="0"/>
              </a:spcAft>
            </a:pPr>
            <a:r>
              <a:rPr lang="en-US" sz="1600" b="1" smtClean="0">
                <a:solidFill>
                  <a:srgbClr val="003399"/>
                </a:solidFill>
              </a:rPr>
              <a:t>Primary endpoint: Response</a:t>
            </a:r>
            <a:endParaRPr lang="en-US" sz="1600" b="1">
              <a:solidFill>
                <a:srgbClr val="003399"/>
              </a:solidFill>
            </a:endParaRPr>
          </a:p>
        </p:txBody>
      </p:sp>
      <p:grpSp>
        <p:nvGrpSpPr>
          <p:cNvPr id="2" name="Group 31"/>
          <p:cNvGrpSpPr>
            <a:grpSpLocks/>
          </p:cNvGrpSpPr>
          <p:nvPr/>
        </p:nvGrpSpPr>
        <p:grpSpPr bwMode="auto">
          <a:xfrm>
            <a:off x="838200" y="2971800"/>
            <a:ext cx="7620000" cy="1268413"/>
            <a:chOff x="528" y="1872"/>
            <a:chExt cx="4800" cy="799"/>
          </a:xfrm>
        </p:grpSpPr>
        <p:sp>
          <p:nvSpPr>
            <p:cNvPr id="5151" name="Text Box 11"/>
            <p:cNvSpPr txBox="1">
              <a:spLocks noChangeArrowheads="1"/>
            </p:cNvSpPr>
            <p:nvPr/>
          </p:nvSpPr>
          <p:spPr bwMode="blackWhite">
            <a:xfrm>
              <a:off x="528" y="2025"/>
              <a:ext cx="4800" cy="203"/>
            </a:xfrm>
            <a:prstGeom prst="rect">
              <a:avLst/>
            </a:prstGeom>
            <a:noFill/>
            <a:ln w="9525">
              <a:solidFill>
                <a:schemeClr val="tx1"/>
              </a:solidFill>
              <a:miter lim="800000"/>
              <a:headEnd/>
              <a:tailEnd/>
            </a:ln>
          </p:spPr>
          <p:txBody>
            <a:bodyPr>
              <a:spAutoFit/>
            </a:bodyPr>
            <a:lstStyle/>
            <a:p>
              <a:pPr algn="ctr" eaLnBrk="0" fontAlgn="base" hangingPunct="0">
                <a:lnSpc>
                  <a:spcPct val="90000"/>
                </a:lnSpc>
                <a:spcBef>
                  <a:spcPct val="50000"/>
                </a:spcBef>
                <a:spcAft>
                  <a:spcPct val="0"/>
                </a:spcAft>
              </a:pPr>
              <a:r>
                <a:rPr lang="en-US" sz="1600" smtClean="0">
                  <a:solidFill>
                    <a:srgbClr val="000000"/>
                  </a:solidFill>
                </a:rPr>
                <a:t>Therapy: 8 cycles (~ 4 months)</a:t>
              </a:r>
              <a:endParaRPr lang="en-US" sz="1600">
                <a:solidFill>
                  <a:srgbClr val="000000"/>
                </a:solidFill>
              </a:endParaRPr>
            </a:p>
          </p:txBody>
        </p:sp>
        <p:sp>
          <p:nvSpPr>
            <p:cNvPr id="5152" name="Line 19"/>
            <p:cNvSpPr>
              <a:spLocks noChangeShapeType="1"/>
            </p:cNvSpPr>
            <p:nvPr/>
          </p:nvSpPr>
          <p:spPr bwMode="blackWhite">
            <a:xfrm>
              <a:off x="2336" y="1872"/>
              <a:ext cx="0" cy="144"/>
            </a:xfrm>
            <a:prstGeom prst="line">
              <a:avLst/>
            </a:pr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sp>
          <p:nvSpPr>
            <p:cNvPr id="5153" name="Text Box 21"/>
            <p:cNvSpPr txBox="1">
              <a:spLocks noChangeArrowheads="1"/>
            </p:cNvSpPr>
            <p:nvPr/>
          </p:nvSpPr>
          <p:spPr bwMode="blackWhite">
            <a:xfrm>
              <a:off x="816" y="2468"/>
              <a:ext cx="4512" cy="203"/>
            </a:xfrm>
            <a:prstGeom prst="rect">
              <a:avLst/>
            </a:prstGeom>
            <a:noFill/>
            <a:ln w="9525">
              <a:solidFill>
                <a:schemeClr val="tx1"/>
              </a:solidFill>
              <a:miter lim="800000"/>
              <a:headEnd/>
              <a:tailEnd/>
            </a:ln>
          </p:spPr>
          <p:txBody>
            <a:bodyPr>
              <a:spAutoFit/>
            </a:bodyPr>
            <a:lstStyle/>
            <a:p>
              <a:pPr algn="ctr" eaLnBrk="0" fontAlgn="base" hangingPunct="0">
                <a:lnSpc>
                  <a:spcPct val="90000"/>
                </a:lnSpc>
                <a:spcBef>
                  <a:spcPct val="50000"/>
                </a:spcBef>
                <a:spcAft>
                  <a:spcPct val="0"/>
                </a:spcAft>
              </a:pPr>
              <a:r>
                <a:rPr lang="en-US" sz="1600" smtClean="0">
                  <a:solidFill>
                    <a:srgbClr val="000000"/>
                  </a:solidFill>
                </a:rPr>
                <a:t>Evaluation of resectability</a:t>
              </a:r>
              <a:endParaRPr lang="en-US" sz="1600">
                <a:solidFill>
                  <a:srgbClr val="000000"/>
                </a:solidFill>
              </a:endParaRPr>
            </a:p>
          </p:txBody>
        </p:sp>
        <p:sp>
          <p:nvSpPr>
            <p:cNvPr id="5154" name="Line 22"/>
            <p:cNvSpPr>
              <a:spLocks noChangeShapeType="1"/>
            </p:cNvSpPr>
            <p:nvPr/>
          </p:nvSpPr>
          <p:spPr bwMode="blackWhite">
            <a:xfrm>
              <a:off x="2336" y="2315"/>
              <a:ext cx="0" cy="144"/>
            </a:xfrm>
            <a:prstGeom prst="line">
              <a:avLst/>
            </a:pr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grpSp>
      <p:grpSp>
        <p:nvGrpSpPr>
          <p:cNvPr id="3" name="Group 33"/>
          <p:cNvGrpSpPr>
            <a:grpSpLocks/>
          </p:cNvGrpSpPr>
          <p:nvPr/>
        </p:nvGrpSpPr>
        <p:grpSpPr bwMode="auto">
          <a:xfrm>
            <a:off x="531813" y="4092575"/>
            <a:ext cx="3125787" cy="1685925"/>
            <a:chOff x="335" y="2578"/>
            <a:chExt cx="1969" cy="1062"/>
          </a:xfrm>
        </p:grpSpPr>
        <p:sp>
          <p:nvSpPr>
            <p:cNvPr id="5147" name="Text Box 12"/>
            <p:cNvSpPr txBox="1">
              <a:spLocks noChangeArrowheads="1"/>
            </p:cNvSpPr>
            <p:nvPr/>
          </p:nvSpPr>
          <p:spPr bwMode="blackWhite">
            <a:xfrm>
              <a:off x="576" y="2745"/>
              <a:ext cx="1680" cy="179"/>
            </a:xfrm>
            <a:prstGeom prst="rect">
              <a:avLst/>
            </a:prstGeom>
            <a:noFill/>
            <a:ln w="9525">
              <a:noFill/>
              <a:miter lim="800000"/>
              <a:headEnd/>
              <a:tailEnd/>
            </a:ln>
          </p:spPr>
          <p:txBody>
            <a:bodyPr>
              <a:spAutoFit/>
            </a:bodyPr>
            <a:lstStyle/>
            <a:p>
              <a:pPr algn="ctr" eaLnBrk="0" fontAlgn="base" hangingPunct="0">
                <a:lnSpc>
                  <a:spcPct val="90000"/>
                </a:lnSpc>
                <a:spcBef>
                  <a:spcPct val="50000"/>
                </a:spcBef>
                <a:spcAft>
                  <a:spcPct val="0"/>
                </a:spcAft>
              </a:pPr>
              <a:r>
                <a:rPr lang="en-US" sz="1400" smtClean="0">
                  <a:solidFill>
                    <a:srgbClr val="000000"/>
                  </a:solidFill>
                </a:rPr>
                <a:t>Technically non-resectable</a:t>
              </a:r>
              <a:endParaRPr lang="en-US" sz="1400">
                <a:solidFill>
                  <a:srgbClr val="000000"/>
                </a:solidFill>
              </a:endParaRPr>
            </a:p>
          </p:txBody>
        </p:sp>
        <p:sp>
          <p:nvSpPr>
            <p:cNvPr id="5148" name="Text Box 14"/>
            <p:cNvSpPr txBox="1">
              <a:spLocks noChangeArrowheads="1"/>
            </p:cNvSpPr>
            <p:nvPr/>
          </p:nvSpPr>
          <p:spPr bwMode="blackWhite">
            <a:xfrm>
              <a:off x="528" y="3140"/>
              <a:ext cx="1776" cy="203"/>
            </a:xfrm>
            <a:prstGeom prst="rect">
              <a:avLst/>
            </a:prstGeom>
            <a:noFill/>
            <a:ln w="9525">
              <a:solidFill>
                <a:schemeClr val="tx1"/>
              </a:solidFill>
              <a:miter lim="800000"/>
              <a:headEnd/>
              <a:tailEnd/>
            </a:ln>
          </p:spPr>
          <p:txBody>
            <a:bodyPr>
              <a:spAutoFit/>
            </a:bodyPr>
            <a:lstStyle/>
            <a:p>
              <a:pPr algn="ctr" eaLnBrk="0" fontAlgn="base" hangingPunct="0">
                <a:lnSpc>
                  <a:spcPct val="90000"/>
                </a:lnSpc>
                <a:spcBef>
                  <a:spcPct val="50000"/>
                </a:spcBef>
                <a:spcAft>
                  <a:spcPct val="0"/>
                </a:spcAft>
              </a:pPr>
              <a:r>
                <a:rPr lang="en-US" sz="1600" smtClean="0">
                  <a:solidFill>
                    <a:srgbClr val="000000"/>
                  </a:solidFill>
                </a:rPr>
                <a:t>4 additional therapy cycles</a:t>
              </a:r>
              <a:endParaRPr lang="en-US" sz="1600">
                <a:solidFill>
                  <a:srgbClr val="000000"/>
                </a:solidFill>
              </a:endParaRPr>
            </a:p>
          </p:txBody>
        </p:sp>
        <p:sp>
          <p:nvSpPr>
            <p:cNvPr id="5149" name="Line 18"/>
            <p:cNvSpPr>
              <a:spLocks noChangeShapeType="1"/>
            </p:cNvSpPr>
            <p:nvPr/>
          </p:nvSpPr>
          <p:spPr bwMode="blackWhite">
            <a:xfrm>
              <a:off x="1440" y="2903"/>
              <a:ext cx="0" cy="240"/>
            </a:xfrm>
            <a:prstGeom prst="line">
              <a:avLst/>
            </a:pr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sp>
          <p:nvSpPr>
            <p:cNvPr id="5150" name="Freeform 23"/>
            <p:cNvSpPr>
              <a:spLocks/>
            </p:cNvSpPr>
            <p:nvPr/>
          </p:nvSpPr>
          <p:spPr bwMode="blackWhite">
            <a:xfrm>
              <a:off x="335" y="2578"/>
              <a:ext cx="1114" cy="1062"/>
            </a:xfrm>
            <a:custGeom>
              <a:avLst/>
              <a:gdLst>
                <a:gd name="T0" fmla="*/ 1114 w 1114"/>
                <a:gd name="T1" fmla="*/ 765 h 1062"/>
                <a:gd name="T2" fmla="*/ 1113 w 1114"/>
                <a:gd name="T3" fmla="*/ 1062 h 1062"/>
                <a:gd name="T4" fmla="*/ 5 w 1114"/>
                <a:gd name="T5" fmla="*/ 1062 h 1062"/>
                <a:gd name="T6" fmla="*/ 0 w 1114"/>
                <a:gd name="T7" fmla="*/ 0 h 1062"/>
                <a:gd name="T8" fmla="*/ 439 w 1114"/>
                <a:gd name="T9" fmla="*/ 0 h 1062"/>
                <a:gd name="T10" fmla="*/ 0 60000 65536"/>
                <a:gd name="T11" fmla="*/ 0 60000 65536"/>
                <a:gd name="T12" fmla="*/ 0 60000 65536"/>
                <a:gd name="T13" fmla="*/ 0 60000 65536"/>
                <a:gd name="T14" fmla="*/ 0 60000 65536"/>
                <a:gd name="T15" fmla="*/ 0 w 1114"/>
                <a:gd name="T16" fmla="*/ 0 h 1062"/>
                <a:gd name="T17" fmla="*/ 1114 w 1114"/>
                <a:gd name="T18" fmla="*/ 1062 h 1062"/>
              </a:gdLst>
              <a:ahLst/>
              <a:cxnLst>
                <a:cxn ang="T10">
                  <a:pos x="T0" y="T1"/>
                </a:cxn>
                <a:cxn ang="T11">
                  <a:pos x="T2" y="T3"/>
                </a:cxn>
                <a:cxn ang="T12">
                  <a:pos x="T4" y="T5"/>
                </a:cxn>
                <a:cxn ang="T13">
                  <a:pos x="T6" y="T7"/>
                </a:cxn>
                <a:cxn ang="T14">
                  <a:pos x="T8" y="T9"/>
                </a:cxn>
              </a:cxnLst>
              <a:rect l="T15" t="T16" r="T17" b="T18"/>
              <a:pathLst>
                <a:path w="1114" h="1062">
                  <a:moveTo>
                    <a:pt x="1114" y="765"/>
                  </a:moveTo>
                  <a:lnTo>
                    <a:pt x="1113" y="1062"/>
                  </a:lnTo>
                  <a:lnTo>
                    <a:pt x="5" y="1062"/>
                  </a:lnTo>
                  <a:lnTo>
                    <a:pt x="0" y="0"/>
                  </a:lnTo>
                  <a:lnTo>
                    <a:pt x="439" y="0"/>
                  </a:lnTo>
                </a:path>
              </a:pathLst>
            </a:cu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grpSp>
      <p:cxnSp>
        <p:nvCxnSpPr>
          <p:cNvPr id="5133" name="AutoShape 24"/>
          <p:cNvCxnSpPr>
            <a:cxnSpLocks noChangeShapeType="1"/>
          </p:cNvCxnSpPr>
          <p:nvPr/>
        </p:nvCxnSpPr>
        <p:spPr bwMode="blackWhite">
          <a:xfrm rot="5400000">
            <a:off x="3216275" y="1565275"/>
            <a:ext cx="984250" cy="0"/>
          </a:xfrm>
          <a:prstGeom prst="straightConnector1">
            <a:avLst/>
          </a:prstGeom>
          <a:noFill/>
          <a:ln w="28575">
            <a:solidFill>
              <a:schemeClr val="tx1"/>
            </a:solidFill>
            <a:round/>
            <a:headEnd/>
            <a:tailEnd type="triangle" w="med" len="med"/>
          </a:ln>
        </p:spPr>
      </p:cxnSp>
      <p:grpSp>
        <p:nvGrpSpPr>
          <p:cNvPr id="4" name="Group 32"/>
          <p:cNvGrpSpPr>
            <a:grpSpLocks/>
          </p:cNvGrpSpPr>
          <p:nvPr/>
        </p:nvGrpSpPr>
        <p:grpSpPr bwMode="auto">
          <a:xfrm>
            <a:off x="5638800" y="4343400"/>
            <a:ext cx="2819400" cy="2128838"/>
            <a:chOff x="3552" y="2736"/>
            <a:chExt cx="1776" cy="1341"/>
          </a:xfrm>
        </p:grpSpPr>
        <p:sp>
          <p:nvSpPr>
            <p:cNvPr id="5142" name="Text Box 13"/>
            <p:cNvSpPr txBox="1">
              <a:spLocks noChangeArrowheads="1"/>
            </p:cNvSpPr>
            <p:nvPr/>
          </p:nvSpPr>
          <p:spPr bwMode="blackWhite">
            <a:xfrm>
              <a:off x="3744" y="2736"/>
              <a:ext cx="1440" cy="179"/>
            </a:xfrm>
            <a:prstGeom prst="rect">
              <a:avLst/>
            </a:prstGeom>
            <a:noFill/>
            <a:ln w="9525">
              <a:noFill/>
              <a:miter lim="800000"/>
              <a:headEnd/>
              <a:tailEnd/>
            </a:ln>
          </p:spPr>
          <p:txBody>
            <a:bodyPr>
              <a:spAutoFit/>
            </a:bodyPr>
            <a:lstStyle/>
            <a:p>
              <a:pPr algn="ctr" eaLnBrk="0" fontAlgn="base" hangingPunct="0">
                <a:lnSpc>
                  <a:spcPct val="90000"/>
                </a:lnSpc>
                <a:spcBef>
                  <a:spcPct val="50000"/>
                </a:spcBef>
                <a:spcAft>
                  <a:spcPct val="0"/>
                </a:spcAft>
              </a:pPr>
              <a:r>
                <a:rPr lang="en-US" sz="1400" smtClean="0">
                  <a:solidFill>
                    <a:srgbClr val="000000"/>
                  </a:solidFill>
                </a:rPr>
                <a:t>Technically resectable</a:t>
              </a:r>
              <a:endParaRPr lang="en-US" sz="1400">
                <a:solidFill>
                  <a:srgbClr val="000000"/>
                </a:solidFill>
              </a:endParaRPr>
            </a:p>
          </p:txBody>
        </p:sp>
        <p:sp>
          <p:nvSpPr>
            <p:cNvPr id="5143" name="Text Box 15"/>
            <p:cNvSpPr txBox="1">
              <a:spLocks noChangeArrowheads="1"/>
            </p:cNvSpPr>
            <p:nvPr/>
          </p:nvSpPr>
          <p:spPr bwMode="blackWhite">
            <a:xfrm>
              <a:off x="3552" y="3145"/>
              <a:ext cx="1776" cy="203"/>
            </a:xfrm>
            <a:prstGeom prst="rect">
              <a:avLst/>
            </a:prstGeom>
            <a:noFill/>
            <a:ln w="9525">
              <a:solidFill>
                <a:schemeClr val="tx1"/>
              </a:solidFill>
              <a:miter lim="800000"/>
              <a:headEnd/>
              <a:tailEnd/>
            </a:ln>
          </p:spPr>
          <p:txBody>
            <a:bodyPr>
              <a:spAutoFit/>
            </a:bodyPr>
            <a:lstStyle/>
            <a:p>
              <a:pPr algn="ctr" eaLnBrk="0" fontAlgn="base" hangingPunct="0">
                <a:lnSpc>
                  <a:spcPct val="90000"/>
                </a:lnSpc>
                <a:spcBef>
                  <a:spcPct val="50000"/>
                </a:spcBef>
                <a:spcAft>
                  <a:spcPct val="0"/>
                </a:spcAft>
              </a:pPr>
              <a:r>
                <a:rPr lang="en-US" sz="1600" smtClean="0">
                  <a:solidFill>
                    <a:srgbClr val="000000"/>
                  </a:solidFill>
                </a:rPr>
                <a:t>Resection</a:t>
              </a:r>
              <a:endParaRPr lang="en-US" sz="1600">
                <a:solidFill>
                  <a:srgbClr val="000000"/>
                </a:solidFill>
              </a:endParaRPr>
            </a:p>
          </p:txBody>
        </p:sp>
        <p:sp>
          <p:nvSpPr>
            <p:cNvPr id="5144" name="Text Box 16"/>
            <p:cNvSpPr txBox="1">
              <a:spLocks noChangeArrowheads="1"/>
            </p:cNvSpPr>
            <p:nvPr/>
          </p:nvSpPr>
          <p:spPr bwMode="blackWhite">
            <a:xfrm>
              <a:off x="3552" y="3596"/>
              <a:ext cx="1776" cy="481"/>
            </a:xfrm>
            <a:prstGeom prst="rect">
              <a:avLst/>
            </a:prstGeom>
            <a:noFill/>
            <a:ln w="9525">
              <a:solidFill>
                <a:schemeClr val="tx1"/>
              </a:solidFill>
              <a:miter lim="800000"/>
              <a:headEnd/>
              <a:tailEnd/>
            </a:ln>
          </p:spPr>
          <p:txBody>
            <a:bodyPr>
              <a:spAutoFit/>
            </a:bodyPr>
            <a:lstStyle/>
            <a:p>
              <a:pPr algn="ctr" eaLnBrk="0" fontAlgn="base" hangingPunct="0">
                <a:lnSpc>
                  <a:spcPct val="90000"/>
                </a:lnSpc>
                <a:spcBef>
                  <a:spcPct val="50000"/>
                </a:spcBef>
                <a:spcAft>
                  <a:spcPct val="0"/>
                </a:spcAft>
              </a:pPr>
              <a:r>
                <a:rPr lang="en-US" sz="1600" smtClean="0">
                  <a:solidFill>
                    <a:srgbClr val="000000"/>
                  </a:solidFill>
                </a:rPr>
                <a:t>Therapy continuation </a:t>
              </a:r>
              <a:br>
                <a:rPr lang="en-US" sz="1600" smtClean="0">
                  <a:solidFill>
                    <a:srgbClr val="000000"/>
                  </a:solidFill>
                </a:rPr>
              </a:br>
              <a:r>
                <a:rPr lang="en-US" sz="1600" smtClean="0">
                  <a:solidFill>
                    <a:srgbClr val="000000"/>
                  </a:solidFill>
                </a:rPr>
                <a:t>for 6 cycles </a:t>
              </a:r>
              <a:br>
                <a:rPr lang="en-US" sz="1600" smtClean="0">
                  <a:solidFill>
                    <a:srgbClr val="000000"/>
                  </a:solidFill>
                </a:rPr>
              </a:br>
              <a:r>
                <a:rPr lang="en-US" sz="1600" smtClean="0">
                  <a:solidFill>
                    <a:srgbClr val="000000"/>
                  </a:solidFill>
                </a:rPr>
                <a:t>(~ 3 months)</a:t>
              </a:r>
              <a:endParaRPr lang="en-US" sz="1600">
                <a:solidFill>
                  <a:srgbClr val="000000"/>
                </a:solidFill>
              </a:endParaRPr>
            </a:p>
          </p:txBody>
        </p:sp>
        <p:sp>
          <p:nvSpPr>
            <p:cNvPr id="5145" name="Line 17"/>
            <p:cNvSpPr>
              <a:spLocks noChangeShapeType="1"/>
            </p:cNvSpPr>
            <p:nvPr/>
          </p:nvSpPr>
          <p:spPr bwMode="blackWhite">
            <a:xfrm>
              <a:off x="4468" y="3354"/>
              <a:ext cx="0" cy="240"/>
            </a:xfrm>
            <a:prstGeom prst="line">
              <a:avLst/>
            </a:pr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sp>
          <p:nvSpPr>
            <p:cNvPr id="5146" name="Line 25"/>
            <p:cNvSpPr>
              <a:spLocks noChangeShapeType="1"/>
            </p:cNvSpPr>
            <p:nvPr/>
          </p:nvSpPr>
          <p:spPr bwMode="blackWhite">
            <a:xfrm>
              <a:off x="4468" y="2904"/>
              <a:ext cx="0" cy="240"/>
            </a:xfrm>
            <a:prstGeom prst="line">
              <a:avLst/>
            </a:prstGeom>
            <a:noFill/>
            <a:ln w="28575">
              <a:solidFill>
                <a:schemeClr val="tx1"/>
              </a:solidFill>
              <a:round/>
              <a:headEnd/>
              <a:tailEnd type="triangle" w="med" len="med"/>
            </a:ln>
          </p:spPr>
          <p:txBody>
            <a:bodyPr/>
            <a:lstStyle/>
            <a:p>
              <a:pPr eaLnBrk="0" fontAlgn="base" hangingPunct="0">
                <a:spcBef>
                  <a:spcPct val="20000"/>
                </a:spcBef>
                <a:spcAft>
                  <a:spcPct val="0"/>
                </a:spcAft>
              </a:pPr>
              <a:endParaRPr lang="en-US" sz="2400" b="1">
                <a:solidFill>
                  <a:srgbClr val="000000"/>
                </a:solidFill>
              </a:endParaRPr>
            </a:p>
          </p:txBody>
        </p:sp>
      </p:grpSp>
      <p:sp>
        <p:nvSpPr>
          <p:cNvPr id="5138" name="Text Box 29"/>
          <p:cNvSpPr txBox="1">
            <a:spLocks noChangeArrowheads="1"/>
          </p:cNvSpPr>
          <p:nvPr/>
        </p:nvSpPr>
        <p:spPr bwMode="blackWhite">
          <a:xfrm>
            <a:off x="6732588" y="2516188"/>
            <a:ext cx="1727200" cy="312737"/>
          </a:xfrm>
          <a:prstGeom prst="rect">
            <a:avLst/>
          </a:prstGeom>
          <a:noFill/>
          <a:ln w="9525">
            <a:noFill/>
            <a:miter lim="800000"/>
            <a:headEnd/>
            <a:tailEnd/>
          </a:ln>
        </p:spPr>
        <p:txBody>
          <a:bodyPr>
            <a:spAutoFit/>
          </a:bodyPr>
          <a:lstStyle/>
          <a:p>
            <a:pPr algn="ctr" eaLnBrk="0" fontAlgn="base" hangingPunct="0">
              <a:lnSpc>
                <a:spcPct val="90000"/>
              </a:lnSpc>
              <a:spcBef>
                <a:spcPct val="50000"/>
              </a:spcBef>
              <a:spcAft>
                <a:spcPct val="0"/>
              </a:spcAft>
            </a:pPr>
            <a:r>
              <a:rPr lang="en-US" sz="1600" smtClean="0">
                <a:solidFill>
                  <a:srgbClr val="002D8A">
                    <a:lumMod val="40000"/>
                    <a:lumOff val="60000"/>
                  </a:srgbClr>
                </a:solidFill>
              </a:rPr>
              <a:t>FOLFOX6</a:t>
            </a:r>
            <a:endParaRPr lang="en-US" sz="1400">
              <a:solidFill>
                <a:srgbClr val="002D8A">
                  <a:lumMod val="40000"/>
                  <a:lumOff val="60000"/>
                </a:srgbClr>
              </a:solidFill>
            </a:endParaRPr>
          </a:p>
        </p:txBody>
      </p:sp>
      <p:sp>
        <p:nvSpPr>
          <p:cNvPr id="5139" name="Rectangle 27"/>
          <p:cNvSpPr>
            <a:spLocks noChangeArrowheads="1"/>
          </p:cNvSpPr>
          <p:nvPr/>
        </p:nvSpPr>
        <p:spPr bwMode="blackWhite">
          <a:xfrm>
            <a:off x="6732588" y="2060575"/>
            <a:ext cx="1727200" cy="914400"/>
          </a:xfrm>
          <a:prstGeom prst="rect">
            <a:avLst/>
          </a:prstGeom>
          <a:noFill/>
          <a:ln w="9525">
            <a:solidFill>
              <a:schemeClr val="bg2"/>
            </a:solidFill>
            <a:miter lim="800000"/>
            <a:headEnd/>
            <a:tailEnd/>
          </a:ln>
        </p:spPr>
        <p:txBody>
          <a:bodyPr wrap="none" anchor="ctr"/>
          <a:lstStyle/>
          <a:p>
            <a:pPr eaLnBrk="0" fontAlgn="base" hangingPunct="0">
              <a:spcBef>
                <a:spcPct val="20000"/>
              </a:spcBef>
              <a:spcAft>
                <a:spcPct val="0"/>
              </a:spcAft>
            </a:pPr>
            <a:endParaRPr lang="en-US" sz="2400" b="1">
              <a:solidFill>
                <a:srgbClr val="000000"/>
              </a:solidFill>
            </a:endParaRPr>
          </a:p>
        </p:txBody>
      </p:sp>
      <p:sp>
        <p:nvSpPr>
          <p:cNvPr id="5140" name="Text Box 28"/>
          <p:cNvSpPr txBox="1">
            <a:spLocks noChangeArrowheads="1"/>
          </p:cNvSpPr>
          <p:nvPr/>
        </p:nvSpPr>
        <p:spPr bwMode="blackWhite">
          <a:xfrm>
            <a:off x="6732588" y="2092325"/>
            <a:ext cx="1727200" cy="508000"/>
          </a:xfrm>
          <a:prstGeom prst="rect">
            <a:avLst/>
          </a:prstGeom>
          <a:noFill/>
          <a:ln w="9525">
            <a:noFill/>
            <a:miter lim="800000"/>
            <a:headEnd/>
            <a:tailEnd/>
          </a:ln>
        </p:spPr>
        <p:txBody>
          <a:bodyPr>
            <a:spAutoFit/>
          </a:bodyPr>
          <a:lstStyle/>
          <a:p>
            <a:pPr algn="ctr" eaLnBrk="0" fontAlgn="base" hangingPunct="0">
              <a:lnSpc>
                <a:spcPct val="90000"/>
              </a:lnSpc>
              <a:spcBef>
                <a:spcPct val="50000"/>
              </a:spcBef>
              <a:spcAft>
                <a:spcPct val="0"/>
              </a:spcAft>
            </a:pPr>
            <a:r>
              <a:rPr lang="en-US" sz="1600" b="1" smtClean="0">
                <a:solidFill>
                  <a:srgbClr val="FF99CC"/>
                </a:solidFill>
              </a:rPr>
              <a:t>EGFR IHC </a:t>
            </a:r>
            <a:r>
              <a:rPr lang="en-US" sz="1400" b="1" smtClean="0">
                <a:solidFill>
                  <a:srgbClr val="FF99CC"/>
                </a:solidFill>
              </a:rPr>
              <a:t/>
            </a:r>
            <a:br>
              <a:rPr lang="en-US" sz="1400" b="1" smtClean="0">
                <a:solidFill>
                  <a:srgbClr val="FF99CC"/>
                </a:solidFill>
              </a:rPr>
            </a:br>
            <a:r>
              <a:rPr lang="en-US" sz="1400" b="1" smtClean="0">
                <a:solidFill>
                  <a:srgbClr val="FF99CC"/>
                </a:solidFill>
              </a:rPr>
              <a:t>non-detected</a:t>
            </a:r>
            <a:endParaRPr lang="en-US" sz="1400" b="1">
              <a:solidFill>
                <a:srgbClr val="FF99CC"/>
              </a:solidFill>
            </a:endParaRPr>
          </a:p>
        </p:txBody>
      </p:sp>
      <p:cxnSp>
        <p:nvCxnSpPr>
          <p:cNvPr id="5141" name="AutoShape 30"/>
          <p:cNvCxnSpPr>
            <a:cxnSpLocks noChangeShapeType="1"/>
          </p:cNvCxnSpPr>
          <p:nvPr/>
        </p:nvCxnSpPr>
        <p:spPr bwMode="blackWhite">
          <a:xfrm>
            <a:off x="3714750" y="1484313"/>
            <a:ext cx="3816350" cy="576262"/>
          </a:xfrm>
          <a:prstGeom prst="bentConnector2">
            <a:avLst/>
          </a:prstGeom>
          <a:noFill/>
          <a:ln w="28575">
            <a:solidFill>
              <a:schemeClr val="accent1"/>
            </a:solidFill>
            <a:miter lim="800000"/>
            <a:headEnd/>
            <a:tailEnd type="triangle" w="med" len="med"/>
          </a:ln>
        </p:spPr>
      </p:cxnSp>
      <p:sp>
        <p:nvSpPr>
          <p:cNvPr id="34" name="Text Box 31"/>
          <p:cNvSpPr txBox="1">
            <a:spLocks noChangeArrowheads="1"/>
          </p:cNvSpPr>
          <p:nvPr/>
        </p:nvSpPr>
        <p:spPr bwMode="blackWhite">
          <a:xfrm>
            <a:off x="6662813" y="1242109"/>
            <a:ext cx="1725611" cy="646331"/>
          </a:xfrm>
          <a:prstGeom prst="rect">
            <a:avLst/>
          </a:prstGeom>
          <a:solidFill>
            <a:srgbClr val="FFFFFF">
              <a:alpha val="69804"/>
            </a:srgbClr>
          </a:solidFill>
          <a:ln w="9525" algn="ctr">
            <a:noFill/>
            <a:miter lim="800000"/>
            <a:headEnd/>
            <a:tailEnd/>
          </a:ln>
        </p:spPr>
        <p:txBody>
          <a:bodyPr wrap="square">
            <a:spAutoFit/>
          </a:bodyPr>
          <a:lstStyle/>
          <a:p>
            <a:pPr eaLnBrk="0" fontAlgn="base" hangingPunct="0">
              <a:spcBef>
                <a:spcPct val="20000"/>
              </a:spcBef>
              <a:spcAft>
                <a:spcPct val="0"/>
              </a:spcAft>
            </a:pPr>
            <a:r>
              <a:rPr lang="en-US" sz="1200" b="1" smtClean="0">
                <a:solidFill>
                  <a:srgbClr val="808080"/>
                </a:solidFill>
              </a:rPr>
              <a:t>closed early, patients </a:t>
            </a:r>
            <a:br>
              <a:rPr lang="en-US" sz="1200" b="1" smtClean="0">
                <a:solidFill>
                  <a:srgbClr val="808080"/>
                </a:solidFill>
              </a:rPr>
            </a:br>
            <a:r>
              <a:rPr lang="en-US" sz="1200" b="1" smtClean="0">
                <a:solidFill>
                  <a:srgbClr val="808080"/>
                </a:solidFill>
              </a:rPr>
              <a:t>were randomized to cetuximab arms</a:t>
            </a:r>
            <a:endParaRPr lang="en-US" sz="1200" b="1">
              <a:solidFill>
                <a:srgbClr val="808080"/>
              </a:solidFill>
            </a:endParaRPr>
          </a:p>
        </p:txBody>
      </p:sp>
      <p:sp>
        <p:nvSpPr>
          <p:cNvPr id="35" name="Rectangle 2"/>
          <p:cNvSpPr>
            <a:spLocks noGrp="1" noChangeArrowheads="1"/>
          </p:cNvSpPr>
          <p:nvPr>
            <p:ph type="title"/>
          </p:nvPr>
        </p:nvSpPr>
        <p:spPr>
          <a:xfrm>
            <a:off x="6588223" y="188640"/>
            <a:ext cx="2016225" cy="936625"/>
          </a:xfrm>
          <a:noFill/>
        </p:spPr>
        <p:txBody>
          <a:bodyPr/>
          <a:lstStyle/>
          <a:p>
            <a:pPr eaLnBrk="1" hangingPunct="1"/>
            <a:r>
              <a:rPr lang="en-US" sz="2800" b="1" dirty="0" smtClean="0">
                <a:solidFill>
                  <a:srgbClr val="A50021"/>
                </a:solidFill>
              </a:rPr>
              <a:t>CELIM</a:t>
            </a:r>
          </a:p>
        </p:txBody>
      </p:sp>
      <p:sp>
        <p:nvSpPr>
          <p:cNvPr id="36" name="Text Box 15"/>
          <p:cNvSpPr txBox="1">
            <a:spLocks noChangeArrowheads="1"/>
          </p:cNvSpPr>
          <p:nvPr/>
        </p:nvSpPr>
        <p:spPr bwMode="auto">
          <a:xfrm>
            <a:off x="2360613" y="6525344"/>
            <a:ext cx="6783387" cy="276999"/>
          </a:xfrm>
          <a:prstGeom prst="rect">
            <a:avLst/>
          </a:prstGeom>
          <a:noFill/>
          <a:ln w="9525">
            <a:noFill/>
            <a:miter lim="800000"/>
            <a:headEnd/>
            <a:tailEnd/>
          </a:ln>
        </p:spPr>
        <p:txBody>
          <a:bodyPr>
            <a:spAutoFit/>
          </a:bodyPr>
          <a:lstStyle/>
          <a:p>
            <a:pPr algn="r"/>
            <a:r>
              <a:rPr lang="en-US" sz="1200" dirty="0" err="1"/>
              <a:t>Folprecht</a:t>
            </a:r>
            <a:r>
              <a:rPr lang="en-US" sz="1200" dirty="0"/>
              <a:t> et al. Lancet </a:t>
            </a:r>
            <a:r>
              <a:rPr lang="en-US" sz="1200" dirty="0" err="1"/>
              <a:t>Oncol</a:t>
            </a:r>
            <a:r>
              <a:rPr lang="en-US" sz="1200" dirty="0"/>
              <a:t> 2010; 11:38-47</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0"/>
            <a:ext cx="9144000" cy="15567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46" name="Rectangle 2"/>
          <p:cNvSpPr>
            <a:spLocks noGrp="1" noChangeArrowheads="1"/>
          </p:cNvSpPr>
          <p:nvPr>
            <p:ph type="title"/>
          </p:nvPr>
        </p:nvSpPr>
        <p:spPr>
          <a:xfrm>
            <a:off x="683568" y="0"/>
            <a:ext cx="6408712" cy="914400"/>
          </a:xfrm>
          <a:noFill/>
        </p:spPr>
        <p:txBody>
          <a:bodyPr/>
          <a:lstStyle/>
          <a:p>
            <a:r>
              <a:rPr lang="de-DE" dirty="0" smtClean="0">
                <a:solidFill>
                  <a:srgbClr val="A50021"/>
                </a:solidFill>
              </a:rPr>
              <a:t>Response </a:t>
            </a:r>
            <a:r>
              <a:rPr lang="de-DE" dirty="0" err="1" smtClean="0">
                <a:solidFill>
                  <a:srgbClr val="A50021"/>
                </a:solidFill>
              </a:rPr>
              <a:t>and</a:t>
            </a:r>
            <a:r>
              <a:rPr lang="de-DE" dirty="0" smtClean="0">
                <a:solidFill>
                  <a:srgbClr val="A50021"/>
                </a:solidFill>
              </a:rPr>
              <a:t> </a:t>
            </a:r>
            <a:r>
              <a:rPr lang="de-DE" dirty="0" err="1" smtClean="0">
                <a:solidFill>
                  <a:srgbClr val="A50021"/>
                </a:solidFill>
              </a:rPr>
              <a:t>resection</a:t>
            </a:r>
            <a:r>
              <a:rPr lang="de-DE" dirty="0" smtClean="0">
                <a:solidFill>
                  <a:srgbClr val="A50021"/>
                </a:solidFill>
              </a:rPr>
              <a:t> </a:t>
            </a:r>
            <a:r>
              <a:rPr lang="de-DE" dirty="0" err="1" smtClean="0">
                <a:solidFill>
                  <a:srgbClr val="A50021"/>
                </a:solidFill>
              </a:rPr>
              <a:t>rates</a:t>
            </a:r>
            <a:endParaRPr lang="de-DE" dirty="0" smtClean="0">
              <a:solidFill>
                <a:srgbClr val="A50021"/>
              </a:solidFill>
            </a:endParaRPr>
          </a:p>
        </p:txBody>
      </p:sp>
      <p:graphicFrame>
        <p:nvGraphicFramePr>
          <p:cNvPr id="12341" name="Group 53"/>
          <p:cNvGraphicFramePr>
            <a:graphicFrameLocks noGrp="1"/>
          </p:cNvGraphicFramePr>
          <p:nvPr>
            <p:ph idx="1"/>
            <p:extLst>
              <p:ext uri="{D42A27DB-BD31-4B8C-83A1-F6EECF244321}">
                <p14:modId xmlns:p14="http://schemas.microsoft.com/office/powerpoint/2010/main" val="3607599900"/>
              </p:ext>
            </p:extLst>
          </p:nvPr>
        </p:nvGraphicFramePr>
        <p:xfrm>
          <a:off x="395536" y="1700808"/>
          <a:ext cx="8512174" cy="2844245"/>
        </p:xfrm>
        <a:graphic>
          <a:graphicData uri="http://schemas.openxmlformats.org/drawingml/2006/table">
            <a:tbl>
              <a:tblPr/>
              <a:tblGrid>
                <a:gridCol w="1814736"/>
                <a:gridCol w="1296144"/>
                <a:gridCol w="1533600"/>
                <a:gridCol w="1418728"/>
                <a:gridCol w="1296144"/>
                <a:gridCol w="1152822"/>
              </a:tblGrid>
              <a:tr h="352425">
                <a:tc>
                  <a:txBody>
                    <a:bodyPr/>
                    <a:lstStyle/>
                    <a:p>
                      <a:pPr marL="92075"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 </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All</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FOLFOX6 +</a:t>
                      </a:r>
                      <a:endParaRPr kumimoji="0" lang="en-US" sz="1600" b="0" i="0" u="none" strike="noStrike" cap="none" normalizeH="0" baseline="0" dirty="0" smtClean="0">
                        <a:ln>
                          <a:noFill/>
                        </a:ln>
                        <a:solidFill>
                          <a:schemeClr val="tx1"/>
                        </a:solidFill>
                        <a:effectLst/>
                        <a:latin typeface="Arial" charset="0"/>
                      </a:endParaRPr>
                    </a:p>
                  </a:txBody>
                  <a:tcPr marT="45728" marB="45728"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FOLFIRI +</a:t>
                      </a:r>
                      <a:endParaRPr kumimoji="0" lang="en-US" sz="1600" b="0" i="0" u="none" strike="noStrike" cap="none" normalizeH="0" baseline="0" smtClean="0">
                        <a:ln>
                          <a:noFill/>
                        </a:ln>
                        <a:solidFill>
                          <a:schemeClr val="tx1"/>
                        </a:solidFill>
                        <a:effectLst/>
                        <a:latin typeface="Arial" charset="0"/>
                      </a:endParaRPr>
                    </a:p>
                  </a:txBody>
                  <a:tcPr marT="45728" marB="45728"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K-ras</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K-ras</a:t>
                      </a:r>
                      <a:endParaRPr kumimoji="0" lang="en-US" sz="1600" b="0" i="0" u="none" strike="noStrike" cap="none" normalizeH="0" baseline="0" dirty="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FFFFFF"/>
                    </a:solidFill>
                  </a:tcPr>
                </a:tc>
              </a:tr>
              <a:tr h="354013">
                <a:tc>
                  <a:txBody>
                    <a:bodyPr/>
                    <a:lstStyle/>
                    <a:p>
                      <a:pPr marL="92075" marR="0" lvl="0" indent="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 </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pts</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cetuximab</a:t>
                      </a:r>
                      <a:endParaRPr kumimoji="0" lang="en-US" sz="1600" b="0" i="0" u="none" strike="noStrike" cap="none" normalizeH="0" baseline="0" dirty="0" smtClean="0">
                        <a:ln>
                          <a:noFill/>
                        </a:ln>
                        <a:solidFill>
                          <a:schemeClr val="tx1"/>
                        </a:solidFill>
                        <a:effectLst/>
                        <a:latin typeface="Arial" charset="0"/>
                      </a:endParaRPr>
                    </a:p>
                  </a:txBody>
                  <a:tcPr marT="45728" marB="45728" anchor="b"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cetuximab</a:t>
                      </a:r>
                      <a:endParaRPr kumimoji="0" lang="en-US" sz="1600" b="0" i="0" u="none" strike="noStrike" cap="none" normalizeH="0" baseline="0" dirty="0" smtClean="0">
                        <a:ln>
                          <a:noFill/>
                        </a:ln>
                        <a:solidFill>
                          <a:schemeClr val="tx1"/>
                        </a:solidFill>
                        <a:effectLst/>
                        <a:latin typeface="Arial" charset="0"/>
                      </a:endParaRPr>
                    </a:p>
                  </a:txBody>
                  <a:tcPr marT="45728" marB="45728" anchor="b"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wild-type</a:t>
                      </a:r>
                      <a:endParaRPr kumimoji="0" lang="en-US"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mutant</a:t>
                      </a:r>
                      <a:endParaRPr kumimoji="0" lang="en-US" sz="1600" b="0" i="0" u="none" strike="noStrike" cap="none" normalizeH="0" baseline="0" dirty="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FF"/>
                    </a:solidFill>
                  </a:tcPr>
                </a:tc>
              </a:tr>
              <a:tr h="301674">
                <a:tc>
                  <a:txBody>
                    <a:bodyPr/>
                    <a:lstStyle/>
                    <a:p>
                      <a:pPr marL="92075" marR="0" lvl="0" indent="0" algn="l" defTabSz="914400" rtl="0" eaLnBrk="1" fontAlgn="b" latinLnBrk="0" hangingPunct="1">
                        <a:lnSpc>
                          <a:spcPct val="100000"/>
                        </a:lnSpc>
                        <a:spcBef>
                          <a:spcPct val="0"/>
                        </a:spcBef>
                        <a:spcAft>
                          <a:spcPct val="0"/>
                        </a:spcAft>
                        <a:buClrTx/>
                        <a:buSzTx/>
                        <a:buFontTx/>
                        <a:buNone/>
                        <a:tabLst/>
                      </a:pPr>
                      <a:endParaRPr kumimoji="0" lang="de-DE" sz="16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254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n=106</a:t>
                      </a:r>
                      <a:endParaRPr kumimoji="0" lang="en-U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n=53</a:t>
                      </a:r>
                      <a:endParaRPr kumimoji="0" lang="en-US" sz="1400" b="0" i="0" u="none" strike="noStrike" cap="none" normalizeH="0" baseline="0" dirty="0" smtClean="0">
                        <a:ln>
                          <a:noFill/>
                        </a:ln>
                        <a:solidFill>
                          <a:schemeClr val="tx1"/>
                        </a:solidFill>
                        <a:effectLst/>
                        <a:latin typeface="Arial" charset="0"/>
                      </a:endParaRPr>
                    </a:p>
                  </a:txBody>
                  <a:tcPr marT="45728" marB="45728" anchor="b" horzOverflow="overflow">
                    <a:lnL w="12700" cap="flat" cmpd="sng" algn="ctr">
                      <a:solidFill>
                        <a:schemeClr val="tx1"/>
                      </a:solidFill>
                      <a:prstDash val="solid"/>
                      <a:round/>
                      <a:headEnd type="none" w="med" len="med"/>
                      <a:tailEnd type="none" w="med" len="med"/>
                    </a:lnL>
                    <a:lnR>
                      <a:noFill/>
                    </a:lnR>
                    <a:lnT>
                      <a:noFill/>
                    </a:lnT>
                    <a:lnB w="254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n=53</a:t>
                      </a:r>
                      <a:endParaRPr kumimoji="0" lang="en-US" sz="1400" b="0" i="0" u="none" strike="noStrike" cap="none" normalizeH="0" baseline="0" dirty="0" smtClean="0">
                        <a:ln>
                          <a:noFill/>
                        </a:ln>
                        <a:solidFill>
                          <a:schemeClr val="tx1"/>
                        </a:solidFill>
                        <a:effectLst/>
                        <a:latin typeface="Arial" charset="0"/>
                      </a:endParaRPr>
                    </a:p>
                  </a:txBody>
                  <a:tcPr marT="45728" marB="45728" anchor="b" horzOverflow="overflow">
                    <a:lnL>
                      <a:noFill/>
                    </a:lnL>
                    <a:lnR w="12700" cap="flat" cmpd="sng" algn="ctr">
                      <a:solidFill>
                        <a:schemeClr val="tx1"/>
                      </a:solidFill>
                      <a:prstDash val="solid"/>
                      <a:round/>
                      <a:headEnd type="none" w="med" len="med"/>
                      <a:tailEnd type="none" w="med" len="med"/>
                    </a:lnR>
                    <a:lnT>
                      <a:noFill/>
                    </a:lnT>
                    <a:lnB w="254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n=67</a:t>
                      </a:r>
                      <a:endParaRPr kumimoji="0" lang="en-US" sz="14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w="254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cs typeface="Arial" charset="0"/>
                        </a:rPr>
                        <a:t>n=27</a:t>
                      </a:r>
                      <a:endParaRPr kumimoji="0" lang="en-US" sz="1400" b="0" i="0" u="none" strike="noStrike" cap="none" normalizeH="0" baseline="0" dirty="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w="25400" cap="flat" cmpd="sng" algn="ctr">
                      <a:solidFill>
                        <a:srgbClr val="808080"/>
                      </a:solidFill>
                      <a:prstDash val="solid"/>
                      <a:round/>
                      <a:headEnd type="none" w="med" len="med"/>
                      <a:tailEnd type="none" w="med" len="med"/>
                    </a:lnB>
                    <a:lnTlToBr>
                      <a:noFill/>
                    </a:lnTlToBr>
                    <a:lnBlToTr>
                      <a:noFill/>
                    </a:lnBlToTr>
                    <a:solidFill>
                      <a:srgbClr val="FFFFFF"/>
                    </a:solidFill>
                  </a:tcPr>
                </a:tc>
              </a:tr>
              <a:tr h="542925">
                <a:tc>
                  <a:txBody>
                    <a:bodyPr/>
                    <a:lstStyle/>
                    <a:p>
                      <a:pPr marL="0" marR="0" lvl="0" indent="92075"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CR/PR</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5400" cap="flat" cmpd="sng" algn="ctr">
                      <a:solidFill>
                        <a:srgbClr val="808080"/>
                      </a:solidFill>
                      <a:prstDash val="solid"/>
                      <a:round/>
                      <a:headEnd type="none" w="med" len="med"/>
                      <a:tailEnd type="none" w="med" len="med"/>
                    </a:lnT>
                    <a:lnB>
                      <a:noFill/>
                    </a:lnB>
                    <a:lnTlToBr>
                      <a:noFill/>
                    </a:lnTlToBr>
                    <a:lnBlToTr>
                      <a:noFill/>
                    </a:lnBlToTr>
                    <a:noFill/>
                  </a:tcPr>
                </a:tc>
                <a:tc>
                  <a:txBody>
                    <a:bodyPr/>
                    <a:lstStyle/>
                    <a:p>
                      <a:pPr marL="0" marR="0" lvl="0" indent="92075"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62%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92075"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68%</a:t>
                      </a:r>
                    </a:p>
                  </a:txBody>
                  <a:tcPr anchor="b" horzOverflow="overflow">
                    <a:lnL w="12700" cap="flat" cmpd="sng" algn="ctr">
                      <a:solidFill>
                        <a:schemeClr val="tx1"/>
                      </a:solidFill>
                      <a:prstDash val="solid"/>
                      <a:round/>
                      <a:headEnd type="none" w="med" len="med"/>
                      <a:tailEnd type="none" w="med" len="med"/>
                    </a:lnL>
                    <a:lnR>
                      <a:noFill/>
                    </a:lnR>
                    <a:lnT w="25400" cap="flat" cmpd="sng" algn="ctr">
                      <a:solidFill>
                        <a:srgbClr val="808080"/>
                      </a:solidFill>
                      <a:prstDash val="solid"/>
                      <a:round/>
                      <a:headEnd type="none" w="med" len="med"/>
                      <a:tailEnd type="none" w="med" len="med"/>
                    </a:lnT>
                    <a:lnB>
                      <a:noFill/>
                    </a:lnB>
                    <a:lnTlToBr>
                      <a:noFill/>
                    </a:lnTlToBr>
                    <a:lnBlToTr>
                      <a:noFill/>
                    </a:lnBlToTr>
                    <a:noFill/>
                  </a:tcPr>
                </a:tc>
                <a:tc>
                  <a:txBody>
                    <a:bodyPr/>
                    <a:lstStyle/>
                    <a:p>
                      <a:pPr marL="0" marR="0" lvl="0" indent="92075"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57%</a:t>
                      </a:r>
                    </a:p>
                  </a:txBody>
                  <a:tcPr anchor="b" horzOverflow="overflow">
                    <a:lnL>
                      <a:noFill/>
                    </a:lnL>
                    <a:lnR w="12700" cap="flat" cmpd="sng" algn="ctr">
                      <a:solidFill>
                        <a:schemeClr val="tx1"/>
                      </a:solidFill>
                      <a:prstDash val="solid"/>
                      <a:round/>
                      <a:headEnd type="none" w="med" len="med"/>
                      <a:tailEnd type="none" w="med" len="med"/>
                    </a:lnR>
                    <a:lnT w="25400" cap="flat" cmpd="sng" algn="ctr">
                      <a:solidFill>
                        <a:srgbClr val="808080"/>
                      </a:solidFill>
                      <a:prstDash val="solid"/>
                      <a:round/>
                      <a:headEnd type="none" w="med" len="med"/>
                      <a:tailEnd type="none" w="med" len="med"/>
                    </a:lnT>
                    <a:lnB>
                      <a:noFill/>
                    </a:lnB>
                    <a:lnTlToBr>
                      <a:noFill/>
                    </a:lnTlToBr>
                    <a:lnBlToTr>
                      <a:noFill/>
                    </a:lnBlToTr>
                    <a:noFill/>
                  </a:tcPr>
                </a:tc>
                <a:tc>
                  <a:txBody>
                    <a:bodyPr/>
                    <a:lstStyle/>
                    <a:p>
                      <a:pPr marL="0" marR="0" lvl="0" indent="92075"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70%</a:t>
                      </a:r>
                    </a:p>
                  </a:txBody>
                  <a:tcPr anchor="b" horzOverflow="overflow">
                    <a:lnL w="12700" cap="flat" cmpd="sng" algn="ctr">
                      <a:solidFill>
                        <a:schemeClr val="tx1"/>
                      </a:solidFill>
                      <a:prstDash val="solid"/>
                      <a:round/>
                      <a:headEnd type="none" w="med" len="med"/>
                      <a:tailEnd type="none" w="med" len="med"/>
                    </a:lnL>
                    <a:lnR>
                      <a:noFill/>
                    </a:lnR>
                    <a:lnT w="25400" cap="flat" cmpd="sng" algn="ctr">
                      <a:solidFill>
                        <a:srgbClr val="808080"/>
                      </a:solidFill>
                      <a:prstDash val="solid"/>
                      <a:round/>
                      <a:headEnd type="none" w="med" len="med"/>
                      <a:tailEnd type="none" w="med" len="med"/>
                    </a:lnT>
                    <a:lnB>
                      <a:noFill/>
                    </a:lnB>
                    <a:lnTlToBr>
                      <a:noFill/>
                    </a:lnTlToBr>
                    <a:lnBlToTr>
                      <a:noFill/>
                    </a:lnBlToTr>
                    <a:noFill/>
                  </a:tcPr>
                </a:tc>
                <a:tc>
                  <a:txBody>
                    <a:bodyPr/>
                    <a:lstStyle/>
                    <a:p>
                      <a:pPr marL="0" marR="0" lvl="0" indent="92075" algn="ctr"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rPr>
                        <a:t>41%</a:t>
                      </a:r>
                    </a:p>
                  </a:txBody>
                  <a:tcPr anchor="b" horzOverflow="overflow">
                    <a:lnL>
                      <a:noFill/>
                    </a:lnL>
                    <a:lnR w="12700" cap="flat" cmpd="sng" algn="ctr">
                      <a:solidFill>
                        <a:schemeClr val="tx1"/>
                      </a:solidFill>
                      <a:prstDash val="solid"/>
                      <a:round/>
                      <a:headEnd type="none" w="med" len="med"/>
                      <a:tailEnd type="none" w="med" len="med"/>
                    </a:lnR>
                    <a:lnT w="25400" cap="flat" cmpd="sng" algn="ctr">
                      <a:solidFill>
                        <a:srgbClr val="808080"/>
                      </a:solidFill>
                      <a:prstDash val="solid"/>
                      <a:round/>
                      <a:headEnd type="none" w="med" len="med"/>
                      <a:tailEnd type="none" w="med" len="med"/>
                    </a:lnT>
                    <a:lnB>
                      <a:noFill/>
                    </a:lnB>
                    <a:lnTlToBr>
                      <a:noFill/>
                    </a:lnTlToBr>
                    <a:lnBlToTr>
                      <a:noFill/>
                    </a:lnBlToTr>
                    <a:noFill/>
                  </a:tcPr>
                </a:tc>
              </a:tr>
              <a:tr h="352425">
                <a:tc>
                  <a:txBody>
                    <a:bodyPr/>
                    <a:lstStyle/>
                    <a:p>
                      <a:pPr marL="92075" marR="0" lvl="0" indent="0" algn="l"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95% CI</a:t>
                      </a:r>
                      <a:endParaRPr kumimoji="0" lang="en-U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52-72%</a:t>
                      </a:r>
                      <a:endParaRPr kumimoji="0" lang="en-U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54-80%</a:t>
                      </a:r>
                      <a:endParaRPr kumimoji="0" lang="en-U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42-70%</a:t>
                      </a:r>
                      <a:endParaRPr kumimoji="0" lang="en-US" sz="1200" b="0" i="0" u="none" strike="noStrike" cap="none" normalizeH="0" baseline="0" dirty="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58-81%</a:t>
                      </a:r>
                      <a:endParaRPr kumimoji="0" lang="en-U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a:noFill/>
                    </a:lnR>
                    <a:lnT>
                      <a:noFill/>
                    </a:lnT>
                    <a:lnB w="9525"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cs typeface="Arial" charset="0"/>
                        </a:rPr>
                        <a:t>22-61%</a:t>
                      </a:r>
                      <a:endParaRPr kumimoji="0" lang="en-US" sz="1200" b="0" i="0" u="none" strike="noStrike" cap="none" normalizeH="0" baseline="0" dirty="0" smtClean="0">
                        <a:ln>
                          <a:noFill/>
                        </a:ln>
                        <a:solidFill>
                          <a:schemeClr val="tx1"/>
                        </a:solidFill>
                        <a:effectLst/>
                        <a:latin typeface="Arial" charset="0"/>
                      </a:endParaRPr>
                    </a:p>
                  </a:txBody>
                  <a:tcPr anchor="b" horzOverflow="overflow">
                    <a:lnL>
                      <a:noFill/>
                    </a:lnL>
                    <a:lnR w="12700" cap="flat" cmpd="sng" algn="ctr">
                      <a:solidFill>
                        <a:schemeClr val="tx1"/>
                      </a:solidFill>
                      <a:prstDash val="solid"/>
                      <a:round/>
                      <a:headEnd type="none" w="med" len="med"/>
                      <a:tailEnd type="none" w="med" len="med"/>
                    </a:lnR>
                    <a:lnT>
                      <a:noFill/>
                    </a:lnT>
                    <a:lnB w="9525" cap="flat" cmpd="sng" algn="ctr">
                      <a:noFill/>
                      <a:prstDash val="solid"/>
                      <a:round/>
                      <a:headEnd type="none" w="med" len="med"/>
                      <a:tailEnd type="none" w="med" len="med"/>
                    </a:lnB>
                    <a:lnTlToBr>
                      <a:noFill/>
                    </a:lnTlToBr>
                    <a:lnBlToTr>
                      <a:noFill/>
                    </a:lnBlToTr>
                    <a:solidFill>
                      <a:srgbClr val="FFFFFF"/>
                    </a:solidFill>
                  </a:tcPr>
                </a:tc>
              </a:tr>
              <a:tr h="501265">
                <a:tc>
                  <a:txBody>
                    <a:bodyPr/>
                    <a:lstStyle/>
                    <a:p>
                      <a:pPr marL="92075" marR="0" lvl="0" indent="0" algn="l" defTabSz="914400" rtl="0" eaLnBrk="1" fontAlgn="b" latinLnBrk="0" hangingPunct="1">
                        <a:lnSpc>
                          <a:spcPct val="19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charset="0"/>
                          <a:ea typeface="+mn-ea"/>
                          <a:cs typeface="Arial" charset="0"/>
                        </a:rPr>
                        <a:t>R0 resections</a:t>
                      </a:r>
                      <a:endParaRPr kumimoji="0" lang="en-US" sz="1600" b="0" i="0" u="none" strike="noStrike" kern="1200" cap="none" spc="0" normalizeH="0" baseline="0" noProof="0" dirty="0" smtClean="0">
                        <a:ln>
                          <a:noFill/>
                        </a:ln>
                        <a:solidFill>
                          <a:schemeClr val="tx1"/>
                        </a:solidFill>
                        <a:effectLst/>
                        <a:uLnTx/>
                        <a:uFillTx/>
                        <a:latin typeface="Arial" charset="0"/>
                        <a:ea typeface="+mn-ea"/>
                        <a:cs typeface="+mn-cs"/>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90000"/>
                        </a:lnSpc>
                        <a:spcBef>
                          <a:spcPct val="0"/>
                        </a:spcBef>
                        <a:spcAft>
                          <a:spcPct val="0"/>
                        </a:spcAft>
                        <a:buClrTx/>
                        <a:buSzTx/>
                        <a:buFontTx/>
                        <a:buNone/>
                        <a:tabLst/>
                        <a:defRPr/>
                      </a:pPr>
                      <a:r>
                        <a:rPr kumimoji="0" lang="en-US" sz="1600" b="1" i="0" u="none" strike="noStrike" kern="1200" cap="none" spc="0" normalizeH="0" baseline="0" noProof="0" dirty="0" smtClean="0">
                          <a:ln>
                            <a:noFill/>
                          </a:ln>
                          <a:solidFill>
                            <a:schemeClr val="tx1"/>
                          </a:solidFill>
                          <a:effectLst/>
                          <a:uLnTx/>
                          <a:uFillTx/>
                          <a:latin typeface="Arial" charset="0"/>
                          <a:ea typeface="+mn-ea"/>
                          <a:cs typeface="Arial" charset="0"/>
                        </a:rPr>
                        <a:t>34%</a:t>
                      </a:r>
                      <a:endParaRPr kumimoji="0" lang="en-US" sz="1600" b="1" i="0" u="none" strike="noStrike" kern="1200" cap="none" spc="0" normalizeH="0" baseline="0" noProof="0" dirty="0" smtClean="0">
                        <a:ln>
                          <a:noFill/>
                        </a:ln>
                        <a:solidFill>
                          <a:schemeClr val="tx1"/>
                        </a:solidFill>
                        <a:effectLst/>
                        <a:uLnTx/>
                        <a:uFillTx/>
                        <a:latin typeface="Arial" charset="0"/>
                        <a:ea typeface="+mn-ea"/>
                        <a:cs typeface="+mn-cs"/>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9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38%</a:t>
                      </a:r>
                      <a:endParaRPr kumimoji="0" lang="en-US" sz="1600" b="1" i="0" u="none" strike="noStrike" cap="none" normalizeH="0" baseline="0" dirty="0" smtClean="0">
                        <a:ln>
                          <a:noFill/>
                        </a:ln>
                        <a:solidFill>
                          <a:schemeClr val="tx1"/>
                        </a:solidFill>
                        <a:effectLst/>
                        <a:latin typeface="Arial" charset="0"/>
                      </a:endParaRPr>
                    </a:p>
                  </a:txBody>
                  <a:tcPr marT="45728" marB="45728" anchor="b" horzOverflow="overflow">
                    <a:lnL w="12700" cap="flat" cmpd="sng" algn="ctr">
                      <a:solidFill>
                        <a:schemeClr val="tx1"/>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9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30%</a:t>
                      </a:r>
                      <a:endParaRPr kumimoji="0" lang="en-US" sz="1600" b="1" i="0" u="none" strike="noStrike" cap="none" normalizeH="0" baseline="0" dirty="0" smtClean="0">
                        <a:ln>
                          <a:noFill/>
                        </a:ln>
                        <a:solidFill>
                          <a:schemeClr val="tx1"/>
                        </a:solidFill>
                        <a:effectLst/>
                        <a:latin typeface="Arial" charset="0"/>
                      </a:endParaRPr>
                    </a:p>
                  </a:txBody>
                  <a:tcPr marT="45728" marB="45728" anchor="b" horzOverflow="overflow">
                    <a:lnL>
                      <a:noFill/>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90000"/>
                        </a:lnSpc>
                        <a:spcBef>
                          <a:spcPct val="0"/>
                        </a:spcBef>
                        <a:spcAft>
                          <a:spcPct val="0"/>
                        </a:spcAft>
                        <a:buClrTx/>
                        <a:buSzTx/>
                        <a:buFontTx/>
                        <a:buNone/>
                        <a:tabLst/>
                      </a:pPr>
                      <a:r>
                        <a:rPr kumimoji="0" lang="en-US" sz="1600" b="1" i="0" u="none" strike="noStrike" kern="1200" cap="none" normalizeH="0" baseline="0" dirty="0" smtClean="0">
                          <a:ln>
                            <a:noFill/>
                          </a:ln>
                          <a:solidFill>
                            <a:schemeClr val="tx1"/>
                          </a:solidFill>
                          <a:effectLst/>
                          <a:latin typeface="Arial" charset="0"/>
                          <a:ea typeface="+mn-ea"/>
                          <a:cs typeface="Arial" charset="0"/>
                        </a:rPr>
                        <a:t>33%</a:t>
                      </a:r>
                    </a:p>
                  </a:txBody>
                  <a:tcPr marT="45728" marB="45728" anchor="b" horzOverflow="overflow">
                    <a:lnL w="12700" cap="flat" cmpd="sng" algn="ctr">
                      <a:solidFill>
                        <a:schemeClr val="tx1"/>
                      </a:solidFill>
                      <a:prstDash val="solid"/>
                      <a:round/>
                      <a:headEnd type="none" w="med" len="med"/>
                      <a:tailEnd type="none" w="med" len="med"/>
                    </a:lnL>
                    <a:lnR>
                      <a:noFill/>
                    </a:lnR>
                    <a:lnT>
                      <a:noFill/>
                    </a:lnT>
                    <a:lnB w="12700" cap="flat" cmpd="sng" algn="ctr">
                      <a:no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9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cs typeface="Arial" charset="0"/>
                        </a:rPr>
                        <a:t>30%</a:t>
                      </a:r>
                      <a:endParaRPr kumimoji="0" lang="en-US" sz="1600" b="1" i="0" u="none" strike="noStrike" cap="none" normalizeH="0" baseline="0" dirty="0" smtClean="0">
                        <a:ln>
                          <a:noFill/>
                        </a:ln>
                        <a:solidFill>
                          <a:schemeClr val="tx1"/>
                        </a:solidFill>
                        <a:effectLst/>
                        <a:latin typeface="Arial" charset="0"/>
                      </a:endParaRPr>
                    </a:p>
                  </a:txBody>
                  <a:tcPr marT="45728" marB="45728" anchor="b" horzOverflow="overflow">
                    <a:lnL>
                      <a:noFill/>
                    </a:lnL>
                    <a:lnR w="12700"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lnTlToBr>
                      <a:noFill/>
                    </a:lnTlToBr>
                    <a:lnBlToTr>
                      <a:noFill/>
                    </a:lnBlToTr>
                    <a:solidFill>
                      <a:srgbClr val="FFFFFF"/>
                    </a:solidFill>
                  </a:tcPr>
                </a:tc>
              </a:tr>
              <a:tr h="352425">
                <a:tc>
                  <a:txBody>
                    <a:bodyPr/>
                    <a:lstStyle/>
                    <a:p>
                      <a:pPr marL="92075" marR="0" lvl="0" indent="0" algn="l"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95% CI</a:t>
                      </a:r>
                      <a:endParaRPr kumimoji="0" lang="en-U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25-44%</a:t>
                      </a:r>
                      <a:endParaRPr kumimoji="0" lang="en-US" sz="1200" b="0" i="0" u="none" strike="noStrike" cap="none" normalizeH="0" baseline="0" dirty="0" smtClean="0">
                        <a:ln>
                          <a:noFill/>
                        </a:ln>
                        <a:solidFill>
                          <a:schemeClr val="tx1"/>
                        </a:solidFill>
                        <a:effectLst/>
                        <a:latin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25-52%</a:t>
                      </a:r>
                      <a:endParaRPr kumimoji="0" lang="en-US" sz="1200" b="0" i="0" u="none" strike="noStrike" cap="none" normalizeH="0" baseline="0" dirty="0" smtClean="0">
                        <a:ln>
                          <a:noFill/>
                        </a:ln>
                        <a:solidFill>
                          <a:schemeClr val="tx1"/>
                        </a:solidFill>
                        <a:effectLst/>
                        <a:latin typeface="Arial" charset="0"/>
                      </a:endParaRPr>
                    </a:p>
                  </a:txBody>
                  <a:tcPr marT="45728" marB="45728"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18-44%</a:t>
                      </a:r>
                      <a:endParaRPr kumimoji="0" lang="en-US" sz="1200" b="0" i="0" u="none" strike="noStrike" cap="none" normalizeH="0" baseline="0" dirty="0" smtClean="0">
                        <a:ln>
                          <a:noFill/>
                        </a:ln>
                        <a:solidFill>
                          <a:schemeClr val="tx1"/>
                        </a:solidFill>
                        <a:effectLst/>
                        <a:latin typeface="Arial" charset="0"/>
                      </a:endParaRPr>
                    </a:p>
                  </a:txBody>
                  <a:tcPr marT="45728" marB="45728"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22-45%</a:t>
                      </a:r>
                      <a:endParaRPr kumimoji="0" lang="en-US" sz="1200" b="0" i="0" u="none" strike="noStrike" cap="none" normalizeH="0" baseline="0" dirty="0" smtClean="0">
                        <a:ln>
                          <a:noFill/>
                        </a:ln>
                        <a:solidFill>
                          <a:schemeClr val="tx1"/>
                        </a:solidFill>
                        <a:effectLst/>
                        <a:latin typeface="Arial" charset="0"/>
                      </a:endParaRPr>
                    </a:p>
                  </a:txBody>
                  <a:tcPr marT="45728" marB="45728" anchor="b"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92075" marR="0" lvl="0" indent="0" algn="ctr" defTabSz="914400" rtl="0" eaLnBrk="1" fontAlgn="b"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Arial" charset="0"/>
                          <a:cs typeface="Arial" charset="0"/>
                        </a:rPr>
                        <a:t>14-50%</a:t>
                      </a:r>
                      <a:endParaRPr kumimoji="0" lang="en-US" sz="1200" b="0" i="0" u="none" strike="noStrike" cap="none" normalizeH="0" baseline="0" dirty="0" smtClean="0">
                        <a:ln>
                          <a:noFill/>
                        </a:ln>
                        <a:solidFill>
                          <a:schemeClr val="tx1"/>
                        </a:solidFill>
                        <a:effectLst/>
                        <a:latin typeface="Arial" charset="0"/>
                      </a:endParaRPr>
                    </a:p>
                  </a:txBody>
                  <a:tcPr marT="45728" marB="45728"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r>
            </a:tbl>
          </a:graphicData>
        </a:graphic>
      </p:graphicFrame>
      <p:sp>
        <p:nvSpPr>
          <p:cNvPr id="7" name="6 Rectángulo"/>
          <p:cNvSpPr/>
          <p:nvPr/>
        </p:nvSpPr>
        <p:spPr>
          <a:xfrm>
            <a:off x="6516216" y="1772816"/>
            <a:ext cx="1152128" cy="2736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Box 15"/>
          <p:cNvSpPr txBox="1">
            <a:spLocks noChangeArrowheads="1"/>
          </p:cNvSpPr>
          <p:nvPr/>
        </p:nvSpPr>
        <p:spPr bwMode="auto">
          <a:xfrm>
            <a:off x="2360613" y="6525344"/>
            <a:ext cx="6783387" cy="276999"/>
          </a:xfrm>
          <a:prstGeom prst="rect">
            <a:avLst/>
          </a:prstGeom>
          <a:noFill/>
          <a:ln w="9525">
            <a:noFill/>
            <a:miter lim="800000"/>
            <a:headEnd/>
            <a:tailEnd/>
          </a:ln>
        </p:spPr>
        <p:txBody>
          <a:bodyPr>
            <a:spAutoFit/>
          </a:bodyPr>
          <a:lstStyle/>
          <a:p>
            <a:pPr algn="r"/>
            <a:r>
              <a:rPr lang="en-US" sz="1200" dirty="0" err="1"/>
              <a:t>Folprecht</a:t>
            </a:r>
            <a:r>
              <a:rPr lang="en-US" sz="1200" dirty="0"/>
              <a:t> et al. Lancet </a:t>
            </a:r>
            <a:r>
              <a:rPr lang="en-US" sz="1200" dirty="0" err="1"/>
              <a:t>Oncol</a:t>
            </a:r>
            <a:r>
              <a:rPr lang="en-US" sz="1200" dirty="0"/>
              <a:t> 2010; 11:38-47</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a:xfrm>
            <a:off x="755576" y="-27384"/>
            <a:ext cx="8100392" cy="914400"/>
          </a:xfrm>
        </p:spPr>
        <p:txBody>
          <a:bodyPr/>
          <a:lstStyle/>
          <a:p>
            <a:r>
              <a:rPr lang="de-DE" dirty="0" smtClean="0">
                <a:solidFill>
                  <a:srgbClr val="A50021"/>
                </a:solidFill>
              </a:rPr>
              <a:t>Overall </a:t>
            </a:r>
            <a:r>
              <a:rPr lang="de-DE" dirty="0" err="1" smtClean="0">
                <a:solidFill>
                  <a:srgbClr val="A50021"/>
                </a:solidFill>
              </a:rPr>
              <a:t>survival</a:t>
            </a:r>
            <a:r>
              <a:rPr lang="de-DE" dirty="0" smtClean="0">
                <a:solidFill>
                  <a:srgbClr val="A50021"/>
                </a:solidFill>
              </a:rPr>
              <a:t> (OS) </a:t>
            </a:r>
            <a:r>
              <a:rPr lang="de-DE" dirty="0" err="1" smtClean="0">
                <a:solidFill>
                  <a:srgbClr val="A50021"/>
                </a:solidFill>
              </a:rPr>
              <a:t>by</a:t>
            </a:r>
            <a:r>
              <a:rPr lang="de-DE" dirty="0" smtClean="0">
                <a:solidFill>
                  <a:srgbClr val="A50021"/>
                </a:solidFill>
              </a:rPr>
              <a:t> </a:t>
            </a:r>
            <a:r>
              <a:rPr lang="de-DE" dirty="0" err="1" smtClean="0">
                <a:solidFill>
                  <a:srgbClr val="A50021"/>
                </a:solidFill>
              </a:rPr>
              <a:t>treatment</a:t>
            </a:r>
            <a:r>
              <a:rPr lang="de-DE" dirty="0" smtClean="0">
                <a:solidFill>
                  <a:srgbClr val="A50021"/>
                </a:solidFill>
              </a:rPr>
              <a:t> </a:t>
            </a:r>
            <a:r>
              <a:rPr lang="de-DE" dirty="0" err="1" smtClean="0">
                <a:solidFill>
                  <a:srgbClr val="A50021"/>
                </a:solidFill>
              </a:rPr>
              <a:t>arms</a:t>
            </a:r>
            <a:endParaRPr lang="de-DE" dirty="0" smtClean="0">
              <a:solidFill>
                <a:srgbClr val="A50021"/>
              </a:solidFill>
            </a:endParaRPr>
          </a:p>
        </p:txBody>
      </p:sp>
      <p:sp>
        <p:nvSpPr>
          <p:cNvPr id="7" name="Text Box 15"/>
          <p:cNvSpPr txBox="1">
            <a:spLocks noChangeArrowheads="1"/>
          </p:cNvSpPr>
          <p:nvPr/>
        </p:nvSpPr>
        <p:spPr bwMode="auto">
          <a:xfrm>
            <a:off x="2360613" y="6525344"/>
            <a:ext cx="6783387" cy="276999"/>
          </a:xfrm>
          <a:prstGeom prst="rect">
            <a:avLst/>
          </a:prstGeom>
          <a:noFill/>
          <a:ln w="9525">
            <a:noFill/>
            <a:miter lim="800000"/>
            <a:headEnd/>
            <a:tailEnd/>
          </a:ln>
        </p:spPr>
        <p:txBody>
          <a:bodyPr>
            <a:spAutoFit/>
          </a:bodyPr>
          <a:lstStyle/>
          <a:p>
            <a:pPr algn="r"/>
            <a:r>
              <a:rPr lang="en-US" sz="1200" dirty="0" err="1"/>
              <a:t>Folprecht</a:t>
            </a:r>
            <a:r>
              <a:rPr lang="en-US" sz="1200" dirty="0"/>
              <a:t> et al. </a:t>
            </a:r>
            <a:r>
              <a:rPr lang="en-US" sz="1200" dirty="0" smtClean="0"/>
              <a:t>Proc ECCO/ESMO 2011</a:t>
            </a:r>
            <a:endParaRPr lang="en-US" sz="1200" dirty="0"/>
          </a:p>
        </p:txBody>
      </p:sp>
      <p:graphicFrame>
        <p:nvGraphicFramePr>
          <p:cNvPr id="4" name="Table 3"/>
          <p:cNvGraphicFramePr>
            <a:graphicFrameLocks noGrp="1"/>
          </p:cNvGraphicFramePr>
          <p:nvPr>
            <p:extLst>
              <p:ext uri="{D42A27DB-BD31-4B8C-83A1-F6EECF244321}">
                <p14:modId xmlns:p14="http://schemas.microsoft.com/office/powerpoint/2010/main" val="1310980689"/>
              </p:ext>
            </p:extLst>
          </p:nvPr>
        </p:nvGraphicFramePr>
        <p:xfrm>
          <a:off x="611560" y="2204864"/>
          <a:ext cx="8064896" cy="1872208"/>
        </p:xfrm>
        <a:graphic>
          <a:graphicData uri="http://schemas.openxmlformats.org/drawingml/2006/table">
            <a:tbl>
              <a:tblPr firstRow="1" bandRow="1">
                <a:tableStyleId>{5C22544A-7EE6-4342-B048-85BDC9FD1C3A}</a:tableStyleId>
              </a:tblPr>
              <a:tblGrid>
                <a:gridCol w="2016224"/>
                <a:gridCol w="2016224"/>
                <a:gridCol w="2016224"/>
                <a:gridCol w="2016224"/>
              </a:tblGrid>
              <a:tr h="936104">
                <a:tc>
                  <a:txBody>
                    <a:bodyPr/>
                    <a:lstStyle/>
                    <a:p>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b="1" u="none" kern="1200" baseline="0" dirty="0" smtClean="0">
                          <a:solidFill>
                            <a:schemeClr val="tx1"/>
                          </a:solidFill>
                          <a:latin typeface="+mn-lt"/>
                          <a:ea typeface="+mn-ea"/>
                          <a:cs typeface="+mn-cs"/>
                        </a:rPr>
                        <a:t>FOLFOX/</a:t>
                      </a:r>
                      <a:r>
                        <a:rPr lang="en-US" sz="2000" b="1" u="none" kern="1200" baseline="0" dirty="0" err="1" smtClean="0">
                          <a:solidFill>
                            <a:schemeClr val="tx1"/>
                          </a:solidFill>
                          <a:latin typeface="+mn-lt"/>
                          <a:ea typeface="+mn-ea"/>
                          <a:cs typeface="+mn-cs"/>
                        </a:rPr>
                        <a:t>Cet</a:t>
                      </a:r>
                      <a:r>
                        <a:rPr lang="en-US" sz="2000" b="1" u="none" kern="1200" baseline="0" dirty="0" smtClean="0">
                          <a:solidFill>
                            <a:schemeClr val="tx1"/>
                          </a:solidFill>
                          <a:latin typeface="+mn-lt"/>
                          <a:ea typeface="+mn-ea"/>
                          <a:cs typeface="+mn-cs"/>
                        </a:rPr>
                        <a:t> (N=54)</a:t>
                      </a:r>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b="1" u="none" kern="1200" baseline="0" dirty="0" smtClean="0">
                          <a:solidFill>
                            <a:schemeClr val="tx1"/>
                          </a:solidFill>
                          <a:latin typeface="+mn-lt"/>
                          <a:ea typeface="+mn-ea"/>
                          <a:cs typeface="+mn-cs"/>
                        </a:rPr>
                        <a:t>FOLFIRI/</a:t>
                      </a:r>
                      <a:r>
                        <a:rPr lang="en-US" sz="2000" b="1" u="none" kern="1200" baseline="0" dirty="0" err="1" smtClean="0">
                          <a:solidFill>
                            <a:schemeClr val="tx1"/>
                          </a:solidFill>
                          <a:latin typeface="+mn-lt"/>
                          <a:ea typeface="+mn-ea"/>
                          <a:cs typeface="+mn-cs"/>
                        </a:rPr>
                        <a:t>Cet</a:t>
                      </a:r>
                      <a:r>
                        <a:rPr lang="en-US" sz="2000" b="1" u="none" kern="1200" baseline="0" dirty="0" smtClean="0">
                          <a:solidFill>
                            <a:schemeClr val="tx1"/>
                          </a:solidFill>
                          <a:latin typeface="+mn-lt"/>
                          <a:ea typeface="+mn-ea"/>
                          <a:cs typeface="+mn-cs"/>
                        </a:rPr>
                        <a:t> (N=55)</a:t>
                      </a:r>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b="1" u="none" kern="1200" baseline="0" dirty="0" smtClean="0">
                          <a:solidFill>
                            <a:schemeClr val="tx1"/>
                          </a:solidFill>
                          <a:latin typeface="+mn-lt"/>
                          <a:ea typeface="+mn-ea"/>
                          <a:cs typeface="+mn-cs"/>
                        </a:rPr>
                        <a:t>Hazard ratio (95% CI)</a:t>
                      </a:r>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936104">
                <a:tc>
                  <a:txBody>
                    <a:bodyPr/>
                    <a:lstStyle/>
                    <a:p>
                      <a:r>
                        <a:rPr lang="en-US" sz="2000" u="none" kern="1200" baseline="0" dirty="0" smtClean="0">
                          <a:solidFill>
                            <a:schemeClr val="tx1"/>
                          </a:solidFill>
                          <a:latin typeface="+mn-lt"/>
                          <a:ea typeface="+mn-ea"/>
                          <a:cs typeface="+mn-cs"/>
                        </a:rPr>
                        <a:t>Median OS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cs-CZ" sz="2000" u="none" kern="1200" baseline="0" dirty="0" smtClean="0">
                          <a:solidFill>
                            <a:schemeClr val="tx1"/>
                          </a:solidFill>
                          <a:latin typeface="+mn-lt"/>
                          <a:ea typeface="+mn-ea"/>
                          <a:cs typeface="+mn-cs"/>
                        </a:rPr>
                        <a:t>35.7 </a:t>
                      </a:r>
                      <a:r>
                        <a:rPr lang="cs-CZ" sz="2000" u="none" kern="1200" baseline="0" dirty="0" err="1" smtClean="0">
                          <a:solidFill>
                            <a:schemeClr val="tx1"/>
                          </a:solidFill>
                          <a:latin typeface="+mn-lt"/>
                          <a:ea typeface="+mn-ea"/>
                          <a:cs typeface="+mn-cs"/>
                        </a:rPr>
                        <a:t>mo</a:t>
                      </a:r>
                      <a:r>
                        <a:rPr lang="cs-CZ" sz="2000" u="none" kern="1200" baseline="0" dirty="0" smtClean="0">
                          <a:solidFill>
                            <a:schemeClr val="tx1"/>
                          </a:solidFill>
                          <a:latin typeface="+mn-lt"/>
                          <a:ea typeface="+mn-ea"/>
                          <a:cs typeface="+mn-cs"/>
                        </a:rPr>
                        <a:t>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cs-CZ" sz="2000" u="none" kern="1200" baseline="0" dirty="0" smtClean="0">
                          <a:solidFill>
                            <a:schemeClr val="tx1"/>
                          </a:solidFill>
                          <a:latin typeface="+mn-lt"/>
                          <a:ea typeface="+mn-ea"/>
                          <a:cs typeface="+mn-cs"/>
                        </a:rPr>
                        <a:t>29.0 </a:t>
                      </a:r>
                      <a:r>
                        <a:rPr lang="cs-CZ" sz="2000" u="none" kern="1200" baseline="0" dirty="0" err="1" smtClean="0">
                          <a:solidFill>
                            <a:schemeClr val="tx1"/>
                          </a:solidFill>
                          <a:latin typeface="+mn-lt"/>
                          <a:ea typeface="+mn-ea"/>
                          <a:cs typeface="+mn-cs"/>
                        </a:rPr>
                        <a:t>mo</a:t>
                      </a:r>
                      <a:r>
                        <a:rPr lang="cs-CZ" sz="2000" u="none" kern="1200" baseline="0" dirty="0" smtClean="0">
                          <a:solidFill>
                            <a:schemeClr val="tx1"/>
                          </a:solidFill>
                          <a:latin typeface="+mn-lt"/>
                          <a:ea typeface="+mn-ea"/>
                          <a:cs typeface="+mn-cs"/>
                        </a:rPr>
                        <a:t>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u="none" kern="1200" baseline="0" dirty="0" smtClean="0">
                          <a:solidFill>
                            <a:schemeClr val="tx1"/>
                          </a:solidFill>
                          <a:latin typeface="+mn-lt"/>
                          <a:ea typeface="+mn-ea"/>
                          <a:cs typeface="+mn-cs"/>
                        </a:rPr>
                        <a:t>1.09 (0.69-1.72)</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
        <p:nvSpPr>
          <p:cNvPr id="3" name="TextBox 2"/>
          <p:cNvSpPr txBox="1"/>
          <p:nvPr/>
        </p:nvSpPr>
        <p:spPr>
          <a:xfrm>
            <a:off x="611560" y="4365104"/>
            <a:ext cx="7920880" cy="369332"/>
          </a:xfrm>
          <a:prstGeom prst="rect">
            <a:avLst/>
          </a:prstGeom>
          <a:noFill/>
        </p:spPr>
        <p:txBody>
          <a:bodyPr wrap="square" rtlCol="0">
            <a:spAutoFit/>
          </a:bodyPr>
          <a:lstStyle/>
          <a:p>
            <a:r>
              <a:rPr lang="en-US" dirty="0"/>
              <a:t>Median overall survival in all patients: 33.1 months (95% CI: 25.8-40.4)</a:t>
            </a:r>
          </a:p>
        </p:txBody>
      </p:sp>
    </p:spTree>
    <p:extLst>
      <p:ext uri="{BB962C8B-B14F-4D97-AF65-F5344CB8AC3E}">
        <p14:creationId xmlns:p14="http://schemas.microsoft.com/office/powerpoint/2010/main" val="282980410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827584" y="44450"/>
            <a:ext cx="7920880" cy="914400"/>
          </a:xfrm>
        </p:spPr>
        <p:txBody>
          <a:bodyPr/>
          <a:lstStyle/>
          <a:p>
            <a:r>
              <a:rPr lang="de-DE" dirty="0" smtClean="0">
                <a:solidFill>
                  <a:srgbClr val="A50021"/>
                </a:solidFill>
              </a:rPr>
              <a:t>Survival in </a:t>
            </a:r>
            <a:r>
              <a:rPr lang="de-DE" dirty="0" err="1" smtClean="0">
                <a:solidFill>
                  <a:srgbClr val="A50021"/>
                </a:solidFill>
              </a:rPr>
              <a:t>the</a:t>
            </a:r>
            <a:r>
              <a:rPr lang="de-DE" dirty="0" smtClean="0">
                <a:solidFill>
                  <a:srgbClr val="A50021"/>
                </a:solidFill>
              </a:rPr>
              <a:t> KRAS wild-type subset</a:t>
            </a:r>
          </a:p>
        </p:txBody>
      </p:sp>
      <p:sp>
        <p:nvSpPr>
          <p:cNvPr id="15" name="Text Box 15"/>
          <p:cNvSpPr txBox="1">
            <a:spLocks noChangeArrowheads="1"/>
          </p:cNvSpPr>
          <p:nvPr/>
        </p:nvSpPr>
        <p:spPr bwMode="auto">
          <a:xfrm>
            <a:off x="2360613" y="6525344"/>
            <a:ext cx="6783387" cy="276999"/>
          </a:xfrm>
          <a:prstGeom prst="rect">
            <a:avLst/>
          </a:prstGeom>
          <a:noFill/>
          <a:ln w="9525">
            <a:noFill/>
            <a:miter lim="800000"/>
            <a:headEnd/>
            <a:tailEnd/>
          </a:ln>
        </p:spPr>
        <p:txBody>
          <a:bodyPr>
            <a:spAutoFit/>
          </a:bodyPr>
          <a:lstStyle/>
          <a:p>
            <a:pPr algn="r"/>
            <a:r>
              <a:rPr lang="en-US" sz="1200" dirty="0" err="1"/>
              <a:t>Folprecht</a:t>
            </a:r>
            <a:r>
              <a:rPr lang="en-US" sz="1200" dirty="0"/>
              <a:t> et al. </a:t>
            </a:r>
            <a:r>
              <a:rPr lang="en-US" sz="1200" dirty="0" smtClean="0"/>
              <a:t>Proc ECCO/ESMO 2011</a:t>
            </a:r>
            <a:endParaRPr lang="en-US" sz="1200" dirty="0"/>
          </a:p>
        </p:txBody>
      </p:sp>
      <p:graphicFrame>
        <p:nvGraphicFramePr>
          <p:cNvPr id="13" name="Table 12"/>
          <p:cNvGraphicFramePr>
            <a:graphicFrameLocks noGrp="1"/>
          </p:cNvGraphicFramePr>
          <p:nvPr>
            <p:extLst>
              <p:ext uri="{D42A27DB-BD31-4B8C-83A1-F6EECF244321}">
                <p14:modId xmlns:p14="http://schemas.microsoft.com/office/powerpoint/2010/main" val="2821116469"/>
              </p:ext>
            </p:extLst>
          </p:nvPr>
        </p:nvGraphicFramePr>
        <p:xfrm>
          <a:off x="395536" y="2060848"/>
          <a:ext cx="8424936" cy="2808312"/>
        </p:xfrm>
        <a:graphic>
          <a:graphicData uri="http://schemas.openxmlformats.org/drawingml/2006/table">
            <a:tbl>
              <a:tblPr firstRow="1" bandRow="1">
                <a:tableStyleId>{5C22544A-7EE6-4342-B048-85BDC9FD1C3A}</a:tableStyleId>
              </a:tblPr>
              <a:tblGrid>
                <a:gridCol w="2880320"/>
                <a:gridCol w="1800200"/>
                <a:gridCol w="1656184"/>
                <a:gridCol w="2088232"/>
              </a:tblGrid>
              <a:tr h="936104">
                <a:tc>
                  <a:txBody>
                    <a:bodyPr/>
                    <a:lstStyle/>
                    <a:p>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b="1" u="none" kern="1200" baseline="0" dirty="0" smtClean="0">
                          <a:solidFill>
                            <a:schemeClr val="tx1"/>
                          </a:solidFill>
                          <a:latin typeface="+mn-lt"/>
                          <a:ea typeface="+mn-ea"/>
                          <a:cs typeface="+mn-cs"/>
                        </a:rPr>
                        <a:t>FOLFOX/</a:t>
                      </a:r>
                      <a:r>
                        <a:rPr lang="en-US" sz="2000" b="1" u="none" kern="1200" baseline="0" dirty="0" err="1" smtClean="0">
                          <a:solidFill>
                            <a:schemeClr val="tx1"/>
                          </a:solidFill>
                          <a:latin typeface="+mn-lt"/>
                          <a:ea typeface="+mn-ea"/>
                          <a:cs typeface="+mn-cs"/>
                        </a:rPr>
                        <a:t>Cet</a:t>
                      </a:r>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b="1" u="none" kern="1200" baseline="0" dirty="0" smtClean="0">
                          <a:solidFill>
                            <a:schemeClr val="tx1"/>
                          </a:solidFill>
                          <a:latin typeface="+mn-lt"/>
                          <a:ea typeface="+mn-ea"/>
                          <a:cs typeface="+mn-cs"/>
                        </a:rPr>
                        <a:t>FOLFIRI/</a:t>
                      </a:r>
                      <a:r>
                        <a:rPr lang="en-US" sz="2000" b="1" u="none" kern="1200" baseline="0" dirty="0" err="1" smtClean="0">
                          <a:solidFill>
                            <a:schemeClr val="tx1"/>
                          </a:solidFill>
                          <a:latin typeface="+mn-lt"/>
                          <a:ea typeface="+mn-ea"/>
                          <a:cs typeface="+mn-cs"/>
                        </a:rPr>
                        <a:t>Cet</a:t>
                      </a:r>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b="1" u="none" kern="1200" baseline="0" dirty="0" smtClean="0">
                          <a:solidFill>
                            <a:schemeClr val="tx1"/>
                          </a:solidFill>
                          <a:latin typeface="+mn-lt"/>
                          <a:ea typeface="+mn-ea"/>
                          <a:cs typeface="+mn-cs"/>
                        </a:rPr>
                        <a:t>Hazard ratio (95% CI)</a:t>
                      </a:r>
                      <a:endParaRPr lang="en-US" sz="2000" baseline="0" dirty="0">
                        <a:solidFill>
                          <a:schemeClr val="tx1"/>
                        </a:solidFill>
                      </a:endParaRPr>
                    </a:p>
                  </a:txBody>
                  <a:tcPr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936104">
                <a:tc>
                  <a:txBody>
                    <a:bodyPr/>
                    <a:lstStyle/>
                    <a:p>
                      <a:r>
                        <a:rPr lang="en-US" sz="2000" u="none" kern="1200" baseline="0" dirty="0" smtClean="0">
                          <a:solidFill>
                            <a:schemeClr val="tx1"/>
                          </a:solidFill>
                          <a:latin typeface="+mn-lt"/>
                          <a:ea typeface="+mn-ea"/>
                          <a:cs typeface="+mn-cs"/>
                        </a:rPr>
                        <a:t>Median progression-free survival (N=33, 34)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u="none" kern="1200" baseline="0" dirty="0" smtClean="0">
                          <a:solidFill>
                            <a:schemeClr val="tx1"/>
                          </a:solidFill>
                          <a:latin typeface="+mn-lt"/>
                          <a:ea typeface="+mn-ea"/>
                          <a:cs typeface="+mn-cs"/>
                        </a:rPr>
                        <a:t>12.1 </a:t>
                      </a:r>
                      <a:r>
                        <a:rPr lang="en-US" sz="2000" u="none" kern="1200" baseline="0" dirty="0" err="1" smtClean="0">
                          <a:solidFill>
                            <a:schemeClr val="tx1"/>
                          </a:solidFill>
                          <a:latin typeface="+mn-lt"/>
                          <a:ea typeface="+mn-ea"/>
                          <a:cs typeface="+mn-cs"/>
                        </a:rPr>
                        <a:t>mo</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cs-CZ" sz="2000" u="none" kern="1200" baseline="0" dirty="0" smtClean="0">
                          <a:solidFill>
                            <a:schemeClr val="tx1"/>
                          </a:solidFill>
                          <a:latin typeface="+mn-lt"/>
                          <a:ea typeface="+mn-ea"/>
                          <a:cs typeface="+mn-cs"/>
                        </a:rPr>
                        <a:t>11.5 </a:t>
                      </a:r>
                      <a:r>
                        <a:rPr lang="cs-CZ" sz="2000" u="none" kern="1200" baseline="0" dirty="0" err="1" smtClean="0">
                          <a:solidFill>
                            <a:schemeClr val="tx1"/>
                          </a:solidFill>
                          <a:latin typeface="+mn-lt"/>
                          <a:ea typeface="+mn-ea"/>
                          <a:cs typeface="+mn-cs"/>
                        </a:rPr>
                        <a:t>mo</a:t>
                      </a:r>
                      <a:r>
                        <a:rPr lang="cs-CZ" sz="2000" u="none" kern="1200" baseline="0" dirty="0" smtClean="0">
                          <a:solidFill>
                            <a:schemeClr val="tx1"/>
                          </a:solidFill>
                          <a:latin typeface="+mn-lt"/>
                          <a:ea typeface="+mn-ea"/>
                          <a:cs typeface="+mn-cs"/>
                        </a:rPr>
                        <a:t>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u="none" kern="1200" baseline="0" dirty="0" smtClean="0">
                          <a:solidFill>
                            <a:schemeClr val="tx1"/>
                          </a:solidFill>
                          <a:latin typeface="+mn-lt"/>
                          <a:ea typeface="+mn-ea"/>
                          <a:cs typeface="+mn-cs"/>
                        </a:rPr>
                        <a:t> 1.09 (0.66-1.79)</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936104">
                <a:tc>
                  <a:txBody>
                    <a:bodyPr/>
                    <a:lstStyle/>
                    <a:p>
                      <a:r>
                        <a:rPr lang="en-US" sz="2000" u="none" kern="1200" baseline="0" dirty="0" smtClean="0">
                          <a:solidFill>
                            <a:schemeClr val="tx1"/>
                          </a:solidFill>
                          <a:latin typeface="+mn-lt"/>
                          <a:ea typeface="+mn-ea"/>
                          <a:cs typeface="+mn-cs"/>
                        </a:rPr>
                        <a:t>Median overall survival (N=34, 35)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cs-CZ" sz="2000" u="none" kern="1200" baseline="0" dirty="0" smtClean="0">
                          <a:solidFill>
                            <a:schemeClr val="tx1"/>
                          </a:solidFill>
                          <a:latin typeface="+mn-lt"/>
                          <a:ea typeface="+mn-ea"/>
                          <a:cs typeface="+mn-cs"/>
                        </a:rPr>
                        <a:t>35.8 </a:t>
                      </a:r>
                      <a:r>
                        <a:rPr lang="cs-CZ" sz="2000" u="none" kern="1200" baseline="0" dirty="0" err="1" smtClean="0">
                          <a:solidFill>
                            <a:schemeClr val="tx1"/>
                          </a:solidFill>
                          <a:latin typeface="+mn-lt"/>
                          <a:ea typeface="+mn-ea"/>
                          <a:cs typeface="+mn-cs"/>
                        </a:rPr>
                        <a:t>mo</a:t>
                      </a:r>
                      <a:r>
                        <a:rPr lang="cs-CZ" sz="2000" u="none" kern="1200" baseline="0" dirty="0" smtClean="0">
                          <a:solidFill>
                            <a:schemeClr val="tx1"/>
                          </a:solidFill>
                          <a:latin typeface="+mn-lt"/>
                          <a:ea typeface="+mn-ea"/>
                          <a:cs typeface="+mn-cs"/>
                        </a:rPr>
                        <a:t>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cs-CZ" sz="2000" u="none" kern="1200" baseline="0" dirty="0" smtClean="0">
                          <a:solidFill>
                            <a:schemeClr val="tx1"/>
                          </a:solidFill>
                          <a:latin typeface="+mn-lt"/>
                          <a:ea typeface="+mn-ea"/>
                          <a:cs typeface="+mn-cs"/>
                        </a:rPr>
                        <a:t>41.6 </a:t>
                      </a:r>
                      <a:r>
                        <a:rPr lang="cs-CZ" sz="2000" u="none" kern="1200" baseline="0" dirty="0" err="1" smtClean="0">
                          <a:solidFill>
                            <a:schemeClr val="tx1"/>
                          </a:solidFill>
                          <a:latin typeface="+mn-lt"/>
                          <a:ea typeface="+mn-ea"/>
                          <a:cs typeface="+mn-cs"/>
                        </a:rPr>
                        <a:t>mo</a:t>
                      </a:r>
                      <a:r>
                        <a:rPr lang="cs-CZ" sz="2000" u="none" kern="1200" baseline="0" dirty="0" smtClean="0">
                          <a:solidFill>
                            <a:schemeClr val="tx1"/>
                          </a:solidFill>
                          <a:latin typeface="+mn-lt"/>
                          <a:ea typeface="+mn-ea"/>
                          <a:cs typeface="+mn-cs"/>
                        </a:rPr>
                        <a:t> </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2000" u="none" kern="1200" baseline="0" dirty="0" smtClean="0">
                          <a:solidFill>
                            <a:schemeClr val="tx1"/>
                          </a:solidFill>
                          <a:latin typeface="+mn-lt"/>
                          <a:ea typeface="+mn-ea"/>
                          <a:cs typeface="+mn-cs"/>
                        </a:rPr>
                        <a:t> 1.01 (0.55-1.86)</a:t>
                      </a:r>
                      <a:endParaRPr lang="en-US" sz="2000" baseline="0" dirty="0">
                        <a:solidFill>
                          <a:schemeClr val="tx1"/>
                        </a:solidFill>
                      </a:endParaRP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62284091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Text Box 3"/>
          <p:cNvSpPr txBox="1">
            <a:spLocks noChangeArrowheads="1"/>
          </p:cNvSpPr>
          <p:nvPr/>
        </p:nvSpPr>
        <p:spPr bwMode="blackWhite">
          <a:xfrm>
            <a:off x="539552" y="3196133"/>
            <a:ext cx="3744416" cy="1384995"/>
          </a:xfrm>
          <a:prstGeom prst="rect">
            <a:avLst/>
          </a:prstGeom>
          <a:noFill/>
          <a:ln w="28575" algn="ctr">
            <a:noFill/>
            <a:miter lim="800000"/>
            <a:headEnd/>
            <a:tailEnd/>
          </a:ln>
        </p:spPr>
        <p:txBody>
          <a:bodyPr wrap="square">
            <a:spAutoFit/>
          </a:bodyPr>
          <a:lstStyle/>
          <a:p>
            <a:pPr marL="285750" indent="-285750">
              <a:spcBef>
                <a:spcPct val="20000"/>
              </a:spcBef>
              <a:buClr>
                <a:srgbClr val="00335A"/>
              </a:buClr>
              <a:buFont typeface="Arial"/>
              <a:buChar char="•"/>
            </a:pPr>
            <a:r>
              <a:rPr lang="en-US" sz="2000" dirty="0"/>
              <a:t>FOLFOX6+Cetuximab: </a:t>
            </a:r>
            <a:r>
              <a:rPr lang="en-US" sz="2000" dirty="0" smtClean="0"/>
              <a:t/>
            </a:r>
            <a:br>
              <a:rPr lang="en-US" sz="2000" dirty="0" smtClean="0"/>
            </a:br>
            <a:r>
              <a:rPr lang="en-US" sz="2000" dirty="0" smtClean="0"/>
              <a:t>RR </a:t>
            </a:r>
            <a:r>
              <a:rPr lang="en-US" sz="2000" dirty="0">
                <a:sym typeface="Wingdings" pitchFamily="2" charset="2"/>
              </a:rPr>
              <a:t> 68%</a:t>
            </a:r>
          </a:p>
          <a:p>
            <a:pPr marL="285750" indent="-285750">
              <a:spcBef>
                <a:spcPct val="20000"/>
              </a:spcBef>
              <a:buClr>
                <a:srgbClr val="00335A"/>
              </a:buClr>
              <a:buFont typeface="Arial"/>
              <a:buChar char="•"/>
            </a:pPr>
            <a:r>
              <a:rPr lang="en-US" sz="2000" dirty="0" err="1">
                <a:sym typeface="Wingdings" pitchFamily="2" charset="2"/>
              </a:rPr>
              <a:t>FOLFIRI+Cetuximab</a:t>
            </a:r>
            <a:r>
              <a:rPr lang="en-US" sz="2000" dirty="0">
                <a:sym typeface="Wingdings" pitchFamily="2" charset="2"/>
              </a:rPr>
              <a:t>: </a:t>
            </a:r>
            <a:r>
              <a:rPr lang="en-US" sz="2000" dirty="0" smtClean="0">
                <a:sym typeface="Wingdings" pitchFamily="2" charset="2"/>
              </a:rPr>
              <a:t/>
            </a:r>
            <a:br>
              <a:rPr lang="en-US" sz="2000" dirty="0" smtClean="0">
                <a:sym typeface="Wingdings" pitchFamily="2" charset="2"/>
              </a:rPr>
            </a:br>
            <a:r>
              <a:rPr lang="en-US" sz="2000" dirty="0" smtClean="0">
                <a:sym typeface="Wingdings" pitchFamily="2" charset="2"/>
              </a:rPr>
              <a:t>RR </a:t>
            </a:r>
            <a:r>
              <a:rPr lang="en-US" sz="2000" dirty="0">
                <a:sym typeface="Wingdings" pitchFamily="2" charset="2"/>
              </a:rPr>
              <a:t> 57%</a:t>
            </a:r>
            <a:endParaRPr lang="en-US" sz="2000" dirty="0"/>
          </a:p>
        </p:txBody>
      </p:sp>
      <p:sp>
        <p:nvSpPr>
          <p:cNvPr id="19464" name="Text Box 206"/>
          <p:cNvSpPr txBox="1">
            <a:spLocks noChangeArrowheads="1"/>
          </p:cNvSpPr>
          <p:nvPr/>
        </p:nvSpPr>
        <p:spPr bwMode="auto">
          <a:xfrm>
            <a:off x="251520" y="2404045"/>
            <a:ext cx="4060825" cy="492443"/>
          </a:xfrm>
          <a:prstGeom prst="rect">
            <a:avLst/>
          </a:prstGeom>
          <a:noFill/>
          <a:ln w="9525">
            <a:noFill/>
            <a:miter lim="800000"/>
            <a:headEnd/>
            <a:tailEnd/>
          </a:ln>
        </p:spPr>
        <p:txBody>
          <a:bodyPr>
            <a:spAutoFit/>
          </a:bodyPr>
          <a:lstStyle/>
          <a:p>
            <a:pPr algn="ctr" eaLnBrk="1" hangingPunct="1">
              <a:spcBef>
                <a:spcPct val="50000"/>
              </a:spcBef>
            </a:pPr>
            <a:r>
              <a:rPr lang="en-US" sz="2600" b="1" dirty="0">
                <a:solidFill>
                  <a:srgbClr val="00335A"/>
                </a:solidFill>
              </a:rPr>
              <a:t>Before </a:t>
            </a:r>
            <a:r>
              <a:rPr lang="en-US" sz="2600" b="1" dirty="0" err="1">
                <a:solidFill>
                  <a:srgbClr val="00335A"/>
                </a:solidFill>
              </a:rPr>
              <a:t>cetuximab</a:t>
            </a:r>
            <a:r>
              <a:rPr lang="en-US" sz="2600" b="1" dirty="0">
                <a:solidFill>
                  <a:srgbClr val="00335A"/>
                </a:solidFill>
              </a:rPr>
              <a:t> + CT</a:t>
            </a:r>
          </a:p>
        </p:txBody>
      </p:sp>
      <p:sp>
        <p:nvSpPr>
          <p:cNvPr id="19468" name="Text Box 396"/>
          <p:cNvSpPr txBox="1">
            <a:spLocks noChangeArrowheads="1"/>
          </p:cNvSpPr>
          <p:nvPr/>
        </p:nvSpPr>
        <p:spPr bwMode="auto">
          <a:xfrm>
            <a:off x="4499992" y="2404045"/>
            <a:ext cx="4060825" cy="492443"/>
          </a:xfrm>
          <a:prstGeom prst="rect">
            <a:avLst/>
          </a:prstGeom>
          <a:noFill/>
          <a:ln w="9525">
            <a:noFill/>
            <a:miter lim="800000"/>
            <a:headEnd/>
            <a:tailEnd/>
          </a:ln>
        </p:spPr>
        <p:txBody>
          <a:bodyPr>
            <a:spAutoFit/>
          </a:bodyPr>
          <a:lstStyle/>
          <a:p>
            <a:pPr algn="ctr" eaLnBrk="1" hangingPunct="1">
              <a:spcBef>
                <a:spcPct val="50000"/>
              </a:spcBef>
            </a:pPr>
            <a:r>
              <a:rPr lang="de-DE" sz="2600" b="1" dirty="0">
                <a:solidFill>
                  <a:srgbClr val="00335A"/>
                </a:solidFill>
              </a:rPr>
              <a:t>After </a:t>
            </a:r>
            <a:r>
              <a:rPr lang="de-DE" sz="2600" b="1" dirty="0" err="1">
                <a:solidFill>
                  <a:srgbClr val="00335A"/>
                </a:solidFill>
              </a:rPr>
              <a:t>cetuximab</a:t>
            </a:r>
            <a:r>
              <a:rPr lang="de-DE" sz="2600" b="1" dirty="0">
                <a:solidFill>
                  <a:srgbClr val="00335A"/>
                </a:solidFill>
              </a:rPr>
              <a:t> + CT</a:t>
            </a:r>
          </a:p>
        </p:txBody>
      </p:sp>
      <p:sp>
        <p:nvSpPr>
          <p:cNvPr id="19471" name="Rectangle 2"/>
          <p:cNvSpPr>
            <a:spLocks noChangeArrowheads="1"/>
          </p:cNvSpPr>
          <p:nvPr/>
        </p:nvSpPr>
        <p:spPr bwMode="auto">
          <a:xfrm>
            <a:off x="571500" y="681038"/>
            <a:ext cx="8153400" cy="936625"/>
          </a:xfrm>
          <a:prstGeom prst="rect">
            <a:avLst/>
          </a:prstGeom>
          <a:noFill/>
          <a:ln w="9525">
            <a:noFill/>
            <a:miter lim="800000"/>
            <a:headEnd/>
            <a:tailEnd/>
          </a:ln>
        </p:spPr>
        <p:txBody>
          <a:bodyPr anchor="ctr"/>
          <a:lstStyle/>
          <a:p>
            <a:pPr algn="ctr"/>
            <a:r>
              <a:rPr lang="en-US" sz="2000">
                <a:solidFill>
                  <a:schemeClr val="tx2"/>
                </a:solidFill>
                <a:latin typeface="Arial Unicode MS" pitchFamily="34" charset="-128"/>
              </a:rPr>
              <a:t>CELIM: Resectability according to blinded assessment by 7 surgeons</a:t>
            </a:r>
          </a:p>
        </p:txBody>
      </p:sp>
      <p:sp>
        <p:nvSpPr>
          <p:cNvPr id="19472" name="Text Box 15"/>
          <p:cNvSpPr txBox="1">
            <a:spLocks noChangeArrowheads="1"/>
          </p:cNvSpPr>
          <p:nvPr/>
        </p:nvSpPr>
        <p:spPr bwMode="auto">
          <a:xfrm>
            <a:off x="2360613" y="6613525"/>
            <a:ext cx="6783387" cy="276999"/>
          </a:xfrm>
          <a:prstGeom prst="rect">
            <a:avLst/>
          </a:prstGeom>
          <a:noFill/>
          <a:ln w="9525">
            <a:noFill/>
            <a:miter lim="800000"/>
            <a:headEnd/>
            <a:tailEnd/>
          </a:ln>
        </p:spPr>
        <p:txBody>
          <a:bodyPr>
            <a:spAutoFit/>
          </a:bodyPr>
          <a:lstStyle/>
          <a:p>
            <a:pPr algn="r"/>
            <a:r>
              <a:rPr lang="en-US" sz="1200" dirty="0" err="1"/>
              <a:t>Folprecht</a:t>
            </a:r>
            <a:r>
              <a:rPr lang="en-US" sz="1200" dirty="0"/>
              <a:t> et al. Lancet </a:t>
            </a:r>
            <a:r>
              <a:rPr lang="en-US" sz="1200" dirty="0" err="1"/>
              <a:t>Oncol</a:t>
            </a:r>
            <a:r>
              <a:rPr lang="en-US" sz="1200" dirty="0"/>
              <a:t> 2010; 11:38-47</a:t>
            </a:r>
          </a:p>
        </p:txBody>
      </p:sp>
      <p:sp>
        <p:nvSpPr>
          <p:cNvPr id="19473" name="Text Box 3"/>
          <p:cNvSpPr txBox="1">
            <a:spLocks noChangeArrowheads="1"/>
          </p:cNvSpPr>
          <p:nvPr/>
        </p:nvSpPr>
        <p:spPr bwMode="blackWhite">
          <a:xfrm>
            <a:off x="4772025" y="3196133"/>
            <a:ext cx="4371975" cy="1384995"/>
          </a:xfrm>
          <a:prstGeom prst="rect">
            <a:avLst/>
          </a:prstGeom>
          <a:noFill/>
          <a:ln w="28575" algn="ctr">
            <a:noFill/>
            <a:miter lim="800000"/>
            <a:headEnd/>
            <a:tailEnd/>
          </a:ln>
        </p:spPr>
        <p:txBody>
          <a:bodyPr>
            <a:spAutoFit/>
          </a:bodyPr>
          <a:lstStyle/>
          <a:p>
            <a:pPr marL="285750" indent="-285750">
              <a:spcBef>
                <a:spcPct val="20000"/>
              </a:spcBef>
              <a:buClr>
                <a:srgbClr val="00335A"/>
              </a:buClr>
              <a:buFont typeface="Arial"/>
              <a:buChar char="•"/>
            </a:pPr>
            <a:r>
              <a:rPr lang="en-US" sz="2000" dirty="0"/>
              <a:t>FOLFOX6+Cetuximab: </a:t>
            </a:r>
            <a:r>
              <a:rPr lang="en-US" sz="2000" dirty="0" smtClean="0"/>
              <a:t/>
            </a:r>
            <a:br>
              <a:rPr lang="en-US" sz="2000" dirty="0" smtClean="0"/>
            </a:br>
            <a:r>
              <a:rPr lang="en-US" sz="2000" dirty="0" smtClean="0"/>
              <a:t>R0 </a:t>
            </a:r>
            <a:r>
              <a:rPr lang="en-US" sz="2000" dirty="0"/>
              <a:t>resection </a:t>
            </a:r>
            <a:r>
              <a:rPr lang="en-US" sz="2000" dirty="0">
                <a:sym typeface="Wingdings" pitchFamily="2" charset="2"/>
              </a:rPr>
              <a:t> 38%</a:t>
            </a:r>
          </a:p>
          <a:p>
            <a:pPr marL="285750" indent="-285750">
              <a:spcBef>
                <a:spcPct val="20000"/>
              </a:spcBef>
              <a:buClr>
                <a:srgbClr val="00335A"/>
              </a:buClr>
              <a:buFont typeface="Arial"/>
              <a:buChar char="•"/>
            </a:pPr>
            <a:r>
              <a:rPr lang="en-US" sz="2000" dirty="0" err="1">
                <a:sym typeface="Wingdings" pitchFamily="2" charset="2"/>
              </a:rPr>
              <a:t>FOLFIRI+Cetuximab</a:t>
            </a:r>
            <a:r>
              <a:rPr lang="en-US" sz="2000" dirty="0">
                <a:sym typeface="Wingdings" pitchFamily="2" charset="2"/>
              </a:rPr>
              <a:t>: </a:t>
            </a:r>
            <a:r>
              <a:rPr lang="en-US" sz="2000" dirty="0" smtClean="0">
                <a:sym typeface="Wingdings" pitchFamily="2" charset="2"/>
              </a:rPr>
              <a:t/>
            </a:r>
            <a:br>
              <a:rPr lang="en-US" sz="2000" dirty="0" smtClean="0">
                <a:sym typeface="Wingdings" pitchFamily="2" charset="2"/>
              </a:rPr>
            </a:br>
            <a:r>
              <a:rPr lang="en-US" sz="2000" dirty="0" smtClean="0">
                <a:sym typeface="Wingdings" pitchFamily="2" charset="2"/>
              </a:rPr>
              <a:t>R0 </a:t>
            </a:r>
            <a:r>
              <a:rPr lang="en-US" sz="2000" dirty="0">
                <a:sym typeface="Wingdings" pitchFamily="2" charset="2"/>
              </a:rPr>
              <a:t>resection  30%</a:t>
            </a:r>
            <a:endParaRPr lang="en-US" sz="2000" dirty="0"/>
          </a:p>
        </p:txBody>
      </p:sp>
      <p:sp>
        <p:nvSpPr>
          <p:cNvPr id="401" name="Rectangle 2"/>
          <p:cNvSpPr txBox="1">
            <a:spLocks noChangeArrowheads="1"/>
          </p:cNvSpPr>
          <p:nvPr/>
        </p:nvSpPr>
        <p:spPr>
          <a:xfrm>
            <a:off x="683568" y="116632"/>
            <a:ext cx="6335713" cy="819993"/>
          </a:xfrm>
          <a:prstGeom prst="rect">
            <a:avLst/>
          </a:prstGeom>
          <a:noFill/>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0" cap="none" spc="0" normalizeH="0" baseline="0" noProof="0" dirty="0" smtClean="0">
                <a:ln>
                  <a:noFill/>
                </a:ln>
                <a:solidFill>
                  <a:srgbClr val="A50021"/>
                </a:solidFill>
                <a:effectLst/>
                <a:uLnTx/>
                <a:uFillTx/>
                <a:latin typeface="+mj-lt"/>
                <a:ea typeface="+mj-ea"/>
                <a:cs typeface="+mj-cs"/>
              </a:rPr>
              <a:t>CELIM: Independent evaluation</a:t>
            </a:r>
          </a:p>
        </p:txBody>
      </p:sp>
    </p:spTree>
    <p:extLst>
      <p:ext uri="{BB962C8B-B14F-4D97-AF65-F5344CB8AC3E}">
        <p14:creationId xmlns:p14="http://schemas.microsoft.com/office/powerpoint/2010/main" val="163831807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6"/>
          <p:cNvGraphicFramePr>
            <a:graphicFrameLocks noChangeAspect="1"/>
          </p:cNvGraphicFramePr>
          <p:nvPr/>
        </p:nvGraphicFramePr>
        <p:xfrm>
          <a:off x="5219700" y="2027238"/>
          <a:ext cx="3619500" cy="3589337"/>
        </p:xfrm>
        <a:graphic>
          <a:graphicData uri="http://schemas.openxmlformats.org/presentationml/2006/ole">
            <mc:AlternateContent xmlns:mc="http://schemas.openxmlformats.org/markup-compatibility/2006">
              <mc:Choice xmlns:v="urn:schemas-microsoft-com:vml" Requires="v">
                <p:oleObj spid="_x0000_s3161" name="Chart" r:id="rId4" imgW="3552825" imgH="3419475" progId="MSGraph.Chart.8">
                  <p:embed followColorScheme="full"/>
                </p:oleObj>
              </mc:Choice>
              <mc:Fallback>
                <p:oleObj name="Chart" r:id="rId4" imgW="3552825" imgH="3419475" progId="MSGraph.Chart.8">
                  <p:embed followColorScheme="full"/>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9700" y="2027238"/>
                        <a:ext cx="3619500" cy="3589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Rectangle 7"/>
          <p:cNvSpPr>
            <a:spLocks noChangeArrowheads="1"/>
          </p:cNvSpPr>
          <p:nvPr/>
        </p:nvSpPr>
        <p:spPr bwMode="auto">
          <a:xfrm>
            <a:off x="4983163" y="2268538"/>
            <a:ext cx="381000" cy="3221037"/>
          </a:xfrm>
          <a:prstGeom prst="rect">
            <a:avLst/>
          </a:prstGeom>
          <a:noFill/>
          <a:ln w="38100">
            <a:noFill/>
            <a:miter lim="800000"/>
            <a:headEnd/>
            <a:tailEnd/>
          </a:ln>
        </p:spPr>
        <p:txBody>
          <a:bodyPr wrap="none">
            <a:spAutoFit/>
          </a:bodyPr>
          <a:lstStyle/>
          <a:p>
            <a:pPr algn="r">
              <a:spcAft>
                <a:spcPct val="250000"/>
              </a:spcAft>
            </a:pPr>
            <a:r>
              <a:rPr lang="es-ES" sz="1400" b="1">
                <a:cs typeface="Arial" pitchFamily="34" charset="0"/>
              </a:rPr>
              <a:t>20</a:t>
            </a:r>
          </a:p>
          <a:p>
            <a:pPr algn="r">
              <a:spcAft>
                <a:spcPct val="240000"/>
              </a:spcAft>
            </a:pPr>
            <a:r>
              <a:rPr lang="es-ES" sz="1400" b="1">
                <a:cs typeface="Arial" pitchFamily="34" charset="0"/>
              </a:rPr>
              <a:t>15</a:t>
            </a:r>
          </a:p>
          <a:p>
            <a:pPr algn="r">
              <a:spcAft>
                <a:spcPct val="240000"/>
              </a:spcAft>
            </a:pPr>
            <a:r>
              <a:rPr lang="es-ES" sz="1400" b="1">
                <a:cs typeface="Arial" pitchFamily="34" charset="0"/>
              </a:rPr>
              <a:t>10</a:t>
            </a:r>
          </a:p>
          <a:p>
            <a:pPr algn="r">
              <a:spcAft>
                <a:spcPct val="240000"/>
              </a:spcAft>
            </a:pPr>
            <a:r>
              <a:rPr lang="es-ES" sz="1400" b="1">
                <a:cs typeface="Arial" pitchFamily="34" charset="0"/>
              </a:rPr>
              <a:t>5</a:t>
            </a:r>
          </a:p>
          <a:p>
            <a:pPr algn="r">
              <a:spcAft>
                <a:spcPct val="240000"/>
              </a:spcAft>
            </a:pPr>
            <a:r>
              <a:rPr lang="es-ES" sz="1400" b="1">
                <a:cs typeface="Arial" pitchFamily="34" charset="0"/>
              </a:rPr>
              <a:t>0</a:t>
            </a:r>
          </a:p>
        </p:txBody>
      </p:sp>
      <p:sp>
        <p:nvSpPr>
          <p:cNvPr id="3079" name="Text Box 8"/>
          <p:cNvSpPr txBox="1">
            <a:spLocks noChangeArrowheads="1"/>
          </p:cNvSpPr>
          <p:nvPr/>
        </p:nvSpPr>
        <p:spPr bwMode="auto">
          <a:xfrm>
            <a:off x="5427663" y="5964238"/>
            <a:ext cx="1081087" cy="261610"/>
          </a:xfrm>
          <a:prstGeom prst="rect">
            <a:avLst/>
          </a:prstGeom>
          <a:noFill/>
          <a:ln w="12700">
            <a:noFill/>
            <a:miter lim="800000"/>
            <a:headEnd/>
            <a:tailEnd/>
          </a:ln>
        </p:spPr>
        <p:txBody>
          <a:bodyPr>
            <a:spAutoFit/>
          </a:bodyPr>
          <a:lstStyle/>
          <a:p>
            <a:pPr algn="ctr">
              <a:spcBef>
                <a:spcPct val="50000"/>
              </a:spcBef>
            </a:pPr>
            <a:r>
              <a:rPr lang="es-ES" sz="1100" b="1">
                <a:cs typeface="Arial" pitchFamily="34" charset="0"/>
              </a:rPr>
              <a:t>(n=704)</a:t>
            </a:r>
          </a:p>
        </p:txBody>
      </p:sp>
      <p:sp>
        <p:nvSpPr>
          <p:cNvPr id="3080" name="Text Box 9"/>
          <p:cNvSpPr txBox="1">
            <a:spLocks noChangeArrowheads="1"/>
          </p:cNvSpPr>
          <p:nvPr/>
        </p:nvSpPr>
        <p:spPr bwMode="auto">
          <a:xfrm>
            <a:off x="6451600" y="5964238"/>
            <a:ext cx="1081088" cy="261610"/>
          </a:xfrm>
          <a:prstGeom prst="rect">
            <a:avLst/>
          </a:prstGeom>
          <a:noFill/>
          <a:ln w="12700">
            <a:noFill/>
            <a:miter lim="800000"/>
            <a:headEnd/>
            <a:tailEnd/>
          </a:ln>
        </p:spPr>
        <p:txBody>
          <a:bodyPr>
            <a:spAutoFit/>
          </a:bodyPr>
          <a:lstStyle/>
          <a:p>
            <a:pPr algn="ctr">
              <a:spcBef>
                <a:spcPct val="50000"/>
              </a:spcBef>
            </a:pPr>
            <a:r>
              <a:rPr lang="es-ES" sz="1100" b="1">
                <a:cs typeface="Arial" pitchFamily="34" charset="0"/>
              </a:rPr>
              <a:t>(n=349)</a:t>
            </a:r>
          </a:p>
        </p:txBody>
      </p:sp>
      <p:sp>
        <p:nvSpPr>
          <p:cNvPr id="3081" name="Text Box 10"/>
          <p:cNvSpPr txBox="1">
            <a:spLocks noChangeArrowheads="1"/>
          </p:cNvSpPr>
          <p:nvPr/>
        </p:nvSpPr>
        <p:spPr bwMode="auto">
          <a:xfrm>
            <a:off x="7577138" y="5964238"/>
            <a:ext cx="1081087" cy="261610"/>
          </a:xfrm>
          <a:prstGeom prst="rect">
            <a:avLst/>
          </a:prstGeom>
          <a:noFill/>
          <a:ln w="12700">
            <a:noFill/>
            <a:miter lim="800000"/>
            <a:headEnd/>
            <a:tailEnd/>
          </a:ln>
        </p:spPr>
        <p:txBody>
          <a:bodyPr>
            <a:spAutoFit/>
          </a:bodyPr>
          <a:lstStyle/>
          <a:p>
            <a:pPr algn="ctr">
              <a:spcBef>
                <a:spcPct val="50000"/>
              </a:spcBef>
            </a:pPr>
            <a:r>
              <a:rPr lang="es-ES" sz="1100" b="1">
                <a:cs typeface="Arial" pitchFamily="34" charset="0"/>
              </a:rPr>
              <a:t>(n=230)</a:t>
            </a:r>
          </a:p>
        </p:txBody>
      </p:sp>
      <p:sp>
        <p:nvSpPr>
          <p:cNvPr id="3082" name="Text Box 11"/>
          <p:cNvSpPr txBox="1">
            <a:spLocks noChangeArrowheads="1"/>
          </p:cNvSpPr>
          <p:nvPr/>
        </p:nvSpPr>
        <p:spPr bwMode="auto">
          <a:xfrm rot="-5400000">
            <a:off x="5373688" y="4616450"/>
            <a:ext cx="679450" cy="244475"/>
          </a:xfrm>
          <a:prstGeom prst="rect">
            <a:avLst/>
          </a:prstGeom>
          <a:noFill/>
          <a:ln w="12700">
            <a:noFill/>
            <a:miter lim="800000"/>
            <a:headEnd/>
            <a:tailEnd/>
          </a:ln>
        </p:spPr>
        <p:txBody>
          <a:bodyPr>
            <a:spAutoFit/>
          </a:bodyPr>
          <a:lstStyle/>
          <a:p>
            <a:pPr>
              <a:spcBef>
                <a:spcPct val="50000"/>
              </a:spcBef>
            </a:pPr>
            <a:r>
              <a:rPr lang="es-ES" sz="1000" b="1">
                <a:solidFill>
                  <a:srgbClr val="0606B9"/>
                </a:solidFill>
                <a:cs typeface="Arial" pitchFamily="34" charset="0"/>
              </a:rPr>
              <a:t>n=107</a:t>
            </a:r>
          </a:p>
        </p:txBody>
      </p:sp>
      <p:sp>
        <p:nvSpPr>
          <p:cNvPr id="3083" name="Text Box 12"/>
          <p:cNvSpPr txBox="1">
            <a:spLocks noChangeArrowheads="1"/>
          </p:cNvSpPr>
          <p:nvPr/>
        </p:nvSpPr>
        <p:spPr bwMode="auto">
          <a:xfrm rot="-5400000">
            <a:off x="5826125" y="4687888"/>
            <a:ext cx="536575" cy="244475"/>
          </a:xfrm>
          <a:prstGeom prst="rect">
            <a:avLst/>
          </a:prstGeom>
          <a:noFill/>
          <a:ln w="12700">
            <a:noFill/>
            <a:miter lim="800000"/>
            <a:headEnd/>
            <a:tailEnd/>
          </a:ln>
        </p:spPr>
        <p:txBody>
          <a:bodyPr>
            <a:spAutoFit/>
          </a:bodyPr>
          <a:lstStyle/>
          <a:p>
            <a:pPr>
              <a:spcBef>
                <a:spcPct val="50000"/>
              </a:spcBef>
            </a:pPr>
            <a:r>
              <a:rPr lang="es-ES" sz="1000" b="1">
                <a:solidFill>
                  <a:srgbClr val="0606B9"/>
                </a:solidFill>
                <a:cs typeface="Arial" pitchFamily="34" charset="0"/>
              </a:rPr>
              <a:t>n=85</a:t>
            </a:r>
          </a:p>
        </p:txBody>
      </p:sp>
      <p:sp>
        <p:nvSpPr>
          <p:cNvPr id="3084" name="Text Box 13"/>
          <p:cNvSpPr txBox="1">
            <a:spLocks noChangeArrowheads="1"/>
          </p:cNvSpPr>
          <p:nvPr/>
        </p:nvSpPr>
        <p:spPr bwMode="auto">
          <a:xfrm rot="-5400000">
            <a:off x="6583363" y="4687888"/>
            <a:ext cx="536575" cy="244475"/>
          </a:xfrm>
          <a:prstGeom prst="rect">
            <a:avLst/>
          </a:prstGeom>
          <a:noFill/>
          <a:ln w="12700">
            <a:noFill/>
            <a:miter lim="800000"/>
            <a:headEnd/>
            <a:tailEnd/>
          </a:ln>
        </p:spPr>
        <p:txBody>
          <a:bodyPr>
            <a:spAutoFit/>
          </a:bodyPr>
          <a:lstStyle/>
          <a:p>
            <a:pPr>
              <a:spcBef>
                <a:spcPct val="50000"/>
              </a:spcBef>
            </a:pPr>
            <a:r>
              <a:rPr lang="es-ES" sz="1000" b="1">
                <a:solidFill>
                  <a:srgbClr val="0606B9"/>
                </a:solidFill>
                <a:cs typeface="Arial" pitchFamily="34" charset="0"/>
              </a:rPr>
              <a:t>n=71</a:t>
            </a:r>
          </a:p>
        </p:txBody>
      </p:sp>
      <p:sp>
        <p:nvSpPr>
          <p:cNvPr id="3085" name="Text Box 14"/>
          <p:cNvSpPr txBox="1">
            <a:spLocks noChangeArrowheads="1"/>
          </p:cNvSpPr>
          <p:nvPr/>
        </p:nvSpPr>
        <p:spPr bwMode="auto">
          <a:xfrm rot="-5400000">
            <a:off x="6952456" y="4683919"/>
            <a:ext cx="544513" cy="244475"/>
          </a:xfrm>
          <a:prstGeom prst="rect">
            <a:avLst/>
          </a:prstGeom>
          <a:noFill/>
          <a:ln w="12700">
            <a:noFill/>
            <a:miter lim="800000"/>
            <a:headEnd/>
            <a:tailEnd/>
          </a:ln>
        </p:spPr>
        <p:txBody>
          <a:bodyPr>
            <a:spAutoFit/>
          </a:bodyPr>
          <a:lstStyle/>
          <a:p>
            <a:pPr>
              <a:spcBef>
                <a:spcPct val="50000"/>
              </a:spcBef>
            </a:pPr>
            <a:r>
              <a:rPr lang="es-ES" sz="1000" b="1">
                <a:solidFill>
                  <a:srgbClr val="0606B9"/>
                </a:solidFill>
                <a:cs typeface="Arial" pitchFamily="34" charset="0"/>
              </a:rPr>
              <a:t>n=54</a:t>
            </a:r>
          </a:p>
        </p:txBody>
      </p:sp>
      <p:sp>
        <p:nvSpPr>
          <p:cNvPr id="3086" name="Text Box 15"/>
          <p:cNvSpPr txBox="1">
            <a:spLocks noChangeArrowheads="1"/>
          </p:cNvSpPr>
          <p:nvPr/>
        </p:nvSpPr>
        <p:spPr bwMode="auto">
          <a:xfrm rot="-5400000">
            <a:off x="7659688" y="4691062"/>
            <a:ext cx="552450" cy="244475"/>
          </a:xfrm>
          <a:prstGeom prst="rect">
            <a:avLst/>
          </a:prstGeom>
          <a:noFill/>
          <a:ln w="12700">
            <a:noFill/>
            <a:miter lim="800000"/>
            <a:headEnd/>
            <a:tailEnd/>
          </a:ln>
        </p:spPr>
        <p:txBody>
          <a:bodyPr>
            <a:spAutoFit/>
          </a:bodyPr>
          <a:lstStyle/>
          <a:p>
            <a:pPr>
              <a:spcBef>
                <a:spcPct val="50000"/>
              </a:spcBef>
            </a:pPr>
            <a:r>
              <a:rPr lang="es-ES" sz="1000" b="1">
                <a:solidFill>
                  <a:srgbClr val="0606B9"/>
                </a:solidFill>
                <a:cs typeface="Arial" pitchFamily="34" charset="0"/>
              </a:rPr>
              <a:t>n=33</a:t>
            </a:r>
          </a:p>
        </p:txBody>
      </p:sp>
      <p:sp>
        <p:nvSpPr>
          <p:cNvPr id="3087" name="Text Box 16"/>
          <p:cNvSpPr txBox="1">
            <a:spLocks noChangeArrowheads="1"/>
          </p:cNvSpPr>
          <p:nvPr/>
        </p:nvSpPr>
        <p:spPr bwMode="auto">
          <a:xfrm rot="-5400000">
            <a:off x="7985919" y="4633119"/>
            <a:ext cx="665163" cy="244475"/>
          </a:xfrm>
          <a:prstGeom prst="rect">
            <a:avLst/>
          </a:prstGeom>
          <a:noFill/>
          <a:ln w="12700">
            <a:noFill/>
            <a:miter lim="800000"/>
            <a:headEnd/>
            <a:tailEnd/>
          </a:ln>
        </p:spPr>
        <p:txBody>
          <a:bodyPr>
            <a:spAutoFit/>
          </a:bodyPr>
          <a:lstStyle/>
          <a:p>
            <a:pPr>
              <a:spcBef>
                <a:spcPct val="50000"/>
              </a:spcBef>
            </a:pPr>
            <a:r>
              <a:rPr lang="es-ES" sz="1000" b="1">
                <a:solidFill>
                  <a:srgbClr val="0606B9"/>
                </a:solidFill>
                <a:cs typeface="Arial" pitchFamily="34" charset="0"/>
              </a:rPr>
              <a:t>n=27</a:t>
            </a:r>
          </a:p>
        </p:txBody>
      </p:sp>
      <p:sp>
        <p:nvSpPr>
          <p:cNvPr id="3088" name="Text Box 17"/>
          <p:cNvSpPr txBox="1">
            <a:spLocks noChangeArrowheads="1"/>
          </p:cNvSpPr>
          <p:nvPr/>
        </p:nvSpPr>
        <p:spPr bwMode="auto">
          <a:xfrm>
            <a:off x="5289550" y="2740025"/>
            <a:ext cx="793750" cy="244475"/>
          </a:xfrm>
          <a:prstGeom prst="rect">
            <a:avLst/>
          </a:prstGeom>
          <a:noFill/>
          <a:ln w="12700">
            <a:noFill/>
            <a:miter lim="800000"/>
            <a:headEnd/>
            <a:tailEnd/>
          </a:ln>
        </p:spPr>
        <p:txBody>
          <a:bodyPr>
            <a:spAutoFit/>
          </a:bodyPr>
          <a:lstStyle/>
          <a:p>
            <a:pPr algn="ctr">
              <a:spcBef>
                <a:spcPct val="50000"/>
              </a:spcBef>
            </a:pPr>
            <a:r>
              <a:rPr lang="es-ES" sz="1000" b="1">
                <a:cs typeface="Arial" pitchFamily="34" charset="0"/>
              </a:rPr>
              <a:t>15.2</a:t>
            </a:r>
          </a:p>
        </p:txBody>
      </p:sp>
      <p:sp>
        <p:nvSpPr>
          <p:cNvPr id="3089" name="Text Box 18"/>
          <p:cNvSpPr txBox="1">
            <a:spLocks noChangeArrowheads="1"/>
          </p:cNvSpPr>
          <p:nvPr/>
        </p:nvSpPr>
        <p:spPr bwMode="auto">
          <a:xfrm>
            <a:off x="7504113" y="2830513"/>
            <a:ext cx="790575" cy="244475"/>
          </a:xfrm>
          <a:prstGeom prst="rect">
            <a:avLst/>
          </a:prstGeom>
          <a:noFill/>
          <a:ln w="12700">
            <a:noFill/>
            <a:miter lim="800000"/>
            <a:headEnd/>
            <a:tailEnd/>
          </a:ln>
        </p:spPr>
        <p:txBody>
          <a:bodyPr>
            <a:spAutoFit/>
          </a:bodyPr>
          <a:lstStyle/>
          <a:p>
            <a:pPr algn="ctr">
              <a:spcBef>
                <a:spcPct val="50000"/>
              </a:spcBef>
            </a:pPr>
            <a:r>
              <a:rPr lang="es-ES" sz="1000" b="1">
                <a:cs typeface="Arial" pitchFamily="34" charset="0"/>
              </a:rPr>
              <a:t>14.3</a:t>
            </a:r>
          </a:p>
        </p:txBody>
      </p:sp>
      <p:sp>
        <p:nvSpPr>
          <p:cNvPr id="3090" name="Text Box 19"/>
          <p:cNvSpPr txBox="1">
            <a:spLocks noChangeArrowheads="1"/>
          </p:cNvSpPr>
          <p:nvPr/>
        </p:nvSpPr>
        <p:spPr bwMode="auto">
          <a:xfrm>
            <a:off x="5686425" y="3203575"/>
            <a:ext cx="793750" cy="244475"/>
          </a:xfrm>
          <a:prstGeom prst="rect">
            <a:avLst/>
          </a:prstGeom>
          <a:noFill/>
          <a:ln w="12700">
            <a:noFill/>
            <a:miter lim="800000"/>
            <a:headEnd/>
            <a:tailEnd/>
          </a:ln>
        </p:spPr>
        <p:txBody>
          <a:bodyPr>
            <a:spAutoFit/>
          </a:bodyPr>
          <a:lstStyle/>
          <a:p>
            <a:pPr algn="ctr">
              <a:spcBef>
                <a:spcPct val="50000"/>
              </a:spcBef>
            </a:pPr>
            <a:r>
              <a:rPr lang="es-ES" sz="1000" b="1">
                <a:cs typeface="Arial" pitchFamily="34" charset="0"/>
              </a:rPr>
              <a:t>12.1</a:t>
            </a:r>
          </a:p>
        </p:txBody>
      </p:sp>
      <p:sp>
        <p:nvSpPr>
          <p:cNvPr id="3091" name="Text Box 20"/>
          <p:cNvSpPr txBox="1">
            <a:spLocks noChangeArrowheads="1"/>
          </p:cNvSpPr>
          <p:nvPr/>
        </p:nvSpPr>
        <p:spPr bwMode="auto">
          <a:xfrm>
            <a:off x="6778625" y="2671763"/>
            <a:ext cx="793750" cy="244475"/>
          </a:xfrm>
          <a:prstGeom prst="rect">
            <a:avLst/>
          </a:prstGeom>
          <a:noFill/>
          <a:ln w="12700">
            <a:noFill/>
            <a:miter lim="800000"/>
            <a:headEnd/>
            <a:tailEnd/>
          </a:ln>
        </p:spPr>
        <p:txBody>
          <a:bodyPr>
            <a:spAutoFit/>
          </a:bodyPr>
          <a:lstStyle/>
          <a:p>
            <a:pPr algn="ctr">
              <a:spcBef>
                <a:spcPct val="50000"/>
              </a:spcBef>
            </a:pPr>
            <a:r>
              <a:rPr lang="es-ES" sz="1000" b="1">
                <a:cs typeface="Arial" pitchFamily="34" charset="0"/>
              </a:rPr>
              <a:t>15.4</a:t>
            </a:r>
          </a:p>
        </p:txBody>
      </p:sp>
      <p:sp>
        <p:nvSpPr>
          <p:cNvPr id="3092" name="Text Box 21"/>
          <p:cNvSpPr txBox="1">
            <a:spLocks noChangeArrowheads="1"/>
          </p:cNvSpPr>
          <p:nvPr/>
        </p:nvSpPr>
        <p:spPr bwMode="auto">
          <a:xfrm>
            <a:off x="7905750" y="3265488"/>
            <a:ext cx="790575" cy="244475"/>
          </a:xfrm>
          <a:prstGeom prst="rect">
            <a:avLst/>
          </a:prstGeom>
          <a:noFill/>
          <a:ln w="12700">
            <a:noFill/>
            <a:miter lim="800000"/>
            <a:headEnd/>
            <a:tailEnd/>
          </a:ln>
        </p:spPr>
        <p:txBody>
          <a:bodyPr>
            <a:spAutoFit/>
          </a:bodyPr>
          <a:lstStyle/>
          <a:p>
            <a:pPr algn="ctr">
              <a:spcBef>
                <a:spcPct val="50000"/>
              </a:spcBef>
            </a:pPr>
            <a:r>
              <a:rPr lang="es-ES" sz="1000" b="1">
                <a:cs typeface="Arial" pitchFamily="34" charset="0"/>
              </a:rPr>
              <a:t>11.7</a:t>
            </a:r>
          </a:p>
        </p:txBody>
      </p:sp>
      <p:sp>
        <p:nvSpPr>
          <p:cNvPr id="3093" name="Text Box 22"/>
          <p:cNvSpPr txBox="1">
            <a:spLocks noChangeArrowheads="1"/>
          </p:cNvSpPr>
          <p:nvPr/>
        </p:nvSpPr>
        <p:spPr bwMode="auto">
          <a:xfrm>
            <a:off x="4857750" y="1181100"/>
            <a:ext cx="4114800" cy="517525"/>
          </a:xfrm>
          <a:prstGeom prst="rect">
            <a:avLst/>
          </a:prstGeom>
          <a:noFill/>
          <a:ln w="12700">
            <a:noFill/>
            <a:miter lim="800000"/>
            <a:headEnd/>
            <a:tailEnd/>
          </a:ln>
        </p:spPr>
        <p:txBody>
          <a:bodyPr>
            <a:spAutoFit/>
          </a:bodyPr>
          <a:lstStyle/>
          <a:p>
            <a:pPr algn="ctr">
              <a:spcBef>
                <a:spcPct val="50000"/>
              </a:spcBef>
            </a:pPr>
            <a:r>
              <a:rPr lang="en-US" sz="1400" b="1">
                <a:cs typeface="Arial" pitchFamily="34" charset="0"/>
              </a:rPr>
              <a:t>Potentially curative liver resection rates: liver limited disease</a:t>
            </a:r>
          </a:p>
        </p:txBody>
      </p:sp>
      <p:sp>
        <p:nvSpPr>
          <p:cNvPr id="3094" name="Text Box 23"/>
          <p:cNvSpPr txBox="1">
            <a:spLocks noChangeArrowheads="1"/>
          </p:cNvSpPr>
          <p:nvPr/>
        </p:nvSpPr>
        <p:spPr bwMode="auto">
          <a:xfrm>
            <a:off x="6413500" y="1962150"/>
            <a:ext cx="792163" cy="244475"/>
          </a:xfrm>
          <a:prstGeom prst="rect">
            <a:avLst/>
          </a:prstGeom>
          <a:noFill/>
          <a:ln w="12700">
            <a:noFill/>
            <a:miter lim="800000"/>
            <a:headEnd/>
            <a:tailEnd/>
          </a:ln>
        </p:spPr>
        <p:txBody>
          <a:bodyPr>
            <a:spAutoFit/>
          </a:bodyPr>
          <a:lstStyle/>
          <a:p>
            <a:pPr algn="ctr">
              <a:spcBef>
                <a:spcPct val="50000"/>
              </a:spcBef>
            </a:pPr>
            <a:r>
              <a:rPr lang="es-ES" sz="1000" b="1">
                <a:cs typeface="Arial" pitchFamily="34" charset="0"/>
              </a:rPr>
              <a:t>20.3</a:t>
            </a:r>
          </a:p>
        </p:txBody>
      </p:sp>
      <p:sp>
        <p:nvSpPr>
          <p:cNvPr id="3095" name="Text Box 24"/>
          <p:cNvSpPr txBox="1">
            <a:spLocks noChangeArrowheads="1"/>
          </p:cNvSpPr>
          <p:nvPr/>
        </p:nvSpPr>
        <p:spPr bwMode="auto">
          <a:xfrm>
            <a:off x="5381625" y="5419725"/>
            <a:ext cx="1062038" cy="396875"/>
          </a:xfrm>
          <a:prstGeom prst="rect">
            <a:avLst/>
          </a:prstGeom>
          <a:noFill/>
          <a:ln w="12700">
            <a:noFill/>
            <a:miter lim="800000"/>
            <a:headEnd type="none" w="sm" len="sm"/>
            <a:tailEnd type="none" w="sm" len="sm"/>
          </a:ln>
        </p:spPr>
        <p:txBody>
          <a:bodyPr>
            <a:spAutoFit/>
          </a:bodyPr>
          <a:lstStyle/>
          <a:p>
            <a:pPr algn="ctr">
              <a:spcBef>
                <a:spcPct val="50000"/>
              </a:spcBef>
            </a:pPr>
            <a:r>
              <a:rPr lang="es-ES" sz="1000" b="1">
                <a:cs typeface="Arial" pitchFamily="34" charset="0"/>
              </a:rPr>
              <a:t>Bevacizumab + CHT (All)</a:t>
            </a:r>
          </a:p>
        </p:txBody>
      </p:sp>
      <p:sp>
        <p:nvSpPr>
          <p:cNvPr id="3096" name="Text Box 25"/>
          <p:cNvSpPr txBox="1">
            <a:spLocks noChangeArrowheads="1"/>
          </p:cNvSpPr>
          <p:nvPr/>
        </p:nvSpPr>
        <p:spPr bwMode="auto">
          <a:xfrm>
            <a:off x="6443663" y="5419725"/>
            <a:ext cx="1223962" cy="396875"/>
          </a:xfrm>
          <a:prstGeom prst="rect">
            <a:avLst/>
          </a:prstGeom>
          <a:noFill/>
          <a:ln w="12700">
            <a:noFill/>
            <a:miter lim="800000"/>
            <a:headEnd type="none" w="sm" len="sm"/>
            <a:tailEnd type="none" w="sm" len="sm"/>
          </a:ln>
        </p:spPr>
        <p:txBody>
          <a:bodyPr>
            <a:spAutoFit/>
          </a:bodyPr>
          <a:lstStyle/>
          <a:p>
            <a:pPr algn="ctr">
              <a:spcBef>
                <a:spcPct val="50000"/>
              </a:spcBef>
            </a:pPr>
            <a:r>
              <a:rPr lang="es-ES" sz="1000" b="1">
                <a:cs typeface="Arial" pitchFamily="34" charset="0"/>
              </a:rPr>
              <a:t>Bevacizumab +</a:t>
            </a:r>
            <a:br>
              <a:rPr lang="es-ES" sz="1000" b="1">
                <a:cs typeface="Arial" pitchFamily="34" charset="0"/>
              </a:rPr>
            </a:br>
            <a:r>
              <a:rPr lang="es-ES" sz="1000" b="1">
                <a:cs typeface="Arial" pitchFamily="34" charset="0"/>
              </a:rPr>
              <a:t>OXL-based CHT</a:t>
            </a:r>
          </a:p>
        </p:txBody>
      </p:sp>
      <p:sp>
        <p:nvSpPr>
          <p:cNvPr id="3097" name="Text Box 26"/>
          <p:cNvSpPr txBox="1">
            <a:spLocks noChangeArrowheads="1"/>
          </p:cNvSpPr>
          <p:nvPr/>
        </p:nvSpPr>
        <p:spPr bwMode="auto">
          <a:xfrm>
            <a:off x="7524750" y="5419725"/>
            <a:ext cx="1367730" cy="400110"/>
          </a:xfrm>
          <a:prstGeom prst="rect">
            <a:avLst/>
          </a:prstGeom>
          <a:noFill/>
          <a:ln w="12700">
            <a:noFill/>
            <a:miter lim="800000"/>
            <a:headEnd type="none" w="sm" len="sm"/>
            <a:tailEnd type="none" w="sm" len="sm"/>
          </a:ln>
        </p:spPr>
        <p:txBody>
          <a:bodyPr wrap="square">
            <a:spAutoFit/>
          </a:bodyPr>
          <a:lstStyle/>
          <a:p>
            <a:pPr algn="ctr">
              <a:spcBef>
                <a:spcPct val="50000"/>
              </a:spcBef>
            </a:pPr>
            <a:r>
              <a:rPr lang="es-ES" sz="1000" b="1" dirty="0" err="1">
                <a:cs typeface="Arial" pitchFamily="34" charset="0"/>
              </a:rPr>
              <a:t>Bevacizumab</a:t>
            </a:r>
            <a:r>
              <a:rPr lang="es-ES" sz="1000" b="1" dirty="0">
                <a:cs typeface="Arial" pitchFamily="34" charset="0"/>
              </a:rPr>
              <a:t> +</a:t>
            </a:r>
            <a:br>
              <a:rPr lang="es-ES" sz="1000" b="1" dirty="0">
                <a:cs typeface="Arial" pitchFamily="34" charset="0"/>
              </a:rPr>
            </a:br>
            <a:r>
              <a:rPr lang="es-ES" sz="1000" b="1" dirty="0">
                <a:cs typeface="Arial" pitchFamily="34" charset="0"/>
              </a:rPr>
              <a:t>CPT-11-based CHT</a:t>
            </a:r>
          </a:p>
        </p:txBody>
      </p:sp>
      <p:sp>
        <p:nvSpPr>
          <p:cNvPr id="3098" name="Rectangle 2"/>
          <p:cNvSpPr>
            <a:spLocks noChangeArrowheads="1"/>
          </p:cNvSpPr>
          <p:nvPr/>
        </p:nvSpPr>
        <p:spPr bwMode="auto">
          <a:xfrm>
            <a:off x="909638" y="-11014"/>
            <a:ext cx="7772400" cy="847726"/>
          </a:xfrm>
          <a:prstGeom prst="rect">
            <a:avLst/>
          </a:prstGeom>
          <a:noFill/>
          <a:ln w="9525">
            <a:noFill/>
            <a:miter lim="800000"/>
            <a:headEnd/>
            <a:tailEnd/>
          </a:ln>
        </p:spPr>
        <p:txBody>
          <a:bodyPr anchor="ctr"/>
          <a:lstStyle/>
          <a:p>
            <a:r>
              <a:rPr lang="en-GB" sz="2800" b="1" dirty="0" err="1" smtClean="0">
                <a:solidFill>
                  <a:srgbClr val="A50021"/>
                </a:solidFill>
              </a:rPr>
              <a:t>Bevacizumab</a:t>
            </a:r>
            <a:r>
              <a:rPr lang="en-GB" sz="2800" b="1" dirty="0" smtClean="0">
                <a:solidFill>
                  <a:srgbClr val="A50021"/>
                </a:solidFill>
              </a:rPr>
              <a:t> + Chemotherapy</a:t>
            </a:r>
            <a:endParaRPr lang="es-ES" sz="2800" b="1" dirty="0">
              <a:solidFill>
                <a:srgbClr val="A50021"/>
              </a:solidFill>
            </a:endParaRPr>
          </a:p>
        </p:txBody>
      </p:sp>
      <p:graphicFrame>
        <p:nvGraphicFramePr>
          <p:cNvPr id="3075" name="Object 28"/>
          <p:cNvGraphicFramePr>
            <a:graphicFrameLocks noChangeAspect="1"/>
          </p:cNvGraphicFramePr>
          <p:nvPr/>
        </p:nvGraphicFramePr>
        <p:xfrm>
          <a:off x="787400" y="1638300"/>
          <a:ext cx="3675063" cy="3681413"/>
        </p:xfrm>
        <a:graphic>
          <a:graphicData uri="http://schemas.openxmlformats.org/presentationml/2006/ole">
            <mc:AlternateContent xmlns:mc="http://schemas.openxmlformats.org/markup-compatibility/2006">
              <mc:Choice xmlns:v="urn:schemas-microsoft-com:vml" Requires="v">
                <p:oleObj spid="_x0000_s3162" name="Chart" r:id="rId6" imgW="3676650" imgH="3419475" progId="MSGraph.Chart.8">
                  <p:embed followColorScheme="full"/>
                </p:oleObj>
              </mc:Choice>
              <mc:Fallback>
                <p:oleObj name="Chart" r:id="rId6" imgW="3676650" imgH="3419475" progId="MSGraph.Chart.8">
                  <p:embed followColorScheme="full"/>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invGray">
                      <a:xfrm>
                        <a:off x="787400" y="1638300"/>
                        <a:ext cx="3675063" cy="368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3099" name="Text Box 29"/>
          <p:cNvSpPr txBox="1">
            <a:spLocks noChangeArrowheads="1"/>
          </p:cNvSpPr>
          <p:nvPr/>
        </p:nvSpPr>
        <p:spPr bwMode="auto">
          <a:xfrm>
            <a:off x="1325563" y="1758950"/>
            <a:ext cx="942975" cy="517525"/>
          </a:xfrm>
          <a:prstGeom prst="rect">
            <a:avLst/>
          </a:prstGeom>
          <a:noFill/>
          <a:ln w="12700">
            <a:noFill/>
            <a:miter lim="800000"/>
            <a:headEnd/>
            <a:tailEnd/>
          </a:ln>
        </p:spPr>
        <p:txBody>
          <a:bodyPr>
            <a:spAutoFit/>
          </a:bodyPr>
          <a:lstStyle/>
          <a:p>
            <a:pPr algn="ctr">
              <a:spcBef>
                <a:spcPct val="50000"/>
              </a:spcBef>
            </a:pPr>
            <a:r>
              <a:rPr lang="en-US" sz="1400" b="1">
                <a:ea typeface="ＭＳ Ｐゴシック" pitchFamily="34" charset="-128"/>
                <a:cs typeface="Arial" pitchFamily="34" charset="0"/>
              </a:rPr>
              <a:t>17.1</a:t>
            </a:r>
            <a:br>
              <a:rPr lang="en-US" sz="1400" b="1">
                <a:ea typeface="ＭＳ Ｐゴシック" pitchFamily="34" charset="-128"/>
                <a:cs typeface="Arial" pitchFamily="34" charset="0"/>
              </a:rPr>
            </a:br>
            <a:endParaRPr lang="en-US" sz="1400" b="1">
              <a:ea typeface="ＭＳ Ｐゴシック" pitchFamily="34" charset="-128"/>
              <a:cs typeface="Arial" pitchFamily="34" charset="0"/>
            </a:endParaRPr>
          </a:p>
        </p:txBody>
      </p:sp>
      <p:sp>
        <p:nvSpPr>
          <p:cNvPr id="3100" name="Text Box 30"/>
          <p:cNvSpPr txBox="1">
            <a:spLocks noChangeArrowheads="1"/>
          </p:cNvSpPr>
          <p:nvPr/>
        </p:nvSpPr>
        <p:spPr bwMode="white">
          <a:xfrm>
            <a:off x="1338263" y="4838700"/>
            <a:ext cx="914400" cy="304800"/>
          </a:xfrm>
          <a:prstGeom prst="rect">
            <a:avLst/>
          </a:prstGeom>
          <a:noFill/>
          <a:ln w="12700">
            <a:noFill/>
            <a:miter lim="800000"/>
            <a:headEnd/>
            <a:tailEnd/>
          </a:ln>
        </p:spPr>
        <p:txBody>
          <a:bodyPr>
            <a:spAutoFit/>
          </a:bodyPr>
          <a:lstStyle/>
          <a:p>
            <a:pPr algn="ctr">
              <a:spcBef>
                <a:spcPct val="50000"/>
              </a:spcBef>
            </a:pPr>
            <a:r>
              <a:rPr lang="en-US" sz="1400" b="1">
                <a:ea typeface="ＭＳ Ｐゴシック" pitchFamily="34" charset="-128"/>
                <a:cs typeface="Arial" pitchFamily="34" charset="0"/>
              </a:rPr>
              <a:t>n=36</a:t>
            </a:r>
          </a:p>
        </p:txBody>
      </p:sp>
      <p:sp>
        <p:nvSpPr>
          <p:cNvPr id="3101" name="Text Box 31"/>
          <p:cNvSpPr txBox="1">
            <a:spLocks noChangeArrowheads="1"/>
          </p:cNvSpPr>
          <p:nvPr/>
        </p:nvSpPr>
        <p:spPr bwMode="white">
          <a:xfrm>
            <a:off x="3052763" y="4838700"/>
            <a:ext cx="944562" cy="304800"/>
          </a:xfrm>
          <a:prstGeom prst="rect">
            <a:avLst/>
          </a:prstGeom>
          <a:noFill/>
          <a:ln w="12700">
            <a:noFill/>
            <a:miter lim="800000"/>
            <a:headEnd/>
            <a:tailEnd/>
          </a:ln>
        </p:spPr>
        <p:txBody>
          <a:bodyPr>
            <a:spAutoFit/>
          </a:bodyPr>
          <a:lstStyle/>
          <a:p>
            <a:pPr algn="ctr">
              <a:spcBef>
                <a:spcPct val="50000"/>
              </a:spcBef>
            </a:pPr>
            <a:r>
              <a:rPr lang="en-US" sz="1400" b="1">
                <a:ea typeface="ＭＳ Ｐゴシック" pitchFamily="34" charset="-128"/>
                <a:cs typeface="Arial" pitchFamily="34" charset="0"/>
              </a:rPr>
              <a:t>n=26</a:t>
            </a:r>
          </a:p>
        </p:txBody>
      </p:sp>
      <p:sp>
        <p:nvSpPr>
          <p:cNvPr id="3102" name="Text Box 32"/>
          <p:cNvSpPr txBox="1">
            <a:spLocks noChangeArrowheads="1"/>
          </p:cNvSpPr>
          <p:nvPr/>
        </p:nvSpPr>
        <p:spPr bwMode="auto">
          <a:xfrm>
            <a:off x="3074988" y="2730500"/>
            <a:ext cx="885825" cy="304800"/>
          </a:xfrm>
          <a:prstGeom prst="rect">
            <a:avLst/>
          </a:prstGeom>
          <a:noFill/>
          <a:ln w="12700">
            <a:noFill/>
            <a:miter lim="800000"/>
            <a:headEnd/>
            <a:tailEnd/>
          </a:ln>
        </p:spPr>
        <p:txBody>
          <a:bodyPr>
            <a:spAutoFit/>
          </a:bodyPr>
          <a:lstStyle/>
          <a:p>
            <a:pPr algn="ctr">
              <a:spcBef>
                <a:spcPct val="50000"/>
              </a:spcBef>
            </a:pPr>
            <a:r>
              <a:rPr lang="en-US" sz="1400" b="1">
                <a:ea typeface="ＭＳ Ｐゴシック" pitchFamily="34" charset="-128"/>
                <a:cs typeface="Arial" pitchFamily="34" charset="0"/>
              </a:rPr>
              <a:t>12.6</a:t>
            </a:r>
          </a:p>
        </p:txBody>
      </p:sp>
      <p:sp>
        <p:nvSpPr>
          <p:cNvPr id="3103" name="Text Box 33"/>
          <p:cNvSpPr txBox="1">
            <a:spLocks noChangeArrowheads="1"/>
          </p:cNvSpPr>
          <p:nvPr/>
        </p:nvSpPr>
        <p:spPr bwMode="auto">
          <a:xfrm>
            <a:off x="1576388" y="1492250"/>
            <a:ext cx="184150" cy="304800"/>
          </a:xfrm>
          <a:prstGeom prst="rect">
            <a:avLst/>
          </a:prstGeom>
          <a:noFill/>
          <a:ln w="9525">
            <a:noFill/>
            <a:miter lim="800000"/>
            <a:headEnd/>
            <a:tailEnd/>
          </a:ln>
        </p:spPr>
        <p:txBody>
          <a:bodyPr wrap="none">
            <a:spAutoFit/>
          </a:bodyPr>
          <a:lstStyle/>
          <a:p>
            <a:pPr eaLnBrk="1" hangingPunct="1"/>
            <a:endParaRPr lang="es-ES" sz="1400">
              <a:ea typeface="ＭＳ Ｐゴシック" pitchFamily="34" charset="-128"/>
              <a:cs typeface="Arial" pitchFamily="34" charset="0"/>
            </a:endParaRPr>
          </a:p>
        </p:txBody>
      </p:sp>
      <p:sp>
        <p:nvSpPr>
          <p:cNvPr id="3104" name="Text Box 34"/>
          <p:cNvSpPr txBox="1">
            <a:spLocks noChangeArrowheads="1"/>
          </p:cNvSpPr>
          <p:nvPr/>
        </p:nvSpPr>
        <p:spPr bwMode="auto">
          <a:xfrm>
            <a:off x="947738" y="1216025"/>
            <a:ext cx="3346450" cy="517525"/>
          </a:xfrm>
          <a:prstGeom prst="rect">
            <a:avLst/>
          </a:prstGeom>
          <a:noFill/>
          <a:ln w="9525">
            <a:noFill/>
            <a:miter lim="800000"/>
            <a:headEnd/>
            <a:tailEnd/>
          </a:ln>
        </p:spPr>
        <p:txBody>
          <a:bodyPr>
            <a:spAutoFit/>
          </a:bodyPr>
          <a:lstStyle/>
          <a:p>
            <a:pPr algn="ctr" eaLnBrk="1" hangingPunct="1"/>
            <a:r>
              <a:rPr lang="en-GB" sz="1400" b="1">
                <a:ea typeface="ＭＳ Ｐゴシック" pitchFamily="34" charset="-128"/>
                <a:cs typeface="Arial" pitchFamily="34" charset="0"/>
              </a:rPr>
              <a:t>Curative liver surgery:</a:t>
            </a:r>
            <a:br>
              <a:rPr lang="en-GB" sz="1400" b="1">
                <a:ea typeface="ＭＳ Ｐゴシック" pitchFamily="34" charset="-128"/>
                <a:cs typeface="Arial" pitchFamily="34" charset="0"/>
              </a:rPr>
            </a:br>
            <a:r>
              <a:rPr lang="en-GB" sz="1400" b="1">
                <a:ea typeface="ＭＳ Ｐゴシック" pitchFamily="34" charset="-128"/>
                <a:cs typeface="Arial" pitchFamily="34" charset="0"/>
              </a:rPr>
              <a:t>liver metastases only</a:t>
            </a:r>
          </a:p>
        </p:txBody>
      </p:sp>
      <p:sp>
        <p:nvSpPr>
          <p:cNvPr id="3105" name="Text Box 35"/>
          <p:cNvSpPr txBox="1">
            <a:spLocks noChangeArrowheads="1"/>
          </p:cNvSpPr>
          <p:nvPr/>
        </p:nvSpPr>
        <p:spPr bwMode="auto">
          <a:xfrm>
            <a:off x="974725" y="5202238"/>
            <a:ext cx="1682750" cy="730250"/>
          </a:xfrm>
          <a:prstGeom prst="rect">
            <a:avLst/>
          </a:prstGeom>
          <a:noFill/>
          <a:ln w="12700">
            <a:noFill/>
            <a:miter lim="800000"/>
            <a:headEnd type="none" w="sm" len="sm"/>
            <a:tailEnd type="none" w="sm" len="sm"/>
          </a:ln>
        </p:spPr>
        <p:txBody>
          <a:bodyPr>
            <a:spAutoFit/>
          </a:bodyPr>
          <a:lstStyle/>
          <a:p>
            <a:pPr algn="ctr"/>
            <a:r>
              <a:rPr lang="en-GB" sz="1400" b="1">
                <a:ea typeface="ＭＳ Ｐゴシック" pitchFamily="34" charset="-128"/>
                <a:cs typeface="Arial" pitchFamily="34" charset="0"/>
              </a:rPr>
              <a:t>XELOX/FOLFOX4 </a:t>
            </a:r>
            <a:br>
              <a:rPr lang="en-GB" sz="1400" b="1">
                <a:ea typeface="ＭＳ Ｐゴシック" pitchFamily="34" charset="-128"/>
                <a:cs typeface="Arial" pitchFamily="34" charset="0"/>
              </a:rPr>
            </a:br>
            <a:r>
              <a:rPr lang="en-GB" sz="1400" b="1">
                <a:ea typeface="ＭＳ Ｐゴシック" pitchFamily="34" charset="-128"/>
                <a:cs typeface="Arial" pitchFamily="34" charset="0"/>
              </a:rPr>
              <a:t>+ bevacizumab</a:t>
            </a:r>
            <a:r>
              <a:rPr lang="en-US" sz="1400" b="1">
                <a:ea typeface="ＭＳ Ｐゴシック" pitchFamily="34" charset="-128"/>
                <a:cs typeface="Arial" pitchFamily="34" charset="0"/>
              </a:rPr>
              <a:t> </a:t>
            </a:r>
            <a:br>
              <a:rPr lang="en-US" sz="1400" b="1">
                <a:ea typeface="ＭＳ Ｐゴシック" pitchFamily="34" charset="-128"/>
                <a:cs typeface="Arial" pitchFamily="34" charset="0"/>
              </a:rPr>
            </a:br>
            <a:r>
              <a:rPr lang="en-US" sz="1400" b="1">
                <a:ea typeface="ＭＳ Ｐゴシック" pitchFamily="34" charset="-128"/>
                <a:cs typeface="Arial" pitchFamily="34" charset="0"/>
              </a:rPr>
              <a:t>(n=210)</a:t>
            </a:r>
          </a:p>
        </p:txBody>
      </p:sp>
      <p:sp>
        <p:nvSpPr>
          <p:cNvPr id="3106" name="Text Box 36"/>
          <p:cNvSpPr txBox="1">
            <a:spLocks noChangeArrowheads="1"/>
          </p:cNvSpPr>
          <p:nvPr/>
        </p:nvSpPr>
        <p:spPr bwMode="auto">
          <a:xfrm>
            <a:off x="2686050" y="5202238"/>
            <a:ext cx="1684338" cy="730250"/>
          </a:xfrm>
          <a:prstGeom prst="rect">
            <a:avLst/>
          </a:prstGeom>
          <a:noFill/>
          <a:ln w="12700">
            <a:noFill/>
            <a:miter lim="800000"/>
            <a:headEnd type="none" w="sm" len="sm"/>
            <a:tailEnd type="none" w="sm" len="sm"/>
          </a:ln>
        </p:spPr>
        <p:txBody>
          <a:bodyPr>
            <a:spAutoFit/>
          </a:bodyPr>
          <a:lstStyle/>
          <a:p>
            <a:pPr algn="ctr">
              <a:spcAft>
                <a:spcPct val="30000"/>
              </a:spcAft>
            </a:pPr>
            <a:r>
              <a:rPr lang="en-GB" sz="1400" b="1">
                <a:ea typeface="ＭＳ Ｐゴシック" pitchFamily="34" charset="-128"/>
                <a:cs typeface="Arial" pitchFamily="34" charset="0"/>
              </a:rPr>
              <a:t>XELOX/FOLFOX4 </a:t>
            </a:r>
            <a:br>
              <a:rPr lang="en-GB" sz="1400" b="1">
                <a:ea typeface="ＭＳ Ｐゴシック" pitchFamily="34" charset="-128"/>
                <a:cs typeface="Arial" pitchFamily="34" charset="0"/>
              </a:rPr>
            </a:br>
            <a:r>
              <a:rPr lang="en-GB" sz="1400" b="1">
                <a:ea typeface="ＭＳ Ｐゴシック" pitchFamily="34" charset="-128"/>
                <a:cs typeface="Arial" pitchFamily="34" charset="0"/>
              </a:rPr>
              <a:t>+ placebo</a:t>
            </a:r>
            <a:r>
              <a:rPr lang="en-US" sz="1400" b="1">
                <a:ea typeface="ＭＳ Ｐゴシック" pitchFamily="34" charset="-128"/>
                <a:cs typeface="Arial" pitchFamily="34" charset="0"/>
              </a:rPr>
              <a:t> </a:t>
            </a:r>
            <a:br>
              <a:rPr lang="en-US" sz="1400" b="1">
                <a:ea typeface="ＭＳ Ｐゴシック" pitchFamily="34" charset="-128"/>
                <a:cs typeface="Arial" pitchFamily="34" charset="0"/>
              </a:rPr>
            </a:br>
            <a:r>
              <a:rPr lang="en-US" sz="1400" b="1">
                <a:ea typeface="ＭＳ Ｐゴシック" pitchFamily="34" charset="-128"/>
                <a:cs typeface="Arial" pitchFamily="34" charset="0"/>
              </a:rPr>
              <a:t>(n=207)</a:t>
            </a:r>
          </a:p>
        </p:txBody>
      </p:sp>
      <p:sp>
        <p:nvSpPr>
          <p:cNvPr id="3107" name="Text Box 37"/>
          <p:cNvSpPr txBox="1">
            <a:spLocks noChangeArrowheads="1"/>
          </p:cNvSpPr>
          <p:nvPr/>
        </p:nvSpPr>
        <p:spPr bwMode="auto">
          <a:xfrm rot="-5400000">
            <a:off x="-1263650" y="3321050"/>
            <a:ext cx="3365500" cy="304800"/>
          </a:xfrm>
          <a:prstGeom prst="rect">
            <a:avLst/>
          </a:prstGeom>
          <a:noFill/>
          <a:ln w="38100">
            <a:noFill/>
            <a:miter lim="800000"/>
            <a:headEnd/>
            <a:tailEnd/>
          </a:ln>
        </p:spPr>
        <p:txBody>
          <a:bodyPr>
            <a:spAutoFit/>
          </a:bodyPr>
          <a:lstStyle/>
          <a:p>
            <a:pPr algn="ctr">
              <a:spcBef>
                <a:spcPct val="50000"/>
              </a:spcBef>
            </a:pPr>
            <a:r>
              <a:rPr lang="en-US" sz="1400" b="1">
                <a:ea typeface="ＭＳ Ｐゴシック" pitchFamily="34" charset="-128"/>
                <a:cs typeface="Arial" pitchFamily="34" charset="0"/>
              </a:rPr>
              <a:t>Patients (%)</a:t>
            </a:r>
          </a:p>
        </p:txBody>
      </p:sp>
      <p:sp>
        <p:nvSpPr>
          <p:cNvPr id="3108" name="Rectangle 38"/>
          <p:cNvSpPr>
            <a:spLocks noChangeArrowheads="1"/>
          </p:cNvSpPr>
          <p:nvPr/>
        </p:nvSpPr>
        <p:spPr bwMode="auto">
          <a:xfrm>
            <a:off x="534988" y="1643063"/>
            <a:ext cx="381000" cy="3663950"/>
          </a:xfrm>
          <a:prstGeom prst="rect">
            <a:avLst/>
          </a:prstGeom>
          <a:noFill/>
          <a:ln w="38100">
            <a:noFill/>
            <a:miter lim="800000"/>
            <a:headEnd/>
            <a:tailEnd/>
          </a:ln>
        </p:spPr>
        <p:txBody>
          <a:bodyPr wrap="none">
            <a:spAutoFit/>
          </a:bodyPr>
          <a:lstStyle/>
          <a:p>
            <a:pPr algn="r">
              <a:spcAft>
                <a:spcPct val="295000"/>
              </a:spcAft>
            </a:pPr>
            <a:r>
              <a:rPr lang="en-GB" sz="1400" b="1">
                <a:ea typeface="ＭＳ Ｐゴシック" pitchFamily="34" charset="-128"/>
                <a:cs typeface="Arial" pitchFamily="34" charset="0"/>
              </a:rPr>
              <a:t>20</a:t>
            </a:r>
          </a:p>
          <a:p>
            <a:pPr algn="r">
              <a:spcAft>
                <a:spcPct val="295000"/>
              </a:spcAft>
            </a:pPr>
            <a:r>
              <a:rPr lang="en-GB" sz="1400" b="1">
                <a:ea typeface="ＭＳ Ｐゴシック" pitchFamily="34" charset="-128"/>
                <a:cs typeface="Arial" pitchFamily="34" charset="0"/>
              </a:rPr>
              <a:t>15</a:t>
            </a:r>
          </a:p>
          <a:p>
            <a:pPr algn="r">
              <a:spcAft>
                <a:spcPct val="295000"/>
              </a:spcAft>
            </a:pPr>
            <a:r>
              <a:rPr lang="en-GB" sz="1400" b="1">
                <a:ea typeface="ＭＳ Ｐゴシック" pitchFamily="34" charset="-128"/>
                <a:cs typeface="Arial" pitchFamily="34" charset="0"/>
              </a:rPr>
              <a:t>10</a:t>
            </a:r>
          </a:p>
          <a:p>
            <a:pPr algn="r">
              <a:spcAft>
                <a:spcPct val="295000"/>
              </a:spcAft>
            </a:pPr>
            <a:r>
              <a:rPr lang="en-GB" sz="1400" b="1">
                <a:ea typeface="ＭＳ Ｐゴシック" pitchFamily="34" charset="-128"/>
                <a:cs typeface="Arial" pitchFamily="34" charset="0"/>
              </a:rPr>
              <a:t>5</a:t>
            </a:r>
          </a:p>
          <a:p>
            <a:pPr algn="r">
              <a:spcAft>
                <a:spcPct val="295000"/>
              </a:spcAft>
            </a:pPr>
            <a:r>
              <a:rPr lang="en-GB" sz="1400" b="1">
                <a:ea typeface="ＭＳ Ｐゴシック" pitchFamily="34" charset="-128"/>
                <a:cs typeface="Arial" pitchFamily="34" charset="0"/>
              </a:rPr>
              <a:t>0</a:t>
            </a:r>
            <a:endParaRPr lang="en-US" sz="1400" b="1">
              <a:ea typeface="ＭＳ Ｐゴシック" pitchFamily="34" charset="-128"/>
              <a:cs typeface="Arial" pitchFamily="34" charset="0"/>
            </a:endParaRPr>
          </a:p>
        </p:txBody>
      </p:sp>
      <p:sp>
        <p:nvSpPr>
          <p:cNvPr id="3109" name="Text Box 39"/>
          <p:cNvSpPr txBox="1">
            <a:spLocks noChangeArrowheads="1"/>
          </p:cNvSpPr>
          <p:nvPr/>
        </p:nvSpPr>
        <p:spPr bwMode="auto">
          <a:xfrm>
            <a:off x="207963" y="6165631"/>
            <a:ext cx="2943133" cy="261610"/>
          </a:xfrm>
          <a:prstGeom prst="rect">
            <a:avLst/>
          </a:prstGeom>
          <a:noFill/>
          <a:ln w="12700">
            <a:noFill/>
            <a:miter lim="800000"/>
            <a:headEnd type="none" w="sm" len="sm"/>
            <a:tailEnd type="none" w="sm" len="sm"/>
          </a:ln>
        </p:spPr>
        <p:txBody>
          <a:bodyPr wrap="none" anchor="b">
            <a:spAutoFit/>
          </a:bodyPr>
          <a:lstStyle/>
          <a:p>
            <a:r>
              <a:rPr lang="en-US" sz="1100" b="1" dirty="0">
                <a:ea typeface="ＭＳ Ｐゴシック" pitchFamily="34" charset="-128"/>
                <a:cs typeface="Arial" pitchFamily="34" charset="0"/>
              </a:rPr>
              <a:t>NO16966 (</a:t>
            </a:r>
            <a:r>
              <a:rPr lang="en-GB" sz="1100" b="1" dirty="0">
                <a:ea typeface="ＭＳ Ｐゴシック" pitchFamily="34" charset="-128"/>
                <a:cs typeface="Arial" pitchFamily="34" charset="0"/>
              </a:rPr>
              <a:t>intent-to-treat [ITT] population)</a:t>
            </a:r>
          </a:p>
        </p:txBody>
      </p:sp>
      <p:sp>
        <p:nvSpPr>
          <p:cNvPr id="3110" name="Text Box 40"/>
          <p:cNvSpPr txBox="1">
            <a:spLocks noChangeArrowheads="1"/>
          </p:cNvSpPr>
          <p:nvPr/>
        </p:nvSpPr>
        <p:spPr bwMode="auto">
          <a:xfrm>
            <a:off x="35496" y="6490211"/>
            <a:ext cx="4623520" cy="323165"/>
          </a:xfrm>
          <a:prstGeom prst="rect">
            <a:avLst/>
          </a:prstGeom>
          <a:noFill/>
          <a:ln w="12700">
            <a:noFill/>
            <a:miter lim="800000"/>
            <a:headEnd/>
            <a:tailEnd/>
          </a:ln>
        </p:spPr>
        <p:txBody>
          <a:bodyPr wrap="square">
            <a:spAutoFit/>
          </a:bodyPr>
          <a:lstStyle/>
          <a:p>
            <a:pPr>
              <a:spcBef>
                <a:spcPct val="50000"/>
              </a:spcBef>
            </a:pPr>
            <a:r>
              <a:rPr lang="en-US" sz="1500" dirty="0" err="1">
                <a:latin typeface="Arial"/>
                <a:cs typeface="Arial"/>
              </a:rPr>
              <a:t>Saltz</a:t>
            </a:r>
            <a:r>
              <a:rPr lang="en-US" sz="1500" dirty="0">
                <a:latin typeface="Arial"/>
                <a:cs typeface="Arial"/>
              </a:rPr>
              <a:t> </a:t>
            </a:r>
            <a:r>
              <a:rPr lang="en-US" sz="1500" dirty="0" smtClean="0">
                <a:latin typeface="Arial"/>
                <a:cs typeface="Arial"/>
              </a:rPr>
              <a:t>LB et </a:t>
            </a:r>
            <a:r>
              <a:rPr lang="en-US" sz="1500" dirty="0">
                <a:latin typeface="Arial"/>
                <a:cs typeface="Arial"/>
              </a:rPr>
              <a:t>al. J </a:t>
            </a:r>
            <a:r>
              <a:rPr lang="en-US" sz="1500" dirty="0" err="1">
                <a:latin typeface="Arial"/>
                <a:cs typeface="Arial"/>
              </a:rPr>
              <a:t>Clin</a:t>
            </a:r>
            <a:r>
              <a:rPr lang="en-US" sz="1500" dirty="0">
                <a:latin typeface="Arial"/>
                <a:cs typeface="Arial"/>
              </a:rPr>
              <a:t> </a:t>
            </a:r>
            <a:r>
              <a:rPr lang="en-US" sz="1500" dirty="0" err="1">
                <a:latin typeface="Arial"/>
                <a:cs typeface="Arial"/>
              </a:rPr>
              <a:t>Oncol</a:t>
            </a:r>
            <a:r>
              <a:rPr lang="en-US" sz="1500" dirty="0">
                <a:latin typeface="Arial"/>
                <a:cs typeface="Arial"/>
              </a:rPr>
              <a:t>, </a:t>
            </a:r>
            <a:r>
              <a:rPr lang="en-US" sz="1500" dirty="0" smtClean="0">
                <a:latin typeface="Arial"/>
                <a:cs typeface="Arial"/>
              </a:rPr>
              <a:t>2008</a:t>
            </a:r>
            <a:r>
              <a:rPr lang="en-US" sz="1500" dirty="0">
                <a:latin typeface="Arial"/>
                <a:cs typeface="Arial"/>
              </a:rPr>
              <a:t>;26(12):2013-9.</a:t>
            </a:r>
          </a:p>
        </p:txBody>
      </p:sp>
      <p:sp>
        <p:nvSpPr>
          <p:cNvPr id="3111" name="Text Box 41"/>
          <p:cNvSpPr txBox="1">
            <a:spLocks noChangeArrowheads="1"/>
          </p:cNvSpPr>
          <p:nvPr/>
        </p:nvSpPr>
        <p:spPr bwMode="auto">
          <a:xfrm>
            <a:off x="4648200" y="6165304"/>
            <a:ext cx="4495800" cy="430887"/>
          </a:xfrm>
          <a:prstGeom prst="rect">
            <a:avLst/>
          </a:prstGeom>
          <a:noFill/>
          <a:ln w="12700">
            <a:noFill/>
            <a:miter lim="800000"/>
            <a:headEnd type="none" w="sm" len="sm"/>
            <a:tailEnd type="none" w="sm" len="sm"/>
          </a:ln>
        </p:spPr>
        <p:txBody>
          <a:bodyPr>
            <a:spAutoFit/>
          </a:bodyPr>
          <a:lstStyle/>
          <a:p>
            <a:r>
              <a:rPr lang="en-GB" sz="1100" b="1" dirty="0">
                <a:ea typeface="ＭＳ Ｐゴシック" pitchFamily="34" charset="-128"/>
                <a:cs typeface="Arial" pitchFamily="34" charset="0"/>
              </a:rPr>
              <a:t>*BEAT: </a:t>
            </a:r>
            <a:r>
              <a:rPr lang="en-GB" sz="1100" b="1" dirty="0">
                <a:ea typeface="ＭＳ Ｐゴシック" pitchFamily="34" charset="-128"/>
                <a:cs typeface="Times New Roman" pitchFamily="18" charset="0"/>
              </a:rPr>
              <a:t>largest prospective trial with a predefined analysis for </a:t>
            </a:r>
            <a:r>
              <a:rPr lang="en-GB" sz="1100" b="1" dirty="0" err="1">
                <a:ea typeface="ＭＳ Ｐゴシック" pitchFamily="34" charset="-128"/>
                <a:cs typeface="Times New Roman" pitchFamily="18" charset="0"/>
              </a:rPr>
              <a:t>resectability</a:t>
            </a:r>
            <a:r>
              <a:rPr lang="en-GB" sz="1100" b="1" dirty="0">
                <a:ea typeface="ＭＳ Ｐゴシック" pitchFamily="34" charset="-128"/>
                <a:cs typeface="Times New Roman" pitchFamily="18" charset="0"/>
              </a:rPr>
              <a:t> (non-randomised study)</a:t>
            </a:r>
          </a:p>
        </p:txBody>
      </p:sp>
      <p:sp>
        <p:nvSpPr>
          <p:cNvPr id="3112" name="Text Box 42"/>
          <p:cNvSpPr txBox="1">
            <a:spLocks noChangeArrowheads="1"/>
          </p:cNvSpPr>
          <p:nvPr/>
        </p:nvSpPr>
        <p:spPr bwMode="auto">
          <a:xfrm>
            <a:off x="5649348" y="6525344"/>
            <a:ext cx="3507891" cy="276999"/>
          </a:xfrm>
          <a:prstGeom prst="rect">
            <a:avLst/>
          </a:prstGeom>
          <a:noFill/>
          <a:ln w="12700">
            <a:noFill/>
            <a:miter lim="800000"/>
            <a:headEnd/>
            <a:tailEnd/>
          </a:ln>
        </p:spPr>
        <p:txBody>
          <a:bodyPr wrap="square">
            <a:spAutoFit/>
          </a:bodyPr>
          <a:lstStyle/>
          <a:p>
            <a:pPr algn="r">
              <a:spcBef>
                <a:spcPct val="50000"/>
              </a:spcBef>
            </a:pPr>
            <a:r>
              <a:rPr lang="en-US" sz="1200" dirty="0" err="1">
                <a:cs typeface="Arial" pitchFamily="34" charset="0"/>
              </a:rPr>
              <a:t>Okines</a:t>
            </a:r>
            <a:r>
              <a:rPr lang="en-US" sz="1200" dirty="0">
                <a:cs typeface="Arial" pitchFamily="34" charset="0"/>
              </a:rPr>
              <a:t> A, et al. Br J Cancer, 2009</a:t>
            </a:r>
          </a:p>
        </p:txBody>
      </p:sp>
      <p:sp>
        <p:nvSpPr>
          <p:cNvPr id="3113" name="Text Box 43"/>
          <p:cNvSpPr txBox="1">
            <a:spLocks noChangeArrowheads="1"/>
          </p:cNvSpPr>
          <p:nvPr/>
        </p:nvSpPr>
        <p:spPr bwMode="auto">
          <a:xfrm>
            <a:off x="7507288" y="2000250"/>
            <a:ext cx="1443037" cy="244475"/>
          </a:xfrm>
          <a:prstGeom prst="rect">
            <a:avLst/>
          </a:prstGeom>
          <a:noFill/>
          <a:ln w="12700">
            <a:noFill/>
            <a:miter lim="800000"/>
            <a:headEnd type="none" w="sm" len="sm"/>
            <a:tailEnd type="none" w="sm" len="sm"/>
          </a:ln>
        </p:spPr>
        <p:txBody>
          <a:bodyPr>
            <a:spAutoFit/>
          </a:bodyPr>
          <a:lstStyle/>
          <a:p>
            <a:pPr>
              <a:spcAft>
                <a:spcPct val="30000"/>
              </a:spcAft>
            </a:pPr>
            <a:r>
              <a:rPr lang="es-ES" sz="1000" b="1">
                <a:cs typeface="Arial" pitchFamily="34" charset="0"/>
              </a:rPr>
              <a:t>Liver resection (R0)</a:t>
            </a:r>
          </a:p>
        </p:txBody>
      </p:sp>
      <p:sp>
        <p:nvSpPr>
          <p:cNvPr id="3114" name="Rectangle 44"/>
          <p:cNvSpPr>
            <a:spLocks noChangeArrowheads="1"/>
          </p:cNvSpPr>
          <p:nvPr/>
        </p:nvSpPr>
        <p:spPr bwMode="auto">
          <a:xfrm>
            <a:off x="7389813" y="1851025"/>
            <a:ext cx="109537" cy="111125"/>
          </a:xfrm>
          <a:prstGeom prst="rect">
            <a:avLst/>
          </a:prstGeom>
          <a:solidFill>
            <a:srgbClr val="FF00FF"/>
          </a:solidFill>
          <a:ln w="38100">
            <a:solidFill>
              <a:srgbClr val="FF00FF"/>
            </a:solidFill>
            <a:miter lim="800000"/>
            <a:headEnd/>
            <a:tailEnd/>
          </a:ln>
        </p:spPr>
        <p:txBody>
          <a:bodyPr wrap="none" anchor="ctr"/>
          <a:lstStyle/>
          <a:p>
            <a:endParaRPr lang="es-ES"/>
          </a:p>
        </p:txBody>
      </p:sp>
      <p:sp>
        <p:nvSpPr>
          <p:cNvPr id="3115" name="Rectangle 45"/>
          <p:cNvSpPr>
            <a:spLocks noChangeArrowheads="1"/>
          </p:cNvSpPr>
          <p:nvPr/>
        </p:nvSpPr>
        <p:spPr bwMode="auto">
          <a:xfrm>
            <a:off x="7507288" y="1789113"/>
            <a:ext cx="1082675" cy="244475"/>
          </a:xfrm>
          <a:prstGeom prst="rect">
            <a:avLst/>
          </a:prstGeom>
          <a:noFill/>
          <a:ln w="38100">
            <a:noFill/>
            <a:miter lim="800000"/>
            <a:headEnd/>
            <a:tailEnd/>
          </a:ln>
        </p:spPr>
        <p:txBody>
          <a:bodyPr wrap="none">
            <a:spAutoFit/>
          </a:bodyPr>
          <a:lstStyle/>
          <a:p>
            <a:r>
              <a:rPr lang="es-ES" sz="1000" b="1">
                <a:cs typeface="Arial" pitchFamily="34" charset="0"/>
              </a:rPr>
              <a:t>Liver resection</a:t>
            </a:r>
            <a:endParaRPr lang="es-ES" sz="900" b="1">
              <a:cs typeface="Arial" pitchFamily="34" charset="0"/>
            </a:endParaRPr>
          </a:p>
        </p:txBody>
      </p:sp>
      <p:sp>
        <p:nvSpPr>
          <p:cNvPr id="3116" name="Rectangle 46"/>
          <p:cNvSpPr>
            <a:spLocks noChangeArrowheads="1"/>
          </p:cNvSpPr>
          <p:nvPr/>
        </p:nvSpPr>
        <p:spPr bwMode="auto">
          <a:xfrm>
            <a:off x="7377113" y="2058988"/>
            <a:ext cx="144462" cy="144462"/>
          </a:xfrm>
          <a:prstGeom prst="rect">
            <a:avLst/>
          </a:prstGeom>
          <a:solidFill>
            <a:srgbClr val="92D050"/>
          </a:solidFill>
          <a:ln w="38100">
            <a:noFill/>
            <a:miter lim="800000"/>
            <a:headEnd/>
            <a:tailEnd/>
          </a:ln>
        </p:spPr>
        <p:txBody>
          <a:bodyPr wrap="none" anchor="ctr"/>
          <a:lstStyle/>
          <a:p>
            <a:endParaRPr lang="es-ES"/>
          </a:p>
        </p:txBody>
      </p:sp>
      <p:sp>
        <p:nvSpPr>
          <p:cNvPr id="43" name="42 CuadroTexto"/>
          <p:cNvSpPr txBox="1"/>
          <p:nvPr/>
        </p:nvSpPr>
        <p:spPr>
          <a:xfrm>
            <a:off x="2771800" y="1844824"/>
            <a:ext cx="1854995" cy="307777"/>
          </a:xfrm>
          <a:prstGeom prst="rect">
            <a:avLst/>
          </a:prstGeom>
          <a:noFill/>
          <a:ln>
            <a:solidFill>
              <a:schemeClr val="tx1"/>
            </a:solidFill>
          </a:ln>
        </p:spPr>
        <p:txBody>
          <a:bodyPr wrap="none" rtlCol="0">
            <a:spAutoFit/>
          </a:bodyPr>
          <a:lstStyle/>
          <a:p>
            <a:r>
              <a:rPr lang="en-GB" sz="1400" b="1" dirty="0" smtClean="0"/>
              <a:t>No clear data on R0</a:t>
            </a:r>
            <a:endParaRPr lang="en-GB" sz="1400" b="1" dirty="0"/>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ctrTitle"/>
          </p:nvPr>
        </p:nvSpPr>
        <p:spPr>
          <a:xfrm>
            <a:off x="0" y="1310903"/>
            <a:ext cx="9144000" cy="1470025"/>
          </a:xfrm>
        </p:spPr>
        <p:txBody>
          <a:bodyPr/>
          <a:lstStyle/>
          <a:p>
            <a:r>
              <a:rPr lang="en-US" sz="3200" dirty="0"/>
              <a:t>What is the optimal </a:t>
            </a:r>
            <a:r>
              <a:rPr lang="en-US" sz="3200" dirty="0" err="1"/>
              <a:t>chemobiologic</a:t>
            </a:r>
            <a:r>
              <a:rPr lang="en-US" sz="3200" dirty="0"/>
              <a:t> </a:t>
            </a:r>
            <a:r>
              <a:rPr lang="en-US" sz="3200" dirty="0" smtClean="0"/>
              <a:t/>
            </a:r>
            <a:br>
              <a:rPr lang="en-US" sz="3200" dirty="0" smtClean="0"/>
            </a:br>
            <a:r>
              <a:rPr lang="en-US" sz="3200" dirty="0" smtClean="0"/>
              <a:t>treatment </a:t>
            </a:r>
            <a:r>
              <a:rPr lang="en-US" sz="3200" dirty="0"/>
              <a:t>for </a:t>
            </a:r>
            <a:r>
              <a:rPr lang="en-US" sz="3200" dirty="0" smtClean="0"/>
              <a:t>patients </a:t>
            </a:r>
            <a:r>
              <a:rPr lang="en-US" sz="3200" dirty="0"/>
              <a:t>requiring </a:t>
            </a:r>
            <a:r>
              <a:rPr lang="en-US" sz="3200" dirty="0" smtClean="0"/>
              <a:t>an </a:t>
            </a:r>
            <a:br>
              <a:rPr lang="en-US" sz="3200" dirty="0" smtClean="0"/>
            </a:br>
            <a:r>
              <a:rPr lang="en-US" sz="3200" dirty="0" smtClean="0"/>
              <a:t>antitumor </a:t>
            </a:r>
            <a:r>
              <a:rPr lang="en-US" sz="3200" dirty="0"/>
              <a:t>response in order to undergo potentially curative hepatic resection?</a:t>
            </a:r>
          </a:p>
        </p:txBody>
      </p:sp>
      <p:sp>
        <p:nvSpPr>
          <p:cNvPr id="204803" name="Rectangle 3"/>
          <p:cNvSpPr>
            <a:spLocks noGrp="1" noChangeArrowheads="1"/>
          </p:cNvSpPr>
          <p:nvPr>
            <p:ph type="subTitle" idx="1"/>
          </p:nvPr>
        </p:nvSpPr>
        <p:spPr>
          <a:xfrm>
            <a:off x="1371600" y="3764632"/>
            <a:ext cx="6400800" cy="1752600"/>
          </a:xfrm>
        </p:spPr>
        <p:txBody>
          <a:bodyPr/>
          <a:lstStyle/>
          <a:p>
            <a:r>
              <a:rPr lang="en-US" sz="2800" dirty="0" smtClean="0">
                <a:latin typeface="Calibri" pitchFamily="34" charset="0"/>
                <a:cs typeface="Arial" pitchFamily="34" charset="0"/>
              </a:rPr>
              <a:t>J. </a:t>
            </a:r>
            <a:r>
              <a:rPr lang="en-US" sz="2800" dirty="0" err="1" smtClean="0">
                <a:latin typeface="Calibri" pitchFamily="34" charset="0"/>
                <a:cs typeface="Arial" pitchFamily="34" charset="0"/>
              </a:rPr>
              <a:t>Tabernero</a:t>
            </a:r>
            <a:r>
              <a:rPr lang="en-US" sz="2800" dirty="0" smtClean="0">
                <a:latin typeface="Calibri" pitchFamily="34" charset="0"/>
                <a:cs typeface="Arial" pitchFamily="34" charset="0"/>
              </a:rPr>
              <a:t>, MD, PhD</a:t>
            </a:r>
          </a:p>
          <a:p>
            <a:r>
              <a:rPr lang="en-US" sz="2800" dirty="0" err="1" smtClean="0">
                <a:latin typeface="Calibri" pitchFamily="34" charset="0"/>
                <a:cs typeface="Arial" pitchFamily="34" charset="0"/>
              </a:rPr>
              <a:t>Vall</a:t>
            </a:r>
            <a:r>
              <a:rPr lang="en-US" sz="2800" dirty="0" smtClean="0">
                <a:latin typeface="Calibri" pitchFamily="34" charset="0"/>
                <a:cs typeface="Arial" pitchFamily="34" charset="0"/>
              </a:rPr>
              <a:t> </a:t>
            </a:r>
            <a:r>
              <a:rPr lang="en-US" sz="2800" dirty="0" err="1" smtClean="0">
                <a:latin typeface="Calibri" pitchFamily="34" charset="0"/>
                <a:cs typeface="Arial" pitchFamily="34" charset="0"/>
              </a:rPr>
              <a:t>d’Hebron</a:t>
            </a:r>
            <a:r>
              <a:rPr lang="en-US" sz="2800" dirty="0" smtClean="0">
                <a:latin typeface="Calibri" pitchFamily="34" charset="0"/>
                <a:cs typeface="Arial" pitchFamily="34" charset="0"/>
              </a:rPr>
              <a:t> University Hospital</a:t>
            </a:r>
          </a:p>
          <a:p>
            <a:r>
              <a:rPr lang="en-US" sz="2800" dirty="0" smtClean="0">
                <a:latin typeface="Calibri" pitchFamily="34" charset="0"/>
                <a:cs typeface="Arial" pitchFamily="34" charset="0"/>
              </a:rPr>
              <a:t>Barcelona, Spain</a:t>
            </a:r>
            <a:endParaRPr lang="en-US" sz="2800" dirty="0">
              <a:latin typeface="Calibri" pitchFamily="34" charset="0"/>
              <a:cs typeface="Arial" pitchFamily="34" charset="0"/>
            </a:endParaRPr>
          </a:p>
        </p:txBody>
      </p:sp>
      <p:pic>
        <p:nvPicPr>
          <p:cNvPr id="204805" name="Picture 5" descr="Logo HVHcyan2"/>
          <p:cNvPicPr>
            <a:picLocks noChangeAspect="1" noChangeArrowheads="1"/>
          </p:cNvPicPr>
          <p:nvPr/>
        </p:nvPicPr>
        <p:blipFill>
          <a:blip r:embed="rId3" cstate="print"/>
          <a:srcRect/>
          <a:stretch>
            <a:fillRect/>
          </a:stretch>
        </p:blipFill>
        <p:spPr bwMode="auto">
          <a:xfrm>
            <a:off x="12353" y="-2505"/>
            <a:ext cx="2111375" cy="911225"/>
          </a:xfrm>
          <a:prstGeom prst="rect">
            <a:avLst/>
          </a:prstGeom>
          <a:noFill/>
        </p:spPr>
      </p:pic>
      <p:pic>
        <p:nvPicPr>
          <p:cNvPr id="204806" name="Picture 6" descr="Panoram12 present gris 2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0274" y="4527947"/>
            <a:ext cx="4140200" cy="2357437"/>
          </a:xfrm>
          <a:prstGeom prst="rect">
            <a:avLst/>
          </a:prstGeom>
          <a:noFill/>
        </p:spPr>
      </p:pic>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4626" name="Rectangle 2"/>
          <p:cNvSpPr>
            <a:spLocks noGrp="1" noChangeArrowheads="1"/>
          </p:cNvSpPr>
          <p:nvPr>
            <p:ph type="title"/>
          </p:nvPr>
        </p:nvSpPr>
        <p:spPr>
          <a:xfrm>
            <a:off x="611560" y="68263"/>
            <a:ext cx="8521328" cy="1143000"/>
          </a:xfrm>
        </p:spPr>
        <p:txBody>
          <a:bodyPr/>
          <a:lstStyle/>
          <a:p>
            <a:r>
              <a:rPr lang="en-US" dirty="0">
                <a:solidFill>
                  <a:srgbClr val="A50021"/>
                </a:solidFill>
              </a:rPr>
              <a:t>Safety issues – </a:t>
            </a:r>
            <a:r>
              <a:rPr lang="en-US" dirty="0" smtClean="0">
                <a:solidFill>
                  <a:srgbClr val="A50021"/>
                </a:solidFill>
              </a:rPr>
              <a:t>Conversion treatment</a:t>
            </a:r>
            <a:endParaRPr lang="en-US" dirty="0">
              <a:solidFill>
                <a:srgbClr val="A50021"/>
              </a:solidFill>
            </a:endParaRPr>
          </a:p>
        </p:txBody>
      </p:sp>
      <p:sp>
        <p:nvSpPr>
          <p:cNvPr id="2074627" name="Rectangle 3"/>
          <p:cNvSpPr>
            <a:spLocks noGrp="1" noChangeArrowheads="1"/>
          </p:cNvSpPr>
          <p:nvPr>
            <p:ph type="body" idx="1"/>
          </p:nvPr>
        </p:nvSpPr>
        <p:spPr/>
        <p:txBody>
          <a:bodyPr/>
          <a:lstStyle/>
          <a:p>
            <a:pPr>
              <a:lnSpc>
                <a:spcPct val="90000"/>
              </a:lnSpc>
            </a:pPr>
            <a:r>
              <a:rPr lang="en-US" sz="2400" dirty="0"/>
              <a:t>Chemotherapy-related liver toxicity:</a:t>
            </a:r>
          </a:p>
          <a:p>
            <a:pPr lvl="1">
              <a:lnSpc>
                <a:spcPct val="90000"/>
              </a:lnSpc>
            </a:pPr>
            <a:r>
              <a:rPr lang="en-US" sz="2400" dirty="0" err="1"/>
              <a:t>Oxaliplatin</a:t>
            </a:r>
            <a:r>
              <a:rPr lang="en-US" sz="2400" dirty="0"/>
              <a:t>: sinusoidal obstruction and </a:t>
            </a:r>
            <a:r>
              <a:rPr lang="en-US" sz="2400" dirty="0" smtClean="0"/>
              <a:t>distension</a:t>
            </a:r>
            <a:endParaRPr lang="en-US" sz="2400" dirty="0"/>
          </a:p>
          <a:p>
            <a:pPr lvl="1">
              <a:lnSpc>
                <a:spcPct val="90000"/>
              </a:lnSpc>
            </a:pPr>
            <a:r>
              <a:rPr lang="en-US" sz="2400" dirty="0" err="1"/>
              <a:t>Irinotecan</a:t>
            </a:r>
            <a:r>
              <a:rPr lang="en-US" sz="2400" dirty="0"/>
              <a:t>: </a:t>
            </a:r>
            <a:r>
              <a:rPr lang="en-US" sz="2400" dirty="0" err="1"/>
              <a:t>steatohepatitis</a:t>
            </a:r>
            <a:endParaRPr lang="en-US" sz="2400" dirty="0"/>
          </a:p>
          <a:p>
            <a:pPr lvl="1">
              <a:lnSpc>
                <a:spcPct val="90000"/>
              </a:lnSpc>
            </a:pPr>
            <a:endParaRPr lang="en-US" sz="2400" dirty="0"/>
          </a:p>
          <a:p>
            <a:pPr>
              <a:lnSpc>
                <a:spcPct val="90000"/>
              </a:lnSpc>
            </a:pPr>
            <a:r>
              <a:rPr lang="en-US" sz="2400" dirty="0"/>
              <a:t>Targeted </a:t>
            </a:r>
            <a:r>
              <a:rPr lang="en-US" sz="2400" dirty="0" smtClean="0"/>
              <a:t>therapy-</a:t>
            </a:r>
            <a:r>
              <a:rPr lang="en-US" sz="2400" dirty="0"/>
              <a:t>related liver toxicity:</a:t>
            </a:r>
          </a:p>
          <a:p>
            <a:pPr lvl="1">
              <a:lnSpc>
                <a:spcPct val="90000"/>
              </a:lnSpc>
            </a:pPr>
            <a:r>
              <a:rPr lang="en-US" sz="2400" dirty="0" err="1"/>
              <a:t>Cetuximab</a:t>
            </a:r>
            <a:r>
              <a:rPr lang="en-US" sz="2400" dirty="0"/>
              <a:t> (?)</a:t>
            </a:r>
          </a:p>
          <a:p>
            <a:pPr lvl="1">
              <a:lnSpc>
                <a:spcPct val="90000"/>
              </a:lnSpc>
            </a:pPr>
            <a:r>
              <a:rPr lang="en-US" sz="2400" dirty="0" err="1"/>
              <a:t>Bevacizumab</a:t>
            </a:r>
            <a:r>
              <a:rPr lang="en-US" sz="2400" dirty="0"/>
              <a:t>: impaired regeneration (</a:t>
            </a:r>
            <a:r>
              <a:rPr lang="en-US" sz="2400" dirty="0">
                <a:sym typeface="Symbol" pitchFamily="18" charset="2"/>
              </a:rPr>
              <a:t> VEGF) and wound healing. Limited with interval considerations</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468313" y="53975"/>
            <a:ext cx="8229600" cy="1143000"/>
          </a:xfrm>
        </p:spPr>
        <p:txBody>
          <a:bodyPr/>
          <a:lstStyle/>
          <a:p>
            <a:r>
              <a:rPr lang="en-US" b="1" dirty="0" smtClean="0">
                <a:solidFill>
                  <a:srgbClr val="A50021"/>
                </a:solidFill>
                <a:latin typeface="Arial" pitchFamily="34" charset="0"/>
                <a:cs typeface="Arial" pitchFamily="34" charset="0"/>
              </a:rPr>
              <a:t>Summary</a:t>
            </a:r>
          </a:p>
        </p:txBody>
      </p:sp>
      <p:sp>
        <p:nvSpPr>
          <p:cNvPr id="148483" name="Rectangle 3"/>
          <p:cNvSpPr>
            <a:spLocks noGrp="1" noChangeArrowheads="1"/>
          </p:cNvSpPr>
          <p:nvPr>
            <p:ph type="body" idx="1"/>
          </p:nvPr>
        </p:nvSpPr>
        <p:spPr>
          <a:xfrm>
            <a:off x="457200" y="1371600"/>
            <a:ext cx="8229600" cy="5297488"/>
          </a:xfrm>
        </p:spPr>
        <p:txBody>
          <a:bodyPr/>
          <a:lstStyle/>
          <a:p>
            <a:pPr>
              <a:lnSpc>
                <a:spcPct val="95000"/>
              </a:lnSpc>
              <a:spcAft>
                <a:spcPct val="25000"/>
              </a:spcAft>
            </a:pPr>
            <a:r>
              <a:rPr lang="en-US" dirty="0" smtClean="0">
                <a:latin typeface="Arial" pitchFamily="34" charset="0"/>
                <a:cs typeface="Arial" pitchFamily="34" charset="0"/>
              </a:rPr>
              <a:t>Long-term survival of patients with liver M1 resected primarily or after conversion therapy has been shown in multiple series</a:t>
            </a:r>
          </a:p>
          <a:p>
            <a:r>
              <a:rPr lang="en-GB" dirty="0">
                <a:latin typeface="Arial" pitchFamily="34" charset="0"/>
                <a:cs typeface="Arial" pitchFamily="34" charset="0"/>
              </a:rPr>
              <a:t>Treatment should pursue </a:t>
            </a:r>
            <a:r>
              <a:rPr lang="en-GB" dirty="0" err="1" smtClean="0">
                <a:latin typeface="Arial" pitchFamily="34" charset="0"/>
                <a:cs typeface="Arial" pitchFamily="34" charset="0"/>
              </a:rPr>
              <a:t>resectability</a:t>
            </a:r>
            <a:r>
              <a:rPr lang="en-GB" dirty="0" smtClean="0">
                <a:latin typeface="Arial" pitchFamily="34" charset="0"/>
                <a:cs typeface="Arial" pitchFamily="34" charset="0"/>
              </a:rPr>
              <a:t> </a:t>
            </a:r>
            <a:r>
              <a:rPr lang="en-GB" dirty="0">
                <a:latin typeface="Arial" pitchFamily="34" charset="0"/>
                <a:cs typeface="Arial" pitchFamily="34" charset="0"/>
              </a:rPr>
              <a:t>and not CR</a:t>
            </a:r>
          </a:p>
          <a:p>
            <a:r>
              <a:rPr lang="en-GB" dirty="0">
                <a:latin typeface="Arial" pitchFamily="34" charset="0"/>
                <a:cs typeface="Arial" pitchFamily="34" charset="0"/>
              </a:rPr>
              <a:t>If CR appears and </a:t>
            </a:r>
            <a:r>
              <a:rPr lang="en-GB" dirty="0" err="1" smtClean="0">
                <a:latin typeface="Arial" pitchFamily="34" charset="0"/>
                <a:cs typeface="Arial" pitchFamily="34" charset="0"/>
              </a:rPr>
              <a:t>resectability</a:t>
            </a:r>
            <a:r>
              <a:rPr lang="en-GB" dirty="0" smtClean="0">
                <a:latin typeface="Arial" pitchFamily="34" charset="0"/>
                <a:cs typeface="Arial" pitchFamily="34" charset="0"/>
              </a:rPr>
              <a:t> </a:t>
            </a:r>
            <a:r>
              <a:rPr lang="en-GB" dirty="0">
                <a:latin typeface="Arial" pitchFamily="34" charset="0"/>
                <a:cs typeface="Arial" pitchFamily="34" charset="0"/>
              </a:rPr>
              <a:t>is not an option, close follow-up should be </a:t>
            </a:r>
            <a:r>
              <a:rPr lang="en-GB" dirty="0" smtClean="0">
                <a:latin typeface="Arial" pitchFamily="34" charset="0"/>
                <a:cs typeface="Arial" pitchFamily="34" charset="0"/>
              </a:rPr>
              <a:t>considered</a:t>
            </a:r>
          </a:p>
          <a:p>
            <a:pPr>
              <a:lnSpc>
                <a:spcPct val="95000"/>
              </a:lnSpc>
              <a:spcAft>
                <a:spcPct val="25000"/>
              </a:spcAft>
            </a:pPr>
            <a:r>
              <a:rPr lang="en-US" dirty="0" smtClean="0">
                <a:latin typeface="Arial" pitchFamily="34" charset="0"/>
                <a:cs typeface="Arial" pitchFamily="34" charset="0"/>
              </a:rPr>
              <a:t>The use of triple cytotoxic combinations (triplets) translate into higher response rates and </a:t>
            </a:r>
            <a:r>
              <a:rPr lang="en-US" dirty="0" err="1" smtClean="0">
                <a:latin typeface="Arial" pitchFamily="34" charset="0"/>
                <a:cs typeface="Arial" pitchFamily="34" charset="0"/>
              </a:rPr>
              <a:t>resectability</a:t>
            </a:r>
            <a:r>
              <a:rPr lang="en-US" dirty="0" smtClean="0">
                <a:latin typeface="Arial" pitchFamily="34" charset="0"/>
                <a:cs typeface="Arial" pitchFamily="34" charset="0"/>
              </a:rPr>
              <a:t> rates, at least in one randomized study</a:t>
            </a:r>
          </a:p>
          <a:p>
            <a:pPr>
              <a:lnSpc>
                <a:spcPct val="95000"/>
              </a:lnSpc>
              <a:spcAft>
                <a:spcPct val="25000"/>
              </a:spcAft>
            </a:pPr>
            <a:r>
              <a:rPr lang="en-US" dirty="0" smtClean="0">
                <a:latin typeface="Arial" pitchFamily="34" charset="0"/>
                <a:cs typeface="Arial" pitchFamily="34" charset="0"/>
              </a:rPr>
              <a:t>The addition of </a:t>
            </a:r>
            <a:r>
              <a:rPr lang="en-US" dirty="0" err="1" smtClean="0">
                <a:latin typeface="Arial" pitchFamily="34" charset="0"/>
                <a:cs typeface="Arial" pitchFamily="34" charset="0"/>
              </a:rPr>
              <a:t>cetuximab</a:t>
            </a:r>
            <a:r>
              <a:rPr lang="en-US" dirty="0" smtClean="0">
                <a:latin typeface="Arial" pitchFamily="34" charset="0"/>
                <a:cs typeface="Arial" pitchFamily="34" charset="0"/>
              </a:rPr>
              <a:t> to </a:t>
            </a:r>
            <a:r>
              <a:rPr lang="en-US" dirty="0" err="1" smtClean="0">
                <a:latin typeface="Arial" pitchFamily="34" charset="0"/>
                <a:cs typeface="Arial" pitchFamily="34" charset="0"/>
              </a:rPr>
              <a:t>cytotoxic</a:t>
            </a:r>
            <a:r>
              <a:rPr lang="en-US" dirty="0" smtClean="0">
                <a:latin typeface="Arial" pitchFamily="34" charset="0"/>
                <a:cs typeface="Arial" pitchFamily="34" charset="0"/>
              </a:rPr>
              <a:t> combinations increases the response rate and the shrinkage</a:t>
            </a:r>
          </a:p>
          <a:p>
            <a:pPr>
              <a:lnSpc>
                <a:spcPct val="95000"/>
              </a:lnSpc>
              <a:spcAft>
                <a:spcPct val="25000"/>
              </a:spcAft>
            </a:pPr>
            <a:r>
              <a:rPr lang="en-US" dirty="0" smtClean="0">
                <a:latin typeface="Arial" pitchFamily="34" charset="0"/>
                <a:cs typeface="Arial" pitchFamily="34" charset="0"/>
              </a:rPr>
              <a:t>The addition of </a:t>
            </a:r>
            <a:r>
              <a:rPr lang="en-US" dirty="0" err="1" smtClean="0">
                <a:latin typeface="Arial" pitchFamily="34" charset="0"/>
                <a:cs typeface="Arial" pitchFamily="34" charset="0"/>
              </a:rPr>
              <a:t>bevacizumab</a:t>
            </a:r>
            <a:r>
              <a:rPr lang="en-US" dirty="0" smtClean="0">
                <a:latin typeface="Arial" pitchFamily="34" charset="0"/>
                <a:cs typeface="Arial" pitchFamily="34" charset="0"/>
              </a:rPr>
              <a:t> to </a:t>
            </a:r>
            <a:r>
              <a:rPr lang="en-US" dirty="0" err="1" smtClean="0">
                <a:latin typeface="Arial" pitchFamily="34" charset="0"/>
                <a:cs typeface="Arial" pitchFamily="34" charset="0"/>
              </a:rPr>
              <a:t>cytotoxic</a:t>
            </a:r>
            <a:r>
              <a:rPr lang="en-US" dirty="0" smtClean="0">
                <a:latin typeface="Arial" pitchFamily="34" charset="0"/>
                <a:cs typeface="Arial" pitchFamily="34" charset="0"/>
              </a:rPr>
              <a:t> combinations may increase the shrinkage, it increases necrosis</a:t>
            </a:r>
          </a:p>
          <a:p>
            <a:pPr>
              <a:lnSpc>
                <a:spcPct val="95000"/>
              </a:lnSpc>
              <a:spcAft>
                <a:spcPct val="25000"/>
              </a:spcAft>
            </a:pPr>
            <a:r>
              <a:rPr lang="en-US" dirty="0" smtClean="0">
                <a:latin typeface="Arial" pitchFamily="34" charset="0"/>
                <a:cs typeface="Arial" pitchFamily="34" charset="0"/>
              </a:rPr>
              <a:t>The increased response rate may lead to an increase in the resection rate, which in turn may improve cure rates and survival – indirect data</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is your usual approach for a patient with a history of a previously resected primary colorectal cancer and adjuvant FOLFOX who now presents with a single </a:t>
            </a:r>
            <a:r>
              <a:rPr lang="en-US" sz="2400" b="1" dirty="0" err="1" smtClean="0">
                <a:solidFill>
                  <a:srgbClr val="FFFFFF"/>
                </a:solidFill>
              </a:rPr>
              <a:t>resectable</a:t>
            </a:r>
            <a:r>
              <a:rPr lang="en-US" sz="2400" b="1" dirty="0" smtClean="0">
                <a:solidFill>
                  <a:srgbClr val="FFFFFF"/>
                </a:solidFill>
              </a:rPr>
              <a:t> metastatic lesion in the liver and no other sites of disease?</a:t>
            </a:r>
            <a:endParaRPr lang="en-US" sz="2400" b="1" dirty="0">
              <a:solidFill>
                <a:srgbClr val="FFFFFF"/>
              </a:solidFill>
            </a:endParaRPr>
          </a:p>
        </p:txBody>
      </p:sp>
      <p:graphicFrame>
        <p:nvGraphicFramePr>
          <p:cNvPr id="11" name="Chart 10"/>
          <p:cNvGraphicFramePr/>
          <p:nvPr>
            <p:extLst>
              <p:ext uri="{D42A27DB-BD31-4B8C-83A1-F6EECF244321}">
                <p14:modId xmlns:p14="http://schemas.microsoft.com/office/powerpoint/2010/main" val="1753543262"/>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37259847"/>
      </p:ext>
    </p:extLst>
  </p:cSld>
  <p:clrMapOvr>
    <a:masterClrMapping/>
  </p:clrMapOvr>
  <p:transition xmlns:p14="http://schemas.microsoft.com/office/powerpoint/2010/mai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secLiverLesion_v1a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8804" y="2724614"/>
            <a:ext cx="6751753" cy="1999786"/>
          </a:xfrm>
          <a:prstGeom prst="rect">
            <a:avLst/>
          </a:prstGeom>
        </p:spPr>
      </p:pic>
      <p:sp>
        <p:nvSpPr>
          <p:cNvPr id="2" name="Title 1"/>
          <p:cNvSpPr>
            <a:spLocks noGrp="1"/>
          </p:cNvSpPr>
          <p:nvPr>
            <p:ph type="title"/>
          </p:nvPr>
        </p:nvSpPr>
        <p:spPr>
          <a:xfrm>
            <a:off x="609600" y="579735"/>
            <a:ext cx="7772400" cy="1143000"/>
          </a:xfrm>
        </p:spPr>
        <p:txBody>
          <a:bodyPr/>
          <a:lstStyle/>
          <a:p>
            <a:r>
              <a:rPr lang="en-US" sz="2400" dirty="0">
                <a:solidFill>
                  <a:srgbClr val="FFFF00"/>
                </a:solidFill>
              </a:rPr>
              <a:t>What is your usual approach for a patient with a single </a:t>
            </a:r>
            <a:r>
              <a:rPr lang="en-US" sz="2400" dirty="0" err="1">
                <a:solidFill>
                  <a:srgbClr val="FFFF00"/>
                </a:solidFill>
              </a:rPr>
              <a:t>resectable</a:t>
            </a:r>
            <a:r>
              <a:rPr lang="en-US" sz="2400" dirty="0">
                <a:solidFill>
                  <a:srgbClr val="FFFF00"/>
                </a:solidFill>
              </a:rPr>
              <a:t> metastatic lesion in the liver and no other sites of disease? </a:t>
            </a:r>
          </a:p>
        </p:txBody>
      </p:sp>
      <p:sp>
        <p:nvSpPr>
          <p:cNvPr id="9" name="TextBox 8"/>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13" name="Rectangle 12"/>
          <p:cNvSpPr/>
          <p:nvPr/>
        </p:nvSpPr>
        <p:spPr>
          <a:xfrm>
            <a:off x="891628" y="2819400"/>
            <a:ext cx="1150976" cy="584776"/>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Immediate </a:t>
            </a:r>
          </a:p>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surgery</a:t>
            </a:r>
          </a:p>
        </p:txBody>
      </p:sp>
      <p:sp>
        <p:nvSpPr>
          <p:cNvPr id="15" name="Rectangle 14"/>
          <p:cNvSpPr/>
          <p:nvPr/>
        </p:nvSpPr>
        <p:spPr>
          <a:xfrm>
            <a:off x="76200" y="3893403"/>
            <a:ext cx="1966404" cy="830997"/>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Preoperative </a:t>
            </a:r>
          </a:p>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systemic treatment, </a:t>
            </a:r>
          </a:p>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then surgery</a:t>
            </a:r>
          </a:p>
        </p:txBody>
      </p:sp>
      <p:sp>
        <p:nvSpPr>
          <p:cNvPr id="16" name="Rectangle 15"/>
          <p:cNvSpPr/>
          <p:nvPr/>
        </p:nvSpPr>
        <p:spPr>
          <a:xfrm>
            <a:off x="8487711" y="3014246"/>
            <a:ext cx="412893"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16</a:t>
            </a:r>
          </a:p>
        </p:txBody>
      </p:sp>
      <p:sp>
        <p:nvSpPr>
          <p:cNvPr id="17" name="Rectangle 16"/>
          <p:cNvSpPr/>
          <p:nvPr/>
        </p:nvSpPr>
        <p:spPr>
          <a:xfrm>
            <a:off x="4557204" y="41910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6</a:t>
            </a:r>
          </a:p>
        </p:txBody>
      </p:sp>
    </p:spTree>
    <p:extLst>
      <p:ext uri="{BB962C8B-B14F-4D97-AF65-F5344CB8AC3E}">
        <p14:creationId xmlns:p14="http://schemas.microsoft.com/office/powerpoint/2010/main" val="1280882799"/>
      </p:ext>
    </p:extLst>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584200" y="482600"/>
            <a:ext cx="8077200" cy="990600"/>
          </a:xfrm>
        </p:spPr>
        <p:txBody>
          <a:bodyPr/>
          <a:lstStyle/>
          <a:p>
            <a:r>
              <a:rPr lang="en-US" sz="2400" dirty="0" smtClean="0">
                <a:solidFill>
                  <a:srgbClr val="FFFF00"/>
                </a:solidFill>
              </a:rPr>
              <a:t>During </a:t>
            </a:r>
            <a:r>
              <a:rPr lang="en-US" sz="2400" dirty="0">
                <a:solidFill>
                  <a:srgbClr val="FFFF00"/>
                </a:solidFill>
              </a:rPr>
              <a:t>the past year, approximately how many </a:t>
            </a:r>
            <a:r>
              <a:rPr lang="en-US" sz="2400" dirty="0" smtClean="0">
                <a:solidFill>
                  <a:srgbClr val="FFFF00"/>
                </a:solidFill>
              </a:rPr>
              <a:t>times did you encounter the following situations? (median)</a:t>
            </a:r>
            <a:endParaRPr lang="en-US" sz="2400" dirty="0">
              <a:solidFill>
                <a:srgbClr val="FFFF00"/>
              </a:solidFill>
            </a:endParaRPr>
          </a:p>
        </p:txBody>
      </p:sp>
      <p:graphicFrame>
        <p:nvGraphicFramePr>
          <p:cNvPr id="8" name="Object 31"/>
          <p:cNvGraphicFramePr>
            <a:graphicFrameLocks noChangeAspect="1"/>
          </p:cNvGraphicFramePr>
          <p:nvPr>
            <p:extLst>
              <p:ext uri="{D42A27DB-BD31-4B8C-83A1-F6EECF244321}">
                <p14:modId xmlns:p14="http://schemas.microsoft.com/office/powerpoint/2010/main" val="2457938083"/>
              </p:ext>
            </p:extLst>
          </p:nvPr>
        </p:nvGraphicFramePr>
        <p:xfrm>
          <a:off x="98425" y="1927225"/>
          <a:ext cx="8820150" cy="3843338"/>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23), January 3-18, 2013 </a:t>
            </a:r>
            <a:endParaRPr lang="en-US" sz="1600" dirty="0">
              <a:solidFill>
                <a:srgbClr val="FFFFFF"/>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224030895"/>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NEW_VerticalGraph4_v2si.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971800"/>
            <a:ext cx="8001000" cy="1160145"/>
          </a:xfrm>
          <a:prstGeom prst="rect">
            <a:avLst/>
          </a:prstGeom>
        </p:spPr>
      </p:pic>
      <p:sp>
        <p:nvSpPr>
          <p:cNvPr id="4" name="Title 1"/>
          <p:cNvSpPr txBox="1">
            <a:spLocks/>
          </p:cNvSpPr>
          <p:nvPr/>
        </p:nvSpPr>
        <p:spPr bwMode="auto">
          <a:xfrm>
            <a:off x="6096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a:lstStyle>
          <a:p>
            <a:r>
              <a:rPr lang="en-US" sz="2400" dirty="0">
                <a:solidFill>
                  <a:srgbClr val="FFFF00"/>
                </a:solidFill>
                <a:latin typeface="Arial"/>
                <a:ea typeface="ＭＳ Ｐゴシック"/>
                <a:cs typeface="ＭＳ Ｐゴシック"/>
              </a:rPr>
              <a:t>What is the age of the oldest patient whom you have sent for surgical resection of a hepatic metastasis from colon cancer? </a:t>
            </a:r>
            <a:r>
              <a:rPr lang="en-US" sz="2400" dirty="0" smtClean="0">
                <a:solidFill>
                  <a:srgbClr val="FFFF00"/>
                </a:solidFill>
                <a:latin typeface="Arial"/>
                <a:ea typeface="ＭＳ Ｐゴシック"/>
                <a:cs typeface="ＭＳ Ｐゴシック"/>
              </a:rPr>
              <a:t> </a:t>
            </a:r>
            <a:endParaRPr lang="en-US" sz="2400" dirty="0">
              <a:solidFill>
                <a:srgbClr val="FF0EF2"/>
              </a:solidFill>
              <a:latin typeface="Arial"/>
              <a:ea typeface="ＭＳ Ｐゴシック"/>
              <a:cs typeface="ＭＳ Ｐゴシック"/>
            </a:endParaRPr>
          </a:p>
        </p:txBody>
      </p:sp>
      <p:sp>
        <p:nvSpPr>
          <p:cNvPr id="14" name="TextBox 13"/>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16" name="TextBox 15"/>
          <p:cNvSpPr txBox="1"/>
          <p:nvPr/>
        </p:nvSpPr>
        <p:spPr>
          <a:xfrm>
            <a:off x="304800" y="4724400"/>
            <a:ext cx="8382000" cy="338554"/>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FFFFFF"/>
                </a:solidFill>
                <a:latin typeface="Arial" charset="0"/>
                <a:ea typeface="ＭＳ Ｐゴシック" charset="0"/>
                <a:cs typeface="ＭＳ Ｐゴシック" charset="0"/>
              </a:rPr>
              <a:t>Age (years)</a:t>
            </a:r>
          </a:p>
        </p:txBody>
      </p:sp>
      <p:sp>
        <p:nvSpPr>
          <p:cNvPr id="17" name="TextBox 16"/>
          <p:cNvSpPr txBox="1"/>
          <p:nvPr/>
        </p:nvSpPr>
        <p:spPr>
          <a:xfrm>
            <a:off x="5334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70</a:t>
            </a:r>
            <a:endParaRPr lang="en-US" sz="1400" dirty="0">
              <a:solidFill>
                <a:srgbClr val="FFFFFF"/>
              </a:solidFill>
              <a:latin typeface="Arial" charset="0"/>
              <a:ea typeface="ＭＳ Ｐゴシック" charset="0"/>
              <a:cs typeface="ＭＳ Ｐゴシック" charset="0"/>
            </a:endParaRPr>
          </a:p>
        </p:txBody>
      </p:sp>
      <p:cxnSp>
        <p:nvCxnSpPr>
          <p:cNvPr id="37" name="Straight Connector 36"/>
          <p:cNvCxnSpPr/>
          <p:nvPr/>
        </p:nvCxnSpPr>
        <p:spPr bwMode="auto">
          <a:xfrm>
            <a:off x="304800" y="4191000"/>
            <a:ext cx="7696200" cy="5292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8" name="Straight Connector 37"/>
          <p:cNvCxnSpPr/>
          <p:nvPr/>
        </p:nvCxnSpPr>
        <p:spPr bwMode="auto">
          <a:xfrm>
            <a:off x="8229600" y="4233446"/>
            <a:ext cx="457200"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9" name="Straight Connector 38"/>
          <p:cNvCxnSpPr/>
          <p:nvPr/>
        </p:nvCxnSpPr>
        <p:spPr bwMode="auto">
          <a:xfrm flipH="1">
            <a:off x="7891046" y="4157246"/>
            <a:ext cx="186154" cy="186154"/>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0" name="Straight Connector 39"/>
          <p:cNvCxnSpPr/>
          <p:nvPr/>
        </p:nvCxnSpPr>
        <p:spPr bwMode="auto">
          <a:xfrm flipH="1">
            <a:off x="8077200" y="4157246"/>
            <a:ext cx="228600" cy="22860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41" name="TextBox 40"/>
          <p:cNvSpPr txBox="1"/>
          <p:nvPr/>
        </p:nvSpPr>
        <p:spPr>
          <a:xfrm>
            <a:off x="609600" y="3276600"/>
            <a:ext cx="3048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endParaRPr lang="en-US" sz="1600" dirty="0">
              <a:solidFill>
                <a:srgbClr val="FFFFFF"/>
              </a:solidFill>
              <a:latin typeface="Arial" charset="0"/>
              <a:ea typeface="ＭＳ Ｐゴシック" charset="0"/>
              <a:cs typeface="ＭＳ Ｐゴシック" charset="0"/>
            </a:endParaRPr>
          </a:p>
        </p:txBody>
      </p:sp>
      <p:sp>
        <p:nvSpPr>
          <p:cNvPr id="50" name="TextBox 49"/>
          <p:cNvSpPr txBox="1"/>
          <p:nvPr/>
        </p:nvSpPr>
        <p:spPr>
          <a:xfrm>
            <a:off x="8382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71</a:t>
            </a:r>
            <a:endParaRPr lang="en-US" sz="1400" dirty="0">
              <a:solidFill>
                <a:srgbClr val="FFFFFF"/>
              </a:solidFill>
              <a:latin typeface="Arial" charset="0"/>
              <a:ea typeface="ＭＳ Ｐゴシック" charset="0"/>
              <a:cs typeface="ＭＳ Ｐゴシック" charset="0"/>
            </a:endParaRPr>
          </a:p>
        </p:txBody>
      </p:sp>
      <p:sp>
        <p:nvSpPr>
          <p:cNvPr id="51" name="TextBox 50"/>
          <p:cNvSpPr txBox="1"/>
          <p:nvPr/>
        </p:nvSpPr>
        <p:spPr>
          <a:xfrm>
            <a:off x="11430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72</a:t>
            </a:r>
            <a:endParaRPr lang="en-US" sz="1400" dirty="0">
              <a:solidFill>
                <a:srgbClr val="FFFFFF"/>
              </a:solidFill>
              <a:latin typeface="Arial" charset="0"/>
              <a:ea typeface="ＭＳ Ｐゴシック" charset="0"/>
              <a:cs typeface="ＭＳ Ｐゴシック" charset="0"/>
            </a:endParaRPr>
          </a:p>
        </p:txBody>
      </p:sp>
      <p:sp>
        <p:nvSpPr>
          <p:cNvPr id="52" name="TextBox 51"/>
          <p:cNvSpPr txBox="1"/>
          <p:nvPr/>
        </p:nvSpPr>
        <p:spPr>
          <a:xfrm>
            <a:off x="14478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73</a:t>
            </a:r>
            <a:endParaRPr lang="en-US" sz="1400" dirty="0">
              <a:solidFill>
                <a:srgbClr val="FFFFFF"/>
              </a:solidFill>
              <a:latin typeface="Arial" charset="0"/>
              <a:ea typeface="ＭＳ Ｐゴシック" charset="0"/>
              <a:cs typeface="ＭＳ Ｐゴシック" charset="0"/>
            </a:endParaRPr>
          </a:p>
        </p:txBody>
      </p:sp>
      <p:sp>
        <p:nvSpPr>
          <p:cNvPr id="53" name="TextBox 52"/>
          <p:cNvSpPr txBox="1"/>
          <p:nvPr/>
        </p:nvSpPr>
        <p:spPr>
          <a:xfrm>
            <a:off x="17526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74</a:t>
            </a:r>
            <a:endParaRPr lang="en-US" sz="1400" dirty="0">
              <a:solidFill>
                <a:srgbClr val="FFFFFF"/>
              </a:solidFill>
              <a:latin typeface="Arial" charset="0"/>
              <a:ea typeface="ＭＳ Ｐゴシック" charset="0"/>
              <a:cs typeface="ＭＳ Ｐゴシック" charset="0"/>
            </a:endParaRPr>
          </a:p>
        </p:txBody>
      </p:sp>
      <p:sp>
        <p:nvSpPr>
          <p:cNvPr id="54" name="TextBox 53"/>
          <p:cNvSpPr txBox="1"/>
          <p:nvPr/>
        </p:nvSpPr>
        <p:spPr>
          <a:xfrm>
            <a:off x="20574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75</a:t>
            </a:r>
            <a:endParaRPr lang="en-US" sz="1400" dirty="0">
              <a:solidFill>
                <a:srgbClr val="FFFFFF"/>
              </a:solidFill>
              <a:latin typeface="Arial" charset="0"/>
              <a:ea typeface="ＭＳ Ｐゴシック" charset="0"/>
              <a:cs typeface="ＭＳ Ｐゴシック" charset="0"/>
            </a:endParaRPr>
          </a:p>
        </p:txBody>
      </p:sp>
      <p:sp>
        <p:nvSpPr>
          <p:cNvPr id="55" name="TextBox 54"/>
          <p:cNvSpPr txBox="1"/>
          <p:nvPr/>
        </p:nvSpPr>
        <p:spPr>
          <a:xfrm>
            <a:off x="23622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76</a:t>
            </a:r>
            <a:endParaRPr lang="en-US" sz="1400" dirty="0">
              <a:solidFill>
                <a:srgbClr val="FFFFFF"/>
              </a:solidFill>
              <a:latin typeface="Arial" charset="0"/>
              <a:ea typeface="ＭＳ Ｐゴシック" charset="0"/>
              <a:cs typeface="ＭＳ Ｐゴシック" charset="0"/>
            </a:endParaRPr>
          </a:p>
        </p:txBody>
      </p:sp>
      <p:sp>
        <p:nvSpPr>
          <p:cNvPr id="56" name="TextBox 55"/>
          <p:cNvSpPr txBox="1"/>
          <p:nvPr/>
        </p:nvSpPr>
        <p:spPr>
          <a:xfrm>
            <a:off x="26670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77</a:t>
            </a:r>
            <a:endParaRPr lang="en-US" sz="1400" dirty="0">
              <a:solidFill>
                <a:srgbClr val="FFFFFF"/>
              </a:solidFill>
              <a:latin typeface="Arial" charset="0"/>
              <a:ea typeface="ＭＳ Ｐゴシック" charset="0"/>
              <a:cs typeface="ＭＳ Ｐゴシック" charset="0"/>
            </a:endParaRPr>
          </a:p>
        </p:txBody>
      </p:sp>
      <p:sp>
        <p:nvSpPr>
          <p:cNvPr id="57" name="TextBox 56"/>
          <p:cNvSpPr txBox="1"/>
          <p:nvPr/>
        </p:nvSpPr>
        <p:spPr>
          <a:xfrm>
            <a:off x="29718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78</a:t>
            </a:r>
            <a:endParaRPr lang="en-US" sz="1400" dirty="0">
              <a:solidFill>
                <a:srgbClr val="FFFFFF"/>
              </a:solidFill>
              <a:latin typeface="Arial" charset="0"/>
              <a:ea typeface="ＭＳ Ｐゴシック" charset="0"/>
              <a:cs typeface="ＭＳ Ｐゴシック" charset="0"/>
            </a:endParaRPr>
          </a:p>
        </p:txBody>
      </p:sp>
      <p:sp>
        <p:nvSpPr>
          <p:cNvPr id="58" name="TextBox 57"/>
          <p:cNvSpPr txBox="1"/>
          <p:nvPr/>
        </p:nvSpPr>
        <p:spPr>
          <a:xfrm>
            <a:off x="32766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79</a:t>
            </a:r>
            <a:endParaRPr lang="en-US" sz="1400" dirty="0">
              <a:solidFill>
                <a:srgbClr val="FFFFFF"/>
              </a:solidFill>
              <a:latin typeface="Arial" charset="0"/>
              <a:ea typeface="ＭＳ Ｐゴシック" charset="0"/>
              <a:cs typeface="ＭＳ Ｐゴシック" charset="0"/>
            </a:endParaRPr>
          </a:p>
        </p:txBody>
      </p:sp>
      <p:sp>
        <p:nvSpPr>
          <p:cNvPr id="59" name="TextBox 58"/>
          <p:cNvSpPr txBox="1"/>
          <p:nvPr/>
        </p:nvSpPr>
        <p:spPr>
          <a:xfrm>
            <a:off x="35814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80</a:t>
            </a:r>
            <a:endParaRPr lang="en-US" sz="1400" dirty="0">
              <a:solidFill>
                <a:srgbClr val="FFFFFF"/>
              </a:solidFill>
              <a:latin typeface="Arial" charset="0"/>
              <a:ea typeface="ＭＳ Ｐゴシック" charset="0"/>
              <a:cs typeface="ＭＳ Ｐゴシック" charset="0"/>
            </a:endParaRPr>
          </a:p>
        </p:txBody>
      </p:sp>
      <p:sp>
        <p:nvSpPr>
          <p:cNvPr id="60" name="TextBox 59"/>
          <p:cNvSpPr txBox="1"/>
          <p:nvPr/>
        </p:nvSpPr>
        <p:spPr>
          <a:xfrm>
            <a:off x="38862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81</a:t>
            </a:r>
            <a:endParaRPr lang="en-US" sz="1400" dirty="0">
              <a:solidFill>
                <a:srgbClr val="FFFFFF"/>
              </a:solidFill>
              <a:latin typeface="Arial" charset="0"/>
              <a:ea typeface="ＭＳ Ｐゴシック" charset="0"/>
              <a:cs typeface="ＭＳ Ｐゴシック" charset="0"/>
            </a:endParaRPr>
          </a:p>
        </p:txBody>
      </p:sp>
      <p:sp>
        <p:nvSpPr>
          <p:cNvPr id="61" name="TextBox 60"/>
          <p:cNvSpPr txBox="1"/>
          <p:nvPr/>
        </p:nvSpPr>
        <p:spPr>
          <a:xfrm>
            <a:off x="41910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82</a:t>
            </a:r>
            <a:endParaRPr lang="en-US" sz="1400" dirty="0">
              <a:solidFill>
                <a:srgbClr val="FFFFFF"/>
              </a:solidFill>
              <a:latin typeface="Arial" charset="0"/>
              <a:ea typeface="ＭＳ Ｐゴシック" charset="0"/>
              <a:cs typeface="ＭＳ Ｐゴシック" charset="0"/>
            </a:endParaRPr>
          </a:p>
        </p:txBody>
      </p:sp>
      <p:sp>
        <p:nvSpPr>
          <p:cNvPr id="62" name="TextBox 61"/>
          <p:cNvSpPr txBox="1"/>
          <p:nvPr/>
        </p:nvSpPr>
        <p:spPr>
          <a:xfrm>
            <a:off x="44958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83</a:t>
            </a:r>
            <a:endParaRPr lang="en-US" sz="1400" dirty="0">
              <a:solidFill>
                <a:srgbClr val="FFFFFF"/>
              </a:solidFill>
              <a:latin typeface="Arial" charset="0"/>
              <a:ea typeface="ＭＳ Ｐゴシック" charset="0"/>
              <a:cs typeface="ＭＳ Ｐゴシック" charset="0"/>
            </a:endParaRPr>
          </a:p>
        </p:txBody>
      </p:sp>
      <p:sp>
        <p:nvSpPr>
          <p:cNvPr id="63" name="TextBox 62"/>
          <p:cNvSpPr txBox="1"/>
          <p:nvPr/>
        </p:nvSpPr>
        <p:spPr>
          <a:xfrm>
            <a:off x="48006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84</a:t>
            </a:r>
            <a:endParaRPr lang="en-US" sz="1400" dirty="0">
              <a:solidFill>
                <a:srgbClr val="FFFFFF"/>
              </a:solidFill>
              <a:latin typeface="Arial" charset="0"/>
              <a:ea typeface="ＭＳ Ｐゴシック" charset="0"/>
              <a:cs typeface="ＭＳ Ｐゴシック" charset="0"/>
            </a:endParaRPr>
          </a:p>
        </p:txBody>
      </p:sp>
      <p:sp>
        <p:nvSpPr>
          <p:cNvPr id="64" name="TextBox 63"/>
          <p:cNvSpPr txBox="1"/>
          <p:nvPr/>
        </p:nvSpPr>
        <p:spPr>
          <a:xfrm>
            <a:off x="51054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85</a:t>
            </a:r>
            <a:endParaRPr lang="en-US" sz="1400" dirty="0">
              <a:solidFill>
                <a:srgbClr val="FFFFFF"/>
              </a:solidFill>
              <a:latin typeface="Arial" charset="0"/>
              <a:ea typeface="ＭＳ Ｐゴシック" charset="0"/>
              <a:cs typeface="ＭＳ Ｐゴシック" charset="0"/>
            </a:endParaRPr>
          </a:p>
        </p:txBody>
      </p:sp>
      <p:sp>
        <p:nvSpPr>
          <p:cNvPr id="65" name="TextBox 64"/>
          <p:cNvSpPr txBox="1"/>
          <p:nvPr/>
        </p:nvSpPr>
        <p:spPr>
          <a:xfrm>
            <a:off x="54102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86</a:t>
            </a:r>
            <a:endParaRPr lang="en-US" sz="1400" dirty="0">
              <a:solidFill>
                <a:srgbClr val="FFFFFF"/>
              </a:solidFill>
              <a:latin typeface="Arial" charset="0"/>
              <a:ea typeface="ＭＳ Ｐゴシック" charset="0"/>
              <a:cs typeface="ＭＳ Ｐゴシック" charset="0"/>
            </a:endParaRPr>
          </a:p>
        </p:txBody>
      </p:sp>
      <p:sp>
        <p:nvSpPr>
          <p:cNvPr id="66" name="TextBox 65"/>
          <p:cNvSpPr txBox="1"/>
          <p:nvPr/>
        </p:nvSpPr>
        <p:spPr>
          <a:xfrm>
            <a:off x="57150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87</a:t>
            </a:r>
            <a:endParaRPr lang="en-US" sz="1400" dirty="0">
              <a:solidFill>
                <a:srgbClr val="FFFFFF"/>
              </a:solidFill>
              <a:latin typeface="Arial" charset="0"/>
              <a:ea typeface="ＭＳ Ｐゴシック" charset="0"/>
              <a:cs typeface="ＭＳ Ｐゴシック" charset="0"/>
            </a:endParaRPr>
          </a:p>
        </p:txBody>
      </p:sp>
      <p:sp>
        <p:nvSpPr>
          <p:cNvPr id="67" name="TextBox 66"/>
          <p:cNvSpPr txBox="1"/>
          <p:nvPr/>
        </p:nvSpPr>
        <p:spPr>
          <a:xfrm>
            <a:off x="60198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88</a:t>
            </a:r>
            <a:endParaRPr lang="en-US" sz="1400" dirty="0">
              <a:solidFill>
                <a:srgbClr val="FFFFFF"/>
              </a:solidFill>
              <a:latin typeface="Arial" charset="0"/>
              <a:ea typeface="ＭＳ Ｐゴシック" charset="0"/>
              <a:cs typeface="ＭＳ Ｐゴシック" charset="0"/>
            </a:endParaRPr>
          </a:p>
        </p:txBody>
      </p:sp>
      <p:sp>
        <p:nvSpPr>
          <p:cNvPr id="68" name="TextBox 67"/>
          <p:cNvSpPr txBox="1"/>
          <p:nvPr/>
        </p:nvSpPr>
        <p:spPr>
          <a:xfrm>
            <a:off x="63246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89</a:t>
            </a:r>
            <a:endParaRPr lang="en-US" sz="1400" dirty="0">
              <a:solidFill>
                <a:srgbClr val="FFFFFF"/>
              </a:solidFill>
              <a:latin typeface="Arial" charset="0"/>
              <a:ea typeface="ＭＳ Ｐゴシック" charset="0"/>
              <a:cs typeface="ＭＳ Ｐゴシック" charset="0"/>
            </a:endParaRPr>
          </a:p>
        </p:txBody>
      </p:sp>
      <p:sp>
        <p:nvSpPr>
          <p:cNvPr id="69" name="TextBox 68"/>
          <p:cNvSpPr txBox="1"/>
          <p:nvPr/>
        </p:nvSpPr>
        <p:spPr>
          <a:xfrm>
            <a:off x="66294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90</a:t>
            </a:r>
            <a:endParaRPr lang="en-US" sz="1400" dirty="0">
              <a:solidFill>
                <a:srgbClr val="FFFFFF"/>
              </a:solidFill>
              <a:latin typeface="Arial" charset="0"/>
              <a:ea typeface="ＭＳ Ｐゴシック" charset="0"/>
              <a:cs typeface="ＭＳ Ｐゴシック" charset="0"/>
            </a:endParaRPr>
          </a:p>
        </p:txBody>
      </p:sp>
      <p:sp>
        <p:nvSpPr>
          <p:cNvPr id="70" name="TextBox 69"/>
          <p:cNvSpPr txBox="1"/>
          <p:nvPr/>
        </p:nvSpPr>
        <p:spPr>
          <a:xfrm>
            <a:off x="6934200"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91</a:t>
            </a:r>
            <a:endParaRPr lang="en-US" sz="1400" dirty="0">
              <a:solidFill>
                <a:srgbClr val="FFFFFF"/>
              </a:solidFill>
              <a:latin typeface="Arial" charset="0"/>
              <a:ea typeface="ＭＳ Ｐゴシック" charset="0"/>
              <a:cs typeface="ＭＳ Ｐゴシック" charset="0"/>
            </a:endParaRPr>
          </a:p>
        </p:txBody>
      </p:sp>
      <p:sp>
        <p:nvSpPr>
          <p:cNvPr id="71" name="TextBox 70"/>
          <p:cNvSpPr txBox="1"/>
          <p:nvPr/>
        </p:nvSpPr>
        <p:spPr>
          <a:xfrm>
            <a:off x="7242048"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92</a:t>
            </a:r>
            <a:endParaRPr lang="en-US" sz="1400" dirty="0">
              <a:solidFill>
                <a:srgbClr val="FFFFFF"/>
              </a:solidFill>
              <a:latin typeface="Arial" charset="0"/>
              <a:ea typeface="ＭＳ Ｐゴシック" charset="0"/>
              <a:cs typeface="ＭＳ Ｐゴシック" charset="0"/>
            </a:endParaRPr>
          </a:p>
        </p:txBody>
      </p:sp>
      <p:sp>
        <p:nvSpPr>
          <p:cNvPr id="74" name="TextBox 73"/>
          <p:cNvSpPr txBox="1"/>
          <p:nvPr/>
        </p:nvSpPr>
        <p:spPr>
          <a:xfrm>
            <a:off x="7562088" y="4309646"/>
            <a:ext cx="3810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93</a:t>
            </a:r>
            <a:endParaRPr lang="en-US" sz="1400" dirty="0">
              <a:solidFill>
                <a:srgbClr val="FFFFFF"/>
              </a:solidFill>
              <a:latin typeface="Arial" charset="0"/>
              <a:ea typeface="ＭＳ Ｐゴシック" charset="0"/>
              <a:cs typeface="ＭＳ Ｐゴシック" charset="0"/>
            </a:endParaRPr>
          </a:p>
        </p:txBody>
      </p:sp>
      <p:sp>
        <p:nvSpPr>
          <p:cNvPr id="75" name="TextBox 74"/>
          <p:cNvSpPr txBox="1"/>
          <p:nvPr/>
        </p:nvSpPr>
        <p:spPr>
          <a:xfrm>
            <a:off x="8229600" y="4309646"/>
            <a:ext cx="533400" cy="307777"/>
          </a:xfrm>
          <a:prstGeom prst="rect">
            <a:avLst/>
          </a:prstGeom>
          <a:noFill/>
        </p:spPr>
        <p:txBody>
          <a:bodyPr wrap="square" rtlCol="0">
            <a:spAutoFit/>
          </a:bodyPr>
          <a:lstStyle/>
          <a:p>
            <a:pPr algn="ctr" eaLnBrk="0" fontAlgn="base" hangingPunct="0">
              <a:spcBef>
                <a:spcPct val="0"/>
              </a:spcBef>
              <a:spcAft>
                <a:spcPct val="0"/>
              </a:spcAft>
            </a:pPr>
            <a:r>
              <a:rPr lang="en-US" sz="1400" dirty="0" smtClean="0">
                <a:solidFill>
                  <a:srgbClr val="FFFFFF"/>
                </a:solidFill>
                <a:latin typeface="Arial" charset="0"/>
                <a:ea typeface="ＭＳ Ｐゴシック" charset="0"/>
                <a:cs typeface="ＭＳ Ｐゴシック" charset="0"/>
              </a:rPr>
              <a:t>102</a:t>
            </a:r>
            <a:endParaRPr lang="en-US" sz="1400" dirty="0">
              <a:solidFill>
                <a:srgbClr val="FFFFFF"/>
              </a:solidFill>
              <a:latin typeface="Arial" charset="0"/>
              <a:ea typeface="ＭＳ Ｐゴシック" charset="0"/>
              <a:cs typeface="ＭＳ Ｐゴシック" charset="0"/>
            </a:endParaRPr>
          </a:p>
        </p:txBody>
      </p:sp>
      <p:sp>
        <p:nvSpPr>
          <p:cNvPr id="76" name="TextBox 75"/>
          <p:cNvSpPr txBox="1"/>
          <p:nvPr/>
        </p:nvSpPr>
        <p:spPr>
          <a:xfrm>
            <a:off x="2066544" y="2971800"/>
            <a:ext cx="3810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endParaRPr lang="en-US" sz="1600" dirty="0">
              <a:solidFill>
                <a:srgbClr val="FFFFFF"/>
              </a:solidFill>
              <a:latin typeface="Arial" charset="0"/>
              <a:ea typeface="ＭＳ Ｐゴシック" charset="0"/>
              <a:cs typeface="ＭＳ Ｐゴシック" charset="0"/>
            </a:endParaRPr>
          </a:p>
        </p:txBody>
      </p:sp>
      <p:sp>
        <p:nvSpPr>
          <p:cNvPr id="77" name="TextBox 76"/>
          <p:cNvSpPr txBox="1"/>
          <p:nvPr/>
        </p:nvSpPr>
        <p:spPr>
          <a:xfrm>
            <a:off x="2697480" y="3581400"/>
            <a:ext cx="228600" cy="338554"/>
          </a:xfrm>
          <a:prstGeom prst="rect">
            <a:avLst/>
          </a:prstGeom>
          <a:noFill/>
        </p:spPr>
        <p:txBody>
          <a:bodyPr wrap="squar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78" name="TextBox 77"/>
          <p:cNvSpPr txBox="1"/>
          <p:nvPr/>
        </p:nvSpPr>
        <p:spPr>
          <a:xfrm>
            <a:off x="3008376" y="3276600"/>
            <a:ext cx="3048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endParaRPr lang="en-US" sz="1600" dirty="0">
              <a:solidFill>
                <a:srgbClr val="FFFFFF"/>
              </a:solidFill>
              <a:latin typeface="Arial" charset="0"/>
              <a:ea typeface="ＭＳ Ｐゴシック" charset="0"/>
              <a:cs typeface="ＭＳ Ｐゴシック" charset="0"/>
            </a:endParaRPr>
          </a:p>
        </p:txBody>
      </p:sp>
      <p:sp>
        <p:nvSpPr>
          <p:cNvPr id="79" name="TextBox 78"/>
          <p:cNvSpPr txBox="1"/>
          <p:nvPr/>
        </p:nvSpPr>
        <p:spPr>
          <a:xfrm>
            <a:off x="3602736" y="2971800"/>
            <a:ext cx="3048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endParaRPr lang="en-US" sz="1600" dirty="0">
              <a:solidFill>
                <a:srgbClr val="FFFFFF"/>
              </a:solidFill>
              <a:latin typeface="Arial" charset="0"/>
              <a:ea typeface="ＭＳ Ｐゴシック" charset="0"/>
              <a:cs typeface="ＭＳ Ｐゴシック" charset="0"/>
            </a:endParaRPr>
          </a:p>
        </p:txBody>
      </p:sp>
      <p:sp>
        <p:nvSpPr>
          <p:cNvPr id="80" name="TextBox 79"/>
          <p:cNvSpPr txBox="1"/>
          <p:nvPr/>
        </p:nvSpPr>
        <p:spPr>
          <a:xfrm>
            <a:off x="4818888" y="2971800"/>
            <a:ext cx="3048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endParaRPr lang="en-US" sz="1600" dirty="0">
              <a:solidFill>
                <a:srgbClr val="FFFFFF"/>
              </a:solidFill>
              <a:latin typeface="Arial" charset="0"/>
              <a:ea typeface="ＭＳ Ｐゴシック" charset="0"/>
              <a:cs typeface="ＭＳ Ｐゴシック" charset="0"/>
            </a:endParaRPr>
          </a:p>
        </p:txBody>
      </p:sp>
      <p:sp>
        <p:nvSpPr>
          <p:cNvPr id="81" name="TextBox 80"/>
          <p:cNvSpPr txBox="1"/>
          <p:nvPr/>
        </p:nvSpPr>
        <p:spPr>
          <a:xfrm>
            <a:off x="5120640" y="2667000"/>
            <a:ext cx="3048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4</a:t>
            </a:r>
            <a:endParaRPr lang="en-US" sz="1600" dirty="0">
              <a:solidFill>
                <a:srgbClr val="FFFFFF"/>
              </a:solidFill>
              <a:latin typeface="Arial" charset="0"/>
              <a:ea typeface="ＭＳ Ｐゴシック" charset="0"/>
              <a:cs typeface="ＭＳ Ｐゴシック" charset="0"/>
            </a:endParaRPr>
          </a:p>
        </p:txBody>
      </p:sp>
      <p:sp>
        <p:nvSpPr>
          <p:cNvPr id="82" name="TextBox 81"/>
          <p:cNvSpPr txBox="1"/>
          <p:nvPr/>
        </p:nvSpPr>
        <p:spPr>
          <a:xfrm>
            <a:off x="6629400" y="3581400"/>
            <a:ext cx="228600" cy="338554"/>
          </a:xfrm>
          <a:prstGeom prst="rect">
            <a:avLst/>
          </a:prstGeom>
          <a:noFill/>
        </p:spPr>
        <p:txBody>
          <a:bodyPr wrap="squar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83" name="TextBox 82"/>
          <p:cNvSpPr txBox="1"/>
          <p:nvPr/>
        </p:nvSpPr>
        <p:spPr>
          <a:xfrm>
            <a:off x="7251192" y="3581400"/>
            <a:ext cx="228600" cy="338554"/>
          </a:xfrm>
          <a:prstGeom prst="rect">
            <a:avLst/>
          </a:prstGeom>
          <a:noFill/>
        </p:spPr>
        <p:txBody>
          <a:bodyPr wrap="squar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84" name="TextBox 83"/>
          <p:cNvSpPr txBox="1"/>
          <p:nvPr/>
        </p:nvSpPr>
        <p:spPr>
          <a:xfrm>
            <a:off x="7589520" y="3581400"/>
            <a:ext cx="228600" cy="338554"/>
          </a:xfrm>
          <a:prstGeom prst="rect">
            <a:avLst/>
          </a:prstGeom>
          <a:noFill/>
        </p:spPr>
        <p:txBody>
          <a:bodyPr wrap="squar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85" name="TextBox 84"/>
          <p:cNvSpPr txBox="1"/>
          <p:nvPr/>
        </p:nvSpPr>
        <p:spPr>
          <a:xfrm>
            <a:off x="8305800" y="3581400"/>
            <a:ext cx="228600" cy="338554"/>
          </a:xfrm>
          <a:prstGeom prst="rect">
            <a:avLst/>
          </a:prstGeom>
          <a:noFill/>
        </p:spPr>
        <p:txBody>
          <a:bodyPr wrap="squar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86" name="TextBox 85"/>
          <p:cNvSpPr txBox="1"/>
          <p:nvPr/>
        </p:nvSpPr>
        <p:spPr>
          <a:xfrm>
            <a:off x="7010400" y="6019800"/>
            <a:ext cx="1758614"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Median: 82 years</a:t>
            </a:r>
            <a:endParaRPr lang="en-US" sz="1600" dirty="0">
              <a:solidFill>
                <a:srgbClr val="FFFFFF"/>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043900670"/>
      </p:ext>
    </p:extLst>
  </p:cSld>
  <p:clrMapOvr>
    <a:masterClrMapping/>
  </p:clrMapOvr>
  <p:transition xmlns:p14="http://schemas.microsoft.com/office/powerpoint/2010/mai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is your usual </a:t>
            </a:r>
            <a:r>
              <a:rPr lang="en-US" sz="2400" b="1" u="sng" dirty="0" smtClean="0">
                <a:solidFill>
                  <a:srgbClr val="FFFFFF"/>
                </a:solidFill>
              </a:rPr>
              <a:t>initial</a:t>
            </a:r>
            <a:r>
              <a:rPr lang="en-US" sz="2400" b="1" dirty="0" smtClean="0">
                <a:solidFill>
                  <a:srgbClr val="FFFFFF"/>
                </a:solidFill>
              </a:rPr>
              <a:t> treatment for an </a:t>
            </a:r>
            <a:r>
              <a:rPr lang="en-US" sz="2400" b="1" u="sng" dirty="0" smtClean="0">
                <a:solidFill>
                  <a:srgbClr val="FFFFFF"/>
                </a:solidFill>
              </a:rPr>
              <a:t>asymptomatic</a:t>
            </a:r>
            <a:r>
              <a:rPr lang="en-US" sz="2400" b="1" dirty="0" smtClean="0">
                <a:solidFill>
                  <a:srgbClr val="FFFFFF"/>
                </a:solidFill>
              </a:rPr>
              <a:t> patient with primary K-</a:t>
            </a:r>
            <a:r>
              <a:rPr lang="en-US" sz="2400" b="1" dirty="0" err="1" smtClean="0">
                <a:solidFill>
                  <a:srgbClr val="FFFFFF"/>
                </a:solidFill>
              </a:rPr>
              <a:t>ras</a:t>
            </a:r>
            <a:r>
              <a:rPr lang="en-US" sz="2400" b="1" dirty="0" smtClean="0">
                <a:solidFill>
                  <a:srgbClr val="FFFFFF"/>
                </a:solidFill>
              </a:rPr>
              <a:t> wild-type rectal cancer and liver and bone metastases?</a:t>
            </a:r>
            <a:endParaRPr lang="en-US" sz="2400" b="1" dirty="0">
              <a:solidFill>
                <a:srgbClr val="FFFFFF"/>
              </a:solidFill>
            </a:endParaRPr>
          </a:p>
        </p:txBody>
      </p:sp>
      <p:graphicFrame>
        <p:nvGraphicFramePr>
          <p:cNvPr id="11" name="Chart 10"/>
          <p:cNvGraphicFramePr/>
          <p:nvPr>
            <p:extLst>
              <p:ext uri="{D42A27DB-BD31-4B8C-83A1-F6EECF244321}">
                <p14:modId xmlns:p14="http://schemas.microsoft.com/office/powerpoint/2010/main" val="3135003625"/>
              </p:ext>
            </p:extLst>
          </p:nvPr>
        </p:nvGraphicFramePr>
        <p:xfrm>
          <a:off x="539552" y="2132856"/>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80725339"/>
      </p:ext>
    </p:extLst>
  </p:cSld>
  <p:clrMapOvr>
    <a:masterClrMapping/>
  </p:clrMapOvr>
  <p:transition xmlns:p14="http://schemas.microsoft.com/office/powerpoint/2010/mai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nitialTxAsympRCLvrBoneMets_v1ah.png"/>
          <p:cNvPicPr>
            <a:picLocks noChangeAspect="1"/>
          </p:cNvPicPr>
          <p:nvPr/>
        </p:nvPicPr>
        <p:blipFill rotWithShape="1">
          <a:blip r:embed="rId3">
            <a:extLst>
              <a:ext uri="{28A0092B-C50C-407E-A947-70E740481C1C}">
                <a14:useLocalDpi xmlns:a14="http://schemas.microsoft.com/office/drawing/2010/main" val="0"/>
              </a:ext>
            </a:extLst>
          </a:blip>
          <a:srcRect t="17277"/>
          <a:stretch/>
        </p:blipFill>
        <p:spPr>
          <a:xfrm>
            <a:off x="2057400" y="3124200"/>
            <a:ext cx="6858000" cy="2057400"/>
          </a:xfrm>
          <a:prstGeom prst="rect">
            <a:avLst/>
          </a:prstGeom>
        </p:spPr>
      </p:pic>
      <p:sp>
        <p:nvSpPr>
          <p:cNvPr id="2" name="Title 1"/>
          <p:cNvSpPr>
            <a:spLocks noGrp="1"/>
          </p:cNvSpPr>
          <p:nvPr>
            <p:ph type="title"/>
          </p:nvPr>
        </p:nvSpPr>
        <p:spPr>
          <a:xfrm>
            <a:off x="609600" y="482600"/>
            <a:ext cx="8229600" cy="1371600"/>
          </a:xfrm>
        </p:spPr>
        <p:txBody>
          <a:bodyPr/>
          <a:lstStyle/>
          <a:p>
            <a:r>
              <a:rPr lang="en-US" sz="2400" dirty="0">
                <a:solidFill>
                  <a:srgbClr val="FFFF00"/>
                </a:solidFill>
              </a:rPr>
              <a:t>What is your usual </a:t>
            </a:r>
            <a:r>
              <a:rPr lang="en-US" sz="2400" u="sng" dirty="0">
                <a:solidFill>
                  <a:srgbClr val="FFFF00"/>
                </a:solidFill>
              </a:rPr>
              <a:t>initial</a:t>
            </a:r>
            <a:r>
              <a:rPr lang="en-US" sz="2400" dirty="0">
                <a:solidFill>
                  <a:srgbClr val="FFFF00"/>
                </a:solidFill>
              </a:rPr>
              <a:t> treatment for an </a:t>
            </a:r>
            <a:r>
              <a:rPr lang="en-US" sz="2400" u="sng" dirty="0">
                <a:solidFill>
                  <a:srgbClr val="FFFF00"/>
                </a:solidFill>
              </a:rPr>
              <a:t>asymptomatic</a:t>
            </a:r>
            <a:r>
              <a:rPr lang="en-US" sz="2400" dirty="0">
                <a:solidFill>
                  <a:srgbClr val="FFFF00"/>
                </a:solidFill>
              </a:rPr>
              <a:t> patient with primary K-</a:t>
            </a:r>
            <a:r>
              <a:rPr lang="en-US" sz="2400" dirty="0" err="1">
                <a:solidFill>
                  <a:srgbClr val="FFFF00"/>
                </a:solidFill>
              </a:rPr>
              <a:t>ras</a:t>
            </a:r>
            <a:r>
              <a:rPr lang="en-US" sz="2400" dirty="0">
                <a:solidFill>
                  <a:srgbClr val="FFFF00"/>
                </a:solidFill>
              </a:rPr>
              <a:t> wild-type rectal cancer and liver and bone metastases? </a:t>
            </a:r>
          </a:p>
        </p:txBody>
      </p:sp>
      <p:sp>
        <p:nvSpPr>
          <p:cNvPr id="6" name="TextBox 5"/>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12" name="Rectangle 11"/>
          <p:cNvSpPr/>
          <p:nvPr/>
        </p:nvSpPr>
        <p:spPr>
          <a:xfrm>
            <a:off x="33831" y="3227885"/>
            <a:ext cx="1861307" cy="584776"/>
          </a:xfrm>
          <a:prstGeom prst="rect">
            <a:avLst/>
          </a:prstGeom>
        </p:spPr>
        <p:txBody>
          <a:bodyPr wrap="none" anchor="ctr">
            <a:spAutoFit/>
          </a:bodyPr>
          <a:lstStyle/>
          <a:p>
            <a:pPr algn="r"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Chemoradiation</a:t>
            </a:r>
            <a:r>
              <a:rPr lang="en-US" sz="1600" dirty="0" smtClean="0">
                <a:solidFill>
                  <a:srgbClr val="FFFFFF"/>
                </a:solidFill>
                <a:latin typeface="Arial" charset="0"/>
                <a:ea typeface="ＭＳ Ｐゴシック" charset="0"/>
                <a:cs typeface="ＭＳ Ｐゴシック" charset="0"/>
              </a:rPr>
              <a:t> to </a:t>
            </a:r>
          </a:p>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the primary</a:t>
            </a:r>
          </a:p>
        </p:txBody>
      </p:sp>
      <p:sp>
        <p:nvSpPr>
          <p:cNvPr id="13" name="Rectangle 12"/>
          <p:cNvSpPr/>
          <p:nvPr/>
        </p:nvSpPr>
        <p:spPr>
          <a:xfrm>
            <a:off x="500305" y="3837485"/>
            <a:ext cx="1394833" cy="584776"/>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Chemo + </a:t>
            </a:r>
          </a:p>
          <a:p>
            <a:pPr algn="r"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14" name="Rectangle 13"/>
          <p:cNvSpPr/>
          <p:nvPr/>
        </p:nvSpPr>
        <p:spPr>
          <a:xfrm>
            <a:off x="654193" y="4447085"/>
            <a:ext cx="1240945" cy="584776"/>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Chemo + </a:t>
            </a:r>
          </a:p>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EGFR </a:t>
            </a:r>
            <a:r>
              <a:rPr lang="en-US" sz="1600" dirty="0" err="1" smtClean="0">
                <a:solidFill>
                  <a:srgbClr val="FFFFFF"/>
                </a:solidFill>
                <a:latin typeface="Arial" charset="0"/>
                <a:ea typeface="ＭＳ Ｐゴシック" charset="0"/>
                <a:cs typeface="ＭＳ Ｐゴシック" charset="0"/>
              </a:rPr>
              <a:t>mAb</a:t>
            </a:r>
            <a:endParaRPr lang="en-US" sz="1600" dirty="0" smtClean="0">
              <a:solidFill>
                <a:srgbClr val="FFFFFF"/>
              </a:solidFill>
              <a:latin typeface="Arial" charset="0"/>
              <a:ea typeface="ＭＳ Ｐゴシック" charset="0"/>
              <a:cs typeface="ＭＳ Ｐゴシック" charset="0"/>
            </a:endParaRPr>
          </a:p>
        </p:txBody>
      </p:sp>
      <p:sp>
        <p:nvSpPr>
          <p:cNvPr id="17" name="Rectangle 16"/>
          <p:cNvSpPr/>
          <p:nvPr/>
        </p:nvSpPr>
        <p:spPr>
          <a:xfrm>
            <a:off x="2406507" y="3456486"/>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18" name="Rectangle 17"/>
          <p:cNvSpPr/>
          <p:nvPr/>
        </p:nvSpPr>
        <p:spPr>
          <a:xfrm>
            <a:off x="8654907" y="4032332"/>
            <a:ext cx="412893"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18</a:t>
            </a:r>
          </a:p>
        </p:txBody>
      </p:sp>
      <p:sp>
        <p:nvSpPr>
          <p:cNvPr id="19" name="Rectangle 18"/>
          <p:cNvSpPr/>
          <p:nvPr/>
        </p:nvSpPr>
        <p:spPr>
          <a:xfrm>
            <a:off x="3168507" y="4599486"/>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p>
        </p:txBody>
      </p:sp>
    </p:spTree>
    <p:extLst>
      <p:ext uri="{BB962C8B-B14F-4D97-AF65-F5344CB8AC3E}">
        <p14:creationId xmlns:p14="http://schemas.microsoft.com/office/powerpoint/2010/main" val="3335385229"/>
      </p:ext>
    </p:extLst>
  </p:cSld>
  <p:clrMapOvr>
    <a:masterClrMapping/>
  </p:clrMapOvr>
  <p:transition xmlns:p14="http://schemas.microsoft.com/office/powerpoint/2010/mai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27585" y="44624"/>
            <a:ext cx="7848104" cy="936625"/>
          </a:xfrm>
        </p:spPr>
        <p:txBody>
          <a:bodyPr/>
          <a:lstStyle/>
          <a:p>
            <a:r>
              <a:rPr lang="en-GB" altLang="zh-CN" dirty="0" smtClean="0">
                <a:solidFill>
                  <a:srgbClr val="A50021"/>
                </a:solidFill>
                <a:ea typeface="SimSun" pitchFamily="2" charset="-122"/>
              </a:rPr>
              <a:t>Doublet or triplet chemotherapy?</a:t>
            </a:r>
            <a:br>
              <a:rPr lang="en-GB" altLang="zh-CN" dirty="0" smtClean="0">
                <a:solidFill>
                  <a:srgbClr val="A50021"/>
                </a:solidFill>
                <a:ea typeface="SimSun" pitchFamily="2" charset="-122"/>
              </a:rPr>
            </a:br>
            <a:r>
              <a:rPr lang="en-GB" altLang="zh-CN" dirty="0" smtClean="0">
                <a:solidFill>
                  <a:srgbClr val="A50021"/>
                </a:solidFill>
                <a:ea typeface="SimSun" pitchFamily="2" charset="-122"/>
              </a:rPr>
              <a:t>Phase II studies</a:t>
            </a:r>
          </a:p>
        </p:txBody>
      </p:sp>
      <p:graphicFrame>
        <p:nvGraphicFramePr>
          <p:cNvPr id="45110" name="Group 54"/>
          <p:cNvGraphicFramePr>
            <a:graphicFrameLocks noGrp="1"/>
          </p:cNvGraphicFramePr>
          <p:nvPr>
            <p:ph idx="4294967295"/>
          </p:nvPr>
        </p:nvGraphicFramePr>
        <p:xfrm>
          <a:off x="442913" y="1566863"/>
          <a:ext cx="8229600" cy="3461385"/>
        </p:xfrm>
        <a:graphic>
          <a:graphicData uri="http://schemas.openxmlformats.org/drawingml/2006/table">
            <a:tbl>
              <a:tblPr/>
              <a:tblGrid>
                <a:gridCol w="1162050"/>
                <a:gridCol w="2160587"/>
                <a:gridCol w="792163"/>
                <a:gridCol w="1371600"/>
                <a:gridCol w="1371600"/>
                <a:gridCol w="1371600"/>
              </a:tblGrid>
              <a:tr h="488950">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a:r>
                      <a:br>
                        <a:rPr kumimoji="0" lang="en-GB" altLang="zh-CN" sz="1600" b="1" i="0" u="none" strike="noStrike" cap="none" normalizeH="0" baseline="0" dirty="0" smtClean="0">
                          <a:ln>
                            <a:noFill/>
                          </a:ln>
                          <a:solidFill>
                            <a:schemeClr val="tx1"/>
                          </a:solidFill>
                          <a:effectLst/>
                          <a:latin typeface="Arial" pitchFamily="34" charset="0"/>
                          <a:ea typeface="SimSun" pitchFamily="2" charset="-122"/>
                          <a:cs typeface="Arial" pitchFamily="34" charset="0"/>
                        </a:rPr>
                      </a:br>
                      <a:r>
                        <a:rPr kumimoji="0" lang="en-GB" altLang="zh-CN" sz="1600" b="1" i="0" u="none" strike="noStrike" cap="none" normalizeH="0" baseline="0" dirty="0" smtClean="0">
                          <a:ln>
                            <a:noFill/>
                          </a:ln>
                          <a:solidFill>
                            <a:schemeClr val="tx1"/>
                          </a:solidFill>
                          <a:effectLst/>
                          <a:latin typeface="Arial" pitchFamily="34" charset="0"/>
                          <a:ea typeface="SimSun" pitchFamily="2" charset="-122"/>
                          <a:cs typeface="Arial" pitchFamily="34" charset="0"/>
                        </a:rPr>
                        <a:t>Study</a:t>
                      </a: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
                      </a:r>
                      <a:b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b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Regimen</a:t>
                      </a: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
                      </a:r>
                      <a:b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b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n</a:t>
                      </a: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Response rate (%)</a:t>
                      </a: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dirty="0" smtClean="0">
                          <a:ln>
                            <a:noFill/>
                          </a:ln>
                          <a:solidFill>
                            <a:schemeClr val="tx1"/>
                          </a:solidFill>
                          <a:effectLst/>
                          <a:latin typeface="Arial" pitchFamily="34" charset="0"/>
                          <a:ea typeface="SimSun" pitchFamily="2" charset="-122"/>
                          <a:cs typeface="Arial" pitchFamily="34" charset="0"/>
                        </a:rPr>
                        <a:t>Resection rate (%), </a:t>
                      </a:r>
                      <a:br>
                        <a:rPr kumimoji="0" lang="en-GB" altLang="zh-CN" sz="1600" b="1" i="0" u="none" strike="noStrike" cap="none" normalizeH="0" baseline="0" dirty="0" smtClean="0">
                          <a:ln>
                            <a:noFill/>
                          </a:ln>
                          <a:solidFill>
                            <a:schemeClr val="tx1"/>
                          </a:solidFill>
                          <a:effectLst/>
                          <a:latin typeface="Arial" pitchFamily="34" charset="0"/>
                          <a:ea typeface="SimSun" pitchFamily="2" charset="-122"/>
                          <a:cs typeface="Arial" pitchFamily="34" charset="0"/>
                        </a:rPr>
                      </a:br>
                      <a:r>
                        <a:rPr kumimoji="0" lang="en-GB" altLang="zh-CN" sz="1600" b="1" i="0" u="none" strike="noStrike" cap="none" normalizeH="0" baseline="0" dirty="0" smtClean="0">
                          <a:ln>
                            <a:noFill/>
                          </a:ln>
                          <a:solidFill>
                            <a:schemeClr val="tx1"/>
                          </a:solidFill>
                          <a:effectLst/>
                          <a:latin typeface="Arial" pitchFamily="34" charset="0"/>
                          <a:ea typeface="SimSun" pitchFamily="2" charset="-122"/>
                          <a:cs typeface="Arial" pitchFamily="34" charset="0"/>
                        </a:rPr>
                        <a:t>all pts</a:t>
                      </a: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dirty="0" smtClean="0">
                          <a:ln>
                            <a:noFill/>
                          </a:ln>
                          <a:solidFill>
                            <a:schemeClr val="tx1"/>
                          </a:solidFill>
                          <a:effectLst/>
                          <a:latin typeface="Arial" pitchFamily="34" charset="0"/>
                          <a:ea typeface="SimSun" pitchFamily="2" charset="-122"/>
                          <a:cs typeface="Arial" pitchFamily="34" charset="0"/>
                        </a:rPr>
                        <a:t>Survival (months)</a:t>
                      </a: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r h="438150">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Barone</a:t>
                      </a:r>
                      <a:r>
                        <a:rPr kumimoji="0" lang="en-GB" altLang="zh-CN" sz="1600" b="1" i="0" u="none" strike="noStrike" cap="none" normalizeH="0" baseline="30000" smtClean="0">
                          <a:ln>
                            <a:noFill/>
                          </a:ln>
                          <a:solidFill>
                            <a:schemeClr val="tx1"/>
                          </a:solidFill>
                          <a:effectLst/>
                          <a:latin typeface="Arial" pitchFamily="34" charset="0"/>
                          <a:ea typeface="SimSun" pitchFamily="2" charset="-122"/>
                          <a:cs typeface="Arial" pitchFamily="34" charset="0"/>
                        </a:rPr>
                        <a:t>1</a:t>
                      </a:r>
                      <a:endParaRPr kumimoji="0" lang="zh-CN" altLang="en-GB" sz="1600" b="1" i="0" u="none" strike="noStrike" cap="none" normalizeH="0" baseline="30000" smtClean="0">
                        <a:ln>
                          <a:noFill/>
                        </a:ln>
                        <a:solidFill>
                          <a:schemeClr val="tx1"/>
                        </a:solidFill>
                        <a:effectLst/>
                        <a:latin typeface="Arial" pitchFamily="34" charset="0"/>
                        <a:ea typeface="SimSun" pitchFamily="2" charset="-122"/>
                        <a:cs typeface="Arial" pitchFamily="34" charset="0"/>
                      </a:endParaRP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FOLFIRI</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40</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48</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33</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31.5</a:t>
                      </a:r>
                    </a:p>
                  </a:txBody>
                  <a:tcPr anchor="ctr" horzOverflow="overflow">
                    <a:lnL>
                      <a:noFill/>
                    </a:lnL>
                    <a:lnR>
                      <a:noFill/>
                    </a:lnR>
                    <a:lnT w="28575" cap="flat" cmpd="sng" algn="ctr">
                      <a:solidFill>
                        <a:schemeClr val="tx1"/>
                      </a:solidFill>
                      <a:prstDash val="solid"/>
                      <a:round/>
                      <a:headEnd type="none" w="med" len="med"/>
                      <a:tailEnd type="none" w="med" len="med"/>
                    </a:lnT>
                    <a:lnB>
                      <a:noFill/>
                    </a:lnB>
                    <a:lnTlToBr>
                      <a:noFill/>
                    </a:lnTlToBr>
                    <a:lnBlToTr>
                      <a:noFill/>
                    </a:lnBlToTr>
                    <a:solidFill>
                      <a:srgbClr val="FFFF00"/>
                    </a:solidFill>
                  </a:tcPr>
                </a:tc>
              </a:tr>
              <a:tr h="438150">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Alberts</a:t>
                      </a:r>
                      <a:r>
                        <a:rPr kumimoji="0" lang="en-GB" altLang="zh-CN" sz="1600" b="1" i="0" u="none" strike="noStrike" cap="none" normalizeH="0" baseline="30000" smtClean="0">
                          <a:ln>
                            <a:noFill/>
                          </a:ln>
                          <a:solidFill>
                            <a:schemeClr val="tx1"/>
                          </a:solidFill>
                          <a:effectLst/>
                          <a:latin typeface="Arial" pitchFamily="34" charset="0"/>
                          <a:ea typeface="SimSun" pitchFamily="2" charset="-122"/>
                          <a:cs typeface="Arial" pitchFamily="34" charset="0"/>
                        </a:rPr>
                        <a:t>2</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FOLFOX4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42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60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40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26</a:t>
                      </a:r>
                    </a:p>
                  </a:txBody>
                  <a:tcPr anchor="ctr" horzOverflow="overflow">
                    <a:lnL>
                      <a:noFill/>
                    </a:lnL>
                    <a:lnR>
                      <a:noFill/>
                    </a:lnR>
                    <a:lnT>
                      <a:noFill/>
                    </a:lnT>
                    <a:lnB>
                      <a:noFill/>
                    </a:lnB>
                    <a:lnTlToBr>
                      <a:noFill/>
                    </a:lnTlToBr>
                    <a:lnBlToTr>
                      <a:noFill/>
                    </a:lnBlToTr>
                    <a:solidFill>
                      <a:srgbClr val="FFFF00"/>
                    </a:solidFill>
                  </a:tcPr>
                </a:tc>
              </a:tr>
              <a:tr h="438150">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Masi</a:t>
                      </a:r>
                      <a:r>
                        <a:rPr kumimoji="0" lang="en-GB" altLang="zh-CN" sz="1600" b="1" i="0" u="none" strike="noStrike" cap="none" normalizeH="0" baseline="30000" smtClean="0">
                          <a:ln>
                            <a:noFill/>
                          </a:ln>
                          <a:solidFill>
                            <a:schemeClr val="tx1"/>
                          </a:solidFill>
                          <a:effectLst/>
                          <a:latin typeface="Arial" pitchFamily="34" charset="0"/>
                          <a:ea typeface="SimSun" pitchFamily="2" charset="-122"/>
                          <a:cs typeface="Arial" pitchFamily="34" charset="0"/>
                        </a:rPr>
                        <a:t>3</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FOLFOXIRI</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74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72</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26</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36.8</a:t>
                      </a:r>
                      <a:r>
                        <a:rPr kumimoji="0" lang="en-GB" altLang="zh-CN" sz="1600" b="0" i="0" u="none" strike="noStrike" cap="none" normalizeH="0" baseline="30000" dirty="0" smtClean="0">
                          <a:ln>
                            <a:noFill/>
                          </a:ln>
                          <a:solidFill>
                            <a:schemeClr val="tx1"/>
                          </a:solidFill>
                          <a:effectLst/>
                          <a:latin typeface="Arial" pitchFamily="34" charset="0"/>
                          <a:ea typeface="SimSun" pitchFamily="2" charset="-122"/>
                          <a:cs typeface="Arial" pitchFamily="34" charset="0"/>
                        </a:rPr>
                        <a:t>a</a:t>
                      </a:r>
                      <a:endPar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anchor="ctr" horzOverflow="overflow">
                    <a:lnL>
                      <a:noFill/>
                    </a:lnL>
                    <a:lnR>
                      <a:noFill/>
                    </a:lnR>
                    <a:lnT>
                      <a:noFill/>
                    </a:lnT>
                    <a:lnB>
                      <a:noFill/>
                    </a:lnB>
                    <a:lnTlToBr>
                      <a:noFill/>
                    </a:lnTlToBr>
                    <a:lnBlToTr>
                      <a:noFill/>
                    </a:lnBlToTr>
                    <a:solidFill>
                      <a:srgbClr val="FFFF00"/>
                    </a:solidFill>
                  </a:tcPr>
                </a:tc>
              </a:tr>
              <a:tr h="441325">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Seium</a:t>
                      </a:r>
                      <a:r>
                        <a:rPr kumimoji="0" lang="en-GB" altLang="zh-CN" sz="1600" b="1" i="0" u="none" strike="noStrike" cap="none" normalizeH="0" baseline="30000" smtClean="0">
                          <a:ln>
                            <a:noFill/>
                          </a:ln>
                          <a:solidFill>
                            <a:schemeClr val="tx1"/>
                          </a:solidFill>
                          <a:effectLst/>
                          <a:latin typeface="Arial" pitchFamily="34" charset="0"/>
                          <a:ea typeface="SimSun" pitchFamily="2" charset="-122"/>
                          <a:cs typeface="Arial" pitchFamily="34" charset="0"/>
                        </a:rPr>
                        <a:t>4</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OCFL alternating</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30</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78</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23</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25.4</a:t>
                      </a:r>
                    </a:p>
                  </a:txBody>
                  <a:tcPr anchor="ctr" horzOverflow="overflow">
                    <a:lnL>
                      <a:noFill/>
                    </a:lnL>
                    <a:lnR>
                      <a:noFill/>
                    </a:lnR>
                    <a:lnT>
                      <a:noFill/>
                    </a:lnT>
                    <a:lnB>
                      <a:noFill/>
                    </a:lnB>
                    <a:lnTlToBr>
                      <a:noFill/>
                    </a:lnTlToBr>
                    <a:lnBlToTr>
                      <a:noFill/>
                    </a:lnBlToTr>
                    <a:solidFill>
                      <a:srgbClr val="FFFF00"/>
                    </a:solidFill>
                  </a:tcPr>
                </a:tc>
              </a:tr>
              <a:tr h="441325">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Ychou</a:t>
                      </a:r>
                      <a:r>
                        <a:rPr kumimoji="0" lang="en-GB" altLang="zh-CN" sz="1600" b="1" i="0" u="none" strike="noStrike" cap="none" normalizeH="0" baseline="30000" smtClean="0">
                          <a:ln>
                            <a:noFill/>
                          </a:ln>
                          <a:solidFill>
                            <a:schemeClr val="tx1"/>
                          </a:solidFill>
                          <a:effectLst/>
                          <a:latin typeface="Arial" pitchFamily="34" charset="0"/>
                          <a:ea typeface="SimSun" pitchFamily="2" charset="-122"/>
                          <a:cs typeface="Arial" pitchFamily="34" charset="0"/>
                        </a:rPr>
                        <a:t>5</a:t>
                      </a:r>
                    </a:p>
                  </a:txBody>
                  <a:tcPr anchor="ct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FOLFIRINOX</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34</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71</a:t>
                      </a: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82 (27)</a:t>
                      </a:r>
                      <a:r>
                        <a:rPr kumimoji="0" lang="en-GB" altLang="zh-CN" sz="1600" b="0" i="0" u="none" strike="noStrike" cap="none" normalizeH="0" baseline="30000" dirty="0" smtClean="0">
                          <a:ln>
                            <a:noFill/>
                          </a:ln>
                          <a:solidFill>
                            <a:schemeClr val="tx1"/>
                          </a:solidFill>
                          <a:effectLst/>
                          <a:latin typeface="Arial" pitchFamily="34" charset="0"/>
                          <a:ea typeface="SimSun" pitchFamily="2" charset="-122"/>
                          <a:cs typeface="Arial" pitchFamily="34" charset="0"/>
                        </a:rPr>
                        <a:t>b</a:t>
                      </a:r>
                      <a:endPar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a:t>
                      </a:r>
                    </a:p>
                  </a:txBody>
                  <a:tcPr anchor="ctr" horzOverflow="overflow">
                    <a:lnL>
                      <a:noFill/>
                    </a:lnL>
                    <a:lnR>
                      <a:noFill/>
                    </a:lnR>
                    <a:lnT>
                      <a:noFill/>
                    </a:lnT>
                    <a:lnB>
                      <a:noFill/>
                    </a:lnB>
                    <a:lnTlToBr>
                      <a:noFill/>
                    </a:lnTlToBr>
                    <a:lnBlToTr>
                      <a:noFill/>
                    </a:lnBlToTr>
                    <a:solidFill>
                      <a:srgbClr val="FFFF00"/>
                    </a:solidFill>
                  </a:tcPr>
                </a:tc>
              </a:tr>
              <a:tr h="441325">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1" i="0" u="none" strike="noStrike" cap="none" normalizeH="0" baseline="0" smtClean="0">
                          <a:ln>
                            <a:noFill/>
                          </a:ln>
                          <a:solidFill>
                            <a:schemeClr val="tx1"/>
                          </a:solidFill>
                          <a:effectLst/>
                          <a:latin typeface="Arial" pitchFamily="34" charset="0"/>
                          <a:ea typeface="SimSun" pitchFamily="2" charset="-122"/>
                          <a:cs typeface="Arial" pitchFamily="34" charset="0"/>
                        </a:rPr>
                        <a:t>Abad</a:t>
                      </a:r>
                      <a:r>
                        <a:rPr kumimoji="0" lang="en-GB" altLang="zh-CN" sz="1600" b="1" i="0" u="none" strike="noStrike" cap="none" normalizeH="0" baseline="30000" smtClean="0">
                          <a:ln>
                            <a:noFill/>
                          </a:ln>
                          <a:solidFill>
                            <a:schemeClr val="tx1"/>
                          </a:solidFill>
                          <a:effectLst/>
                          <a:latin typeface="Arial" pitchFamily="34" charset="0"/>
                          <a:ea typeface="SimSun" pitchFamily="2" charset="-122"/>
                          <a:cs typeface="Arial" pitchFamily="34" charset="0"/>
                        </a:rPr>
                        <a:t>6</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FOLFOXFIRI</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47</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smtClean="0">
                          <a:ln>
                            <a:noFill/>
                          </a:ln>
                          <a:solidFill>
                            <a:schemeClr val="tx1"/>
                          </a:solidFill>
                          <a:effectLst/>
                          <a:latin typeface="Arial" pitchFamily="34" charset="0"/>
                          <a:ea typeface="SimSun" pitchFamily="2" charset="-122"/>
                          <a:cs typeface="Arial" pitchFamily="34" charset="0"/>
                        </a:rPr>
                        <a:t>69</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32</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30000"/>
                        </a:spcBef>
                        <a:spcAft>
                          <a:spcPct val="30000"/>
                        </a:spcAft>
                        <a:buClrTx/>
                        <a:buSzTx/>
                        <a:buFontTx/>
                        <a:buNone/>
                        <a:tabLst/>
                      </a:pPr>
                      <a:r>
                        <a:rPr kumimoji="0" lang="en-GB" altLang="zh-CN" sz="1600" b="0" i="0" u="none" strike="noStrike" cap="none" normalizeH="0" baseline="0" dirty="0" smtClean="0">
                          <a:ln>
                            <a:noFill/>
                          </a:ln>
                          <a:solidFill>
                            <a:schemeClr val="tx1"/>
                          </a:solidFill>
                          <a:effectLst/>
                          <a:latin typeface="Arial" pitchFamily="34" charset="0"/>
                          <a:ea typeface="SimSun" pitchFamily="2" charset="-122"/>
                          <a:cs typeface="Arial" pitchFamily="34" charset="0"/>
                        </a:rPr>
                        <a:t>&gt;22</a:t>
                      </a:r>
                    </a:p>
                  </a:txBody>
                  <a:tcPr anchor="ct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
        <p:nvSpPr>
          <p:cNvPr id="12340" name="Text Box 87"/>
          <p:cNvSpPr txBox="1">
            <a:spLocks noChangeArrowheads="1"/>
          </p:cNvSpPr>
          <p:nvPr/>
        </p:nvSpPr>
        <p:spPr bwMode="auto">
          <a:xfrm>
            <a:off x="333375" y="5035550"/>
            <a:ext cx="5897563" cy="304800"/>
          </a:xfrm>
          <a:prstGeom prst="rect">
            <a:avLst/>
          </a:prstGeom>
          <a:noFill/>
          <a:ln w="9525">
            <a:noFill/>
            <a:miter lim="800000"/>
            <a:headEnd/>
            <a:tailEnd/>
          </a:ln>
        </p:spPr>
        <p:txBody>
          <a:bodyPr wrap="none">
            <a:spAutoFit/>
          </a:bodyPr>
          <a:lstStyle/>
          <a:p>
            <a:r>
              <a:rPr lang="en-US" sz="1400" baseline="30000"/>
              <a:t>a</a:t>
            </a:r>
            <a:r>
              <a:rPr lang="en-US" sz="1400"/>
              <a:t>Subpopulation of patients who were resected, </a:t>
            </a:r>
            <a:r>
              <a:rPr lang="en-US" sz="1400" baseline="30000"/>
              <a:t>b</a:t>
            </a:r>
            <a:r>
              <a:rPr lang="en-US" sz="1400"/>
              <a:t>Confirmed R0 resections</a:t>
            </a:r>
          </a:p>
        </p:txBody>
      </p:sp>
      <p:sp>
        <p:nvSpPr>
          <p:cNvPr id="12341" name="Text Box 30"/>
          <p:cNvSpPr txBox="1">
            <a:spLocks noChangeArrowheads="1"/>
          </p:cNvSpPr>
          <p:nvPr/>
        </p:nvSpPr>
        <p:spPr bwMode="auto">
          <a:xfrm>
            <a:off x="194691" y="6167045"/>
            <a:ext cx="8913813" cy="646331"/>
          </a:xfrm>
          <a:prstGeom prst="rect">
            <a:avLst/>
          </a:prstGeom>
          <a:noFill/>
          <a:ln w="9525" algn="ctr">
            <a:noFill/>
            <a:miter lim="800000"/>
            <a:headEnd/>
            <a:tailEnd/>
          </a:ln>
        </p:spPr>
        <p:txBody>
          <a:bodyPr anchor="b">
            <a:spAutoFit/>
          </a:bodyPr>
          <a:lstStyle/>
          <a:p>
            <a:pPr algn="r"/>
            <a:r>
              <a:rPr lang="da-DK" sz="1200" dirty="0">
                <a:ea typeface="Arial Unicode MS" pitchFamily="34" charset="-128"/>
                <a:cs typeface="Arial Unicode MS" pitchFamily="34" charset="-128"/>
              </a:rPr>
              <a:t>1. </a:t>
            </a:r>
            <a:r>
              <a:rPr lang="da-DK" sz="1200" dirty="0"/>
              <a:t>Barone C, et al. Br J Cancer 2007;97:1035–1039; </a:t>
            </a:r>
            <a:r>
              <a:rPr lang="da-DK" sz="1200" dirty="0">
                <a:ea typeface="Arial Unicode MS" pitchFamily="34" charset="-128"/>
                <a:cs typeface="Arial Unicode MS" pitchFamily="34" charset="-128"/>
              </a:rPr>
              <a:t>2. </a:t>
            </a:r>
            <a:r>
              <a:rPr lang="fr-FR" sz="1200" dirty="0"/>
              <a:t>Alberts SR, et al. J Clin </a:t>
            </a:r>
            <a:r>
              <a:rPr lang="fr-FR" sz="1200" dirty="0" err="1"/>
              <a:t>Oncol</a:t>
            </a:r>
            <a:r>
              <a:rPr lang="fr-FR" sz="1200" dirty="0"/>
              <a:t> 2005;23:9243–9249; </a:t>
            </a:r>
            <a:br>
              <a:rPr lang="fr-FR" sz="1200" dirty="0"/>
            </a:br>
            <a:r>
              <a:rPr lang="fr-FR" sz="1200" dirty="0">
                <a:ea typeface="Arial Unicode MS" pitchFamily="34" charset="-128"/>
                <a:cs typeface="Arial Unicode MS" pitchFamily="34" charset="-128"/>
              </a:rPr>
              <a:t>3. </a:t>
            </a:r>
            <a:r>
              <a:rPr lang="fr-FR" sz="1200" dirty="0"/>
              <a:t>Masi G, et al. </a:t>
            </a:r>
            <a:r>
              <a:rPr lang="en-US" sz="1200" dirty="0"/>
              <a:t>Ann </a:t>
            </a:r>
            <a:r>
              <a:rPr lang="en-US" sz="1200" dirty="0" err="1"/>
              <a:t>Surg</a:t>
            </a:r>
            <a:r>
              <a:rPr lang="en-US" sz="1200" dirty="0"/>
              <a:t> </a:t>
            </a:r>
            <a:r>
              <a:rPr lang="en-US" sz="1200" dirty="0" err="1"/>
              <a:t>Oncol</a:t>
            </a:r>
            <a:r>
              <a:rPr lang="en-US" sz="1200" dirty="0"/>
              <a:t> 2006;13:58–65; </a:t>
            </a:r>
            <a:r>
              <a:rPr lang="en-US" sz="1200" dirty="0">
                <a:ea typeface="Arial Unicode MS" pitchFamily="34" charset="-128"/>
                <a:cs typeface="Arial Unicode MS" pitchFamily="34" charset="-128"/>
              </a:rPr>
              <a:t>4. </a:t>
            </a:r>
            <a:r>
              <a:rPr lang="en-US" sz="1200" dirty="0" err="1"/>
              <a:t>Seium</a:t>
            </a:r>
            <a:r>
              <a:rPr lang="en-US" sz="1200" dirty="0"/>
              <a:t> Y, et al. </a:t>
            </a:r>
            <a:r>
              <a:rPr lang="en-GB" sz="1200" dirty="0"/>
              <a:t>Ann </a:t>
            </a:r>
            <a:r>
              <a:rPr lang="en-GB" sz="1200" dirty="0" err="1"/>
              <a:t>Oncol</a:t>
            </a:r>
            <a:r>
              <a:rPr lang="en-GB" sz="1200" dirty="0"/>
              <a:t> 2005;16:762–766; </a:t>
            </a:r>
            <a:br>
              <a:rPr lang="en-GB" sz="1200" dirty="0"/>
            </a:br>
            <a:r>
              <a:rPr lang="en-GB" sz="1200" dirty="0">
                <a:ea typeface="Arial Unicode MS" pitchFamily="34" charset="-128"/>
                <a:cs typeface="Arial Unicode MS" pitchFamily="34" charset="-128"/>
              </a:rPr>
              <a:t>5. </a:t>
            </a:r>
            <a:r>
              <a:rPr lang="en-GB" sz="1200" dirty="0" err="1"/>
              <a:t>Ychou</a:t>
            </a:r>
            <a:r>
              <a:rPr lang="en-GB" sz="1200" dirty="0"/>
              <a:t> M, et al. Cancer </a:t>
            </a:r>
            <a:r>
              <a:rPr lang="en-GB" sz="1200" dirty="0" err="1"/>
              <a:t>Chemother</a:t>
            </a:r>
            <a:r>
              <a:rPr lang="en-GB" sz="1200" dirty="0"/>
              <a:t> </a:t>
            </a:r>
            <a:r>
              <a:rPr lang="en-GB" sz="1200" dirty="0" err="1"/>
              <a:t>Pharmacol</a:t>
            </a:r>
            <a:r>
              <a:rPr lang="en-GB" sz="1200" dirty="0"/>
              <a:t> 2008;62:195–201; </a:t>
            </a:r>
            <a:r>
              <a:rPr lang="en-GB" sz="1200" dirty="0">
                <a:ea typeface="Arial Unicode MS" pitchFamily="34" charset="-128"/>
                <a:cs typeface="Arial Unicode MS" pitchFamily="34" charset="-128"/>
              </a:rPr>
              <a:t>6. </a:t>
            </a:r>
            <a:r>
              <a:rPr lang="en-GB" sz="1200" dirty="0"/>
              <a:t>Abad A, et al. </a:t>
            </a:r>
            <a:r>
              <a:rPr lang="en-GB" sz="1200" dirty="0" err="1"/>
              <a:t>Acta</a:t>
            </a:r>
            <a:r>
              <a:rPr lang="en-GB" sz="1200" dirty="0"/>
              <a:t> </a:t>
            </a:r>
            <a:r>
              <a:rPr lang="en-GB" sz="1200" dirty="0" err="1"/>
              <a:t>Oncol</a:t>
            </a:r>
            <a:r>
              <a:rPr lang="en-GB" sz="1200" dirty="0"/>
              <a:t> 2008;47:286–292</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template-milan2010">
  <a:themeElements>
    <a:clrScheme name="esmo-template-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smo-template-whi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smo-template-whi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mo-template-whi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mo-template-whi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mo-template-whi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mo-template-whi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mo-template-whi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mo-template-whi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mo-template-whi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mo-template-whi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mo-template-whi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mo-template-whi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mo-template-whi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Weisse Dias">
  <a:themeElements>
    <a:clrScheme name="1_Weisse Dias 8">
      <a:dk1>
        <a:srgbClr val="000000"/>
      </a:dk1>
      <a:lt1>
        <a:srgbClr val="FFFFFF"/>
      </a:lt1>
      <a:dk2>
        <a:srgbClr val="000000"/>
      </a:dk2>
      <a:lt2>
        <a:srgbClr val="808080"/>
      </a:lt2>
      <a:accent1>
        <a:srgbClr val="B2B2B2"/>
      </a:accent1>
      <a:accent2>
        <a:srgbClr val="003399"/>
      </a:accent2>
      <a:accent3>
        <a:srgbClr val="FFFFFF"/>
      </a:accent3>
      <a:accent4>
        <a:srgbClr val="000000"/>
      </a:accent4>
      <a:accent5>
        <a:srgbClr val="D5D5D5"/>
      </a:accent5>
      <a:accent6>
        <a:srgbClr val="002D8A"/>
      </a:accent6>
      <a:hlink>
        <a:srgbClr val="CC0000"/>
      </a:hlink>
      <a:folHlink>
        <a:srgbClr val="008000"/>
      </a:folHlink>
    </a:clrScheme>
    <a:fontScheme name="1_Weisse Di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60363" marR="0" indent="-268288" algn="l" defTabSz="914400" rtl="0" eaLnBrk="0" fontAlgn="base" latinLnBrk="0" hangingPunct="0">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60363" marR="0" indent="-268288" algn="l" defTabSz="914400" rtl="0" eaLnBrk="0" fontAlgn="base" latinLnBrk="0" hangingPunct="0">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tx1"/>
            </a:solidFill>
            <a:effectLst/>
            <a:latin typeface="Arial" charset="0"/>
          </a:defRPr>
        </a:defPPr>
      </a:lstStyle>
    </a:lnDef>
  </a:objectDefaults>
  <a:extraClrSchemeLst>
    <a:extraClrScheme>
      <a:clrScheme name="1_Weisse Dia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Weisse Dia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Weisse Dia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Weisse Dia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Weisse Dia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Weisse Dia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Weisse Dia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Weisse Dias 8">
        <a:dk1>
          <a:srgbClr val="000000"/>
        </a:dk1>
        <a:lt1>
          <a:srgbClr val="FFFFFF"/>
        </a:lt1>
        <a:dk2>
          <a:srgbClr val="000000"/>
        </a:dk2>
        <a:lt2>
          <a:srgbClr val="808080"/>
        </a:lt2>
        <a:accent1>
          <a:srgbClr val="B2B2B2"/>
        </a:accent1>
        <a:accent2>
          <a:srgbClr val="003399"/>
        </a:accent2>
        <a:accent3>
          <a:srgbClr val="FFFFFF"/>
        </a:accent3>
        <a:accent4>
          <a:srgbClr val="000000"/>
        </a:accent4>
        <a:accent5>
          <a:srgbClr val="D5D5D5"/>
        </a:accent5>
        <a:accent6>
          <a:srgbClr val="002D8A"/>
        </a:accent6>
        <a:hlink>
          <a:srgbClr val="CC0000"/>
        </a:hlink>
        <a:folHlink>
          <a:srgbClr val="008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1078</TotalTime>
  <Words>1452</Words>
  <Application>Microsoft Macintosh PowerPoint</Application>
  <PresentationFormat>On-screen Show (4:3)</PresentationFormat>
  <Paragraphs>377</Paragraphs>
  <Slides>21</Slides>
  <Notes>21</Notes>
  <HiddenSlides>0</HiddenSlides>
  <MMClips>0</MMClips>
  <ScaleCrop>false</ScaleCrop>
  <HeadingPairs>
    <vt:vector size="6" baseType="variant">
      <vt:variant>
        <vt:lpstr>Theme</vt:lpstr>
      </vt:variant>
      <vt:variant>
        <vt:i4>3</vt:i4>
      </vt:variant>
      <vt:variant>
        <vt:lpstr>Embedded OLE Servers</vt:lpstr>
      </vt:variant>
      <vt:variant>
        <vt:i4>2</vt:i4>
      </vt:variant>
      <vt:variant>
        <vt:lpstr>Slide Titles</vt:lpstr>
      </vt:variant>
      <vt:variant>
        <vt:i4>21</vt:i4>
      </vt:variant>
    </vt:vector>
  </HeadingPairs>
  <TitlesOfParts>
    <vt:vector size="26" baseType="lpstr">
      <vt:lpstr>template-milan2010</vt:lpstr>
      <vt:lpstr>1_Weisse Dias</vt:lpstr>
      <vt:lpstr>Blank Presentation</vt:lpstr>
      <vt:lpstr>Document</vt:lpstr>
      <vt:lpstr>Chart</vt:lpstr>
      <vt:lpstr>PowerPoint Presentation</vt:lpstr>
      <vt:lpstr>What is the optimal chemobiologic  treatment for patients requiring an  antitumor response in order to undergo potentially curative hepatic resection?</vt:lpstr>
      <vt:lpstr>PowerPoint Presentation</vt:lpstr>
      <vt:lpstr>What is your usual approach for a patient with a single resectable metastatic lesion in the liver and no other sites of disease? </vt:lpstr>
      <vt:lpstr>During the past year, approximately how many times did you encounter the following situations? (median)</vt:lpstr>
      <vt:lpstr>PowerPoint Presentation</vt:lpstr>
      <vt:lpstr>PowerPoint Presentation</vt:lpstr>
      <vt:lpstr>What is your usual initial treatment for an asymptomatic patient with primary K-ras wild-type rectal cancer and liver and bone metastases? </vt:lpstr>
      <vt:lpstr>Doublet or triplet chemotherapy? Phase II studies</vt:lpstr>
      <vt:lpstr>FOLFIRI or FOLFOX </vt:lpstr>
      <vt:lpstr>Triple combination: FOLFOXIRI</vt:lpstr>
      <vt:lpstr>PowerPoint Presentation</vt:lpstr>
      <vt:lpstr>Response and R0 resection rates:  CRYSTAL and OPUS (KRAS wt)</vt:lpstr>
      <vt:lpstr>CELIM</vt:lpstr>
      <vt:lpstr>Response and resection rates</vt:lpstr>
      <vt:lpstr>Overall survival (OS) by treatment arms</vt:lpstr>
      <vt:lpstr>Survival in the KRAS wild-type subset</vt:lpstr>
      <vt:lpstr>PowerPoint Presentation</vt:lpstr>
      <vt:lpstr>PowerPoint Presentation</vt:lpstr>
      <vt:lpstr>Safety issues – Conversion treatment</vt:lpstr>
      <vt:lpstr>Summary</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99</cp:revision>
  <dcterms:created xsi:type="dcterms:W3CDTF">2011-10-04T10:17:35Z</dcterms:created>
  <dcterms:modified xsi:type="dcterms:W3CDTF">2013-03-12T22:15:13Z</dcterms:modified>
  <cp:category/>
</cp:coreProperties>
</file>