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309" r:id="rId3"/>
    <p:sldId id="256" r:id="rId4"/>
    <p:sldId id="306" r:id="rId5"/>
    <p:sldId id="310" r:id="rId6"/>
    <p:sldId id="311" r:id="rId7"/>
    <p:sldId id="257" r:id="rId8"/>
    <p:sldId id="261" r:id="rId9"/>
    <p:sldId id="264" r:id="rId10"/>
    <p:sldId id="265" r:id="rId11"/>
    <p:sldId id="268" r:id="rId12"/>
    <p:sldId id="269" r:id="rId13"/>
    <p:sldId id="270" r:id="rId14"/>
    <p:sldId id="262" r:id="rId15"/>
    <p:sldId id="272" r:id="rId16"/>
    <p:sldId id="276" r:id="rId17"/>
    <p:sldId id="299" r:id="rId18"/>
    <p:sldId id="300" r:id="rId19"/>
    <p:sldId id="301" r:id="rId20"/>
    <p:sldId id="312" r:id="rId21"/>
    <p:sldId id="30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3F97"/>
    <a:srgbClr val="C3F2FF"/>
    <a:srgbClr val="4AACC6"/>
    <a:srgbClr val="FFF0F9"/>
    <a:srgbClr val="1EB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9910" autoAdjust="0"/>
    <p:restoredTop sz="95667" autoAdjust="0"/>
  </p:normalViewPr>
  <p:slideViewPr>
    <p:cSldViewPr>
      <p:cViewPr>
        <p:scale>
          <a:sx n="100" d="100"/>
          <a:sy n="100" d="100"/>
        </p:scale>
        <p:origin x="-2328" y="-160"/>
      </p:cViewPr>
      <p:guideLst>
        <p:guide orient="horz" pos="2160"/>
        <p:guide pos="2880"/>
      </p:guideLst>
    </p:cSldViewPr>
  </p:slideViewPr>
  <p:notesTextViewPr>
    <p:cViewPr>
      <p:scale>
        <a:sx n="1" d="1"/>
        <a:sy n="1" d="1"/>
      </p:scale>
      <p:origin x="0" y="0"/>
    </p:cViewPr>
  </p:notesTextViewPr>
  <p:sorterViewPr>
    <p:cViewPr>
      <p:scale>
        <a:sx n="150" d="100"/>
        <a:sy n="150" d="100"/>
      </p:scale>
      <p:origin x="0" y="0"/>
    </p:cViewPr>
  </p:sorterViewPr>
  <p:notesViewPr>
    <p:cSldViewPr snapToGrid="0" snapToObjects="1">
      <p:cViewPr varScale="1">
        <p:scale>
          <a:sx n="84" d="100"/>
          <a:sy n="84" d="100"/>
        </p:scale>
        <p:origin x="-2944"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670370642922"/>
          <c:y val="0.0448275862068965"/>
          <c:w val="0.7014054259572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&gt;5</c:v>
                </c:pt>
                <c:pt idx="1">
                  <c:v>5</c:v>
                </c:pt>
                <c:pt idx="2">
                  <c:v>4</c:v>
                </c:pt>
                <c:pt idx="3">
                  <c:v>3</c:v>
                </c:pt>
                <c:pt idx="4">
                  <c:v>2</c:v>
                </c:pt>
                <c:pt idx="5">
                  <c:v>1</c:v>
                </c:pt>
              </c:strCache>
            </c:strRef>
          </c:cat>
          <c:val>
            <c:numRef>
              <c:f>Sheet1!$B$2:$B$7</c:f>
              <c:numCache>
                <c:formatCode>0%</c:formatCode>
                <c:ptCount val="6"/>
                <c:pt idx="0">
                  <c:v>0.07</c:v>
                </c:pt>
                <c:pt idx="1">
                  <c:v>0.03</c:v>
                </c:pt>
                <c:pt idx="2">
                  <c:v>0.26</c:v>
                </c:pt>
                <c:pt idx="3">
                  <c:v>0.56</c:v>
                </c:pt>
                <c:pt idx="4">
                  <c:v>0.08</c:v>
                </c:pt>
                <c:pt idx="5">
                  <c:v>0.0</c:v>
                </c:pt>
              </c:numCache>
            </c:numRef>
          </c:val>
        </c:ser>
        <c:dLbls>
          <c:showLegendKey val="0"/>
          <c:showVal val="0"/>
          <c:showCatName val="0"/>
          <c:showSerName val="0"/>
          <c:showPercent val="0"/>
          <c:showBubbleSize val="0"/>
        </c:dLbls>
        <c:gapWidth val="150"/>
        <c:axId val="401790296"/>
        <c:axId val="533860312"/>
      </c:barChart>
      <c:catAx>
        <c:axId val="401790296"/>
        <c:scaling>
          <c:orientation val="minMax"/>
        </c:scaling>
        <c:delete val="0"/>
        <c:axPos val="l"/>
        <c:majorTickMark val="out"/>
        <c:minorTickMark val="none"/>
        <c:tickLblPos val="nextTo"/>
        <c:txPr>
          <a:bodyPr/>
          <a:lstStyle/>
          <a:p>
            <a:pPr algn="r">
              <a:defRPr sz="1600"/>
            </a:pPr>
            <a:endParaRPr lang="en-US"/>
          </a:p>
        </c:txPr>
        <c:crossAx val="533860312"/>
        <c:crosses val="autoZero"/>
        <c:auto val="1"/>
        <c:lblAlgn val="ctr"/>
        <c:lblOffset val="100"/>
        <c:noMultiLvlLbl val="0"/>
      </c:catAx>
      <c:valAx>
        <c:axId val="533860312"/>
        <c:scaling>
          <c:orientation val="minMax"/>
        </c:scaling>
        <c:delete val="0"/>
        <c:axPos val="b"/>
        <c:numFmt formatCode="0%" sourceLinked="1"/>
        <c:majorTickMark val="out"/>
        <c:minorTickMark val="none"/>
        <c:tickLblPos val="nextTo"/>
        <c:txPr>
          <a:bodyPr/>
          <a:lstStyle/>
          <a:p>
            <a:pPr>
              <a:defRPr sz="1600"/>
            </a:pPr>
            <a:endParaRPr lang="en-US"/>
          </a:p>
        </c:txPr>
        <c:crossAx val="40179029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670370642922"/>
          <c:y val="0.0448275862068965"/>
          <c:w val="0.7014054259572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&gt;3 years</c:v>
                </c:pt>
                <c:pt idx="1">
                  <c:v>2-3 years</c:v>
                </c:pt>
                <c:pt idx="2">
                  <c:v>1-2 years</c:v>
                </c:pt>
                <c:pt idx="3">
                  <c:v>8-12 months</c:v>
                </c:pt>
                <c:pt idx="4">
                  <c:v>4-8 months</c:v>
                </c:pt>
                <c:pt idx="5">
                  <c:v>&lt;4 months</c:v>
                </c:pt>
              </c:strCache>
            </c:strRef>
          </c:cat>
          <c:val>
            <c:numRef>
              <c:f>Sheet1!$B$2:$B$7</c:f>
              <c:numCache>
                <c:formatCode>0%</c:formatCode>
                <c:ptCount val="6"/>
                <c:pt idx="0">
                  <c:v>0.21</c:v>
                </c:pt>
                <c:pt idx="1">
                  <c:v>0.44</c:v>
                </c:pt>
                <c:pt idx="2">
                  <c:v>0.22</c:v>
                </c:pt>
                <c:pt idx="3">
                  <c:v>0.1</c:v>
                </c:pt>
                <c:pt idx="4">
                  <c:v>0.03</c:v>
                </c:pt>
                <c:pt idx="5">
                  <c:v>0.0</c:v>
                </c:pt>
              </c:numCache>
            </c:numRef>
          </c:val>
        </c:ser>
        <c:dLbls>
          <c:showLegendKey val="0"/>
          <c:showVal val="0"/>
          <c:showCatName val="0"/>
          <c:showSerName val="0"/>
          <c:showPercent val="0"/>
          <c:showBubbleSize val="0"/>
        </c:dLbls>
        <c:gapWidth val="150"/>
        <c:axId val="539074952"/>
        <c:axId val="540140888"/>
      </c:barChart>
      <c:catAx>
        <c:axId val="539074952"/>
        <c:scaling>
          <c:orientation val="minMax"/>
        </c:scaling>
        <c:delete val="0"/>
        <c:axPos val="l"/>
        <c:majorTickMark val="out"/>
        <c:minorTickMark val="none"/>
        <c:tickLblPos val="nextTo"/>
        <c:txPr>
          <a:bodyPr/>
          <a:lstStyle/>
          <a:p>
            <a:pPr algn="r">
              <a:defRPr sz="1600"/>
            </a:pPr>
            <a:endParaRPr lang="en-US"/>
          </a:p>
        </c:txPr>
        <c:crossAx val="540140888"/>
        <c:crosses val="autoZero"/>
        <c:auto val="1"/>
        <c:lblAlgn val="ctr"/>
        <c:lblOffset val="100"/>
        <c:noMultiLvlLbl val="0"/>
      </c:catAx>
      <c:valAx>
        <c:axId val="540140888"/>
        <c:scaling>
          <c:orientation val="minMax"/>
        </c:scaling>
        <c:delete val="0"/>
        <c:axPos val="b"/>
        <c:numFmt formatCode="0%" sourceLinked="1"/>
        <c:majorTickMark val="out"/>
        <c:minorTickMark val="none"/>
        <c:tickLblPos val="nextTo"/>
        <c:txPr>
          <a:bodyPr/>
          <a:lstStyle/>
          <a:p>
            <a:pPr>
              <a:defRPr sz="1600"/>
            </a:pPr>
            <a:endParaRPr lang="en-US"/>
          </a:p>
        </c:txPr>
        <c:crossAx val="53907495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670370642922"/>
          <c:y val="0.0448275862068965"/>
          <c:w val="0.7014054259572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Sheet1!$A$2:$A$3</c:f>
              <c:strCache>
                <c:ptCount val="2"/>
                <c:pt idx="0">
                  <c:v>No</c:v>
                </c:pt>
                <c:pt idx="1">
                  <c:v>Yes</c:v>
                </c:pt>
              </c:strCache>
            </c:strRef>
          </c:cat>
          <c:val>
            <c:numRef>
              <c:f>Sheet1!$B$2:$B$3</c:f>
              <c:numCache>
                <c:formatCode>0%</c:formatCode>
                <c:ptCount val="2"/>
                <c:pt idx="0">
                  <c:v>0.76</c:v>
                </c:pt>
                <c:pt idx="1">
                  <c:v>0.24</c:v>
                </c:pt>
              </c:numCache>
            </c:numRef>
          </c:val>
        </c:ser>
        <c:dLbls>
          <c:showLegendKey val="0"/>
          <c:showVal val="0"/>
          <c:showCatName val="0"/>
          <c:showSerName val="0"/>
          <c:showPercent val="0"/>
          <c:showBubbleSize val="0"/>
        </c:dLbls>
        <c:gapWidth val="150"/>
        <c:axId val="609370488"/>
        <c:axId val="539601256"/>
      </c:barChart>
      <c:catAx>
        <c:axId val="609370488"/>
        <c:scaling>
          <c:orientation val="minMax"/>
        </c:scaling>
        <c:delete val="0"/>
        <c:axPos val="l"/>
        <c:majorTickMark val="out"/>
        <c:minorTickMark val="none"/>
        <c:tickLblPos val="nextTo"/>
        <c:txPr>
          <a:bodyPr/>
          <a:lstStyle/>
          <a:p>
            <a:pPr algn="r">
              <a:defRPr sz="1600"/>
            </a:pPr>
            <a:endParaRPr lang="en-US"/>
          </a:p>
        </c:txPr>
        <c:crossAx val="539601256"/>
        <c:crosses val="autoZero"/>
        <c:auto val="1"/>
        <c:lblAlgn val="ctr"/>
        <c:lblOffset val="100"/>
        <c:noMultiLvlLbl val="0"/>
      </c:catAx>
      <c:valAx>
        <c:axId val="539601256"/>
        <c:scaling>
          <c:orientation val="minMax"/>
        </c:scaling>
        <c:delete val="0"/>
        <c:axPos val="b"/>
        <c:numFmt formatCode="0%" sourceLinked="1"/>
        <c:majorTickMark val="out"/>
        <c:minorTickMark val="none"/>
        <c:tickLblPos val="nextTo"/>
        <c:txPr>
          <a:bodyPr/>
          <a:lstStyle/>
          <a:p>
            <a:pPr>
              <a:defRPr sz="1600"/>
            </a:pPr>
            <a:endParaRPr lang="en-US"/>
          </a:p>
        </c:txPr>
        <c:crossAx val="609370488"/>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5EC25-607B-4C70-B611-CA5FFA8856AF}" type="datetimeFigureOut">
              <a:rPr lang="en-US" smtClean="0"/>
              <a:t>3/12/13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AAA9AA-DF44-4B18-AEBA-19F935073E72}" type="slidenum">
              <a:rPr lang="en-US" smtClean="0"/>
              <a:t>‹#›</a:t>
            </a:fld>
            <a:endParaRPr lang="en-US"/>
          </a:p>
        </p:txBody>
      </p:sp>
    </p:spTree>
    <p:extLst>
      <p:ext uri="{BB962C8B-B14F-4D97-AF65-F5344CB8AC3E}">
        <p14:creationId xmlns:p14="http://schemas.microsoft.com/office/powerpoint/2010/main" val="4112480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a:t>
            </a:fld>
            <a:endParaRPr lang="en-US"/>
          </a:p>
        </p:txBody>
      </p:sp>
    </p:spTree>
    <p:extLst>
      <p:ext uri="{BB962C8B-B14F-4D97-AF65-F5344CB8AC3E}">
        <p14:creationId xmlns:p14="http://schemas.microsoft.com/office/powerpoint/2010/main" val="3448382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10</a:t>
            </a:fld>
            <a:endParaRPr lang="en-US"/>
          </a:p>
        </p:txBody>
      </p:sp>
    </p:spTree>
    <p:extLst>
      <p:ext uri="{BB962C8B-B14F-4D97-AF65-F5344CB8AC3E}">
        <p14:creationId xmlns:p14="http://schemas.microsoft.com/office/powerpoint/2010/main" val="4056154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11</a:t>
            </a:fld>
            <a:endParaRPr lang="en-US"/>
          </a:p>
        </p:txBody>
      </p:sp>
    </p:spTree>
    <p:extLst>
      <p:ext uri="{BB962C8B-B14F-4D97-AF65-F5344CB8AC3E}">
        <p14:creationId xmlns:p14="http://schemas.microsoft.com/office/powerpoint/2010/main" val="23738657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12</a:t>
            </a:fld>
            <a:endParaRPr lang="en-US"/>
          </a:p>
        </p:txBody>
      </p:sp>
    </p:spTree>
    <p:extLst>
      <p:ext uri="{BB962C8B-B14F-4D97-AF65-F5344CB8AC3E}">
        <p14:creationId xmlns:p14="http://schemas.microsoft.com/office/powerpoint/2010/main" val="2275220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13</a:t>
            </a:fld>
            <a:endParaRPr lang="en-US"/>
          </a:p>
        </p:txBody>
      </p:sp>
    </p:spTree>
    <p:extLst>
      <p:ext uri="{BB962C8B-B14F-4D97-AF65-F5344CB8AC3E}">
        <p14:creationId xmlns:p14="http://schemas.microsoft.com/office/powerpoint/2010/main" val="911200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14</a:t>
            </a:fld>
            <a:endParaRPr lang="en-US"/>
          </a:p>
        </p:txBody>
      </p:sp>
    </p:spTree>
    <p:extLst>
      <p:ext uri="{BB962C8B-B14F-4D97-AF65-F5344CB8AC3E}">
        <p14:creationId xmlns:p14="http://schemas.microsoft.com/office/powerpoint/2010/main" val="3467846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15</a:t>
            </a:fld>
            <a:endParaRPr lang="en-US"/>
          </a:p>
        </p:txBody>
      </p:sp>
    </p:spTree>
    <p:extLst>
      <p:ext uri="{BB962C8B-B14F-4D97-AF65-F5344CB8AC3E}">
        <p14:creationId xmlns:p14="http://schemas.microsoft.com/office/powerpoint/2010/main" val="1622612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16</a:t>
            </a:fld>
            <a:endParaRPr lang="en-US"/>
          </a:p>
        </p:txBody>
      </p:sp>
    </p:spTree>
    <p:extLst>
      <p:ext uri="{BB962C8B-B14F-4D97-AF65-F5344CB8AC3E}">
        <p14:creationId xmlns:p14="http://schemas.microsoft.com/office/powerpoint/2010/main" val="2621484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17</a:t>
            </a:fld>
            <a:endParaRPr lang="en-US"/>
          </a:p>
        </p:txBody>
      </p:sp>
    </p:spTree>
    <p:extLst>
      <p:ext uri="{BB962C8B-B14F-4D97-AF65-F5344CB8AC3E}">
        <p14:creationId xmlns:p14="http://schemas.microsoft.com/office/powerpoint/2010/main" val="30678418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18</a:t>
            </a:fld>
            <a:endParaRPr lang="en-US"/>
          </a:p>
        </p:txBody>
      </p:sp>
    </p:spTree>
    <p:extLst>
      <p:ext uri="{BB962C8B-B14F-4D97-AF65-F5344CB8AC3E}">
        <p14:creationId xmlns:p14="http://schemas.microsoft.com/office/powerpoint/2010/main" val="3679982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19</a:t>
            </a:fld>
            <a:endParaRPr lang="en-US"/>
          </a:p>
        </p:txBody>
      </p:sp>
    </p:spTree>
    <p:extLst>
      <p:ext uri="{BB962C8B-B14F-4D97-AF65-F5344CB8AC3E}">
        <p14:creationId xmlns:p14="http://schemas.microsoft.com/office/powerpoint/2010/main" val="2105180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2</a:t>
            </a:fld>
            <a:endParaRPr lang="en-US"/>
          </a:p>
        </p:txBody>
      </p:sp>
    </p:spTree>
    <p:extLst>
      <p:ext uri="{BB962C8B-B14F-4D97-AF65-F5344CB8AC3E}">
        <p14:creationId xmlns:p14="http://schemas.microsoft.com/office/powerpoint/2010/main" val="25924071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3</a:t>
            </a:fld>
            <a:endParaRPr lang="en-US"/>
          </a:p>
        </p:txBody>
      </p:sp>
    </p:spTree>
    <p:extLst>
      <p:ext uri="{BB962C8B-B14F-4D97-AF65-F5344CB8AC3E}">
        <p14:creationId xmlns:p14="http://schemas.microsoft.com/office/powerpoint/2010/main" val="3185695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4</a:t>
            </a:fld>
            <a:endParaRPr lang="en-US"/>
          </a:p>
        </p:txBody>
      </p:sp>
    </p:spTree>
    <p:extLst>
      <p:ext uri="{BB962C8B-B14F-4D97-AF65-F5344CB8AC3E}">
        <p14:creationId xmlns:p14="http://schemas.microsoft.com/office/powerpoint/2010/main" val="854454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5</a:t>
            </a:fld>
            <a:endParaRPr lang="en-US"/>
          </a:p>
        </p:txBody>
      </p:sp>
    </p:spTree>
    <p:extLst>
      <p:ext uri="{BB962C8B-B14F-4D97-AF65-F5344CB8AC3E}">
        <p14:creationId xmlns:p14="http://schemas.microsoft.com/office/powerpoint/2010/main" val="1994123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6</a:t>
            </a:fld>
            <a:endParaRPr lang="en-US"/>
          </a:p>
        </p:txBody>
      </p:sp>
    </p:spTree>
    <p:extLst>
      <p:ext uri="{BB962C8B-B14F-4D97-AF65-F5344CB8AC3E}">
        <p14:creationId xmlns:p14="http://schemas.microsoft.com/office/powerpoint/2010/main" val="3299888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7</a:t>
            </a:fld>
            <a:endParaRPr lang="en-US"/>
          </a:p>
        </p:txBody>
      </p:sp>
    </p:spTree>
    <p:extLst>
      <p:ext uri="{BB962C8B-B14F-4D97-AF65-F5344CB8AC3E}">
        <p14:creationId xmlns:p14="http://schemas.microsoft.com/office/powerpoint/2010/main" val="2361085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8</a:t>
            </a:fld>
            <a:endParaRPr lang="en-US"/>
          </a:p>
        </p:txBody>
      </p:sp>
    </p:spTree>
    <p:extLst>
      <p:ext uri="{BB962C8B-B14F-4D97-AF65-F5344CB8AC3E}">
        <p14:creationId xmlns:p14="http://schemas.microsoft.com/office/powerpoint/2010/main" val="411343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AAA9AA-DF44-4B18-AEBA-19F935073E72}" type="slidenum">
              <a:rPr lang="en-US" smtClean="0"/>
              <a:t>9</a:t>
            </a:fld>
            <a:endParaRPr lang="en-US"/>
          </a:p>
        </p:txBody>
      </p:sp>
    </p:spTree>
    <p:extLst>
      <p:ext uri="{BB962C8B-B14F-4D97-AF65-F5344CB8AC3E}">
        <p14:creationId xmlns:p14="http://schemas.microsoft.com/office/powerpoint/2010/main" val="2485281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85BA77-EA0B-4230-A55D-329BF2703F01}" type="datetimeFigureOut">
              <a:rPr lang="en-US" smtClean="0"/>
              <a:t>3/12/13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42367775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5BA77-EA0B-4230-A55D-329BF2703F01}" type="datetimeFigureOut">
              <a:rPr lang="en-US" smtClean="0"/>
              <a:t>3/12/13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9407332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5BA77-EA0B-4230-A55D-329BF2703F01}" type="datetimeFigureOut">
              <a:rPr lang="en-US" smtClean="0"/>
              <a:t>3/12/13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19196314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61577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46105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84229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7151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37546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569788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937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51355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85BA77-EA0B-4230-A55D-329BF2703F01}" type="datetimeFigureOut">
              <a:rPr lang="en-US" smtClean="0"/>
              <a:t>3/12/13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225714720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0414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84001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38846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85BA77-EA0B-4230-A55D-329BF2703F01}" type="datetimeFigureOut">
              <a:rPr lang="en-US" smtClean="0"/>
              <a:t>3/12/13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14884424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85BA77-EA0B-4230-A55D-329BF2703F01}" type="datetimeFigureOut">
              <a:rPr lang="en-US" smtClean="0"/>
              <a:t>3/12/13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24813507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85BA77-EA0B-4230-A55D-329BF2703F01}" type="datetimeFigureOut">
              <a:rPr lang="en-US" smtClean="0"/>
              <a:t>3/12/13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11554122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85BA77-EA0B-4230-A55D-329BF2703F01}" type="datetimeFigureOut">
              <a:rPr lang="en-US" smtClean="0"/>
              <a:t>3/12/13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23967383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85BA77-EA0B-4230-A55D-329BF2703F01}" type="datetimeFigureOut">
              <a:rPr lang="en-US" smtClean="0"/>
              <a:t>3/12/13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15234765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85BA77-EA0B-4230-A55D-329BF2703F01}" type="datetimeFigureOut">
              <a:rPr lang="en-US" smtClean="0"/>
              <a:t>3/12/13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36101664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85BA77-EA0B-4230-A55D-329BF2703F01}" type="datetimeFigureOut">
              <a:rPr lang="en-US" smtClean="0"/>
              <a:t>3/12/13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98F11A-5428-4260-B410-93BF7672A7E5}" type="slidenum">
              <a:rPr lang="en-US" smtClean="0"/>
              <a:t>‹#›</a:t>
            </a:fld>
            <a:endParaRPr lang="en-US"/>
          </a:p>
        </p:txBody>
      </p:sp>
    </p:spTree>
    <p:extLst>
      <p:ext uri="{BB962C8B-B14F-4D97-AF65-F5344CB8AC3E}">
        <p14:creationId xmlns:p14="http://schemas.microsoft.com/office/powerpoint/2010/main" val="29230308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5BA77-EA0B-4230-A55D-329BF2703F01}" type="datetimeFigureOut">
              <a:rPr lang="en-US" smtClean="0"/>
              <a:t>3/12/13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98F11A-5428-4260-B410-93BF7672A7E5}" type="slidenum">
              <a:rPr lang="en-US" smtClean="0"/>
              <a:t>‹#›</a:t>
            </a:fld>
            <a:endParaRPr lang="en-US"/>
          </a:p>
        </p:txBody>
      </p:sp>
    </p:spTree>
    <p:extLst>
      <p:ext uri="{BB962C8B-B14F-4D97-AF65-F5344CB8AC3E}">
        <p14:creationId xmlns:p14="http://schemas.microsoft.com/office/powerpoint/2010/main" val="3353955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chart" Target="../charts/char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dirty="0">
                <a:latin typeface="Calibri"/>
                <a:cs typeface="Calibri"/>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dirty="0" smtClean="0">
                <a:latin typeface="Calibri"/>
                <a:cs typeface="Calibri"/>
              </a:rPr>
              <a:t>.</a:t>
            </a:r>
          </a:p>
          <a:p>
            <a:pPr algn="ctr">
              <a:spcBef>
                <a:spcPts val="800"/>
              </a:spcBef>
              <a:buClr>
                <a:srgbClr val="000000"/>
              </a:buClr>
              <a:buSzPct val="100000"/>
              <a:buFont typeface="Times New Roman" charset="0"/>
              <a:buNone/>
            </a:pPr>
            <a:endParaRPr lang="en-US" sz="2600" dirty="0">
              <a:latin typeface="Calibri"/>
              <a:cs typeface="Calibri"/>
            </a:endParaRPr>
          </a:p>
        </p:txBody>
      </p:sp>
    </p:spTree>
    <p:extLst>
      <p:ext uri="{BB962C8B-B14F-4D97-AF65-F5344CB8AC3E}">
        <p14:creationId xmlns:p14="http://schemas.microsoft.com/office/powerpoint/2010/main" val="34781835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52400" y="0"/>
            <a:ext cx="8686800" cy="1096963"/>
          </a:xfrm>
        </p:spPr>
        <p:txBody>
          <a:bodyPr/>
          <a:lstStyle/>
          <a:p>
            <a:r>
              <a:rPr lang="en-US" dirty="0" smtClean="0">
                <a:solidFill>
                  <a:srgbClr val="FFFF66"/>
                </a:solidFill>
                <a:ea typeface="ＭＳ Ｐゴシック" pitchFamily="34" charset="-128"/>
              </a:rPr>
              <a:t>Overall survival (primary endpoint)</a:t>
            </a:r>
          </a:p>
        </p:txBody>
      </p:sp>
      <p:sp>
        <p:nvSpPr>
          <p:cNvPr id="51203" name="TextBox 7"/>
          <p:cNvSpPr txBox="1">
            <a:spLocks noChangeArrowheads="1"/>
          </p:cNvSpPr>
          <p:nvPr/>
        </p:nvSpPr>
        <p:spPr bwMode="auto">
          <a:xfrm>
            <a:off x="158750" y="6096000"/>
            <a:ext cx="8826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sz="1800" b="1" dirty="0">
                <a:solidFill>
                  <a:srgbClr val="FFFFFF"/>
                </a:solidFill>
              </a:rPr>
              <a:t>Primary endpoint met </a:t>
            </a:r>
            <a:r>
              <a:rPr lang="en-US" sz="1800" b="1" dirty="0" err="1">
                <a:solidFill>
                  <a:srgbClr val="FFFFFF"/>
                </a:solidFill>
              </a:rPr>
              <a:t>prespecified</a:t>
            </a:r>
            <a:r>
              <a:rPr lang="en-US" sz="1800" b="1" dirty="0">
                <a:solidFill>
                  <a:srgbClr val="FFFFFF"/>
                </a:solidFill>
              </a:rPr>
              <a:t> stopping criteria at interim analysis </a:t>
            </a:r>
            <a:br>
              <a:rPr lang="en-US" sz="1800" b="1" dirty="0">
                <a:solidFill>
                  <a:srgbClr val="FFFFFF"/>
                </a:solidFill>
              </a:rPr>
            </a:br>
            <a:r>
              <a:rPr lang="en-US" sz="1800" b="1" dirty="0">
                <a:solidFill>
                  <a:srgbClr val="FFFFFF"/>
                </a:solidFill>
              </a:rPr>
              <a:t>(1-sided p&lt;0.009279 at approximately 74% of events required for final analysis)</a:t>
            </a:r>
          </a:p>
        </p:txBody>
      </p:sp>
      <p:graphicFrame>
        <p:nvGraphicFramePr>
          <p:cNvPr id="2" name="Table 1"/>
          <p:cNvGraphicFramePr>
            <a:graphicFrameLocks noGrp="1"/>
          </p:cNvGraphicFramePr>
          <p:nvPr>
            <p:extLst>
              <p:ext uri="{D42A27DB-BD31-4B8C-83A1-F6EECF244321}">
                <p14:modId xmlns:p14="http://schemas.microsoft.com/office/powerpoint/2010/main" val="838798254"/>
              </p:ext>
            </p:extLst>
          </p:nvPr>
        </p:nvGraphicFramePr>
        <p:xfrm>
          <a:off x="609600" y="2133600"/>
          <a:ext cx="7848600" cy="2184400"/>
        </p:xfrm>
        <a:graphic>
          <a:graphicData uri="http://schemas.openxmlformats.org/drawingml/2006/table">
            <a:tbl>
              <a:tblPr firstRow="1" bandRow="1">
                <a:tableStyleId>{5C22544A-7EE6-4342-B048-85BDC9FD1C3A}</a:tableStyleId>
              </a:tblPr>
              <a:tblGrid>
                <a:gridCol w="1463040"/>
                <a:gridCol w="2042160"/>
                <a:gridCol w="2057400"/>
                <a:gridCol w="1219200"/>
                <a:gridCol w="1066800"/>
              </a:tblGrid>
              <a:tr h="1092200">
                <a:tc>
                  <a:txBody>
                    <a:bodyPr/>
                    <a:lstStyle/>
                    <a:p>
                      <a:endParaRPr lang="en-US" sz="2000" baseline="0" dirty="0">
                        <a:solidFill>
                          <a:srgbClr val="0B3F97"/>
                        </a:solidFill>
                      </a:endParaRPr>
                    </a:p>
                  </a:txBody>
                  <a:tcPr>
                    <a:solidFill>
                      <a:srgbClr val="4AACC6"/>
                    </a:solidFill>
                  </a:tcPr>
                </a:tc>
                <a:tc>
                  <a:txBody>
                    <a:bodyPr/>
                    <a:lstStyle/>
                    <a:p>
                      <a:pPr algn="ctr"/>
                      <a:r>
                        <a:rPr lang="en-US" sz="2000" b="1" u="none" kern="1200" baseline="0" dirty="0" err="1" smtClean="0">
                          <a:solidFill>
                            <a:srgbClr val="0B3F97"/>
                          </a:solidFill>
                          <a:latin typeface="+mn-lt"/>
                          <a:ea typeface="+mn-ea"/>
                          <a:cs typeface="+mn-cs"/>
                        </a:rPr>
                        <a:t>Regorafenib+BSC</a:t>
                      </a:r>
                      <a:r>
                        <a:rPr lang="en-US" sz="2000" b="1" u="none" kern="1200" baseline="0" dirty="0" smtClean="0">
                          <a:solidFill>
                            <a:srgbClr val="0B3F97"/>
                          </a:solidFill>
                          <a:latin typeface="+mn-lt"/>
                          <a:ea typeface="+mn-ea"/>
                          <a:cs typeface="+mn-cs"/>
                        </a:rPr>
                        <a:t> </a:t>
                      </a:r>
                      <a:br>
                        <a:rPr lang="en-US" sz="2000" b="1" u="none" kern="1200" baseline="0" dirty="0" smtClean="0">
                          <a:solidFill>
                            <a:srgbClr val="0B3F97"/>
                          </a:solidFill>
                          <a:latin typeface="+mn-lt"/>
                          <a:ea typeface="+mn-ea"/>
                          <a:cs typeface="+mn-cs"/>
                        </a:rPr>
                      </a:br>
                      <a:r>
                        <a:rPr lang="en-US" sz="2000" b="1" u="none" kern="1200" baseline="0" dirty="0" smtClean="0">
                          <a:solidFill>
                            <a:srgbClr val="0B3F97"/>
                          </a:solidFill>
                          <a:latin typeface="+mn-lt"/>
                          <a:ea typeface="+mn-ea"/>
                          <a:cs typeface="+mn-cs"/>
                        </a:rPr>
                        <a:t> (n = 505) </a:t>
                      </a:r>
                      <a:endParaRPr lang="en-US" sz="2000" baseline="0" dirty="0">
                        <a:solidFill>
                          <a:srgbClr val="0B3F97"/>
                        </a:solidFill>
                      </a:endParaRPr>
                    </a:p>
                  </a:txBody>
                  <a:tcPr anchor="b">
                    <a:solidFill>
                      <a:srgbClr val="4AACC6"/>
                    </a:solidFill>
                  </a:tcPr>
                </a:tc>
                <a:tc>
                  <a:txBody>
                    <a:bodyPr/>
                    <a:lstStyle/>
                    <a:p>
                      <a:pPr algn="ctr"/>
                      <a:r>
                        <a:rPr lang="en-US" sz="2000" b="1" u="none" kern="1200" baseline="0" dirty="0" err="1" smtClean="0">
                          <a:solidFill>
                            <a:srgbClr val="0B3F97"/>
                          </a:solidFill>
                          <a:latin typeface="+mn-lt"/>
                          <a:ea typeface="+mn-ea"/>
                          <a:cs typeface="+mn-cs"/>
                        </a:rPr>
                        <a:t>Placebo+BSC</a:t>
                      </a:r>
                      <a:r>
                        <a:rPr lang="en-US" sz="2000" b="1" u="none" kern="1200" baseline="0" dirty="0" smtClean="0">
                          <a:solidFill>
                            <a:srgbClr val="0B3F97"/>
                          </a:solidFill>
                          <a:latin typeface="+mn-lt"/>
                          <a:ea typeface="+mn-ea"/>
                          <a:cs typeface="+mn-cs"/>
                        </a:rPr>
                        <a:t/>
                      </a:r>
                      <a:br>
                        <a:rPr lang="en-US" sz="2000" b="1" u="none" kern="1200" baseline="0" dirty="0" smtClean="0">
                          <a:solidFill>
                            <a:srgbClr val="0B3F97"/>
                          </a:solidFill>
                          <a:latin typeface="+mn-lt"/>
                          <a:ea typeface="+mn-ea"/>
                          <a:cs typeface="+mn-cs"/>
                        </a:rPr>
                      </a:br>
                      <a:r>
                        <a:rPr lang="en-US" sz="2000" b="1" u="none" kern="1200" baseline="0" dirty="0" smtClean="0">
                          <a:solidFill>
                            <a:srgbClr val="0B3F97"/>
                          </a:solidFill>
                          <a:latin typeface="+mn-lt"/>
                          <a:ea typeface="+mn-ea"/>
                          <a:cs typeface="+mn-cs"/>
                        </a:rPr>
                        <a:t>(n = 255) </a:t>
                      </a:r>
                      <a:endParaRPr lang="en-US" sz="2000" baseline="0" dirty="0">
                        <a:solidFill>
                          <a:srgbClr val="0B3F97"/>
                        </a:solidFill>
                      </a:endParaRPr>
                    </a:p>
                  </a:txBody>
                  <a:tcPr anchor="b">
                    <a:solidFill>
                      <a:srgbClr val="4AACC6"/>
                    </a:solidFill>
                  </a:tcPr>
                </a:tc>
                <a:tc>
                  <a:txBody>
                    <a:bodyPr/>
                    <a:lstStyle/>
                    <a:p>
                      <a:pPr algn="ctr"/>
                      <a:r>
                        <a:rPr lang="en-US" sz="2000" b="1" u="none" kern="1200" baseline="0" dirty="0" smtClean="0">
                          <a:solidFill>
                            <a:srgbClr val="0B3F97"/>
                          </a:solidFill>
                          <a:latin typeface="+mn-lt"/>
                          <a:ea typeface="+mn-ea"/>
                          <a:cs typeface="+mn-cs"/>
                        </a:rPr>
                        <a:t>Hazard</a:t>
                      </a:r>
                      <a:br>
                        <a:rPr lang="en-US" sz="2000" b="1" u="none" kern="1200" baseline="0" dirty="0" smtClean="0">
                          <a:solidFill>
                            <a:srgbClr val="0B3F97"/>
                          </a:solidFill>
                          <a:latin typeface="+mn-lt"/>
                          <a:ea typeface="+mn-ea"/>
                          <a:cs typeface="+mn-cs"/>
                        </a:rPr>
                      </a:br>
                      <a:r>
                        <a:rPr lang="en-US" sz="2000" b="1" u="none" kern="1200" baseline="0" dirty="0" smtClean="0">
                          <a:solidFill>
                            <a:srgbClr val="0B3F97"/>
                          </a:solidFill>
                          <a:latin typeface="+mn-lt"/>
                          <a:ea typeface="+mn-ea"/>
                          <a:cs typeface="+mn-cs"/>
                        </a:rPr>
                        <a:t> ratio </a:t>
                      </a:r>
                      <a:endParaRPr lang="en-US" sz="2000" baseline="0" dirty="0">
                        <a:solidFill>
                          <a:srgbClr val="0B3F97"/>
                        </a:solidFill>
                      </a:endParaRPr>
                    </a:p>
                  </a:txBody>
                  <a:tcPr anchor="b">
                    <a:solidFill>
                      <a:srgbClr val="4AACC6"/>
                    </a:solidFill>
                  </a:tcPr>
                </a:tc>
                <a:tc>
                  <a:txBody>
                    <a:bodyPr/>
                    <a:lstStyle/>
                    <a:p>
                      <a:pPr algn="ctr"/>
                      <a:r>
                        <a:rPr lang="fi-FI" sz="2000" b="1" u="none" kern="1200" baseline="0" dirty="0" smtClean="0">
                          <a:solidFill>
                            <a:srgbClr val="0B3F97"/>
                          </a:solidFill>
                          <a:latin typeface="+mn-lt"/>
                          <a:ea typeface="+mn-ea"/>
                          <a:cs typeface="+mn-cs"/>
                        </a:rPr>
                        <a:t> </a:t>
                      </a:r>
                      <a:r>
                        <a:rPr lang="fi-FI" sz="2000" b="1" u="none" kern="1200" baseline="0" dirty="0" err="1" smtClean="0">
                          <a:solidFill>
                            <a:srgbClr val="0B3F97"/>
                          </a:solidFill>
                          <a:latin typeface="+mn-lt"/>
                          <a:ea typeface="+mn-ea"/>
                          <a:cs typeface="+mn-cs"/>
                        </a:rPr>
                        <a:t>p-value</a:t>
                      </a:r>
                      <a:endParaRPr lang="en-US" sz="2000" baseline="0" dirty="0">
                        <a:solidFill>
                          <a:srgbClr val="0B3F97"/>
                        </a:solidFill>
                      </a:endParaRPr>
                    </a:p>
                  </a:txBody>
                  <a:tcPr anchor="b">
                    <a:solidFill>
                      <a:srgbClr val="4AACC6"/>
                    </a:solidFill>
                  </a:tcPr>
                </a:tc>
              </a:tr>
              <a:tr h="1092200">
                <a:tc>
                  <a:txBody>
                    <a:bodyPr/>
                    <a:lstStyle/>
                    <a:p>
                      <a:r>
                        <a:rPr lang="en-US" sz="2000" u="none" kern="1200" baseline="0" dirty="0" smtClean="0">
                          <a:solidFill>
                            <a:schemeClr val="dk1"/>
                          </a:solidFill>
                          <a:latin typeface="+mn-lt"/>
                          <a:ea typeface="+mn-ea"/>
                          <a:cs typeface="+mn-cs"/>
                        </a:rPr>
                        <a:t>Median overall survival </a:t>
                      </a:r>
                      <a:endParaRPr lang="en-US" sz="2000" baseline="0" dirty="0"/>
                    </a:p>
                  </a:txBody>
                  <a:tcPr>
                    <a:solidFill>
                      <a:srgbClr val="C3F2FF"/>
                    </a:solidFill>
                  </a:tcPr>
                </a:tc>
                <a:tc>
                  <a:txBody>
                    <a:bodyPr/>
                    <a:lstStyle/>
                    <a:p>
                      <a:pPr algn="ctr"/>
                      <a:r>
                        <a:rPr lang="cs-CZ" sz="2000" u="none" kern="1200" baseline="0" dirty="0" smtClean="0">
                          <a:solidFill>
                            <a:schemeClr val="dk1"/>
                          </a:solidFill>
                          <a:latin typeface="+mn-lt"/>
                          <a:ea typeface="+mn-ea"/>
                          <a:cs typeface="+mn-cs"/>
                        </a:rPr>
                        <a:t> 6.4 </a:t>
                      </a:r>
                      <a:r>
                        <a:rPr lang="cs-CZ" sz="2000" u="none" kern="1200" baseline="0" dirty="0" err="1" smtClean="0">
                          <a:solidFill>
                            <a:schemeClr val="dk1"/>
                          </a:solidFill>
                          <a:latin typeface="+mn-lt"/>
                          <a:ea typeface="+mn-ea"/>
                          <a:cs typeface="+mn-cs"/>
                        </a:rPr>
                        <a:t>mo</a:t>
                      </a:r>
                      <a:r>
                        <a:rPr lang="cs-CZ" sz="2000" u="none" kern="1200" baseline="0" dirty="0" smtClean="0">
                          <a:solidFill>
                            <a:schemeClr val="dk1"/>
                          </a:solidFill>
                          <a:latin typeface="+mn-lt"/>
                          <a:ea typeface="+mn-ea"/>
                          <a:cs typeface="+mn-cs"/>
                        </a:rPr>
                        <a:t> </a:t>
                      </a:r>
                      <a:endParaRPr lang="en-US" sz="2000" baseline="0" dirty="0"/>
                    </a:p>
                  </a:txBody>
                  <a:tcPr anchor="ctr">
                    <a:solidFill>
                      <a:srgbClr val="C3F2FF"/>
                    </a:solidFill>
                  </a:tcPr>
                </a:tc>
                <a:tc>
                  <a:txBody>
                    <a:bodyPr/>
                    <a:lstStyle/>
                    <a:p>
                      <a:pPr algn="ctr"/>
                      <a:r>
                        <a:rPr lang="en-US" sz="2000" baseline="0" dirty="0" smtClean="0"/>
                        <a:t>5.0 </a:t>
                      </a:r>
                      <a:r>
                        <a:rPr lang="en-US" sz="2000" baseline="0" dirty="0" err="1" smtClean="0"/>
                        <a:t>mo</a:t>
                      </a:r>
                      <a:endParaRPr lang="en-US" sz="2000" baseline="0" dirty="0"/>
                    </a:p>
                  </a:txBody>
                  <a:tcPr anchor="ctr">
                    <a:solidFill>
                      <a:srgbClr val="C3F2FF"/>
                    </a:solidFill>
                  </a:tcPr>
                </a:tc>
                <a:tc>
                  <a:txBody>
                    <a:bodyPr/>
                    <a:lstStyle/>
                    <a:p>
                      <a:pPr algn="ctr"/>
                      <a:r>
                        <a:rPr lang="en-US" sz="2000" baseline="0" dirty="0" smtClean="0"/>
                        <a:t>0.77</a:t>
                      </a:r>
                      <a:endParaRPr lang="en-US" sz="2000" baseline="0" dirty="0"/>
                    </a:p>
                  </a:txBody>
                  <a:tcPr anchor="ctr">
                    <a:solidFill>
                      <a:srgbClr val="C3F2FF"/>
                    </a:solidFill>
                  </a:tcPr>
                </a:tc>
                <a:tc>
                  <a:txBody>
                    <a:bodyPr/>
                    <a:lstStyle/>
                    <a:p>
                      <a:pPr algn="ctr"/>
                      <a:r>
                        <a:rPr lang="en-US" sz="2000" baseline="0" dirty="0" smtClean="0"/>
                        <a:t>0.0052</a:t>
                      </a:r>
                      <a:endParaRPr lang="en-US" sz="2000" baseline="0" dirty="0"/>
                    </a:p>
                  </a:txBody>
                  <a:tcPr anchor="ctr">
                    <a:solidFill>
                      <a:srgbClr val="C3F2FF"/>
                    </a:solidFill>
                  </a:tcPr>
                </a:tc>
              </a:tr>
            </a:tbl>
          </a:graphicData>
        </a:graphic>
      </p:graphicFrame>
    </p:spTree>
    <p:extLst>
      <p:ext uri="{BB962C8B-B14F-4D97-AF65-F5344CB8AC3E}">
        <p14:creationId xmlns:p14="http://schemas.microsoft.com/office/powerpoint/2010/main" val="22489129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45" name="Rectangle 2"/>
          <p:cNvSpPr txBox="1">
            <a:spLocks noChangeArrowheads="1"/>
          </p:cNvSpPr>
          <p:nvPr/>
        </p:nvSpPr>
        <p:spPr bwMode="auto">
          <a:xfrm>
            <a:off x="228600" y="228600"/>
            <a:ext cx="868680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r>
              <a:rPr lang="en-US" sz="3000" b="1" dirty="0">
                <a:solidFill>
                  <a:srgbClr val="FFFF66"/>
                </a:solidFill>
                <a:latin typeface="Calibri"/>
                <a:cs typeface="Calibri"/>
              </a:rPr>
              <a:t>Progression-free survival </a:t>
            </a:r>
            <a:br>
              <a:rPr lang="en-US" sz="3000" b="1" dirty="0">
                <a:solidFill>
                  <a:srgbClr val="FFFF66"/>
                </a:solidFill>
                <a:latin typeface="Calibri"/>
                <a:cs typeface="Calibri"/>
              </a:rPr>
            </a:br>
            <a:r>
              <a:rPr lang="en-US" b="1" dirty="0">
                <a:solidFill>
                  <a:srgbClr val="FFFF66"/>
                </a:solidFill>
                <a:latin typeface="Calibri"/>
                <a:cs typeface="Calibri"/>
              </a:rPr>
              <a:t>(secondary endpoint)</a:t>
            </a:r>
          </a:p>
        </p:txBody>
      </p:sp>
      <p:graphicFrame>
        <p:nvGraphicFramePr>
          <p:cNvPr id="26" name="Table 25"/>
          <p:cNvGraphicFramePr>
            <a:graphicFrameLocks noGrp="1"/>
          </p:cNvGraphicFramePr>
          <p:nvPr>
            <p:extLst>
              <p:ext uri="{D42A27DB-BD31-4B8C-83A1-F6EECF244321}">
                <p14:modId xmlns:p14="http://schemas.microsoft.com/office/powerpoint/2010/main" val="25885365"/>
              </p:ext>
            </p:extLst>
          </p:nvPr>
        </p:nvGraphicFramePr>
        <p:xfrm>
          <a:off x="457200" y="2133600"/>
          <a:ext cx="8001000" cy="2235200"/>
        </p:xfrm>
        <a:graphic>
          <a:graphicData uri="http://schemas.openxmlformats.org/drawingml/2006/table">
            <a:tbl>
              <a:tblPr firstRow="1" bandRow="1">
                <a:tableStyleId>{5C22544A-7EE6-4342-B048-85BDC9FD1C3A}</a:tableStyleId>
              </a:tblPr>
              <a:tblGrid>
                <a:gridCol w="1600200"/>
                <a:gridCol w="2057400"/>
                <a:gridCol w="1905000"/>
                <a:gridCol w="1143000"/>
                <a:gridCol w="1295400"/>
              </a:tblGrid>
              <a:tr h="1143000">
                <a:tc>
                  <a:txBody>
                    <a:bodyPr/>
                    <a:lstStyle/>
                    <a:p>
                      <a:endParaRPr lang="en-US" sz="2000" baseline="0" dirty="0">
                        <a:solidFill>
                          <a:srgbClr val="0B3F97"/>
                        </a:solidFill>
                      </a:endParaRPr>
                    </a:p>
                  </a:txBody>
                  <a:tcPr>
                    <a:solidFill>
                      <a:srgbClr val="4AACC6"/>
                    </a:solidFill>
                  </a:tcPr>
                </a:tc>
                <a:tc>
                  <a:txBody>
                    <a:bodyPr/>
                    <a:lstStyle/>
                    <a:p>
                      <a:pPr algn="ctr"/>
                      <a:r>
                        <a:rPr lang="en-US" sz="2000" b="1" u="none" kern="1200" baseline="0" dirty="0" err="1" smtClean="0">
                          <a:solidFill>
                            <a:srgbClr val="0B3F97"/>
                          </a:solidFill>
                          <a:latin typeface="+mn-lt"/>
                          <a:ea typeface="+mn-ea"/>
                          <a:cs typeface="+mn-cs"/>
                        </a:rPr>
                        <a:t>Regorafenib+BSC</a:t>
                      </a:r>
                      <a:r>
                        <a:rPr lang="en-US" sz="2000" b="1" u="none" kern="1200" baseline="0" dirty="0" smtClean="0">
                          <a:solidFill>
                            <a:srgbClr val="0B3F97"/>
                          </a:solidFill>
                          <a:latin typeface="+mn-lt"/>
                          <a:ea typeface="+mn-ea"/>
                          <a:cs typeface="+mn-cs"/>
                        </a:rPr>
                        <a:t> </a:t>
                      </a:r>
                      <a:br>
                        <a:rPr lang="en-US" sz="2000" b="1" u="none" kern="1200" baseline="0" dirty="0" smtClean="0">
                          <a:solidFill>
                            <a:srgbClr val="0B3F97"/>
                          </a:solidFill>
                          <a:latin typeface="+mn-lt"/>
                          <a:ea typeface="+mn-ea"/>
                          <a:cs typeface="+mn-cs"/>
                        </a:rPr>
                      </a:br>
                      <a:r>
                        <a:rPr lang="en-US" sz="2000" b="1" u="none" kern="1200" baseline="0" dirty="0" smtClean="0">
                          <a:solidFill>
                            <a:srgbClr val="0B3F97"/>
                          </a:solidFill>
                          <a:latin typeface="+mn-lt"/>
                          <a:ea typeface="+mn-ea"/>
                          <a:cs typeface="+mn-cs"/>
                        </a:rPr>
                        <a:t> (n = 505) </a:t>
                      </a:r>
                      <a:endParaRPr lang="en-US" sz="2000" baseline="0" dirty="0">
                        <a:solidFill>
                          <a:srgbClr val="0B3F97"/>
                        </a:solidFill>
                      </a:endParaRPr>
                    </a:p>
                  </a:txBody>
                  <a:tcPr anchor="b">
                    <a:solidFill>
                      <a:srgbClr val="4AACC6"/>
                    </a:solidFill>
                  </a:tcPr>
                </a:tc>
                <a:tc>
                  <a:txBody>
                    <a:bodyPr/>
                    <a:lstStyle/>
                    <a:p>
                      <a:pPr algn="ctr"/>
                      <a:r>
                        <a:rPr lang="en-US" sz="2000" b="1" u="none" kern="1200" baseline="0" dirty="0" err="1" smtClean="0">
                          <a:solidFill>
                            <a:srgbClr val="0B3F97"/>
                          </a:solidFill>
                          <a:latin typeface="+mn-lt"/>
                          <a:ea typeface="+mn-ea"/>
                          <a:cs typeface="+mn-cs"/>
                        </a:rPr>
                        <a:t>Placebo+BSC</a:t>
                      </a:r>
                      <a:r>
                        <a:rPr lang="en-US" sz="2000" b="1" u="none" kern="1200" baseline="0" dirty="0" smtClean="0">
                          <a:solidFill>
                            <a:srgbClr val="0B3F97"/>
                          </a:solidFill>
                          <a:latin typeface="+mn-lt"/>
                          <a:ea typeface="+mn-ea"/>
                          <a:cs typeface="+mn-cs"/>
                        </a:rPr>
                        <a:t/>
                      </a:r>
                      <a:br>
                        <a:rPr lang="en-US" sz="2000" b="1" u="none" kern="1200" baseline="0" dirty="0" smtClean="0">
                          <a:solidFill>
                            <a:srgbClr val="0B3F97"/>
                          </a:solidFill>
                          <a:latin typeface="+mn-lt"/>
                          <a:ea typeface="+mn-ea"/>
                          <a:cs typeface="+mn-cs"/>
                        </a:rPr>
                      </a:br>
                      <a:r>
                        <a:rPr lang="en-US" sz="2000" b="1" u="none" kern="1200" baseline="0" dirty="0" smtClean="0">
                          <a:solidFill>
                            <a:srgbClr val="0B3F97"/>
                          </a:solidFill>
                          <a:latin typeface="+mn-lt"/>
                          <a:ea typeface="+mn-ea"/>
                          <a:cs typeface="+mn-cs"/>
                        </a:rPr>
                        <a:t>(n = 255) </a:t>
                      </a:r>
                      <a:endParaRPr lang="en-US" sz="2000" baseline="0" dirty="0">
                        <a:solidFill>
                          <a:srgbClr val="0B3F97"/>
                        </a:solidFill>
                      </a:endParaRPr>
                    </a:p>
                  </a:txBody>
                  <a:tcPr anchor="b">
                    <a:solidFill>
                      <a:srgbClr val="4AACC6"/>
                    </a:solidFill>
                  </a:tcPr>
                </a:tc>
                <a:tc>
                  <a:txBody>
                    <a:bodyPr/>
                    <a:lstStyle/>
                    <a:p>
                      <a:pPr algn="ctr"/>
                      <a:r>
                        <a:rPr lang="en-US" sz="2000" b="1" u="none" kern="1200" baseline="0" dirty="0" smtClean="0">
                          <a:solidFill>
                            <a:srgbClr val="0B3F97"/>
                          </a:solidFill>
                          <a:latin typeface="+mn-lt"/>
                          <a:ea typeface="+mn-ea"/>
                          <a:cs typeface="+mn-cs"/>
                        </a:rPr>
                        <a:t>Hazard</a:t>
                      </a:r>
                      <a:br>
                        <a:rPr lang="en-US" sz="2000" b="1" u="none" kern="1200" baseline="0" dirty="0" smtClean="0">
                          <a:solidFill>
                            <a:srgbClr val="0B3F97"/>
                          </a:solidFill>
                          <a:latin typeface="+mn-lt"/>
                          <a:ea typeface="+mn-ea"/>
                          <a:cs typeface="+mn-cs"/>
                        </a:rPr>
                      </a:br>
                      <a:r>
                        <a:rPr lang="en-US" sz="2000" b="1" u="none" kern="1200" baseline="0" dirty="0" smtClean="0">
                          <a:solidFill>
                            <a:srgbClr val="0B3F97"/>
                          </a:solidFill>
                          <a:latin typeface="+mn-lt"/>
                          <a:ea typeface="+mn-ea"/>
                          <a:cs typeface="+mn-cs"/>
                        </a:rPr>
                        <a:t> ratio </a:t>
                      </a:r>
                      <a:endParaRPr lang="en-US" sz="2000" baseline="0" dirty="0">
                        <a:solidFill>
                          <a:srgbClr val="0B3F97"/>
                        </a:solidFill>
                      </a:endParaRPr>
                    </a:p>
                  </a:txBody>
                  <a:tcPr anchor="b">
                    <a:solidFill>
                      <a:srgbClr val="4AACC6"/>
                    </a:solidFill>
                  </a:tcPr>
                </a:tc>
                <a:tc>
                  <a:txBody>
                    <a:bodyPr/>
                    <a:lstStyle/>
                    <a:p>
                      <a:pPr algn="ctr"/>
                      <a:r>
                        <a:rPr lang="fi-FI" sz="2000" b="1" u="none" kern="1200" baseline="0" dirty="0" smtClean="0">
                          <a:solidFill>
                            <a:srgbClr val="0B3F97"/>
                          </a:solidFill>
                          <a:latin typeface="+mn-lt"/>
                          <a:ea typeface="+mn-ea"/>
                          <a:cs typeface="+mn-cs"/>
                        </a:rPr>
                        <a:t> </a:t>
                      </a:r>
                      <a:r>
                        <a:rPr lang="fi-FI" sz="2000" b="1" u="none" kern="1200" baseline="0" dirty="0" err="1" smtClean="0">
                          <a:solidFill>
                            <a:srgbClr val="0B3F97"/>
                          </a:solidFill>
                          <a:latin typeface="+mn-lt"/>
                          <a:ea typeface="+mn-ea"/>
                          <a:cs typeface="+mn-cs"/>
                        </a:rPr>
                        <a:t>p-value</a:t>
                      </a:r>
                      <a:endParaRPr lang="en-US" sz="2000" baseline="0" dirty="0">
                        <a:solidFill>
                          <a:srgbClr val="0B3F97"/>
                        </a:solidFill>
                      </a:endParaRPr>
                    </a:p>
                  </a:txBody>
                  <a:tcPr anchor="b">
                    <a:solidFill>
                      <a:srgbClr val="4AACC6"/>
                    </a:solidFill>
                  </a:tcPr>
                </a:tc>
              </a:tr>
              <a:tr h="1092200">
                <a:tc>
                  <a:txBody>
                    <a:bodyPr/>
                    <a:lstStyle/>
                    <a:p>
                      <a:r>
                        <a:rPr lang="en-US" sz="2000" u="none" kern="1200" baseline="0" dirty="0" smtClean="0">
                          <a:solidFill>
                            <a:schemeClr val="dk1"/>
                          </a:solidFill>
                          <a:latin typeface="+mn-lt"/>
                          <a:ea typeface="+mn-ea"/>
                          <a:cs typeface="+mn-cs"/>
                        </a:rPr>
                        <a:t>Median progression-</a:t>
                      </a:r>
                      <a:br>
                        <a:rPr lang="en-US" sz="2000" u="none" kern="1200" baseline="0" dirty="0" smtClean="0">
                          <a:solidFill>
                            <a:schemeClr val="dk1"/>
                          </a:solidFill>
                          <a:latin typeface="+mn-lt"/>
                          <a:ea typeface="+mn-ea"/>
                          <a:cs typeface="+mn-cs"/>
                        </a:rPr>
                      </a:br>
                      <a:r>
                        <a:rPr lang="en-US" sz="2000" u="none" kern="1200" baseline="0" dirty="0" smtClean="0">
                          <a:solidFill>
                            <a:schemeClr val="dk1"/>
                          </a:solidFill>
                          <a:latin typeface="+mn-lt"/>
                          <a:ea typeface="+mn-ea"/>
                          <a:cs typeface="+mn-cs"/>
                        </a:rPr>
                        <a:t>free survival </a:t>
                      </a:r>
                      <a:endParaRPr lang="en-US" sz="2000" baseline="0" dirty="0"/>
                    </a:p>
                  </a:txBody>
                  <a:tcPr>
                    <a:solidFill>
                      <a:srgbClr val="C3F2FF"/>
                    </a:solidFill>
                  </a:tcPr>
                </a:tc>
                <a:tc>
                  <a:txBody>
                    <a:bodyPr/>
                    <a:lstStyle/>
                    <a:p>
                      <a:pPr algn="ctr"/>
                      <a:r>
                        <a:rPr lang="cs-CZ" sz="2000" u="none" kern="1200" baseline="0" dirty="0" smtClean="0">
                          <a:solidFill>
                            <a:schemeClr val="dk1"/>
                          </a:solidFill>
                          <a:latin typeface="+mn-lt"/>
                          <a:ea typeface="+mn-ea"/>
                          <a:cs typeface="+mn-cs"/>
                        </a:rPr>
                        <a:t>1.9 </a:t>
                      </a:r>
                      <a:r>
                        <a:rPr lang="cs-CZ" sz="2000" u="none" kern="1200" baseline="0" dirty="0" err="1" smtClean="0">
                          <a:solidFill>
                            <a:schemeClr val="dk1"/>
                          </a:solidFill>
                          <a:latin typeface="+mn-lt"/>
                          <a:ea typeface="+mn-ea"/>
                          <a:cs typeface="+mn-cs"/>
                        </a:rPr>
                        <a:t>mo</a:t>
                      </a:r>
                      <a:r>
                        <a:rPr lang="cs-CZ" sz="2000" u="none" kern="1200" baseline="0" dirty="0" smtClean="0">
                          <a:solidFill>
                            <a:schemeClr val="dk1"/>
                          </a:solidFill>
                          <a:latin typeface="+mn-lt"/>
                          <a:ea typeface="+mn-ea"/>
                          <a:cs typeface="+mn-cs"/>
                        </a:rPr>
                        <a:t> </a:t>
                      </a:r>
                      <a:endParaRPr lang="en-US" sz="2000" baseline="0" dirty="0"/>
                    </a:p>
                  </a:txBody>
                  <a:tcPr anchor="ctr">
                    <a:solidFill>
                      <a:srgbClr val="C3F2FF"/>
                    </a:solidFill>
                  </a:tcPr>
                </a:tc>
                <a:tc>
                  <a:txBody>
                    <a:bodyPr/>
                    <a:lstStyle/>
                    <a:p>
                      <a:pPr algn="ctr"/>
                      <a:r>
                        <a:rPr lang="en-US" sz="2000" baseline="0" dirty="0" smtClean="0"/>
                        <a:t>1.7 </a:t>
                      </a:r>
                      <a:r>
                        <a:rPr lang="en-US" sz="2000" baseline="0" dirty="0" err="1" smtClean="0"/>
                        <a:t>mo</a:t>
                      </a:r>
                      <a:endParaRPr lang="en-US" sz="2000" baseline="0" dirty="0"/>
                    </a:p>
                  </a:txBody>
                  <a:tcPr anchor="ctr">
                    <a:solidFill>
                      <a:srgbClr val="C3F2FF"/>
                    </a:solidFill>
                  </a:tcPr>
                </a:tc>
                <a:tc>
                  <a:txBody>
                    <a:bodyPr/>
                    <a:lstStyle/>
                    <a:p>
                      <a:pPr algn="ctr"/>
                      <a:r>
                        <a:rPr lang="en-US" sz="2000" baseline="0" dirty="0" smtClean="0"/>
                        <a:t>0.49</a:t>
                      </a:r>
                      <a:endParaRPr lang="en-US" sz="2000" baseline="0" dirty="0"/>
                    </a:p>
                  </a:txBody>
                  <a:tcPr anchor="ctr">
                    <a:solidFill>
                      <a:srgbClr val="C3F2FF"/>
                    </a:solidFill>
                  </a:tcPr>
                </a:tc>
                <a:tc>
                  <a:txBody>
                    <a:bodyPr/>
                    <a:lstStyle/>
                    <a:p>
                      <a:pPr algn="ctr"/>
                      <a:r>
                        <a:rPr lang="en-US" sz="2000" u="none" kern="1200" baseline="0" dirty="0" smtClean="0">
                          <a:solidFill>
                            <a:schemeClr val="dk1"/>
                          </a:solidFill>
                          <a:latin typeface="+mn-lt"/>
                          <a:ea typeface="+mn-ea"/>
                          <a:cs typeface="+mn-cs"/>
                        </a:rPr>
                        <a:t>&lt;0.000001</a:t>
                      </a:r>
                      <a:endParaRPr lang="en-US" sz="2000" baseline="0" dirty="0"/>
                    </a:p>
                  </a:txBody>
                  <a:tcPr anchor="ctr">
                    <a:solidFill>
                      <a:srgbClr val="C3F2FF"/>
                    </a:solidFill>
                  </a:tcPr>
                </a:tc>
              </a:tr>
            </a:tbl>
          </a:graphicData>
        </a:graphic>
      </p:graphicFrame>
    </p:spTree>
    <p:extLst>
      <p:ext uri="{BB962C8B-B14F-4D97-AF65-F5344CB8AC3E}">
        <p14:creationId xmlns:p14="http://schemas.microsoft.com/office/powerpoint/2010/main" val="42268162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57200" y="274638"/>
            <a:ext cx="8305800" cy="1143000"/>
          </a:xfrm>
        </p:spPr>
        <p:txBody>
          <a:bodyPr>
            <a:normAutofit fontScale="90000"/>
          </a:bodyPr>
          <a:lstStyle/>
          <a:p>
            <a:r>
              <a:rPr lang="en-US" dirty="0" smtClean="0">
                <a:solidFill>
                  <a:srgbClr val="FFFF66"/>
                </a:solidFill>
                <a:ea typeface="ＭＳ Ｐゴシック" pitchFamily="34" charset="-128"/>
              </a:rPr>
              <a:t>Overall response and </a:t>
            </a:r>
            <a:br>
              <a:rPr lang="en-US" dirty="0" smtClean="0">
                <a:solidFill>
                  <a:srgbClr val="FFFF66"/>
                </a:solidFill>
                <a:ea typeface="ＭＳ Ｐゴシック" pitchFamily="34" charset="-128"/>
              </a:rPr>
            </a:br>
            <a:r>
              <a:rPr lang="en-US" dirty="0" smtClean="0">
                <a:solidFill>
                  <a:srgbClr val="FFFF66"/>
                </a:solidFill>
                <a:ea typeface="ＭＳ Ｐゴシック" pitchFamily="34" charset="-128"/>
              </a:rPr>
              <a:t>disease control rates</a:t>
            </a:r>
            <a:br>
              <a:rPr lang="en-US" dirty="0" smtClean="0">
                <a:solidFill>
                  <a:srgbClr val="FFFF66"/>
                </a:solidFill>
                <a:ea typeface="ＭＳ Ｐゴシック" pitchFamily="34" charset="-128"/>
              </a:rPr>
            </a:br>
            <a:r>
              <a:rPr lang="en-US" sz="2400" dirty="0" smtClean="0">
                <a:solidFill>
                  <a:srgbClr val="FFFF66"/>
                </a:solidFill>
                <a:ea typeface="ＭＳ Ｐゴシック" pitchFamily="34" charset="-128"/>
              </a:rPr>
              <a:t>(secondary endpoints)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07947915"/>
              </p:ext>
            </p:extLst>
          </p:nvPr>
        </p:nvGraphicFramePr>
        <p:xfrm>
          <a:off x="228600" y="2209800"/>
          <a:ext cx="8686800" cy="2365750"/>
        </p:xfrm>
        <a:graphic>
          <a:graphicData uri="http://schemas.openxmlformats.org/drawingml/2006/table">
            <a:tbl>
              <a:tblPr firstRow="1" bandRow="1">
                <a:tableStyleId>{35758FB7-9AC5-4552-8A53-C91805E547FA}</a:tableStyleId>
              </a:tblPr>
              <a:tblGrid>
                <a:gridCol w="2958619"/>
                <a:gridCol w="2864898"/>
                <a:gridCol w="2863283"/>
              </a:tblGrid>
              <a:tr h="692480">
                <a:tc>
                  <a:txBody>
                    <a:bodyPr/>
                    <a:lstStyle/>
                    <a:p>
                      <a:pPr marL="0" marR="0" lvl="0" indent="0" algn="l"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rgbClr val="000090"/>
                          </a:solidFill>
                          <a:effectLst/>
                        </a:rPr>
                        <a:t>Best response, %</a:t>
                      </a:r>
                      <a:endParaRPr kumimoji="0" lang="en-US" sz="1800" b="1" i="0" u="none" strike="noStrike" cap="none" normalizeH="0" baseline="0" dirty="0" smtClean="0">
                        <a:ln>
                          <a:noFill/>
                        </a:ln>
                        <a:solidFill>
                          <a:srgbClr val="000090"/>
                        </a:solidFill>
                        <a:effectLst/>
                        <a:latin typeface="Arial" charset="0"/>
                        <a:ea typeface="ＭＳ Ｐゴシック" pitchFamily="50" charset="-128"/>
                        <a:cs typeface="Arial" charset="0"/>
                      </a:endParaRPr>
                    </a:p>
                  </a:txBody>
                  <a:tcPr marL="72000" marR="72000" marT="71983" marB="71983" anchor="ctr" horzOverflow="overflow"/>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rgbClr val="000090"/>
                          </a:solidFill>
                          <a:effectLst/>
                        </a:rPr>
                        <a:t>Regorafenib</a:t>
                      </a:r>
                      <a:br>
                        <a:rPr kumimoji="0" lang="en-US" sz="1800" u="none" strike="noStrike" cap="none" normalizeH="0" baseline="0" dirty="0" smtClean="0">
                          <a:ln>
                            <a:noFill/>
                          </a:ln>
                          <a:solidFill>
                            <a:srgbClr val="000090"/>
                          </a:solidFill>
                          <a:effectLst/>
                        </a:rPr>
                      </a:br>
                      <a:r>
                        <a:rPr kumimoji="0" lang="en-US" sz="1800" u="none" strike="noStrike" cap="none" normalizeH="0" baseline="0" dirty="0" smtClean="0">
                          <a:ln>
                            <a:noFill/>
                          </a:ln>
                          <a:solidFill>
                            <a:srgbClr val="000090"/>
                          </a:solidFill>
                          <a:effectLst/>
                        </a:rPr>
                        <a:t>N=505</a:t>
                      </a:r>
                      <a:endParaRPr kumimoji="0" lang="en-US" sz="1800" b="1" i="0" u="none" strike="noStrike" cap="none" normalizeH="0" baseline="0" dirty="0" smtClean="0">
                        <a:ln>
                          <a:noFill/>
                        </a:ln>
                        <a:solidFill>
                          <a:srgbClr val="000090"/>
                        </a:solidFill>
                        <a:effectLst/>
                        <a:latin typeface="Arial" charset="0"/>
                        <a:ea typeface="ＭＳ Ｐゴシック" pitchFamily="50" charset="-128"/>
                        <a:cs typeface="Arial" charset="0"/>
                      </a:endParaRPr>
                    </a:p>
                  </a:txBody>
                  <a:tcPr marL="36000" marR="36000" marT="71983" marB="71983" anchor="ctr" horzOverflow="overflow"/>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rgbClr val="000090"/>
                          </a:solidFill>
                          <a:effectLst/>
                        </a:rPr>
                        <a:t>Placebo</a:t>
                      </a:r>
                      <a:br>
                        <a:rPr kumimoji="0" lang="en-US" sz="1800" u="none" strike="noStrike" cap="none" normalizeH="0" baseline="0" dirty="0" smtClean="0">
                          <a:ln>
                            <a:noFill/>
                          </a:ln>
                          <a:solidFill>
                            <a:srgbClr val="000090"/>
                          </a:solidFill>
                          <a:effectLst/>
                        </a:rPr>
                      </a:br>
                      <a:r>
                        <a:rPr kumimoji="0" lang="en-US" sz="1800" u="none" strike="noStrike" cap="none" normalizeH="0" baseline="0" dirty="0" smtClean="0">
                          <a:ln>
                            <a:noFill/>
                          </a:ln>
                          <a:solidFill>
                            <a:srgbClr val="000090"/>
                          </a:solidFill>
                          <a:effectLst/>
                        </a:rPr>
                        <a:t>N=255</a:t>
                      </a:r>
                      <a:endParaRPr kumimoji="0" lang="en-US" sz="1800" b="1" i="0" u="none" strike="noStrike" cap="none" normalizeH="0" baseline="0" dirty="0" smtClean="0">
                        <a:ln>
                          <a:noFill/>
                        </a:ln>
                        <a:solidFill>
                          <a:srgbClr val="000090"/>
                        </a:solidFill>
                        <a:effectLst/>
                        <a:latin typeface="Arial" charset="0"/>
                        <a:ea typeface="ＭＳ Ｐゴシック" pitchFamily="50" charset="-128"/>
                        <a:cs typeface="Arial" charset="0"/>
                      </a:endParaRPr>
                    </a:p>
                  </a:txBody>
                  <a:tcPr marL="36000" marR="36000" marT="71983" marB="71983" anchor="ctr" horzOverflow="overflow"/>
                </a:tc>
              </a:tr>
              <a:tr h="4182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Complete response</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2000" marR="72000" marT="71983" marB="71983" horzOverflow="overflow">
                    <a:lnR w="12700" cap="flat" cmpd="sng" algn="ctr">
                      <a:no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0</a:t>
                      </a:r>
                      <a:endParaRPr kumimoji="0" lang="en-US" sz="1800" b="0" i="0" u="none" strike="noStrike" cap="none" normalizeH="0" baseline="0" dirty="0" smtClean="0">
                        <a:ln>
                          <a:noFill/>
                        </a:ln>
                        <a:solidFill>
                          <a:schemeClr val="tx1"/>
                        </a:solidFill>
                        <a:effectLst/>
                        <a:latin typeface="Arial" charset="0"/>
                        <a:ea typeface="ＭＳ Ｐゴシック" pitchFamily="50" charset="-128"/>
                      </a:endParaRPr>
                    </a:p>
                  </a:txBody>
                  <a:tcPr marL="36000" marR="36000" marT="71983" marB="7198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0</a:t>
                      </a:r>
                      <a:endParaRPr kumimoji="0" lang="en-US" sz="1800" b="0" i="0" u="none" strike="noStrike" cap="none" normalizeH="0" baseline="0" dirty="0" smtClean="0">
                        <a:ln>
                          <a:noFill/>
                        </a:ln>
                        <a:solidFill>
                          <a:schemeClr val="tx1"/>
                        </a:solidFill>
                        <a:effectLst/>
                        <a:latin typeface="Arial" charset="0"/>
                        <a:ea typeface="ＭＳ Ｐゴシック" pitchFamily="50" charset="-128"/>
                      </a:endParaRPr>
                    </a:p>
                  </a:txBody>
                  <a:tcPr marL="36000" marR="36000" marT="71983" marB="71983" horzOverflow="overflow">
                    <a:lnL w="12700" cap="flat" cmpd="sng" algn="ctr">
                      <a:noFill/>
                      <a:prstDash val="solid"/>
                      <a:round/>
                      <a:headEnd type="none" w="med" len="med"/>
                      <a:tailEnd type="none" w="med" len="med"/>
                    </a:lnL>
                  </a:tcPr>
                </a:tc>
              </a:tr>
              <a:tr h="4182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Partial response</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2000" marR="72000" marT="71983" marB="71983" horzOverflow="overflow">
                    <a:lnR w="12700" cap="flat" cmpd="sng" algn="ctr">
                      <a:no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effectLst/>
                        </a:rPr>
                        <a:t>1.0</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36000" marR="36000" marT="71983" marB="7198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effectLst/>
                        </a:rPr>
                        <a:t>0.4</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36000" marR="36000" marT="71983" marB="71983" horzOverflow="overflow">
                    <a:lnL w="12700" cap="flat" cmpd="sng" algn="ctr">
                      <a:noFill/>
                      <a:prstDash val="solid"/>
                      <a:round/>
                      <a:headEnd type="none" w="med" len="med"/>
                      <a:tailEnd type="none" w="med" len="med"/>
                    </a:lnL>
                  </a:tcPr>
                </a:tc>
              </a:tr>
              <a:tr h="4182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Stable disease</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2000" marR="72000" marT="71983" marB="71983" horzOverflow="overflow">
                    <a:lnR w="12700" cap="flat" cmpd="sng" algn="ctr">
                      <a:no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effectLst/>
                        </a:rPr>
                        <a:t>43.8</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36000" marR="36000" marT="71983" marB="7198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effectLst/>
                        </a:rPr>
                        <a:t>14.9</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36000" marR="36000" marT="71983" marB="71983" horzOverflow="overflow">
                    <a:lnL w="12700" cap="flat" cmpd="sng" algn="ctr">
                      <a:noFill/>
                      <a:prstDash val="solid"/>
                      <a:round/>
                      <a:headEnd type="none" w="med" len="med"/>
                      <a:tailEnd type="none" w="med" len="med"/>
                    </a:lnL>
                  </a:tcPr>
                </a:tc>
              </a:tr>
              <a:tr h="4182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Progressive disease</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72000" marR="72000" marT="71983" marB="71983" horzOverflow="overflow">
                    <a:lnR w="12700" cap="flat" cmpd="sng" algn="ctr">
                      <a:no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effectLst/>
                        </a:rPr>
                        <a:t>49.5</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36000" marR="36000" marT="71983" marB="71983"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effectLst/>
                        </a:rPr>
                        <a:t>80.0</a:t>
                      </a:r>
                      <a:endParaRPr kumimoji="0" lang="en-US" sz="1800" b="0" i="0" u="none" strike="noStrike" cap="none" normalizeH="0" baseline="0" dirty="0" smtClean="0">
                        <a:ln>
                          <a:noFill/>
                        </a:ln>
                        <a:solidFill>
                          <a:schemeClr val="tx1"/>
                        </a:solidFill>
                        <a:effectLst/>
                        <a:latin typeface="Arial" charset="0"/>
                        <a:ea typeface="ＭＳ Ｐゴシック" pitchFamily="50" charset="-128"/>
                        <a:cs typeface="Arial" charset="0"/>
                      </a:endParaRPr>
                    </a:p>
                  </a:txBody>
                  <a:tcPr marL="36000" marR="36000" marT="71983" marB="71983" horzOverflow="overflow">
                    <a:lnL w="12700" cap="flat" cmpd="sng" algn="ctr">
                      <a:noFill/>
                      <a:prstDash val="solid"/>
                      <a:round/>
                      <a:headEnd type="none" w="med" len="med"/>
                      <a:tailEnd type="none" w="med" len="med"/>
                    </a:lnL>
                  </a:tcPr>
                </a:tc>
              </a:tr>
            </a:tbl>
          </a:graphicData>
        </a:graphic>
      </p:graphicFrame>
      <p:graphicFrame>
        <p:nvGraphicFramePr>
          <p:cNvPr id="6" name="Content Placeholder 4"/>
          <p:cNvGraphicFramePr>
            <a:graphicFrameLocks noGrp="1"/>
          </p:cNvGraphicFramePr>
          <p:nvPr>
            <p:ph idx="1"/>
            <p:extLst>
              <p:ext uri="{D42A27DB-BD31-4B8C-83A1-F6EECF244321}">
                <p14:modId xmlns:p14="http://schemas.microsoft.com/office/powerpoint/2010/main" val="1447683737"/>
              </p:ext>
            </p:extLst>
          </p:nvPr>
        </p:nvGraphicFramePr>
        <p:xfrm>
          <a:off x="228600" y="4800600"/>
          <a:ext cx="8686800" cy="685800"/>
        </p:xfrm>
        <a:graphic>
          <a:graphicData uri="http://schemas.openxmlformats.org/drawingml/2006/table">
            <a:tbl>
              <a:tblPr firstRow="1" bandRow="1">
                <a:tableStyleId>{35758FB7-9AC5-4552-8A53-C91805E547FA}</a:tableStyleId>
              </a:tblPr>
              <a:tblGrid>
                <a:gridCol w="2958619"/>
                <a:gridCol w="2864898"/>
                <a:gridCol w="2863283"/>
              </a:tblGrid>
              <a:tr h="685800">
                <a:tc>
                  <a:txBody>
                    <a:bodyPr/>
                    <a:lstStyle/>
                    <a:p>
                      <a:pPr marL="0" marR="0" lvl="0" indent="0" algn="l"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rgbClr val="000090"/>
                          </a:solidFill>
                          <a:effectLst/>
                        </a:rPr>
                        <a:t>Disease control rate, %*</a:t>
                      </a:r>
                      <a:endParaRPr kumimoji="0" lang="en-US" sz="1800" b="1" i="0" u="none" strike="noStrike" cap="none" normalizeH="0" baseline="0" dirty="0" smtClean="0">
                        <a:ln>
                          <a:noFill/>
                        </a:ln>
                        <a:solidFill>
                          <a:srgbClr val="000090"/>
                        </a:solidFill>
                        <a:effectLst/>
                        <a:latin typeface="Arial" charset="0"/>
                        <a:ea typeface="ＭＳ Ｐゴシック" pitchFamily="50" charset="-128"/>
                        <a:cs typeface="Arial" charset="0"/>
                      </a:endParaRPr>
                    </a:p>
                  </a:txBody>
                  <a:tcPr marL="36000" marR="36000" marT="72000" marB="72000" anchor="ctr" horzOverflow="overflow"/>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rgbClr val="000090"/>
                          </a:solidFill>
                          <a:effectLst/>
                        </a:rPr>
                        <a:t>44.8</a:t>
                      </a:r>
                      <a:endParaRPr kumimoji="0" lang="en-US" sz="1800" b="1" i="0" u="none" strike="noStrike" cap="none" normalizeH="0" baseline="0" dirty="0" smtClean="0">
                        <a:ln>
                          <a:noFill/>
                        </a:ln>
                        <a:solidFill>
                          <a:srgbClr val="000090"/>
                        </a:solidFill>
                        <a:effectLst/>
                        <a:latin typeface="Arial" charset="0"/>
                        <a:ea typeface="ＭＳ Ｐゴシック" pitchFamily="50" charset="-128"/>
                        <a:cs typeface="Arial" charset="0"/>
                      </a:endParaRPr>
                    </a:p>
                  </a:txBody>
                  <a:tcPr marL="36000" marR="36000" marT="72000" marB="72000" anchor="ctr" horzOverflow="overflow"/>
                </a:tc>
                <a:tc>
                  <a:txBody>
                    <a:bodyPr/>
                    <a:lstStyle/>
                    <a:p>
                      <a:pPr marL="0" marR="0" lvl="0" indent="0" algn="ctr" defTabSz="914400" rtl="0" eaLnBrk="1" fontAlgn="base" latinLnBrk="0" hangingPunct="1">
                        <a:lnSpc>
                          <a:spcPct val="100000"/>
                        </a:lnSpc>
                        <a:spcBef>
                          <a:spcPts val="300"/>
                        </a:spcBef>
                        <a:spcAft>
                          <a:spcPts val="600"/>
                        </a:spcAft>
                        <a:buClrTx/>
                        <a:buSzTx/>
                        <a:buFontTx/>
                        <a:buNone/>
                        <a:tabLst/>
                      </a:pPr>
                      <a:r>
                        <a:rPr kumimoji="0" lang="en-US" sz="1800" u="none" strike="noStrike" cap="none" normalizeH="0" baseline="0" dirty="0" smtClean="0">
                          <a:ln>
                            <a:noFill/>
                          </a:ln>
                          <a:solidFill>
                            <a:srgbClr val="000090"/>
                          </a:solidFill>
                          <a:effectLst/>
                        </a:rPr>
                        <a:t>15.3</a:t>
                      </a:r>
                      <a:endParaRPr kumimoji="0" lang="en-US" sz="1800" b="1" i="0" u="none" strike="noStrike" cap="none" normalizeH="0" baseline="0" dirty="0" smtClean="0">
                        <a:ln>
                          <a:noFill/>
                        </a:ln>
                        <a:solidFill>
                          <a:srgbClr val="000090"/>
                        </a:solidFill>
                        <a:effectLst/>
                        <a:latin typeface="Arial" charset="0"/>
                        <a:ea typeface="ＭＳ Ｐゴシック" pitchFamily="50" charset="-128"/>
                        <a:cs typeface="Arial" charset="0"/>
                      </a:endParaRPr>
                    </a:p>
                  </a:txBody>
                  <a:tcPr marL="36000" marR="36000" marT="72000" marB="72000" anchor="ctr" horzOverflow="overflow"/>
                </a:tc>
              </a:tr>
            </a:tbl>
          </a:graphicData>
        </a:graphic>
      </p:graphicFrame>
      <p:sp>
        <p:nvSpPr>
          <p:cNvPr id="53253" name="TextBox 6"/>
          <p:cNvSpPr txBox="1">
            <a:spLocks noChangeArrowheads="1"/>
          </p:cNvSpPr>
          <p:nvPr/>
        </p:nvSpPr>
        <p:spPr bwMode="auto">
          <a:xfrm>
            <a:off x="228600" y="5562601"/>
            <a:ext cx="8515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600" dirty="0">
                <a:solidFill>
                  <a:srgbClr val="FFFFFF"/>
                </a:solidFill>
              </a:rPr>
              <a:t>*DCR = PR + SD; p&lt;0.000001</a:t>
            </a:r>
          </a:p>
        </p:txBody>
      </p:sp>
    </p:spTree>
    <p:extLst>
      <p:ext uri="{BB962C8B-B14F-4D97-AF65-F5344CB8AC3E}">
        <p14:creationId xmlns:p14="http://schemas.microsoft.com/office/powerpoint/2010/main" val="26358785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p:txBody>
          <a:bodyPr/>
          <a:lstStyle/>
          <a:p>
            <a:r>
              <a:rPr lang="en-US" dirty="0" err="1" smtClean="0">
                <a:solidFill>
                  <a:srgbClr val="FFFF00"/>
                </a:solidFill>
                <a:ea typeface="ＭＳ Ｐゴシック" pitchFamily="34" charset="-128"/>
              </a:rPr>
              <a:t>Regorafenib</a:t>
            </a:r>
            <a:r>
              <a:rPr lang="en-US" dirty="0" smtClean="0">
                <a:solidFill>
                  <a:srgbClr val="FFFF00"/>
                </a:solidFill>
                <a:ea typeface="ＭＳ Ｐゴシック" pitchFamily="34" charset="-128"/>
              </a:rPr>
              <a:t> Single-Agent</a:t>
            </a:r>
          </a:p>
        </p:txBody>
      </p:sp>
      <p:sp>
        <p:nvSpPr>
          <p:cNvPr id="45059" name="Content Placeholder 4"/>
          <p:cNvSpPr>
            <a:spLocks noGrp="1"/>
          </p:cNvSpPr>
          <p:nvPr>
            <p:ph idx="1"/>
          </p:nvPr>
        </p:nvSpPr>
        <p:spPr>
          <a:xfrm>
            <a:off x="304800" y="1600200"/>
            <a:ext cx="8229600" cy="4525963"/>
          </a:xfrm>
        </p:spPr>
        <p:txBody>
          <a:bodyPr>
            <a:normAutofit lnSpcReduction="10000"/>
          </a:bodyPr>
          <a:lstStyle/>
          <a:p>
            <a:r>
              <a:rPr lang="en-US" dirty="0" smtClean="0">
                <a:ea typeface="ＭＳ Ｐゴシック" pitchFamily="34" charset="-128"/>
              </a:rPr>
              <a:t>Drug-related adverse events (all grades, &gt;20% of </a:t>
            </a:r>
            <a:r>
              <a:rPr lang="en-US" dirty="0" err="1" smtClean="0">
                <a:ea typeface="ＭＳ Ｐゴシック" pitchFamily="34" charset="-128"/>
              </a:rPr>
              <a:t>pts</a:t>
            </a:r>
            <a:r>
              <a:rPr lang="en-US" dirty="0" smtClean="0">
                <a:ea typeface="ＭＳ Ｐゴシック" pitchFamily="34" charset="-128"/>
              </a:rPr>
              <a:t>) were:</a:t>
            </a:r>
          </a:p>
          <a:p>
            <a:r>
              <a:rPr lang="en-US" dirty="0" smtClean="0">
                <a:ea typeface="ＭＳ Ｐゴシック" pitchFamily="34" charset="-128"/>
              </a:rPr>
              <a:t>rash/desquamation (50%; CTC 3, 3%), </a:t>
            </a:r>
          </a:p>
          <a:p>
            <a:r>
              <a:rPr lang="en-US" dirty="0" smtClean="0">
                <a:ea typeface="ＭＳ Ｐゴシック" pitchFamily="34" charset="-128"/>
              </a:rPr>
              <a:t>hand-foot skin reaction (32%; CTC 3, 11%)</a:t>
            </a:r>
          </a:p>
          <a:p>
            <a:r>
              <a:rPr lang="en-US" dirty="0" smtClean="0">
                <a:ea typeface="ＭＳ Ｐゴシック" pitchFamily="34" charset="-128"/>
              </a:rPr>
              <a:t>fatigue (32%, CTC 1-2 only)</a:t>
            </a:r>
          </a:p>
          <a:p>
            <a:r>
              <a:rPr lang="en-US" dirty="0" smtClean="0">
                <a:ea typeface="ＭＳ Ｐゴシック" pitchFamily="34" charset="-128"/>
              </a:rPr>
              <a:t>extremity pain (29%; CTC 3, 5%)</a:t>
            </a:r>
          </a:p>
          <a:p>
            <a:r>
              <a:rPr lang="en-US" dirty="0" err="1" smtClean="0">
                <a:ea typeface="ＭＳ Ｐゴシック" pitchFamily="34" charset="-128"/>
              </a:rPr>
              <a:t>mucositis</a:t>
            </a:r>
            <a:r>
              <a:rPr lang="en-US" dirty="0" smtClean="0">
                <a:ea typeface="ＭＳ Ｐゴシック" pitchFamily="34" charset="-128"/>
              </a:rPr>
              <a:t> (24%; CTC 1-2 only)</a:t>
            </a:r>
          </a:p>
          <a:p>
            <a:r>
              <a:rPr lang="en-US" dirty="0" smtClean="0">
                <a:ea typeface="ＭＳ Ｐゴシック" pitchFamily="34" charset="-128"/>
              </a:rPr>
              <a:t>diarrhea (21%; CTC 3, 3%). </a:t>
            </a:r>
          </a:p>
        </p:txBody>
      </p:sp>
      <p:sp>
        <p:nvSpPr>
          <p:cNvPr id="45061" name="Rectangle 1"/>
          <p:cNvSpPr>
            <a:spLocks noChangeArrowheads="1"/>
          </p:cNvSpPr>
          <p:nvPr/>
        </p:nvSpPr>
        <p:spPr bwMode="auto">
          <a:xfrm>
            <a:off x="381000" y="6248400"/>
            <a:ext cx="457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o-RO" dirty="0" smtClean="0"/>
              <a:t>Grothey, Lancet  Epub Nov 2012.</a:t>
            </a:r>
            <a:endParaRPr lang="en-US" dirty="0">
              <a:solidFill>
                <a:schemeClr val="bg1"/>
              </a:solidFill>
            </a:endParaRPr>
          </a:p>
        </p:txBody>
      </p:sp>
    </p:spTree>
    <p:extLst>
      <p:ext uri="{BB962C8B-B14F-4D97-AF65-F5344CB8AC3E}">
        <p14:creationId xmlns:p14="http://schemas.microsoft.com/office/powerpoint/2010/main" val="39405502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228600" y="76200"/>
            <a:ext cx="8915400" cy="1096963"/>
          </a:xfrm>
        </p:spPr>
        <p:txBody>
          <a:bodyPr/>
          <a:lstStyle/>
          <a:p>
            <a:r>
              <a:rPr lang="en-US" sz="2700" smtClean="0">
                <a:solidFill>
                  <a:srgbClr val="FFFF66"/>
                </a:solidFill>
                <a:ea typeface="ＭＳ Ｐゴシック" pitchFamily="34" charset="-128"/>
              </a:rPr>
              <a:t>Drug-related, treatment-emergent adverse events occurring in ≥10% of patients at any grade</a:t>
            </a:r>
          </a:p>
        </p:txBody>
      </p:sp>
      <p:graphicFrame>
        <p:nvGraphicFramePr>
          <p:cNvPr id="4" name="Content Placeholder 3"/>
          <p:cNvGraphicFramePr>
            <a:graphicFrameLocks noGrp="1"/>
          </p:cNvGraphicFramePr>
          <p:nvPr>
            <p:ph idx="1"/>
          </p:nvPr>
        </p:nvGraphicFramePr>
        <p:xfrm>
          <a:off x="76199" y="1327920"/>
          <a:ext cx="8991602" cy="5286240"/>
        </p:xfrm>
        <a:graphic>
          <a:graphicData uri="http://schemas.openxmlformats.org/drawingml/2006/table">
            <a:tbl>
              <a:tblPr firstRow="1" bandRow="1">
                <a:tableStyleId>{35758FB7-9AC5-4552-8A53-C91805E547FA}</a:tableStyleId>
              </a:tblPr>
              <a:tblGrid>
                <a:gridCol w="2466722"/>
                <a:gridCol w="815610"/>
                <a:gridCol w="815610"/>
                <a:gridCol w="815610"/>
                <a:gridCol w="815610"/>
                <a:gridCol w="815610"/>
                <a:gridCol w="815610"/>
                <a:gridCol w="815610"/>
                <a:gridCol w="815610"/>
              </a:tblGrid>
              <a:tr h="6206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solidFill>
                            <a:srgbClr val="000090"/>
                          </a:solidFill>
                          <a:effectLst/>
                        </a:rPr>
                        <a:t>Adverse event, %</a:t>
                      </a:r>
                      <a:endParaRPr kumimoji="0" lang="en-US" sz="18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2000" marR="72000" marT="36000" marB="36000" anchor="ctr" horzOverflow="overflow"/>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solidFill>
                            <a:srgbClr val="000090"/>
                          </a:solidFill>
                          <a:effectLst/>
                        </a:rPr>
                        <a:t>Regorafenib</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solidFill>
                            <a:srgbClr val="000090"/>
                          </a:solidFill>
                          <a:effectLst/>
                        </a:rPr>
                        <a:t>N=500</a:t>
                      </a:r>
                      <a:endParaRPr kumimoji="0" lang="en-US" sz="18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2000" marR="72000" marT="36000" marB="36000" anchor="ctr" horzOverflow="overflow">
                    <a:lnR w="28575" cap="flat" cmpd="sng" algn="ctr">
                      <a:solidFill>
                        <a:srgbClr val="000090"/>
                      </a:solidFill>
                      <a:prstDash val="solid"/>
                      <a:round/>
                      <a:headEnd type="none" w="med" len="med"/>
                      <a:tailEnd type="none" w="med" len="med"/>
                    </a:lnR>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marL="72000" marR="72000" marT="36000" marB="36000" horzOverflow="overflow">
                    <a:lnL>
                      <a:noFill/>
                    </a:lnL>
                    <a:lnR>
                      <a:noFill/>
                    </a:lnR>
                    <a:lnT>
                      <a:noFill/>
                    </a:lnT>
                    <a:lnB>
                      <a:noFill/>
                    </a:lnB>
                    <a:lnTlToBr>
                      <a:noFill/>
                    </a:lnTlToBr>
                    <a:lnBlToTr>
                      <a:noFill/>
                    </a:lnBlToTr>
                    <a:solidFill>
                      <a:srgbClr val="7F7F7F"/>
                    </a:solidFill>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solidFill>
                            <a:srgbClr val="000090"/>
                          </a:solidFill>
                          <a:effectLst/>
                        </a:rPr>
                        <a:t>Placebo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a:ln>
                            <a:noFill/>
                          </a:ln>
                          <a:solidFill>
                            <a:srgbClr val="000090"/>
                          </a:solidFill>
                          <a:effectLst/>
                        </a:rPr>
                        <a:t>N=253</a:t>
                      </a:r>
                      <a:endParaRPr kumimoji="0" lang="en-US" sz="18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2000" marR="72000" marT="36000" marB="36000" anchor="ctr" horzOverflow="overflow">
                    <a:lnL w="28575" cap="flat" cmpd="sng" algn="ctr">
                      <a:solidFill>
                        <a:srgbClr val="000090"/>
                      </a:solidFill>
                      <a:prstDash val="solid"/>
                      <a:round/>
                      <a:headEnd type="none" w="med" len="med"/>
                      <a:tailEnd type="none" w="med" len="med"/>
                    </a:ln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500" b="1" i="0" u="none" strike="noStrike" cap="none" normalizeH="0" baseline="0" dirty="0">
                        <a:ln>
                          <a:noFill/>
                        </a:ln>
                        <a:solidFill>
                          <a:schemeClr val="tx1"/>
                        </a:solidFill>
                        <a:effectLst/>
                        <a:latin typeface="Arial" charset="0"/>
                        <a:ea typeface="ＭＳ Ｐゴシック" charset="0"/>
                        <a:cs typeface="ＭＳ Ｐゴシック" charset="0"/>
                      </a:endParaRPr>
                    </a:p>
                  </a:txBody>
                  <a:tcPr marL="72000" marR="72000" marT="36000" marB="36000" horzOverflow="overflow">
                    <a:lnL>
                      <a:noFill/>
                    </a:lnL>
                    <a:lnR>
                      <a:noFill/>
                    </a:lnR>
                    <a:lnT>
                      <a:noFill/>
                    </a:lnT>
                    <a:lnB>
                      <a:noFill/>
                    </a:lnB>
                    <a:lnTlToBr>
                      <a:noFill/>
                    </a:lnTlToBr>
                    <a:lnBlToTr>
                      <a:noFill/>
                    </a:lnBlToTr>
                    <a:solidFill>
                      <a:srgbClr val="7F7F7F"/>
                    </a:solidFill>
                  </a:tcPr>
                </a:tc>
                <a:tc hMerge="1">
                  <a:txBody>
                    <a:bodyPr/>
                    <a:lstStyle/>
                    <a:p>
                      <a:endParaRPr lang="en-US"/>
                    </a:p>
                  </a:txBody>
                  <a:tcPr/>
                </a:tc>
                <a:tc hMerge="1">
                  <a:txBody>
                    <a:bodyPr/>
                    <a:lstStyle/>
                    <a:p>
                      <a:endParaRPr lang="en-US"/>
                    </a:p>
                  </a:txBody>
                  <a:tcPr/>
                </a:tc>
              </a:tr>
              <a:tr h="55968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All grades</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Grade 3</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Grade 4</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Grade 5</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All grades</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Grade 3</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Grade 4</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Grade 5</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a:ln>
                            <a:noFill/>
                          </a:ln>
                          <a:effectLst/>
                        </a:rPr>
                        <a:t>Hand–foot skin reaction</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smtClean="0">
                          <a:ln>
                            <a:noFill/>
                          </a:ln>
                          <a:effectLst/>
                        </a:rPr>
                        <a:t>46.6</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16.6</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7.5</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a:ln>
                            <a:noFill/>
                          </a:ln>
                          <a:effectLst/>
                        </a:rPr>
                        <a:t>Fatigue</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a:ln>
                            <a:noFill/>
                          </a:ln>
                          <a:effectLst/>
                        </a:rPr>
                        <a:t>47.4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9.2</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0.4</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28.1</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4.7</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Hypertension</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27.8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7.2</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5.9</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Diarrhea</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33.8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7.0</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a:ln>
                            <a:noFill/>
                          </a:ln>
                          <a:effectLst/>
                        </a:rPr>
                        <a:t>0.2</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8.3</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Rash/desquamation</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26.0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u="none" strike="noStrike" cap="none" normalizeH="0" baseline="0" dirty="0" smtClean="0">
                          <a:ln>
                            <a:noFill/>
                          </a:ln>
                          <a:effectLst/>
                        </a:rPr>
                        <a:t>5.8</a:t>
                      </a:r>
                      <a:endParaRPr kumimoji="0" lang="en-US" sz="1600" b="1"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4.0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Anorexia</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30.4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3.2</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15.4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Mucositis, oral</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27.2</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3.0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3.6</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Thrombocytopenia</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12.6</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2.6</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0.2</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Fever</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10.4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Nausea</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14.4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11.1</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Bleeding</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11.4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Voice changes</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29.4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0.2</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5.5</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r h="315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Weight loss</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13.8</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R w="28575" cap="flat" cmpd="sng" algn="ctr">
                      <a:solidFill>
                        <a:srgbClr val="000090"/>
                      </a:solidFill>
                      <a:prstDash val="solid"/>
                      <a:round/>
                      <a:headEnd type="none" w="med" len="med"/>
                      <a:tailEnd type="none" w="med" len="med"/>
                    </a:lnR>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2.4</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lnL w="28575" cap="flat" cmpd="sng" algn="ctr">
                      <a:solidFill>
                        <a:srgbClr val="000090"/>
                      </a:solidFill>
                      <a:prstDash val="solid"/>
                      <a:round/>
                      <a:headEnd type="none" w="med" len="med"/>
                      <a:tailEnd type="none" w="med" len="med"/>
                    </a:ln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a:ln>
                            <a:noFill/>
                          </a:ln>
                          <a:effectLst/>
                        </a:rPr>
                        <a:t>0</a:t>
                      </a:r>
                      <a:endParaRPr kumimoji="0" lang="en-US" sz="1600" b="0" i="0" u="none" strike="noStrike" cap="none" normalizeH="0" baseline="0" dirty="0">
                        <a:ln>
                          <a:noFill/>
                        </a:ln>
                        <a:solidFill>
                          <a:srgbClr val="1D3214"/>
                        </a:solidFill>
                        <a:effectLst/>
                        <a:latin typeface="Arial" charset="0"/>
                        <a:ea typeface="ＭＳ Ｐゴシック" charset="0"/>
                        <a:cs typeface="ＭＳ Ｐゴシック" charset="0"/>
                      </a:endParaRPr>
                    </a:p>
                  </a:txBody>
                  <a:tcPr marL="72000" marR="72000" marT="36000" marB="36000" horzOverflow="overflow"/>
                </a:tc>
              </a:tr>
            </a:tbl>
          </a:graphicData>
        </a:graphic>
      </p:graphicFrame>
      <p:graphicFrame>
        <p:nvGraphicFramePr>
          <p:cNvPr id="2" name="Table 1"/>
          <p:cNvGraphicFramePr>
            <a:graphicFrameLocks noGrp="1"/>
          </p:cNvGraphicFramePr>
          <p:nvPr/>
        </p:nvGraphicFramePr>
        <p:xfrm>
          <a:off x="76200" y="5688720"/>
          <a:ext cx="8991602" cy="1016880"/>
        </p:xfrm>
        <a:graphic>
          <a:graphicData uri="http://schemas.openxmlformats.org/drawingml/2006/table">
            <a:tbl>
              <a:tblPr firstRow="1" bandRow="1">
                <a:tableStyleId>{35758FB7-9AC5-4552-8A53-C91805E547FA}</a:tableStyleId>
              </a:tblPr>
              <a:tblGrid>
                <a:gridCol w="2466722"/>
                <a:gridCol w="3262440"/>
                <a:gridCol w="3262440"/>
              </a:tblGrid>
              <a:tr h="1016880">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800" b="1" dirty="0" smtClean="0">
                          <a:solidFill>
                            <a:srgbClr val="000090"/>
                          </a:solidFill>
                        </a:rPr>
                        <a:t>Adverse events leading</a:t>
                      </a:r>
                      <a:r>
                        <a:rPr lang="en-US" sz="1800" b="1" baseline="0" dirty="0" smtClean="0">
                          <a:solidFill>
                            <a:srgbClr val="000090"/>
                          </a:solidFill>
                        </a:rPr>
                        <a:t> to</a:t>
                      </a:r>
                      <a:r>
                        <a:rPr lang="en-US" sz="1800" b="1" dirty="0" smtClean="0">
                          <a:solidFill>
                            <a:srgbClr val="000090"/>
                          </a:solidFill>
                        </a:rPr>
                        <a:t> permanent </a:t>
                      </a:r>
                      <a:r>
                        <a:rPr lang="en-US" sz="1800" b="1" dirty="0" err="1" smtClean="0">
                          <a:solidFill>
                            <a:srgbClr val="000090"/>
                          </a:solidFill>
                        </a:rPr>
                        <a:t>Tx</a:t>
                      </a:r>
                      <a:r>
                        <a:rPr lang="en-US" sz="1800" b="1" dirty="0" smtClean="0">
                          <a:solidFill>
                            <a:srgbClr val="000090"/>
                          </a:solidFill>
                        </a:rPr>
                        <a:t> discontinuation</a:t>
                      </a:r>
                      <a:endParaRPr kumimoji="0" lang="en-US" sz="1800" b="0"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2000" marR="72000" marT="36000" marB="36000" horzOverflow="overflow">
                    <a:lnL w="12700" cap="flat" cmpd="sng" algn="ctr">
                      <a:solidFill>
                        <a:srgbClr val="000090"/>
                      </a:solidFill>
                      <a:prstDash val="solid"/>
                      <a:round/>
                      <a:headEnd type="none" w="med" len="med"/>
                      <a:tailEnd type="none" w="med" len="med"/>
                    </a:lnL>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90"/>
                          </a:solidFill>
                          <a:effectLst/>
                          <a:latin typeface="Arial" charset="0"/>
                          <a:ea typeface="ＭＳ Ｐゴシック" charset="0"/>
                          <a:cs typeface="ＭＳ Ｐゴシック" charset="0"/>
                        </a:rPr>
                        <a:t>8.2%</a:t>
                      </a:r>
                      <a:endParaRPr kumimoji="0" lang="en-US" sz="24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2000" marR="72000" marT="36000" marB="36000" anchor="ctr" horzOverflow="overflow">
                    <a:lnR w="28575"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90"/>
                          </a:solidFill>
                          <a:effectLst/>
                          <a:latin typeface="Arial" charset="0"/>
                          <a:ea typeface="ＭＳ Ｐゴシック" charset="0"/>
                          <a:cs typeface="ＭＳ Ｐゴシック" charset="0"/>
                        </a:rPr>
                        <a:t>1.2%</a:t>
                      </a:r>
                      <a:endParaRPr kumimoji="0" lang="en-US" sz="24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72000" marR="72000" marT="36000" marB="36000" anchor="ctr" horzOverflow="overflow">
                    <a:lnL w="28575"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348418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152400"/>
            <a:ext cx="8229600" cy="1066800"/>
          </a:xfrm>
        </p:spPr>
        <p:txBody>
          <a:bodyPr/>
          <a:lstStyle/>
          <a:p>
            <a:pPr>
              <a:defRPr/>
            </a:pPr>
            <a:r>
              <a:rPr lang="en-US" sz="3200" dirty="0" smtClean="0">
                <a:solidFill>
                  <a:srgbClr val="FFFF00"/>
                </a:solidFill>
                <a:latin typeface="+mn-lt"/>
              </a:rPr>
              <a:t>UNC/OSU Combination Study</a:t>
            </a:r>
          </a:p>
        </p:txBody>
      </p:sp>
      <p:sp>
        <p:nvSpPr>
          <p:cNvPr id="59396" name="Date Placeholder 5"/>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en-US" sz="800" smtClean="0">
                <a:solidFill>
                  <a:srgbClr val="003366"/>
                </a:solidFill>
              </a:rPr>
              <a:t>v26Sept2011</a:t>
            </a:r>
          </a:p>
        </p:txBody>
      </p:sp>
      <p:pic>
        <p:nvPicPr>
          <p:cNvPr id="3" name="Content Placeholder 2" descr="GoldbergGraph1.png"/>
          <p:cNvPicPr>
            <a:picLocks noGrp="1" noChangeAspect="1"/>
          </p:cNvPicPr>
          <p:nvPr>
            <p:ph idx="1"/>
          </p:nvPr>
        </p:nvPicPr>
        <p:blipFill>
          <a:blip r:embed="rId3">
            <a:extLst>
              <a:ext uri="{28A0092B-C50C-407E-A947-70E740481C1C}">
                <a14:useLocalDpi xmlns:a14="http://schemas.microsoft.com/office/drawing/2010/main" val="0"/>
              </a:ext>
            </a:extLst>
          </a:blip>
          <a:srcRect t="808" b="808"/>
          <a:stretch>
            <a:fillRect/>
          </a:stretch>
        </p:blipFill>
        <p:spPr>
          <a:xfrm>
            <a:off x="0" y="1295400"/>
            <a:ext cx="9144640" cy="5029200"/>
          </a:xfrm>
        </p:spPr>
      </p:pic>
    </p:spTree>
    <p:extLst>
      <p:ext uri="{BB962C8B-B14F-4D97-AF65-F5344CB8AC3E}">
        <p14:creationId xmlns:p14="http://schemas.microsoft.com/office/powerpoint/2010/main" val="17534637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oldbergGraph2.png"/>
          <p:cNvPicPr>
            <a:picLocks noChangeAspect="1"/>
          </p:cNvPicPr>
          <p:nvPr/>
        </p:nvPicPr>
        <p:blipFill rotWithShape="1">
          <a:blip r:embed="rId3">
            <a:extLst>
              <a:ext uri="{28A0092B-C50C-407E-A947-70E740481C1C}">
                <a14:useLocalDpi xmlns:a14="http://schemas.microsoft.com/office/drawing/2010/main" val="0"/>
              </a:ext>
            </a:extLst>
          </a:blip>
          <a:srcRect l="972" t="1296" r="972" b="1481"/>
          <a:stretch/>
        </p:blipFill>
        <p:spPr>
          <a:xfrm>
            <a:off x="88900" y="88900"/>
            <a:ext cx="8966200" cy="6667500"/>
          </a:xfrm>
          <a:prstGeom prst="rect">
            <a:avLst/>
          </a:prstGeom>
        </p:spPr>
      </p:pic>
      <p:sp>
        <p:nvSpPr>
          <p:cNvPr id="36868" name="TextBox 3"/>
          <p:cNvSpPr txBox="1">
            <a:spLocks noChangeArrowheads="1"/>
          </p:cNvSpPr>
          <p:nvPr/>
        </p:nvSpPr>
        <p:spPr bwMode="auto">
          <a:xfrm>
            <a:off x="5410200" y="6477000"/>
            <a:ext cx="3733800" cy="338554"/>
          </a:xfrm>
          <a:prstGeom prst="rect">
            <a:avLst/>
          </a:prstGeom>
          <a:noFill/>
          <a:ln w="9525">
            <a:noFill/>
            <a:miter lim="800000"/>
            <a:headEnd/>
            <a:tailEnd/>
          </a:ln>
        </p:spPr>
        <p:txBody>
          <a:bodyPr wrap="square">
            <a:spAutoFit/>
          </a:bodyPr>
          <a:lstStyle/>
          <a:p>
            <a:r>
              <a:rPr lang="en-US" sz="1600" dirty="0"/>
              <a:t>Adapted </a:t>
            </a:r>
            <a:r>
              <a:rPr lang="en-US" sz="1600" dirty="0" smtClean="0"/>
              <a:t>from S</a:t>
            </a:r>
            <a:r>
              <a:rPr lang="en-US" sz="1600" dirty="0"/>
              <a:t>. Siena, et al, JNCI, 2009 </a:t>
            </a:r>
          </a:p>
        </p:txBody>
      </p:sp>
      <p:sp>
        <p:nvSpPr>
          <p:cNvPr id="2" name="Rectangle 1"/>
          <p:cNvSpPr/>
          <p:nvPr/>
        </p:nvSpPr>
        <p:spPr>
          <a:xfrm>
            <a:off x="647700" y="603935"/>
            <a:ext cx="4572000" cy="523220"/>
          </a:xfrm>
          <a:prstGeom prst="rect">
            <a:avLst/>
          </a:prstGeom>
        </p:spPr>
        <p:txBody>
          <a:bodyPr>
            <a:spAutoFit/>
          </a:bodyPr>
          <a:lstStyle/>
          <a:p>
            <a:r>
              <a:rPr lang="en-US" sz="1400" dirty="0" err="1" smtClean="0"/>
              <a:t>Brivanib</a:t>
            </a:r>
            <a:r>
              <a:rPr lang="en-US" sz="1400" dirty="0"/>
              <a:t/>
            </a:r>
            <a:br>
              <a:rPr lang="en-US" sz="1400" dirty="0"/>
            </a:br>
            <a:r>
              <a:rPr lang="en-US" sz="1400" dirty="0" err="1" smtClean="0">
                <a:solidFill>
                  <a:srgbClr val="161616"/>
                </a:solidFill>
              </a:rPr>
              <a:t>Ramucirumab</a:t>
            </a:r>
            <a:endParaRPr lang="en-US" sz="1400" dirty="0">
              <a:solidFill>
                <a:srgbClr val="161616"/>
              </a:solidFill>
            </a:endParaRPr>
          </a:p>
        </p:txBody>
      </p:sp>
      <p:sp>
        <p:nvSpPr>
          <p:cNvPr id="4" name="TextBox 3"/>
          <p:cNvSpPr txBox="1"/>
          <p:nvPr/>
        </p:nvSpPr>
        <p:spPr>
          <a:xfrm>
            <a:off x="2209800" y="2542401"/>
            <a:ext cx="609600" cy="276999"/>
          </a:xfrm>
          <a:prstGeom prst="rect">
            <a:avLst/>
          </a:prstGeom>
          <a:noFill/>
        </p:spPr>
        <p:txBody>
          <a:bodyPr wrap="square" rtlCol="0">
            <a:spAutoFit/>
          </a:bodyPr>
          <a:lstStyle/>
          <a:p>
            <a:pPr algn="ctr"/>
            <a:r>
              <a:rPr lang="en-US" sz="1200" b="1" dirty="0" err="1" smtClean="0">
                <a:latin typeface="Arial"/>
                <a:cs typeface="Arial"/>
              </a:rPr>
              <a:t>Ras</a:t>
            </a:r>
            <a:endParaRPr lang="en-US" sz="1200" b="1" dirty="0">
              <a:latin typeface="Arial"/>
              <a:cs typeface="Arial"/>
            </a:endParaRPr>
          </a:p>
        </p:txBody>
      </p:sp>
      <p:sp>
        <p:nvSpPr>
          <p:cNvPr id="8" name="TextBox 7"/>
          <p:cNvSpPr txBox="1"/>
          <p:nvPr/>
        </p:nvSpPr>
        <p:spPr>
          <a:xfrm>
            <a:off x="3276600" y="2313801"/>
            <a:ext cx="609600" cy="276999"/>
          </a:xfrm>
          <a:prstGeom prst="rect">
            <a:avLst/>
          </a:prstGeom>
          <a:noFill/>
        </p:spPr>
        <p:txBody>
          <a:bodyPr wrap="square" rtlCol="0">
            <a:spAutoFit/>
          </a:bodyPr>
          <a:lstStyle/>
          <a:p>
            <a:pPr algn="ctr"/>
            <a:r>
              <a:rPr lang="en-US" sz="1200" b="1" dirty="0" err="1" smtClean="0">
                <a:latin typeface="Arial"/>
                <a:cs typeface="Arial"/>
              </a:rPr>
              <a:t>Ras</a:t>
            </a:r>
            <a:endParaRPr lang="en-US" sz="1200" b="1" dirty="0">
              <a:latin typeface="Arial"/>
              <a:cs typeface="Arial"/>
            </a:endParaRPr>
          </a:p>
        </p:txBody>
      </p:sp>
      <p:sp>
        <p:nvSpPr>
          <p:cNvPr id="9" name="TextBox 8"/>
          <p:cNvSpPr txBox="1"/>
          <p:nvPr/>
        </p:nvSpPr>
        <p:spPr>
          <a:xfrm>
            <a:off x="3276600" y="3048000"/>
            <a:ext cx="609600" cy="276999"/>
          </a:xfrm>
          <a:prstGeom prst="rect">
            <a:avLst/>
          </a:prstGeom>
          <a:noFill/>
        </p:spPr>
        <p:txBody>
          <a:bodyPr wrap="square" rtlCol="0">
            <a:spAutoFit/>
          </a:bodyPr>
          <a:lstStyle/>
          <a:p>
            <a:pPr algn="ctr"/>
            <a:r>
              <a:rPr lang="en-US" sz="1200" b="1" dirty="0" err="1" smtClean="0">
                <a:latin typeface="Arial"/>
                <a:cs typeface="Arial"/>
              </a:rPr>
              <a:t>Raf</a:t>
            </a:r>
            <a:endParaRPr lang="en-US" sz="1200" b="1" dirty="0">
              <a:latin typeface="Arial"/>
              <a:cs typeface="Arial"/>
            </a:endParaRPr>
          </a:p>
        </p:txBody>
      </p:sp>
      <p:sp>
        <p:nvSpPr>
          <p:cNvPr id="10" name="TextBox 9"/>
          <p:cNvSpPr txBox="1"/>
          <p:nvPr/>
        </p:nvSpPr>
        <p:spPr>
          <a:xfrm>
            <a:off x="3276600" y="3761601"/>
            <a:ext cx="609600" cy="276999"/>
          </a:xfrm>
          <a:prstGeom prst="rect">
            <a:avLst/>
          </a:prstGeom>
          <a:noFill/>
        </p:spPr>
        <p:txBody>
          <a:bodyPr wrap="square" rtlCol="0">
            <a:spAutoFit/>
          </a:bodyPr>
          <a:lstStyle/>
          <a:p>
            <a:pPr algn="ctr"/>
            <a:r>
              <a:rPr lang="en-US" sz="1200" b="1" dirty="0" smtClean="0">
                <a:latin typeface="Arial"/>
                <a:cs typeface="Arial"/>
              </a:rPr>
              <a:t>MEK</a:t>
            </a:r>
            <a:endParaRPr lang="en-US" sz="1200" b="1" dirty="0">
              <a:latin typeface="Arial"/>
              <a:cs typeface="Arial"/>
            </a:endParaRPr>
          </a:p>
        </p:txBody>
      </p:sp>
      <p:sp>
        <p:nvSpPr>
          <p:cNvPr id="11" name="TextBox 10"/>
          <p:cNvSpPr txBox="1"/>
          <p:nvPr/>
        </p:nvSpPr>
        <p:spPr>
          <a:xfrm>
            <a:off x="3276600" y="4419600"/>
            <a:ext cx="609600" cy="276999"/>
          </a:xfrm>
          <a:prstGeom prst="rect">
            <a:avLst/>
          </a:prstGeom>
          <a:noFill/>
        </p:spPr>
        <p:txBody>
          <a:bodyPr wrap="square" rtlCol="0">
            <a:spAutoFit/>
          </a:bodyPr>
          <a:lstStyle/>
          <a:p>
            <a:pPr algn="ctr"/>
            <a:r>
              <a:rPr lang="en-US" sz="1200" b="1" dirty="0" err="1" smtClean="0">
                <a:latin typeface="Arial"/>
                <a:cs typeface="Arial"/>
              </a:rPr>
              <a:t>Erk</a:t>
            </a:r>
            <a:endParaRPr lang="en-US" sz="1200" b="1" dirty="0">
              <a:latin typeface="Arial"/>
              <a:cs typeface="Arial"/>
            </a:endParaRPr>
          </a:p>
        </p:txBody>
      </p:sp>
      <p:sp>
        <p:nvSpPr>
          <p:cNvPr id="12" name="TextBox 11"/>
          <p:cNvSpPr txBox="1"/>
          <p:nvPr/>
        </p:nvSpPr>
        <p:spPr>
          <a:xfrm>
            <a:off x="4419600" y="1752600"/>
            <a:ext cx="609600" cy="276999"/>
          </a:xfrm>
          <a:prstGeom prst="rect">
            <a:avLst/>
          </a:prstGeom>
          <a:noFill/>
        </p:spPr>
        <p:txBody>
          <a:bodyPr wrap="square" rtlCol="0">
            <a:spAutoFit/>
          </a:bodyPr>
          <a:lstStyle/>
          <a:p>
            <a:pPr algn="ctr"/>
            <a:r>
              <a:rPr lang="en-US" sz="1200" b="1" dirty="0" smtClean="0">
                <a:latin typeface="Arial"/>
                <a:cs typeface="Arial"/>
              </a:rPr>
              <a:t>IRS</a:t>
            </a:r>
            <a:endParaRPr lang="en-US" sz="1200" b="1" dirty="0">
              <a:latin typeface="Arial"/>
              <a:cs typeface="Arial"/>
            </a:endParaRPr>
          </a:p>
        </p:txBody>
      </p:sp>
      <p:sp>
        <p:nvSpPr>
          <p:cNvPr id="13" name="TextBox 12"/>
          <p:cNvSpPr txBox="1"/>
          <p:nvPr/>
        </p:nvSpPr>
        <p:spPr>
          <a:xfrm>
            <a:off x="4191000" y="2743200"/>
            <a:ext cx="609600" cy="276999"/>
          </a:xfrm>
          <a:prstGeom prst="rect">
            <a:avLst/>
          </a:prstGeom>
          <a:noFill/>
        </p:spPr>
        <p:txBody>
          <a:bodyPr wrap="square" rtlCol="0">
            <a:spAutoFit/>
          </a:bodyPr>
          <a:lstStyle/>
          <a:p>
            <a:pPr algn="ctr"/>
            <a:r>
              <a:rPr lang="en-US" sz="1200" b="1" dirty="0" err="1" smtClean="0">
                <a:latin typeface="Arial"/>
                <a:cs typeface="Arial"/>
              </a:rPr>
              <a:t>Src</a:t>
            </a:r>
            <a:endParaRPr lang="en-US" sz="1200" b="1" dirty="0">
              <a:latin typeface="Arial"/>
              <a:cs typeface="Arial"/>
            </a:endParaRPr>
          </a:p>
        </p:txBody>
      </p:sp>
      <p:sp>
        <p:nvSpPr>
          <p:cNvPr id="14" name="TextBox 13"/>
          <p:cNvSpPr txBox="1"/>
          <p:nvPr/>
        </p:nvSpPr>
        <p:spPr>
          <a:xfrm>
            <a:off x="4648200" y="4419600"/>
            <a:ext cx="609600" cy="276999"/>
          </a:xfrm>
          <a:prstGeom prst="rect">
            <a:avLst/>
          </a:prstGeom>
          <a:noFill/>
        </p:spPr>
        <p:txBody>
          <a:bodyPr wrap="square" rtlCol="0">
            <a:spAutoFit/>
          </a:bodyPr>
          <a:lstStyle/>
          <a:p>
            <a:pPr algn="ctr"/>
            <a:r>
              <a:rPr lang="en-US" sz="1200" b="1" dirty="0" smtClean="0">
                <a:latin typeface="Arial"/>
                <a:cs typeface="Arial"/>
              </a:rPr>
              <a:t>COX2</a:t>
            </a:r>
            <a:endParaRPr lang="en-US" sz="1200" b="1" dirty="0">
              <a:latin typeface="Arial"/>
              <a:cs typeface="Arial"/>
            </a:endParaRPr>
          </a:p>
        </p:txBody>
      </p:sp>
      <p:sp>
        <p:nvSpPr>
          <p:cNvPr id="15" name="TextBox 14"/>
          <p:cNvSpPr txBox="1"/>
          <p:nvPr/>
        </p:nvSpPr>
        <p:spPr>
          <a:xfrm>
            <a:off x="4648200" y="5029200"/>
            <a:ext cx="609600" cy="276999"/>
          </a:xfrm>
          <a:prstGeom prst="rect">
            <a:avLst/>
          </a:prstGeom>
          <a:noFill/>
        </p:spPr>
        <p:txBody>
          <a:bodyPr wrap="square" rtlCol="0">
            <a:spAutoFit/>
          </a:bodyPr>
          <a:lstStyle/>
          <a:p>
            <a:pPr algn="ctr"/>
            <a:r>
              <a:rPr lang="en-US" sz="1200" b="1" dirty="0" smtClean="0">
                <a:latin typeface="Arial"/>
                <a:cs typeface="Arial"/>
              </a:rPr>
              <a:t>PGE</a:t>
            </a:r>
            <a:r>
              <a:rPr lang="en-US" sz="1200" b="1" baseline="-25000" dirty="0" smtClean="0">
                <a:latin typeface="Arial"/>
                <a:cs typeface="Arial"/>
              </a:rPr>
              <a:t>2</a:t>
            </a:r>
            <a:endParaRPr lang="en-US" sz="1200" b="1" baseline="-25000" dirty="0">
              <a:latin typeface="Arial"/>
              <a:cs typeface="Arial"/>
            </a:endParaRPr>
          </a:p>
        </p:txBody>
      </p:sp>
      <p:sp>
        <p:nvSpPr>
          <p:cNvPr id="16" name="TextBox 15"/>
          <p:cNvSpPr txBox="1"/>
          <p:nvPr/>
        </p:nvSpPr>
        <p:spPr>
          <a:xfrm>
            <a:off x="5257800" y="4572000"/>
            <a:ext cx="609600" cy="276999"/>
          </a:xfrm>
          <a:prstGeom prst="rect">
            <a:avLst/>
          </a:prstGeom>
          <a:noFill/>
        </p:spPr>
        <p:txBody>
          <a:bodyPr wrap="square" rtlCol="0">
            <a:spAutoFit/>
          </a:bodyPr>
          <a:lstStyle/>
          <a:p>
            <a:pPr algn="ctr"/>
            <a:r>
              <a:rPr lang="en-US" sz="1200" b="1" dirty="0" smtClean="0">
                <a:latin typeface="Arial"/>
                <a:cs typeface="Arial"/>
              </a:rPr>
              <a:t>4EBP</a:t>
            </a:r>
            <a:endParaRPr lang="en-US" sz="1200" b="1" dirty="0">
              <a:latin typeface="Arial"/>
              <a:cs typeface="Arial"/>
            </a:endParaRPr>
          </a:p>
        </p:txBody>
      </p:sp>
      <p:sp>
        <p:nvSpPr>
          <p:cNvPr id="17" name="TextBox 16"/>
          <p:cNvSpPr txBox="1"/>
          <p:nvPr/>
        </p:nvSpPr>
        <p:spPr>
          <a:xfrm>
            <a:off x="5715000" y="4953000"/>
            <a:ext cx="762000" cy="276999"/>
          </a:xfrm>
          <a:prstGeom prst="rect">
            <a:avLst/>
          </a:prstGeom>
          <a:noFill/>
        </p:spPr>
        <p:txBody>
          <a:bodyPr wrap="square" rtlCol="0">
            <a:spAutoFit/>
          </a:bodyPr>
          <a:lstStyle/>
          <a:p>
            <a:pPr algn="ctr"/>
            <a:r>
              <a:rPr lang="en-US" sz="1200" b="1" dirty="0" smtClean="0">
                <a:latin typeface="Arial"/>
                <a:cs typeface="Arial"/>
              </a:rPr>
              <a:t>p70s6k</a:t>
            </a:r>
            <a:endParaRPr lang="en-US" sz="1200" b="1" dirty="0">
              <a:latin typeface="Arial"/>
              <a:cs typeface="Arial"/>
            </a:endParaRPr>
          </a:p>
        </p:txBody>
      </p:sp>
      <p:sp>
        <p:nvSpPr>
          <p:cNvPr id="18" name="TextBox 17"/>
          <p:cNvSpPr txBox="1"/>
          <p:nvPr/>
        </p:nvSpPr>
        <p:spPr>
          <a:xfrm>
            <a:off x="6553200" y="5410200"/>
            <a:ext cx="762000" cy="276999"/>
          </a:xfrm>
          <a:prstGeom prst="rect">
            <a:avLst/>
          </a:prstGeom>
          <a:noFill/>
        </p:spPr>
        <p:txBody>
          <a:bodyPr wrap="square" rtlCol="0">
            <a:spAutoFit/>
          </a:bodyPr>
          <a:lstStyle/>
          <a:p>
            <a:pPr algn="ctr"/>
            <a:r>
              <a:rPr lang="en-US" sz="1200" b="1" dirty="0" smtClean="0">
                <a:latin typeface="Arial"/>
                <a:cs typeface="Arial"/>
              </a:rPr>
              <a:t>Hif-1α</a:t>
            </a:r>
            <a:endParaRPr lang="en-US" sz="1200" b="1" dirty="0">
              <a:latin typeface="Arial"/>
              <a:cs typeface="Arial"/>
            </a:endParaRPr>
          </a:p>
        </p:txBody>
      </p:sp>
      <p:sp>
        <p:nvSpPr>
          <p:cNvPr id="19" name="TextBox 18"/>
          <p:cNvSpPr txBox="1"/>
          <p:nvPr/>
        </p:nvSpPr>
        <p:spPr>
          <a:xfrm>
            <a:off x="6553200" y="4572000"/>
            <a:ext cx="762000" cy="276999"/>
          </a:xfrm>
          <a:prstGeom prst="rect">
            <a:avLst/>
          </a:prstGeom>
          <a:noFill/>
        </p:spPr>
        <p:txBody>
          <a:bodyPr wrap="square" rtlCol="0">
            <a:spAutoFit/>
          </a:bodyPr>
          <a:lstStyle/>
          <a:p>
            <a:pPr algn="ctr"/>
            <a:r>
              <a:rPr lang="en-US" sz="1200" b="1" dirty="0" smtClean="0">
                <a:latin typeface="Arial"/>
                <a:cs typeface="Arial"/>
              </a:rPr>
              <a:t>FocO3a</a:t>
            </a:r>
            <a:endParaRPr lang="en-US" sz="1200" b="1" dirty="0">
              <a:latin typeface="Arial"/>
              <a:cs typeface="Arial"/>
            </a:endParaRPr>
          </a:p>
        </p:txBody>
      </p:sp>
      <p:sp>
        <p:nvSpPr>
          <p:cNvPr id="20" name="TextBox 19"/>
          <p:cNvSpPr txBox="1"/>
          <p:nvPr/>
        </p:nvSpPr>
        <p:spPr>
          <a:xfrm>
            <a:off x="6553200" y="3761601"/>
            <a:ext cx="762000" cy="276999"/>
          </a:xfrm>
          <a:prstGeom prst="rect">
            <a:avLst/>
          </a:prstGeom>
          <a:noFill/>
        </p:spPr>
        <p:txBody>
          <a:bodyPr wrap="square" rtlCol="0">
            <a:spAutoFit/>
          </a:bodyPr>
          <a:lstStyle/>
          <a:p>
            <a:pPr algn="ctr"/>
            <a:r>
              <a:rPr lang="en-US" sz="1200" b="1" dirty="0" smtClean="0">
                <a:latin typeface="Arial"/>
                <a:cs typeface="Arial"/>
              </a:rPr>
              <a:t>BAD</a:t>
            </a:r>
            <a:endParaRPr lang="en-US" sz="1200" b="1" dirty="0">
              <a:latin typeface="Arial"/>
              <a:cs typeface="Arial"/>
            </a:endParaRPr>
          </a:p>
        </p:txBody>
      </p:sp>
      <p:sp>
        <p:nvSpPr>
          <p:cNvPr id="21" name="TextBox 20"/>
          <p:cNvSpPr txBox="1"/>
          <p:nvPr/>
        </p:nvSpPr>
        <p:spPr>
          <a:xfrm>
            <a:off x="5791200" y="3929390"/>
            <a:ext cx="762000" cy="261610"/>
          </a:xfrm>
          <a:prstGeom prst="rect">
            <a:avLst/>
          </a:prstGeom>
          <a:noFill/>
        </p:spPr>
        <p:txBody>
          <a:bodyPr wrap="square" rtlCol="0">
            <a:spAutoFit/>
          </a:bodyPr>
          <a:lstStyle/>
          <a:p>
            <a:pPr algn="ctr"/>
            <a:r>
              <a:rPr lang="en-US" sz="1100" b="1" dirty="0" err="1" smtClean="0">
                <a:solidFill>
                  <a:schemeClr val="bg1"/>
                </a:solidFill>
                <a:latin typeface="Arial"/>
                <a:cs typeface="Arial"/>
              </a:rPr>
              <a:t>mTOR</a:t>
            </a:r>
            <a:endParaRPr lang="en-US" sz="1100" b="1" dirty="0">
              <a:solidFill>
                <a:schemeClr val="bg1"/>
              </a:solidFill>
              <a:latin typeface="Arial"/>
              <a:cs typeface="Arial"/>
            </a:endParaRPr>
          </a:p>
        </p:txBody>
      </p:sp>
      <p:sp>
        <p:nvSpPr>
          <p:cNvPr id="22" name="TextBox 21"/>
          <p:cNvSpPr txBox="1"/>
          <p:nvPr/>
        </p:nvSpPr>
        <p:spPr>
          <a:xfrm>
            <a:off x="6629400" y="3014990"/>
            <a:ext cx="762000" cy="261610"/>
          </a:xfrm>
          <a:prstGeom prst="rect">
            <a:avLst/>
          </a:prstGeom>
          <a:noFill/>
        </p:spPr>
        <p:txBody>
          <a:bodyPr wrap="square" rtlCol="0">
            <a:spAutoFit/>
          </a:bodyPr>
          <a:lstStyle/>
          <a:p>
            <a:pPr algn="ctr"/>
            <a:r>
              <a:rPr lang="en-US" sz="1100" b="1" dirty="0" err="1" smtClean="0">
                <a:solidFill>
                  <a:schemeClr val="bg1"/>
                </a:solidFill>
                <a:latin typeface="Arial"/>
                <a:cs typeface="Arial"/>
              </a:rPr>
              <a:t>mTOR</a:t>
            </a:r>
            <a:endParaRPr lang="en-US" sz="1100" b="1" dirty="0">
              <a:solidFill>
                <a:schemeClr val="bg1"/>
              </a:solidFill>
              <a:latin typeface="Arial"/>
              <a:cs typeface="Arial"/>
            </a:endParaRPr>
          </a:p>
        </p:txBody>
      </p:sp>
      <p:sp>
        <p:nvSpPr>
          <p:cNvPr id="23" name="TextBox 22"/>
          <p:cNvSpPr txBox="1"/>
          <p:nvPr/>
        </p:nvSpPr>
        <p:spPr>
          <a:xfrm>
            <a:off x="6019800" y="4066401"/>
            <a:ext cx="762000" cy="276999"/>
          </a:xfrm>
          <a:prstGeom prst="rect">
            <a:avLst/>
          </a:prstGeom>
          <a:noFill/>
        </p:spPr>
        <p:txBody>
          <a:bodyPr wrap="square" rtlCol="0">
            <a:spAutoFit/>
          </a:bodyPr>
          <a:lstStyle/>
          <a:p>
            <a:pPr algn="ctr"/>
            <a:r>
              <a:rPr lang="en-US" sz="1200" b="1" dirty="0" smtClean="0">
                <a:latin typeface="Arial"/>
                <a:cs typeface="Arial"/>
              </a:rPr>
              <a:t>raptor</a:t>
            </a:r>
            <a:endParaRPr lang="en-US" sz="1200" b="1" dirty="0">
              <a:latin typeface="Arial"/>
              <a:cs typeface="Arial"/>
            </a:endParaRPr>
          </a:p>
        </p:txBody>
      </p:sp>
      <p:sp>
        <p:nvSpPr>
          <p:cNvPr id="24" name="TextBox 23"/>
          <p:cNvSpPr txBox="1"/>
          <p:nvPr/>
        </p:nvSpPr>
        <p:spPr>
          <a:xfrm>
            <a:off x="7010400" y="3124200"/>
            <a:ext cx="762000" cy="276999"/>
          </a:xfrm>
          <a:prstGeom prst="rect">
            <a:avLst/>
          </a:prstGeom>
          <a:noFill/>
        </p:spPr>
        <p:txBody>
          <a:bodyPr wrap="square" rtlCol="0">
            <a:spAutoFit/>
          </a:bodyPr>
          <a:lstStyle/>
          <a:p>
            <a:pPr algn="ctr"/>
            <a:r>
              <a:rPr lang="en-US" sz="1200" b="1" dirty="0" err="1" smtClean="0">
                <a:latin typeface="Arial"/>
                <a:cs typeface="Arial"/>
              </a:rPr>
              <a:t>rictor</a:t>
            </a:r>
            <a:endParaRPr lang="en-US" sz="1200" b="1" dirty="0">
              <a:latin typeface="Arial"/>
              <a:cs typeface="Arial"/>
            </a:endParaRPr>
          </a:p>
        </p:txBody>
      </p:sp>
      <p:sp>
        <p:nvSpPr>
          <p:cNvPr id="25" name="TextBox 24"/>
          <p:cNvSpPr txBox="1"/>
          <p:nvPr/>
        </p:nvSpPr>
        <p:spPr>
          <a:xfrm>
            <a:off x="7162800" y="2252990"/>
            <a:ext cx="762000" cy="261610"/>
          </a:xfrm>
          <a:prstGeom prst="rect">
            <a:avLst/>
          </a:prstGeom>
          <a:noFill/>
        </p:spPr>
        <p:txBody>
          <a:bodyPr wrap="square" rtlCol="0">
            <a:spAutoFit/>
          </a:bodyPr>
          <a:lstStyle/>
          <a:p>
            <a:pPr algn="ctr"/>
            <a:r>
              <a:rPr lang="en-US" sz="1100" b="1" dirty="0" smtClean="0">
                <a:latin typeface="Arial"/>
                <a:cs typeface="Arial"/>
              </a:rPr>
              <a:t>PDK-1</a:t>
            </a:r>
            <a:endParaRPr lang="en-US" sz="1100" b="1" dirty="0">
              <a:latin typeface="Arial"/>
              <a:cs typeface="Arial"/>
            </a:endParaRPr>
          </a:p>
        </p:txBody>
      </p:sp>
      <p:sp>
        <p:nvSpPr>
          <p:cNvPr id="26" name="TextBox 25"/>
          <p:cNvSpPr txBox="1"/>
          <p:nvPr/>
        </p:nvSpPr>
        <p:spPr>
          <a:xfrm>
            <a:off x="6400800" y="2237601"/>
            <a:ext cx="762000" cy="276999"/>
          </a:xfrm>
          <a:prstGeom prst="rect">
            <a:avLst/>
          </a:prstGeom>
          <a:noFill/>
        </p:spPr>
        <p:txBody>
          <a:bodyPr wrap="square" rtlCol="0">
            <a:spAutoFit/>
          </a:bodyPr>
          <a:lstStyle/>
          <a:p>
            <a:pPr algn="ctr"/>
            <a:r>
              <a:rPr lang="en-US" sz="1200" b="1" dirty="0" smtClean="0">
                <a:latin typeface="Arial"/>
                <a:cs typeface="Arial"/>
              </a:rPr>
              <a:t>PIP3</a:t>
            </a:r>
            <a:endParaRPr lang="en-US" sz="1200" b="1" dirty="0">
              <a:latin typeface="Arial"/>
              <a:cs typeface="Arial"/>
            </a:endParaRPr>
          </a:p>
        </p:txBody>
      </p:sp>
      <p:sp>
        <p:nvSpPr>
          <p:cNvPr id="27" name="TextBox 26"/>
          <p:cNvSpPr txBox="1"/>
          <p:nvPr/>
        </p:nvSpPr>
        <p:spPr>
          <a:xfrm>
            <a:off x="5943600" y="2514600"/>
            <a:ext cx="762000" cy="276999"/>
          </a:xfrm>
          <a:prstGeom prst="rect">
            <a:avLst/>
          </a:prstGeom>
          <a:noFill/>
        </p:spPr>
        <p:txBody>
          <a:bodyPr wrap="square" rtlCol="0">
            <a:spAutoFit/>
          </a:bodyPr>
          <a:lstStyle/>
          <a:p>
            <a:pPr algn="ctr"/>
            <a:r>
              <a:rPr lang="en-US" sz="1200" b="1" dirty="0" smtClean="0">
                <a:solidFill>
                  <a:srgbClr val="FFFFFF"/>
                </a:solidFill>
                <a:latin typeface="Arial"/>
                <a:cs typeface="Arial"/>
              </a:rPr>
              <a:t>PTEN</a:t>
            </a:r>
            <a:endParaRPr lang="en-US" sz="1200" b="1" dirty="0">
              <a:solidFill>
                <a:srgbClr val="FFFFFF"/>
              </a:solidFill>
              <a:latin typeface="Arial"/>
              <a:cs typeface="Arial"/>
            </a:endParaRPr>
          </a:p>
        </p:txBody>
      </p:sp>
      <p:sp>
        <p:nvSpPr>
          <p:cNvPr id="28" name="TextBox 27"/>
          <p:cNvSpPr txBox="1"/>
          <p:nvPr/>
        </p:nvSpPr>
        <p:spPr>
          <a:xfrm>
            <a:off x="6172200" y="1828800"/>
            <a:ext cx="762000" cy="276999"/>
          </a:xfrm>
          <a:prstGeom prst="rect">
            <a:avLst/>
          </a:prstGeom>
          <a:noFill/>
        </p:spPr>
        <p:txBody>
          <a:bodyPr wrap="square" rtlCol="0">
            <a:spAutoFit/>
          </a:bodyPr>
          <a:lstStyle/>
          <a:p>
            <a:pPr algn="ctr"/>
            <a:r>
              <a:rPr lang="en-US" sz="1200" b="1" dirty="0" smtClean="0">
                <a:latin typeface="Arial"/>
                <a:cs typeface="Arial"/>
              </a:rPr>
              <a:t>PI3k</a:t>
            </a:r>
            <a:endParaRPr lang="en-US" sz="1200" b="1" dirty="0">
              <a:latin typeface="Arial"/>
              <a:cs typeface="Arial"/>
            </a:endParaRPr>
          </a:p>
        </p:txBody>
      </p:sp>
      <p:sp>
        <p:nvSpPr>
          <p:cNvPr id="29" name="TextBox 28"/>
          <p:cNvSpPr txBox="1"/>
          <p:nvPr/>
        </p:nvSpPr>
        <p:spPr>
          <a:xfrm>
            <a:off x="5410200" y="2237601"/>
            <a:ext cx="762000" cy="276999"/>
          </a:xfrm>
          <a:prstGeom prst="rect">
            <a:avLst/>
          </a:prstGeom>
          <a:noFill/>
        </p:spPr>
        <p:txBody>
          <a:bodyPr wrap="square" rtlCol="0">
            <a:spAutoFit/>
          </a:bodyPr>
          <a:lstStyle/>
          <a:p>
            <a:pPr algn="ctr"/>
            <a:r>
              <a:rPr lang="en-US" sz="1200" b="1" dirty="0" smtClean="0">
                <a:latin typeface="Arial"/>
                <a:cs typeface="Arial"/>
              </a:rPr>
              <a:t>PIP3</a:t>
            </a:r>
            <a:endParaRPr lang="en-US" sz="1200" b="1" dirty="0">
              <a:latin typeface="Arial"/>
              <a:cs typeface="Arial"/>
            </a:endParaRPr>
          </a:p>
        </p:txBody>
      </p:sp>
      <p:sp>
        <p:nvSpPr>
          <p:cNvPr id="30" name="TextBox 29"/>
          <p:cNvSpPr txBox="1"/>
          <p:nvPr/>
        </p:nvSpPr>
        <p:spPr>
          <a:xfrm>
            <a:off x="5715000" y="3276600"/>
            <a:ext cx="762000" cy="276999"/>
          </a:xfrm>
          <a:prstGeom prst="rect">
            <a:avLst/>
          </a:prstGeom>
          <a:noFill/>
        </p:spPr>
        <p:txBody>
          <a:bodyPr wrap="square" rtlCol="0">
            <a:spAutoFit/>
          </a:bodyPr>
          <a:lstStyle/>
          <a:p>
            <a:pPr algn="ctr"/>
            <a:r>
              <a:rPr lang="en-US" sz="1200" b="1" dirty="0" err="1" smtClean="0">
                <a:latin typeface="Arial"/>
                <a:cs typeface="Arial"/>
              </a:rPr>
              <a:t>Akt</a:t>
            </a:r>
            <a:endParaRPr lang="en-US" sz="1200" b="1" dirty="0">
              <a:latin typeface="Arial"/>
              <a:cs typeface="Arial"/>
            </a:endParaRPr>
          </a:p>
        </p:txBody>
      </p:sp>
      <p:sp>
        <p:nvSpPr>
          <p:cNvPr id="5" name="TextBox 4"/>
          <p:cNvSpPr txBox="1"/>
          <p:nvPr/>
        </p:nvSpPr>
        <p:spPr>
          <a:xfrm>
            <a:off x="2286000" y="5181600"/>
            <a:ext cx="2286000" cy="923330"/>
          </a:xfrm>
          <a:prstGeom prst="rect">
            <a:avLst/>
          </a:prstGeom>
          <a:noFill/>
        </p:spPr>
        <p:txBody>
          <a:bodyPr wrap="square" rtlCol="0">
            <a:spAutoFit/>
          </a:bodyPr>
          <a:lstStyle/>
          <a:p>
            <a:pPr algn="ctr"/>
            <a:r>
              <a:rPr lang="en-US" b="1" dirty="0" smtClean="0"/>
              <a:t>Cell Cycle Progression</a:t>
            </a:r>
            <a:br>
              <a:rPr lang="en-US" b="1" dirty="0" smtClean="0"/>
            </a:br>
            <a:r>
              <a:rPr lang="en-US" b="1" dirty="0" smtClean="0"/>
              <a:t>Proliferation</a:t>
            </a:r>
            <a:br>
              <a:rPr lang="en-US" b="1" dirty="0" smtClean="0"/>
            </a:br>
            <a:r>
              <a:rPr lang="en-US" b="1" dirty="0" smtClean="0"/>
              <a:t>Differentiation</a:t>
            </a:r>
            <a:endParaRPr lang="en-US" b="1" dirty="0"/>
          </a:p>
        </p:txBody>
      </p:sp>
      <p:sp>
        <p:nvSpPr>
          <p:cNvPr id="32" name="TextBox 31"/>
          <p:cNvSpPr txBox="1"/>
          <p:nvPr/>
        </p:nvSpPr>
        <p:spPr>
          <a:xfrm>
            <a:off x="4191000" y="5706070"/>
            <a:ext cx="1524000" cy="923330"/>
          </a:xfrm>
          <a:prstGeom prst="rect">
            <a:avLst/>
          </a:prstGeom>
          <a:noFill/>
        </p:spPr>
        <p:txBody>
          <a:bodyPr wrap="square" rtlCol="0">
            <a:spAutoFit/>
          </a:bodyPr>
          <a:lstStyle/>
          <a:p>
            <a:pPr algn="ctr"/>
            <a:r>
              <a:rPr lang="en-US" b="1" dirty="0" smtClean="0"/>
              <a:t>Proliferation</a:t>
            </a:r>
            <a:br>
              <a:rPr lang="en-US" b="1" dirty="0" smtClean="0"/>
            </a:br>
            <a:r>
              <a:rPr lang="en-US" b="1" dirty="0" smtClean="0"/>
              <a:t>Invasion Survival</a:t>
            </a:r>
            <a:endParaRPr lang="en-US" b="1" dirty="0"/>
          </a:p>
        </p:txBody>
      </p:sp>
      <p:sp>
        <p:nvSpPr>
          <p:cNvPr id="33" name="TextBox 32"/>
          <p:cNvSpPr txBox="1"/>
          <p:nvPr/>
        </p:nvSpPr>
        <p:spPr>
          <a:xfrm>
            <a:off x="5562600" y="5791200"/>
            <a:ext cx="1295400" cy="646331"/>
          </a:xfrm>
          <a:prstGeom prst="rect">
            <a:avLst/>
          </a:prstGeom>
          <a:noFill/>
        </p:spPr>
        <p:txBody>
          <a:bodyPr wrap="square" rtlCol="0">
            <a:spAutoFit/>
          </a:bodyPr>
          <a:lstStyle/>
          <a:p>
            <a:pPr algn="ctr"/>
            <a:r>
              <a:rPr lang="en-US" b="1" dirty="0" smtClean="0"/>
              <a:t>Protein Translation</a:t>
            </a:r>
            <a:endParaRPr lang="en-US" b="1" dirty="0"/>
          </a:p>
        </p:txBody>
      </p:sp>
    </p:spTree>
    <p:extLst>
      <p:ext uri="{BB962C8B-B14F-4D97-AF65-F5344CB8AC3E}">
        <p14:creationId xmlns:p14="http://schemas.microsoft.com/office/powerpoint/2010/main" val="29785452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descr="GoldbergGraph2.png"/>
          <p:cNvPicPr>
            <a:picLocks noChangeAspect="1"/>
          </p:cNvPicPr>
          <p:nvPr/>
        </p:nvPicPr>
        <p:blipFill rotWithShape="1">
          <a:blip r:embed="rId3">
            <a:extLst>
              <a:ext uri="{28A0092B-C50C-407E-A947-70E740481C1C}">
                <a14:useLocalDpi xmlns:a14="http://schemas.microsoft.com/office/drawing/2010/main" val="0"/>
              </a:ext>
            </a:extLst>
          </a:blip>
          <a:srcRect l="972" t="1296" r="972" b="1481"/>
          <a:stretch/>
        </p:blipFill>
        <p:spPr>
          <a:xfrm>
            <a:off x="88900" y="88900"/>
            <a:ext cx="8966200" cy="6667500"/>
          </a:xfrm>
          <a:prstGeom prst="rect">
            <a:avLst/>
          </a:prstGeom>
        </p:spPr>
      </p:pic>
      <p:sp>
        <p:nvSpPr>
          <p:cNvPr id="42" name="TextBox 3"/>
          <p:cNvSpPr txBox="1">
            <a:spLocks noChangeArrowheads="1"/>
          </p:cNvSpPr>
          <p:nvPr/>
        </p:nvSpPr>
        <p:spPr bwMode="auto">
          <a:xfrm>
            <a:off x="5410200" y="6477000"/>
            <a:ext cx="3733800" cy="338554"/>
          </a:xfrm>
          <a:prstGeom prst="rect">
            <a:avLst/>
          </a:prstGeom>
          <a:noFill/>
          <a:ln w="9525">
            <a:noFill/>
            <a:miter lim="800000"/>
            <a:headEnd/>
            <a:tailEnd/>
          </a:ln>
        </p:spPr>
        <p:txBody>
          <a:bodyPr wrap="square">
            <a:spAutoFit/>
          </a:bodyPr>
          <a:lstStyle/>
          <a:p>
            <a:r>
              <a:rPr lang="en-US" sz="1600" dirty="0"/>
              <a:t>Adapted </a:t>
            </a:r>
            <a:r>
              <a:rPr lang="en-US" sz="1600" dirty="0" smtClean="0"/>
              <a:t>from S</a:t>
            </a:r>
            <a:r>
              <a:rPr lang="en-US" sz="1600" dirty="0"/>
              <a:t>. Siena, et al, JNCI, 2009 </a:t>
            </a:r>
          </a:p>
        </p:txBody>
      </p:sp>
      <p:sp>
        <p:nvSpPr>
          <p:cNvPr id="43" name="Rectangle 42"/>
          <p:cNvSpPr/>
          <p:nvPr/>
        </p:nvSpPr>
        <p:spPr>
          <a:xfrm>
            <a:off x="647700" y="603935"/>
            <a:ext cx="4572000" cy="523220"/>
          </a:xfrm>
          <a:prstGeom prst="rect">
            <a:avLst/>
          </a:prstGeom>
        </p:spPr>
        <p:txBody>
          <a:bodyPr>
            <a:spAutoFit/>
          </a:bodyPr>
          <a:lstStyle/>
          <a:p>
            <a:r>
              <a:rPr lang="en-US" sz="1400" dirty="0" err="1"/>
              <a:t>Brivanib</a:t>
            </a:r>
            <a:r>
              <a:rPr lang="en-US" sz="1400" dirty="0"/>
              <a:t/>
            </a:r>
            <a:br>
              <a:rPr lang="en-US" sz="1400" dirty="0"/>
            </a:br>
            <a:r>
              <a:rPr lang="en-US" sz="1400" dirty="0" err="1">
                <a:solidFill>
                  <a:srgbClr val="161616"/>
                </a:solidFill>
              </a:rPr>
              <a:t>Ramucirumab</a:t>
            </a:r>
            <a:endParaRPr lang="en-US" sz="1400" dirty="0">
              <a:solidFill>
                <a:srgbClr val="161616"/>
              </a:solidFill>
            </a:endParaRPr>
          </a:p>
        </p:txBody>
      </p:sp>
      <p:sp>
        <p:nvSpPr>
          <p:cNvPr id="44" name="TextBox 43"/>
          <p:cNvSpPr txBox="1"/>
          <p:nvPr/>
        </p:nvSpPr>
        <p:spPr>
          <a:xfrm>
            <a:off x="2209800" y="2542401"/>
            <a:ext cx="609600" cy="276999"/>
          </a:xfrm>
          <a:prstGeom prst="rect">
            <a:avLst/>
          </a:prstGeom>
          <a:noFill/>
        </p:spPr>
        <p:txBody>
          <a:bodyPr wrap="square" rtlCol="0">
            <a:spAutoFit/>
          </a:bodyPr>
          <a:lstStyle/>
          <a:p>
            <a:pPr algn="ctr"/>
            <a:r>
              <a:rPr lang="en-US" sz="1200" b="1" dirty="0" err="1" smtClean="0">
                <a:latin typeface="Arial"/>
                <a:cs typeface="Arial"/>
              </a:rPr>
              <a:t>Ras</a:t>
            </a:r>
            <a:endParaRPr lang="en-US" sz="1200" b="1" dirty="0">
              <a:latin typeface="Arial"/>
              <a:cs typeface="Arial"/>
            </a:endParaRPr>
          </a:p>
        </p:txBody>
      </p:sp>
      <p:sp>
        <p:nvSpPr>
          <p:cNvPr id="45" name="TextBox 44"/>
          <p:cNvSpPr txBox="1"/>
          <p:nvPr/>
        </p:nvSpPr>
        <p:spPr>
          <a:xfrm>
            <a:off x="3276600" y="2313801"/>
            <a:ext cx="609600" cy="276999"/>
          </a:xfrm>
          <a:prstGeom prst="rect">
            <a:avLst/>
          </a:prstGeom>
          <a:noFill/>
        </p:spPr>
        <p:txBody>
          <a:bodyPr wrap="square" rtlCol="0">
            <a:spAutoFit/>
          </a:bodyPr>
          <a:lstStyle/>
          <a:p>
            <a:pPr algn="ctr"/>
            <a:r>
              <a:rPr lang="en-US" sz="1200" b="1" dirty="0" err="1" smtClean="0">
                <a:latin typeface="Arial"/>
                <a:cs typeface="Arial"/>
              </a:rPr>
              <a:t>Ras</a:t>
            </a:r>
            <a:endParaRPr lang="en-US" sz="1200" b="1" dirty="0">
              <a:latin typeface="Arial"/>
              <a:cs typeface="Arial"/>
            </a:endParaRPr>
          </a:p>
        </p:txBody>
      </p:sp>
      <p:sp>
        <p:nvSpPr>
          <p:cNvPr id="46" name="TextBox 45"/>
          <p:cNvSpPr txBox="1"/>
          <p:nvPr/>
        </p:nvSpPr>
        <p:spPr>
          <a:xfrm>
            <a:off x="3276600" y="3048000"/>
            <a:ext cx="609600" cy="276999"/>
          </a:xfrm>
          <a:prstGeom prst="rect">
            <a:avLst/>
          </a:prstGeom>
          <a:noFill/>
        </p:spPr>
        <p:txBody>
          <a:bodyPr wrap="square" rtlCol="0">
            <a:spAutoFit/>
          </a:bodyPr>
          <a:lstStyle/>
          <a:p>
            <a:pPr algn="ctr"/>
            <a:r>
              <a:rPr lang="en-US" sz="1200" b="1" dirty="0" err="1" smtClean="0">
                <a:latin typeface="Arial"/>
                <a:cs typeface="Arial"/>
              </a:rPr>
              <a:t>Raf</a:t>
            </a:r>
            <a:endParaRPr lang="en-US" sz="1200" b="1" dirty="0">
              <a:latin typeface="Arial"/>
              <a:cs typeface="Arial"/>
            </a:endParaRPr>
          </a:p>
        </p:txBody>
      </p:sp>
      <p:sp>
        <p:nvSpPr>
          <p:cNvPr id="47" name="TextBox 46"/>
          <p:cNvSpPr txBox="1"/>
          <p:nvPr/>
        </p:nvSpPr>
        <p:spPr>
          <a:xfrm>
            <a:off x="3276600" y="3761601"/>
            <a:ext cx="609600" cy="276999"/>
          </a:xfrm>
          <a:prstGeom prst="rect">
            <a:avLst/>
          </a:prstGeom>
          <a:noFill/>
        </p:spPr>
        <p:txBody>
          <a:bodyPr wrap="square" rtlCol="0">
            <a:spAutoFit/>
          </a:bodyPr>
          <a:lstStyle/>
          <a:p>
            <a:pPr algn="ctr"/>
            <a:r>
              <a:rPr lang="en-US" sz="1200" b="1" dirty="0" smtClean="0">
                <a:latin typeface="Arial"/>
                <a:cs typeface="Arial"/>
              </a:rPr>
              <a:t>MEK</a:t>
            </a:r>
            <a:endParaRPr lang="en-US" sz="1200" b="1" dirty="0">
              <a:latin typeface="Arial"/>
              <a:cs typeface="Arial"/>
            </a:endParaRPr>
          </a:p>
        </p:txBody>
      </p:sp>
      <p:sp>
        <p:nvSpPr>
          <p:cNvPr id="48" name="TextBox 47"/>
          <p:cNvSpPr txBox="1"/>
          <p:nvPr/>
        </p:nvSpPr>
        <p:spPr>
          <a:xfrm>
            <a:off x="3276600" y="4419600"/>
            <a:ext cx="609600" cy="276999"/>
          </a:xfrm>
          <a:prstGeom prst="rect">
            <a:avLst/>
          </a:prstGeom>
          <a:noFill/>
        </p:spPr>
        <p:txBody>
          <a:bodyPr wrap="square" rtlCol="0">
            <a:spAutoFit/>
          </a:bodyPr>
          <a:lstStyle/>
          <a:p>
            <a:pPr algn="ctr"/>
            <a:r>
              <a:rPr lang="en-US" sz="1200" b="1" dirty="0" err="1" smtClean="0">
                <a:latin typeface="Arial"/>
                <a:cs typeface="Arial"/>
              </a:rPr>
              <a:t>Erk</a:t>
            </a:r>
            <a:endParaRPr lang="en-US" sz="1200" b="1" dirty="0">
              <a:latin typeface="Arial"/>
              <a:cs typeface="Arial"/>
            </a:endParaRPr>
          </a:p>
        </p:txBody>
      </p:sp>
      <p:sp>
        <p:nvSpPr>
          <p:cNvPr id="49" name="TextBox 48"/>
          <p:cNvSpPr txBox="1"/>
          <p:nvPr/>
        </p:nvSpPr>
        <p:spPr>
          <a:xfrm>
            <a:off x="4419600" y="1752600"/>
            <a:ext cx="609600" cy="276999"/>
          </a:xfrm>
          <a:prstGeom prst="rect">
            <a:avLst/>
          </a:prstGeom>
          <a:noFill/>
        </p:spPr>
        <p:txBody>
          <a:bodyPr wrap="square" rtlCol="0">
            <a:spAutoFit/>
          </a:bodyPr>
          <a:lstStyle/>
          <a:p>
            <a:pPr algn="ctr"/>
            <a:r>
              <a:rPr lang="en-US" sz="1200" b="1" dirty="0" smtClean="0">
                <a:latin typeface="Arial"/>
                <a:cs typeface="Arial"/>
              </a:rPr>
              <a:t>IRS</a:t>
            </a:r>
            <a:endParaRPr lang="en-US" sz="1200" b="1" dirty="0">
              <a:latin typeface="Arial"/>
              <a:cs typeface="Arial"/>
            </a:endParaRPr>
          </a:p>
        </p:txBody>
      </p:sp>
      <p:sp>
        <p:nvSpPr>
          <p:cNvPr id="50" name="TextBox 49"/>
          <p:cNvSpPr txBox="1"/>
          <p:nvPr/>
        </p:nvSpPr>
        <p:spPr>
          <a:xfrm>
            <a:off x="4191000" y="2743200"/>
            <a:ext cx="609600" cy="276999"/>
          </a:xfrm>
          <a:prstGeom prst="rect">
            <a:avLst/>
          </a:prstGeom>
          <a:noFill/>
        </p:spPr>
        <p:txBody>
          <a:bodyPr wrap="square" rtlCol="0">
            <a:spAutoFit/>
          </a:bodyPr>
          <a:lstStyle/>
          <a:p>
            <a:pPr algn="ctr"/>
            <a:r>
              <a:rPr lang="en-US" sz="1200" b="1" dirty="0" err="1" smtClean="0">
                <a:latin typeface="Arial"/>
                <a:cs typeface="Arial"/>
              </a:rPr>
              <a:t>Src</a:t>
            </a:r>
            <a:endParaRPr lang="en-US" sz="1200" b="1" dirty="0">
              <a:latin typeface="Arial"/>
              <a:cs typeface="Arial"/>
            </a:endParaRPr>
          </a:p>
        </p:txBody>
      </p:sp>
      <p:sp>
        <p:nvSpPr>
          <p:cNvPr id="51" name="TextBox 50"/>
          <p:cNvSpPr txBox="1"/>
          <p:nvPr/>
        </p:nvSpPr>
        <p:spPr>
          <a:xfrm>
            <a:off x="4648200" y="4419600"/>
            <a:ext cx="609600" cy="276999"/>
          </a:xfrm>
          <a:prstGeom prst="rect">
            <a:avLst/>
          </a:prstGeom>
          <a:noFill/>
        </p:spPr>
        <p:txBody>
          <a:bodyPr wrap="square" rtlCol="0">
            <a:spAutoFit/>
          </a:bodyPr>
          <a:lstStyle/>
          <a:p>
            <a:pPr algn="ctr"/>
            <a:r>
              <a:rPr lang="en-US" sz="1200" b="1" dirty="0" smtClean="0">
                <a:latin typeface="Arial"/>
                <a:cs typeface="Arial"/>
              </a:rPr>
              <a:t>COX2</a:t>
            </a:r>
            <a:endParaRPr lang="en-US" sz="1200" b="1" dirty="0">
              <a:latin typeface="Arial"/>
              <a:cs typeface="Arial"/>
            </a:endParaRPr>
          </a:p>
        </p:txBody>
      </p:sp>
      <p:sp>
        <p:nvSpPr>
          <p:cNvPr id="52" name="TextBox 51"/>
          <p:cNvSpPr txBox="1"/>
          <p:nvPr/>
        </p:nvSpPr>
        <p:spPr>
          <a:xfrm>
            <a:off x="4648200" y="5029200"/>
            <a:ext cx="609600" cy="276999"/>
          </a:xfrm>
          <a:prstGeom prst="rect">
            <a:avLst/>
          </a:prstGeom>
          <a:noFill/>
        </p:spPr>
        <p:txBody>
          <a:bodyPr wrap="square" rtlCol="0">
            <a:spAutoFit/>
          </a:bodyPr>
          <a:lstStyle/>
          <a:p>
            <a:pPr algn="ctr"/>
            <a:r>
              <a:rPr lang="en-US" sz="1200" b="1" dirty="0" smtClean="0">
                <a:latin typeface="Arial"/>
                <a:cs typeface="Arial"/>
              </a:rPr>
              <a:t>PGE</a:t>
            </a:r>
            <a:r>
              <a:rPr lang="en-US" sz="1200" b="1" baseline="-25000" dirty="0" smtClean="0">
                <a:latin typeface="Arial"/>
                <a:cs typeface="Arial"/>
              </a:rPr>
              <a:t>2</a:t>
            </a:r>
            <a:endParaRPr lang="en-US" sz="1200" b="1" baseline="-25000" dirty="0">
              <a:latin typeface="Arial"/>
              <a:cs typeface="Arial"/>
            </a:endParaRPr>
          </a:p>
        </p:txBody>
      </p:sp>
      <p:sp>
        <p:nvSpPr>
          <p:cNvPr id="53" name="TextBox 52"/>
          <p:cNvSpPr txBox="1"/>
          <p:nvPr/>
        </p:nvSpPr>
        <p:spPr>
          <a:xfrm>
            <a:off x="5257800" y="4572000"/>
            <a:ext cx="609600" cy="276999"/>
          </a:xfrm>
          <a:prstGeom prst="rect">
            <a:avLst/>
          </a:prstGeom>
          <a:noFill/>
        </p:spPr>
        <p:txBody>
          <a:bodyPr wrap="square" rtlCol="0">
            <a:spAutoFit/>
          </a:bodyPr>
          <a:lstStyle/>
          <a:p>
            <a:pPr algn="ctr"/>
            <a:r>
              <a:rPr lang="en-US" sz="1200" b="1" dirty="0" smtClean="0">
                <a:latin typeface="Arial"/>
                <a:cs typeface="Arial"/>
              </a:rPr>
              <a:t>4EBP</a:t>
            </a:r>
            <a:endParaRPr lang="en-US" sz="1200" b="1" dirty="0">
              <a:latin typeface="Arial"/>
              <a:cs typeface="Arial"/>
            </a:endParaRPr>
          </a:p>
        </p:txBody>
      </p:sp>
      <p:sp>
        <p:nvSpPr>
          <p:cNvPr id="54" name="TextBox 53"/>
          <p:cNvSpPr txBox="1"/>
          <p:nvPr/>
        </p:nvSpPr>
        <p:spPr>
          <a:xfrm>
            <a:off x="5715000" y="4953000"/>
            <a:ext cx="762000" cy="276999"/>
          </a:xfrm>
          <a:prstGeom prst="rect">
            <a:avLst/>
          </a:prstGeom>
          <a:noFill/>
        </p:spPr>
        <p:txBody>
          <a:bodyPr wrap="square" rtlCol="0">
            <a:spAutoFit/>
          </a:bodyPr>
          <a:lstStyle/>
          <a:p>
            <a:pPr algn="ctr"/>
            <a:r>
              <a:rPr lang="en-US" sz="1200" b="1" dirty="0" smtClean="0">
                <a:latin typeface="Arial"/>
                <a:cs typeface="Arial"/>
              </a:rPr>
              <a:t>p70s6k</a:t>
            </a:r>
            <a:endParaRPr lang="en-US" sz="1200" b="1" dirty="0">
              <a:latin typeface="Arial"/>
              <a:cs typeface="Arial"/>
            </a:endParaRPr>
          </a:p>
        </p:txBody>
      </p:sp>
      <p:sp>
        <p:nvSpPr>
          <p:cNvPr id="55" name="TextBox 54"/>
          <p:cNvSpPr txBox="1"/>
          <p:nvPr/>
        </p:nvSpPr>
        <p:spPr>
          <a:xfrm>
            <a:off x="6553200" y="5410200"/>
            <a:ext cx="762000" cy="276999"/>
          </a:xfrm>
          <a:prstGeom prst="rect">
            <a:avLst/>
          </a:prstGeom>
          <a:noFill/>
        </p:spPr>
        <p:txBody>
          <a:bodyPr wrap="square" rtlCol="0">
            <a:spAutoFit/>
          </a:bodyPr>
          <a:lstStyle/>
          <a:p>
            <a:pPr algn="ctr"/>
            <a:r>
              <a:rPr lang="en-US" sz="1200" b="1" dirty="0" smtClean="0">
                <a:latin typeface="Arial"/>
                <a:cs typeface="Arial"/>
              </a:rPr>
              <a:t>Hif-1α</a:t>
            </a:r>
            <a:endParaRPr lang="en-US" sz="1200" b="1" dirty="0">
              <a:latin typeface="Arial"/>
              <a:cs typeface="Arial"/>
            </a:endParaRPr>
          </a:p>
        </p:txBody>
      </p:sp>
      <p:sp>
        <p:nvSpPr>
          <p:cNvPr id="56" name="TextBox 55"/>
          <p:cNvSpPr txBox="1"/>
          <p:nvPr/>
        </p:nvSpPr>
        <p:spPr>
          <a:xfrm>
            <a:off x="6553200" y="4572000"/>
            <a:ext cx="762000" cy="276999"/>
          </a:xfrm>
          <a:prstGeom prst="rect">
            <a:avLst/>
          </a:prstGeom>
          <a:noFill/>
        </p:spPr>
        <p:txBody>
          <a:bodyPr wrap="square" rtlCol="0">
            <a:spAutoFit/>
          </a:bodyPr>
          <a:lstStyle/>
          <a:p>
            <a:pPr algn="ctr"/>
            <a:r>
              <a:rPr lang="en-US" sz="1200" b="1" dirty="0" smtClean="0">
                <a:latin typeface="Arial"/>
                <a:cs typeface="Arial"/>
              </a:rPr>
              <a:t>FocO3a</a:t>
            </a:r>
            <a:endParaRPr lang="en-US" sz="1200" b="1" dirty="0">
              <a:latin typeface="Arial"/>
              <a:cs typeface="Arial"/>
            </a:endParaRPr>
          </a:p>
        </p:txBody>
      </p:sp>
      <p:sp>
        <p:nvSpPr>
          <p:cNvPr id="57" name="TextBox 56"/>
          <p:cNvSpPr txBox="1"/>
          <p:nvPr/>
        </p:nvSpPr>
        <p:spPr>
          <a:xfrm>
            <a:off x="6553200" y="3761601"/>
            <a:ext cx="762000" cy="276999"/>
          </a:xfrm>
          <a:prstGeom prst="rect">
            <a:avLst/>
          </a:prstGeom>
          <a:noFill/>
        </p:spPr>
        <p:txBody>
          <a:bodyPr wrap="square" rtlCol="0">
            <a:spAutoFit/>
          </a:bodyPr>
          <a:lstStyle/>
          <a:p>
            <a:pPr algn="ctr"/>
            <a:r>
              <a:rPr lang="en-US" sz="1200" b="1" dirty="0" smtClean="0">
                <a:latin typeface="Arial"/>
                <a:cs typeface="Arial"/>
              </a:rPr>
              <a:t>BAD</a:t>
            </a:r>
            <a:endParaRPr lang="en-US" sz="1200" b="1" dirty="0">
              <a:latin typeface="Arial"/>
              <a:cs typeface="Arial"/>
            </a:endParaRPr>
          </a:p>
        </p:txBody>
      </p:sp>
      <p:sp>
        <p:nvSpPr>
          <p:cNvPr id="58" name="TextBox 57"/>
          <p:cNvSpPr txBox="1"/>
          <p:nvPr/>
        </p:nvSpPr>
        <p:spPr>
          <a:xfrm>
            <a:off x="5791200" y="3929390"/>
            <a:ext cx="762000" cy="261610"/>
          </a:xfrm>
          <a:prstGeom prst="rect">
            <a:avLst/>
          </a:prstGeom>
          <a:noFill/>
        </p:spPr>
        <p:txBody>
          <a:bodyPr wrap="square" rtlCol="0">
            <a:spAutoFit/>
          </a:bodyPr>
          <a:lstStyle/>
          <a:p>
            <a:pPr algn="ctr"/>
            <a:r>
              <a:rPr lang="en-US" sz="1100" b="1" dirty="0" err="1" smtClean="0">
                <a:solidFill>
                  <a:schemeClr val="bg1"/>
                </a:solidFill>
                <a:latin typeface="Arial"/>
                <a:cs typeface="Arial"/>
              </a:rPr>
              <a:t>mTOR</a:t>
            </a:r>
            <a:endParaRPr lang="en-US" sz="1100" b="1" dirty="0">
              <a:solidFill>
                <a:schemeClr val="bg1"/>
              </a:solidFill>
              <a:latin typeface="Arial"/>
              <a:cs typeface="Arial"/>
            </a:endParaRPr>
          </a:p>
        </p:txBody>
      </p:sp>
      <p:sp>
        <p:nvSpPr>
          <p:cNvPr id="59" name="TextBox 58"/>
          <p:cNvSpPr txBox="1"/>
          <p:nvPr/>
        </p:nvSpPr>
        <p:spPr>
          <a:xfrm>
            <a:off x="6629400" y="3014990"/>
            <a:ext cx="762000" cy="261610"/>
          </a:xfrm>
          <a:prstGeom prst="rect">
            <a:avLst/>
          </a:prstGeom>
          <a:noFill/>
        </p:spPr>
        <p:txBody>
          <a:bodyPr wrap="square" rtlCol="0">
            <a:spAutoFit/>
          </a:bodyPr>
          <a:lstStyle/>
          <a:p>
            <a:pPr algn="ctr"/>
            <a:r>
              <a:rPr lang="en-US" sz="1100" b="1" dirty="0" err="1" smtClean="0">
                <a:solidFill>
                  <a:schemeClr val="bg1"/>
                </a:solidFill>
                <a:latin typeface="Arial"/>
                <a:cs typeface="Arial"/>
              </a:rPr>
              <a:t>mTOR</a:t>
            </a:r>
            <a:endParaRPr lang="en-US" sz="1100" b="1" dirty="0">
              <a:solidFill>
                <a:schemeClr val="bg1"/>
              </a:solidFill>
              <a:latin typeface="Arial"/>
              <a:cs typeface="Arial"/>
            </a:endParaRPr>
          </a:p>
        </p:txBody>
      </p:sp>
      <p:sp>
        <p:nvSpPr>
          <p:cNvPr id="60" name="TextBox 59"/>
          <p:cNvSpPr txBox="1"/>
          <p:nvPr/>
        </p:nvSpPr>
        <p:spPr>
          <a:xfrm>
            <a:off x="6019800" y="4066401"/>
            <a:ext cx="762000" cy="276999"/>
          </a:xfrm>
          <a:prstGeom prst="rect">
            <a:avLst/>
          </a:prstGeom>
          <a:noFill/>
        </p:spPr>
        <p:txBody>
          <a:bodyPr wrap="square" rtlCol="0">
            <a:spAutoFit/>
          </a:bodyPr>
          <a:lstStyle/>
          <a:p>
            <a:pPr algn="ctr"/>
            <a:r>
              <a:rPr lang="en-US" sz="1200" b="1" dirty="0" smtClean="0">
                <a:latin typeface="Arial"/>
                <a:cs typeface="Arial"/>
              </a:rPr>
              <a:t>raptor</a:t>
            </a:r>
            <a:endParaRPr lang="en-US" sz="1200" b="1" dirty="0">
              <a:latin typeface="Arial"/>
              <a:cs typeface="Arial"/>
            </a:endParaRPr>
          </a:p>
        </p:txBody>
      </p:sp>
      <p:sp>
        <p:nvSpPr>
          <p:cNvPr id="61" name="TextBox 60"/>
          <p:cNvSpPr txBox="1"/>
          <p:nvPr/>
        </p:nvSpPr>
        <p:spPr>
          <a:xfrm>
            <a:off x="7010400" y="3124200"/>
            <a:ext cx="762000" cy="276999"/>
          </a:xfrm>
          <a:prstGeom prst="rect">
            <a:avLst/>
          </a:prstGeom>
          <a:noFill/>
        </p:spPr>
        <p:txBody>
          <a:bodyPr wrap="square" rtlCol="0">
            <a:spAutoFit/>
          </a:bodyPr>
          <a:lstStyle/>
          <a:p>
            <a:pPr algn="ctr"/>
            <a:r>
              <a:rPr lang="en-US" sz="1200" b="1" dirty="0" err="1" smtClean="0">
                <a:latin typeface="Arial"/>
                <a:cs typeface="Arial"/>
              </a:rPr>
              <a:t>rictor</a:t>
            </a:r>
            <a:endParaRPr lang="en-US" sz="1200" b="1" dirty="0">
              <a:latin typeface="Arial"/>
              <a:cs typeface="Arial"/>
            </a:endParaRPr>
          </a:p>
        </p:txBody>
      </p:sp>
      <p:sp>
        <p:nvSpPr>
          <p:cNvPr id="62" name="TextBox 61"/>
          <p:cNvSpPr txBox="1"/>
          <p:nvPr/>
        </p:nvSpPr>
        <p:spPr>
          <a:xfrm>
            <a:off x="7162800" y="2252990"/>
            <a:ext cx="762000" cy="261610"/>
          </a:xfrm>
          <a:prstGeom prst="rect">
            <a:avLst/>
          </a:prstGeom>
          <a:noFill/>
        </p:spPr>
        <p:txBody>
          <a:bodyPr wrap="square" rtlCol="0">
            <a:spAutoFit/>
          </a:bodyPr>
          <a:lstStyle/>
          <a:p>
            <a:pPr algn="ctr"/>
            <a:r>
              <a:rPr lang="en-US" sz="1100" b="1" dirty="0" smtClean="0">
                <a:latin typeface="Arial"/>
                <a:cs typeface="Arial"/>
              </a:rPr>
              <a:t>PDK-1</a:t>
            </a:r>
            <a:endParaRPr lang="en-US" sz="1100" b="1" dirty="0">
              <a:latin typeface="Arial"/>
              <a:cs typeface="Arial"/>
            </a:endParaRPr>
          </a:p>
        </p:txBody>
      </p:sp>
      <p:sp>
        <p:nvSpPr>
          <p:cNvPr id="63" name="TextBox 62"/>
          <p:cNvSpPr txBox="1"/>
          <p:nvPr/>
        </p:nvSpPr>
        <p:spPr>
          <a:xfrm>
            <a:off x="6400800" y="2237601"/>
            <a:ext cx="762000" cy="276999"/>
          </a:xfrm>
          <a:prstGeom prst="rect">
            <a:avLst/>
          </a:prstGeom>
          <a:noFill/>
        </p:spPr>
        <p:txBody>
          <a:bodyPr wrap="square" rtlCol="0">
            <a:spAutoFit/>
          </a:bodyPr>
          <a:lstStyle/>
          <a:p>
            <a:pPr algn="ctr"/>
            <a:r>
              <a:rPr lang="en-US" sz="1200" b="1" dirty="0" smtClean="0">
                <a:latin typeface="Arial"/>
                <a:cs typeface="Arial"/>
              </a:rPr>
              <a:t>PIP3</a:t>
            </a:r>
            <a:endParaRPr lang="en-US" sz="1200" b="1" dirty="0">
              <a:latin typeface="Arial"/>
              <a:cs typeface="Arial"/>
            </a:endParaRPr>
          </a:p>
        </p:txBody>
      </p:sp>
      <p:sp>
        <p:nvSpPr>
          <p:cNvPr id="64" name="TextBox 63"/>
          <p:cNvSpPr txBox="1"/>
          <p:nvPr/>
        </p:nvSpPr>
        <p:spPr>
          <a:xfrm>
            <a:off x="5943600" y="2514600"/>
            <a:ext cx="762000" cy="276999"/>
          </a:xfrm>
          <a:prstGeom prst="rect">
            <a:avLst/>
          </a:prstGeom>
          <a:noFill/>
        </p:spPr>
        <p:txBody>
          <a:bodyPr wrap="square" rtlCol="0">
            <a:spAutoFit/>
          </a:bodyPr>
          <a:lstStyle/>
          <a:p>
            <a:pPr algn="ctr"/>
            <a:r>
              <a:rPr lang="en-US" sz="1200" b="1" dirty="0" smtClean="0">
                <a:solidFill>
                  <a:srgbClr val="FFFFFF"/>
                </a:solidFill>
                <a:latin typeface="Arial"/>
                <a:cs typeface="Arial"/>
              </a:rPr>
              <a:t>PTEN</a:t>
            </a:r>
            <a:endParaRPr lang="en-US" sz="1200" b="1" dirty="0">
              <a:solidFill>
                <a:srgbClr val="FFFFFF"/>
              </a:solidFill>
              <a:latin typeface="Arial"/>
              <a:cs typeface="Arial"/>
            </a:endParaRPr>
          </a:p>
        </p:txBody>
      </p:sp>
      <p:sp>
        <p:nvSpPr>
          <p:cNvPr id="65" name="TextBox 64"/>
          <p:cNvSpPr txBox="1"/>
          <p:nvPr/>
        </p:nvSpPr>
        <p:spPr>
          <a:xfrm>
            <a:off x="6172200" y="1828800"/>
            <a:ext cx="762000" cy="276999"/>
          </a:xfrm>
          <a:prstGeom prst="rect">
            <a:avLst/>
          </a:prstGeom>
          <a:noFill/>
        </p:spPr>
        <p:txBody>
          <a:bodyPr wrap="square" rtlCol="0">
            <a:spAutoFit/>
          </a:bodyPr>
          <a:lstStyle/>
          <a:p>
            <a:pPr algn="ctr"/>
            <a:r>
              <a:rPr lang="en-US" sz="1200" b="1" dirty="0" smtClean="0">
                <a:latin typeface="Arial"/>
                <a:cs typeface="Arial"/>
              </a:rPr>
              <a:t>PI3k</a:t>
            </a:r>
            <a:endParaRPr lang="en-US" sz="1200" b="1" dirty="0">
              <a:latin typeface="Arial"/>
              <a:cs typeface="Arial"/>
            </a:endParaRPr>
          </a:p>
        </p:txBody>
      </p:sp>
      <p:sp>
        <p:nvSpPr>
          <p:cNvPr id="66" name="TextBox 65"/>
          <p:cNvSpPr txBox="1"/>
          <p:nvPr/>
        </p:nvSpPr>
        <p:spPr>
          <a:xfrm>
            <a:off x="5410200" y="2237601"/>
            <a:ext cx="762000" cy="276999"/>
          </a:xfrm>
          <a:prstGeom prst="rect">
            <a:avLst/>
          </a:prstGeom>
          <a:noFill/>
        </p:spPr>
        <p:txBody>
          <a:bodyPr wrap="square" rtlCol="0">
            <a:spAutoFit/>
          </a:bodyPr>
          <a:lstStyle/>
          <a:p>
            <a:pPr algn="ctr"/>
            <a:r>
              <a:rPr lang="en-US" sz="1200" b="1" dirty="0" smtClean="0">
                <a:latin typeface="Arial"/>
                <a:cs typeface="Arial"/>
              </a:rPr>
              <a:t>PIP3</a:t>
            </a:r>
            <a:endParaRPr lang="en-US" sz="1200" b="1" dirty="0">
              <a:latin typeface="Arial"/>
              <a:cs typeface="Arial"/>
            </a:endParaRPr>
          </a:p>
        </p:txBody>
      </p:sp>
      <p:sp>
        <p:nvSpPr>
          <p:cNvPr id="67" name="TextBox 66"/>
          <p:cNvSpPr txBox="1"/>
          <p:nvPr/>
        </p:nvSpPr>
        <p:spPr>
          <a:xfrm>
            <a:off x="5715000" y="3276600"/>
            <a:ext cx="762000" cy="276999"/>
          </a:xfrm>
          <a:prstGeom prst="rect">
            <a:avLst/>
          </a:prstGeom>
          <a:noFill/>
        </p:spPr>
        <p:txBody>
          <a:bodyPr wrap="square" rtlCol="0">
            <a:spAutoFit/>
          </a:bodyPr>
          <a:lstStyle/>
          <a:p>
            <a:pPr algn="ctr"/>
            <a:r>
              <a:rPr lang="en-US" sz="1200" b="1" dirty="0" err="1" smtClean="0">
                <a:latin typeface="Arial"/>
                <a:cs typeface="Arial"/>
              </a:rPr>
              <a:t>Akt</a:t>
            </a:r>
            <a:endParaRPr lang="en-US" sz="1200" b="1" dirty="0">
              <a:latin typeface="Arial"/>
              <a:cs typeface="Arial"/>
            </a:endParaRPr>
          </a:p>
        </p:txBody>
      </p:sp>
      <p:sp>
        <p:nvSpPr>
          <p:cNvPr id="68" name="TextBox 67"/>
          <p:cNvSpPr txBox="1"/>
          <p:nvPr/>
        </p:nvSpPr>
        <p:spPr>
          <a:xfrm>
            <a:off x="2286000" y="5181600"/>
            <a:ext cx="2286000" cy="923330"/>
          </a:xfrm>
          <a:prstGeom prst="rect">
            <a:avLst/>
          </a:prstGeom>
          <a:noFill/>
        </p:spPr>
        <p:txBody>
          <a:bodyPr wrap="square" rtlCol="0">
            <a:spAutoFit/>
          </a:bodyPr>
          <a:lstStyle/>
          <a:p>
            <a:pPr algn="ctr"/>
            <a:r>
              <a:rPr lang="en-US" b="1" dirty="0" smtClean="0"/>
              <a:t>Cell Cycle Progression</a:t>
            </a:r>
            <a:br>
              <a:rPr lang="en-US" b="1" dirty="0" smtClean="0"/>
            </a:br>
            <a:r>
              <a:rPr lang="en-US" b="1" dirty="0" smtClean="0"/>
              <a:t>Proliferation</a:t>
            </a:r>
            <a:br>
              <a:rPr lang="en-US" b="1" dirty="0" smtClean="0"/>
            </a:br>
            <a:r>
              <a:rPr lang="en-US" b="1" dirty="0" smtClean="0"/>
              <a:t>Differentiation</a:t>
            </a:r>
            <a:endParaRPr lang="en-US" b="1" dirty="0"/>
          </a:p>
        </p:txBody>
      </p:sp>
      <p:sp>
        <p:nvSpPr>
          <p:cNvPr id="69" name="TextBox 68"/>
          <p:cNvSpPr txBox="1"/>
          <p:nvPr/>
        </p:nvSpPr>
        <p:spPr>
          <a:xfrm>
            <a:off x="4191000" y="5706070"/>
            <a:ext cx="1524000" cy="923330"/>
          </a:xfrm>
          <a:prstGeom prst="rect">
            <a:avLst/>
          </a:prstGeom>
          <a:noFill/>
        </p:spPr>
        <p:txBody>
          <a:bodyPr wrap="square" rtlCol="0">
            <a:spAutoFit/>
          </a:bodyPr>
          <a:lstStyle/>
          <a:p>
            <a:pPr algn="ctr"/>
            <a:r>
              <a:rPr lang="en-US" b="1" dirty="0" smtClean="0"/>
              <a:t>Proliferation</a:t>
            </a:r>
            <a:br>
              <a:rPr lang="en-US" b="1" dirty="0" smtClean="0"/>
            </a:br>
            <a:r>
              <a:rPr lang="en-US" b="1" dirty="0" smtClean="0"/>
              <a:t>Invasion Survival</a:t>
            </a:r>
            <a:endParaRPr lang="en-US" b="1" dirty="0"/>
          </a:p>
        </p:txBody>
      </p:sp>
      <p:sp>
        <p:nvSpPr>
          <p:cNvPr id="70" name="TextBox 69"/>
          <p:cNvSpPr txBox="1"/>
          <p:nvPr/>
        </p:nvSpPr>
        <p:spPr>
          <a:xfrm>
            <a:off x="5562600" y="5791200"/>
            <a:ext cx="1295400" cy="646331"/>
          </a:xfrm>
          <a:prstGeom prst="rect">
            <a:avLst/>
          </a:prstGeom>
          <a:noFill/>
        </p:spPr>
        <p:txBody>
          <a:bodyPr wrap="square" rtlCol="0">
            <a:spAutoFit/>
          </a:bodyPr>
          <a:lstStyle/>
          <a:p>
            <a:pPr algn="ctr"/>
            <a:r>
              <a:rPr lang="en-US" b="1" dirty="0" smtClean="0"/>
              <a:t>Protein Translation</a:t>
            </a:r>
            <a:endParaRPr lang="en-US" b="1" dirty="0"/>
          </a:p>
        </p:txBody>
      </p:sp>
      <p:sp>
        <p:nvSpPr>
          <p:cNvPr id="5" name="Oval 4"/>
          <p:cNvSpPr/>
          <p:nvPr/>
        </p:nvSpPr>
        <p:spPr>
          <a:xfrm>
            <a:off x="381000" y="533400"/>
            <a:ext cx="1524000" cy="12192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657600" y="228600"/>
            <a:ext cx="12954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876800" y="3276600"/>
            <a:ext cx="1073231" cy="523220"/>
          </a:xfrm>
          <a:prstGeom prst="rect">
            <a:avLst/>
          </a:prstGeom>
          <a:noFill/>
        </p:spPr>
        <p:txBody>
          <a:bodyPr wrap="none" rtlCol="0">
            <a:spAutoFit/>
          </a:bodyPr>
          <a:lstStyle/>
          <a:p>
            <a:r>
              <a:rPr lang="en-US" sz="1400" dirty="0" err="1" smtClean="0">
                <a:solidFill>
                  <a:schemeClr val="bg1">
                    <a:lumMod val="50000"/>
                  </a:schemeClr>
                </a:solidFill>
              </a:rPr>
              <a:t>Regorafenib</a:t>
            </a:r>
            <a:endParaRPr lang="en-US" sz="1400" dirty="0" smtClean="0">
              <a:solidFill>
                <a:schemeClr val="bg1">
                  <a:lumMod val="50000"/>
                </a:schemeClr>
              </a:solidFill>
            </a:endParaRPr>
          </a:p>
          <a:p>
            <a:r>
              <a:rPr lang="en-US" sz="1400" dirty="0" err="1" smtClean="0">
                <a:solidFill>
                  <a:schemeClr val="bg1">
                    <a:lumMod val="50000"/>
                  </a:schemeClr>
                </a:solidFill>
              </a:rPr>
              <a:t>Perifosine</a:t>
            </a:r>
            <a:endParaRPr lang="en-US" sz="1400" dirty="0">
              <a:solidFill>
                <a:schemeClr val="bg1">
                  <a:lumMod val="50000"/>
                </a:schemeClr>
              </a:solidFill>
            </a:endParaRPr>
          </a:p>
        </p:txBody>
      </p:sp>
      <p:sp>
        <p:nvSpPr>
          <p:cNvPr id="10" name="Oval 9"/>
          <p:cNvSpPr/>
          <p:nvPr/>
        </p:nvSpPr>
        <p:spPr>
          <a:xfrm>
            <a:off x="4648200" y="3048000"/>
            <a:ext cx="15240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391400" y="1138535"/>
            <a:ext cx="1432003" cy="461665"/>
          </a:xfrm>
          <a:prstGeom prst="rect">
            <a:avLst/>
          </a:prstGeom>
          <a:noFill/>
        </p:spPr>
        <p:txBody>
          <a:bodyPr wrap="none" rtlCol="0">
            <a:spAutoFit/>
          </a:bodyPr>
          <a:lstStyle/>
          <a:p>
            <a:r>
              <a:rPr lang="en-US" sz="2400" dirty="0" smtClean="0">
                <a:solidFill>
                  <a:srgbClr val="003457"/>
                </a:solidFill>
              </a:rPr>
              <a:t>BIBF 1120</a:t>
            </a:r>
            <a:endParaRPr lang="en-US" sz="2400" dirty="0">
              <a:solidFill>
                <a:srgbClr val="003457"/>
              </a:solidFill>
            </a:endParaRPr>
          </a:p>
        </p:txBody>
      </p:sp>
      <p:sp>
        <p:nvSpPr>
          <p:cNvPr id="12" name="Oval 11"/>
          <p:cNvSpPr/>
          <p:nvPr/>
        </p:nvSpPr>
        <p:spPr>
          <a:xfrm>
            <a:off x="7315200" y="914400"/>
            <a:ext cx="1524000" cy="9144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36265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a:bodyPr>
          <a:lstStyle/>
          <a:p>
            <a:pPr algn="ctr"/>
            <a:r>
              <a:rPr lang="en-US" sz="3600" dirty="0" smtClean="0">
                <a:solidFill>
                  <a:srgbClr val="FFFF00"/>
                </a:solidFill>
              </a:rPr>
              <a:t>Targeted Agents</a:t>
            </a:r>
            <a:endParaRPr lang="en-US" sz="3600" dirty="0">
              <a:solidFill>
                <a:srgbClr val="FFFF00"/>
              </a:solidFill>
            </a:endParaRPr>
          </a:p>
        </p:txBody>
      </p:sp>
      <p:sp>
        <p:nvSpPr>
          <p:cNvPr id="3" name="Content Placeholder 2"/>
          <p:cNvSpPr>
            <a:spLocks noGrp="1"/>
          </p:cNvSpPr>
          <p:nvPr>
            <p:ph idx="1"/>
          </p:nvPr>
        </p:nvSpPr>
        <p:spPr>
          <a:xfrm>
            <a:off x="457200" y="1295400"/>
            <a:ext cx="8229600" cy="5181600"/>
          </a:xfrm>
        </p:spPr>
        <p:txBody>
          <a:bodyPr/>
          <a:lstStyle/>
          <a:p>
            <a:r>
              <a:rPr lang="en-US" sz="2000" dirty="0" smtClean="0"/>
              <a:t>On the formulary                           </a:t>
            </a:r>
            <a:r>
              <a:rPr lang="en-US" sz="2000" u="sng" dirty="0" smtClean="0"/>
              <a:t>Target</a:t>
            </a:r>
          </a:p>
          <a:p>
            <a:pPr lvl="1"/>
            <a:r>
              <a:rPr lang="en-US" sz="2000" dirty="0" err="1" smtClean="0"/>
              <a:t>Bevacizumab</a:t>
            </a:r>
            <a:r>
              <a:rPr lang="en-US" sz="2000" dirty="0" smtClean="0"/>
              <a:t>                           VEGF</a:t>
            </a:r>
          </a:p>
          <a:p>
            <a:pPr lvl="1"/>
            <a:r>
              <a:rPr lang="en-US" sz="2000" dirty="0" err="1" smtClean="0"/>
              <a:t>Cetuximab</a:t>
            </a:r>
            <a:r>
              <a:rPr lang="en-US" sz="2000" dirty="0" smtClean="0"/>
              <a:t>                                EGFR receptor</a:t>
            </a:r>
          </a:p>
          <a:p>
            <a:pPr lvl="1"/>
            <a:r>
              <a:rPr lang="en-US" sz="2000" dirty="0" smtClean="0"/>
              <a:t>Panitumumab                          EGFR receptor</a:t>
            </a:r>
          </a:p>
          <a:p>
            <a:pPr lvl="1"/>
            <a:r>
              <a:rPr lang="en-US" sz="2000" dirty="0" err="1"/>
              <a:t>Regorafenib</a:t>
            </a:r>
            <a:r>
              <a:rPr lang="en-US" sz="2000" dirty="0"/>
              <a:t>                             VEGF, RAF, RET, KIT, PDGFR</a:t>
            </a:r>
          </a:p>
          <a:p>
            <a:pPr lvl="1"/>
            <a:r>
              <a:rPr lang="en-US" sz="2000" dirty="0"/>
              <a:t>Aflibercept (VEGF trap)          </a:t>
            </a:r>
            <a:r>
              <a:rPr lang="en-US" sz="2000" dirty="0" smtClean="0"/>
              <a:t>VEGF</a:t>
            </a:r>
          </a:p>
          <a:p>
            <a:r>
              <a:rPr lang="en-US" sz="2000" dirty="0" smtClean="0"/>
              <a:t>On the radar screen</a:t>
            </a:r>
          </a:p>
          <a:p>
            <a:pPr lvl="1"/>
            <a:r>
              <a:rPr lang="en-US" sz="2000" strike="sngStrike" dirty="0" err="1" smtClean="0"/>
              <a:t>Perifosine</a:t>
            </a:r>
            <a:r>
              <a:rPr lang="en-US" sz="2000" dirty="0" smtClean="0"/>
              <a:t>                                  </a:t>
            </a:r>
            <a:r>
              <a:rPr lang="en-US" sz="2000" dirty="0" err="1"/>
              <a:t>Akt</a:t>
            </a:r>
            <a:r>
              <a:rPr lang="en-US" sz="2000" dirty="0"/>
              <a:t>, JNK, </a:t>
            </a:r>
            <a:r>
              <a:rPr lang="en-US" sz="2000" dirty="0" smtClean="0"/>
              <a:t>MAPK</a:t>
            </a:r>
            <a:endParaRPr lang="en-US" sz="2000" strike="sngStrike" dirty="0" smtClean="0"/>
          </a:p>
          <a:p>
            <a:pPr lvl="1"/>
            <a:r>
              <a:rPr lang="en-US" sz="2000" strike="sngStrike" dirty="0" err="1" smtClean="0"/>
              <a:t>Brivanib</a:t>
            </a:r>
            <a:r>
              <a:rPr lang="en-US" sz="2000" dirty="0" smtClean="0"/>
              <a:t>                                     </a:t>
            </a:r>
            <a:r>
              <a:rPr lang="en-US" sz="2000" dirty="0"/>
              <a:t>FGF &amp; VEGF</a:t>
            </a:r>
          </a:p>
          <a:p>
            <a:pPr lvl="1"/>
            <a:r>
              <a:rPr lang="en-US" sz="2000" dirty="0" err="1" smtClean="0"/>
              <a:t>Pertuzumab</a:t>
            </a:r>
            <a:r>
              <a:rPr lang="en-US" sz="2000" dirty="0" smtClean="0"/>
              <a:t>                              HER-2</a:t>
            </a:r>
          </a:p>
          <a:p>
            <a:pPr lvl="1"/>
            <a:r>
              <a:rPr lang="en-US" sz="2000" dirty="0" err="1" smtClean="0"/>
              <a:t>Rilotumumab</a:t>
            </a:r>
            <a:r>
              <a:rPr lang="en-US" sz="2000" dirty="0" smtClean="0"/>
              <a:t>                            c-Met (hepatocyte GF)</a:t>
            </a:r>
          </a:p>
          <a:p>
            <a:pPr lvl="1"/>
            <a:r>
              <a:rPr lang="en-US" sz="2000" dirty="0" err="1" smtClean="0"/>
              <a:t>Ramucirumab</a:t>
            </a:r>
            <a:r>
              <a:rPr lang="en-US" sz="2000" dirty="0" smtClean="0"/>
              <a:t>                           VEGF-2</a:t>
            </a:r>
          </a:p>
          <a:p>
            <a:pPr lvl="1"/>
            <a:r>
              <a:rPr lang="en-US" sz="2000" dirty="0" smtClean="0"/>
              <a:t>BIBF 1120                                   VEGF1-3, PDGF, FGFR</a:t>
            </a:r>
            <a:endParaRPr lang="en-US" sz="2000" dirty="0"/>
          </a:p>
        </p:txBody>
      </p:sp>
    </p:spTree>
    <p:extLst>
      <p:ext uri="{BB962C8B-B14F-4D97-AF65-F5344CB8AC3E}">
        <p14:creationId xmlns:p14="http://schemas.microsoft.com/office/powerpoint/2010/main" val="30162272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Are there situations in which you would consider administering </a:t>
            </a:r>
            <a:r>
              <a:rPr lang="en-US" sz="2400" b="1" dirty="0" err="1" smtClean="0">
                <a:solidFill>
                  <a:srgbClr val="FFFFFF"/>
                </a:solidFill>
              </a:rPr>
              <a:t>regorafenib</a:t>
            </a:r>
            <a:r>
              <a:rPr lang="en-US" sz="2400" b="1" dirty="0" smtClean="0">
                <a:solidFill>
                  <a:srgbClr val="FFFFFF"/>
                </a:solidFill>
              </a:rPr>
              <a:t> prior to an EGFR antibody for a patient with K-</a:t>
            </a:r>
            <a:r>
              <a:rPr lang="en-US" sz="2400" b="1" dirty="0" err="1" smtClean="0">
                <a:solidFill>
                  <a:srgbClr val="FFFFFF"/>
                </a:solidFill>
              </a:rPr>
              <a:t>ras</a:t>
            </a:r>
            <a:r>
              <a:rPr lang="en-US" sz="2400" b="1" dirty="0" smtClean="0">
                <a:solidFill>
                  <a:srgbClr val="FFFFFF"/>
                </a:solidFill>
              </a:rPr>
              <a:t> wild-type metastatic CRC?</a:t>
            </a:r>
            <a:endParaRPr lang="en-US" sz="2400" b="1" dirty="0">
              <a:solidFill>
                <a:srgbClr val="FFFFFF"/>
              </a:solidFill>
            </a:endParaRPr>
          </a:p>
        </p:txBody>
      </p:sp>
      <p:graphicFrame>
        <p:nvGraphicFramePr>
          <p:cNvPr id="35" name="Chart 34"/>
          <p:cNvGraphicFramePr/>
          <p:nvPr>
            <p:extLst>
              <p:ext uri="{D42A27DB-BD31-4B8C-83A1-F6EECF244321}">
                <p14:modId xmlns:p14="http://schemas.microsoft.com/office/powerpoint/2010/main" val="816966538"/>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505231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a:t>Regorafenib</a:t>
            </a:r>
            <a:r>
              <a:rPr lang="en-US" dirty="0" smtClean="0"/>
              <a:t> and Other New Agents in Colorectal Cancer</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Richard Goldberg </a:t>
            </a:r>
          </a:p>
          <a:p>
            <a:r>
              <a:rPr lang="en-US" dirty="0" smtClean="0"/>
              <a:t>Professor and Physician-in-Chief</a:t>
            </a:r>
          </a:p>
          <a:p>
            <a:r>
              <a:rPr lang="en-US" dirty="0" smtClean="0"/>
              <a:t>The James Cancer Hospital</a:t>
            </a:r>
          </a:p>
          <a:p>
            <a:r>
              <a:rPr lang="en-US" dirty="0" smtClean="0"/>
              <a:t> at Ohio State University</a:t>
            </a:r>
            <a:endParaRPr lang="en-US" dirty="0"/>
          </a:p>
        </p:txBody>
      </p:sp>
    </p:spTree>
    <p:extLst>
      <p:ext uri="{BB962C8B-B14F-4D97-AF65-F5344CB8AC3E}">
        <p14:creationId xmlns:p14="http://schemas.microsoft.com/office/powerpoint/2010/main" val="14625446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gPriorToEGFR_v1a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9800" y="2286000"/>
            <a:ext cx="6753544" cy="2590800"/>
          </a:xfrm>
          <a:prstGeom prst="rect">
            <a:avLst/>
          </a:prstGeom>
        </p:spPr>
      </p:pic>
      <p:sp>
        <p:nvSpPr>
          <p:cNvPr id="25601" name="Rectangle 2"/>
          <p:cNvSpPr>
            <a:spLocks noGrp="1" noChangeArrowheads="1"/>
          </p:cNvSpPr>
          <p:nvPr>
            <p:ph type="title"/>
          </p:nvPr>
        </p:nvSpPr>
        <p:spPr>
          <a:xfrm>
            <a:off x="596900" y="469900"/>
            <a:ext cx="8077200" cy="1371600"/>
          </a:xfrm>
        </p:spPr>
        <p:txBody>
          <a:bodyPr/>
          <a:lstStyle/>
          <a:p>
            <a:r>
              <a:rPr lang="en-US" sz="2400" dirty="0" smtClean="0">
                <a:solidFill>
                  <a:srgbClr val="FFFF00"/>
                </a:solidFill>
              </a:rPr>
              <a:t>In </a:t>
            </a:r>
            <a:r>
              <a:rPr lang="en-US" sz="2400" dirty="0">
                <a:solidFill>
                  <a:srgbClr val="FFFF00"/>
                </a:solidFill>
              </a:rPr>
              <a:t>what situations, if any, would you consider administering </a:t>
            </a:r>
            <a:r>
              <a:rPr lang="en-US" sz="2400" dirty="0" err="1">
                <a:solidFill>
                  <a:srgbClr val="FFFF00"/>
                </a:solidFill>
              </a:rPr>
              <a:t>regorafenib</a:t>
            </a:r>
            <a:r>
              <a:rPr lang="en-US" sz="2400" dirty="0">
                <a:solidFill>
                  <a:srgbClr val="FFFF00"/>
                </a:solidFill>
              </a:rPr>
              <a:t> prior to an EGFR antibody for a patient with K-</a:t>
            </a:r>
            <a:r>
              <a:rPr lang="en-US" sz="2400" dirty="0" err="1">
                <a:solidFill>
                  <a:srgbClr val="FFFF00"/>
                </a:solidFill>
              </a:rPr>
              <a:t>ras</a:t>
            </a:r>
            <a:r>
              <a:rPr lang="en-US" sz="2400" dirty="0">
                <a:solidFill>
                  <a:srgbClr val="FFFF00"/>
                </a:solidFill>
              </a:rPr>
              <a:t> wild-type metastatic CRC</a:t>
            </a:r>
            <a:r>
              <a:rPr lang="en-US" sz="2400" dirty="0" smtClean="0">
                <a:solidFill>
                  <a:srgbClr val="FFFF00"/>
                </a:solidFill>
              </a:rPr>
              <a:t>?</a:t>
            </a:r>
            <a:endParaRPr lang="en-US" sz="4000" dirty="0">
              <a:solidFill>
                <a:srgbClr val="FFFF00"/>
              </a:solidFill>
              <a:ea typeface="ＭＳ Ｐゴシック" charset="0"/>
              <a:cs typeface="ＭＳ Ｐゴシック" charset="0"/>
            </a:endParaRPr>
          </a:p>
        </p:txBody>
      </p:sp>
      <p:sp>
        <p:nvSpPr>
          <p:cNvPr id="8" name="TextBox 7"/>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21), January 3-18, 2013 </a:t>
            </a:r>
            <a:endParaRPr lang="en-US" sz="1600" dirty="0">
              <a:solidFill>
                <a:srgbClr val="FFFFFF"/>
              </a:solidFill>
              <a:latin typeface="Arial" charset="0"/>
              <a:ea typeface="ＭＳ Ｐゴシック" charset="0"/>
              <a:cs typeface="ＭＳ Ｐゴシック" charset="0"/>
            </a:endParaRPr>
          </a:p>
        </p:txBody>
      </p:sp>
      <p:sp>
        <p:nvSpPr>
          <p:cNvPr id="11" name="Rectangle 10"/>
          <p:cNvSpPr/>
          <p:nvPr/>
        </p:nvSpPr>
        <p:spPr>
          <a:xfrm>
            <a:off x="1524000" y="2328446"/>
            <a:ext cx="675185" cy="338554"/>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None</a:t>
            </a:r>
          </a:p>
        </p:txBody>
      </p:sp>
      <p:sp>
        <p:nvSpPr>
          <p:cNvPr id="13" name="Rectangle 12"/>
          <p:cNvSpPr/>
          <p:nvPr/>
        </p:nvSpPr>
        <p:spPr>
          <a:xfrm>
            <a:off x="272756" y="2819400"/>
            <a:ext cx="1926429" cy="584776"/>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Patient preference, </a:t>
            </a:r>
          </a:p>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avoid rash</a:t>
            </a:r>
          </a:p>
        </p:txBody>
      </p:sp>
      <p:sp>
        <p:nvSpPr>
          <p:cNvPr id="15" name="Rectangle 14"/>
          <p:cNvSpPr/>
          <p:nvPr/>
        </p:nvSpPr>
        <p:spPr>
          <a:xfrm>
            <a:off x="-5365" y="3505200"/>
            <a:ext cx="2204550" cy="584776"/>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Asymptomatic patient, </a:t>
            </a:r>
          </a:p>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low-volume disease</a:t>
            </a:r>
          </a:p>
        </p:txBody>
      </p:sp>
      <p:sp>
        <p:nvSpPr>
          <p:cNvPr id="16" name="Rectangle 15"/>
          <p:cNvSpPr/>
          <p:nvPr/>
        </p:nvSpPr>
        <p:spPr>
          <a:xfrm>
            <a:off x="7259" y="4191000"/>
            <a:ext cx="2191926" cy="584776"/>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Patient with persistent </a:t>
            </a:r>
          </a:p>
          <a:p>
            <a:pPr algn="r"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cytopenias</a:t>
            </a:r>
            <a:endParaRPr lang="en-US" sz="1600" dirty="0" smtClean="0">
              <a:solidFill>
                <a:srgbClr val="FFFFFF"/>
              </a:solidFill>
              <a:latin typeface="Arial" charset="0"/>
              <a:ea typeface="ＭＳ Ｐゴシック" charset="0"/>
              <a:cs typeface="ＭＳ Ｐゴシック" charset="0"/>
            </a:endParaRPr>
          </a:p>
        </p:txBody>
      </p:sp>
      <p:sp>
        <p:nvSpPr>
          <p:cNvPr id="17" name="Rectangle 16"/>
          <p:cNvSpPr/>
          <p:nvPr/>
        </p:nvSpPr>
        <p:spPr>
          <a:xfrm>
            <a:off x="8610600" y="2404646"/>
            <a:ext cx="412893"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16</a:t>
            </a:r>
          </a:p>
        </p:txBody>
      </p:sp>
      <p:sp>
        <p:nvSpPr>
          <p:cNvPr id="18" name="Rectangle 17"/>
          <p:cNvSpPr/>
          <p:nvPr/>
        </p:nvSpPr>
        <p:spPr>
          <a:xfrm>
            <a:off x="3429000" y="3048000"/>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3</a:t>
            </a:r>
          </a:p>
        </p:txBody>
      </p:sp>
      <p:sp>
        <p:nvSpPr>
          <p:cNvPr id="20" name="Rectangle 19"/>
          <p:cNvSpPr/>
          <p:nvPr/>
        </p:nvSpPr>
        <p:spPr>
          <a:xfrm>
            <a:off x="2590800" y="3657600"/>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21" name="Rectangle 20"/>
          <p:cNvSpPr/>
          <p:nvPr/>
        </p:nvSpPr>
        <p:spPr>
          <a:xfrm>
            <a:off x="2590800" y="4343400"/>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Tree>
    <p:extLst>
      <p:ext uri="{BB962C8B-B14F-4D97-AF65-F5344CB8AC3E}">
        <p14:creationId xmlns:p14="http://schemas.microsoft.com/office/powerpoint/2010/main" val="6572934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Consider the last patient in your practice who died of </a:t>
            </a:r>
            <a:r>
              <a:rPr lang="en-US" sz="2400" b="1" dirty="0" err="1" smtClean="0">
                <a:solidFill>
                  <a:srgbClr val="FFFFFF"/>
                </a:solidFill>
              </a:rPr>
              <a:t>mCRC</a:t>
            </a:r>
            <a:r>
              <a:rPr lang="en-US" sz="2400" b="1" dirty="0" smtClean="0">
                <a:solidFill>
                  <a:srgbClr val="FFFFFF"/>
                </a:solidFill>
              </a:rPr>
              <a:t>. How many lines of systemic treatment did the patient receive in the metastatic setting?</a:t>
            </a:r>
            <a:endParaRPr lang="en-US" sz="2400" b="1" dirty="0">
              <a:solidFill>
                <a:srgbClr val="FFFFFF"/>
              </a:solidFill>
            </a:endParaRPr>
          </a:p>
        </p:txBody>
      </p:sp>
      <p:graphicFrame>
        <p:nvGraphicFramePr>
          <p:cNvPr id="35" name="Chart 34"/>
          <p:cNvGraphicFramePr/>
          <p:nvPr>
            <p:extLst>
              <p:ext uri="{D42A27DB-BD31-4B8C-83A1-F6EECF244321}">
                <p14:modId xmlns:p14="http://schemas.microsoft.com/office/powerpoint/2010/main" val="1231125840"/>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977084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W_VerticalGraph2_v2si.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1490246"/>
            <a:ext cx="5406403" cy="3358101"/>
          </a:xfrm>
          <a:prstGeom prst="rect">
            <a:avLst/>
          </a:prstGeom>
        </p:spPr>
      </p:pic>
      <p:sp>
        <p:nvSpPr>
          <p:cNvPr id="2" name="Title 1"/>
          <p:cNvSpPr>
            <a:spLocks noGrp="1"/>
          </p:cNvSpPr>
          <p:nvPr>
            <p:ph type="title"/>
          </p:nvPr>
        </p:nvSpPr>
        <p:spPr>
          <a:xfrm>
            <a:off x="584200" y="152400"/>
            <a:ext cx="8407400" cy="838200"/>
          </a:xfrm>
        </p:spPr>
        <p:txBody>
          <a:bodyPr/>
          <a:lstStyle/>
          <a:p>
            <a:r>
              <a:rPr lang="en-US" sz="2400" dirty="0">
                <a:solidFill>
                  <a:srgbClr val="FFFF00"/>
                </a:solidFill>
              </a:rPr>
              <a:t>Number of lines of therapy received for metastatic disease of last patient in your practice who died of CRC</a:t>
            </a:r>
          </a:p>
        </p:txBody>
      </p:sp>
      <p:sp>
        <p:nvSpPr>
          <p:cNvPr id="7" name="TextBox 6"/>
          <p:cNvSpPr txBox="1"/>
          <p:nvPr/>
        </p:nvSpPr>
        <p:spPr>
          <a:xfrm>
            <a:off x="152400" y="5986046"/>
            <a:ext cx="5590794" cy="338554"/>
          </a:xfrm>
          <a:prstGeom prst="rect">
            <a:avLst/>
          </a:prstGeom>
          <a:noFill/>
        </p:spPr>
        <p:txBody>
          <a:bodyPr wrap="none" rtlCol="0">
            <a:spAutoFit/>
          </a:bodyPr>
          <a:lstStyle/>
          <a:p>
            <a:pPr eaLnBrk="0" fontAlgn="base" hangingPunct="0">
              <a:spcBef>
                <a:spcPct val="0"/>
              </a:spcBef>
              <a:spcAft>
                <a:spcPct val="0"/>
              </a:spcAft>
            </a:pPr>
            <a:r>
              <a:rPr lang="en-US" sz="1600" dirty="0">
                <a:solidFill>
                  <a:srgbClr val="FFFFFF"/>
                </a:solidFill>
                <a:latin typeface="Arial" charset="0"/>
                <a:ea typeface="ＭＳ Ｐゴシック" charset="0"/>
                <a:cs typeface="ＭＳ Ｐゴシック" charset="0"/>
              </a:rPr>
              <a:t>18 patients received </a:t>
            </a:r>
            <a:r>
              <a:rPr lang="en-US" sz="1600" dirty="0" smtClean="0">
                <a:solidFill>
                  <a:srgbClr val="FFFFFF"/>
                </a:solidFill>
                <a:latin typeface="Arial" charset="0"/>
                <a:ea typeface="ＭＳ Ｐゴシック" charset="0"/>
                <a:cs typeface="ＭＳ Ｐゴシック" charset="0"/>
              </a:rPr>
              <a:t>a treatment </a:t>
            </a:r>
            <a:r>
              <a:rPr lang="en-US" sz="1600" dirty="0">
                <a:solidFill>
                  <a:srgbClr val="FFFFFF"/>
                </a:solidFill>
                <a:latin typeface="Arial" charset="0"/>
                <a:ea typeface="ＭＳ Ｐゴシック" charset="0"/>
                <a:cs typeface="ＭＳ Ｐゴシック" charset="0"/>
              </a:rPr>
              <a:t>holiday (median 6 months)</a:t>
            </a:r>
          </a:p>
        </p:txBody>
      </p:sp>
      <p:sp>
        <p:nvSpPr>
          <p:cNvPr id="16" name="TextBox 15"/>
          <p:cNvSpPr txBox="1"/>
          <p:nvPr/>
        </p:nvSpPr>
        <p:spPr>
          <a:xfrm>
            <a:off x="1143000" y="5376446"/>
            <a:ext cx="6553200" cy="338554"/>
          </a:xfrm>
          <a:prstGeom prst="rect">
            <a:avLst/>
          </a:prstGeom>
          <a:noFill/>
        </p:spPr>
        <p:txBody>
          <a:bodyPr wrap="square" rtlCol="0">
            <a:spAutoFit/>
          </a:bodyPr>
          <a:lstStyle/>
          <a:p>
            <a:pPr algn="ctr" eaLnBrk="0" fontAlgn="base" hangingPunct="0">
              <a:spcBef>
                <a:spcPct val="0"/>
              </a:spcBef>
              <a:spcAft>
                <a:spcPct val="0"/>
              </a:spcAft>
            </a:pPr>
            <a:r>
              <a:rPr lang="en-US" sz="1600" b="1" dirty="0">
                <a:solidFill>
                  <a:srgbClr val="FFFFFF"/>
                </a:solidFill>
                <a:latin typeface="Arial" charset="0"/>
                <a:ea typeface="ＭＳ Ｐゴシック" charset="0"/>
                <a:cs typeface="ＭＳ Ｐゴシック" charset="0"/>
              </a:rPr>
              <a:t>Lines of </a:t>
            </a:r>
            <a:r>
              <a:rPr lang="en-US" sz="1600" b="1" dirty="0" smtClean="0">
                <a:solidFill>
                  <a:srgbClr val="FFFFFF"/>
                </a:solidFill>
                <a:latin typeface="Arial" charset="0"/>
                <a:ea typeface="ＭＳ Ｐゴシック" charset="0"/>
                <a:cs typeface="ＭＳ Ｐゴシック" charset="0"/>
              </a:rPr>
              <a:t>therapy</a:t>
            </a:r>
            <a:endParaRPr lang="en-US" sz="1600" b="1" dirty="0">
              <a:solidFill>
                <a:srgbClr val="FFFFFF"/>
              </a:solidFill>
              <a:latin typeface="Arial" charset="0"/>
              <a:ea typeface="ＭＳ Ｐゴシック" charset="0"/>
              <a:cs typeface="ＭＳ Ｐゴシック" charset="0"/>
            </a:endParaRPr>
          </a:p>
        </p:txBody>
      </p:sp>
      <p:sp>
        <p:nvSpPr>
          <p:cNvPr id="14" name="TextBox 13"/>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sp>
        <p:nvSpPr>
          <p:cNvPr id="15" name="TextBox 14"/>
          <p:cNvSpPr txBox="1"/>
          <p:nvPr/>
        </p:nvSpPr>
        <p:spPr>
          <a:xfrm>
            <a:off x="1219200" y="50378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endParaRPr lang="en-US" sz="1600" dirty="0">
              <a:solidFill>
                <a:srgbClr val="FFFFFF"/>
              </a:solidFill>
              <a:latin typeface="Arial" charset="0"/>
              <a:ea typeface="ＭＳ Ｐゴシック" charset="0"/>
              <a:cs typeface="ＭＳ Ｐゴシック" charset="0"/>
            </a:endParaRPr>
          </a:p>
        </p:txBody>
      </p:sp>
      <p:sp>
        <p:nvSpPr>
          <p:cNvPr id="18" name="TextBox 17"/>
          <p:cNvSpPr txBox="1"/>
          <p:nvPr/>
        </p:nvSpPr>
        <p:spPr>
          <a:xfrm>
            <a:off x="1676400" y="50378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2</a:t>
            </a:r>
            <a:endParaRPr lang="en-US" sz="1600" dirty="0">
              <a:solidFill>
                <a:srgbClr val="FFFFFF"/>
              </a:solidFill>
              <a:latin typeface="Arial" charset="0"/>
              <a:ea typeface="ＭＳ Ｐゴシック" charset="0"/>
              <a:cs typeface="ＭＳ Ｐゴシック" charset="0"/>
            </a:endParaRPr>
          </a:p>
        </p:txBody>
      </p:sp>
      <p:sp>
        <p:nvSpPr>
          <p:cNvPr id="19" name="TextBox 18"/>
          <p:cNvSpPr txBox="1"/>
          <p:nvPr/>
        </p:nvSpPr>
        <p:spPr>
          <a:xfrm>
            <a:off x="2209800" y="50378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3</a:t>
            </a:r>
            <a:endParaRPr lang="en-US" sz="1600" dirty="0">
              <a:solidFill>
                <a:srgbClr val="FFFFFF"/>
              </a:solidFill>
              <a:latin typeface="Arial" charset="0"/>
              <a:ea typeface="ＭＳ Ｐゴシック" charset="0"/>
              <a:cs typeface="ＭＳ Ｐゴシック" charset="0"/>
            </a:endParaRPr>
          </a:p>
        </p:txBody>
      </p:sp>
      <p:sp>
        <p:nvSpPr>
          <p:cNvPr id="20" name="TextBox 19"/>
          <p:cNvSpPr txBox="1"/>
          <p:nvPr/>
        </p:nvSpPr>
        <p:spPr>
          <a:xfrm>
            <a:off x="2667000" y="50378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4</a:t>
            </a:r>
            <a:endParaRPr lang="en-US" sz="1600" dirty="0">
              <a:solidFill>
                <a:srgbClr val="FFFFFF"/>
              </a:solidFill>
              <a:latin typeface="Arial" charset="0"/>
              <a:ea typeface="ＭＳ Ｐゴシック" charset="0"/>
              <a:cs typeface="ＭＳ Ｐゴシック" charset="0"/>
            </a:endParaRPr>
          </a:p>
        </p:txBody>
      </p:sp>
      <p:sp>
        <p:nvSpPr>
          <p:cNvPr id="21" name="TextBox 20"/>
          <p:cNvSpPr txBox="1"/>
          <p:nvPr/>
        </p:nvSpPr>
        <p:spPr>
          <a:xfrm>
            <a:off x="3145536" y="5038344"/>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5</a:t>
            </a:r>
            <a:endParaRPr lang="en-US" sz="1600" dirty="0">
              <a:solidFill>
                <a:srgbClr val="FFFFFF"/>
              </a:solidFill>
              <a:latin typeface="Arial" charset="0"/>
              <a:ea typeface="ＭＳ Ｐゴシック" charset="0"/>
              <a:cs typeface="ＭＳ Ｐゴシック" charset="0"/>
            </a:endParaRPr>
          </a:p>
        </p:txBody>
      </p:sp>
      <p:sp>
        <p:nvSpPr>
          <p:cNvPr id="22" name="TextBox 21"/>
          <p:cNvSpPr txBox="1"/>
          <p:nvPr/>
        </p:nvSpPr>
        <p:spPr>
          <a:xfrm>
            <a:off x="3657600" y="50378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6</a:t>
            </a:r>
            <a:endParaRPr lang="en-US" sz="1600" dirty="0">
              <a:solidFill>
                <a:srgbClr val="FFFFFF"/>
              </a:solidFill>
              <a:latin typeface="Arial" charset="0"/>
              <a:ea typeface="ＭＳ Ｐゴシック" charset="0"/>
              <a:cs typeface="ＭＳ Ｐゴシック" charset="0"/>
            </a:endParaRPr>
          </a:p>
        </p:txBody>
      </p:sp>
      <p:sp>
        <p:nvSpPr>
          <p:cNvPr id="23" name="TextBox 22"/>
          <p:cNvSpPr txBox="1"/>
          <p:nvPr/>
        </p:nvSpPr>
        <p:spPr>
          <a:xfrm>
            <a:off x="4114800" y="50378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7</a:t>
            </a:r>
            <a:endParaRPr lang="en-US" sz="1600" dirty="0">
              <a:solidFill>
                <a:srgbClr val="FFFFFF"/>
              </a:solidFill>
              <a:latin typeface="Arial" charset="0"/>
              <a:ea typeface="ＭＳ Ｐゴシック" charset="0"/>
              <a:cs typeface="ＭＳ Ｐゴシック" charset="0"/>
            </a:endParaRPr>
          </a:p>
        </p:txBody>
      </p:sp>
      <p:sp>
        <p:nvSpPr>
          <p:cNvPr id="24" name="TextBox 23"/>
          <p:cNvSpPr txBox="1"/>
          <p:nvPr/>
        </p:nvSpPr>
        <p:spPr>
          <a:xfrm>
            <a:off x="4572000" y="50378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8</a:t>
            </a:r>
            <a:endParaRPr lang="en-US" sz="1600" dirty="0">
              <a:solidFill>
                <a:srgbClr val="FFFFFF"/>
              </a:solidFill>
              <a:latin typeface="Arial" charset="0"/>
              <a:ea typeface="ＭＳ Ｐゴシック" charset="0"/>
              <a:cs typeface="ＭＳ Ｐゴシック" charset="0"/>
            </a:endParaRPr>
          </a:p>
        </p:txBody>
      </p:sp>
      <p:sp>
        <p:nvSpPr>
          <p:cNvPr id="25" name="TextBox 24"/>
          <p:cNvSpPr txBox="1"/>
          <p:nvPr/>
        </p:nvSpPr>
        <p:spPr>
          <a:xfrm>
            <a:off x="5105400" y="50378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9</a:t>
            </a:r>
            <a:endParaRPr lang="en-US" sz="1600" dirty="0">
              <a:solidFill>
                <a:srgbClr val="FFFFFF"/>
              </a:solidFill>
              <a:latin typeface="Arial" charset="0"/>
              <a:ea typeface="ＭＳ Ｐゴシック" charset="0"/>
              <a:cs typeface="ＭＳ Ｐゴシック" charset="0"/>
            </a:endParaRPr>
          </a:p>
        </p:txBody>
      </p:sp>
      <p:sp>
        <p:nvSpPr>
          <p:cNvPr id="26" name="TextBox 25"/>
          <p:cNvSpPr txBox="1"/>
          <p:nvPr/>
        </p:nvSpPr>
        <p:spPr>
          <a:xfrm>
            <a:off x="5638800" y="50378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10</a:t>
            </a:r>
            <a:endParaRPr lang="en-US" sz="1600" dirty="0">
              <a:solidFill>
                <a:srgbClr val="FFFFFF"/>
              </a:solidFill>
              <a:latin typeface="Arial" charset="0"/>
              <a:ea typeface="ＭＳ Ｐゴシック" charset="0"/>
              <a:cs typeface="ＭＳ Ｐゴシック" charset="0"/>
            </a:endParaRPr>
          </a:p>
        </p:txBody>
      </p:sp>
      <p:sp>
        <p:nvSpPr>
          <p:cNvPr id="28" name="TextBox 27"/>
          <p:cNvSpPr txBox="1"/>
          <p:nvPr/>
        </p:nvSpPr>
        <p:spPr>
          <a:xfrm>
            <a:off x="6629400" y="50378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17</a:t>
            </a:r>
            <a:endParaRPr lang="en-US" sz="1600" dirty="0">
              <a:solidFill>
                <a:srgbClr val="FFFFFF"/>
              </a:solidFill>
              <a:latin typeface="Arial" charset="0"/>
              <a:ea typeface="ＭＳ Ｐゴシック" charset="0"/>
              <a:cs typeface="ＭＳ Ｐゴシック" charset="0"/>
            </a:endParaRPr>
          </a:p>
        </p:txBody>
      </p:sp>
      <p:cxnSp>
        <p:nvCxnSpPr>
          <p:cNvPr id="30" name="Straight Connector 29"/>
          <p:cNvCxnSpPr/>
          <p:nvPr/>
        </p:nvCxnSpPr>
        <p:spPr bwMode="auto">
          <a:xfrm>
            <a:off x="1143000" y="4961692"/>
            <a:ext cx="5181600"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1" name="Straight Connector 30"/>
          <p:cNvCxnSpPr/>
          <p:nvPr/>
        </p:nvCxnSpPr>
        <p:spPr bwMode="auto">
          <a:xfrm>
            <a:off x="6553200" y="4961692"/>
            <a:ext cx="1143000"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2" name="Straight Connector 31"/>
          <p:cNvCxnSpPr/>
          <p:nvPr/>
        </p:nvCxnSpPr>
        <p:spPr bwMode="auto">
          <a:xfrm flipH="1">
            <a:off x="6172200" y="4885492"/>
            <a:ext cx="228600" cy="22860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3" name="Straight Connector 32"/>
          <p:cNvCxnSpPr/>
          <p:nvPr/>
        </p:nvCxnSpPr>
        <p:spPr bwMode="auto">
          <a:xfrm flipH="1">
            <a:off x="6400800" y="4885492"/>
            <a:ext cx="228600" cy="22860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6" name="TextBox 35"/>
          <p:cNvSpPr txBox="1"/>
          <p:nvPr/>
        </p:nvSpPr>
        <p:spPr>
          <a:xfrm>
            <a:off x="1752600" y="3623846"/>
            <a:ext cx="3048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2</a:t>
            </a:r>
            <a:endParaRPr lang="en-US" sz="1600" dirty="0">
              <a:solidFill>
                <a:srgbClr val="FFFFFF"/>
              </a:solidFill>
              <a:latin typeface="Arial" charset="0"/>
              <a:ea typeface="ＭＳ Ｐゴシック" charset="0"/>
              <a:cs typeface="ＭＳ Ｐゴシック" charset="0"/>
            </a:endParaRPr>
          </a:p>
        </p:txBody>
      </p:sp>
      <p:sp>
        <p:nvSpPr>
          <p:cNvPr id="37" name="TextBox 36"/>
          <p:cNvSpPr txBox="1"/>
          <p:nvPr/>
        </p:nvSpPr>
        <p:spPr>
          <a:xfrm>
            <a:off x="2209800" y="1718846"/>
            <a:ext cx="3810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6</a:t>
            </a:r>
            <a:endParaRPr lang="en-US" sz="1600" dirty="0">
              <a:solidFill>
                <a:srgbClr val="FFFFFF"/>
              </a:solidFill>
              <a:latin typeface="Arial" charset="0"/>
              <a:ea typeface="ＭＳ Ｐゴシック" charset="0"/>
              <a:cs typeface="ＭＳ Ｐゴシック" charset="0"/>
            </a:endParaRPr>
          </a:p>
        </p:txBody>
      </p:sp>
      <p:sp>
        <p:nvSpPr>
          <p:cNvPr id="38" name="TextBox 37"/>
          <p:cNvSpPr txBox="1"/>
          <p:nvPr/>
        </p:nvSpPr>
        <p:spPr>
          <a:xfrm>
            <a:off x="2667000" y="1185446"/>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7</a:t>
            </a:r>
            <a:endParaRPr lang="en-US" sz="1600" dirty="0">
              <a:solidFill>
                <a:srgbClr val="FFFFFF"/>
              </a:solidFill>
              <a:latin typeface="Arial" charset="0"/>
              <a:ea typeface="ＭＳ Ｐゴシック" charset="0"/>
              <a:cs typeface="ＭＳ Ｐゴシック" charset="0"/>
            </a:endParaRPr>
          </a:p>
        </p:txBody>
      </p:sp>
      <p:sp>
        <p:nvSpPr>
          <p:cNvPr id="39" name="TextBox 38"/>
          <p:cNvSpPr txBox="1"/>
          <p:nvPr/>
        </p:nvSpPr>
        <p:spPr>
          <a:xfrm>
            <a:off x="3200400" y="3132892"/>
            <a:ext cx="3810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3</a:t>
            </a:r>
            <a:endParaRPr lang="en-US" sz="1600" dirty="0">
              <a:solidFill>
                <a:srgbClr val="FFFFFF"/>
              </a:solidFill>
              <a:latin typeface="Arial" charset="0"/>
              <a:ea typeface="ＭＳ Ｐゴシック" charset="0"/>
              <a:cs typeface="ＭＳ Ｐゴシック" charset="0"/>
            </a:endParaRPr>
          </a:p>
        </p:txBody>
      </p:sp>
      <p:sp>
        <p:nvSpPr>
          <p:cNvPr id="40" name="TextBox 39"/>
          <p:cNvSpPr txBox="1"/>
          <p:nvPr/>
        </p:nvSpPr>
        <p:spPr>
          <a:xfrm>
            <a:off x="4191000" y="4123492"/>
            <a:ext cx="3810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endParaRPr lang="en-US" sz="1600" dirty="0">
              <a:solidFill>
                <a:srgbClr val="FFFFFF"/>
              </a:solidFill>
              <a:latin typeface="Arial" charset="0"/>
              <a:ea typeface="ＭＳ Ｐゴシック" charset="0"/>
              <a:cs typeface="ＭＳ Ｐゴシック" charset="0"/>
            </a:endParaRPr>
          </a:p>
        </p:txBody>
      </p:sp>
      <p:sp>
        <p:nvSpPr>
          <p:cNvPr id="41" name="TextBox 40"/>
          <p:cNvSpPr txBox="1"/>
          <p:nvPr/>
        </p:nvSpPr>
        <p:spPr>
          <a:xfrm>
            <a:off x="6629400" y="41234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endParaRPr lang="en-US" sz="1600" dirty="0">
              <a:solidFill>
                <a:srgbClr val="FFFFFF"/>
              </a:solidFill>
              <a:latin typeface="Arial" charset="0"/>
              <a:ea typeface="ＭＳ Ｐゴシック" charset="0"/>
              <a:cs typeface="ＭＳ Ｐゴシック" charset="0"/>
            </a:endParaRPr>
          </a:p>
        </p:txBody>
      </p:sp>
      <p:sp>
        <p:nvSpPr>
          <p:cNvPr id="43" name="TextBox 42"/>
          <p:cNvSpPr txBox="1"/>
          <p:nvPr/>
        </p:nvSpPr>
        <p:spPr>
          <a:xfrm>
            <a:off x="3657600" y="4123492"/>
            <a:ext cx="3810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endParaRPr lang="en-US" sz="1600" dirty="0">
              <a:solidFill>
                <a:srgbClr val="FFFFFF"/>
              </a:solidFill>
              <a:latin typeface="Arial" charset="0"/>
              <a:ea typeface="ＭＳ Ｐゴシック" charset="0"/>
              <a:cs typeface="ＭＳ Ｐゴシック" charset="0"/>
            </a:endParaRPr>
          </a:p>
        </p:txBody>
      </p:sp>
      <p:sp>
        <p:nvSpPr>
          <p:cNvPr id="44" name="TextBox 43"/>
          <p:cNvSpPr txBox="1"/>
          <p:nvPr/>
        </p:nvSpPr>
        <p:spPr>
          <a:xfrm>
            <a:off x="5638800" y="4123492"/>
            <a:ext cx="457200" cy="338554"/>
          </a:xfrm>
          <a:prstGeom prst="rect">
            <a:avLst/>
          </a:prstGeom>
          <a:noFill/>
        </p:spPr>
        <p:txBody>
          <a:bodyPr wrap="square" rtlCol="0">
            <a:spAutoFit/>
          </a:bodyPr>
          <a:lstStyle/>
          <a:p>
            <a:pPr algn="ct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endParaRPr lang="en-US" sz="1600" dirty="0">
              <a:solidFill>
                <a:srgbClr val="FFFFFF"/>
              </a:solidFill>
              <a:latin typeface="Arial" charset="0"/>
              <a:ea typeface="ＭＳ Ｐゴシック" charset="0"/>
              <a:cs typeface="ＭＳ Ｐゴシック" charset="0"/>
            </a:endParaRPr>
          </a:p>
        </p:txBody>
      </p:sp>
      <p:sp>
        <p:nvSpPr>
          <p:cNvPr id="45" name="TextBox 44"/>
          <p:cNvSpPr txBox="1"/>
          <p:nvPr/>
        </p:nvSpPr>
        <p:spPr>
          <a:xfrm>
            <a:off x="7010400" y="6019800"/>
            <a:ext cx="156475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Median: 4 lines</a:t>
            </a:r>
            <a:endParaRPr lang="en-US" sz="1600" dirty="0">
              <a:solidFill>
                <a:srgbClr val="FFFFFF"/>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5112606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How long did the patient live with </a:t>
            </a:r>
            <a:r>
              <a:rPr lang="en-US" sz="2400" b="1" dirty="0" err="1" smtClean="0">
                <a:solidFill>
                  <a:srgbClr val="FFFFFF"/>
                </a:solidFill>
              </a:rPr>
              <a:t>mCRC</a:t>
            </a:r>
            <a:r>
              <a:rPr lang="en-US" sz="2400" b="1" dirty="0" smtClean="0">
                <a:solidFill>
                  <a:srgbClr val="FFFFFF"/>
                </a:solidFill>
              </a:rPr>
              <a:t>?</a:t>
            </a:r>
            <a:endParaRPr lang="en-US" sz="2400" b="1" dirty="0">
              <a:solidFill>
                <a:srgbClr val="FFFFFF"/>
              </a:solidFill>
            </a:endParaRPr>
          </a:p>
        </p:txBody>
      </p:sp>
      <p:graphicFrame>
        <p:nvGraphicFramePr>
          <p:cNvPr id="35" name="Chart 34"/>
          <p:cNvGraphicFramePr/>
          <p:nvPr>
            <p:extLst>
              <p:ext uri="{D42A27DB-BD31-4B8C-83A1-F6EECF244321}">
                <p14:modId xmlns:p14="http://schemas.microsoft.com/office/powerpoint/2010/main" val="1799978444"/>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313485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4638"/>
            <a:ext cx="8229600" cy="868362"/>
          </a:xfrm>
        </p:spPr>
        <p:txBody>
          <a:bodyPr/>
          <a:lstStyle/>
          <a:p>
            <a:pPr>
              <a:defRPr/>
            </a:pPr>
            <a:r>
              <a:rPr lang="en-US" sz="3200" dirty="0" smtClean="0">
                <a:solidFill>
                  <a:srgbClr val="FFFF00"/>
                </a:solidFill>
                <a:latin typeface="+mn-lt"/>
              </a:rPr>
              <a:t>Regorafenib</a:t>
            </a:r>
          </a:p>
        </p:txBody>
      </p:sp>
      <p:sp>
        <p:nvSpPr>
          <p:cNvPr id="39939" name="Content Placeholder 2"/>
          <p:cNvSpPr>
            <a:spLocks noGrp="1"/>
          </p:cNvSpPr>
          <p:nvPr>
            <p:ph idx="1"/>
          </p:nvPr>
        </p:nvSpPr>
        <p:spPr>
          <a:xfrm>
            <a:off x="457200" y="3352800"/>
            <a:ext cx="8229600" cy="3051175"/>
          </a:xfrm>
        </p:spPr>
        <p:txBody>
          <a:bodyPr/>
          <a:lstStyle/>
          <a:p>
            <a:r>
              <a:rPr lang="en-US" sz="2800" dirty="0" smtClean="0">
                <a:ea typeface="ＭＳ Ｐゴシック" pitchFamily="34" charset="-128"/>
              </a:rPr>
              <a:t>Orally available multi-kinase inhibitor:  </a:t>
            </a:r>
          </a:p>
          <a:p>
            <a:pPr lvl="1"/>
            <a:r>
              <a:rPr lang="en-US" sz="2400" dirty="0" smtClean="0">
                <a:ea typeface="ＭＳ Ｐゴシック" pitchFamily="34" charset="-128"/>
              </a:rPr>
              <a:t>Inhibits a number of receptor tyrosine kinases (RTKs) involved </a:t>
            </a:r>
            <a:r>
              <a:rPr lang="en-US" sz="2400" dirty="0">
                <a:ea typeface="ＭＳ Ｐゴシック" pitchFamily="34" charset="-128"/>
              </a:rPr>
              <a:t>in tumor progression including VEGFR 2/3, TIE-</a:t>
            </a:r>
            <a:r>
              <a:rPr lang="en-US" sz="2400" dirty="0" smtClean="0">
                <a:ea typeface="ＭＳ Ｐゴシック" pitchFamily="34" charset="-128"/>
              </a:rPr>
              <a:t>2, c</a:t>
            </a:r>
            <a:r>
              <a:rPr lang="en-US" sz="2400" dirty="0">
                <a:ea typeface="ＭＳ Ｐゴシック" pitchFamily="34" charset="-128"/>
              </a:rPr>
              <a:t>-KIT and PDGFR-</a:t>
            </a:r>
            <a:r>
              <a:rPr lang="el-GR" sz="2400" dirty="0">
                <a:ea typeface="ＭＳ Ｐゴシック" pitchFamily="34" charset="-128"/>
              </a:rPr>
              <a:t>β</a:t>
            </a:r>
            <a:endParaRPr lang="en-US" sz="2400" dirty="0">
              <a:ea typeface="ＭＳ Ｐゴシック" pitchFamily="34" charset="-128"/>
            </a:endParaRPr>
          </a:p>
          <a:p>
            <a:pPr lvl="1"/>
            <a:r>
              <a:rPr lang="en-US" sz="2400" dirty="0" smtClean="0">
                <a:ea typeface="ＭＳ Ｐゴシック" pitchFamily="34" charset="-128"/>
              </a:rPr>
              <a:t>Targets mutant BRAF in the (</a:t>
            </a:r>
            <a:r>
              <a:rPr lang="en-US" sz="2400" dirty="0">
                <a:ea typeface="ＭＳ Ｐゴシック" pitchFamily="34" charset="-128"/>
              </a:rPr>
              <a:t>RAS/RAF/MEK/ERK</a:t>
            </a:r>
            <a:r>
              <a:rPr lang="en-US" sz="2400" dirty="0" smtClean="0">
                <a:ea typeface="ＭＳ Ｐゴシック" pitchFamily="34" charset="-128"/>
              </a:rPr>
              <a:t>) proliferative signaling pathway </a:t>
            </a:r>
          </a:p>
          <a:p>
            <a:pPr lvl="1"/>
            <a:r>
              <a:rPr lang="en-US" sz="2400" dirty="0" smtClean="0">
                <a:ea typeface="ＭＳ Ｐゴシック" pitchFamily="34" charset="-128"/>
              </a:rPr>
              <a:t>Significant tumor growth inhibition in CRC </a:t>
            </a:r>
            <a:r>
              <a:rPr lang="en-US" sz="2400" dirty="0" err="1" smtClean="0">
                <a:ea typeface="ＭＳ Ｐゴシック" pitchFamily="34" charset="-128"/>
              </a:rPr>
              <a:t>xenografts</a:t>
            </a:r>
            <a:endParaRPr lang="en-US" sz="2400" dirty="0" smtClean="0">
              <a:ea typeface="ＭＳ Ｐゴシック" pitchFamily="34" charset="-128"/>
            </a:endParaRPr>
          </a:p>
          <a:p>
            <a:endParaRPr lang="en-US" sz="2400" dirty="0" smtClean="0">
              <a:ea typeface="ＭＳ Ｐゴシック" pitchFamily="34" charset="-128"/>
            </a:endParaRPr>
          </a:p>
          <a:p>
            <a:endParaRPr lang="en-US" sz="2400" dirty="0" smtClean="0">
              <a:ea typeface="ＭＳ Ｐゴシック" pitchFamily="34" charset="-128"/>
            </a:endParaRPr>
          </a:p>
        </p:txBody>
      </p:sp>
      <p:pic>
        <p:nvPicPr>
          <p:cNvPr id="5" name="Picture 3"/>
          <p:cNvPicPr>
            <a:picLocks noChangeAspect="1"/>
          </p:cNvPicPr>
          <p:nvPr/>
        </p:nvPicPr>
        <p:blipFill>
          <a:blip r:embed="rId3">
            <a:extLst>
              <a:ext uri="{28A0092B-C50C-407E-A947-70E740481C1C}">
                <a14:useLocalDpi xmlns:a14="http://schemas.microsoft.com/office/drawing/2010/main" val="0"/>
              </a:ext>
            </a:extLst>
          </a:blip>
          <a:srcRect b="35297"/>
          <a:stretch>
            <a:fillRect/>
          </a:stretch>
        </p:blipFill>
        <p:spPr bwMode="auto">
          <a:xfrm>
            <a:off x="838200" y="1373188"/>
            <a:ext cx="3886201" cy="182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Donut 5"/>
          <p:cNvSpPr/>
          <p:nvPr/>
        </p:nvSpPr>
        <p:spPr bwMode="auto">
          <a:xfrm>
            <a:off x="2514600" y="2667000"/>
            <a:ext cx="457200" cy="457200"/>
          </a:xfrm>
          <a:prstGeom prst="donut">
            <a:avLst/>
          </a:prstGeom>
          <a:solidFill>
            <a:srgbClr val="FF0000"/>
          </a:solidFill>
          <a:ln w="38100" cap="flat" cmpd="sng" algn="ctr">
            <a:solidFill>
              <a:srgbClr val="FFFF00"/>
            </a:solidFill>
            <a:prstDash val="solid"/>
            <a:round/>
            <a:headEnd type="none" w="med" len="med"/>
            <a:tailEnd type="none" w="med" len="med"/>
          </a:ln>
          <a:effectLst/>
        </p:spPr>
        <p:txBody>
          <a:bodyPr/>
          <a:lstStyle/>
          <a:p>
            <a:pPr>
              <a:defRPr/>
            </a:pPr>
            <a:endParaRPr lang="en-US">
              <a:cs typeface="ＭＳ Ｐゴシック" charset="0"/>
            </a:endParaRPr>
          </a:p>
        </p:txBody>
      </p:sp>
    </p:spTree>
    <p:extLst>
      <p:ext uri="{BB962C8B-B14F-4D97-AF65-F5344CB8AC3E}">
        <p14:creationId xmlns:p14="http://schemas.microsoft.com/office/powerpoint/2010/main" val="20717518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oldbergGraph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9600"/>
            <a:ext cx="9144000" cy="6016752"/>
          </a:xfrm>
          <a:prstGeom prst="rect">
            <a:avLst/>
          </a:prstGeom>
        </p:spPr>
      </p:pic>
      <p:sp>
        <p:nvSpPr>
          <p:cNvPr id="2" name="TextBox 1"/>
          <p:cNvSpPr txBox="1"/>
          <p:nvPr/>
        </p:nvSpPr>
        <p:spPr>
          <a:xfrm>
            <a:off x="76200" y="0"/>
            <a:ext cx="9296400" cy="553998"/>
          </a:xfrm>
          <a:prstGeom prst="rect">
            <a:avLst/>
          </a:prstGeom>
          <a:noFill/>
        </p:spPr>
        <p:txBody>
          <a:bodyPr wrap="square" rtlCol="0">
            <a:spAutoFit/>
          </a:bodyPr>
          <a:lstStyle/>
          <a:p>
            <a:pPr algn="ctr"/>
            <a:r>
              <a:rPr lang="en-US" sz="3000" b="1" dirty="0" smtClean="0"/>
              <a:t>Mechanisms of resistance to anti-</a:t>
            </a:r>
            <a:r>
              <a:rPr lang="en-US" sz="3000" b="1" dirty="0" err="1" smtClean="0"/>
              <a:t>angiogenic</a:t>
            </a:r>
            <a:r>
              <a:rPr lang="en-US" sz="3000" b="1" dirty="0" smtClean="0"/>
              <a:t> drugs</a:t>
            </a:r>
            <a:endParaRPr lang="en-US" sz="3000" b="1" dirty="0"/>
          </a:p>
        </p:txBody>
      </p:sp>
      <p:sp>
        <p:nvSpPr>
          <p:cNvPr id="3" name="TextBox 2"/>
          <p:cNvSpPr txBox="1"/>
          <p:nvPr/>
        </p:nvSpPr>
        <p:spPr>
          <a:xfrm>
            <a:off x="533400" y="609600"/>
            <a:ext cx="3733800" cy="769441"/>
          </a:xfrm>
          <a:prstGeom prst="rect">
            <a:avLst/>
          </a:prstGeom>
          <a:noFill/>
        </p:spPr>
        <p:txBody>
          <a:bodyPr wrap="square" rtlCol="0">
            <a:spAutoFit/>
          </a:bodyPr>
          <a:lstStyle/>
          <a:p>
            <a:pPr algn="ctr"/>
            <a:r>
              <a:rPr lang="en-US" sz="2200" b="1" dirty="0" smtClean="0"/>
              <a:t>Amplification of </a:t>
            </a:r>
            <a:br>
              <a:rPr lang="en-US" sz="2200" b="1" dirty="0" smtClean="0"/>
            </a:br>
            <a:r>
              <a:rPr lang="en-US" sz="2200" b="1" dirty="0" smtClean="0"/>
              <a:t>pro-</a:t>
            </a:r>
            <a:r>
              <a:rPr lang="en-US" sz="2200" b="1" dirty="0" err="1" smtClean="0"/>
              <a:t>angiogenic</a:t>
            </a:r>
            <a:r>
              <a:rPr lang="en-US" sz="2200" b="1" dirty="0" smtClean="0"/>
              <a:t> genes</a:t>
            </a:r>
            <a:endParaRPr lang="en-US" sz="2200" b="1" dirty="0"/>
          </a:p>
        </p:txBody>
      </p:sp>
      <p:sp>
        <p:nvSpPr>
          <p:cNvPr id="7" name="TextBox 6"/>
          <p:cNvSpPr txBox="1"/>
          <p:nvPr/>
        </p:nvSpPr>
        <p:spPr>
          <a:xfrm>
            <a:off x="5181600" y="609600"/>
            <a:ext cx="3733800" cy="769441"/>
          </a:xfrm>
          <a:prstGeom prst="rect">
            <a:avLst/>
          </a:prstGeom>
          <a:noFill/>
        </p:spPr>
        <p:txBody>
          <a:bodyPr wrap="square" rtlCol="0">
            <a:spAutoFit/>
          </a:bodyPr>
          <a:lstStyle/>
          <a:p>
            <a:pPr algn="ctr"/>
            <a:r>
              <a:rPr lang="en-US" sz="2200" b="1" dirty="0" smtClean="0"/>
              <a:t>Escape via different modes </a:t>
            </a:r>
            <a:br>
              <a:rPr lang="en-US" sz="2200" b="1" dirty="0" smtClean="0"/>
            </a:br>
            <a:r>
              <a:rPr lang="en-US" sz="2200" b="1" dirty="0" smtClean="0"/>
              <a:t>of vascularization</a:t>
            </a:r>
            <a:endParaRPr lang="en-US" sz="2200" b="1" dirty="0"/>
          </a:p>
        </p:txBody>
      </p:sp>
      <p:sp>
        <p:nvSpPr>
          <p:cNvPr id="8" name="TextBox 7"/>
          <p:cNvSpPr txBox="1"/>
          <p:nvPr/>
        </p:nvSpPr>
        <p:spPr>
          <a:xfrm>
            <a:off x="228600" y="5867400"/>
            <a:ext cx="3733800" cy="769441"/>
          </a:xfrm>
          <a:prstGeom prst="rect">
            <a:avLst/>
          </a:prstGeom>
          <a:noFill/>
        </p:spPr>
        <p:txBody>
          <a:bodyPr wrap="square" rtlCol="0">
            <a:spAutoFit/>
          </a:bodyPr>
          <a:lstStyle/>
          <a:p>
            <a:pPr algn="ctr"/>
            <a:r>
              <a:rPr lang="en-US" sz="2200" b="1" dirty="0" smtClean="0"/>
              <a:t>Secretion of multiple </a:t>
            </a:r>
            <a:br>
              <a:rPr lang="en-US" sz="2200" b="1" dirty="0" smtClean="0"/>
            </a:br>
            <a:r>
              <a:rPr lang="en-US" sz="2200" b="1" dirty="0" smtClean="0"/>
              <a:t>pro-</a:t>
            </a:r>
            <a:r>
              <a:rPr lang="en-US" sz="2200" b="1" dirty="0" err="1" smtClean="0"/>
              <a:t>angiogenic</a:t>
            </a:r>
            <a:r>
              <a:rPr lang="en-US" sz="2200" b="1" dirty="0" smtClean="0"/>
              <a:t> factors</a:t>
            </a:r>
            <a:endParaRPr lang="en-US" sz="2200" b="1" dirty="0"/>
          </a:p>
        </p:txBody>
      </p:sp>
      <p:sp>
        <p:nvSpPr>
          <p:cNvPr id="9" name="TextBox 8"/>
          <p:cNvSpPr txBox="1"/>
          <p:nvPr/>
        </p:nvSpPr>
        <p:spPr>
          <a:xfrm>
            <a:off x="4724400" y="5791200"/>
            <a:ext cx="3733800" cy="769441"/>
          </a:xfrm>
          <a:prstGeom prst="rect">
            <a:avLst/>
          </a:prstGeom>
          <a:noFill/>
        </p:spPr>
        <p:txBody>
          <a:bodyPr wrap="square" rtlCol="0">
            <a:spAutoFit/>
          </a:bodyPr>
          <a:lstStyle/>
          <a:p>
            <a:pPr algn="ctr"/>
            <a:r>
              <a:rPr lang="en-US" sz="2200" b="1" dirty="0" smtClean="0"/>
              <a:t>Recruitment of </a:t>
            </a:r>
            <a:br>
              <a:rPr lang="en-US" sz="2200" b="1" dirty="0" smtClean="0"/>
            </a:br>
            <a:r>
              <a:rPr lang="en-US" sz="2200" b="1" dirty="0" smtClean="0"/>
              <a:t>pro-</a:t>
            </a:r>
            <a:r>
              <a:rPr lang="en-US" sz="2200" b="1" dirty="0" err="1" smtClean="0"/>
              <a:t>angiogenic</a:t>
            </a:r>
            <a:r>
              <a:rPr lang="en-US" sz="2200" b="1" dirty="0" smtClean="0"/>
              <a:t> BMDCs</a:t>
            </a:r>
            <a:endParaRPr lang="en-US" sz="2200" b="1" dirty="0"/>
          </a:p>
        </p:txBody>
      </p:sp>
    </p:spTree>
    <p:extLst>
      <p:ext uri="{BB962C8B-B14F-4D97-AF65-F5344CB8AC3E}">
        <p14:creationId xmlns:p14="http://schemas.microsoft.com/office/powerpoint/2010/main" val="1209235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p:cNvSpPr>
            <a:spLocks noChangeArrowheads="1"/>
          </p:cNvSpPr>
          <p:nvPr/>
        </p:nvSpPr>
        <p:spPr bwMode="auto">
          <a:xfrm>
            <a:off x="3394075" y="3086100"/>
            <a:ext cx="533400" cy="304800"/>
          </a:xfrm>
          <a:prstGeom prst="rightArrow">
            <a:avLst>
              <a:gd name="adj1" fmla="val 50000"/>
              <a:gd name="adj2" fmla="val 49997"/>
            </a:avLst>
          </a:prstGeom>
          <a:solidFill>
            <a:srgbClr val="FF6600"/>
          </a:soli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sp>
        <p:nvSpPr>
          <p:cNvPr id="8" name="Right Arrow 7"/>
          <p:cNvSpPr>
            <a:spLocks noChangeArrowheads="1"/>
          </p:cNvSpPr>
          <p:nvPr/>
        </p:nvSpPr>
        <p:spPr bwMode="auto">
          <a:xfrm>
            <a:off x="3394075" y="1444625"/>
            <a:ext cx="533400" cy="304800"/>
          </a:xfrm>
          <a:prstGeom prst="rightArrow">
            <a:avLst>
              <a:gd name="adj1" fmla="val 50000"/>
              <a:gd name="adj2" fmla="val 49997"/>
            </a:avLst>
          </a:prstGeom>
          <a:solidFill>
            <a:srgbClr val="FF6600"/>
          </a:soli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sp>
        <p:nvSpPr>
          <p:cNvPr id="47108" name="Title 1"/>
          <p:cNvSpPr>
            <a:spLocks noGrp="1"/>
          </p:cNvSpPr>
          <p:nvPr>
            <p:ph type="title"/>
          </p:nvPr>
        </p:nvSpPr>
        <p:spPr>
          <a:xfrm>
            <a:off x="228600" y="152401"/>
            <a:ext cx="8686800" cy="838200"/>
          </a:xfrm>
        </p:spPr>
        <p:txBody>
          <a:bodyPr/>
          <a:lstStyle/>
          <a:p>
            <a:r>
              <a:rPr lang="en-US" smtClean="0">
                <a:solidFill>
                  <a:srgbClr val="FFFF66"/>
                </a:solidFill>
                <a:ea typeface="ＭＳ Ｐゴシック" pitchFamily="34" charset="-128"/>
              </a:rPr>
              <a:t>CORRECT study design</a:t>
            </a:r>
          </a:p>
        </p:txBody>
      </p:sp>
      <p:sp>
        <p:nvSpPr>
          <p:cNvPr id="47109" name="Content Placeholder 2"/>
          <p:cNvSpPr>
            <a:spLocks noGrp="1"/>
          </p:cNvSpPr>
          <p:nvPr>
            <p:ph idx="1"/>
          </p:nvPr>
        </p:nvSpPr>
        <p:spPr>
          <a:xfrm>
            <a:off x="228600" y="3810000"/>
            <a:ext cx="8915400" cy="2438400"/>
          </a:xfrm>
        </p:spPr>
        <p:txBody>
          <a:bodyPr/>
          <a:lstStyle/>
          <a:p>
            <a:r>
              <a:rPr lang="en-US" sz="1800" dirty="0" smtClean="0">
                <a:ea typeface="ＭＳ Ｐゴシック" pitchFamily="34" charset="-128"/>
              </a:rPr>
              <a:t>Multicenter, randomized, double-blind, placebo-controlled, phase III</a:t>
            </a:r>
          </a:p>
          <a:p>
            <a:pPr lvl="1">
              <a:spcBef>
                <a:spcPts val="300"/>
              </a:spcBef>
            </a:pPr>
            <a:r>
              <a:rPr lang="en-US" sz="1600" b="1" dirty="0" smtClean="0">
                <a:solidFill>
                  <a:srgbClr val="FFFF00"/>
                </a:solidFill>
                <a:ea typeface="ＭＳ Ｐゴシック" pitchFamily="34" charset="-128"/>
              </a:rPr>
              <a:t>2:1 randomization</a:t>
            </a:r>
          </a:p>
          <a:p>
            <a:pPr lvl="1">
              <a:spcBef>
                <a:spcPts val="300"/>
              </a:spcBef>
            </a:pPr>
            <a:r>
              <a:rPr lang="en-US" sz="1600" dirty="0" err="1" smtClean="0">
                <a:ea typeface="ＭＳ Ｐゴシック" pitchFamily="34" charset="-128"/>
              </a:rPr>
              <a:t>Strat</a:t>
            </a:r>
            <a:r>
              <a:rPr lang="en-US" sz="1600" dirty="0" smtClean="0">
                <a:ea typeface="ＭＳ Ｐゴシック" pitchFamily="34" charset="-128"/>
              </a:rPr>
              <a:t>. factors: prior anti-VEGF therapy, time from diagnosis of </a:t>
            </a:r>
            <a:r>
              <a:rPr lang="en-US" sz="1600" dirty="0" err="1" smtClean="0">
                <a:ea typeface="ＭＳ Ｐゴシック" pitchFamily="34" charset="-128"/>
              </a:rPr>
              <a:t>mCRC</a:t>
            </a:r>
            <a:r>
              <a:rPr lang="en-US" sz="1600" dirty="0" smtClean="0">
                <a:ea typeface="ＭＳ Ｐゴシック" pitchFamily="34" charset="-128"/>
              </a:rPr>
              <a:t>, geographical region</a:t>
            </a:r>
          </a:p>
          <a:p>
            <a:pPr>
              <a:spcBef>
                <a:spcPts val="900"/>
              </a:spcBef>
            </a:pPr>
            <a:r>
              <a:rPr lang="en-US" sz="1600" dirty="0" smtClean="0">
                <a:ea typeface="ＭＳ Ｐゴシック" pitchFamily="34" charset="-128"/>
              </a:rPr>
              <a:t>Global trial: 16 countries, 114 active centers</a:t>
            </a:r>
          </a:p>
          <a:p>
            <a:pPr lvl="1">
              <a:spcBef>
                <a:spcPts val="300"/>
              </a:spcBef>
            </a:pPr>
            <a:r>
              <a:rPr lang="en-US" sz="1600" dirty="0" smtClean="0">
                <a:ea typeface="ＭＳ Ｐゴシック" pitchFamily="34" charset="-128"/>
              </a:rPr>
              <a:t>1,052 patients screened</a:t>
            </a:r>
            <a:r>
              <a:rPr lang="en-US" sz="1600" b="1" dirty="0" smtClean="0">
                <a:solidFill>
                  <a:srgbClr val="FFFF66"/>
                </a:solidFill>
                <a:ea typeface="ＭＳ Ｐゴシック" pitchFamily="34" charset="-128"/>
              </a:rPr>
              <a:t>, 760 patients randomized within 10 months</a:t>
            </a:r>
          </a:p>
          <a:p>
            <a:pPr>
              <a:spcBef>
                <a:spcPts val="900"/>
              </a:spcBef>
            </a:pPr>
            <a:r>
              <a:rPr lang="en-US" sz="1600" dirty="0" smtClean="0">
                <a:ea typeface="ＭＳ Ｐゴシック" pitchFamily="34" charset="-128"/>
              </a:rPr>
              <a:t>Secondary endpoints: PFS, ORR, DCR</a:t>
            </a:r>
          </a:p>
          <a:p>
            <a:pPr>
              <a:spcBef>
                <a:spcPts val="900"/>
              </a:spcBef>
            </a:pPr>
            <a:r>
              <a:rPr lang="en-US" sz="1600" dirty="0" smtClean="0">
                <a:ea typeface="ＭＳ Ｐゴシック" pitchFamily="34" charset="-128"/>
              </a:rPr>
              <a:t>Tertiary endpoints: duration of response / stable disease, QOL, pharmacokinetics, biomarkers</a:t>
            </a:r>
          </a:p>
        </p:txBody>
      </p:sp>
      <p:sp>
        <p:nvSpPr>
          <p:cNvPr id="2" name="Rounded Rectangle 1"/>
          <p:cNvSpPr>
            <a:spLocks noChangeArrowheads="1"/>
          </p:cNvSpPr>
          <p:nvPr/>
        </p:nvSpPr>
        <p:spPr bwMode="auto">
          <a:xfrm>
            <a:off x="433388" y="1998663"/>
            <a:ext cx="2005012" cy="1039812"/>
          </a:xfrm>
          <a:prstGeom prst="roundRect">
            <a:avLst>
              <a:gd name="adj" fmla="val 16667"/>
            </a:avLst>
          </a:prstGeom>
          <a:gradFill rotWithShape="1">
            <a:gsLst>
              <a:gs pos="0">
                <a:srgbClr val="00BEFF"/>
              </a:gs>
              <a:gs pos="20000">
                <a:srgbClr val="00BBFF"/>
              </a:gs>
              <a:gs pos="100000">
                <a:srgbClr val="008ECD"/>
              </a:gs>
            </a:gsLst>
            <a:lin ang="5400000"/>
          </a:gradFill>
          <a:ln w="9525">
            <a:solidFill>
              <a:srgbClr val="00AFF0"/>
            </a:solidFill>
            <a:round/>
            <a:headEnd/>
            <a:tailEnd/>
          </a:ln>
          <a:effectLst>
            <a:outerShdw dist="23000" dir="5400000" rotWithShape="0">
              <a:srgbClr val="808080">
                <a:alpha val="34998"/>
              </a:srgbClr>
            </a:outerShdw>
          </a:effectLst>
        </p:spPr>
        <p:txBody>
          <a:bodyPr anchor="ctr"/>
          <a:lstStyle/>
          <a:p>
            <a:pPr algn="ctr">
              <a:defRPr/>
            </a:pPr>
            <a:r>
              <a:rPr lang="en-US" dirty="0" err="1">
                <a:solidFill>
                  <a:schemeClr val="lt1"/>
                </a:solidFill>
                <a:latin typeface="+mn-lt"/>
                <a:ea typeface="+mn-ea"/>
              </a:rPr>
              <a:t>mCRC</a:t>
            </a:r>
            <a:r>
              <a:rPr lang="en-US" dirty="0">
                <a:solidFill>
                  <a:schemeClr val="lt1"/>
                </a:solidFill>
                <a:latin typeface="+mn-lt"/>
                <a:ea typeface="+mn-ea"/>
              </a:rPr>
              <a:t> after standard therapy</a:t>
            </a:r>
          </a:p>
        </p:txBody>
      </p:sp>
      <p:sp>
        <p:nvSpPr>
          <p:cNvPr id="3" name="Rectangle 2"/>
          <p:cNvSpPr>
            <a:spLocks noChangeArrowheads="1"/>
          </p:cNvSpPr>
          <p:nvPr/>
        </p:nvSpPr>
        <p:spPr bwMode="auto">
          <a:xfrm>
            <a:off x="3048000" y="1198563"/>
            <a:ext cx="381000" cy="2438400"/>
          </a:xfrm>
          <a:prstGeom prst="rect">
            <a:avLst/>
          </a:prstGeom>
          <a:solidFill>
            <a:srgbClr val="FF6600"/>
          </a:soli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80000"/>
              </a:lnSpc>
              <a:defRPr/>
            </a:pPr>
            <a:r>
              <a:rPr lang="en-US" sz="1400" dirty="0" smtClean="0">
                <a:solidFill>
                  <a:schemeClr val="lt1"/>
                </a:solidFill>
                <a:latin typeface="+mn-lt"/>
                <a:ea typeface="+mn-ea"/>
              </a:rPr>
              <a:t>R</a:t>
            </a:r>
            <a:br>
              <a:rPr lang="en-US" sz="1400" dirty="0" smtClean="0">
                <a:solidFill>
                  <a:schemeClr val="lt1"/>
                </a:solidFill>
                <a:latin typeface="+mn-lt"/>
                <a:ea typeface="+mn-ea"/>
              </a:rPr>
            </a:br>
            <a:r>
              <a:rPr lang="en-US" sz="1400" dirty="0" smtClean="0">
                <a:solidFill>
                  <a:schemeClr val="lt1"/>
                </a:solidFill>
                <a:latin typeface="+mn-lt"/>
                <a:ea typeface="+mn-ea"/>
              </a:rPr>
              <a:t>ANDOM I</a:t>
            </a:r>
            <a:br>
              <a:rPr lang="en-US" sz="1400" dirty="0" smtClean="0">
                <a:solidFill>
                  <a:schemeClr val="lt1"/>
                </a:solidFill>
                <a:latin typeface="+mn-lt"/>
                <a:ea typeface="+mn-ea"/>
              </a:rPr>
            </a:br>
            <a:r>
              <a:rPr lang="en-US" sz="1400" dirty="0" smtClean="0">
                <a:solidFill>
                  <a:schemeClr val="lt1"/>
                </a:solidFill>
                <a:latin typeface="+mn-lt"/>
                <a:ea typeface="+mn-ea"/>
              </a:rPr>
              <a:t> Z</a:t>
            </a:r>
            <a:br>
              <a:rPr lang="en-US" sz="1400" dirty="0" smtClean="0">
                <a:solidFill>
                  <a:schemeClr val="lt1"/>
                </a:solidFill>
                <a:latin typeface="+mn-lt"/>
                <a:ea typeface="+mn-ea"/>
              </a:rPr>
            </a:br>
            <a:r>
              <a:rPr lang="en-US" sz="1400" dirty="0" smtClean="0">
                <a:solidFill>
                  <a:schemeClr val="lt1"/>
                </a:solidFill>
                <a:latin typeface="+mn-lt"/>
                <a:ea typeface="+mn-ea"/>
              </a:rPr>
              <a:t>A</a:t>
            </a:r>
            <a:br>
              <a:rPr lang="en-US" sz="1400" dirty="0" smtClean="0">
                <a:solidFill>
                  <a:schemeClr val="lt1"/>
                </a:solidFill>
                <a:latin typeface="+mn-lt"/>
                <a:ea typeface="+mn-ea"/>
              </a:rPr>
            </a:br>
            <a:r>
              <a:rPr lang="en-US" sz="1400" dirty="0" smtClean="0">
                <a:solidFill>
                  <a:schemeClr val="lt1"/>
                </a:solidFill>
                <a:latin typeface="+mn-lt"/>
                <a:ea typeface="+mn-ea"/>
              </a:rPr>
              <a:t>T</a:t>
            </a:r>
            <a:br>
              <a:rPr lang="en-US" sz="1400" dirty="0" smtClean="0">
                <a:solidFill>
                  <a:schemeClr val="lt1"/>
                </a:solidFill>
                <a:latin typeface="+mn-lt"/>
                <a:ea typeface="+mn-ea"/>
              </a:rPr>
            </a:br>
            <a:r>
              <a:rPr lang="en-US" sz="1400" dirty="0" smtClean="0">
                <a:solidFill>
                  <a:schemeClr val="lt1"/>
                </a:solidFill>
                <a:latin typeface="+mn-lt"/>
                <a:ea typeface="+mn-ea"/>
              </a:rPr>
              <a:t>I </a:t>
            </a:r>
            <a:r>
              <a:rPr lang="en-US" sz="1400" dirty="0">
                <a:solidFill>
                  <a:schemeClr val="lt1"/>
                </a:solidFill>
                <a:latin typeface="+mn-lt"/>
                <a:ea typeface="+mn-ea"/>
              </a:rPr>
              <a:t>ON</a:t>
            </a:r>
          </a:p>
        </p:txBody>
      </p:sp>
      <p:sp>
        <p:nvSpPr>
          <p:cNvPr id="13" name="Right Arrow 12"/>
          <p:cNvSpPr>
            <a:spLocks noChangeArrowheads="1"/>
          </p:cNvSpPr>
          <p:nvPr/>
        </p:nvSpPr>
        <p:spPr bwMode="auto">
          <a:xfrm>
            <a:off x="2438400" y="2265363"/>
            <a:ext cx="533400" cy="304800"/>
          </a:xfrm>
          <a:prstGeom prst="rightArrow">
            <a:avLst>
              <a:gd name="adj1" fmla="val 50000"/>
              <a:gd name="adj2" fmla="val 49997"/>
            </a:avLst>
          </a:prstGeom>
          <a:solidFill>
            <a:srgbClr val="FF6600"/>
          </a:soli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sp>
        <p:nvSpPr>
          <p:cNvPr id="47115" name="TextBox 5"/>
          <p:cNvSpPr txBox="1">
            <a:spLocks noChangeArrowheads="1"/>
          </p:cNvSpPr>
          <p:nvPr/>
        </p:nvSpPr>
        <p:spPr bwMode="auto">
          <a:xfrm>
            <a:off x="3505200" y="2209800"/>
            <a:ext cx="646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1800" b="1" dirty="0">
                <a:solidFill>
                  <a:schemeClr val="bg1"/>
                </a:solidFill>
              </a:rPr>
              <a:t>2 : 1</a:t>
            </a:r>
          </a:p>
        </p:txBody>
      </p:sp>
      <p:sp>
        <p:nvSpPr>
          <p:cNvPr id="7" name="Rounded Rectangle 6"/>
          <p:cNvSpPr>
            <a:spLocks noChangeArrowheads="1"/>
          </p:cNvSpPr>
          <p:nvPr/>
        </p:nvSpPr>
        <p:spPr bwMode="auto">
          <a:xfrm>
            <a:off x="6858000" y="1177925"/>
            <a:ext cx="1828800" cy="2479675"/>
          </a:xfrm>
          <a:prstGeom prst="roundRect">
            <a:avLst>
              <a:gd name="adj" fmla="val 16667"/>
            </a:avLst>
          </a:prstGeom>
          <a:gradFill rotWithShape="1">
            <a:gsLst>
              <a:gs pos="0">
                <a:srgbClr val="00BEFF"/>
              </a:gs>
              <a:gs pos="20000">
                <a:srgbClr val="00BBFF"/>
              </a:gs>
              <a:gs pos="100000">
                <a:srgbClr val="008ECD"/>
              </a:gs>
            </a:gsLst>
            <a:lin ang="5400000"/>
          </a:gradFill>
          <a:ln w="9525">
            <a:solidFill>
              <a:srgbClr val="00AFF0"/>
            </a:solidFill>
            <a:round/>
            <a:headEnd/>
            <a:tailEnd/>
          </a:ln>
          <a:effectLst>
            <a:outerShdw dist="23000" dir="5400000" rotWithShape="0">
              <a:srgbClr val="808080">
                <a:alpha val="34998"/>
              </a:srgbClr>
            </a:outerShdw>
          </a:effectLst>
        </p:spPr>
        <p:txBody>
          <a:bodyPr anchor="ctr"/>
          <a:lstStyle/>
          <a:p>
            <a:pPr algn="ctr">
              <a:defRPr/>
            </a:pPr>
            <a:r>
              <a:rPr lang="en-US" b="1" dirty="0">
                <a:solidFill>
                  <a:srgbClr val="000090"/>
                </a:solidFill>
                <a:ea typeface="+mn-ea"/>
              </a:rPr>
              <a:t>Primary Endpoint: OS</a:t>
            </a:r>
          </a:p>
          <a:p>
            <a:pPr algn="ctr">
              <a:defRPr/>
            </a:pPr>
            <a:r>
              <a:rPr lang="en-US" dirty="0">
                <a:solidFill>
                  <a:schemeClr val="lt1"/>
                </a:solidFill>
                <a:ea typeface="+mn-ea"/>
              </a:rPr>
              <a:t>90% power to detect 33.3% increase (HR=0.75), with 1-sided overall </a:t>
            </a:r>
            <a:r>
              <a:rPr lang="en-US" dirty="0">
                <a:solidFill>
                  <a:schemeClr val="lt1"/>
                </a:solidFill>
                <a:latin typeface="Symbol" charset="2"/>
                <a:ea typeface="+mn-ea"/>
                <a:cs typeface="Symbol" charset="2"/>
              </a:rPr>
              <a:t>a</a:t>
            </a:r>
            <a:r>
              <a:rPr lang="en-US" dirty="0">
                <a:solidFill>
                  <a:schemeClr val="lt1"/>
                </a:solidFill>
                <a:ea typeface="+mn-ea"/>
              </a:rPr>
              <a:t>=0.025</a:t>
            </a:r>
          </a:p>
        </p:txBody>
      </p:sp>
      <p:sp>
        <p:nvSpPr>
          <p:cNvPr id="18" name="Right Arrow 17"/>
          <p:cNvSpPr>
            <a:spLocks noChangeArrowheads="1"/>
          </p:cNvSpPr>
          <p:nvPr/>
        </p:nvSpPr>
        <p:spPr bwMode="auto">
          <a:xfrm>
            <a:off x="6324600" y="3086100"/>
            <a:ext cx="533400" cy="304800"/>
          </a:xfrm>
          <a:prstGeom prst="rightArrow">
            <a:avLst>
              <a:gd name="adj1" fmla="val 50000"/>
              <a:gd name="adj2" fmla="val 49997"/>
            </a:avLst>
          </a:prstGeom>
          <a:solidFill>
            <a:srgbClr val="FF6600"/>
          </a:soli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sp>
        <p:nvSpPr>
          <p:cNvPr id="19" name="Right Arrow 18"/>
          <p:cNvSpPr>
            <a:spLocks noChangeArrowheads="1"/>
          </p:cNvSpPr>
          <p:nvPr/>
        </p:nvSpPr>
        <p:spPr bwMode="auto">
          <a:xfrm>
            <a:off x="6324600" y="1444625"/>
            <a:ext cx="533400" cy="304800"/>
          </a:xfrm>
          <a:prstGeom prst="rightArrow">
            <a:avLst>
              <a:gd name="adj1" fmla="val 50000"/>
              <a:gd name="adj2" fmla="val 49997"/>
            </a:avLst>
          </a:prstGeom>
          <a:solidFill>
            <a:srgbClr val="FF6600"/>
          </a:soli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sp>
        <p:nvSpPr>
          <p:cNvPr id="5" name="TextBox 4"/>
          <p:cNvSpPr txBox="1"/>
          <p:nvPr/>
        </p:nvSpPr>
        <p:spPr>
          <a:xfrm>
            <a:off x="304800" y="6400800"/>
            <a:ext cx="3505200" cy="369332"/>
          </a:xfrm>
          <a:prstGeom prst="rect">
            <a:avLst/>
          </a:prstGeom>
          <a:noFill/>
        </p:spPr>
        <p:txBody>
          <a:bodyPr wrap="square" rtlCol="0">
            <a:spAutoFit/>
          </a:bodyPr>
          <a:lstStyle/>
          <a:p>
            <a:r>
              <a:rPr lang="ro-RO" dirty="0"/>
              <a:t>Grothey, Lancet  Epub Nov 2012.</a:t>
            </a:r>
            <a:endParaRPr lang="en-US" dirty="0">
              <a:solidFill>
                <a:schemeClr val="bg1"/>
              </a:solidFill>
            </a:endParaRPr>
          </a:p>
        </p:txBody>
      </p:sp>
      <p:sp>
        <p:nvSpPr>
          <p:cNvPr id="10" name="Rounded Rectangle 9"/>
          <p:cNvSpPr>
            <a:spLocks noChangeArrowheads="1"/>
          </p:cNvSpPr>
          <p:nvPr/>
        </p:nvSpPr>
        <p:spPr bwMode="auto">
          <a:xfrm>
            <a:off x="3962400" y="1177925"/>
            <a:ext cx="2514600" cy="838200"/>
          </a:xfrm>
          <a:prstGeom prst="roundRect">
            <a:avLst>
              <a:gd name="adj" fmla="val 16667"/>
            </a:avLst>
          </a:prstGeom>
          <a:gradFill rotWithShape="1">
            <a:gsLst>
              <a:gs pos="0">
                <a:srgbClr val="00BEFF"/>
              </a:gs>
              <a:gs pos="20000">
                <a:srgbClr val="00BBFF"/>
              </a:gs>
              <a:gs pos="100000">
                <a:srgbClr val="008ECD"/>
              </a:gs>
            </a:gsLst>
            <a:lin ang="5400000"/>
          </a:gradFill>
          <a:ln w="9525">
            <a:solidFill>
              <a:srgbClr val="00AFF0"/>
            </a:solidFill>
            <a:round/>
            <a:headEnd/>
            <a:tailEnd/>
          </a:ln>
          <a:effectLst>
            <a:outerShdw dist="23000" dir="5400000" rotWithShape="0">
              <a:srgbClr val="808080">
                <a:alpha val="34998"/>
              </a:srgbClr>
            </a:outerShdw>
          </a:effectLst>
        </p:spPr>
        <p:txBody>
          <a:bodyPr anchor="ctr"/>
          <a:lstStyle/>
          <a:p>
            <a:pPr algn="ctr">
              <a:defRPr/>
            </a:pPr>
            <a:r>
              <a:rPr lang="en-US" b="1" dirty="0">
                <a:solidFill>
                  <a:srgbClr val="000090"/>
                </a:solidFill>
                <a:latin typeface="+mn-lt"/>
                <a:ea typeface="+mn-ea"/>
              </a:rPr>
              <a:t>Regorafenib + BSC </a:t>
            </a:r>
            <a:r>
              <a:rPr lang="en-US" dirty="0">
                <a:solidFill>
                  <a:schemeClr val="lt1"/>
                </a:solidFill>
                <a:latin typeface="+mn-lt"/>
                <a:ea typeface="+mn-ea"/>
              </a:rPr>
              <a:t>160 mg orally once daily </a:t>
            </a:r>
            <a:br>
              <a:rPr lang="en-US" dirty="0">
                <a:solidFill>
                  <a:schemeClr val="lt1"/>
                </a:solidFill>
                <a:latin typeface="+mn-lt"/>
                <a:ea typeface="+mn-ea"/>
              </a:rPr>
            </a:br>
            <a:r>
              <a:rPr lang="en-US" dirty="0">
                <a:solidFill>
                  <a:schemeClr val="lt1"/>
                </a:solidFill>
                <a:latin typeface="+mn-lt"/>
                <a:ea typeface="+mn-ea"/>
              </a:rPr>
              <a:t>3 weeks on, 1 week off</a:t>
            </a:r>
          </a:p>
        </p:txBody>
      </p:sp>
      <p:sp>
        <p:nvSpPr>
          <p:cNvPr id="11" name="Rounded Rectangle 10"/>
          <p:cNvSpPr>
            <a:spLocks noChangeArrowheads="1"/>
          </p:cNvSpPr>
          <p:nvPr/>
        </p:nvSpPr>
        <p:spPr bwMode="auto">
          <a:xfrm>
            <a:off x="3962400" y="2819400"/>
            <a:ext cx="2514600" cy="838200"/>
          </a:xfrm>
          <a:prstGeom prst="roundRect">
            <a:avLst>
              <a:gd name="adj" fmla="val 16667"/>
            </a:avLst>
          </a:prstGeom>
          <a:gradFill rotWithShape="1">
            <a:gsLst>
              <a:gs pos="0">
                <a:srgbClr val="00BEFF"/>
              </a:gs>
              <a:gs pos="20000">
                <a:srgbClr val="00BBFF"/>
              </a:gs>
              <a:gs pos="100000">
                <a:srgbClr val="008ECD"/>
              </a:gs>
            </a:gsLst>
            <a:lin ang="5400000"/>
          </a:gradFill>
          <a:ln w="9525">
            <a:solidFill>
              <a:srgbClr val="00AFF0"/>
            </a:solidFill>
            <a:round/>
            <a:headEnd/>
            <a:tailEnd/>
          </a:ln>
          <a:effectLst>
            <a:outerShdw dist="23000" dir="5400000" rotWithShape="0">
              <a:srgbClr val="808080">
                <a:alpha val="34998"/>
              </a:srgbClr>
            </a:outerShdw>
          </a:effectLst>
        </p:spPr>
        <p:txBody>
          <a:bodyPr anchor="ctr"/>
          <a:lstStyle/>
          <a:p>
            <a:pPr algn="ctr">
              <a:defRPr/>
            </a:pPr>
            <a:r>
              <a:rPr lang="en-US" b="1" dirty="0">
                <a:solidFill>
                  <a:srgbClr val="000090"/>
                </a:solidFill>
                <a:latin typeface="+mn-lt"/>
                <a:ea typeface="+mn-ea"/>
              </a:rPr>
              <a:t>Placebo + BSC </a:t>
            </a:r>
            <a:br>
              <a:rPr lang="en-US" b="1" dirty="0">
                <a:solidFill>
                  <a:srgbClr val="000090"/>
                </a:solidFill>
                <a:latin typeface="+mn-lt"/>
                <a:ea typeface="+mn-ea"/>
              </a:rPr>
            </a:br>
            <a:r>
              <a:rPr lang="en-US" dirty="0">
                <a:solidFill>
                  <a:schemeClr val="lt1"/>
                </a:solidFill>
                <a:latin typeface="+mn-lt"/>
                <a:ea typeface="+mn-ea"/>
              </a:rPr>
              <a:t>3 weeks on, 1 week off</a:t>
            </a:r>
          </a:p>
        </p:txBody>
      </p:sp>
    </p:spTree>
    <p:extLst>
      <p:ext uri="{BB962C8B-B14F-4D97-AF65-F5344CB8AC3E}">
        <p14:creationId xmlns:p14="http://schemas.microsoft.com/office/powerpoint/2010/main" val="2576769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28600"/>
            <a:ext cx="8229600" cy="1143000"/>
          </a:xfrm>
        </p:spPr>
        <p:txBody>
          <a:bodyPr/>
          <a:lstStyle/>
          <a:p>
            <a:r>
              <a:rPr lang="en-US" dirty="0" smtClean="0">
                <a:solidFill>
                  <a:srgbClr val="FFFF66"/>
                </a:solidFill>
                <a:ea typeface="ＭＳ Ｐゴシック" pitchFamily="34" charset="-128"/>
              </a:rPr>
              <a:t>Patient eligibility</a:t>
            </a:r>
          </a:p>
        </p:txBody>
      </p:sp>
      <p:sp>
        <p:nvSpPr>
          <p:cNvPr id="48131" name="Content Placeholder 2"/>
          <p:cNvSpPr>
            <a:spLocks noGrp="1"/>
          </p:cNvSpPr>
          <p:nvPr>
            <p:ph idx="1"/>
          </p:nvPr>
        </p:nvSpPr>
        <p:spPr>
          <a:xfrm>
            <a:off x="228600" y="1447800"/>
            <a:ext cx="8382000" cy="4678363"/>
          </a:xfrm>
        </p:spPr>
        <p:txBody>
          <a:bodyPr>
            <a:normAutofit/>
          </a:bodyPr>
          <a:lstStyle/>
          <a:p>
            <a:r>
              <a:rPr lang="en-US" sz="2500" dirty="0">
                <a:ea typeface="ＭＳ Ｐゴシック" pitchFamily="34" charset="-128"/>
              </a:rPr>
              <a:t>A</a:t>
            </a:r>
            <a:r>
              <a:rPr lang="en-US" sz="2500" dirty="0" smtClean="0">
                <a:ea typeface="ＭＳ Ｐゴシック" pitchFamily="34" charset="-128"/>
              </a:rPr>
              <a:t>denocarcinoma of the colon or rectum </a:t>
            </a:r>
          </a:p>
          <a:p>
            <a:pPr>
              <a:spcBef>
                <a:spcPts val="3000"/>
              </a:spcBef>
            </a:pPr>
            <a:r>
              <a:rPr lang="en-US" sz="2500" dirty="0" smtClean="0">
                <a:ea typeface="ＭＳ Ｐゴシック" pitchFamily="34" charset="-128"/>
              </a:rPr>
              <a:t>Disease progression during, or within 3 months after last administration of approved standard therapies</a:t>
            </a:r>
          </a:p>
          <a:p>
            <a:pPr lvl="1">
              <a:spcBef>
                <a:spcPts val="1800"/>
              </a:spcBef>
            </a:pPr>
            <a:r>
              <a:rPr lang="en-US" sz="2500" dirty="0" smtClean="0">
                <a:ea typeface="ＭＳ Ｐゴシック" pitchFamily="34" charset="-128"/>
              </a:rPr>
              <a:t>Standard therapies had to include </a:t>
            </a:r>
            <a:r>
              <a:rPr lang="en-US" sz="2500" dirty="0" err="1" smtClean="0">
                <a:ea typeface="ＭＳ Ｐゴシック" pitchFamily="34" charset="-128"/>
              </a:rPr>
              <a:t>fluoropyrimidine</a:t>
            </a:r>
            <a:r>
              <a:rPr lang="en-US" sz="2500" dirty="0" smtClean="0">
                <a:ea typeface="ＭＳ Ｐゴシック" pitchFamily="34" charset="-128"/>
              </a:rPr>
              <a:t>, oxaliplatin, irinotecan, bevacizumab, and cetuximab or panitumumab (if </a:t>
            </a:r>
            <a:r>
              <a:rPr lang="en-US" sz="2500" i="1" dirty="0" smtClean="0">
                <a:ea typeface="ＭＳ Ｐゴシック" pitchFamily="34" charset="-128"/>
              </a:rPr>
              <a:t>KRAS</a:t>
            </a:r>
            <a:r>
              <a:rPr lang="en-US" sz="2500" dirty="0" smtClean="0">
                <a:ea typeface="ＭＳ Ｐゴシック" pitchFamily="34" charset="-128"/>
              </a:rPr>
              <a:t> wild-type) </a:t>
            </a:r>
          </a:p>
          <a:p>
            <a:pPr>
              <a:spcBef>
                <a:spcPts val="3000"/>
              </a:spcBef>
            </a:pPr>
            <a:r>
              <a:rPr lang="en-US" sz="2500" dirty="0" smtClean="0">
                <a:ea typeface="ＭＳ Ｐゴシック" pitchFamily="34" charset="-128"/>
              </a:rPr>
              <a:t>Age ≥18 years, ECOG performance status 0–1, life expectancy ≥3 months</a:t>
            </a:r>
          </a:p>
        </p:txBody>
      </p:sp>
    </p:spTree>
    <p:extLst>
      <p:ext uri="{BB962C8B-B14F-4D97-AF65-F5344CB8AC3E}">
        <p14:creationId xmlns:p14="http://schemas.microsoft.com/office/powerpoint/2010/main" val="2167564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175</TotalTime>
  <Words>1173</Words>
  <Application>Microsoft Macintosh PowerPoint</Application>
  <PresentationFormat>On-screen Show (4:3)</PresentationFormat>
  <Paragraphs>357</Paragraphs>
  <Slides>20</Slides>
  <Notes>20</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Blank Presentation</vt:lpstr>
      <vt:lpstr>PowerPoint Presentation</vt:lpstr>
      <vt:lpstr>Regorafenib and Other New Agents in Colorectal Cancer</vt:lpstr>
      <vt:lpstr>PowerPoint Presentation</vt:lpstr>
      <vt:lpstr>Number of lines of therapy received for metastatic disease of last patient in your practice who died of CRC</vt:lpstr>
      <vt:lpstr>PowerPoint Presentation</vt:lpstr>
      <vt:lpstr>Regorafenib</vt:lpstr>
      <vt:lpstr>PowerPoint Presentation</vt:lpstr>
      <vt:lpstr>CORRECT study design</vt:lpstr>
      <vt:lpstr>Patient eligibility</vt:lpstr>
      <vt:lpstr>Overall survival (primary endpoint)</vt:lpstr>
      <vt:lpstr>PowerPoint Presentation</vt:lpstr>
      <vt:lpstr>Overall response and  disease control rates (secondary endpoints)</vt:lpstr>
      <vt:lpstr>Regorafenib Single-Agent</vt:lpstr>
      <vt:lpstr>Drug-related, treatment-emergent adverse events occurring in ≥10% of patients at any grade</vt:lpstr>
      <vt:lpstr>UNC/OSU Combination Study</vt:lpstr>
      <vt:lpstr>PowerPoint Presentation</vt:lpstr>
      <vt:lpstr>PowerPoint Presentation</vt:lpstr>
      <vt:lpstr>Targeted Agents</vt:lpstr>
      <vt:lpstr>PowerPoint Presentation</vt:lpstr>
      <vt:lpstr>In what situations, if any, would you consider administering regorafenib prior to an EGFR antibody for a patient with K-ras wild-type metastatic CRC?</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35</cp:revision>
  <cp:lastPrinted>2013-02-19T15:45:17Z</cp:lastPrinted>
  <dcterms:created xsi:type="dcterms:W3CDTF">2012-11-20T20:23:05Z</dcterms:created>
  <dcterms:modified xsi:type="dcterms:W3CDTF">2013-03-12T22:13:36Z</dcterms:modified>
  <cp:category/>
</cp:coreProperties>
</file>