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xlsx" ContentType="application/vnd.openxmlformats-officedocument.spreadsheetml.sheet"/>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notesSlides/notesSlide24.xml" ContentType="application/vnd.openxmlformats-officedocument.presentationml.notesSlide+xml"/>
  <Override PartName="/ppt/charts/chart4.xml" ContentType="application/vnd.openxmlformats-officedocument.drawingml.chart+xml"/>
  <Override PartName="/ppt/theme/themeOverride4.xml" ContentType="application/vnd.openxmlformats-officedocument.themeOverr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5.xml" ContentType="application/vnd.openxmlformats-officedocument.drawingml.chart+xml"/>
  <Override PartName="/ppt/theme/themeOverride5.xml" ContentType="application/vnd.openxmlformats-officedocument.themeOverr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0" r:id="rId2"/>
    <p:sldMasterId id="2147483707" r:id="rId3"/>
  </p:sldMasterIdLst>
  <p:notesMasterIdLst>
    <p:notesMasterId r:id="rId32"/>
  </p:notesMasterIdLst>
  <p:sldIdLst>
    <p:sldId id="288" r:id="rId4"/>
    <p:sldId id="257" r:id="rId5"/>
    <p:sldId id="289" r:id="rId6"/>
    <p:sldId id="278" r:id="rId7"/>
    <p:sldId id="260" r:id="rId8"/>
    <p:sldId id="261" r:id="rId9"/>
    <p:sldId id="266" r:id="rId10"/>
    <p:sldId id="262" r:id="rId11"/>
    <p:sldId id="263" r:id="rId12"/>
    <p:sldId id="265" r:id="rId13"/>
    <p:sldId id="264" r:id="rId14"/>
    <p:sldId id="267" r:id="rId15"/>
    <p:sldId id="268" r:id="rId16"/>
    <p:sldId id="269" r:id="rId17"/>
    <p:sldId id="270" r:id="rId18"/>
    <p:sldId id="271" r:id="rId19"/>
    <p:sldId id="275" r:id="rId20"/>
    <p:sldId id="295" r:id="rId21"/>
    <p:sldId id="272" r:id="rId22"/>
    <p:sldId id="277" r:id="rId23"/>
    <p:sldId id="291" r:id="rId24"/>
    <p:sldId id="281" r:id="rId25"/>
    <p:sldId id="292" r:id="rId26"/>
    <p:sldId id="293" r:id="rId27"/>
    <p:sldId id="283" r:id="rId28"/>
    <p:sldId id="294" r:id="rId29"/>
    <p:sldId id="284" r:id="rId30"/>
    <p:sldId id="285"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0C0"/>
    <a:srgbClr val="FF00FF"/>
    <a:srgbClr val="CC00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9828" autoAdjust="0"/>
    <p:restoredTop sz="99572" autoAdjust="0"/>
  </p:normalViewPr>
  <p:slideViewPr>
    <p:cSldViewPr>
      <p:cViewPr>
        <p:scale>
          <a:sx n="100" d="100"/>
          <a:sy n="100" d="100"/>
        </p:scale>
        <p:origin x="-2328" y="-160"/>
      </p:cViewPr>
      <p:guideLst>
        <p:guide orient="horz" pos="2160"/>
        <p:guide pos="2880"/>
      </p:guideLst>
    </p:cSldViewPr>
  </p:slideViewPr>
  <p:notesTextViewPr>
    <p:cViewPr>
      <p:scale>
        <a:sx n="1" d="1"/>
        <a:sy n="1" d="1"/>
      </p:scale>
      <p:origin x="0" y="0"/>
    </p:cViewPr>
  </p:notesTextViewPr>
  <p:sorterViewPr>
    <p:cViewPr>
      <p:scale>
        <a:sx n="150" d="100"/>
        <a:sy n="150" d="100"/>
      </p:scale>
      <p:origin x="0" y="0"/>
    </p:cViewPr>
  </p:sorterViewPr>
  <p:notesViewPr>
    <p:cSldViewPr snapToGrid="0" snapToObjects="1">
      <p:cViewPr varScale="1">
        <p:scale>
          <a:sx n="84" d="100"/>
          <a:sy n="84" d="100"/>
        </p:scale>
        <p:origin x="-2944" y="-1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notesMaster" Target="notesMasters/notesMaster1.xml"/><Relationship Id="rId9" Type="http://schemas.openxmlformats.org/officeDocument/2006/relationships/slide" Target="slides/slide6.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33" Type="http://schemas.openxmlformats.org/officeDocument/2006/relationships/printerSettings" Target="printerSettings/printerSettings1.bin"/><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3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package" Target="../embeddings/Microsoft_Excel_Sheet2.xlsx"/></Relationships>
</file>

<file path=ppt/charts/_rels/chart3.xml.rels><?xml version="1.0" encoding="UTF-8" standalone="yes"?>
<Relationships xmlns="http://schemas.openxmlformats.org/package/2006/relationships"><Relationship Id="rId1" Type="http://schemas.openxmlformats.org/officeDocument/2006/relationships/themeOverride" Target="../theme/themeOverride3.xml"/><Relationship Id="rId2" Type="http://schemas.openxmlformats.org/officeDocument/2006/relationships/package" Target="../embeddings/Microsoft_Excel_Sheet3.xlsx"/></Relationships>
</file>

<file path=ppt/charts/_rels/chart4.xml.rels><?xml version="1.0" encoding="UTF-8" standalone="yes"?>
<Relationships xmlns="http://schemas.openxmlformats.org/package/2006/relationships"><Relationship Id="rId1" Type="http://schemas.openxmlformats.org/officeDocument/2006/relationships/themeOverride" Target="../theme/themeOverride4.xml"/><Relationship Id="rId2" Type="http://schemas.openxmlformats.org/officeDocument/2006/relationships/package" Target="../embeddings/Microsoft_Excel_Sheet4.xlsx"/></Relationships>
</file>

<file path=ppt/charts/_rels/chart5.xml.rels><?xml version="1.0" encoding="UTF-8" standalone="yes"?>
<Relationships xmlns="http://schemas.openxmlformats.org/package/2006/relationships"><Relationship Id="rId1" Type="http://schemas.openxmlformats.org/officeDocument/2006/relationships/themeOverride" Target="../theme/themeOverride5.xml"/><Relationship Id="rId2" Type="http://schemas.openxmlformats.org/officeDocument/2006/relationships/package" Target="../embeddings/Microsoft_Excel_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23670370642922"/>
          <c:y val="0.0448275862068965"/>
          <c:w val="0.701405425957269"/>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Sheet1!$A$2:$A$8</c:f>
              <c:strCache>
                <c:ptCount val="7"/>
                <c:pt idx="0">
                  <c:v>&gt;20%</c:v>
                </c:pt>
                <c:pt idx="1">
                  <c:v>11-20%</c:v>
                </c:pt>
                <c:pt idx="2">
                  <c:v>6-10%</c:v>
                </c:pt>
                <c:pt idx="3">
                  <c:v>5%</c:v>
                </c:pt>
                <c:pt idx="4">
                  <c:v>3-4%</c:v>
                </c:pt>
                <c:pt idx="5">
                  <c:v>2%</c:v>
                </c:pt>
                <c:pt idx="6">
                  <c:v>1%</c:v>
                </c:pt>
              </c:strCache>
            </c:strRef>
          </c:cat>
          <c:val>
            <c:numRef>
              <c:f>Sheet1!$B$2:$B$8</c:f>
              <c:numCache>
                <c:formatCode>0%</c:formatCode>
                <c:ptCount val="7"/>
                <c:pt idx="0">
                  <c:v>0.12</c:v>
                </c:pt>
                <c:pt idx="1">
                  <c:v>0.29</c:v>
                </c:pt>
                <c:pt idx="2">
                  <c:v>0.27</c:v>
                </c:pt>
                <c:pt idx="3">
                  <c:v>0.21</c:v>
                </c:pt>
                <c:pt idx="4">
                  <c:v>0.12</c:v>
                </c:pt>
                <c:pt idx="5">
                  <c:v>0.0</c:v>
                </c:pt>
                <c:pt idx="6">
                  <c:v>0.0</c:v>
                </c:pt>
              </c:numCache>
            </c:numRef>
          </c:val>
        </c:ser>
        <c:dLbls>
          <c:showLegendKey val="0"/>
          <c:showVal val="0"/>
          <c:showCatName val="0"/>
          <c:showSerName val="0"/>
          <c:showPercent val="0"/>
          <c:showBubbleSize val="0"/>
        </c:dLbls>
        <c:gapWidth val="150"/>
        <c:axId val="402331816"/>
        <c:axId val="569055768"/>
      </c:barChart>
      <c:catAx>
        <c:axId val="402331816"/>
        <c:scaling>
          <c:orientation val="minMax"/>
        </c:scaling>
        <c:delete val="0"/>
        <c:axPos val="l"/>
        <c:majorTickMark val="out"/>
        <c:minorTickMark val="none"/>
        <c:tickLblPos val="nextTo"/>
        <c:txPr>
          <a:bodyPr/>
          <a:lstStyle/>
          <a:p>
            <a:pPr algn="r">
              <a:defRPr sz="1600"/>
            </a:pPr>
            <a:endParaRPr lang="en-US"/>
          </a:p>
        </c:txPr>
        <c:crossAx val="569055768"/>
        <c:crosses val="autoZero"/>
        <c:auto val="1"/>
        <c:lblAlgn val="ctr"/>
        <c:lblOffset val="100"/>
        <c:noMultiLvlLbl val="0"/>
      </c:catAx>
      <c:valAx>
        <c:axId val="569055768"/>
        <c:scaling>
          <c:orientation val="minMax"/>
        </c:scaling>
        <c:delete val="0"/>
        <c:axPos val="b"/>
        <c:numFmt formatCode="0%" sourceLinked="1"/>
        <c:majorTickMark val="out"/>
        <c:minorTickMark val="none"/>
        <c:tickLblPos val="nextTo"/>
        <c:txPr>
          <a:bodyPr/>
          <a:lstStyle/>
          <a:p>
            <a:pPr>
              <a:defRPr sz="1600"/>
            </a:pPr>
            <a:endParaRPr lang="en-US"/>
          </a:p>
        </c:txPr>
        <c:crossAx val="402331816"/>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23670370642922"/>
          <c:y val="0.0448275862068965"/>
          <c:w val="0.701405425957269"/>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Sheet1!$A$2:$A$3</c:f>
              <c:strCache>
                <c:ptCount val="2"/>
                <c:pt idx="0">
                  <c:v>No</c:v>
                </c:pt>
                <c:pt idx="1">
                  <c:v>Yes</c:v>
                </c:pt>
              </c:strCache>
            </c:strRef>
          </c:cat>
          <c:val>
            <c:numRef>
              <c:f>Sheet1!$B$2:$B$3</c:f>
              <c:numCache>
                <c:formatCode>0%</c:formatCode>
                <c:ptCount val="2"/>
                <c:pt idx="0">
                  <c:v>0.44</c:v>
                </c:pt>
                <c:pt idx="1">
                  <c:v>0.56</c:v>
                </c:pt>
              </c:numCache>
            </c:numRef>
          </c:val>
        </c:ser>
        <c:dLbls>
          <c:showLegendKey val="0"/>
          <c:showVal val="0"/>
          <c:showCatName val="0"/>
          <c:showSerName val="0"/>
          <c:showPercent val="0"/>
          <c:showBubbleSize val="0"/>
        </c:dLbls>
        <c:gapWidth val="150"/>
        <c:axId val="657954792"/>
        <c:axId val="657945384"/>
      </c:barChart>
      <c:catAx>
        <c:axId val="657954792"/>
        <c:scaling>
          <c:orientation val="minMax"/>
        </c:scaling>
        <c:delete val="0"/>
        <c:axPos val="l"/>
        <c:majorTickMark val="out"/>
        <c:minorTickMark val="none"/>
        <c:tickLblPos val="nextTo"/>
        <c:txPr>
          <a:bodyPr/>
          <a:lstStyle/>
          <a:p>
            <a:pPr algn="r">
              <a:defRPr sz="1600"/>
            </a:pPr>
            <a:endParaRPr lang="en-US"/>
          </a:p>
        </c:txPr>
        <c:crossAx val="657945384"/>
        <c:crosses val="autoZero"/>
        <c:auto val="1"/>
        <c:lblAlgn val="ctr"/>
        <c:lblOffset val="100"/>
        <c:noMultiLvlLbl val="0"/>
      </c:catAx>
      <c:valAx>
        <c:axId val="657945384"/>
        <c:scaling>
          <c:orientation val="minMax"/>
        </c:scaling>
        <c:delete val="0"/>
        <c:axPos val="b"/>
        <c:numFmt formatCode="0%" sourceLinked="1"/>
        <c:majorTickMark val="out"/>
        <c:minorTickMark val="none"/>
        <c:tickLblPos val="nextTo"/>
        <c:txPr>
          <a:bodyPr/>
          <a:lstStyle/>
          <a:p>
            <a:pPr>
              <a:defRPr sz="1600"/>
            </a:pPr>
            <a:endParaRPr lang="en-US"/>
          </a:p>
        </c:txPr>
        <c:crossAx val="657954792"/>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23670370642922"/>
          <c:y val="0.0448275862068965"/>
          <c:w val="0.701405425957269"/>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Sheet1!$A$2:$A$7</c:f>
              <c:strCache>
                <c:ptCount val="6"/>
                <c:pt idx="0">
                  <c:v>Other</c:v>
                </c:pt>
                <c:pt idx="1">
                  <c:v>CAPOX</c:v>
                </c:pt>
                <c:pt idx="2">
                  <c:v>FOLFOX</c:v>
                </c:pt>
                <c:pt idx="3">
                  <c:v>Capecitabine alone</c:v>
                </c:pt>
                <c:pt idx="4">
                  <c:v>5-FU alone</c:v>
                </c:pt>
                <c:pt idx="5">
                  <c:v>None</c:v>
                </c:pt>
              </c:strCache>
            </c:strRef>
          </c:cat>
          <c:val>
            <c:numRef>
              <c:f>Sheet1!$B$2:$B$7</c:f>
              <c:numCache>
                <c:formatCode>0%</c:formatCode>
                <c:ptCount val="6"/>
                <c:pt idx="0">
                  <c:v>0.01</c:v>
                </c:pt>
                <c:pt idx="1">
                  <c:v>0.05</c:v>
                </c:pt>
                <c:pt idx="2">
                  <c:v>0.18</c:v>
                </c:pt>
                <c:pt idx="3">
                  <c:v>0.17</c:v>
                </c:pt>
                <c:pt idx="4">
                  <c:v>0.09</c:v>
                </c:pt>
                <c:pt idx="5">
                  <c:v>0.49</c:v>
                </c:pt>
              </c:numCache>
            </c:numRef>
          </c:val>
        </c:ser>
        <c:dLbls>
          <c:showLegendKey val="0"/>
          <c:showVal val="0"/>
          <c:showCatName val="0"/>
          <c:showSerName val="0"/>
          <c:showPercent val="0"/>
          <c:showBubbleSize val="0"/>
        </c:dLbls>
        <c:gapWidth val="150"/>
        <c:axId val="657845480"/>
        <c:axId val="657848488"/>
      </c:barChart>
      <c:catAx>
        <c:axId val="657845480"/>
        <c:scaling>
          <c:orientation val="minMax"/>
        </c:scaling>
        <c:delete val="0"/>
        <c:axPos val="l"/>
        <c:majorTickMark val="out"/>
        <c:minorTickMark val="none"/>
        <c:tickLblPos val="nextTo"/>
        <c:txPr>
          <a:bodyPr/>
          <a:lstStyle/>
          <a:p>
            <a:pPr algn="r">
              <a:defRPr sz="1600"/>
            </a:pPr>
            <a:endParaRPr lang="en-US"/>
          </a:p>
        </c:txPr>
        <c:crossAx val="657848488"/>
        <c:crosses val="autoZero"/>
        <c:auto val="1"/>
        <c:lblAlgn val="ctr"/>
        <c:lblOffset val="100"/>
        <c:noMultiLvlLbl val="0"/>
      </c:catAx>
      <c:valAx>
        <c:axId val="657848488"/>
        <c:scaling>
          <c:orientation val="minMax"/>
        </c:scaling>
        <c:delete val="0"/>
        <c:axPos val="b"/>
        <c:numFmt formatCode="0%" sourceLinked="1"/>
        <c:majorTickMark val="out"/>
        <c:minorTickMark val="none"/>
        <c:tickLblPos val="nextTo"/>
        <c:txPr>
          <a:bodyPr/>
          <a:lstStyle/>
          <a:p>
            <a:pPr>
              <a:defRPr sz="1600"/>
            </a:pPr>
            <a:endParaRPr lang="en-US"/>
          </a:p>
        </c:txPr>
        <c:crossAx val="657845480"/>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23670370642922"/>
          <c:y val="0.0448275862068965"/>
          <c:w val="0.701405425957269"/>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Sheet1!$A$2:$A$3</c:f>
              <c:strCache>
                <c:ptCount val="2"/>
                <c:pt idx="0">
                  <c:v>No</c:v>
                </c:pt>
                <c:pt idx="1">
                  <c:v>Yes</c:v>
                </c:pt>
              </c:strCache>
            </c:strRef>
          </c:cat>
          <c:val>
            <c:numRef>
              <c:f>Sheet1!$B$2:$B$3</c:f>
              <c:numCache>
                <c:formatCode>0%</c:formatCode>
                <c:ptCount val="2"/>
                <c:pt idx="0">
                  <c:v>0.56</c:v>
                </c:pt>
                <c:pt idx="1">
                  <c:v>0.44</c:v>
                </c:pt>
              </c:numCache>
            </c:numRef>
          </c:val>
        </c:ser>
        <c:dLbls>
          <c:showLegendKey val="0"/>
          <c:showVal val="0"/>
          <c:showCatName val="0"/>
          <c:showSerName val="0"/>
          <c:showPercent val="0"/>
          <c:showBubbleSize val="0"/>
        </c:dLbls>
        <c:gapWidth val="150"/>
        <c:axId val="657835592"/>
        <c:axId val="657825864"/>
      </c:barChart>
      <c:catAx>
        <c:axId val="657835592"/>
        <c:scaling>
          <c:orientation val="minMax"/>
        </c:scaling>
        <c:delete val="0"/>
        <c:axPos val="l"/>
        <c:majorTickMark val="out"/>
        <c:minorTickMark val="none"/>
        <c:tickLblPos val="nextTo"/>
        <c:txPr>
          <a:bodyPr/>
          <a:lstStyle/>
          <a:p>
            <a:pPr algn="r">
              <a:defRPr sz="1600"/>
            </a:pPr>
            <a:endParaRPr lang="en-US"/>
          </a:p>
        </c:txPr>
        <c:crossAx val="657825864"/>
        <c:crosses val="autoZero"/>
        <c:auto val="1"/>
        <c:lblAlgn val="ctr"/>
        <c:lblOffset val="100"/>
        <c:noMultiLvlLbl val="0"/>
      </c:catAx>
      <c:valAx>
        <c:axId val="657825864"/>
        <c:scaling>
          <c:orientation val="minMax"/>
        </c:scaling>
        <c:delete val="0"/>
        <c:axPos val="b"/>
        <c:numFmt formatCode="0%" sourceLinked="1"/>
        <c:majorTickMark val="out"/>
        <c:minorTickMark val="none"/>
        <c:tickLblPos val="nextTo"/>
        <c:txPr>
          <a:bodyPr/>
          <a:lstStyle/>
          <a:p>
            <a:pPr>
              <a:defRPr sz="1600"/>
            </a:pPr>
            <a:endParaRPr lang="en-US"/>
          </a:p>
        </c:txPr>
        <c:crossAx val="657835592"/>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23670370642922"/>
          <c:y val="0.0448275862068965"/>
          <c:w val="0.701405425957269"/>
          <c:h val="0.83154059190877"/>
        </c:manualLayout>
      </c:layout>
      <c:barChart>
        <c:barDir val="bar"/>
        <c:grouping val="clustered"/>
        <c:varyColors val="0"/>
        <c:ser>
          <c:idx val="0"/>
          <c:order val="0"/>
          <c:tx>
            <c:strRef>
              <c:f>Sheet1!$B$1</c:f>
              <c:strCache>
                <c:ptCount val="1"/>
                <c:pt idx="0">
                  <c:v>Series 1</c:v>
                </c:pt>
              </c:strCache>
            </c:strRef>
          </c:tx>
          <c:spPr>
            <a:solidFill>
              <a:srgbClr val="FF6600"/>
            </a:solidFill>
            <a:ln>
              <a:noFill/>
            </a:ln>
            <a:effectLst/>
          </c:spPr>
          <c:invertIfNegative val="0"/>
          <c:dLbls>
            <c:showLegendKey val="0"/>
            <c:showVal val="1"/>
            <c:showCatName val="0"/>
            <c:showSerName val="0"/>
            <c:showPercent val="0"/>
            <c:showBubbleSize val="0"/>
            <c:showLeaderLines val="0"/>
          </c:dLbls>
          <c:cat>
            <c:strRef>
              <c:f>Sheet1!$A$2:$A$7</c:f>
              <c:strCache>
                <c:ptCount val="6"/>
                <c:pt idx="0">
                  <c:v>Other</c:v>
                </c:pt>
                <c:pt idx="1">
                  <c:v>CAPOX</c:v>
                </c:pt>
                <c:pt idx="2">
                  <c:v>FOLFOX</c:v>
                </c:pt>
                <c:pt idx="3">
                  <c:v>Capecitabine alone</c:v>
                </c:pt>
                <c:pt idx="4">
                  <c:v>5-FU alone</c:v>
                </c:pt>
                <c:pt idx="5">
                  <c:v>None</c:v>
                </c:pt>
              </c:strCache>
            </c:strRef>
          </c:cat>
          <c:val>
            <c:numRef>
              <c:f>Sheet1!$B$2:$B$7</c:f>
              <c:numCache>
                <c:formatCode>0%</c:formatCode>
                <c:ptCount val="6"/>
                <c:pt idx="0">
                  <c:v>0.04</c:v>
                </c:pt>
                <c:pt idx="1">
                  <c:v>0.18</c:v>
                </c:pt>
                <c:pt idx="2">
                  <c:v>0.46</c:v>
                </c:pt>
                <c:pt idx="3">
                  <c:v>0.19</c:v>
                </c:pt>
                <c:pt idx="4">
                  <c:v>0.08</c:v>
                </c:pt>
                <c:pt idx="5">
                  <c:v>0.05</c:v>
                </c:pt>
              </c:numCache>
            </c:numRef>
          </c:val>
        </c:ser>
        <c:dLbls>
          <c:showLegendKey val="0"/>
          <c:showVal val="0"/>
          <c:showCatName val="0"/>
          <c:showSerName val="0"/>
          <c:showPercent val="0"/>
          <c:showBubbleSize val="0"/>
        </c:dLbls>
        <c:gapWidth val="150"/>
        <c:axId val="539124760"/>
        <c:axId val="3085464"/>
      </c:barChart>
      <c:catAx>
        <c:axId val="539124760"/>
        <c:scaling>
          <c:orientation val="minMax"/>
        </c:scaling>
        <c:delete val="0"/>
        <c:axPos val="l"/>
        <c:majorTickMark val="out"/>
        <c:minorTickMark val="none"/>
        <c:tickLblPos val="nextTo"/>
        <c:txPr>
          <a:bodyPr/>
          <a:lstStyle/>
          <a:p>
            <a:pPr algn="r">
              <a:defRPr sz="1600"/>
            </a:pPr>
            <a:endParaRPr lang="en-US"/>
          </a:p>
        </c:txPr>
        <c:crossAx val="3085464"/>
        <c:crosses val="autoZero"/>
        <c:auto val="1"/>
        <c:lblAlgn val="ctr"/>
        <c:lblOffset val="100"/>
        <c:noMultiLvlLbl val="0"/>
      </c:catAx>
      <c:valAx>
        <c:axId val="3085464"/>
        <c:scaling>
          <c:orientation val="minMax"/>
        </c:scaling>
        <c:delete val="0"/>
        <c:axPos val="b"/>
        <c:numFmt formatCode="0%" sourceLinked="1"/>
        <c:majorTickMark val="out"/>
        <c:minorTickMark val="none"/>
        <c:tickLblPos val="nextTo"/>
        <c:txPr>
          <a:bodyPr/>
          <a:lstStyle/>
          <a:p>
            <a:pPr>
              <a:defRPr sz="1600"/>
            </a:pPr>
            <a:endParaRPr lang="en-US"/>
          </a:p>
        </c:txPr>
        <c:crossAx val="539124760"/>
        <c:crosses val="autoZero"/>
        <c:crossBetween val="between"/>
      </c:valAx>
    </c:plotArea>
    <c:plotVisOnly val="1"/>
    <c:dispBlanksAs val="gap"/>
    <c:showDLblsOverMax val="0"/>
  </c:chart>
  <c:txPr>
    <a:bodyPr/>
    <a:lstStyle/>
    <a:p>
      <a:pPr>
        <a:defRPr sz="1800"/>
      </a:pPr>
      <a:endParaRPr lang="en-US"/>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3BC3BFA-819F-4912-BE81-CA0B8B882617}" type="datetimeFigureOut">
              <a:rPr lang="en-US" smtClean="0"/>
              <a:t>3/12/13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DBD7C58-0D62-46AF-A484-134C1C33AF4A}" type="slidenum">
              <a:rPr lang="en-US" smtClean="0"/>
              <a:t>‹#›</a:t>
            </a:fld>
            <a:endParaRPr lang="en-US"/>
          </a:p>
        </p:txBody>
      </p:sp>
    </p:spTree>
    <p:extLst>
      <p:ext uri="{BB962C8B-B14F-4D97-AF65-F5344CB8AC3E}">
        <p14:creationId xmlns:p14="http://schemas.microsoft.com/office/powerpoint/2010/main" val="31200276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DBD7C58-0D62-46AF-A484-134C1C33AF4A}" type="slidenum">
              <a:rPr lang="en-US" smtClean="0"/>
              <a:t>1</a:t>
            </a:fld>
            <a:endParaRPr lang="en-US"/>
          </a:p>
        </p:txBody>
      </p:sp>
    </p:spTree>
    <p:extLst>
      <p:ext uri="{BB962C8B-B14F-4D97-AF65-F5344CB8AC3E}">
        <p14:creationId xmlns:p14="http://schemas.microsoft.com/office/powerpoint/2010/main" val="11783279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1400736" y="914977"/>
            <a:ext cx="4055129" cy="3134591"/>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2058" tIns="41029" rIns="82058" bIns="41029" anchor="ctr"/>
          <a:lstStyle/>
          <a:p>
            <a:endParaRPr lang="en-US"/>
          </a:p>
        </p:txBody>
      </p:sp>
      <p:sp>
        <p:nvSpPr>
          <p:cNvPr id="2" name="Notes Placeholder 1"/>
          <p:cNvSpPr>
            <a:spLocks noGrp="1"/>
          </p:cNvSpPr>
          <p:nvPr>
            <p:ph type="body" sz="quarter" idx="10"/>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DBD7C58-0D62-46AF-A484-134C1C33AF4A}" type="slidenum">
              <a:rPr lang="en-US" smtClean="0"/>
              <a:t>11</a:t>
            </a:fld>
            <a:endParaRPr lang="en-US"/>
          </a:p>
        </p:txBody>
      </p:sp>
    </p:spTree>
    <p:extLst>
      <p:ext uri="{BB962C8B-B14F-4D97-AF65-F5344CB8AC3E}">
        <p14:creationId xmlns:p14="http://schemas.microsoft.com/office/powerpoint/2010/main" val="41921716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DBD7C58-0D62-46AF-A484-134C1C33AF4A}" type="slidenum">
              <a:rPr lang="en-US" smtClean="0"/>
              <a:t>12</a:t>
            </a:fld>
            <a:endParaRPr lang="en-US"/>
          </a:p>
        </p:txBody>
      </p:sp>
    </p:spTree>
    <p:extLst>
      <p:ext uri="{BB962C8B-B14F-4D97-AF65-F5344CB8AC3E}">
        <p14:creationId xmlns:p14="http://schemas.microsoft.com/office/powerpoint/2010/main" val="21747802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DBD7C58-0D62-46AF-A484-134C1C33AF4A}" type="slidenum">
              <a:rPr lang="en-US" smtClean="0"/>
              <a:t>13</a:t>
            </a:fld>
            <a:endParaRPr lang="en-US"/>
          </a:p>
        </p:txBody>
      </p:sp>
    </p:spTree>
    <p:extLst>
      <p:ext uri="{BB962C8B-B14F-4D97-AF65-F5344CB8AC3E}">
        <p14:creationId xmlns:p14="http://schemas.microsoft.com/office/powerpoint/2010/main" val="36771241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DBD7C58-0D62-46AF-A484-134C1C33AF4A}" type="slidenum">
              <a:rPr lang="en-US" smtClean="0"/>
              <a:t>14</a:t>
            </a:fld>
            <a:endParaRPr lang="en-US"/>
          </a:p>
        </p:txBody>
      </p:sp>
    </p:spTree>
    <p:extLst>
      <p:ext uri="{BB962C8B-B14F-4D97-AF65-F5344CB8AC3E}">
        <p14:creationId xmlns:p14="http://schemas.microsoft.com/office/powerpoint/2010/main" val="4780622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DBD7C58-0D62-46AF-A484-134C1C33AF4A}" type="slidenum">
              <a:rPr lang="en-US" smtClean="0"/>
              <a:t>15</a:t>
            </a:fld>
            <a:endParaRPr lang="en-US"/>
          </a:p>
        </p:txBody>
      </p:sp>
    </p:spTree>
    <p:extLst>
      <p:ext uri="{BB962C8B-B14F-4D97-AF65-F5344CB8AC3E}">
        <p14:creationId xmlns:p14="http://schemas.microsoft.com/office/powerpoint/2010/main" val="13547556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DBD7C58-0D62-46AF-A484-134C1C33AF4A}" type="slidenum">
              <a:rPr lang="en-US" smtClean="0"/>
              <a:t>16</a:t>
            </a:fld>
            <a:endParaRPr lang="en-US"/>
          </a:p>
        </p:txBody>
      </p:sp>
    </p:spTree>
    <p:extLst>
      <p:ext uri="{BB962C8B-B14F-4D97-AF65-F5344CB8AC3E}">
        <p14:creationId xmlns:p14="http://schemas.microsoft.com/office/powerpoint/2010/main" val="5559364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DBD7C58-0D62-46AF-A484-134C1C33AF4A}" type="slidenum">
              <a:rPr lang="en-US" smtClean="0"/>
              <a:t>17</a:t>
            </a:fld>
            <a:endParaRPr lang="en-US"/>
          </a:p>
        </p:txBody>
      </p:sp>
    </p:spTree>
    <p:extLst>
      <p:ext uri="{BB962C8B-B14F-4D97-AF65-F5344CB8AC3E}">
        <p14:creationId xmlns:p14="http://schemas.microsoft.com/office/powerpoint/2010/main" val="30039738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DBD7C58-0D62-46AF-A484-134C1C33AF4A}" type="slidenum">
              <a:rPr lang="en-US" smtClean="0"/>
              <a:t>18</a:t>
            </a:fld>
            <a:endParaRPr lang="en-US"/>
          </a:p>
        </p:txBody>
      </p:sp>
    </p:spTree>
    <p:extLst>
      <p:ext uri="{BB962C8B-B14F-4D97-AF65-F5344CB8AC3E}">
        <p14:creationId xmlns:p14="http://schemas.microsoft.com/office/powerpoint/2010/main" val="30039738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DBD7C58-0D62-46AF-A484-134C1C33AF4A}" type="slidenum">
              <a:rPr lang="en-US" smtClean="0"/>
              <a:t>19</a:t>
            </a:fld>
            <a:endParaRPr lang="en-US"/>
          </a:p>
        </p:txBody>
      </p:sp>
    </p:spTree>
    <p:extLst>
      <p:ext uri="{BB962C8B-B14F-4D97-AF65-F5344CB8AC3E}">
        <p14:creationId xmlns:p14="http://schemas.microsoft.com/office/powerpoint/2010/main" val="7870423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10"/>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defTabSz="922226" eaLnBrk="0" hangingPunct="0">
              <a:defRPr b="1" i="1">
                <a:solidFill>
                  <a:srgbClr val="FF0000"/>
                </a:solidFill>
                <a:latin typeface="Arial" pitchFamily="34" charset="0"/>
              </a:defRPr>
            </a:lvl1pPr>
            <a:lvl2pPr marL="729057" indent="-280406" defTabSz="922226" eaLnBrk="0" hangingPunct="0">
              <a:defRPr b="1" i="1">
                <a:solidFill>
                  <a:srgbClr val="FF0000"/>
                </a:solidFill>
                <a:latin typeface="Arial" pitchFamily="34" charset="0"/>
              </a:defRPr>
            </a:lvl2pPr>
            <a:lvl3pPr marL="1121626" indent="-224325" defTabSz="922226" eaLnBrk="0" hangingPunct="0">
              <a:defRPr b="1" i="1">
                <a:solidFill>
                  <a:srgbClr val="FF0000"/>
                </a:solidFill>
                <a:latin typeface="Arial" pitchFamily="34" charset="0"/>
              </a:defRPr>
            </a:lvl3pPr>
            <a:lvl4pPr marL="1570276" indent="-224325" defTabSz="922226" eaLnBrk="0" hangingPunct="0">
              <a:defRPr b="1" i="1">
                <a:solidFill>
                  <a:srgbClr val="FF0000"/>
                </a:solidFill>
                <a:latin typeface="Arial" pitchFamily="34" charset="0"/>
              </a:defRPr>
            </a:lvl4pPr>
            <a:lvl5pPr marL="2018927" indent="-224325" defTabSz="922226" eaLnBrk="0" hangingPunct="0">
              <a:defRPr b="1" i="1">
                <a:solidFill>
                  <a:srgbClr val="FF0000"/>
                </a:solidFill>
                <a:latin typeface="Arial" pitchFamily="34" charset="0"/>
              </a:defRPr>
            </a:lvl5pPr>
            <a:lvl6pPr marL="2467577" indent="-224325" algn="ctr" defTabSz="922226" eaLnBrk="0" fontAlgn="base" hangingPunct="0">
              <a:spcBef>
                <a:spcPct val="0"/>
              </a:spcBef>
              <a:spcAft>
                <a:spcPct val="0"/>
              </a:spcAft>
              <a:defRPr b="1" i="1">
                <a:solidFill>
                  <a:srgbClr val="FF0000"/>
                </a:solidFill>
                <a:latin typeface="Arial" pitchFamily="34" charset="0"/>
              </a:defRPr>
            </a:lvl6pPr>
            <a:lvl7pPr marL="2916227" indent="-224325" algn="ctr" defTabSz="922226" eaLnBrk="0" fontAlgn="base" hangingPunct="0">
              <a:spcBef>
                <a:spcPct val="0"/>
              </a:spcBef>
              <a:spcAft>
                <a:spcPct val="0"/>
              </a:spcAft>
              <a:defRPr b="1" i="1">
                <a:solidFill>
                  <a:srgbClr val="FF0000"/>
                </a:solidFill>
                <a:latin typeface="Arial" pitchFamily="34" charset="0"/>
              </a:defRPr>
            </a:lvl7pPr>
            <a:lvl8pPr marL="3364878" indent="-224325" algn="ctr" defTabSz="922226" eaLnBrk="0" fontAlgn="base" hangingPunct="0">
              <a:spcBef>
                <a:spcPct val="0"/>
              </a:spcBef>
              <a:spcAft>
                <a:spcPct val="0"/>
              </a:spcAft>
              <a:defRPr b="1" i="1">
                <a:solidFill>
                  <a:srgbClr val="FF0000"/>
                </a:solidFill>
                <a:latin typeface="Arial" pitchFamily="34" charset="0"/>
              </a:defRPr>
            </a:lvl8pPr>
            <a:lvl9pPr marL="3813528" indent="-224325" algn="ctr" defTabSz="922226" eaLnBrk="0" fontAlgn="base" hangingPunct="0">
              <a:spcBef>
                <a:spcPct val="0"/>
              </a:spcBef>
              <a:spcAft>
                <a:spcPct val="0"/>
              </a:spcAft>
              <a:defRPr b="1" i="1">
                <a:solidFill>
                  <a:srgbClr val="FF0000"/>
                </a:solidFill>
                <a:latin typeface="Arial" pitchFamily="34" charset="0"/>
              </a:defRPr>
            </a:lvl9pPr>
          </a:lstStyle>
          <a:p>
            <a:fld id="{A71941E3-27E4-4422-ACC3-A81A07329092}" type="slidenum">
              <a:rPr lang="en-US" altLang="en-US" b="0" i="0">
                <a:solidFill>
                  <a:prstClr val="black"/>
                </a:solidFill>
              </a:rPr>
              <a:pPr/>
              <a:t>2</a:t>
            </a:fld>
            <a:endParaRPr lang="en-US" altLang="en-US" b="0" i="0">
              <a:solidFill>
                <a:prstClr val="black"/>
              </a:solidFill>
            </a:endParaRPr>
          </a:p>
        </p:txBody>
      </p:sp>
      <p:sp>
        <p:nvSpPr>
          <p:cNvPr id="145411" name="Rectangle 2"/>
          <p:cNvSpPr>
            <a:spLocks noGrp="1" noRot="1" noChangeAspect="1" noChangeArrowheads="1" noTextEdit="1"/>
          </p:cNvSpPr>
          <p:nvPr>
            <p:ph type="sldImg"/>
          </p:nvPr>
        </p:nvSpPr>
        <p:spPr>
          <a:xfrm>
            <a:off x="1247775" y="990600"/>
            <a:ext cx="4367213" cy="3276600"/>
          </a:xfrm>
        </p:spPr>
      </p:sp>
      <p:sp>
        <p:nvSpPr>
          <p:cNvPr id="145412" name="Rectangle 3"/>
          <p:cNvSpPr>
            <a:spLocks noGrp="1" noChangeArrowheads="1"/>
          </p:cNvSpPr>
          <p:nvPr>
            <p:ph type="body" idx="1"/>
          </p:nvPr>
        </p:nvSpPr>
        <p:spPr>
          <a:xfrm>
            <a:off x="941111" y="4417415"/>
            <a:ext cx="5089146" cy="411917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p>
            <a:pPr>
              <a:buFontTx/>
              <a:buNone/>
            </a:pPr>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DBD7C58-0D62-46AF-A484-134C1C33AF4A}" type="slidenum">
              <a:rPr lang="en-US" smtClean="0"/>
              <a:t>20</a:t>
            </a:fld>
            <a:endParaRPr lang="en-US"/>
          </a:p>
        </p:txBody>
      </p:sp>
    </p:spTree>
    <p:extLst>
      <p:ext uri="{BB962C8B-B14F-4D97-AF65-F5344CB8AC3E}">
        <p14:creationId xmlns:p14="http://schemas.microsoft.com/office/powerpoint/2010/main" val="9108961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DBD7C58-0D62-46AF-A484-134C1C33AF4A}" type="slidenum">
              <a:rPr lang="en-US" smtClean="0"/>
              <a:t>21</a:t>
            </a:fld>
            <a:endParaRPr lang="en-US"/>
          </a:p>
        </p:txBody>
      </p:sp>
    </p:spTree>
    <p:extLst>
      <p:ext uri="{BB962C8B-B14F-4D97-AF65-F5344CB8AC3E}">
        <p14:creationId xmlns:p14="http://schemas.microsoft.com/office/powerpoint/2010/main" val="16377860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DBD7C58-0D62-46AF-A484-134C1C33AF4A}" type="slidenum">
              <a:rPr lang="en-US" smtClean="0"/>
              <a:t>22</a:t>
            </a:fld>
            <a:endParaRPr lang="en-US"/>
          </a:p>
        </p:txBody>
      </p:sp>
    </p:spTree>
    <p:extLst>
      <p:ext uri="{BB962C8B-B14F-4D97-AF65-F5344CB8AC3E}">
        <p14:creationId xmlns:p14="http://schemas.microsoft.com/office/powerpoint/2010/main" val="6058716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DBD7C58-0D62-46AF-A484-134C1C33AF4A}" type="slidenum">
              <a:rPr lang="en-US" smtClean="0"/>
              <a:t>23</a:t>
            </a:fld>
            <a:endParaRPr lang="en-US"/>
          </a:p>
        </p:txBody>
      </p:sp>
    </p:spTree>
    <p:extLst>
      <p:ext uri="{BB962C8B-B14F-4D97-AF65-F5344CB8AC3E}">
        <p14:creationId xmlns:p14="http://schemas.microsoft.com/office/powerpoint/2010/main" val="14520043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DBD7C58-0D62-46AF-A484-134C1C33AF4A}" type="slidenum">
              <a:rPr lang="en-US" smtClean="0"/>
              <a:t>24</a:t>
            </a:fld>
            <a:endParaRPr lang="en-US"/>
          </a:p>
        </p:txBody>
      </p:sp>
    </p:spTree>
    <p:extLst>
      <p:ext uri="{BB962C8B-B14F-4D97-AF65-F5344CB8AC3E}">
        <p14:creationId xmlns:p14="http://schemas.microsoft.com/office/powerpoint/2010/main" val="21198547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DBD7C58-0D62-46AF-A484-134C1C33AF4A}" type="slidenum">
              <a:rPr lang="en-US" smtClean="0"/>
              <a:t>25</a:t>
            </a:fld>
            <a:endParaRPr lang="en-US"/>
          </a:p>
        </p:txBody>
      </p:sp>
    </p:spTree>
    <p:extLst>
      <p:ext uri="{BB962C8B-B14F-4D97-AF65-F5344CB8AC3E}">
        <p14:creationId xmlns:p14="http://schemas.microsoft.com/office/powerpoint/2010/main" val="8400154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DBD7C58-0D62-46AF-A484-134C1C33AF4A}" type="slidenum">
              <a:rPr lang="en-US" smtClean="0"/>
              <a:t>26</a:t>
            </a:fld>
            <a:endParaRPr lang="en-US"/>
          </a:p>
        </p:txBody>
      </p:sp>
    </p:spTree>
    <p:extLst>
      <p:ext uri="{BB962C8B-B14F-4D97-AF65-F5344CB8AC3E}">
        <p14:creationId xmlns:p14="http://schemas.microsoft.com/office/powerpoint/2010/main" val="22904401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Rot="1" noChangeAspect="1" noChangeArrowheads="1" noTextEdit="1"/>
          </p:cNvSpPr>
          <p:nvPr>
            <p:ph type="sldImg"/>
          </p:nvPr>
        </p:nvSpPr>
        <p:spPr>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DBD7C58-0D62-46AF-A484-134C1C33AF4A}" type="slidenum">
              <a:rPr lang="en-US" smtClean="0"/>
              <a:t>28</a:t>
            </a:fld>
            <a:endParaRPr lang="en-US"/>
          </a:p>
        </p:txBody>
      </p:sp>
    </p:spTree>
    <p:extLst>
      <p:ext uri="{BB962C8B-B14F-4D97-AF65-F5344CB8AC3E}">
        <p14:creationId xmlns:p14="http://schemas.microsoft.com/office/powerpoint/2010/main" val="30564956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DBD7C58-0D62-46AF-A484-134C1C33AF4A}" type="slidenum">
              <a:rPr lang="en-US" smtClean="0"/>
              <a:t>3</a:t>
            </a:fld>
            <a:endParaRPr lang="en-US"/>
          </a:p>
        </p:txBody>
      </p:sp>
    </p:spTree>
    <p:extLst>
      <p:ext uri="{BB962C8B-B14F-4D97-AF65-F5344CB8AC3E}">
        <p14:creationId xmlns:p14="http://schemas.microsoft.com/office/powerpoint/2010/main" val="37554210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DBD7C58-0D62-46AF-A484-134C1C33AF4A}" type="slidenum">
              <a:rPr lang="en-US" smtClean="0"/>
              <a:t>4</a:t>
            </a:fld>
            <a:endParaRPr lang="en-US"/>
          </a:p>
        </p:txBody>
      </p:sp>
    </p:spTree>
    <p:extLst>
      <p:ext uri="{BB962C8B-B14F-4D97-AF65-F5344CB8AC3E}">
        <p14:creationId xmlns:p14="http://schemas.microsoft.com/office/powerpoint/2010/main" val="33054768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defTabSz="922226" eaLnBrk="0" hangingPunct="0">
              <a:defRPr b="1" i="1">
                <a:solidFill>
                  <a:srgbClr val="FF0000"/>
                </a:solidFill>
                <a:latin typeface="Arial" pitchFamily="34" charset="0"/>
              </a:defRPr>
            </a:lvl1pPr>
            <a:lvl2pPr marL="729057" indent="-280406" defTabSz="922226" eaLnBrk="0" hangingPunct="0">
              <a:defRPr b="1" i="1">
                <a:solidFill>
                  <a:srgbClr val="FF0000"/>
                </a:solidFill>
                <a:latin typeface="Arial" pitchFamily="34" charset="0"/>
              </a:defRPr>
            </a:lvl2pPr>
            <a:lvl3pPr marL="1121626" indent="-224325" defTabSz="922226" eaLnBrk="0" hangingPunct="0">
              <a:defRPr b="1" i="1">
                <a:solidFill>
                  <a:srgbClr val="FF0000"/>
                </a:solidFill>
                <a:latin typeface="Arial" pitchFamily="34" charset="0"/>
              </a:defRPr>
            </a:lvl3pPr>
            <a:lvl4pPr marL="1570276" indent="-224325" defTabSz="922226" eaLnBrk="0" hangingPunct="0">
              <a:defRPr b="1" i="1">
                <a:solidFill>
                  <a:srgbClr val="FF0000"/>
                </a:solidFill>
                <a:latin typeface="Arial" pitchFamily="34" charset="0"/>
              </a:defRPr>
            </a:lvl4pPr>
            <a:lvl5pPr marL="2018927" indent="-224325" defTabSz="922226" eaLnBrk="0" hangingPunct="0">
              <a:defRPr b="1" i="1">
                <a:solidFill>
                  <a:srgbClr val="FF0000"/>
                </a:solidFill>
                <a:latin typeface="Arial" pitchFamily="34" charset="0"/>
              </a:defRPr>
            </a:lvl5pPr>
            <a:lvl6pPr marL="2467577" indent="-224325" algn="ctr" defTabSz="922226" eaLnBrk="0" fontAlgn="base" hangingPunct="0">
              <a:spcBef>
                <a:spcPct val="0"/>
              </a:spcBef>
              <a:spcAft>
                <a:spcPct val="0"/>
              </a:spcAft>
              <a:defRPr b="1" i="1">
                <a:solidFill>
                  <a:srgbClr val="FF0000"/>
                </a:solidFill>
                <a:latin typeface="Arial" pitchFamily="34" charset="0"/>
              </a:defRPr>
            </a:lvl6pPr>
            <a:lvl7pPr marL="2916227" indent="-224325" algn="ctr" defTabSz="922226" eaLnBrk="0" fontAlgn="base" hangingPunct="0">
              <a:spcBef>
                <a:spcPct val="0"/>
              </a:spcBef>
              <a:spcAft>
                <a:spcPct val="0"/>
              </a:spcAft>
              <a:defRPr b="1" i="1">
                <a:solidFill>
                  <a:srgbClr val="FF0000"/>
                </a:solidFill>
                <a:latin typeface="Arial" pitchFamily="34" charset="0"/>
              </a:defRPr>
            </a:lvl7pPr>
            <a:lvl8pPr marL="3364878" indent="-224325" algn="ctr" defTabSz="922226" eaLnBrk="0" fontAlgn="base" hangingPunct="0">
              <a:spcBef>
                <a:spcPct val="0"/>
              </a:spcBef>
              <a:spcAft>
                <a:spcPct val="0"/>
              </a:spcAft>
              <a:defRPr b="1" i="1">
                <a:solidFill>
                  <a:srgbClr val="FF0000"/>
                </a:solidFill>
                <a:latin typeface="Arial" pitchFamily="34" charset="0"/>
              </a:defRPr>
            </a:lvl8pPr>
            <a:lvl9pPr marL="3813528" indent="-224325" algn="ctr" defTabSz="922226" eaLnBrk="0" fontAlgn="base" hangingPunct="0">
              <a:spcBef>
                <a:spcPct val="0"/>
              </a:spcBef>
              <a:spcAft>
                <a:spcPct val="0"/>
              </a:spcAft>
              <a:defRPr b="1" i="1">
                <a:solidFill>
                  <a:srgbClr val="FF0000"/>
                </a:solidFill>
                <a:latin typeface="Arial" pitchFamily="34" charset="0"/>
              </a:defRPr>
            </a:lvl9pPr>
          </a:lstStyle>
          <a:p>
            <a:fld id="{62C4BF51-00BB-4778-9DF4-2F34A04ECFD1}" type="slidenum">
              <a:rPr lang="en-US" b="0" i="0" smtClean="0">
                <a:solidFill>
                  <a:srgbClr val="000000"/>
                </a:solidFill>
              </a:rPr>
              <a:pPr/>
              <a:t>5</a:t>
            </a:fld>
            <a:endParaRPr lang="en-US" b="0" i="0" smtClean="0">
              <a:solidFill>
                <a:srgbClr val="000000"/>
              </a:solidFill>
            </a:endParaRPr>
          </a:p>
        </p:txBody>
      </p:sp>
      <p:sp>
        <p:nvSpPr>
          <p:cNvPr id="148483" name="Rectangle 2"/>
          <p:cNvSpPr>
            <a:spLocks noGrp="1" noRot="1" noChangeAspect="1" noChangeArrowheads="1" noTextEdit="1"/>
          </p:cNvSpPr>
          <p:nvPr>
            <p:ph type="sldImg"/>
          </p:nvPr>
        </p:nvSpPr>
        <p:spPr>
          <a:xfrm>
            <a:off x="585788" y="673100"/>
            <a:ext cx="4619625" cy="3465513"/>
          </a:xfrm>
          <a:solidFill>
            <a:srgbClr val="FFFFFF"/>
          </a:solidFill>
        </p:spPr>
      </p:sp>
      <p:sp>
        <p:nvSpPr>
          <p:cNvPr id="2" name="Notes Placeholder 1"/>
          <p:cNvSpPr>
            <a:spLocks noGrp="1"/>
          </p:cNvSpPr>
          <p:nvPr>
            <p:ph type="body" sz="quarter" idx="10"/>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DBD7C58-0D62-46AF-A484-134C1C33AF4A}" type="slidenum">
              <a:rPr lang="en-US" smtClean="0"/>
              <a:t>6</a:t>
            </a:fld>
            <a:endParaRPr lang="en-US"/>
          </a:p>
        </p:txBody>
      </p:sp>
    </p:spTree>
    <p:extLst>
      <p:ext uri="{BB962C8B-B14F-4D97-AF65-F5344CB8AC3E}">
        <p14:creationId xmlns:p14="http://schemas.microsoft.com/office/powerpoint/2010/main" val="13825200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DBD7C58-0D62-46AF-A484-134C1C33AF4A}" type="slidenum">
              <a:rPr lang="en-US" smtClean="0"/>
              <a:t>7</a:t>
            </a:fld>
            <a:endParaRPr lang="en-US"/>
          </a:p>
        </p:txBody>
      </p:sp>
    </p:spTree>
    <p:extLst>
      <p:ext uri="{BB962C8B-B14F-4D97-AF65-F5344CB8AC3E}">
        <p14:creationId xmlns:p14="http://schemas.microsoft.com/office/powerpoint/2010/main" val="13702964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defTabSz="922226" eaLnBrk="0" hangingPunct="0">
              <a:defRPr b="1" i="1">
                <a:solidFill>
                  <a:srgbClr val="FF0000"/>
                </a:solidFill>
                <a:latin typeface="Arial" pitchFamily="34" charset="0"/>
              </a:defRPr>
            </a:lvl1pPr>
            <a:lvl2pPr marL="729057" indent="-280406" defTabSz="922226" eaLnBrk="0" hangingPunct="0">
              <a:defRPr b="1" i="1">
                <a:solidFill>
                  <a:srgbClr val="FF0000"/>
                </a:solidFill>
                <a:latin typeface="Arial" pitchFamily="34" charset="0"/>
              </a:defRPr>
            </a:lvl2pPr>
            <a:lvl3pPr marL="1121626" indent="-224325" defTabSz="922226" eaLnBrk="0" hangingPunct="0">
              <a:defRPr b="1" i="1">
                <a:solidFill>
                  <a:srgbClr val="FF0000"/>
                </a:solidFill>
                <a:latin typeface="Arial" pitchFamily="34" charset="0"/>
              </a:defRPr>
            </a:lvl3pPr>
            <a:lvl4pPr marL="1570276" indent="-224325" defTabSz="922226" eaLnBrk="0" hangingPunct="0">
              <a:defRPr b="1" i="1">
                <a:solidFill>
                  <a:srgbClr val="FF0000"/>
                </a:solidFill>
                <a:latin typeface="Arial" pitchFamily="34" charset="0"/>
              </a:defRPr>
            </a:lvl4pPr>
            <a:lvl5pPr marL="2018927" indent="-224325" defTabSz="922226" eaLnBrk="0" hangingPunct="0">
              <a:defRPr b="1" i="1">
                <a:solidFill>
                  <a:srgbClr val="FF0000"/>
                </a:solidFill>
                <a:latin typeface="Arial" pitchFamily="34" charset="0"/>
              </a:defRPr>
            </a:lvl5pPr>
            <a:lvl6pPr marL="2467577" indent="-224325" algn="ctr" defTabSz="922226" eaLnBrk="0" fontAlgn="base" hangingPunct="0">
              <a:spcBef>
                <a:spcPct val="0"/>
              </a:spcBef>
              <a:spcAft>
                <a:spcPct val="0"/>
              </a:spcAft>
              <a:defRPr b="1" i="1">
                <a:solidFill>
                  <a:srgbClr val="FF0000"/>
                </a:solidFill>
                <a:latin typeface="Arial" pitchFamily="34" charset="0"/>
              </a:defRPr>
            </a:lvl6pPr>
            <a:lvl7pPr marL="2916227" indent="-224325" algn="ctr" defTabSz="922226" eaLnBrk="0" fontAlgn="base" hangingPunct="0">
              <a:spcBef>
                <a:spcPct val="0"/>
              </a:spcBef>
              <a:spcAft>
                <a:spcPct val="0"/>
              </a:spcAft>
              <a:defRPr b="1" i="1">
                <a:solidFill>
                  <a:srgbClr val="FF0000"/>
                </a:solidFill>
                <a:latin typeface="Arial" pitchFamily="34" charset="0"/>
              </a:defRPr>
            </a:lvl7pPr>
            <a:lvl8pPr marL="3364878" indent="-224325" algn="ctr" defTabSz="922226" eaLnBrk="0" fontAlgn="base" hangingPunct="0">
              <a:spcBef>
                <a:spcPct val="0"/>
              </a:spcBef>
              <a:spcAft>
                <a:spcPct val="0"/>
              </a:spcAft>
              <a:defRPr b="1" i="1">
                <a:solidFill>
                  <a:srgbClr val="FF0000"/>
                </a:solidFill>
                <a:latin typeface="Arial" pitchFamily="34" charset="0"/>
              </a:defRPr>
            </a:lvl8pPr>
            <a:lvl9pPr marL="3813528" indent="-224325" algn="ctr" defTabSz="922226" eaLnBrk="0" fontAlgn="base" hangingPunct="0">
              <a:spcBef>
                <a:spcPct val="0"/>
              </a:spcBef>
              <a:spcAft>
                <a:spcPct val="0"/>
              </a:spcAft>
              <a:defRPr b="1" i="1">
                <a:solidFill>
                  <a:srgbClr val="FF0000"/>
                </a:solidFill>
                <a:latin typeface="Arial" pitchFamily="34" charset="0"/>
              </a:defRPr>
            </a:lvl9pPr>
          </a:lstStyle>
          <a:p>
            <a:fld id="{0DC2A045-C504-44ED-B415-6054768DA03A}" type="slidenum">
              <a:rPr lang="en-US" b="0" i="0" smtClean="0">
                <a:solidFill>
                  <a:schemeClr val="tx1"/>
                </a:solidFill>
              </a:rPr>
              <a:pPr/>
              <a:t>8</a:t>
            </a:fld>
            <a:endParaRPr lang="en-US" b="0" i="0" smtClean="0">
              <a:solidFill>
                <a:schemeClr val="tx1"/>
              </a:solidFill>
            </a:endParaRPr>
          </a:p>
        </p:txBody>
      </p:sp>
      <p:sp>
        <p:nvSpPr>
          <p:cNvPr id="191491" name="Rectangle 2"/>
          <p:cNvSpPr>
            <a:spLocks noGrp="1" noRot="1" noChangeAspect="1" noChangeArrowheads="1" noTextEdit="1"/>
          </p:cNvSpPr>
          <p:nvPr>
            <p:ph type="sldImg"/>
          </p:nvPr>
        </p:nvSpPr>
        <p:spPr>
          <a:xfrm>
            <a:off x="1127125" y="701675"/>
            <a:ext cx="4576763" cy="3433763"/>
          </a:xfrm>
          <a:solidFill>
            <a:srgbClr val="FFFFFF"/>
          </a:solidFill>
        </p:spPr>
      </p:sp>
      <p:sp>
        <p:nvSpPr>
          <p:cNvPr id="191492" name="Rectangle 3"/>
          <p:cNvSpPr>
            <a:spLocks noGrp="1" noChangeArrowheads="1"/>
          </p:cNvSpPr>
          <p:nvPr>
            <p:ph type="body" idx="1"/>
          </p:nvPr>
        </p:nvSpPr>
        <p:spPr>
          <a:xfrm>
            <a:off x="920923" y="4347147"/>
            <a:ext cx="4992860" cy="4134787"/>
          </a:xfrm>
          <a:solidFill>
            <a:srgbClr val="FFFFFF"/>
          </a:solidFill>
          <a:ln>
            <a:solidFill>
              <a:srgbClr val="000000"/>
            </a:solidFill>
          </a:ln>
        </p:spPr>
        <p:txBody>
          <a:bodyPr lIns="91435" tIns="45717" rIns="91435" bIns="45717"/>
          <a:lstStyle/>
          <a:p>
            <a:endParaRPr lang="en-GB" smtClean="0">
              <a:latin typeface="Times New Roman" pitchFamily="18" charset="0"/>
              <a:ea typeface="MS PGothic"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DBD7C58-0D62-46AF-A484-134C1C33AF4A}" type="slidenum">
              <a:rPr lang="en-US" smtClean="0"/>
              <a:t>9</a:t>
            </a:fld>
            <a:endParaRPr lang="en-US"/>
          </a:p>
        </p:txBody>
      </p:sp>
    </p:spTree>
    <p:extLst>
      <p:ext uri="{BB962C8B-B14F-4D97-AF65-F5344CB8AC3E}">
        <p14:creationId xmlns:p14="http://schemas.microsoft.com/office/powerpoint/2010/main" val="350493488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Untitled-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hidden">
          <a:xfrm>
            <a:off x="0" y="0"/>
            <a:ext cx="9144000" cy="686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Line 5"/>
          <p:cNvSpPr>
            <a:spLocks noChangeShapeType="1"/>
          </p:cNvSpPr>
          <p:nvPr/>
        </p:nvSpPr>
        <p:spPr bwMode="auto">
          <a:xfrm>
            <a:off x="311150" y="3649663"/>
            <a:ext cx="8509000" cy="0"/>
          </a:xfrm>
          <a:prstGeom prst="line">
            <a:avLst/>
          </a:prstGeom>
          <a:noFill/>
          <a:ln w="31750">
            <a:solidFill>
              <a:srgbClr val="00CCFF"/>
            </a:solidFill>
            <a:round/>
            <a:headEnd/>
            <a:tailEnd/>
          </a:ln>
          <a:extLst>
            <a:ext uri="{909E8E84-426E-40dd-AFC4-6F175D3DCCD1}">
              <a14:hiddenFill xmlns:a14="http://schemas.microsoft.com/office/drawing/2010/main">
                <a:noFill/>
              </a14:hiddenFill>
            </a:ext>
          </a:extLst>
        </p:spPr>
        <p:txBody>
          <a:bodyPr wrap="none" anchor="ctr"/>
          <a:lstStyle/>
          <a:p>
            <a:pPr algn="ctr" fontAlgn="base">
              <a:spcBef>
                <a:spcPct val="0"/>
              </a:spcBef>
              <a:spcAft>
                <a:spcPct val="0"/>
              </a:spcAft>
            </a:pPr>
            <a:endParaRPr lang="en-US" b="1" i="1">
              <a:solidFill>
                <a:srgbClr val="FF0000"/>
              </a:solidFill>
            </a:endParaRPr>
          </a:p>
        </p:txBody>
      </p:sp>
      <p:sp>
        <p:nvSpPr>
          <p:cNvPr id="6" name="Text Box 8"/>
          <p:cNvSpPr txBox="1">
            <a:spLocks noChangeArrowheads="1"/>
          </p:cNvSpPr>
          <p:nvPr/>
        </p:nvSpPr>
        <p:spPr bwMode="auto">
          <a:xfrm>
            <a:off x="5078413" y="9525"/>
            <a:ext cx="4065587"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eaLnBrk="0" hangingPunct="0">
              <a:defRPr b="1" i="1">
                <a:solidFill>
                  <a:srgbClr val="FF0000"/>
                </a:solidFill>
                <a:latin typeface="Arial" pitchFamily="34" charset="0"/>
              </a:defRPr>
            </a:lvl1pPr>
            <a:lvl2pPr marL="742950" indent="-285750" eaLnBrk="0" hangingPunct="0">
              <a:defRPr b="1" i="1">
                <a:solidFill>
                  <a:srgbClr val="FF0000"/>
                </a:solidFill>
                <a:latin typeface="Arial" pitchFamily="34" charset="0"/>
              </a:defRPr>
            </a:lvl2pPr>
            <a:lvl3pPr marL="1143000" indent="-228600" eaLnBrk="0" hangingPunct="0">
              <a:defRPr b="1" i="1">
                <a:solidFill>
                  <a:srgbClr val="FF0000"/>
                </a:solidFill>
                <a:latin typeface="Arial" pitchFamily="34" charset="0"/>
              </a:defRPr>
            </a:lvl3pPr>
            <a:lvl4pPr marL="1600200" indent="-228600" eaLnBrk="0" hangingPunct="0">
              <a:defRPr b="1" i="1">
                <a:solidFill>
                  <a:srgbClr val="FF0000"/>
                </a:solidFill>
                <a:latin typeface="Arial" pitchFamily="34" charset="0"/>
              </a:defRPr>
            </a:lvl4pPr>
            <a:lvl5pPr marL="2057400" indent="-228600" eaLnBrk="0" hangingPunct="0">
              <a:defRPr b="1" i="1">
                <a:solidFill>
                  <a:srgbClr val="FF0000"/>
                </a:solidFill>
                <a:latin typeface="Arial" pitchFamily="34" charset="0"/>
              </a:defRPr>
            </a:lvl5pPr>
            <a:lvl6pPr marL="2514600" indent="-228600" algn="ctr" eaLnBrk="0" fontAlgn="base" hangingPunct="0">
              <a:spcBef>
                <a:spcPct val="0"/>
              </a:spcBef>
              <a:spcAft>
                <a:spcPct val="0"/>
              </a:spcAft>
              <a:defRPr b="1" i="1">
                <a:solidFill>
                  <a:srgbClr val="FF0000"/>
                </a:solidFill>
                <a:latin typeface="Arial" pitchFamily="34" charset="0"/>
              </a:defRPr>
            </a:lvl6pPr>
            <a:lvl7pPr marL="2971800" indent="-228600" algn="ctr" eaLnBrk="0" fontAlgn="base" hangingPunct="0">
              <a:spcBef>
                <a:spcPct val="0"/>
              </a:spcBef>
              <a:spcAft>
                <a:spcPct val="0"/>
              </a:spcAft>
              <a:defRPr b="1" i="1">
                <a:solidFill>
                  <a:srgbClr val="FF0000"/>
                </a:solidFill>
                <a:latin typeface="Arial" pitchFamily="34" charset="0"/>
              </a:defRPr>
            </a:lvl7pPr>
            <a:lvl8pPr marL="3429000" indent="-228600" algn="ctr" eaLnBrk="0" fontAlgn="base" hangingPunct="0">
              <a:spcBef>
                <a:spcPct val="0"/>
              </a:spcBef>
              <a:spcAft>
                <a:spcPct val="0"/>
              </a:spcAft>
              <a:defRPr b="1" i="1">
                <a:solidFill>
                  <a:srgbClr val="FF0000"/>
                </a:solidFill>
                <a:latin typeface="Arial" pitchFamily="34" charset="0"/>
              </a:defRPr>
            </a:lvl8pPr>
            <a:lvl9pPr marL="3886200" indent="-228600" algn="ctr" eaLnBrk="0" fontAlgn="base" hangingPunct="0">
              <a:spcBef>
                <a:spcPct val="0"/>
              </a:spcBef>
              <a:spcAft>
                <a:spcPct val="0"/>
              </a:spcAft>
              <a:defRPr b="1" i="1">
                <a:solidFill>
                  <a:srgbClr val="FF0000"/>
                </a:solidFill>
                <a:latin typeface="Arial" pitchFamily="34" charset="0"/>
              </a:defRPr>
            </a:lvl9pPr>
          </a:lstStyle>
          <a:p>
            <a:pPr algn="r" eaLnBrk="1" fontAlgn="base" hangingPunct="1">
              <a:spcBef>
                <a:spcPct val="0"/>
              </a:spcBef>
              <a:spcAft>
                <a:spcPct val="0"/>
              </a:spcAft>
              <a:defRPr/>
            </a:pPr>
            <a:endParaRPr lang="en-US" sz="1000" b="0" i="0" smtClean="0">
              <a:solidFill>
                <a:srgbClr val="FFFFFF"/>
              </a:solidFill>
            </a:endParaRPr>
          </a:p>
        </p:txBody>
      </p:sp>
      <p:pic>
        <p:nvPicPr>
          <p:cNvPr id="7" name="Picture 4"/>
          <p:cNvPicPr>
            <a:picLocks noChangeAspect="1" noChangeArrowheads="1"/>
          </p:cNvPicPr>
          <p:nvPr userDrawn="1"/>
        </p:nvPicPr>
        <p:blipFill>
          <a:blip r:embed="rId3">
            <a:grayscl/>
            <a:extLst>
              <a:ext uri="{28A0092B-C50C-407E-A947-70E740481C1C}">
                <a14:useLocalDpi xmlns:a14="http://schemas.microsoft.com/office/drawing/2010/main" val="0"/>
              </a:ext>
            </a:extLst>
          </a:blip>
          <a:srcRect/>
          <a:stretch>
            <a:fillRect/>
          </a:stretch>
        </p:blipFill>
        <p:spPr bwMode="auto">
          <a:xfrm>
            <a:off x="0" y="5927725"/>
            <a:ext cx="1970088" cy="93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5"/>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8386763" y="5927725"/>
            <a:ext cx="742950" cy="93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Rectangle 3"/>
          <p:cNvSpPr>
            <a:spLocks noGrp="1" noChangeArrowheads="1"/>
          </p:cNvSpPr>
          <p:nvPr>
            <p:ph type="ctrTitle"/>
          </p:nvPr>
        </p:nvSpPr>
        <p:spPr>
          <a:xfrm>
            <a:off x="677863" y="2286000"/>
            <a:ext cx="7788275" cy="1143000"/>
          </a:xfrm>
        </p:spPr>
        <p:txBody>
          <a:bodyPr/>
          <a:lstStyle>
            <a:lvl1pPr>
              <a:lnSpc>
                <a:spcPts val="4200"/>
              </a:lnSpc>
              <a:defRPr sz="4200"/>
            </a:lvl1pPr>
          </a:lstStyle>
          <a:p>
            <a:r>
              <a:rPr lang="en-US" altLang="en-US"/>
              <a:t>Click to edit Master title style</a:t>
            </a:r>
          </a:p>
        </p:txBody>
      </p:sp>
      <p:sp>
        <p:nvSpPr>
          <p:cNvPr id="5124" name="Rectangle 4"/>
          <p:cNvSpPr>
            <a:spLocks noGrp="1" noChangeArrowheads="1"/>
          </p:cNvSpPr>
          <p:nvPr>
            <p:ph type="subTitle" idx="1"/>
          </p:nvPr>
        </p:nvSpPr>
        <p:spPr>
          <a:xfrm>
            <a:off x="1354138" y="3886200"/>
            <a:ext cx="6435725" cy="1752600"/>
          </a:xfrm>
        </p:spPr>
        <p:txBody>
          <a:bodyPr anchorCtr="1"/>
          <a:lstStyle>
            <a:lvl1pPr marL="0" indent="0" algn="ctr">
              <a:buFont typeface="Symbol" pitchFamily="18" charset="2"/>
              <a:buNone/>
              <a:defRPr b="1"/>
            </a:lvl1pPr>
          </a:lstStyle>
          <a:p>
            <a:r>
              <a:rPr lang="en-US" altLang="en-US"/>
              <a:t>Click to edit Master subtitle style</a:t>
            </a:r>
          </a:p>
        </p:txBody>
      </p:sp>
    </p:spTree>
    <p:extLst>
      <p:ext uri="{BB962C8B-B14F-4D97-AF65-F5344CB8AC3E}">
        <p14:creationId xmlns:p14="http://schemas.microsoft.com/office/powerpoint/2010/main" val="33920140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4155121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323850"/>
            <a:ext cx="2286000" cy="56070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323850"/>
            <a:ext cx="6705600" cy="56070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3235157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0" y="323850"/>
            <a:ext cx="91440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257175" y="1689100"/>
            <a:ext cx="8609013" cy="4241800"/>
          </a:xfrm>
        </p:spPr>
        <p:txBody>
          <a:bodyPr/>
          <a:lstStyle/>
          <a:p>
            <a:pPr lvl="0"/>
            <a:endParaRPr lang="en-US" noProof="0" smtClean="0"/>
          </a:p>
        </p:txBody>
      </p:sp>
    </p:spTree>
    <p:extLst>
      <p:ext uri="{BB962C8B-B14F-4D97-AF65-F5344CB8AC3E}">
        <p14:creationId xmlns:p14="http://schemas.microsoft.com/office/powerpoint/2010/main" val="139349624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0" y="323850"/>
            <a:ext cx="91440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257175" y="1689100"/>
            <a:ext cx="8609013" cy="4241800"/>
          </a:xfrm>
        </p:spPr>
        <p:txBody>
          <a:bodyPr/>
          <a:lstStyle/>
          <a:p>
            <a:pPr lvl="0"/>
            <a:endParaRPr lang="en-US" noProof="0" smtClean="0"/>
          </a:p>
        </p:txBody>
      </p:sp>
    </p:spTree>
    <p:extLst>
      <p:ext uri="{BB962C8B-B14F-4D97-AF65-F5344CB8AC3E}">
        <p14:creationId xmlns:p14="http://schemas.microsoft.com/office/powerpoint/2010/main" val="196337174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Line 4"/>
          <p:cNvSpPr>
            <a:spLocks noChangeShapeType="1"/>
          </p:cNvSpPr>
          <p:nvPr/>
        </p:nvSpPr>
        <p:spPr bwMode="auto">
          <a:xfrm>
            <a:off x="685800" y="3441700"/>
            <a:ext cx="7772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algn="ctr" fontAlgn="base">
              <a:spcBef>
                <a:spcPct val="0"/>
              </a:spcBef>
              <a:spcAft>
                <a:spcPct val="0"/>
              </a:spcAft>
            </a:pPr>
            <a:endParaRPr lang="en-US" b="1" i="1">
              <a:solidFill>
                <a:srgbClr val="FF0000"/>
              </a:solidFill>
            </a:endParaRPr>
          </a:p>
        </p:txBody>
      </p:sp>
      <p:sp>
        <p:nvSpPr>
          <p:cNvPr id="145410" name="Rectangle 2"/>
          <p:cNvSpPr>
            <a:spLocks noGrp="1" noChangeArrowheads="1"/>
          </p:cNvSpPr>
          <p:nvPr>
            <p:ph type="ctrTitle"/>
          </p:nvPr>
        </p:nvSpPr>
        <p:spPr>
          <a:xfrm>
            <a:off x="692150" y="1169988"/>
            <a:ext cx="7759700" cy="2260600"/>
          </a:xfrm>
        </p:spPr>
        <p:txBody>
          <a:bodyPr/>
          <a:lstStyle>
            <a:lvl1pPr>
              <a:defRPr sz="4800"/>
            </a:lvl1pPr>
          </a:lstStyle>
          <a:p>
            <a:pPr lvl="0"/>
            <a:r>
              <a:rPr lang="en-US" altLang="en-US" noProof="0" smtClean="0"/>
              <a:t>Click to edit Master title style</a:t>
            </a:r>
          </a:p>
        </p:txBody>
      </p:sp>
      <p:sp>
        <p:nvSpPr>
          <p:cNvPr id="145411" name="Rectangle 3"/>
          <p:cNvSpPr>
            <a:spLocks noGrp="1" noChangeArrowheads="1"/>
          </p:cNvSpPr>
          <p:nvPr>
            <p:ph type="subTitle" idx="1"/>
          </p:nvPr>
        </p:nvSpPr>
        <p:spPr>
          <a:xfrm>
            <a:off x="1385888" y="3898900"/>
            <a:ext cx="6372225" cy="1714500"/>
          </a:xfrm>
        </p:spPr>
        <p:txBody>
          <a:bodyPr/>
          <a:lstStyle>
            <a:lvl1pPr marL="0" indent="0" algn="ctr">
              <a:buFont typeface="Wingdings" pitchFamily="2" charset="2"/>
              <a:buNone/>
              <a:defRPr sz="3800"/>
            </a:lvl1pPr>
          </a:lstStyle>
          <a:p>
            <a:pPr lvl="0"/>
            <a:r>
              <a:rPr lang="en-US" altLang="en-US" noProof="0" smtClean="0"/>
              <a:t>Click to edit Master subtitle style</a:t>
            </a:r>
          </a:p>
        </p:txBody>
      </p:sp>
    </p:spTree>
    <p:extLst>
      <p:ext uri="{BB962C8B-B14F-4D97-AF65-F5344CB8AC3E}">
        <p14:creationId xmlns:p14="http://schemas.microsoft.com/office/powerpoint/2010/main" val="82248783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1462724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9586076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92150" y="1949450"/>
            <a:ext cx="3810000" cy="4443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54550" y="1949450"/>
            <a:ext cx="3811588" cy="4443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2333849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7024386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1119086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3585153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177479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5787093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7713214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5254507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23038" y="304800"/>
            <a:ext cx="1943100" cy="60880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92150" y="304800"/>
            <a:ext cx="5678488" cy="60880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840333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92150" y="304800"/>
            <a:ext cx="7773988"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92150" y="1949450"/>
            <a:ext cx="3810000" cy="44434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54550" y="1949450"/>
            <a:ext cx="3811588" cy="21447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54550" y="4246563"/>
            <a:ext cx="3811588" cy="2146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3222124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RTP_SlideBackground-ASCO-GI-13_v1fr-Titl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40615772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3461057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6842295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7371519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98858921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2375462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5697880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393799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6513554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404143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6840013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9388463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57175" y="1689100"/>
            <a:ext cx="4227513" cy="4241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7088" y="1689100"/>
            <a:ext cx="4229100" cy="4241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9474890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0166119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4073755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2340029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7839535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8077629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4.xml"/><Relationship Id="rId12" Type="http://schemas.openxmlformats.org/officeDocument/2006/relationships/slideLayout" Target="../slideLayouts/slideLayout25.xml"/><Relationship Id="rId13" Type="http://schemas.openxmlformats.org/officeDocument/2006/relationships/theme" Target="../theme/theme2.xml"/><Relationship Id="rId1" Type="http://schemas.openxmlformats.org/officeDocument/2006/relationships/slideLayout" Target="../slideLayouts/slideLayout14.xml"/><Relationship Id="rId2" Type="http://schemas.openxmlformats.org/officeDocument/2006/relationships/slideLayout" Target="../slideLayouts/slideLayout15.xml"/><Relationship Id="rId3" Type="http://schemas.openxmlformats.org/officeDocument/2006/relationships/slideLayout" Target="../slideLayouts/slideLayout16.xml"/><Relationship Id="rId4" Type="http://schemas.openxmlformats.org/officeDocument/2006/relationships/slideLayout" Target="../slideLayouts/slideLayout17.xml"/><Relationship Id="rId5" Type="http://schemas.openxmlformats.org/officeDocument/2006/relationships/slideLayout" Target="../slideLayouts/slideLayout18.xml"/><Relationship Id="rId6" Type="http://schemas.openxmlformats.org/officeDocument/2006/relationships/slideLayout" Target="../slideLayouts/slideLayout19.xml"/><Relationship Id="rId7" Type="http://schemas.openxmlformats.org/officeDocument/2006/relationships/slideLayout" Target="../slideLayouts/slideLayout20.xml"/><Relationship Id="rId8" Type="http://schemas.openxmlformats.org/officeDocument/2006/relationships/slideLayout" Target="../slideLayouts/slideLayout21.xml"/><Relationship Id="rId9" Type="http://schemas.openxmlformats.org/officeDocument/2006/relationships/slideLayout" Target="../slideLayouts/slideLayout22.xml"/><Relationship Id="rId10"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6.xml"/><Relationship Id="rId12" Type="http://schemas.openxmlformats.org/officeDocument/2006/relationships/theme" Target="../theme/theme3.xml"/><Relationship Id="rId13" Type="http://schemas.openxmlformats.org/officeDocument/2006/relationships/image" Target="../media/image4.png"/><Relationship Id="rId1" Type="http://schemas.openxmlformats.org/officeDocument/2006/relationships/slideLayout" Target="../slideLayouts/slideLayout26.xml"/><Relationship Id="rId2" Type="http://schemas.openxmlformats.org/officeDocument/2006/relationships/slideLayout" Target="../slideLayouts/slideLayout27.xml"/><Relationship Id="rId3" Type="http://schemas.openxmlformats.org/officeDocument/2006/relationships/slideLayout" Target="../slideLayouts/slideLayout28.xml"/><Relationship Id="rId4" Type="http://schemas.openxmlformats.org/officeDocument/2006/relationships/slideLayout" Target="../slideLayouts/slideLayout29.xml"/><Relationship Id="rId5" Type="http://schemas.openxmlformats.org/officeDocument/2006/relationships/slideLayout" Target="../slideLayouts/slideLayout30.xml"/><Relationship Id="rId6" Type="http://schemas.openxmlformats.org/officeDocument/2006/relationships/slideLayout" Target="../slideLayouts/slideLayout31.xml"/><Relationship Id="rId7" Type="http://schemas.openxmlformats.org/officeDocument/2006/relationships/slideLayout" Target="../slideLayouts/slideLayout32.xml"/><Relationship Id="rId8" Type="http://schemas.openxmlformats.org/officeDocument/2006/relationships/slideLayout" Target="../slideLayouts/slideLayout33.xml"/><Relationship Id="rId9" Type="http://schemas.openxmlformats.org/officeDocument/2006/relationships/slideLayout" Target="../slideLayouts/slideLayout34.xml"/><Relationship Id="rId10"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660066"/>
        </a:solidFill>
        <a:effectLst/>
      </p:bgPr>
    </p:bg>
    <p:spTree>
      <p:nvGrpSpPr>
        <p:cNvPr id="1" name=""/>
        <p:cNvGrpSpPr/>
        <p:nvPr/>
      </p:nvGrpSpPr>
      <p:grpSpPr>
        <a:xfrm>
          <a:off x="0" y="0"/>
          <a:ext cx="0" cy="0"/>
          <a:chOff x="0" y="0"/>
          <a:chExt cx="0" cy="0"/>
        </a:xfrm>
      </p:grpSpPr>
      <p:pic>
        <p:nvPicPr>
          <p:cNvPr id="1026" name="Picture 2" descr="Untitled-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hidden">
          <a:xfrm>
            <a:off x="0" y="0"/>
            <a:ext cx="9144000" cy="686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Grp="1" noChangeArrowheads="1"/>
          </p:cNvSpPr>
          <p:nvPr>
            <p:ph type="title"/>
          </p:nvPr>
        </p:nvSpPr>
        <p:spPr bwMode="auto">
          <a:xfrm>
            <a:off x="0" y="323850"/>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1" compatLnSpc="1">
            <a:prstTxWarp prst="textNoShape">
              <a:avLst/>
            </a:prstTxWarp>
          </a:bodyPr>
          <a:lstStyle/>
          <a:p>
            <a:pPr lvl="0"/>
            <a:r>
              <a:rPr lang="en-US" altLang="en-US" smtClean="0"/>
              <a:t>Click to </a:t>
            </a:r>
            <a:br>
              <a:rPr lang="en-US" altLang="en-US" smtClean="0"/>
            </a:br>
            <a:r>
              <a:rPr lang="en-US" altLang="en-US" smtClean="0"/>
              <a:t>edit Master </a:t>
            </a:r>
            <a:br>
              <a:rPr lang="en-US" altLang="en-US" smtClean="0"/>
            </a:br>
            <a:r>
              <a:rPr lang="en-US" altLang="en-US" smtClean="0"/>
              <a:t>title style</a:t>
            </a:r>
          </a:p>
        </p:txBody>
      </p:sp>
      <p:sp>
        <p:nvSpPr>
          <p:cNvPr id="1028" name="Rectangle 4"/>
          <p:cNvSpPr>
            <a:spLocks noGrp="1" noChangeArrowheads="1"/>
          </p:cNvSpPr>
          <p:nvPr>
            <p:ph type="body" idx="1"/>
          </p:nvPr>
        </p:nvSpPr>
        <p:spPr bwMode="auto">
          <a:xfrm>
            <a:off x="257175" y="1689100"/>
            <a:ext cx="8609013" cy="424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p:txBody>
      </p:sp>
      <p:sp>
        <p:nvSpPr>
          <p:cNvPr id="1029" name="Line 5"/>
          <p:cNvSpPr>
            <a:spLocks noChangeShapeType="1"/>
          </p:cNvSpPr>
          <p:nvPr/>
        </p:nvSpPr>
        <p:spPr bwMode="auto">
          <a:xfrm>
            <a:off x="311150" y="1485900"/>
            <a:ext cx="8509000" cy="0"/>
          </a:xfrm>
          <a:prstGeom prst="line">
            <a:avLst/>
          </a:prstGeom>
          <a:noFill/>
          <a:ln w="31750">
            <a:solidFill>
              <a:srgbClr val="00CCFF"/>
            </a:solidFill>
            <a:round/>
            <a:headEnd/>
            <a:tailEnd/>
          </a:ln>
          <a:extLst>
            <a:ext uri="{909E8E84-426E-40dd-AFC4-6F175D3DCCD1}">
              <a14:hiddenFill xmlns:a14="http://schemas.microsoft.com/office/drawing/2010/main">
                <a:noFill/>
              </a14:hiddenFill>
            </a:ext>
          </a:extLst>
        </p:spPr>
        <p:txBody>
          <a:bodyPr wrap="none" anchor="ctr"/>
          <a:lstStyle/>
          <a:p>
            <a:pPr algn="ctr" fontAlgn="base">
              <a:spcBef>
                <a:spcPct val="0"/>
              </a:spcBef>
              <a:spcAft>
                <a:spcPct val="0"/>
              </a:spcAft>
            </a:pPr>
            <a:endParaRPr lang="en-US" b="1" i="1">
              <a:solidFill>
                <a:srgbClr val="FF0000"/>
              </a:solidFill>
            </a:endParaRPr>
          </a:p>
        </p:txBody>
      </p:sp>
      <p:sp>
        <p:nvSpPr>
          <p:cNvPr id="1030" name="Text Box 8"/>
          <p:cNvSpPr txBox="1">
            <a:spLocks noChangeArrowheads="1"/>
          </p:cNvSpPr>
          <p:nvPr/>
        </p:nvSpPr>
        <p:spPr bwMode="auto">
          <a:xfrm>
            <a:off x="5078413" y="0"/>
            <a:ext cx="4065587"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eaLnBrk="0" hangingPunct="0">
              <a:defRPr b="1" i="1">
                <a:solidFill>
                  <a:srgbClr val="FF0000"/>
                </a:solidFill>
                <a:latin typeface="Arial" pitchFamily="34" charset="0"/>
              </a:defRPr>
            </a:lvl1pPr>
            <a:lvl2pPr marL="742950" indent="-285750" eaLnBrk="0" hangingPunct="0">
              <a:defRPr b="1" i="1">
                <a:solidFill>
                  <a:srgbClr val="FF0000"/>
                </a:solidFill>
                <a:latin typeface="Arial" pitchFamily="34" charset="0"/>
              </a:defRPr>
            </a:lvl2pPr>
            <a:lvl3pPr marL="1143000" indent="-228600" eaLnBrk="0" hangingPunct="0">
              <a:defRPr b="1" i="1">
                <a:solidFill>
                  <a:srgbClr val="FF0000"/>
                </a:solidFill>
                <a:latin typeface="Arial" pitchFamily="34" charset="0"/>
              </a:defRPr>
            </a:lvl3pPr>
            <a:lvl4pPr marL="1600200" indent="-228600" eaLnBrk="0" hangingPunct="0">
              <a:defRPr b="1" i="1">
                <a:solidFill>
                  <a:srgbClr val="FF0000"/>
                </a:solidFill>
                <a:latin typeface="Arial" pitchFamily="34" charset="0"/>
              </a:defRPr>
            </a:lvl4pPr>
            <a:lvl5pPr marL="2057400" indent="-228600" eaLnBrk="0" hangingPunct="0">
              <a:defRPr b="1" i="1">
                <a:solidFill>
                  <a:srgbClr val="FF0000"/>
                </a:solidFill>
                <a:latin typeface="Arial" pitchFamily="34" charset="0"/>
              </a:defRPr>
            </a:lvl5pPr>
            <a:lvl6pPr marL="2514600" indent="-228600" algn="ctr" eaLnBrk="0" fontAlgn="base" hangingPunct="0">
              <a:spcBef>
                <a:spcPct val="0"/>
              </a:spcBef>
              <a:spcAft>
                <a:spcPct val="0"/>
              </a:spcAft>
              <a:defRPr b="1" i="1">
                <a:solidFill>
                  <a:srgbClr val="FF0000"/>
                </a:solidFill>
                <a:latin typeface="Arial" pitchFamily="34" charset="0"/>
              </a:defRPr>
            </a:lvl6pPr>
            <a:lvl7pPr marL="2971800" indent="-228600" algn="ctr" eaLnBrk="0" fontAlgn="base" hangingPunct="0">
              <a:spcBef>
                <a:spcPct val="0"/>
              </a:spcBef>
              <a:spcAft>
                <a:spcPct val="0"/>
              </a:spcAft>
              <a:defRPr b="1" i="1">
                <a:solidFill>
                  <a:srgbClr val="FF0000"/>
                </a:solidFill>
                <a:latin typeface="Arial" pitchFamily="34" charset="0"/>
              </a:defRPr>
            </a:lvl7pPr>
            <a:lvl8pPr marL="3429000" indent="-228600" algn="ctr" eaLnBrk="0" fontAlgn="base" hangingPunct="0">
              <a:spcBef>
                <a:spcPct val="0"/>
              </a:spcBef>
              <a:spcAft>
                <a:spcPct val="0"/>
              </a:spcAft>
              <a:defRPr b="1" i="1">
                <a:solidFill>
                  <a:srgbClr val="FF0000"/>
                </a:solidFill>
                <a:latin typeface="Arial" pitchFamily="34" charset="0"/>
              </a:defRPr>
            </a:lvl8pPr>
            <a:lvl9pPr marL="3886200" indent="-228600" algn="ctr" eaLnBrk="0" fontAlgn="base" hangingPunct="0">
              <a:spcBef>
                <a:spcPct val="0"/>
              </a:spcBef>
              <a:spcAft>
                <a:spcPct val="0"/>
              </a:spcAft>
              <a:defRPr b="1" i="1">
                <a:solidFill>
                  <a:srgbClr val="FF0000"/>
                </a:solidFill>
                <a:latin typeface="Arial" pitchFamily="34" charset="0"/>
              </a:defRPr>
            </a:lvl9pPr>
          </a:lstStyle>
          <a:p>
            <a:pPr eaLnBrk="1" fontAlgn="base" hangingPunct="1">
              <a:spcBef>
                <a:spcPct val="0"/>
              </a:spcBef>
              <a:spcAft>
                <a:spcPct val="0"/>
              </a:spcAft>
              <a:defRPr/>
            </a:pPr>
            <a:endParaRPr lang="en-US" sz="1000" b="0" i="0" smtClean="0">
              <a:solidFill>
                <a:srgbClr val="FFFFFF"/>
              </a:solidFill>
            </a:endParaRPr>
          </a:p>
        </p:txBody>
      </p:sp>
      <p:sp>
        <p:nvSpPr>
          <p:cNvPr id="1031" name="Text Box 9"/>
          <p:cNvSpPr txBox="1">
            <a:spLocks noChangeArrowheads="1"/>
          </p:cNvSpPr>
          <p:nvPr/>
        </p:nvSpPr>
        <p:spPr bwMode="auto">
          <a:xfrm>
            <a:off x="5078413" y="0"/>
            <a:ext cx="4065587"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txBody>
          <a:bodyPr>
            <a:spAutoFit/>
          </a:bodyPr>
          <a:lstStyle>
            <a:lvl1pPr eaLnBrk="0" hangingPunct="0">
              <a:defRPr b="1" i="1">
                <a:solidFill>
                  <a:srgbClr val="FF0000"/>
                </a:solidFill>
                <a:latin typeface="Arial" pitchFamily="34" charset="0"/>
              </a:defRPr>
            </a:lvl1pPr>
            <a:lvl2pPr marL="742950" indent="-285750" eaLnBrk="0" hangingPunct="0">
              <a:defRPr b="1" i="1">
                <a:solidFill>
                  <a:srgbClr val="FF0000"/>
                </a:solidFill>
                <a:latin typeface="Arial" pitchFamily="34" charset="0"/>
              </a:defRPr>
            </a:lvl2pPr>
            <a:lvl3pPr marL="1143000" indent="-228600" eaLnBrk="0" hangingPunct="0">
              <a:defRPr b="1" i="1">
                <a:solidFill>
                  <a:srgbClr val="FF0000"/>
                </a:solidFill>
                <a:latin typeface="Arial" pitchFamily="34" charset="0"/>
              </a:defRPr>
            </a:lvl3pPr>
            <a:lvl4pPr marL="1600200" indent="-228600" eaLnBrk="0" hangingPunct="0">
              <a:defRPr b="1" i="1">
                <a:solidFill>
                  <a:srgbClr val="FF0000"/>
                </a:solidFill>
                <a:latin typeface="Arial" pitchFamily="34" charset="0"/>
              </a:defRPr>
            </a:lvl4pPr>
            <a:lvl5pPr marL="2057400" indent="-228600" eaLnBrk="0" hangingPunct="0">
              <a:defRPr b="1" i="1">
                <a:solidFill>
                  <a:srgbClr val="FF0000"/>
                </a:solidFill>
                <a:latin typeface="Arial" pitchFamily="34" charset="0"/>
              </a:defRPr>
            </a:lvl5pPr>
            <a:lvl6pPr marL="2514600" indent="-228600" algn="ctr" eaLnBrk="0" fontAlgn="base" hangingPunct="0">
              <a:spcBef>
                <a:spcPct val="0"/>
              </a:spcBef>
              <a:spcAft>
                <a:spcPct val="0"/>
              </a:spcAft>
              <a:defRPr b="1" i="1">
                <a:solidFill>
                  <a:srgbClr val="FF0000"/>
                </a:solidFill>
                <a:latin typeface="Arial" pitchFamily="34" charset="0"/>
              </a:defRPr>
            </a:lvl6pPr>
            <a:lvl7pPr marL="2971800" indent="-228600" algn="ctr" eaLnBrk="0" fontAlgn="base" hangingPunct="0">
              <a:spcBef>
                <a:spcPct val="0"/>
              </a:spcBef>
              <a:spcAft>
                <a:spcPct val="0"/>
              </a:spcAft>
              <a:defRPr b="1" i="1">
                <a:solidFill>
                  <a:srgbClr val="FF0000"/>
                </a:solidFill>
                <a:latin typeface="Arial" pitchFamily="34" charset="0"/>
              </a:defRPr>
            </a:lvl7pPr>
            <a:lvl8pPr marL="3429000" indent="-228600" algn="ctr" eaLnBrk="0" fontAlgn="base" hangingPunct="0">
              <a:spcBef>
                <a:spcPct val="0"/>
              </a:spcBef>
              <a:spcAft>
                <a:spcPct val="0"/>
              </a:spcAft>
              <a:defRPr b="1" i="1">
                <a:solidFill>
                  <a:srgbClr val="FF0000"/>
                </a:solidFill>
                <a:latin typeface="Arial" pitchFamily="34" charset="0"/>
              </a:defRPr>
            </a:lvl8pPr>
            <a:lvl9pPr marL="3886200" indent="-228600" algn="ctr" eaLnBrk="0" fontAlgn="base" hangingPunct="0">
              <a:spcBef>
                <a:spcPct val="0"/>
              </a:spcBef>
              <a:spcAft>
                <a:spcPct val="0"/>
              </a:spcAft>
              <a:defRPr b="1" i="1">
                <a:solidFill>
                  <a:srgbClr val="FF0000"/>
                </a:solidFill>
                <a:latin typeface="Arial" pitchFamily="34" charset="0"/>
              </a:defRPr>
            </a:lvl9pPr>
          </a:lstStyle>
          <a:p>
            <a:pPr algn="r" eaLnBrk="1" fontAlgn="base" hangingPunct="1">
              <a:spcBef>
                <a:spcPct val="0"/>
              </a:spcBef>
              <a:spcAft>
                <a:spcPct val="0"/>
              </a:spcAft>
              <a:defRPr/>
            </a:pPr>
            <a:endParaRPr lang="en-US" sz="1000" b="0" i="0" smtClean="0">
              <a:solidFill>
                <a:srgbClr val="FFFFFF"/>
              </a:solidFill>
            </a:endParaRPr>
          </a:p>
        </p:txBody>
      </p:sp>
    </p:spTree>
    <p:extLst>
      <p:ext uri="{BB962C8B-B14F-4D97-AF65-F5344CB8AC3E}">
        <p14:creationId xmlns:p14="http://schemas.microsoft.com/office/powerpoint/2010/main" val="2469286874"/>
      </p:ext>
    </p:extLst>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timing>
    <p:tnLst>
      <p:par>
        <p:cTn xmlns:p14="http://schemas.microsoft.com/office/powerpoint/2010/main" id="1" dur="indefinite" restart="never" nodeType="tmRoot"/>
      </p:par>
    </p:tnLst>
  </p:timing>
  <p:txStyles>
    <p:titleStyle>
      <a:lvl1pPr algn="ctr" rtl="0" eaLnBrk="0" fontAlgn="base" hangingPunct="0">
        <a:lnSpc>
          <a:spcPts val="4000"/>
        </a:lnSpc>
        <a:spcBef>
          <a:spcPct val="0"/>
        </a:spcBef>
        <a:spcAft>
          <a:spcPct val="0"/>
        </a:spcAft>
        <a:defRPr sz="4000" b="1">
          <a:solidFill>
            <a:schemeClr val="tx2"/>
          </a:solidFill>
          <a:latin typeface="+mj-lt"/>
          <a:ea typeface="+mj-ea"/>
          <a:cs typeface="+mj-cs"/>
        </a:defRPr>
      </a:lvl1pPr>
      <a:lvl2pPr algn="ctr" rtl="0" eaLnBrk="0" fontAlgn="base" hangingPunct="0">
        <a:lnSpc>
          <a:spcPts val="4000"/>
        </a:lnSpc>
        <a:spcBef>
          <a:spcPct val="0"/>
        </a:spcBef>
        <a:spcAft>
          <a:spcPct val="0"/>
        </a:spcAft>
        <a:defRPr sz="4000" b="1">
          <a:solidFill>
            <a:schemeClr val="tx2"/>
          </a:solidFill>
          <a:latin typeface="Arial" pitchFamily="34" charset="0"/>
        </a:defRPr>
      </a:lvl2pPr>
      <a:lvl3pPr algn="ctr" rtl="0" eaLnBrk="0" fontAlgn="base" hangingPunct="0">
        <a:lnSpc>
          <a:spcPts val="4000"/>
        </a:lnSpc>
        <a:spcBef>
          <a:spcPct val="0"/>
        </a:spcBef>
        <a:spcAft>
          <a:spcPct val="0"/>
        </a:spcAft>
        <a:defRPr sz="4000" b="1">
          <a:solidFill>
            <a:schemeClr val="tx2"/>
          </a:solidFill>
          <a:latin typeface="Arial" pitchFamily="34" charset="0"/>
        </a:defRPr>
      </a:lvl3pPr>
      <a:lvl4pPr algn="ctr" rtl="0" eaLnBrk="0" fontAlgn="base" hangingPunct="0">
        <a:lnSpc>
          <a:spcPts val="4000"/>
        </a:lnSpc>
        <a:spcBef>
          <a:spcPct val="0"/>
        </a:spcBef>
        <a:spcAft>
          <a:spcPct val="0"/>
        </a:spcAft>
        <a:defRPr sz="4000" b="1">
          <a:solidFill>
            <a:schemeClr val="tx2"/>
          </a:solidFill>
          <a:latin typeface="Arial" pitchFamily="34" charset="0"/>
        </a:defRPr>
      </a:lvl4pPr>
      <a:lvl5pPr algn="ctr" rtl="0" eaLnBrk="0" fontAlgn="base" hangingPunct="0">
        <a:lnSpc>
          <a:spcPts val="4000"/>
        </a:lnSpc>
        <a:spcBef>
          <a:spcPct val="0"/>
        </a:spcBef>
        <a:spcAft>
          <a:spcPct val="0"/>
        </a:spcAft>
        <a:defRPr sz="4000" b="1">
          <a:solidFill>
            <a:schemeClr val="tx2"/>
          </a:solidFill>
          <a:latin typeface="Arial" pitchFamily="34" charset="0"/>
        </a:defRPr>
      </a:lvl5pPr>
      <a:lvl6pPr marL="457200" algn="ctr" rtl="0" eaLnBrk="0" fontAlgn="base" hangingPunct="0">
        <a:lnSpc>
          <a:spcPts val="4000"/>
        </a:lnSpc>
        <a:spcBef>
          <a:spcPct val="0"/>
        </a:spcBef>
        <a:spcAft>
          <a:spcPct val="0"/>
        </a:spcAft>
        <a:defRPr sz="4000" b="1">
          <a:solidFill>
            <a:schemeClr val="tx2"/>
          </a:solidFill>
          <a:latin typeface="Arial" pitchFamily="34" charset="0"/>
        </a:defRPr>
      </a:lvl6pPr>
      <a:lvl7pPr marL="914400" algn="ctr" rtl="0" eaLnBrk="0" fontAlgn="base" hangingPunct="0">
        <a:lnSpc>
          <a:spcPts val="4000"/>
        </a:lnSpc>
        <a:spcBef>
          <a:spcPct val="0"/>
        </a:spcBef>
        <a:spcAft>
          <a:spcPct val="0"/>
        </a:spcAft>
        <a:defRPr sz="4000" b="1">
          <a:solidFill>
            <a:schemeClr val="tx2"/>
          </a:solidFill>
          <a:latin typeface="Arial" pitchFamily="34" charset="0"/>
        </a:defRPr>
      </a:lvl7pPr>
      <a:lvl8pPr marL="1371600" algn="ctr" rtl="0" eaLnBrk="0" fontAlgn="base" hangingPunct="0">
        <a:lnSpc>
          <a:spcPts val="4000"/>
        </a:lnSpc>
        <a:spcBef>
          <a:spcPct val="0"/>
        </a:spcBef>
        <a:spcAft>
          <a:spcPct val="0"/>
        </a:spcAft>
        <a:defRPr sz="4000" b="1">
          <a:solidFill>
            <a:schemeClr val="tx2"/>
          </a:solidFill>
          <a:latin typeface="Arial" pitchFamily="34" charset="0"/>
        </a:defRPr>
      </a:lvl8pPr>
      <a:lvl9pPr marL="1828800" algn="ctr" rtl="0" eaLnBrk="0" fontAlgn="base" hangingPunct="0">
        <a:lnSpc>
          <a:spcPts val="4000"/>
        </a:lnSpc>
        <a:spcBef>
          <a:spcPct val="0"/>
        </a:spcBef>
        <a:spcAft>
          <a:spcPct val="0"/>
        </a:spcAft>
        <a:defRPr sz="4000" b="1">
          <a:solidFill>
            <a:schemeClr val="tx2"/>
          </a:solidFill>
          <a:latin typeface="Arial" pitchFamily="34" charset="0"/>
        </a:defRPr>
      </a:lvl9pPr>
    </p:titleStyle>
    <p:bodyStyle>
      <a:lvl1pPr marL="280988" indent="-280988" algn="l" rtl="0" eaLnBrk="0" fontAlgn="base" hangingPunct="0">
        <a:lnSpc>
          <a:spcPts val="3400"/>
        </a:lnSpc>
        <a:spcBef>
          <a:spcPct val="0"/>
        </a:spcBef>
        <a:spcAft>
          <a:spcPts val="1000"/>
        </a:spcAft>
        <a:buClr>
          <a:schemeClr val="tx2"/>
        </a:buClr>
        <a:buFont typeface="Symbol" pitchFamily="18" charset="2"/>
        <a:buChar char="·"/>
        <a:defRPr sz="3200">
          <a:solidFill>
            <a:schemeClr val="tx1"/>
          </a:solidFill>
          <a:latin typeface="+mn-lt"/>
          <a:ea typeface="+mn-ea"/>
          <a:cs typeface="+mn-cs"/>
        </a:defRPr>
      </a:lvl1pPr>
      <a:lvl2pPr marL="742950" indent="-347663" algn="l" rtl="0" eaLnBrk="0" fontAlgn="base" hangingPunct="0">
        <a:lnSpc>
          <a:spcPts val="3200"/>
        </a:lnSpc>
        <a:spcBef>
          <a:spcPct val="0"/>
        </a:spcBef>
        <a:spcAft>
          <a:spcPts val="800"/>
        </a:spcAft>
        <a:buClr>
          <a:schemeClr val="tx1"/>
        </a:buClr>
        <a:buFont typeface="Arial" pitchFamily="34" charset="0"/>
        <a:buChar char="–"/>
        <a:defRPr sz="3000">
          <a:solidFill>
            <a:schemeClr val="tx1"/>
          </a:solidFill>
          <a:latin typeface="+mn-lt"/>
        </a:defRPr>
      </a:lvl2pPr>
      <a:lvl3pPr marL="1147763" indent="-290513" algn="l" rtl="0" eaLnBrk="0" fontAlgn="base" hangingPunct="0">
        <a:lnSpc>
          <a:spcPts val="3000"/>
        </a:lnSpc>
        <a:spcBef>
          <a:spcPct val="0"/>
        </a:spcBef>
        <a:spcAft>
          <a:spcPts val="600"/>
        </a:spcAft>
        <a:buClr>
          <a:schemeClr val="tx2"/>
        </a:buClr>
        <a:buFont typeface="Symbol" pitchFamily="18" charset="2"/>
        <a:buChar char="·"/>
        <a:defRPr sz="2800">
          <a:solidFill>
            <a:schemeClr val="tx1"/>
          </a:solidFill>
          <a:latin typeface="+mn-lt"/>
        </a:defRPr>
      </a:lvl3pPr>
      <a:lvl4pPr marL="1600200" indent="-228600" algn="l" rtl="0" eaLnBrk="0" fontAlgn="base" hangingPunct="0">
        <a:spcBef>
          <a:spcPct val="15000"/>
        </a:spcBef>
        <a:spcAft>
          <a:spcPct val="15000"/>
        </a:spcAft>
        <a:buChar char="–"/>
        <a:defRPr sz="2200">
          <a:solidFill>
            <a:schemeClr val="tx1"/>
          </a:solidFill>
          <a:latin typeface="+mn-lt"/>
        </a:defRPr>
      </a:lvl4pPr>
      <a:lvl5pPr marL="2057400" indent="-228600" algn="l" rtl="0" eaLnBrk="0" fontAlgn="base" hangingPunct="0">
        <a:spcBef>
          <a:spcPct val="15000"/>
        </a:spcBef>
        <a:spcAft>
          <a:spcPct val="15000"/>
        </a:spcAft>
        <a:buClr>
          <a:schemeClr val="accent1"/>
        </a:buClr>
        <a:buFont typeface="Wingdings 2" pitchFamily="18" charset="2"/>
        <a:buChar char="¡"/>
        <a:defRPr sz="2000" b="1">
          <a:solidFill>
            <a:schemeClr val="tx1"/>
          </a:solidFill>
          <a:latin typeface="+mn-lt"/>
        </a:defRPr>
      </a:lvl5pPr>
      <a:lvl6pPr marL="2514600" indent="-228600" algn="l" rtl="0" eaLnBrk="0" fontAlgn="base" hangingPunct="0">
        <a:spcBef>
          <a:spcPct val="15000"/>
        </a:spcBef>
        <a:spcAft>
          <a:spcPct val="15000"/>
        </a:spcAft>
        <a:buClr>
          <a:schemeClr val="accent1"/>
        </a:buClr>
        <a:buFont typeface="Wingdings 2" pitchFamily="18" charset="2"/>
        <a:buChar char="¡"/>
        <a:defRPr sz="2000" b="1">
          <a:solidFill>
            <a:schemeClr val="tx1"/>
          </a:solidFill>
          <a:latin typeface="+mn-lt"/>
        </a:defRPr>
      </a:lvl6pPr>
      <a:lvl7pPr marL="2971800" indent="-228600" algn="l" rtl="0" eaLnBrk="0" fontAlgn="base" hangingPunct="0">
        <a:spcBef>
          <a:spcPct val="15000"/>
        </a:spcBef>
        <a:spcAft>
          <a:spcPct val="15000"/>
        </a:spcAft>
        <a:buClr>
          <a:schemeClr val="accent1"/>
        </a:buClr>
        <a:buFont typeface="Wingdings 2" pitchFamily="18" charset="2"/>
        <a:buChar char="¡"/>
        <a:defRPr sz="2000" b="1">
          <a:solidFill>
            <a:schemeClr val="tx1"/>
          </a:solidFill>
          <a:latin typeface="+mn-lt"/>
        </a:defRPr>
      </a:lvl7pPr>
      <a:lvl8pPr marL="3429000" indent="-228600" algn="l" rtl="0" eaLnBrk="0" fontAlgn="base" hangingPunct="0">
        <a:spcBef>
          <a:spcPct val="15000"/>
        </a:spcBef>
        <a:spcAft>
          <a:spcPct val="15000"/>
        </a:spcAft>
        <a:buClr>
          <a:schemeClr val="accent1"/>
        </a:buClr>
        <a:buFont typeface="Wingdings 2" pitchFamily="18" charset="2"/>
        <a:buChar char="¡"/>
        <a:defRPr sz="2000" b="1">
          <a:solidFill>
            <a:schemeClr val="tx1"/>
          </a:solidFill>
          <a:latin typeface="+mn-lt"/>
        </a:defRPr>
      </a:lvl8pPr>
      <a:lvl9pPr marL="3886200" indent="-228600" algn="l" rtl="0" eaLnBrk="0" fontAlgn="base" hangingPunct="0">
        <a:spcBef>
          <a:spcPct val="15000"/>
        </a:spcBef>
        <a:spcAft>
          <a:spcPct val="15000"/>
        </a:spcAft>
        <a:buClr>
          <a:schemeClr val="accent1"/>
        </a:buClr>
        <a:buFont typeface="Wingdings 2" pitchFamily="18" charset="2"/>
        <a:buChar char="¡"/>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bwMode="auto">
          <a:xfrm>
            <a:off x="692150" y="304800"/>
            <a:ext cx="7773988" cy="1143000"/>
          </a:xfrm>
          <a:prstGeom prst="rect">
            <a:avLst/>
          </a:prstGeom>
          <a:noFill/>
          <a:ln>
            <a:noFill/>
          </a:ln>
          <a:effectLs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44387" name="Rectangle 3"/>
          <p:cNvSpPr>
            <a:spLocks noGrp="1" noChangeArrowheads="1"/>
          </p:cNvSpPr>
          <p:nvPr>
            <p:ph type="body" idx="1"/>
          </p:nvPr>
        </p:nvSpPr>
        <p:spPr bwMode="auto">
          <a:xfrm>
            <a:off x="692150" y="1949450"/>
            <a:ext cx="7773988" cy="4443413"/>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Tree>
    <p:extLst>
      <p:ext uri="{BB962C8B-B14F-4D97-AF65-F5344CB8AC3E}">
        <p14:creationId xmlns:p14="http://schemas.microsoft.com/office/powerpoint/2010/main" val="1110204815"/>
      </p:ext>
    </p:extLst>
  </p:cSld>
  <p:clrMap bg1="dk1" tx1="lt1" bg2="dk2" tx2="lt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Lst>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hf hdr="0" ftr="0" dt="0"/>
  <p:txStyles>
    <p:titleStyle>
      <a:lvl1pPr algn="ctr" rtl="0" eaLnBrk="0" fontAlgn="base" hangingPunct="0">
        <a:spcBef>
          <a:spcPct val="0"/>
        </a:spcBef>
        <a:spcAft>
          <a:spcPct val="0"/>
        </a:spcAft>
        <a:defRPr sz="5400" b="1">
          <a:solidFill>
            <a:schemeClr val="hlink"/>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sz="5400" b="1">
          <a:solidFill>
            <a:schemeClr val="hlink"/>
          </a:solidFill>
          <a:effectLst>
            <a:outerShdw blurRad="38100" dist="38100" dir="2700000" algn="tl">
              <a:srgbClr val="C0C0C0"/>
            </a:outerShdw>
          </a:effectLst>
          <a:latin typeface="Arial" charset="0"/>
        </a:defRPr>
      </a:lvl2pPr>
      <a:lvl3pPr algn="ctr" rtl="0" eaLnBrk="0" fontAlgn="base" hangingPunct="0">
        <a:spcBef>
          <a:spcPct val="0"/>
        </a:spcBef>
        <a:spcAft>
          <a:spcPct val="0"/>
        </a:spcAft>
        <a:defRPr sz="5400" b="1">
          <a:solidFill>
            <a:schemeClr val="hlink"/>
          </a:solidFill>
          <a:effectLst>
            <a:outerShdw blurRad="38100" dist="38100" dir="2700000" algn="tl">
              <a:srgbClr val="C0C0C0"/>
            </a:outerShdw>
          </a:effectLst>
          <a:latin typeface="Arial" charset="0"/>
        </a:defRPr>
      </a:lvl3pPr>
      <a:lvl4pPr algn="ctr" rtl="0" eaLnBrk="0" fontAlgn="base" hangingPunct="0">
        <a:spcBef>
          <a:spcPct val="0"/>
        </a:spcBef>
        <a:spcAft>
          <a:spcPct val="0"/>
        </a:spcAft>
        <a:defRPr sz="5400" b="1">
          <a:solidFill>
            <a:schemeClr val="hlink"/>
          </a:solidFill>
          <a:effectLst>
            <a:outerShdw blurRad="38100" dist="38100" dir="2700000" algn="tl">
              <a:srgbClr val="C0C0C0"/>
            </a:outerShdw>
          </a:effectLst>
          <a:latin typeface="Arial" charset="0"/>
        </a:defRPr>
      </a:lvl4pPr>
      <a:lvl5pPr algn="ctr" rtl="0" eaLnBrk="0" fontAlgn="base" hangingPunct="0">
        <a:spcBef>
          <a:spcPct val="0"/>
        </a:spcBef>
        <a:spcAft>
          <a:spcPct val="0"/>
        </a:spcAft>
        <a:defRPr sz="5400" b="1">
          <a:solidFill>
            <a:schemeClr val="hlink"/>
          </a:solidFill>
          <a:effectLst>
            <a:outerShdw blurRad="38100" dist="38100" dir="2700000" algn="tl">
              <a:srgbClr val="C0C0C0"/>
            </a:outerShdw>
          </a:effectLst>
          <a:latin typeface="Arial" charset="0"/>
        </a:defRPr>
      </a:lvl5pPr>
      <a:lvl6pPr marL="457200" algn="ctr" rtl="0" eaLnBrk="0" fontAlgn="base" hangingPunct="0">
        <a:spcBef>
          <a:spcPct val="0"/>
        </a:spcBef>
        <a:spcAft>
          <a:spcPct val="0"/>
        </a:spcAft>
        <a:defRPr sz="5400" b="1">
          <a:solidFill>
            <a:schemeClr val="hlink"/>
          </a:solidFill>
          <a:effectLst>
            <a:outerShdw blurRad="38100" dist="38100" dir="2700000" algn="tl">
              <a:srgbClr val="C0C0C0"/>
            </a:outerShdw>
          </a:effectLst>
          <a:latin typeface="Arial" charset="0"/>
        </a:defRPr>
      </a:lvl6pPr>
      <a:lvl7pPr marL="914400" algn="ctr" rtl="0" eaLnBrk="0" fontAlgn="base" hangingPunct="0">
        <a:spcBef>
          <a:spcPct val="0"/>
        </a:spcBef>
        <a:spcAft>
          <a:spcPct val="0"/>
        </a:spcAft>
        <a:defRPr sz="5400" b="1">
          <a:solidFill>
            <a:schemeClr val="hlink"/>
          </a:solidFill>
          <a:effectLst>
            <a:outerShdw blurRad="38100" dist="38100" dir="2700000" algn="tl">
              <a:srgbClr val="C0C0C0"/>
            </a:outerShdw>
          </a:effectLst>
          <a:latin typeface="Arial" charset="0"/>
        </a:defRPr>
      </a:lvl7pPr>
      <a:lvl8pPr marL="1371600" algn="ctr" rtl="0" eaLnBrk="0" fontAlgn="base" hangingPunct="0">
        <a:spcBef>
          <a:spcPct val="0"/>
        </a:spcBef>
        <a:spcAft>
          <a:spcPct val="0"/>
        </a:spcAft>
        <a:defRPr sz="5400" b="1">
          <a:solidFill>
            <a:schemeClr val="hlink"/>
          </a:solidFill>
          <a:effectLst>
            <a:outerShdw blurRad="38100" dist="38100" dir="2700000" algn="tl">
              <a:srgbClr val="C0C0C0"/>
            </a:outerShdw>
          </a:effectLst>
          <a:latin typeface="Arial" charset="0"/>
        </a:defRPr>
      </a:lvl8pPr>
      <a:lvl9pPr marL="1828800" algn="ctr" rtl="0" eaLnBrk="0" fontAlgn="base" hangingPunct="0">
        <a:spcBef>
          <a:spcPct val="0"/>
        </a:spcBef>
        <a:spcAft>
          <a:spcPct val="0"/>
        </a:spcAft>
        <a:defRPr sz="5400" b="1">
          <a:solidFill>
            <a:schemeClr val="hlink"/>
          </a:solidFill>
          <a:effectLst>
            <a:outerShdw blurRad="38100" dist="38100" dir="2700000" algn="tl">
              <a:srgbClr val="C0C0C0"/>
            </a:outerShdw>
          </a:effectLst>
          <a:latin typeface="Arial" charset="0"/>
        </a:defRPr>
      </a:lvl9pPr>
    </p:titleStyle>
    <p:bodyStyle>
      <a:lvl1pPr marL="342900" indent="-342900" algn="l" rtl="0" eaLnBrk="0" fontAlgn="base" hangingPunct="0">
        <a:spcBef>
          <a:spcPct val="20000"/>
        </a:spcBef>
        <a:spcAft>
          <a:spcPct val="0"/>
        </a:spcAft>
        <a:buClr>
          <a:schemeClr val="accent2"/>
        </a:buClr>
        <a:buSzPct val="75000"/>
        <a:buFont typeface="Wingdings" pitchFamily="2" charset="2"/>
        <a:buChar char="t"/>
        <a:defRPr sz="4400" b="1">
          <a:solidFill>
            <a:schemeClr val="tx1"/>
          </a:solidFill>
          <a:effectLst>
            <a:outerShdw blurRad="38100" dist="38100" dir="2700000" algn="tl">
              <a:srgbClr val="C0C0C0"/>
            </a:outerShdw>
          </a:effectLst>
          <a:latin typeface="+mn-lt"/>
          <a:ea typeface="+mn-ea"/>
          <a:cs typeface="+mn-cs"/>
        </a:defRPr>
      </a:lvl1pPr>
      <a:lvl2pPr marL="742950" indent="-285750" algn="l" rtl="0" eaLnBrk="0" fontAlgn="base" hangingPunct="0">
        <a:spcBef>
          <a:spcPct val="20000"/>
        </a:spcBef>
        <a:spcAft>
          <a:spcPct val="0"/>
        </a:spcAft>
        <a:buSzPct val="75000"/>
        <a:buChar char="–"/>
        <a:defRPr sz="3600" b="1">
          <a:solidFill>
            <a:schemeClr val="tx1"/>
          </a:solidFill>
          <a:effectLst>
            <a:outerShdw blurRad="38100" dist="38100" dir="2700000" algn="tl">
              <a:srgbClr val="C0C0C0"/>
            </a:outerShdw>
          </a:effectLst>
          <a:latin typeface="+mn-lt"/>
        </a:defRPr>
      </a:lvl2pPr>
      <a:lvl3pPr marL="1143000" indent="-228600" algn="l" rtl="0" eaLnBrk="0" fontAlgn="base" hangingPunct="0">
        <a:spcBef>
          <a:spcPct val="20000"/>
        </a:spcBef>
        <a:spcAft>
          <a:spcPct val="0"/>
        </a:spcAft>
        <a:buClr>
          <a:schemeClr val="hlink"/>
        </a:buClr>
        <a:buChar char="•"/>
        <a:defRPr sz="3200" b="1">
          <a:solidFill>
            <a:schemeClr val="tx1"/>
          </a:solidFill>
          <a:effectLst>
            <a:outerShdw blurRad="38100" dist="38100" dir="2700000" algn="tl">
              <a:srgbClr val="C0C0C0"/>
            </a:outerShdw>
          </a:effectLst>
          <a:latin typeface="+mn-lt"/>
        </a:defRPr>
      </a:lvl3pPr>
      <a:lvl4pPr marL="1600200" indent="-228600" algn="l" rtl="0" eaLnBrk="0" fontAlgn="base" hangingPunct="0">
        <a:spcBef>
          <a:spcPct val="20000"/>
        </a:spcBef>
        <a:spcAft>
          <a:spcPct val="0"/>
        </a:spcAft>
        <a:buChar char="–"/>
        <a:defRPr sz="2800" b="1">
          <a:solidFill>
            <a:schemeClr val="tx1"/>
          </a:solidFill>
          <a:effectLst>
            <a:outerShdw blurRad="38100" dist="38100" dir="2700000" algn="tl">
              <a:srgbClr val="C0C0C0"/>
            </a:outerShdw>
          </a:effectLst>
          <a:latin typeface="+mn-lt"/>
        </a:defRPr>
      </a:lvl4pPr>
      <a:lvl5pPr marL="2057400" indent="-228600" algn="l" rtl="0" eaLnBrk="0" fontAlgn="base" hangingPunct="0">
        <a:spcBef>
          <a:spcPct val="20000"/>
        </a:spcBef>
        <a:spcAft>
          <a:spcPct val="0"/>
        </a:spcAft>
        <a:buClr>
          <a:srgbClr val="FF9900"/>
        </a:buClr>
        <a:buChar char="»"/>
        <a:defRPr sz="2800" b="1">
          <a:solidFill>
            <a:schemeClr val="tx1"/>
          </a:solidFill>
          <a:effectLst>
            <a:outerShdw blurRad="38100" dist="38100" dir="2700000" algn="tl">
              <a:srgbClr val="C0C0C0"/>
            </a:outerShdw>
          </a:effectLst>
          <a:latin typeface="+mn-lt"/>
        </a:defRPr>
      </a:lvl5pPr>
      <a:lvl6pPr marL="2514600" indent="-228600" algn="l" rtl="0" eaLnBrk="0" fontAlgn="base" hangingPunct="0">
        <a:spcBef>
          <a:spcPct val="20000"/>
        </a:spcBef>
        <a:spcAft>
          <a:spcPct val="0"/>
        </a:spcAft>
        <a:buClr>
          <a:srgbClr val="FF9900"/>
        </a:buClr>
        <a:buChar char="»"/>
        <a:defRPr sz="2800" b="1">
          <a:solidFill>
            <a:schemeClr val="tx1"/>
          </a:solidFill>
          <a:effectLst>
            <a:outerShdw blurRad="38100" dist="38100" dir="2700000" algn="tl">
              <a:srgbClr val="C0C0C0"/>
            </a:outerShdw>
          </a:effectLst>
          <a:latin typeface="+mn-lt"/>
        </a:defRPr>
      </a:lvl6pPr>
      <a:lvl7pPr marL="2971800" indent="-228600" algn="l" rtl="0" eaLnBrk="0" fontAlgn="base" hangingPunct="0">
        <a:spcBef>
          <a:spcPct val="20000"/>
        </a:spcBef>
        <a:spcAft>
          <a:spcPct val="0"/>
        </a:spcAft>
        <a:buClr>
          <a:srgbClr val="FF9900"/>
        </a:buClr>
        <a:buChar char="»"/>
        <a:defRPr sz="2800" b="1">
          <a:solidFill>
            <a:schemeClr val="tx1"/>
          </a:solidFill>
          <a:effectLst>
            <a:outerShdw blurRad="38100" dist="38100" dir="2700000" algn="tl">
              <a:srgbClr val="C0C0C0"/>
            </a:outerShdw>
          </a:effectLst>
          <a:latin typeface="+mn-lt"/>
        </a:defRPr>
      </a:lvl7pPr>
      <a:lvl8pPr marL="3429000" indent="-228600" algn="l" rtl="0" eaLnBrk="0" fontAlgn="base" hangingPunct="0">
        <a:spcBef>
          <a:spcPct val="20000"/>
        </a:spcBef>
        <a:spcAft>
          <a:spcPct val="0"/>
        </a:spcAft>
        <a:buClr>
          <a:srgbClr val="FF9900"/>
        </a:buClr>
        <a:buChar char="»"/>
        <a:defRPr sz="2800" b="1">
          <a:solidFill>
            <a:schemeClr val="tx1"/>
          </a:solidFill>
          <a:effectLst>
            <a:outerShdw blurRad="38100" dist="38100" dir="2700000" algn="tl">
              <a:srgbClr val="C0C0C0"/>
            </a:outerShdw>
          </a:effectLst>
          <a:latin typeface="+mn-lt"/>
        </a:defRPr>
      </a:lvl8pPr>
      <a:lvl9pPr marL="3886200" indent="-228600" algn="l" rtl="0" eaLnBrk="0" fontAlgn="base" hangingPunct="0">
        <a:spcBef>
          <a:spcPct val="20000"/>
        </a:spcBef>
        <a:spcAft>
          <a:spcPct val="0"/>
        </a:spcAft>
        <a:buClr>
          <a:srgbClr val="FF9900"/>
        </a:buClr>
        <a:buChar char="»"/>
        <a:defRPr sz="2800" b="1">
          <a:solidFill>
            <a:schemeClr val="tx1"/>
          </a:solidFill>
          <a:effectLst>
            <a:outerShdw blurRad="38100" dist="38100" dir="2700000" algn="tl">
              <a:srgbClr val="C0C0C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descr="RTP_SlideBackground-YiR_v3fr-bulleted.pn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3"/>
          <p:cNvSpPr>
            <a:spLocks noGrp="1" noChangeArrowheads="1"/>
          </p:cNvSpPr>
          <p:nvPr>
            <p:ph type="body" idx="1"/>
          </p:nvPr>
        </p:nvSpPr>
        <p:spPr bwMode="auto">
          <a:xfrm>
            <a:off x="685800" y="1462088"/>
            <a:ext cx="7772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9.xml"/><Relationship Id="rId3"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21.xml"/><Relationship Id="rId3" Type="http://schemas.openxmlformats.org/officeDocument/2006/relationships/chart" Target="../charts/char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22.xml"/><Relationship Id="rId3" Type="http://schemas.openxmlformats.org/officeDocument/2006/relationships/image" Target="../media/image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23.xml"/><Relationship Id="rId3" Type="http://schemas.openxmlformats.org/officeDocument/2006/relationships/chart" Target="../charts/char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24.xml"/><Relationship Id="rId3" Type="http://schemas.openxmlformats.org/officeDocument/2006/relationships/chart" Target="../charts/char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25.xml"/><Relationship Id="rId3" Type="http://schemas.openxmlformats.org/officeDocument/2006/relationships/image" Target="../media/image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26.xml"/><Relationship Id="rId3" Type="http://schemas.openxmlformats.org/officeDocument/2006/relationships/chart" Target="../charts/char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27.xml"/><Relationship Id="rId3" Type="http://schemas.openxmlformats.org/officeDocument/2006/relationships/image" Target="../media/image9.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28.xml"/><Relationship Id="rId3"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3.xml"/><Relationship Id="rId3" Type="http://schemas.openxmlformats.org/officeDocument/2006/relationships/chart" Target="../charts/char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bwMode="auto">
          <a:xfrm>
            <a:off x="381000" y="1327150"/>
            <a:ext cx="8266113" cy="414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49263">
              <a:defRPr sz="1400" b="1">
                <a:solidFill>
                  <a:schemeClr val="tx1"/>
                </a:solidFill>
                <a:latin typeface="Arial" charset="0"/>
                <a:ea typeface="ＭＳ Ｐゴシック" charset="0"/>
                <a:cs typeface="ＭＳ Ｐゴシック" charset="0"/>
              </a:defRPr>
            </a:lvl1pPr>
            <a:lvl2pPr marL="742950" indent="-285750" defTabSz="449263">
              <a:defRPr sz="1400" b="1">
                <a:solidFill>
                  <a:schemeClr val="tx1"/>
                </a:solidFill>
                <a:latin typeface="Arial" charset="0"/>
                <a:ea typeface="ＭＳ Ｐゴシック" charset="0"/>
              </a:defRPr>
            </a:lvl2pPr>
            <a:lvl3pPr marL="1143000" indent="-228600" defTabSz="449263">
              <a:defRPr sz="1400" b="1">
                <a:solidFill>
                  <a:schemeClr val="tx1"/>
                </a:solidFill>
                <a:latin typeface="Arial" charset="0"/>
                <a:ea typeface="ＭＳ Ｐゴシック" charset="0"/>
              </a:defRPr>
            </a:lvl3pPr>
            <a:lvl4pPr marL="1600200" indent="-228600" defTabSz="449263">
              <a:defRPr sz="1400" b="1">
                <a:solidFill>
                  <a:schemeClr val="tx1"/>
                </a:solidFill>
                <a:latin typeface="Arial" charset="0"/>
                <a:ea typeface="ＭＳ Ｐゴシック" charset="0"/>
              </a:defRPr>
            </a:lvl4pPr>
            <a:lvl5pPr marL="2057400" indent="-228600" defTabSz="449263">
              <a:defRPr sz="1400" b="1">
                <a:solidFill>
                  <a:schemeClr val="tx1"/>
                </a:solidFill>
                <a:latin typeface="Arial" charset="0"/>
                <a:ea typeface="ＭＳ Ｐゴシック" charset="0"/>
              </a:defRPr>
            </a:lvl5pPr>
            <a:lvl6pPr marL="2514600" indent="-228600" algn="ctr" defTabSz="449263" eaLnBrk="0" fontAlgn="base" hangingPunct="0">
              <a:spcBef>
                <a:spcPct val="0"/>
              </a:spcBef>
              <a:spcAft>
                <a:spcPct val="0"/>
              </a:spcAft>
              <a:defRPr sz="1400" b="1">
                <a:solidFill>
                  <a:schemeClr val="tx1"/>
                </a:solidFill>
                <a:latin typeface="Arial" charset="0"/>
                <a:ea typeface="ＭＳ Ｐゴシック" charset="0"/>
              </a:defRPr>
            </a:lvl6pPr>
            <a:lvl7pPr marL="2971800" indent="-228600" algn="ctr" defTabSz="449263" eaLnBrk="0" fontAlgn="base" hangingPunct="0">
              <a:spcBef>
                <a:spcPct val="0"/>
              </a:spcBef>
              <a:spcAft>
                <a:spcPct val="0"/>
              </a:spcAft>
              <a:defRPr sz="1400" b="1">
                <a:solidFill>
                  <a:schemeClr val="tx1"/>
                </a:solidFill>
                <a:latin typeface="Arial" charset="0"/>
                <a:ea typeface="ＭＳ Ｐゴシック" charset="0"/>
              </a:defRPr>
            </a:lvl7pPr>
            <a:lvl8pPr marL="3429000" indent="-228600" algn="ctr" defTabSz="449263" eaLnBrk="0" fontAlgn="base" hangingPunct="0">
              <a:spcBef>
                <a:spcPct val="0"/>
              </a:spcBef>
              <a:spcAft>
                <a:spcPct val="0"/>
              </a:spcAft>
              <a:defRPr sz="1400" b="1">
                <a:solidFill>
                  <a:schemeClr val="tx1"/>
                </a:solidFill>
                <a:latin typeface="Arial" charset="0"/>
                <a:ea typeface="ＭＳ Ｐゴシック" charset="0"/>
              </a:defRPr>
            </a:lvl8pPr>
            <a:lvl9pPr marL="3886200" indent="-228600" algn="ctr" defTabSz="449263" eaLnBrk="0" fontAlgn="base" hangingPunct="0">
              <a:spcBef>
                <a:spcPct val="0"/>
              </a:spcBef>
              <a:spcAft>
                <a:spcPct val="0"/>
              </a:spcAft>
              <a:defRPr sz="1400" b="1">
                <a:solidFill>
                  <a:schemeClr val="tx1"/>
                </a:solidFill>
                <a:latin typeface="Arial" charset="0"/>
                <a:ea typeface="ＭＳ Ｐゴシック" charset="0"/>
              </a:defRPr>
            </a:lvl9pPr>
          </a:lstStyle>
          <a:p>
            <a:pPr algn="ctr">
              <a:spcBef>
                <a:spcPts val="800"/>
              </a:spcBef>
              <a:buClr>
                <a:srgbClr val="000000"/>
              </a:buClr>
              <a:buSzPct val="100000"/>
              <a:buFont typeface="Times New Roman" charset="0"/>
              <a:buNone/>
            </a:pPr>
            <a:r>
              <a:rPr lang="en-US" sz="2600" dirty="0">
                <a:cs typeface="Arial" charset="0"/>
              </a:rPr>
              <a:t>Please note, these are the actual video-recorded proceedings from the live CME event and may include the use of trade names and other raw, unedited content. Select slides from the original presentation are omitted where Research To Practice was unable to obtain permission from the publication source and/or author. Links to view the actual reference materials have been provided for your use in place of any omitted slides</a:t>
            </a:r>
            <a:r>
              <a:rPr lang="en-US" sz="2600" dirty="0" smtClean="0">
                <a:cs typeface="Arial" charset="0"/>
              </a:rPr>
              <a:t>.</a:t>
            </a:r>
          </a:p>
          <a:p>
            <a:pPr algn="ctr">
              <a:spcBef>
                <a:spcPts val="800"/>
              </a:spcBef>
              <a:buClr>
                <a:srgbClr val="000000"/>
              </a:buClr>
              <a:buSzPct val="100000"/>
              <a:buFont typeface="Times New Roman" charset="0"/>
              <a:buNone/>
            </a:pPr>
            <a:endParaRPr lang="en-US" sz="2600" dirty="0">
              <a:cs typeface="Arial" charset="0"/>
            </a:endParaRPr>
          </a:p>
        </p:txBody>
      </p:sp>
    </p:spTree>
    <p:extLst>
      <p:ext uri="{BB962C8B-B14F-4D97-AF65-F5344CB8AC3E}">
        <p14:creationId xmlns:p14="http://schemas.microsoft.com/office/powerpoint/2010/main" val="97065420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p:cNvSpPr txBox="1">
            <a:spLocks noChangeArrowheads="1"/>
          </p:cNvSpPr>
          <p:nvPr/>
        </p:nvSpPr>
        <p:spPr bwMode="auto">
          <a:xfrm>
            <a:off x="228600" y="152400"/>
            <a:ext cx="8589960" cy="1371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8" charset="0"/>
                <a:ea typeface="msgothic" charset="0"/>
                <a:cs typeface="msgothic"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8" charset="0"/>
                <a:ea typeface="msgothic" charset="0"/>
                <a:cs typeface="msgothic"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8" charset="0"/>
                <a:ea typeface="msgothic" charset="0"/>
                <a:cs typeface="msgothic"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8" charset="0"/>
                <a:ea typeface="msgothic" charset="0"/>
                <a:cs typeface="msgothic"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8" charset="0"/>
                <a:ea typeface="msgothic" charset="0"/>
                <a:cs typeface="msgothic" charset="0"/>
              </a:defRPr>
            </a:lvl5pPr>
            <a:lvl6pPr marL="15367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8" charset="0"/>
                <a:ea typeface="msgothic" charset="0"/>
                <a:cs typeface="msgothic" charset="0"/>
              </a:defRPr>
            </a:lvl6pPr>
            <a:lvl7pPr marL="19939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8" charset="0"/>
                <a:ea typeface="msgothic" charset="0"/>
                <a:cs typeface="msgothic" charset="0"/>
              </a:defRPr>
            </a:lvl7pPr>
            <a:lvl8pPr marL="24511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8" charset="0"/>
                <a:ea typeface="msgothic" charset="0"/>
                <a:cs typeface="msgothic" charset="0"/>
              </a:defRPr>
            </a:lvl8pPr>
            <a:lvl9pPr marL="29083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8" charset="0"/>
                <a:ea typeface="msgothic" charset="0"/>
                <a:cs typeface="msgothic" charset="0"/>
              </a:defRPr>
            </a:lvl9pPr>
          </a:lstStyle>
          <a:p>
            <a:pPr algn="ctr"/>
            <a:r>
              <a:rPr lang="en-GB" sz="2200" b="1" dirty="0" smtClean="0">
                <a:solidFill>
                  <a:schemeClr val="tx1"/>
                </a:solidFill>
                <a:latin typeface="Arial" pitchFamily="34" charset="0"/>
              </a:rPr>
              <a:t>Disease</a:t>
            </a:r>
            <a:r>
              <a:rPr lang="en-GB" sz="2200" b="1" dirty="0">
                <a:solidFill>
                  <a:schemeClr val="tx1"/>
                </a:solidFill>
                <a:latin typeface="Arial" pitchFamily="34" charset="0"/>
              </a:rPr>
              <a:t>-free, </a:t>
            </a:r>
            <a:r>
              <a:rPr lang="en-GB" sz="2200" b="1" dirty="0" smtClean="0">
                <a:solidFill>
                  <a:schemeClr val="tx1"/>
                </a:solidFill>
                <a:latin typeface="Arial" pitchFamily="34" charset="0"/>
              </a:rPr>
              <a:t>relapse</a:t>
            </a:r>
            <a:r>
              <a:rPr lang="en-GB" sz="2200" b="1" dirty="0">
                <a:solidFill>
                  <a:schemeClr val="tx1"/>
                </a:solidFill>
                <a:latin typeface="Arial" pitchFamily="34" charset="0"/>
              </a:rPr>
              <a:t>-</a:t>
            </a:r>
            <a:r>
              <a:rPr lang="en-GB" sz="2200" b="1" dirty="0" smtClean="0">
                <a:solidFill>
                  <a:schemeClr val="tx1"/>
                </a:solidFill>
                <a:latin typeface="Arial" pitchFamily="34" charset="0"/>
              </a:rPr>
              <a:t>free</a:t>
            </a:r>
            <a:r>
              <a:rPr lang="en-GB" sz="2200" b="1" dirty="0">
                <a:solidFill>
                  <a:schemeClr val="tx1"/>
                </a:solidFill>
                <a:latin typeface="Arial" pitchFamily="34" charset="0"/>
              </a:rPr>
              <a:t> </a:t>
            </a:r>
            <a:r>
              <a:rPr lang="en-GB" sz="2200" b="1" dirty="0" smtClean="0">
                <a:solidFill>
                  <a:schemeClr val="tx1"/>
                </a:solidFill>
                <a:latin typeface="Arial" pitchFamily="34" charset="0"/>
              </a:rPr>
              <a:t>and overall survival </a:t>
            </a:r>
            <a:r>
              <a:rPr lang="en-GB" sz="2200" b="1" dirty="0">
                <a:solidFill>
                  <a:schemeClr val="tx1"/>
                </a:solidFill>
                <a:latin typeface="Arial" pitchFamily="34" charset="0"/>
              </a:rPr>
              <a:t>in patients with </a:t>
            </a:r>
            <a:r>
              <a:rPr lang="en-GB" sz="2200" b="1" dirty="0">
                <a:solidFill>
                  <a:srgbClr val="FFFF00"/>
                </a:solidFill>
                <a:latin typeface="Arial" pitchFamily="34" charset="0"/>
              </a:rPr>
              <a:t>high-risk stage II </a:t>
            </a:r>
            <a:r>
              <a:rPr lang="en-GB" sz="2200" b="1" dirty="0" smtClean="0">
                <a:solidFill>
                  <a:srgbClr val="FFFF00"/>
                </a:solidFill>
                <a:latin typeface="Arial" pitchFamily="34" charset="0"/>
              </a:rPr>
              <a:t>colon </a:t>
            </a:r>
            <a:r>
              <a:rPr lang="en-GB" sz="2200" b="1" dirty="0">
                <a:solidFill>
                  <a:srgbClr val="FFFF00"/>
                </a:solidFill>
                <a:latin typeface="Arial" pitchFamily="34" charset="0"/>
              </a:rPr>
              <a:t>cancer </a:t>
            </a:r>
            <a:r>
              <a:rPr lang="en-GB" sz="2200" b="1" dirty="0">
                <a:solidFill>
                  <a:schemeClr val="tx1"/>
                </a:solidFill>
                <a:latin typeface="Arial" pitchFamily="34" charset="0"/>
              </a:rPr>
              <a:t>treated with </a:t>
            </a:r>
            <a:r>
              <a:rPr lang="en-GB" sz="2200" b="1" dirty="0" err="1">
                <a:solidFill>
                  <a:schemeClr val="tx1"/>
                </a:solidFill>
                <a:latin typeface="Arial" pitchFamily="34" charset="0"/>
              </a:rPr>
              <a:t>leucovorin</a:t>
            </a:r>
            <a:r>
              <a:rPr lang="en-GB" sz="2200" b="1" dirty="0">
                <a:solidFill>
                  <a:schemeClr val="tx1"/>
                </a:solidFill>
                <a:latin typeface="Arial" pitchFamily="34" charset="0"/>
              </a:rPr>
              <a:t> and fluorouracil with </a:t>
            </a:r>
            <a:r>
              <a:rPr lang="en-GB" sz="2200" b="1" dirty="0" err="1">
                <a:solidFill>
                  <a:schemeClr val="tx1"/>
                </a:solidFill>
                <a:latin typeface="Arial" pitchFamily="34" charset="0"/>
              </a:rPr>
              <a:t>oxaliplatin</a:t>
            </a:r>
            <a:r>
              <a:rPr lang="en-GB" sz="2200" b="1" dirty="0">
                <a:solidFill>
                  <a:schemeClr val="tx1"/>
                </a:solidFill>
                <a:latin typeface="Arial" pitchFamily="34" charset="0"/>
              </a:rPr>
              <a:t> (FOLFOX4) or without (FL</a:t>
            </a:r>
            <a:r>
              <a:rPr lang="en-GB" sz="2200" b="1" dirty="0" smtClean="0">
                <a:solidFill>
                  <a:schemeClr val="tx1"/>
                </a:solidFill>
                <a:latin typeface="Arial" pitchFamily="34" charset="0"/>
              </a:rPr>
              <a:t>) </a:t>
            </a:r>
            <a:endParaRPr lang="en-GB" sz="2200" b="1" dirty="0">
              <a:solidFill>
                <a:schemeClr val="tx1"/>
              </a:solidFill>
              <a:latin typeface="Arial" pitchFamily="34" charset="0"/>
            </a:endParaRPr>
          </a:p>
        </p:txBody>
      </p:sp>
      <p:sp>
        <p:nvSpPr>
          <p:cNvPr id="3076" name="Text Box 4"/>
          <p:cNvSpPr txBox="1">
            <a:spLocks noChangeArrowheads="1"/>
          </p:cNvSpPr>
          <p:nvPr/>
        </p:nvSpPr>
        <p:spPr bwMode="auto">
          <a:xfrm>
            <a:off x="152400" y="6477000"/>
            <a:ext cx="3918240" cy="2318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723900" algn="l"/>
                <a:tab pos="1447800" algn="l"/>
                <a:tab pos="2171700" algn="l"/>
                <a:tab pos="2895600" algn="l"/>
                <a:tab pos="3619500" algn="l"/>
              </a:tabLst>
              <a:defRPr sz="2400">
                <a:solidFill>
                  <a:srgbClr val="000000"/>
                </a:solidFill>
                <a:latin typeface="Times New Roman" pitchFamily="18" charset="0"/>
                <a:ea typeface="msgothic" charset="0"/>
                <a:cs typeface="msgothic" charset="0"/>
              </a:defRPr>
            </a:lvl1pPr>
            <a:lvl2pPr>
              <a:tabLst>
                <a:tab pos="723900" algn="l"/>
                <a:tab pos="1447800" algn="l"/>
                <a:tab pos="2171700" algn="l"/>
                <a:tab pos="2895600" algn="l"/>
                <a:tab pos="3619500" algn="l"/>
              </a:tabLst>
              <a:defRPr sz="2400">
                <a:solidFill>
                  <a:srgbClr val="000000"/>
                </a:solidFill>
                <a:latin typeface="Times New Roman" pitchFamily="18" charset="0"/>
                <a:ea typeface="msgothic" charset="0"/>
                <a:cs typeface="msgothic" charset="0"/>
              </a:defRPr>
            </a:lvl2pPr>
            <a:lvl3pPr>
              <a:tabLst>
                <a:tab pos="723900" algn="l"/>
                <a:tab pos="1447800" algn="l"/>
                <a:tab pos="2171700" algn="l"/>
                <a:tab pos="2895600" algn="l"/>
                <a:tab pos="3619500" algn="l"/>
              </a:tabLst>
              <a:defRPr sz="2400">
                <a:solidFill>
                  <a:srgbClr val="000000"/>
                </a:solidFill>
                <a:latin typeface="Times New Roman" pitchFamily="18" charset="0"/>
                <a:ea typeface="msgothic" charset="0"/>
                <a:cs typeface="msgothic" charset="0"/>
              </a:defRPr>
            </a:lvl3pPr>
            <a:lvl4pPr>
              <a:tabLst>
                <a:tab pos="723900" algn="l"/>
                <a:tab pos="1447800" algn="l"/>
                <a:tab pos="2171700" algn="l"/>
                <a:tab pos="2895600" algn="l"/>
                <a:tab pos="3619500" algn="l"/>
              </a:tabLst>
              <a:defRPr sz="2400">
                <a:solidFill>
                  <a:srgbClr val="000000"/>
                </a:solidFill>
                <a:latin typeface="Times New Roman" pitchFamily="18" charset="0"/>
                <a:ea typeface="msgothic" charset="0"/>
                <a:cs typeface="msgothic" charset="0"/>
              </a:defRPr>
            </a:lvl4pPr>
            <a:lvl5pPr>
              <a:tabLst>
                <a:tab pos="723900" algn="l"/>
                <a:tab pos="1447800" algn="l"/>
                <a:tab pos="2171700" algn="l"/>
                <a:tab pos="2895600" algn="l"/>
                <a:tab pos="3619500" algn="l"/>
              </a:tabLst>
              <a:defRPr sz="2400">
                <a:solidFill>
                  <a:srgbClr val="000000"/>
                </a:solidFill>
                <a:latin typeface="Times New Roman" pitchFamily="18" charset="0"/>
                <a:ea typeface="msgothic" charset="0"/>
                <a:cs typeface="msgothic" charset="0"/>
              </a:defRPr>
            </a:lvl5pPr>
            <a:lvl6pPr marL="15367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Lst>
              <a:defRPr sz="2400">
                <a:solidFill>
                  <a:srgbClr val="000000"/>
                </a:solidFill>
                <a:latin typeface="Times New Roman" pitchFamily="18" charset="0"/>
                <a:ea typeface="msgothic" charset="0"/>
                <a:cs typeface="msgothic" charset="0"/>
              </a:defRPr>
            </a:lvl6pPr>
            <a:lvl7pPr marL="19939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Lst>
              <a:defRPr sz="2400">
                <a:solidFill>
                  <a:srgbClr val="000000"/>
                </a:solidFill>
                <a:latin typeface="Times New Roman" pitchFamily="18" charset="0"/>
                <a:ea typeface="msgothic" charset="0"/>
                <a:cs typeface="msgothic" charset="0"/>
              </a:defRPr>
            </a:lvl7pPr>
            <a:lvl8pPr marL="24511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Lst>
              <a:defRPr sz="2400">
                <a:solidFill>
                  <a:srgbClr val="000000"/>
                </a:solidFill>
                <a:latin typeface="Times New Roman" pitchFamily="18" charset="0"/>
                <a:ea typeface="msgothic" charset="0"/>
                <a:cs typeface="msgothic" charset="0"/>
              </a:defRPr>
            </a:lvl8pPr>
            <a:lvl9pPr marL="2908300" indent="-215900" defTabSz="457200" fontAlgn="base" hangingPunct="0">
              <a:lnSpc>
                <a:spcPct val="93000"/>
              </a:lnSpc>
              <a:spcBef>
                <a:spcPct val="0"/>
              </a:spcBef>
              <a:spcAft>
                <a:spcPct val="0"/>
              </a:spcAft>
              <a:buClr>
                <a:srgbClr val="000000"/>
              </a:buClr>
              <a:buSzPct val="45000"/>
              <a:buFont typeface="Wingdings" pitchFamily="2" charset="2"/>
              <a:tabLst>
                <a:tab pos="723900" algn="l"/>
                <a:tab pos="1447800" algn="l"/>
                <a:tab pos="2171700" algn="l"/>
                <a:tab pos="2895600" algn="l"/>
                <a:tab pos="3619500" algn="l"/>
              </a:tabLst>
              <a:defRPr sz="2400">
                <a:solidFill>
                  <a:srgbClr val="000000"/>
                </a:solidFill>
                <a:latin typeface="Times New Roman" pitchFamily="18" charset="0"/>
                <a:ea typeface="msgothic" charset="0"/>
                <a:cs typeface="msgothic" charset="0"/>
              </a:defRPr>
            </a:lvl9pPr>
          </a:lstStyle>
          <a:p>
            <a:r>
              <a:rPr lang="en-GB" sz="1100" b="1" dirty="0" err="1">
                <a:solidFill>
                  <a:schemeClr val="tx1"/>
                </a:solidFill>
                <a:latin typeface="Arial" pitchFamily="34" charset="0"/>
              </a:rPr>
              <a:t>Tournigand</a:t>
            </a:r>
            <a:r>
              <a:rPr lang="en-GB" sz="1100" b="1" dirty="0">
                <a:solidFill>
                  <a:schemeClr val="tx1"/>
                </a:solidFill>
                <a:latin typeface="Arial" pitchFamily="34" charset="0"/>
              </a:rPr>
              <a:t> C et al. JCO 2012;30:3353-3360</a:t>
            </a:r>
          </a:p>
        </p:txBody>
      </p:sp>
      <p:sp>
        <p:nvSpPr>
          <p:cNvPr id="2" name="TextBox 1"/>
          <p:cNvSpPr txBox="1"/>
          <p:nvPr/>
        </p:nvSpPr>
        <p:spPr>
          <a:xfrm>
            <a:off x="914400" y="1600200"/>
            <a:ext cx="6705600" cy="4595104"/>
          </a:xfrm>
          <a:prstGeom prst="rect">
            <a:avLst/>
          </a:prstGeom>
          <a:noFill/>
        </p:spPr>
        <p:txBody>
          <a:bodyPr wrap="square" rtlCol="0">
            <a:spAutoFit/>
          </a:bodyPr>
          <a:lstStyle/>
          <a:p>
            <a:pPr>
              <a:lnSpc>
                <a:spcPct val="120000"/>
              </a:lnSpc>
              <a:spcBef>
                <a:spcPts val="500"/>
              </a:spcBef>
            </a:pPr>
            <a:r>
              <a:rPr lang="de-DE" sz="2300" b="1" dirty="0"/>
              <a:t>FL (</a:t>
            </a:r>
            <a:r>
              <a:rPr lang="de-DE" sz="2300" b="1" dirty="0" err="1"/>
              <a:t>n</a:t>
            </a:r>
            <a:r>
              <a:rPr lang="de-DE" sz="2300" b="1" dirty="0"/>
              <a:t> = 287) versus FOLFOX4 (</a:t>
            </a:r>
            <a:r>
              <a:rPr lang="de-DE" sz="2300" b="1" dirty="0" err="1"/>
              <a:t>n</a:t>
            </a:r>
            <a:r>
              <a:rPr lang="de-DE" sz="2300" b="1" dirty="0"/>
              <a:t> = 282)</a:t>
            </a:r>
            <a:endParaRPr lang="en-US" sz="2300" b="1" dirty="0" smtClean="0"/>
          </a:p>
          <a:p>
            <a:pPr marL="285750" indent="-285750">
              <a:lnSpc>
                <a:spcPct val="120000"/>
              </a:lnSpc>
              <a:spcBef>
                <a:spcPts val="500"/>
              </a:spcBef>
              <a:buFont typeface="Arial"/>
              <a:buChar char="•"/>
            </a:pPr>
            <a:r>
              <a:rPr lang="en-US" sz="2100" b="1" dirty="0" smtClean="0"/>
              <a:t>Disease</a:t>
            </a:r>
            <a:r>
              <a:rPr lang="en-US" sz="2100" b="1" dirty="0"/>
              <a:t>-free survival </a:t>
            </a:r>
            <a:r>
              <a:rPr lang="en-US" sz="2100" b="1" dirty="0" smtClean="0"/>
              <a:t>probability</a:t>
            </a:r>
            <a:r>
              <a:rPr lang="en-US" sz="2100" dirty="0" smtClean="0"/>
              <a:t/>
            </a:r>
            <a:br>
              <a:rPr lang="en-US" sz="2100" dirty="0" smtClean="0"/>
            </a:br>
            <a:r>
              <a:rPr lang="en-US" sz="2100" dirty="0" smtClean="0"/>
              <a:t>HR </a:t>
            </a:r>
            <a:r>
              <a:rPr lang="en-US" sz="2100" dirty="0"/>
              <a:t>0.62 (95% CI, 0.51 to 1.01</a:t>
            </a:r>
            <a:r>
              <a:rPr lang="en-US" sz="2100" dirty="0" smtClean="0"/>
              <a:t>)</a:t>
            </a:r>
            <a:endParaRPr lang="en-US" sz="2100" dirty="0"/>
          </a:p>
          <a:p>
            <a:pPr marL="285750" indent="-285750">
              <a:lnSpc>
                <a:spcPct val="120000"/>
              </a:lnSpc>
              <a:spcBef>
                <a:spcPts val="500"/>
              </a:spcBef>
              <a:buFont typeface="Arial"/>
              <a:buChar char="•"/>
            </a:pPr>
            <a:r>
              <a:rPr lang="en-US" sz="2100" b="1" dirty="0"/>
              <a:t>Relapse-free survival </a:t>
            </a:r>
            <a:r>
              <a:rPr lang="en-US" sz="2100" b="1" dirty="0" smtClean="0"/>
              <a:t>probability</a:t>
            </a:r>
            <a:r>
              <a:rPr lang="en-US" sz="2100" dirty="0" smtClean="0"/>
              <a:t/>
            </a:r>
            <a:br>
              <a:rPr lang="en-US" sz="2100" dirty="0" smtClean="0"/>
            </a:br>
            <a:r>
              <a:rPr lang="en-US" sz="2100" dirty="0" smtClean="0"/>
              <a:t>HR </a:t>
            </a:r>
            <a:r>
              <a:rPr lang="en-US" sz="2100" dirty="0"/>
              <a:t>0.62 (95% CI, 0.41 to 0.92</a:t>
            </a:r>
            <a:r>
              <a:rPr lang="en-US" sz="2100" dirty="0" smtClean="0"/>
              <a:t>)</a:t>
            </a:r>
            <a:endParaRPr lang="en-US" sz="2100" dirty="0"/>
          </a:p>
          <a:p>
            <a:pPr marL="285750" indent="-285750">
              <a:lnSpc>
                <a:spcPct val="120000"/>
              </a:lnSpc>
              <a:spcBef>
                <a:spcPts val="500"/>
              </a:spcBef>
              <a:buFont typeface="Arial"/>
              <a:buChar char="•"/>
            </a:pPr>
            <a:r>
              <a:rPr lang="en-US" sz="2100" b="1" dirty="0"/>
              <a:t>Overall survival </a:t>
            </a:r>
            <a:r>
              <a:rPr lang="en-US" sz="2100" b="1" dirty="0" smtClean="0"/>
              <a:t>probability</a:t>
            </a:r>
            <a:br>
              <a:rPr lang="en-US" sz="2100" b="1" dirty="0" smtClean="0"/>
            </a:br>
            <a:r>
              <a:rPr lang="en-US" sz="2100" dirty="0" smtClean="0"/>
              <a:t>HR </a:t>
            </a:r>
            <a:r>
              <a:rPr lang="en-US" sz="2100" dirty="0"/>
              <a:t>0.91 (95% CI, 0.61 to 1.36</a:t>
            </a:r>
            <a:r>
              <a:rPr lang="en-US" sz="2100" dirty="0" smtClean="0"/>
              <a:t>)</a:t>
            </a:r>
          </a:p>
          <a:p>
            <a:pPr>
              <a:lnSpc>
                <a:spcPct val="120000"/>
              </a:lnSpc>
              <a:spcBef>
                <a:spcPts val="2300"/>
              </a:spcBef>
            </a:pPr>
            <a:r>
              <a:rPr lang="de-DE" sz="2300" b="1" dirty="0"/>
              <a:t>FL (</a:t>
            </a:r>
            <a:r>
              <a:rPr lang="de-DE" sz="2300" b="1" dirty="0" err="1"/>
              <a:t>n</a:t>
            </a:r>
            <a:r>
              <a:rPr lang="de-DE" sz="2300" b="1" dirty="0"/>
              <a:t> = 61) versus FOLFOX4 (</a:t>
            </a:r>
            <a:r>
              <a:rPr lang="de-DE" sz="2300" b="1" dirty="0" err="1"/>
              <a:t>n</a:t>
            </a:r>
            <a:r>
              <a:rPr lang="de-DE" sz="2300" b="1" dirty="0"/>
              <a:t> = 40)</a:t>
            </a:r>
            <a:endParaRPr lang="en-US" sz="2300" b="1" dirty="0" smtClean="0"/>
          </a:p>
          <a:p>
            <a:pPr marL="285750" indent="-285750">
              <a:lnSpc>
                <a:spcPct val="120000"/>
              </a:lnSpc>
              <a:spcBef>
                <a:spcPts val="500"/>
              </a:spcBef>
              <a:buFont typeface="Arial"/>
              <a:buChar char="•"/>
            </a:pPr>
            <a:r>
              <a:rPr lang="en-US" sz="2100" b="1" dirty="0" smtClean="0"/>
              <a:t>Post</a:t>
            </a:r>
            <a:r>
              <a:rPr lang="en-US" sz="2100" b="1" dirty="0"/>
              <a:t>-disease-free survival </a:t>
            </a:r>
            <a:r>
              <a:rPr lang="en-US" sz="2100" b="1" dirty="0" smtClean="0"/>
              <a:t>probability</a:t>
            </a:r>
            <a:br>
              <a:rPr lang="en-US" sz="2100" b="1" dirty="0" smtClean="0"/>
            </a:br>
            <a:r>
              <a:rPr lang="en-US" sz="2100" dirty="0" smtClean="0"/>
              <a:t>HR </a:t>
            </a:r>
            <a:r>
              <a:rPr lang="en-US" sz="2100" dirty="0"/>
              <a:t>1.61 (95% CI, 1.06 to 2.46)</a:t>
            </a:r>
          </a:p>
        </p:txBody>
      </p:sp>
    </p:spTree>
    <p:extLst>
      <p:ext uri="{BB962C8B-B14F-4D97-AF65-F5344CB8AC3E}">
        <p14:creationId xmlns:p14="http://schemas.microsoft.com/office/powerpoint/2010/main" val="428950753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23850"/>
            <a:ext cx="9144000" cy="819150"/>
          </a:xfrm>
        </p:spPr>
        <p:txBody>
          <a:bodyPr/>
          <a:lstStyle/>
          <a:p>
            <a:r>
              <a:rPr lang="en-US" dirty="0" smtClean="0"/>
              <a:t>How to interpret these data?</a:t>
            </a:r>
            <a:endParaRPr lang="en-US" dirty="0"/>
          </a:p>
        </p:txBody>
      </p:sp>
      <p:sp>
        <p:nvSpPr>
          <p:cNvPr id="3" name="Content Placeholder 2"/>
          <p:cNvSpPr>
            <a:spLocks noGrp="1"/>
          </p:cNvSpPr>
          <p:nvPr>
            <p:ph idx="1"/>
          </p:nvPr>
        </p:nvSpPr>
        <p:spPr>
          <a:xfrm>
            <a:off x="685800" y="1689100"/>
            <a:ext cx="8180388" cy="4241800"/>
          </a:xfrm>
        </p:spPr>
        <p:txBody>
          <a:bodyPr/>
          <a:lstStyle/>
          <a:p>
            <a:r>
              <a:rPr lang="en-US" dirty="0" smtClean="0"/>
              <a:t>Studies of stage II and III colon cancer (mixed, ratio 1:2) show survival benefit overall</a:t>
            </a:r>
          </a:p>
          <a:p>
            <a:r>
              <a:rPr lang="en-US" dirty="0" smtClean="0"/>
              <a:t>Major survival benefit is for stage III</a:t>
            </a:r>
          </a:p>
          <a:p>
            <a:r>
              <a:rPr lang="en-US" dirty="0" smtClean="0"/>
              <a:t>High risk stage II patients do seem to benefit as much as stage III patients, but studies are underpowered for statistical significance</a:t>
            </a:r>
          </a:p>
          <a:p>
            <a:r>
              <a:rPr lang="en-US" dirty="0"/>
              <a:t>C</a:t>
            </a:r>
            <a:r>
              <a:rPr lang="en-US" dirty="0" smtClean="0"/>
              <a:t>an we identify those stage II patients at higher risk?</a:t>
            </a:r>
            <a:endParaRPr lang="en-US" dirty="0"/>
          </a:p>
        </p:txBody>
      </p:sp>
    </p:spTree>
    <p:extLst>
      <p:ext uri="{BB962C8B-B14F-4D97-AF65-F5344CB8AC3E}">
        <p14:creationId xmlns:p14="http://schemas.microsoft.com/office/powerpoint/2010/main" val="354165689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609600"/>
            <a:ext cx="8839200" cy="2260600"/>
          </a:xfrm>
        </p:spPr>
        <p:txBody>
          <a:bodyPr/>
          <a:lstStyle/>
          <a:p>
            <a:pPr>
              <a:defRPr/>
            </a:pPr>
            <a:r>
              <a:rPr lang="en-US" b="0" dirty="0"/>
              <a:t/>
            </a:r>
            <a:br>
              <a:rPr lang="en-US" b="0" dirty="0"/>
            </a:br>
            <a:r>
              <a:rPr lang="en-US" sz="3200" b="0" dirty="0"/>
              <a:t> </a:t>
            </a:r>
            <a:r>
              <a:rPr lang="en-US" sz="2800" dirty="0">
                <a:effectLst/>
              </a:rPr>
              <a:t>Validation of the 12-gene colon cancer Recurrence Score (RS) in NSABP C-07 as a predictor of recurrence in stage II and III colon cancer patients treated with 5FU/LV (FU) and </a:t>
            </a:r>
            <a:r>
              <a:rPr lang="en-US" sz="2800" dirty="0" smtClean="0">
                <a:effectLst/>
              </a:rPr>
              <a:t>5FU/LV + oxaliplatin </a:t>
            </a:r>
            <a:r>
              <a:rPr lang="en-US" sz="2800" dirty="0">
                <a:effectLst/>
              </a:rPr>
              <a:t>(FU+Ox) </a:t>
            </a:r>
            <a:endParaRPr lang="en-US" sz="3200" dirty="0">
              <a:effectLst/>
            </a:endParaRPr>
          </a:p>
        </p:txBody>
      </p:sp>
      <p:sp>
        <p:nvSpPr>
          <p:cNvPr id="115715" name="Subtitle 2"/>
          <p:cNvSpPr>
            <a:spLocks noGrp="1"/>
          </p:cNvSpPr>
          <p:nvPr>
            <p:ph type="subTitle" idx="1"/>
          </p:nvPr>
        </p:nvSpPr>
        <p:spPr>
          <a:xfrm>
            <a:off x="838200" y="4191000"/>
            <a:ext cx="7391400" cy="1752600"/>
          </a:xfrm>
        </p:spPr>
        <p:txBody>
          <a:bodyPr/>
          <a:lstStyle/>
          <a:p>
            <a:r>
              <a:rPr lang="en-US" sz="2000" b="0" smtClean="0">
                <a:effectLst/>
              </a:rPr>
              <a:t>O’Connell MJ,</a:t>
            </a:r>
            <a:r>
              <a:rPr lang="en-US" sz="2000" b="0" baseline="30000" smtClean="0">
                <a:effectLst/>
              </a:rPr>
              <a:t>1</a:t>
            </a:r>
            <a:r>
              <a:rPr lang="en-US" sz="2000" b="0" smtClean="0">
                <a:effectLst/>
              </a:rPr>
              <a:t> Lee M,</a:t>
            </a:r>
            <a:r>
              <a:rPr lang="en-US" sz="2000" b="0" baseline="30000" smtClean="0">
                <a:effectLst/>
              </a:rPr>
              <a:t>2</a:t>
            </a:r>
            <a:r>
              <a:rPr lang="en-US" sz="2000" b="0" smtClean="0">
                <a:effectLst/>
              </a:rPr>
              <a:t> Lopatin M,</a:t>
            </a:r>
            <a:r>
              <a:rPr lang="en-US" sz="2000" b="0" baseline="30000" smtClean="0">
                <a:effectLst/>
              </a:rPr>
              <a:t>2</a:t>
            </a:r>
            <a:r>
              <a:rPr lang="en-US" sz="2000" b="0" smtClean="0">
                <a:effectLst/>
              </a:rPr>
              <a:t> Yothers G,</a:t>
            </a:r>
            <a:r>
              <a:rPr lang="en-US" sz="2000" b="0" baseline="30000" smtClean="0">
                <a:effectLst/>
              </a:rPr>
              <a:t>1</a:t>
            </a:r>
            <a:r>
              <a:rPr lang="en-US" sz="2000" b="0" smtClean="0">
                <a:effectLst/>
              </a:rPr>
              <a:t> Clark-Langone K,</a:t>
            </a:r>
            <a:r>
              <a:rPr lang="en-US" sz="2000" b="0" baseline="30000" smtClean="0">
                <a:effectLst/>
              </a:rPr>
              <a:t>2</a:t>
            </a:r>
            <a:r>
              <a:rPr lang="en-US" sz="2000" b="0" smtClean="0">
                <a:effectLst/>
              </a:rPr>
              <a:t> Millward C,</a:t>
            </a:r>
            <a:r>
              <a:rPr lang="en-US" sz="2000" b="0" baseline="30000" smtClean="0">
                <a:effectLst/>
              </a:rPr>
              <a:t>2</a:t>
            </a:r>
            <a:r>
              <a:rPr lang="en-US" sz="2000" b="0" smtClean="0">
                <a:effectLst/>
              </a:rPr>
              <a:t> Paik S,</a:t>
            </a:r>
            <a:r>
              <a:rPr lang="en-US" sz="2000" b="0" baseline="30000" smtClean="0">
                <a:effectLst/>
              </a:rPr>
              <a:t>1</a:t>
            </a:r>
            <a:r>
              <a:rPr lang="en-US" sz="2000" b="0" smtClean="0">
                <a:effectLst/>
              </a:rPr>
              <a:t> Sharif S,</a:t>
            </a:r>
            <a:r>
              <a:rPr lang="en-US" sz="2000" b="0" baseline="30000" smtClean="0">
                <a:effectLst/>
              </a:rPr>
              <a:t>1</a:t>
            </a:r>
            <a:r>
              <a:rPr lang="en-US" sz="2000" b="0" smtClean="0">
                <a:effectLst/>
              </a:rPr>
              <a:t> Shak S,</a:t>
            </a:r>
            <a:r>
              <a:rPr lang="en-US" sz="2000" b="0" baseline="30000" smtClean="0">
                <a:effectLst/>
              </a:rPr>
              <a:t>2</a:t>
            </a:r>
            <a:r>
              <a:rPr lang="en-US" sz="2000" b="0" smtClean="0">
                <a:effectLst/>
              </a:rPr>
              <a:t> Wolmark N</a:t>
            </a:r>
            <a:r>
              <a:rPr lang="en-US" sz="2000" b="0" baseline="30000" smtClean="0">
                <a:effectLst/>
              </a:rPr>
              <a:t>1</a:t>
            </a:r>
            <a:r>
              <a:rPr lang="en-US" sz="2000" b="0" smtClean="0">
                <a:effectLst/>
              </a:rPr>
              <a:t> </a:t>
            </a:r>
          </a:p>
          <a:p>
            <a:endParaRPr lang="en-US" sz="2000" b="0" smtClean="0">
              <a:effectLst/>
            </a:endParaRPr>
          </a:p>
          <a:p>
            <a:r>
              <a:rPr lang="en-US" sz="1800" b="0" baseline="30000" smtClean="0">
                <a:effectLst/>
              </a:rPr>
              <a:t>1</a:t>
            </a:r>
            <a:r>
              <a:rPr lang="en-US" sz="1800" b="0" smtClean="0">
                <a:effectLst/>
              </a:rPr>
              <a:t>National Surgical Adjuvant Breast and Bowel Project, Pittsburgh, PA; </a:t>
            </a:r>
            <a:r>
              <a:rPr lang="en-US" sz="1800" b="0" baseline="30000" smtClean="0">
                <a:effectLst/>
              </a:rPr>
              <a:t>2</a:t>
            </a:r>
            <a:r>
              <a:rPr lang="en-US" sz="1800" b="0" smtClean="0">
                <a:effectLst/>
              </a:rPr>
              <a:t>Genomic Health, Inc., Redwood City, CA</a:t>
            </a:r>
            <a:endParaRPr lang="en-US" sz="1800" smtClean="0">
              <a:effectLst/>
            </a:endParaRPr>
          </a:p>
        </p:txBody>
      </p:sp>
    </p:spTree>
    <p:extLst>
      <p:ext uri="{BB962C8B-B14F-4D97-AF65-F5344CB8AC3E}">
        <p14:creationId xmlns:p14="http://schemas.microsoft.com/office/powerpoint/2010/main" val="119397952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2150" y="152400"/>
            <a:ext cx="7773988" cy="1143000"/>
          </a:xfrm>
        </p:spPr>
        <p:txBody>
          <a:bodyPr/>
          <a:lstStyle/>
          <a:p>
            <a:pPr>
              <a:defRPr/>
            </a:pPr>
            <a:r>
              <a:rPr lang="en-US" sz="3200" dirty="0" smtClean="0">
                <a:solidFill>
                  <a:schemeClr val="tx2"/>
                </a:solidFill>
                <a:effectLst/>
                <a:latin typeface="Calibri"/>
              </a:rPr>
              <a:t>The </a:t>
            </a:r>
            <a:r>
              <a:rPr lang="en-US" sz="3200" dirty="0">
                <a:solidFill>
                  <a:schemeClr val="tx2"/>
                </a:solidFill>
                <a:effectLst/>
                <a:latin typeface="Calibri"/>
              </a:rPr>
              <a:t>12-Gene </a:t>
            </a:r>
            <a:r>
              <a:rPr lang="en-US" sz="3200" dirty="0" err="1">
                <a:solidFill>
                  <a:schemeClr val="tx2"/>
                </a:solidFill>
                <a:effectLst/>
                <a:latin typeface="Calibri"/>
              </a:rPr>
              <a:t>Onco</a:t>
            </a:r>
            <a:r>
              <a:rPr lang="en-US" sz="3200" i="1" dirty="0" err="1">
                <a:solidFill>
                  <a:schemeClr val="tx2"/>
                </a:solidFill>
                <a:effectLst/>
                <a:latin typeface="Calibri"/>
              </a:rPr>
              <a:t>type</a:t>
            </a:r>
            <a:r>
              <a:rPr lang="en-US" sz="3200" dirty="0">
                <a:solidFill>
                  <a:schemeClr val="tx2"/>
                </a:solidFill>
                <a:effectLst/>
                <a:latin typeface="Calibri"/>
              </a:rPr>
              <a:t> </a:t>
            </a:r>
            <a:r>
              <a:rPr lang="en-US" sz="3200" dirty="0" smtClean="0">
                <a:solidFill>
                  <a:schemeClr val="tx2"/>
                </a:solidFill>
                <a:effectLst/>
                <a:latin typeface="Calibri"/>
              </a:rPr>
              <a:t>DX</a:t>
            </a:r>
            <a:r>
              <a:rPr lang="en-US" sz="3200" baseline="30000" dirty="0" smtClean="0">
                <a:solidFill>
                  <a:schemeClr val="tx2"/>
                </a:solidFill>
                <a:effectLst/>
                <a:latin typeface="Calibri"/>
              </a:rPr>
              <a:t>®</a:t>
            </a:r>
            <a:r>
              <a:rPr lang="en-US" sz="3200" dirty="0" smtClean="0">
                <a:solidFill>
                  <a:schemeClr val="tx2"/>
                </a:solidFill>
                <a:effectLst/>
                <a:latin typeface="Calibri"/>
              </a:rPr>
              <a:t> </a:t>
            </a:r>
            <a:r>
              <a:rPr lang="en-US" sz="3200" dirty="0">
                <a:solidFill>
                  <a:schemeClr val="tx2"/>
                </a:solidFill>
                <a:effectLst/>
                <a:latin typeface="Calibri"/>
              </a:rPr>
              <a:t/>
            </a:r>
            <a:br>
              <a:rPr lang="en-US" sz="3200" dirty="0">
                <a:solidFill>
                  <a:schemeClr val="tx2"/>
                </a:solidFill>
                <a:effectLst/>
                <a:latin typeface="Calibri"/>
              </a:rPr>
            </a:br>
            <a:r>
              <a:rPr lang="en-US" sz="3200" dirty="0">
                <a:solidFill>
                  <a:schemeClr val="tx2"/>
                </a:solidFill>
                <a:effectLst/>
                <a:latin typeface="Calibri"/>
              </a:rPr>
              <a:t>Colon Cancer Recurrence </a:t>
            </a:r>
            <a:r>
              <a:rPr lang="en-US" sz="3200" dirty="0" smtClean="0">
                <a:solidFill>
                  <a:schemeClr val="tx2"/>
                </a:solidFill>
                <a:effectLst/>
                <a:latin typeface="Calibri"/>
              </a:rPr>
              <a:t>Score</a:t>
            </a:r>
            <a:r>
              <a:rPr lang="en-US" sz="3200" baseline="30000" dirty="0" smtClean="0">
                <a:solidFill>
                  <a:schemeClr val="tx2"/>
                </a:solidFill>
                <a:effectLst/>
                <a:latin typeface="Calibri"/>
              </a:rPr>
              <a:t>®*</a:t>
            </a:r>
            <a:endParaRPr lang="en-US" baseline="30000" dirty="0">
              <a:solidFill>
                <a:schemeClr val="tx2"/>
              </a:solidFill>
            </a:endParaRPr>
          </a:p>
        </p:txBody>
      </p:sp>
      <p:sp>
        <p:nvSpPr>
          <p:cNvPr id="4" name="Rounded Rectangle 3"/>
          <p:cNvSpPr/>
          <p:nvPr/>
        </p:nvSpPr>
        <p:spPr bwMode="auto">
          <a:xfrm>
            <a:off x="2068731" y="3652466"/>
            <a:ext cx="2017987" cy="412907"/>
          </a:xfrm>
          <a:prstGeom prst="roundRect">
            <a:avLst>
              <a:gd name="adj" fmla="val 34210"/>
            </a:avLst>
          </a:prstGeom>
          <a:solidFill>
            <a:srgbClr val="00B0F0"/>
          </a:solidFill>
          <a:ln w="9525">
            <a:solidFill>
              <a:srgbClr val="FFFFFF"/>
            </a:solidFill>
            <a:round/>
            <a:headEnd/>
            <a:tailEnd/>
          </a:ln>
          <a:effectLst/>
          <a:scene3d>
            <a:camera prst="orthographicFront"/>
            <a:lightRig rig="threePt" dir="t"/>
          </a:scene3d>
          <a:sp3d>
            <a:bevelT/>
          </a:sp3d>
        </p:spPr>
        <p:txBody>
          <a:bodyPr anchor="ctr"/>
          <a:lstStyle/>
          <a:p>
            <a:pPr algn="ctr">
              <a:defRPr/>
            </a:pPr>
            <a:r>
              <a:rPr lang="en-US" sz="2400" kern="0" dirty="0">
                <a:solidFill>
                  <a:srgbClr val="FFFFFF"/>
                </a:solidFill>
                <a:latin typeface="Calibri"/>
              </a:rPr>
              <a:t>GADD45B</a:t>
            </a:r>
          </a:p>
        </p:txBody>
      </p:sp>
      <p:sp>
        <p:nvSpPr>
          <p:cNvPr id="5" name="Rounded Rectangle 4"/>
          <p:cNvSpPr/>
          <p:nvPr/>
        </p:nvSpPr>
        <p:spPr bwMode="auto">
          <a:xfrm>
            <a:off x="6187533" y="1987582"/>
            <a:ext cx="2017987" cy="2077791"/>
          </a:xfrm>
          <a:prstGeom prst="roundRect">
            <a:avLst/>
          </a:prstGeom>
          <a:solidFill>
            <a:srgbClr val="0070C0"/>
          </a:solidFill>
          <a:ln w="9525">
            <a:solidFill>
              <a:srgbClr val="FFFFFF"/>
            </a:solidFill>
            <a:round/>
            <a:headEnd/>
            <a:tailEnd/>
          </a:ln>
          <a:effectLst/>
          <a:scene3d>
            <a:camera prst="orthographicFront"/>
            <a:lightRig rig="threePt" dir="t"/>
          </a:scene3d>
          <a:sp3d>
            <a:bevelT/>
          </a:sp3d>
        </p:spPr>
        <p:txBody>
          <a:bodyPr anchor="ctr"/>
          <a:lstStyle/>
          <a:p>
            <a:pPr algn="ctr">
              <a:defRPr/>
            </a:pPr>
            <a:r>
              <a:rPr lang="en-US" sz="2400" kern="0" dirty="0">
                <a:solidFill>
                  <a:srgbClr val="FFFFFF"/>
                </a:solidFill>
                <a:latin typeface="Calibri"/>
                <a:cs typeface="Arial" charset="0"/>
              </a:rPr>
              <a:t>ATP5E</a:t>
            </a:r>
          </a:p>
          <a:p>
            <a:pPr algn="ctr">
              <a:defRPr/>
            </a:pPr>
            <a:r>
              <a:rPr lang="en-US" sz="2400" kern="0" dirty="0">
                <a:solidFill>
                  <a:srgbClr val="FFFFFF"/>
                </a:solidFill>
                <a:latin typeface="Calibri"/>
                <a:cs typeface="Arial" charset="0"/>
              </a:rPr>
              <a:t>GPX1</a:t>
            </a:r>
          </a:p>
          <a:p>
            <a:pPr algn="ctr">
              <a:defRPr/>
            </a:pPr>
            <a:r>
              <a:rPr lang="en-US" sz="2400" kern="0" dirty="0">
                <a:solidFill>
                  <a:srgbClr val="FFFFFF"/>
                </a:solidFill>
                <a:latin typeface="Calibri"/>
                <a:cs typeface="Arial" charset="0"/>
              </a:rPr>
              <a:t>PGK1</a:t>
            </a:r>
          </a:p>
          <a:p>
            <a:pPr algn="ctr">
              <a:defRPr/>
            </a:pPr>
            <a:r>
              <a:rPr lang="en-US" sz="2400" kern="0" dirty="0">
                <a:solidFill>
                  <a:srgbClr val="FFFFFF"/>
                </a:solidFill>
                <a:latin typeface="Calibri"/>
                <a:cs typeface="Arial" charset="0"/>
              </a:rPr>
              <a:t>UBB</a:t>
            </a:r>
          </a:p>
          <a:p>
            <a:pPr algn="ctr">
              <a:defRPr/>
            </a:pPr>
            <a:r>
              <a:rPr lang="en-US" sz="2400" kern="0" dirty="0">
                <a:solidFill>
                  <a:srgbClr val="FFFFFF"/>
                </a:solidFill>
                <a:latin typeface="Calibri"/>
                <a:cs typeface="Arial" charset="0"/>
              </a:rPr>
              <a:t>VDAC2</a:t>
            </a:r>
          </a:p>
        </p:txBody>
      </p:sp>
      <p:sp>
        <p:nvSpPr>
          <p:cNvPr id="6" name="Rounded Rectangle 5"/>
          <p:cNvSpPr/>
          <p:nvPr/>
        </p:nvSpPr>
        <p:spPr bwMode="auto">
          <a:xfrm>
            <a:off x="3177571" y="1987582"/>
            <a:ext cx="2017987" cy="1509379"/>
          </a:xfrm>
          <a:prstGeom prst="roundRect">
            <a:avLst/>
          </a:prstGeom>
          <a:solidFill>
            <a:srgbClr val="FFFFFF">
              <a:lumMod val="95000"/>
            </a:srgbClr>
          </a:solidFill>
          <a:ln w="9525">
            <a:solidFill>
              <a:srgbClr val="FFFFFF"/>
            </a:solidFill>
            <a:round/>
            <a:headEnd/>
            <a:tailEnd/>
          </a:ln>
          <a:effectLst/>
          <a:scene3d>
            <a:camera prst="orthographicFront"/>
            <a:lightRig rig="threePt" dir="t"/>
          </a:scene3d>
          <a:sp3d>
            <a:bevelT/>
          </a:sp3d>
        </p:spPr>
        <p:txBody>
          <a:bodyPr anchor="ctr"/>
          <a:lstStyle/>
          <a:p>
            <a:pPr algn="ctr">
              <a:defRPr/>
            </a:pPr>
            <a:r>
              <a:rPr lang="en-US" sz="2400" u="sng" kern="0" dirty="0">
                <a:solidFill>
                  <a:srgbClr val="0070C0"/>
                </a:solidFill>
                <a:latin typeface="Calibri"/>
              </a:rPr>
              <a:t>CELL CYCLE</a:t>
            </a:r>
          </a:p>
          <a:p>
            <a:pPr algn="ctr">
              <a:defRPr/>
            </a:pPr>
            <a:r>
              <a:rPr lang="en-US" sz="2400" kern="0" dirty="0">
                <a:solidFill>
                  <a:srgbClr val="0070C0"/>
                </a:solidFill>
                <a:latin typeface="Calibri"/>
              </a:rPr>
              <a:t>Ki-67</a:t>
            </a:r>
          </a:p>
          <a:p>
            <a:pPr algn="ctr">
              <a:defRPr/>
            </a:pPr>
            <a:r>
              <a:rPr lang="en-US" sz="2400" kern="0" dirty="0">
                <a:solidFill>
                  <a:srgbClr val="0070C0"/>
                </a:solidFill>
                <a:latin typeface="Calibri"/>
              </a:rPr>
              <a:t>C-MYC</a:t>
            </a:r>
          </a:p>
          <a:p>
            <a:pPr algn="ctr">
              <a:defRPr/>
            </a:pPr>
            <a:r>
              <a:rPr lang="en-US" sz="2400" kern="0" dirty="0">
                <a:solidFill>
                  <a:srgbClr val="0070C0"/>
                </a:solidFill>
                <a:latin typeface="Calibri"/>
              </a:rPr>
              <a:t>MYBL2</a:t>
            </a:r>
          </a:p>
        </p:txBody>
      </p:sp>
      <p:sp>
        <p:nvSpPr>
          <p:cNvPr id="7" name="Rounded Rectangle 6"/>
          <p:cNvSpPr/>
          <p:nvPr/>
        </p:nvSpPr>
        <p:spPr bwMode="auto">
          <a:xfrm>
            <a:off x="959890" y="1987582"/>
            <a:ext cx="2017987" cy="1509379"/>
          </a:xfrm>
          <a:prstGeom prst="roundRect">
            <a:avLst/>
          </a:prstGeom>
          <a:solidFill>
            <a:srgbClr val="FFFFFF">
              <a:lumMod val="95000"/>
            </a:srgbClr>
          </a:solidFill>
          <a:ln w="9525">
            <a:solidFill>
              <a:srgbClr val="FFFFFF"/>
            </a:solidFill>
            <a:round/>
            <a:headEnd/>
            <a:tailEnd/>
          </a:ln>
          <a:effectLst/>
          <a:scene3d>
            <a:camera prst="orthographicFront"/>
            <a:lightRig rig="threePt" dir="t"/>
          </a:scene3d>
          <a:sp3d>
            <a:bevelT/>
          </a:sp3d>
        </p:spPr>
        <p:txBody>
          <a:bodyPr anchor="ctr"/>
          <a:lstStyle/>
          <a:p>
            <a:pPr algn="ctr">
              <a:defRPr/>
            </a:pPr>
            <a:r>
              <a:rPr lang="en-US" sz="2400" u="sng" kern="0" dirty="0">
                <a:solidFill>
                  <a:srgbClr val="0070C0"/>
                </a:solidFill>
                <a:latin typeface="Calibri"/>
              </a:rPr>
              <a:t>STROMAL</a:t>
            </a:r>
          </a:p>
          <a:p>
            <a:pPr algn="ctr">
              <a:defRPr/>
            </a:pPr>
            <a:r>
              <a:rPr lang="en-US" sz="2400" kern="0" dirty="0">
                <a:solidFill>
                  <a:srgbClr val="0070C0"/>
                </a:solidFill>
                <a:latin typeface="Calibri"/>
              </a:rPr>
              <a:t>FAP</a:t>
            </a:r>
          </a:p>
          <a:p>
            <a:pPr algn="ctr">
              <a:defRPr/>
            </a:pPr>
            <a:r>
              <a:rPr lang="en-US" sz="2400" kern="0" dirty="0">
                <a:solidFill>
                  <a:srgbClr val="0070C0"/>
                </a:solidFill>
                <a:latin typeface="Calibri"/>
              </a:rPr>
              <a:t>INHBA</a:t>
            </a:r>
          </a:p>
          <a:p>
            <a:pPr algn="ctr">
              <a:defRPr/>
            </a:pPr>
            <a:r>
              <a:rPr lang="en-US" sz="2400" kern="0" dirty="0">
                <a:solidFill>
                  <a:srgbClr val="0070C0"/>
                </a:solidFill>
                <a:latin typeface="Calibri"/>
              </a:rPr>
              <a:t>BGN</a:t>
            </a:r>
          </a:p>
        </p:txBody>
      </p:sp>
      <p:sp>
        <p:nvSpPr>
          <p:cNvPr id="8" name="Text Box 1372"/>
          <p:cNvSpPr txBox="1">
            <a:spLocks noChangeArrowheads="1"/>
          </p:cNvSpPr>
          <p:nvPr/>
        </p:nvSpPr>
        <p:spPr bwMode="auto">
          <a:xfrm>
            <a:off x="1622425" y="1465263"/>
            <a:ext cx="2911475" cy="460375"/>
          </a:xfrm>
          <a:prstGeom prst="rect">
            <a:avLst/>
          </a:prstGeom>
          <a:noFill/>
          <a:ln w="9525">
            <a:noFill/>
            <a:miter lim="800000"/>
            <a:headEnd/>
            <a:tailEnd/>
          </a:ln>
        </p:spPr>
        <p:txBody>
          <a:bodyPr>
            <a:spAutoFit/>
          </a:bodyPr>
          <a:lstStyle/>
          <a:p>
            <a:pPr algn="ctr" fontAlgn="base">
              <a:spcBef>
                <a:spcPct val="0"/>
              </a:spcBef>
              <a:spcAft>
                <a:spcPct val="0"/>
              </a:spcAft>
              <a:defRPr/>
            </a:pPr>
            <a:r>
              <a:rPr lang="en-US" sz="2400" b="1" u="sng" kern="0" dirty="0">
                <a:solidFill>
                  <a:srgbClr val="FFFFFF"/>
                </a:solidFill>
                <a:latin typeface="Calibri"/>
              </a:rPr>
              <a:t>Recurrence Genes</a:t>
            </a:r>
          </a:p>
        </p:txBody>
      </p:sp>
      <p:sp>
        <p:nvSpPr>
          <p:cNvPr id="117776" name="Text Box 13"/>
          <p:cNvSpPr txBox="1">
            <a:spLocks noChangeArrowheads="1"/>
          </p:cNvSpPr>
          <p:nvPr/>
        </p:nvSpPr>
        <p:spPr bwMode="auto">
          <a:xfrm>
            <a:off x="304800" y="6526213"/>
            <a:ext cx="64849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i="1">
                <a:solidFill>
                  <a:srgbClr val="FF0000"/>
                </a:solidFill>
                <a:latin typeface="Arial" pitchFamily="34" charset="0"/>
              </a:defRPr>
            </a:lvl1pPr>
            <a:lvl2pPr marL="742950" indent="-285750" eaLnBrk="0" hangingPunct="0">
              <a:defRPr b="1" i="1">
                <a:solidFill>
                  <a:srgbClr val="FF0000"/>
                </a:solidFill>
                <a:latin typeface="Arial" pitchFamily="34" charset="0"/>
              </a:defRPr>
            </a:lvl2pPr>
            <a:lvl3pPr marL="1143000" indent="-228600" eaLnBrk="0" hangingPunct="0">
              <a:defRPr b="1" i="1">
                <a:solidFill>
                  <a:srgbClr val="FF0000"/>
                </a:solidFill>
                <a:latin typeface="Arial" pitchFamily="34" charset="0"/>
              </a:defRPr>
            </a:lvl3pPr>
            <a:lvl4pPr marL="1600200" indent="-228600" eaLnBrk="0" hangingPunct="0">
              <a:defRPr b="1" i="1">
                <a:solidFill>
                  <a:srgbClr val="FF0000"/>
                </a:solidFill>
                <a:latin typeface="Arial" pitchFamily="34" charset="0"/>
              </a:defRPr>
            </a:lvl4pPr>
            <a:lvl5pPr marL="2057400" indent="-228600" eaLnBrk="0" hangingPunct="0">
              <a:defRPr b="1" i="1">
                <a:solidFill>
                  <a:srgbClr val="FF0000"/>
                </a:solidFill>
                <a:latin typeface="Arial" pitchFamily="34" charset="0"/>
              </a:defRPr>
            </a:lvl5pPr>
            <a:lvl6pPr marL="2514600" indent="-228600" algn="ctr" eaLnBrk="0" fontAlgn="base" hangingPunct="0">
              <a:spcBef>
                <a:spcPct val="0"/>
              </a:spcBef>
              <a:spcAft>
                <a:spcPct val="0"/>
              </a:spcAft>
              <a:defRPr b="1" i="1">
                <a:solidFill>
                  <a:srgbClr val="FF0000"/>
                </a:solidFill>
                <a:latin typeface="Arial" pitchFamily="34" charset="0"/>
              </a:defRPr>
            </a:lvl6pPr>
            <a:lvl7pPr marL="2971800" indent="-228600" algn="ctr" eaLnBrk="0" fontAlgn="base" hangingPunct="0">
              <a:spcBef>
                <a:spcPct val="0"/>
              </a:spcBef>
              <a:spcAft>
                <a:spcPct val="0"/>
              </a:spcAft>
              <a:defRPr b="1" i="1">
                <a:solidFill>
                  <a:srgbClr val="FF0000"/>
                </a:solidFill>
                <a:latin typeface="Arial" pitchFamily="34" charset="0"/>
              </a:defRPr>
            </a:lvl7pPr>
            <a:lvl8pPr marL="3429000" indent="-228600" algn="ctr" eaLnBrk="0" fontAlgn="base" hangingPunct="0">
              <a:spcBef>
                <a:spcPct val="0"/>
              </a:spcBef>
              <a:spcAft>
                <a:spcPct val="0"/>
              </a:spcAft>
              <a:defRPr b="1" i="1">
                <a:solidFill>
                  <a:srgbClr val="FF0000"/>
                </a:solidFill>
                <a:latin typeface="Arial" pitchFamily="34" charset="0"/>
              </a:defRPr>
            </a:lvl8pPr>
            <a:lvl9pPr marL="3886200" indent="-228600" algn="ctr" eaLnBrk="0" fontAlgn="base" hangingPunct="0">
              <a:spcBef>
                <a:spcPct val="0"/>
              </a:spcBef>
              <a:spcAft>
                <a:spcPct val="0"/>
              </a:spcAft>
              <a:defRPr b="1" i="1">
                <a:solidFill>
                  <a:srgbClr val="FF0000"/>
                </a:solidFill>
                <a:latin typeface="Arial" pitchFamily="34" charset="0"/>
              </a:defRPr>
            </a:lvl9pPr>
          </a:lstStyle>
          <a:p>
            <a:pPr eaLnBrk="1" fontAlgn="base" hangingPunct="1">
              <a:spcBef>
                <a:spcPct val="0"/>
              </a:spcBef>
              <a:spcAft>
                <a:spcPct val="0"/>
              </a:spcAft>
            </a:pPr>
            <a:r>
              <a:rPr lang="fr-FR" sz="1200" b="0" i="0">
                <a:solidFill>
                  <a:srgbClr val="FFFFFF"/>
                </a:solidFill>
                <a:latin typeface="Calibri" pitchFamily="34" charset="0"/>
              </a:rPr>
              <a:t>* GADD45B </a:t>
            </a:r>
            <a:r>
              <a:rPr lang="fr-FR" sz="1200" i="0">
                <a:solidFill>
                  <a:srgbClr val="FFFFFF"/>
                </a:solidFill>
                <a:latin typeface="Calibri" pitchFamily="34" charset="0"/>
              </a:rPr>
              <a:t>is </a:t>
            </a:r>
            <a:r>
              <a:rPr lang="en-US" sz="1200" b="0" i="0">
                <a:solidFill>
                  <a:srgbClr val="FFFFFF"/>
                </a:solidFill>
              </a:rPr>
              <a:t>a marker of genotoxic stress and a regulator of stromal response gene activity</a:t>
            </a:r>
            <a:r>
              <a:rPr lang="fr-FR" sz="1200" b="0" i="0">
                <a:solidFill>
                  <a:srgbClr val="FFFFFF"/>
                </a:solidFill>
                <a:latin typeface="Calibri" pitchFamily="34" charset="0"/>
              </a:rPr>
              <a:t>.  </a:t>
            </a:r>
          </a:p>
        </p:txBody>
      </p:sp>
      <p:sp>
        <p:nvSpPr>
          <p:cNvPr id="10" name="Text Box 1372"/>
          <p:cNvSpPr txBox="1">
            <a:spLocks noChangeArrowheads="1"/>
          </p:cNvSpPr>
          <p:nvPr/>
        </p:nvSpPr>
        <p:spPr bwMode="auto">
          <a:xfrm>
            <a:off x="5740400" y="1465263"/>
            <a:ext cx="2911475" cy="460375"/>
          </a:xfrm>
          <a:prstGeom prst="rect">
            <a:avLst/>
          </a:prstGeom>
          <a:noFill/>
          <a:ln w="9525">
            <a:noFill/>
            <a:miter lim="800000"/>
            <a:headEnd/>
            <a:tailEnd/>
          </a:ln>
        </p:spPr>
        <p:txBody>
          <a:bodyPr>
            <a:spAutoFit/>
          </a:bodyPr>
          <a:lstStyle/>
          <a:p>
            <a:pPr algn="ctr">
              <a:defRPr/>
            </a:pPr>
            <a:r>
              <a:rPr lang="en-US" sz="2400" b="1" u="sng" kern="0" dirty="0">
                <a:solidFill>
                  <a:srgbClr val="FFFFFF"/>
                </a:solidFill>
                <a:latin typeface="Calibri"/>
              </a:rPr>
              <a:t>Reference Genes</a:t>
            </a:r>
          </a:p>
        </p:txBody>
      </p:sp>
      <p:sp>
        <p:nvSpPr>
          <p:cNvPr id="11" name="Rounded Rectangle 10"/>
          <p:cNvSpPr/>
          <p:nvPr/>
        </p:nvSpPr>
        <p:spPr>
          <a:xfrm>
            <a:off x="2192356" y="4362680"/>
            <a:ext cx="4230477" cy="1902184"/>
          </a:xfrm>
          <a:prstGeom prst="roundRect">
            <a:avLst/>
          </a:prstGeom>
          <a:solidFill>
            <a:srgbClr val="4F81BD"/>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marL="457200" indent="-457200">
              <a:defRPr/>
            </a:pPr>
            <a:r>
              <a:rPr lang="en-US" sz="2400" kern="0" dirty="0">
                <a:solidFill>
                  <a:srgbClr val="FFFFFF"/>
                </a:solidFill>
                <a:latin typeface="Calibri"/>
              </a:rPr>
              <a:t>Recurrence Score =</a:t>
            </a:r>
            <a:br>
              <a:rPr lang="en-US" sz="2400" kern="0" dirty="0">
                <a:solidFill>
                  <a:srgbClr val="FFFFFF"/>
                </a:solidFill>
                <a:latin typeface="Calibri"/>
              </a:rPr>
            </a:br>
            <a:r>
              <a:rPr lang="en-US" sz="2400" kern="0" dirty="0">
                <a:solidFill>
                  <a:srgbClr val="4F81BD"/>
                </a:solidFill>
                <a:latin typeface="Calibri"/>
              </a:rPr>
              <a:t>– </a:t>
            </a:r>
            <a:r>
              <a:rPr lang="en-US" sz="2400" kern="0" dirty="0">
                <a:solidFill>
                  <a:srgbClr val="FFFFFF"/>
                </a:solidFill>
                <a:latin typeface="Calibri"/>
              </a:rPr>
              <a:t>0.15 × </a:t>
            </a:r>
            <a:r>
              <a:rPr lang="en-US" sz="2400" kern="0" dirty="0" err="1">
                <a:solidFill>
                  <a:srgbClr val="FFFFFF"/>
                </a:solidFill>
                <a:latin typeface="Calibri"/>
              </a:rPr>
              <a:t>Stromal</a:t>
            </a:r>
            <a:r>
              <a:rPr lang="en-US" sz="2400" kern="0" dirty="0">
                <a:solidFill>
                  <a:srgbClr val="FFFFFF"/>
                </a:solidFill>
                <a:latin typeface="Calibri"/>
              </a:rPr>
              <a:t> Group</a:t>
            </a:r>
            <a:br>
              <a:rPr lang="en-US" sz="2400" kern="0" dirty="0">
                <a:solidFill>
                  <a:srgbClr val="FFFFFF"/>
                </a:solidFill>
                <a:latin typeface="Calibri"/>
              </a:rPr>
            </a:br>
            <a:r>
              <a:rPr lang="en-US" sz="2400" kern="0" dirty="0">
                <a:solidFill>
                  <a:srgbClr val="FFFFFF"/>
                </a:solidFill>
                <a:latin typeface="Calibri"/>
              </a:rPr>
              <a:t>– 0.30 × Cell Cycle Group</a:t>
            </a:r>
            <a:br>
              <a:rPr lang="en-US" sz="2400" kern="0" dirty="0">
                <a:solidFill>
                  <a:srgbClr val="FFFFFF"/>
                </a:solidFill>
                <a:latin typeface="Calibri"/>
              </a:rPr>
            </a:br>
            <a:r>
              <a:rPr lang="en-US" sz="2400" kern="0" dirty="0">
                <a:solidFill>
                  <a:srgbClr val="FFFFFF"/>
                </a:solidFill>
                <a:latin typeface="Calibri"/>
              </a:rPr>
              <a:t>+ 0.15 × GADD45B </a:t>
            </a:r>
          </a:p>
        </p:txBody>
      </p:sp>
    </p:spTree>
    <p:extLst>
      <p:ext uri="{BB962C8B-B14F-4D97-AF65-F5344CB8AC3E}">
        <p14:creationId xmlns:p14="http://schemas.microsoft.com/office/powerpoint/2010/main" val="204550081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
            <a:ext cx="8077200" cy="914400"/>
          </a:xfrm>
        </p:spPr>
        <p:txBody>
          <a:bodyPr/>
          <a:lstStyle/>
          <a:p>
            <a:pPr>
              <a:defRPr/>
            </a:pPr>
            <a:r>
              <a:rPr lang="en-US" sz="2800" dirty="0" smtClean="0">
                <a:solidFill>
                  <a:schemeClr val="tx2"/>
                </a:solidFill>
                <a:effectLst/>
              </a:rPr>
              <a:t>Development </a:t>
            </a:r>
            <a:r>
              <a:rPr lang="en-US" sz="2800" dirty="0">
                <a:solidFill>
                  <a:schemeClr val="tx2"/>
                </a:solidFill>
                <a:effectLst/>
              </a:rPr>
              <a:t>and Validation of </a:t>
            </a:r>
            <a:br>
              <a:rPr lang="en-US" sz="2800" dirty="0">
                <a:solidFill>
                  <a:schemeClr val="tx2"/>
                </a:solidFill>
                <a:effectLst/>
              </a:rPr>
            </a:br>
            <a:r>
              <a:rPr lang="en-US" sz="2800" dirty="0">
                <a:solidFill>
                  <a:schemeClr val="tx2"/>
                </a:solidFill>
                <a:effectLst/>
              </a:rPr>
              <a:t>the </a:t>
            </a:r>
            <a:r>
              <a:rPr lang="en-US" sz="2800" dirty="0" smtClean="0">
                <a:solidFill>
                  <a:schemeClr val="tx2"/>
                </a:solidFill>
                <a:effectLst/>
              </a:rPr>
              <a:t>12-Gene Colon Cancer Recurrence Score</a:t>
            </a:r>
            <a:endParaRPr lang="en-US" sz="2800" dirty="0">
              <a:solidFill>
                <a:schemeClr val="tx2"/>
              </a:solidFill>
            </a:endParaRPr>
          </a:p>
        </p:txBody>
      </p:sp>
      <p:sp>
        <p:nvSpPr>
          <p:cNvPr id="19" name="Rounded Rectangle 18"/>
          <p:cNvSpPr/>
          <p:nvPr/>
        </p:nvSpPr>
        <p:spPr>
          <a:xfrm>
            <a:off x="487680" y="1672280"/>
            <a:ext cx="3931920" cy="1005840"/>
          </a:xfrm>
          <a:prstGeom prst="roundRect">
            <a:avLst/>
          </a:prstGeom>
          <a:solidFill>
            <a:schemeClr val="bg2">
              <a:lumMod val="60000"/>
              <a:lumOff val="40000"/>
            </a:schemeClr>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algn="ctr">
              <a:defRPr/>
            </a:pPr>
            <a:r>
              <a:rPr lang="en-US" sz="2000" kern="0" dirty="0">
                <a:solidFill>
                  <a:srgbClr val="FFFFFF"/>
                </a:solidFill>
                <a:latin typeface="Calibri"/>
              </a:rPr>
              <a:t>Development Studies (Surgery)</a:t>
            </a:r>
            <a:br>
              <a:rPr lang="en-US" sz="2000" kern="0" dirty="0">
                <a:solidFill>
                  <a:srgbClr val="FFFFFF"/>
                </a:solidFill>
                <a:latin typeface="Calibri"/>
              </a:rPr>
            </a:br>
            <a:r>
              <a:rPr lang="en-US" sz="2000" b="1" kern="0" dirty="0">
                <a:solidFill>
                  <a:srgbClr val="FFFF00"/>
                </a:solidFill>
                <a:latin typeface="Calibri"/>
              </a:rPr>
              <a:t>NSABP C-01/C-02 (n = 270)</a:t>
            </a:r>
          </a:p>
          <a:p>
            <a:pPr algn="ctr">
              <a:defRPr/>
            </a:pPr>
            <a:r>
              <a:rPr lang="en-US" sz="2000" b="1" kern="0" dirty="0">
                <a:solidFill>
                  <a:srgbClr val="FFFF00"/>
                </a:solidFill>
                <a:latin typeface="Calibri"/>
              </a:rPr>
              <a:t>Cleveland Clinic (n = 765)</a:t>
            </a:r>
          </a:p>
        </p:txBody>
      </p:sp>
      <p:sp>
        <p:nvSpPr>
          <p:cNvPr id="20" name="Rounded Rectangle 19"/>
          <p:cNvSpPr/>
          <p:nvPr/>
        </p:nvSpPr>
        <p:spPr>
          <a:xfrm>
            <a:off x="4800600" y="1672280"/>
            <a:ext cx="3931920" cy="1005840"/>
          </a:xfrm>
          <a:prstGeom prst="roundRect">
            <a:avLst/>
          </a:prstGeom>
          <a:solidFill>
            <a:schemeClr val="bg2">
              <a:lumMod val="60000"/>
              <a:lumOff val="40000"/>
            </a:schemeClr>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algn="ctr">
              <a:defRPr/>
            </a:pPr>
            <a:r>
              <a:rPr lang="en-US" sz="2000" kern="0" dirty="0">
                <a:solidFill>
                  <a:srgbClr val="FFFFFF"/>
                </a:solidFill>
                <a:latin typeface="Calibri"/>
              </a:rPr>
              <a:t>Development Studies (5FU/LV)</a:t>
            </a:r>
            <a:br>
              <a:rPr lang="en-US" sz="2000" kern="0" dirty="0">
                <a:solidFill>
                  <a:srgbClr val="FFFFFF"/>
                </a:solidFill>
                <a:latin typeface="Calibri"/>
              </a:rPr>
            </a:br>
            <a:r>
              <a:rPr lang="en-US" sz="2000" b="1" kern="0" dirty="0">
                <a:solidFill>
                  <a:srgbClr val="FFFF00"/>
                </a:solidFill>
                <a:latin typeface="Calibri"/>
              </a:rPr>
              <a:t>NSABP C-04 (n = 308)</a:t>
            </a:r>
          </a:p>
          <a:p>
            <a:pPr algn="ctr">
              <a:defRPr/>
            </a:pPr>
            <a:r>
              <a:rPr lang="en-US" sz="2000" b="1" kern="0" dirty="0">
                <a:solidFill>
                  <a:srgbClr val="FFFF00"/>
                </a:solidFill>
                <a:latin typeface="Calibri"/>
              </a:rPr>
              <a:t>NSABP C-06 (n = 508)</a:t>
            </a:r>
          </a:p>
        </p:txBody>
      </p:sp>
      <p:sp>
        <p:nvSpPr>
          <p:cNvPr id="21" name="Rounded Rectangle 20"/>
          <p:cNvSpPr/>
          <p:nvPr/>
        </p:nvSpPr>
        <p:spPr>
          <a:xfrm>
            <a:off x="1573428" y="1122405"/>
            <a:ext cx="5997145" cy="345989"/>
          </a:xfrm>
          <a:prstGeom prst="roundRect">
            <a:avLst/>
          </a:prstGeom>
          <a:solidFill>
            <a:schemeClr val="bg2">
              <a:lumMod val="60000"/>
              <a:lumOff val="40000"/>
            </a:schemeClr>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algn="ctr">
              <a:defRPr/>
            </a:pPr>
            <a:r>
              <a:rPr lang="en-US" sz="2000" kern="0" dirty="0">
                <a:solidFill>
                  <a:srgbClr val="FFFFFF"/>
                </a:solidFill>
                <a:latin typeface="Calibri"/>
              </a:rPr>
              <a:t>Colon Cancer Technical Feasibility</a:t>
            </a:r>
          </a:p>
        </p:txBody>
      </p:sp>
      <p:sp>
        <p:nvSpPr>
          <p:cNvPr id="22" name="Rounded Rectangle 21"/>
          <p:cNvSpPr/>
          <p:nvPr/>
        </p:nvSpPr>
        <p:spPr>
          <a:xfrm>
            <a:off x="1573428" y="3443416"/>
            <a:ext cx="5997145" cy="345989"/>
          </a:xfrm>
          <a:prstGeom prst="roundRect">
            <a:avLst/>
          </a:prstGeom>
          <a:solidFill>
            <a:schemeClr val="bg2">
              <a:lumMod val="60000"/>
              <a:lumOff val="40000"/>
            </a:schemeClr>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algn="ctr">
              <a:defRPr/>
            </a:pPr>
            <a:r>
              <a:rPr lang="en-US" sz="2000" kern="0" dirty="0">
                <a:solidFill>
                  <a:srgbClr val="FFFFFF"/>
                </a:solidFill>
                <a:latin typeface="Calibri"/>
              </a:rPr>
              <a:t>Standardization and Validation of Analytical Methods</a:t>
            </a:r>
          </a:p>
        </p:txBody>
      </p:sp>
      <p:sp>
        <p:nvSpPr>
          <p:cNvPr id="23" name="Rounded Rectangle 22"/>
          <p:cNvSpPr/>
          <p:nvPr/>
        </p:nvSpPr>
        <p:spPr>
          <a:xfrm>
            <a:off x="1573428" y="2910016"/>
            <a:ext cx="5997145" cy="345989"/>
          </a:xfrm>
          <a:prstGeom prst="roundRect">
            <a:avLst/>
          </a:prstGeom>
          <a:solidFill>
            <a:schemeClr val="bg2">
              <a:lumMod val="60000"/>
              <a:lumOff val="40000"/>
            </a:schemeClr>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algn="ctr">
              <a:defRPr/>
            </a:pPr>
            <a:r>
              <a:rPr lang="en-US" sz="2000" kern="0" dirty="0">
                <a:solidFill>
                  <a:srgbClr val="FFFFFF"/>
                </a:solidFill>
                <a:latin typeface="Calibri"/>
              </a:rPr>
              <a:t>Selection of Final Gene List &amp; Algorithm</a:t>
            </a:r>
          </a:p>
        </p:txBody>
      </p:sp>
      <p:sp>
        <p:nvSpPr>
          <p:cNvPr id="24" name="Rounded Rectangle 23"/>
          <p:cNvSpPr/>
          <p:nvPr/>
        </p:nvSpPr>
        <p:spPr>
          <a:xfrm>
            <a:off x="1371600" y="4020064"/>
            <a:ext cx="6400800" cy="683741"/>
          </a:xfrm>
          <a:prstGeom prst="roundRect">
            <a:avLst/>
          </a:prstGeom>
          <a:solidFill>
            <a:schemeClr val="bg2">
              <a:lumMod val="60000"/>
              <a:lumOff val="40000"/>
            </a:schemeClr>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algn="ctr">
              <a:defRPr/>
            </a:pPr>
            <a:r>
              <a:rPr lang="en-US" sz="2000" kern="0" dirty="0">
                <a:solidFill>
                  <a:srgbClr val="FFFFFF"/>
                </a:solidFill>
                <a:latin typeface="Calibri"/>
              </a:rPr>
              <a:t>Clinical Validation Study – Stage II Colon Cancer</a:t>
            </a:r>
          </a:p>
          <a:p>
            <a:pPr algn="ctr">
              <a:defRPr/>
            </a:pPr>
            <a:r>
              <a:rPr lang="en-US" sz="2000" b="1" kern="0" dirty="0">
                <a:solidFill>
                  <a:srgbClr val="FFFF00"/>
                </a:solidFill>
                <a:latin typeface="Calibri"/>
              </a:rPr>
              <a:t>QUASAR (N = 1436)</a:t>
            </a:r>
          </a:p>
        </p:txBody>
      </p:sp>
      <p:sp>
        <p:nvSpPr>
          <p:cNvPr id="25" name="Rounded Rectangle 24"/>
          <p:cNvSpPr/>
          <p:nvPr/>
        </p:nvSpPr>
        <p:spPr>
          <a:xfrm>
            <a:off x="1371600" y="4934464"/>
            <a:ext cx="6400800" cy="683741"/>
          </a:xfrm>
          <a:prstGeom prst="roundRect">
            <a:avLst/>
          </a:prstGeom>
          <a:solidFill>
            <a:schemeClr val="bg2">
              <a:lumMod val="60000"/>
              <a:lumOff val="40000"/>
            </a:schemeClr>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algn="ctr">
              <a:defRPr/>
            </a:pPr>
            <a:r>
              <a:rPr lang="en-US" sz="2000" kern="0" dirty="0">
                <a:solidFill>
                  <a:srgbClr val="FFFFFF"/>
                </a:solidFill>
                <a:latin typeface="Calibri"/>
              </a:rPr>
              <a:t>Confirmation Study – Stage II Colon Cancer </a:t>
            </a:r>
          </a:p>
          <a:p>
            <a:pPr algn="ctr">
              <a:defRPr/>
            </a:pPr>
            <a:r>
              <a:rPr lang="en-US" sz="2000" b="1" kern="0" dirty="0">
                <a:solidFill>
                  <a:srgbClr val="FFFF00"/>
                </a:solidFill>
                <a:latin typeface="Calibri"/>
              </a:rPr>
              <a:t>CALGB 9581 (N = 690)</a:t>
            </a:r>
          </a:p>
        </p:txBody>
      </p:sp>
      <p:cxnSp>
        <p:nvCxnSpPr>
          <p:cNvPr id="118808" name="Elbow Connector 25"/>
          <p:cNvCxnSpPr>
            <a:cxnSpLocks noChangeShapeType="1"/>
          </p:cNvCxnSpPr>
          <p:nvPr/>
        </p:nvCxnSpPr>
        <p:spPr bwMode="auto">
          <a:xfrm rot="5400000">
            <a:off x="3411538" y="511175"/>
            <a:ext cx="203200" cy="2117725"/>
          </a:xfrm>
          <a:prstGeom prst="bentConnector3">
            <a:avLst>
              <a:gd name="adj1" fmla="val 50000"/>
            </a:avLst>
          </a:prstGeom>
          <a:noFill/>
          <a:ln w="19050" algn="ctr">
            <a:solidFill>
              <a:srgbClr val="FFFFFF"/>
            </a:solidFill>
            <a:miter lim="800000"/>
            <a:headEnd/>
            <a:tailEnd type="triangle" w="med" len="med"/>
          </a:ln>
          <a:extLst>
            <a:ext uri="{909E8E84-426E-40dd-AFC4-6F175D3DCCD1}">
              <a14:hiddenFill xmlns:a14="http://schemas.microsoft.com/office/drawing/2010/main">
                <a:noFill/>
              </a14:hiddenFill>
            </a:ext>
          </a:extLst>
        </p:spPr>
      </p:cxnSp>
      <p:cxnSp>
        <p:nvCxnSpPr>
          <p:cNvPr id="118809" name="Elbow Connector 26"/>
          <p:cNvCxnSpPr>
            <a:cxnSpLocks noChangeShapeType="1"/>
          </p:cNvCxnSpPr>
          <p:nvPr/>
        </p:nvCxnSpPr>
        <p:spPr bwMode="auto">
          <a:xfrm rot="16200000" flipH="1">
            <a:off x="5567363" y="473075"/>
            <a:ext cx="203200" cy="2193925"/>
          </a:xfrm>
          <a:prstGeom prst="bentConnector3">
            <a:avLst>
              <a:gd name="adj1" fmla="val 50000"/>
            </a:avLst>
          </a:prstGeom>
          <a:noFill/>
          <a:ln w="19050" algn="ctr">
            <a:solidFill>
              <a:srgbClr val="FFFFFF"/>
            </a:solidFill>
            <a:miter lim="800000"/>
            <a:headEnd/>
            <a:tailEnd type="triangle" w="med" len="med"/>
          </a:ln>
          <a:extLst>
            <a:ext uri="{909E8E84-426E-40dd-AFC4-6F175D3DCCD1}">
              <a14:hiddenFill xmlns:a14="http://schemas.microsoft.com/office/drawing/2010/main">
                <a:noFill/>
              </a14:hiddenFill>
            </a:ext>
          </a:extLst>
        </p:spPr>
      </p:cxnSp>
      <p:cxnSp>
        <p:nvCxnSpPr>
          <p:cNvPr id="118810" name="Elbow Connector 27"/>
          <p:cNvCxnSpPr>
            <a:cxnSpLocks noChangeShapeType="1"/>
          </p:cNvCxnSpPr>
          <p:nvPr/>
        </p:nvCxnSpPr>
        <p:spPr bwMode="auto">
          <a:xfrm rot="16200000" flipH="1">
            <a:off x="3397250" y="1735138"/>
            <a:ext cx="231775" cy="2117725"/>
          </a:xfrm>
          <a:prstGeom prst="bentConnector3">
            <a:avLst>
              <a:gd name="adj1" fmla="val 50000"/>
            </a:avLst>
          </a:prstGeom>
          <a:noFill/>
          <a:ln w="19050" algn="ctr">
            <a:solidFill>
              <a:srgbClr val="FFFFFF"/>
            </a:solidFill>
            <a:miter lim="800000"/>
            <a:headEnd/>
            <a:tailEnd type="triangle" w="med" len="med"/>
          </a:ln>
          <a:extLst>
            <a:ext uri="{909E8E84-426E-40dd-AFC4-6F175D3DCCD1}">
              <a14:hiddenFill xmlns:a14="http://schemas.microsoft.com/office/drawing/2010/main">
                <a:noFill/>
              </a14:hiddenFill>
            </a:ext>
          </a:extLst>
        </p:spPr>
      </p:cxnSp>
      <p:cxnSp>
        <p:nvCxnSpPr>
          <p:cNvPr id="118811" name="Elbow Connector 28"/>
          <p:cNvCxnSpPr>
            <a:cxnSpLocks noChangeShapeType="1"/>
          </p:cNvCxnSpPr>
          <p:nvPr/>
        </p:nvCxnSpPr>
        <p:spPr bwMode="auto">
          <a:xfrm rot="5400000">
            <a:off x="5553075" y="1697038"/>
            <a:ext cx="231775" cy="2193925"/>
          </a:xfrm>
          <a:prstGeom prst="bentConnector3">
            <a:avLst>
              <a:gd name="adj1" fmla="val 50000"/>
            </a:avLst>
          </a:prstGeom>
          <a:noFill/>
          <a:ln w="19050" algn="ctr">
            <a:solidFill>
              <a:srgbClr val="FFFFFF"/>
            </a:solidFill>
            <a:miter lim="800000"/>
            <a:headEnd/>
            <a:tailEnd type="triangle" w="med" len="med"/>
          </a:ln>
          <a:extLst>
            <a:ext uri="{909E8E84-426E-40dd-AFC4-6F175D3DCCD1}">
              <a14:hiddenFill xmlns:a14="http://schemas.microsoft.com/office/drawing/2010/main">
                <a:noFill/>
              </a14:hiddenFill>
            </a:ext>
          </a:extLst>
        </p:spPr>
      </p:cxnSp>
      <p:cxnSp>
        <p:nvCxnSpPr>
          <p:cNvPr id="118812" name="Straight Arrow Connector 29"/>
          <p:cNvCxnSpPr>
            <a:cxnSpLocks noChangeShapeType="1"/>
          </p:cNvCxnSpPr>
          <p:nvPr/>
        </p:nvCxnSpPr>
        <p:spPr bwMode="auto">
          <a:xfrm>
            <a:off x="4572000" y="3255963"/>
            <a:ext cx="0" cy="187325"/>
          </a:xfrm>
          <a:prstGeom prst="straightConnector1">
            <a:avLst/>
          </a:prstGeom>
          <a:noFill/>
          <a:ln w="19050" algn="ctr">
            <a:solidFill>
              <a:srgbClr val="FFFFFF"/>
            </a:solidFill>
            <a:round/>
            <a:headEnd/>
            <a:tailEnd type="triangle" w="med" len="med"/>
          </a:ln>
          <a:extLst>
            <a:ext uri="{909E8E84-426E-40dd-AFC4-6F175D3DCCD1}">
              <a14:hiddenFill xmlns:a14="http://schemas.microsoft.com/office/drawing/2010/main">
                <a:noFill/>
              </a14:hiddenFill>
            </a:ext>
          </a:extLst>
        </p:spPr>
      </p:cxnSp>
      <p:cxnSp>
        <p:nvCxnSpPr>
          <p:cNvPr id="118813" name="Straight Arrow Connector 30"/>
          <p:cNvCxnSpPr>
            <a:cxnSpLocks noChangeShapeType="1"/>
          </p:cNvCxnSpPr>
          <p:nvPr/>
        </p:nvCxnSpPr>
        <p:spPr bwMode="auto">
          <a:xfrm flipH="1">
            <a:off x="4572000" y="3789363"/>
            <a:ext cx="0" cy="230187"/>
          </a:xfrm>
          <a:prstGeom prst="straightConnector1">
            <a:avLst/>
          </a:prstGeom>
          <a:noFill/>
          <a:ln w="19050" algn="ctr">
            <a:solidFill>
              <a:srgbClr val="FFFFFF"/>
            </a:solidFill>
            <a:round/>
            <a:headEnd/>
            <a:tailEnd type="triangle" w="med" len="med"/>
          </a:ln>
          <a:extLst>
            <a:ext uri="{909E8E84-426E-40dd-AFC4-6F175D3DCCD1}">
              <a14:hiddenFill xmlns:a14="http://schemas.microsoft.com/office/drawing/2010/main">
                <a:noFill/>
              </a14:hiddenFill>
            </a:ext>
          </a:extLst>
        </p:spPr>
      </p:cxnSp>
      <p:cxnSp>
        <p:nvCxnSpPr>
          <p:cNvPr id="118814" name="Straight Arrow Connector 31"/>
          <p:cNvCxnSpPr>
            <a:cxnSpLocks noChangeShapeType="1"/>
          </p:cNvCxnSpPr>
          <p:nvPr/>
        </p:nvCxnSpPr>
        <p:spPr bwMode="auto">
          <a:xfrm>
            <a:off x="4572000" y="4703763"/>
            <a:ext cx="0" cy="230187"/>
          </a:xfrm>
          <a:prstGeom prst="straightConnector1">
            <a:avLst/>
          </a:prstGeom>
          <a:noFill/>
          <a:ln w="19050" algn="ctr">
            <a:solidFill>
              <a:srgbClr val="FFFFFF"/>
            </a:solidFill>
            <a:round/>
            <a:headEnd/>
            <a:tailEnd type="triangle" w="med" len="med"/>
          </a:ln>
          <a:extLst>
            <a:ext uri="{909E8E84-426E-40dd-AFC4-6F175D3DCCD1}">
              <a14:hiddenFill xmlns:a14="http://schemas.microsoft.com/office/drawing/2010/main">
                <a:noFill/>
              </a14:hiddenFill>
            </a:ext>
          </a:extLst>
        </p:spPr>
      </p:cxnSp>
      <p:sp>
        <p:nvSpPr>
          <p:cNvPr id="33" name="Rounded Rectangle 32"/>
          <p:cNvSpPr/>
          <p:nvPr/>
        </p:nvSpPr>
        <p:spPr>
          <a:xfrm>
            <a:off x="1371600" y="5846805"/>
            <a:ext cx="6400800" cy="858795"/>
          </a:xfrm>
          <a:prstGeom prst="roundRect">
            <a:avLst/>
          </a:prstGeom>
          <a:solidFill>
            <a:schemeClr val="bg2">
              <a:lumMod val="60000"/>
              <a:lumOff val="40000"/>
            </a:schemeClr>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lstStyle/>
          <a:p>
            <a:pPr algn="ctr">
              <a:defRPr/>
            </a:pPr>
            <a:r>
              <a:rPr lang="en-US" sz="2000" kern="0" dirty="0">
                <a:solidFill>
                  <a:srgbClr val="FFFFFF"/>
                </a:solidFill>
                <a:latin typeface="Calibri"/>
              </a:rPr>
              <a:t>Clinical Validation Study – Stage II/III Colon Cancer</a:t>
            </a:r>
            <a:br>
              <a:rPr lang="en-US" sz="2000" kern="0" dirty="0">
                <a:solidFill>
                  <a:srgbClr val="FFFFFF"/>
                </a:solidFill>
                <a:latin typeface="Calibri"/>
              </a:rPr>
            </a:br>
            <a:r>
              <a:rPr lang="en-US" sz="2000" kern="0" dirty="0">
                <a:solidFill>
                  <a:srgbClr val="FFFFFF"/>
                </a:solidFill>
                <a:latin typeface="Calibri"/>
              </a:rPr>
              <a:t>5FU </a:t>
            </a:r>
            <a:r>
              <a:rPr lang="en-US" sz="2000" kern="0" dirty="0" err="1">
                <a:solidFill>
                  <a:srgbClr val="FFFFFF"/>
                </a:solidFill>
                <a:latin typeface="Calibri"/>
              </a:rPr>
              <a:t>vs</a:t>
            </a:r>
            <a:r>
              <a:rPr lang="en-US" sz="2000" kern="0" dirty="0">
                <a:solidFill>
                  <a:srgbClr val="FFFFFF"/>
                </a:solidFill>
                <a:latin typeface="Calibri"/>
              </a:rPr>
              <a:t> 5FU+Oxaliplatin </a:t>
            </a:r>
          </a:p>
          <a:p>
            <a:pPr algn="ctr">
              <a:defRPr/>
            </a:pPr>
            <a:r>
              <a:rPr lang="en-US" sz="2000" b="1" kern="0" dirty="0">
                <a:solidFill>
                  <a:srgbClr val="FFFF00"/>
                </a:solidFill>
                <a:latin typeface="Calibri"/>
              </a:rPr>
              <a:t>NSABP C-07 (N = 892)</a:t>
            </a:r>
          </a:p>
        </p:txBody>
      </p:sp>
      <p:sp>
        <p:nvSpPr>
          <p:cNvPr id="118818" name="Right Arrow 37"/>
          <p:cNvSpPr>
            <a:spLocks noChangeArrowheads="1"/>
          </p:cNvSpPr>
          <p:nvPr/>
        </p:nvSpPr>
        <p:spPr bwMode="auto">
          <a:xfrm>
            <a:off x="533400" y="5924550"/>
            <a:ext cx="685800" cy="531813"/>
          </a:xfrm>
          <a:prstGeom prst="rightArrow">
            <a:avLst>
              <a:gd name="adj1" fmla="val 50000"/>
              <a:gd name="adj2" fmla="val 50000"/>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0" fontAlgn="base" hangingPunct="0">
              <a:spcBef>
                <a:spcPct val="0"/>
              </a:spcBef>
              <a:spcAft>
                <a:spcPct val="0"/>
              </a:spcAft>
            </a:pPr>
            <a:endParaRPr lang="en-US" sz="3200" b="1">
              <a:solidFill>
                <a:srgbClr val="FFFFFF"/>
              </a:solidFill>
              <a:latin typeface="Tahoma" pitchFamily="34" charset="0"/>
            </a:endParaRPr>
          </a:p>
        </p:txBody>
      </p:sp>
      <p:cxnSp>
        <p:nvCxnSpPr>
          <p:cNvPr id="118819" name="Straight Arrow Connector 39"/>
          <p:cNvCxnSpPr>
            <a:cxnSpLocks noChangeShapeType="1"/>
          </p:cNvCxnSpPr>
          <p:nvPr/>
        </p:nvCxnSpPr>
        <p:spPr bwMode="auto">
          <a:xfrm>
            <a:off x="4572000" y="5618163"/>
            <a:ext cx="0" cy="228600"/>
          </a:xfrm>
          <a:prstGeom prst="straightConnector1">
            <a:avLst/>
          </a:prstGeom>
          <a:noFill/>
          <a:ln w="19050" algn="ctr">
            <a:solidFill>
              <a:srgbClr val="FFFFFF"/>
            </a:solidFill>
            <a:round/>
            <a:headEnd/>
            <a:tailEnd type="triangl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19619500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1198039955"/>
              </p:ext>
            </p:extLst>
          </p:nvPr>
        </p:nvGraphicFramePr>
        <p:xfrm>
          <a:off x="609600" y="2057400"/>
          <a:ext cx="8077200" cy="2457448"/>
        </p:xfrm>
        <a:graphic>
          <a:graphicData uri="http://schemas.openxmlformats.org/drawingml/2006/table">
            <a:tbl>
              <a:tblPr>
                <a:tableStyleId>{5C22544A-7EE6-4342-B048-85BDC9FD1C3A}</a:tableStyleId>
              </a:tblPr>
              <a:tblGrid>
                <a:gridCol w="2038907"/>
                <a:gridCol w="2530014"/>
                <a:gridCol w="920440"/>
                <a:gridCol w="1568388"/>
                <a:gridCol w="1019451"/>
              </a:tblGrid>
              <a:tr h="609533">
                <a:tc>
                  <a:txBody>
                    <a:bodyPr/>
                    <a:lstStyle/>
                    <a:p>
                      <a:pPr marL="0" marR="0" algn="ctr">
                        <a:lnSpc>
                          <a:spcPct val="115000"/>
                        </a:lnSpc>
                        <a:spcBef>
                          <a:spcPts val="300"/>
                        </a:spcBef>
                        <a:spcAft>
                          <a:spcPts val="300"/>
                        </a:spcAft>
                      </a:pPr>
                      <a:r>
                        <a:rPr lang="en-US" sz="1800" dirty="0">
                          <a:solidFill>
                            <a:schemeClr val="bg1"/>
                          </a:solidFill>
                          <a:effectLst/>
                          <a:latin typeface="Calibri" pitchFamily="34" charset="0"/>
                          <a:cs typeface="Calibri" pitchFamily="34" charset="0"/>
                        </a:rPr>
                        <a:t>Variable</a:t>
                      </a:r>
                      <a:endParaRPr lang="en-US" sz="1800" dirty="0">
                        <a:solidFill>
                          <a:schemeClr val="bg1"/>
                        </a:solidFill>
                        <a:effectLst/>
                        <a:latin typeface="Calibri" pitchFamily="34" charset="0"/>
                        <a:ea typeface="Times New Roman"/>
                        <a:cs typeface="Calibri" pitchFamily="34" charset="0"/>
                      </a:endParaRPr>
                    </a:p>
                  </a:txBody>
                  <a:tcPr marL="38100" marR="381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75000"/>
                      </a:schemeClr>
                    </a:solidFill>
                  </a:tcPr>
                </a:tc>
                <a:tc>
                  <a:txBody>
                    <a:bodyPr/>
                    <a:lstStyle/>
                    <a:p>
                      <a:pPr marL="0" marR="0" algn="ctr">
                        <a:lnSpc>
                          <a:spcPct val="115000"/>
                        </a:lnSpc>
                        <a:spcBef>
                          <a:spcPts val="300"/>
                        </a:spcBef>
                        <a:spcAft>
                          <a:spcPts val="300"/>
                        </a:spcAft>
                      </a:pPr>
                      <a:r>
                        <a:rPr lang="en-US" sz="1800" dirty="0" smtClean="0">
                          <a:solidFill>
                            <a:schemeClr val="bg1"/>
                          </a:solidFill>
                          <a:effectLst/>
                          <a:latin typeface="Calibri" pitchFamily="34" charset="0"/>
                          <a:ea typeface="Times New Roman"/>
                          <a:cs typeface="Calibri" pitchFamily="34" charset="0"/>
                        </a:rPr>
                        <a:t>Value</a:t>
                      </a:r>
                      <a:endParaRPr lang="en-US" sz="1800" dirty="0">
                        <a:solidFill>
                          <a:schemeClr val="bg1"/>
                        </a:solidFill>
                        <a:effectLst/>
                        <a:latin typeface="Calibri" pitchFamily="34" charset="0"/>
                        <a:ea typeface="Times New Roman"/>
                        <a:cs typeface="Calibri" pitchFamily="34" charset="0"/>
                      </a:endParaRPr>
                    </a:p>
                  </a:txBody>
                  <a:tcPr marL="38100" marR="381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75000"/>
                      </a:schemeClr>
                    </a:solidFill>
                  </a:tcPr>
                </a:tc>
                <a:tc>
                  <a:txBody>
                    <a:bodyPr/>
                    <a:lstStyle/>
                    <a:p>
                      <a:pPr marL="0" marR="0" algn="ctr">
                        <a:lnSpc>
                          <a:spcPct val="115000"/>
                        </a:lnSpc>
                        <a:spcBef>
                          <a:spcPts val="300"/>
                        </a:spcBef>
                        <a:spcAft>
                          <a:spcPts val="300"/>
                        </a:spcAft>
                      </a:pPr>
                      <a:r>
                        <a:rPr lang="en-US" sz="1800" dirty="0">
                          <a:solidFill>
                            <a:schemeClr val="bg1"/>
                          </a:solidFill>
                          <a:effectLst/>
                          <a:latin typeface="Calibri" pitchFamily="34" charset="0"/>
                          <a:cs typeface="Calibri" pitchFamily="34" charset="0"/>
                        </a:rPr>
                        <a:t>HR</a:t>
                      </a:r>
                      <a:endParaRPr lang="en-US" sz="1800" dirty="0">
                        <a:solidFill>
                          <a:schemeClr val="bg1"/>
                        </a:solidFill>
                        <a:effectLst/>
                        <a:latin typeface="Calibri" pitchFamily="34" charset="0"/>
                        <a:ea typeface="Times New Roman"/>
                        <a:cs typeface="Calibri" pitchFamily="34" charset="0"/>
                      </a:endParaRPr>
                    </a:p>
                  </a:txBody>
                  <a:tcPr marL="38100" marR="381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75000"/>
                      </a:schemeClr>
                    </a:solidFill>
                  </a:tcPr>
                </a:tc>
                <a:tc>
                  <a:txBody>
                    <a:bodyPr/>
                    <a:lstStyle/>
                    <a:p>
                      <a:pPr marL="0" marR="0" algn="ctr">
                        <a:lnSpc>
                          <a:spcPct val="115000"/>
                        </a:lnSpc>
                        <a:spcBef>
                          <a:spcPts val="300"/>
                        </a:spcBef>
                        <a:spcAft>
                          <a:spcPts val="300"/>
                        </a:spcAft>
                      </a:pPr>
                      <a:r>
                        <a:rPr lang="en-US" sz="1800" dirty="0" smtClean="0">
                          <a:solidFill>
                            <a:schemeClr val="bg1"/>
                          </a:solidFill>
                          <a:effectLst/>
                          <a:latin typeface="Calibri" pitchFamily="34" charset="0"/>
                          <a:cs typeface="Calibri" pitchFamily="34" charset="0"/>
                        </a:rPr>
                        <a:t>HR</a:t>
                      </a:r>
                      <a:r>
                        <a:rPr lang="en-US" sz="1800" baseline="0" dirty="0">
                          <a:solidFill>
                            <a:schemeClr val="bg1"/>
                          </a:solidFill>
                          <a:effectLst/>
                          <a:latin typeface="Calibri" pitchFamily="34" charset="0"/>
                          <a:cs typeface="Calibri" pitchFamily="34" charset="0"/>
                        </a:rPr>
                        <a:t> </a:t>
                      </a:r>
                      <a:r>
                        <a:rPr lang="en-US" sz="1800" dirty="0" smtClean="0">
                          <a:solidFill>
                            <a:schemeClr val="bg1"/>
                          </a:solidFill>
                          <a:effectLst/>
                          <a:latin typeface="Calibri" pitchFamily="34" charset="0"/>
                          <a:cs typeface="Calibri" pitchFamily="34" charset="0"/>
                        </a:rPr>
                        <a:t>95</a:t>
                      </a:r>
                      <a:r>
                        <a:rPr lang="en-US" sz="1800" dirty="0">
                          <a:solidFill>
                            <a:schemeClr val="bg1"/>
                          </a:solidFill>
                          <a:effectLst/>
                          <a:latin typeface="Calibri" pitchFamily="34" charset="0"/>
                          <a:cs typeface="Calibri" pitchFamily="34" charset="0"/>
                        </a:rPr>
                        <a:t>% CI</a:t>
                      </a:r>
                      <a:endParaRPr lang="en-US" sz="1800" dirty="0">
                        <a:solidFill>
                          <a:schemeClr val="bg1"/>
                        </a:solidFill>
                        <a:effectLst/>
                        <a:latin typeface="Calibri" pitchFamily="34" charset="0"/>
                        <a:ea typeface="Times New Roman"/>
                        <a:cs typeface="Calibri" pitchFamily="34" charset="0"/>
                      </a:endParaRPr>
                    </a:p>
                  </a:txBody>
                  <a:tcPr marL="38100" marR="381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75000"/>
                      </a:schemeClr>
                    </a:solidFill>
                  </a:tcPr>
                </a:tc>
                <a:tc>
                  <a:txBody>
                    <a:bodyPr/>
                    <a:lstStyle/>
                    <a:p>
                      <a:pPr marL="0" marR="0" algn="ctr">
                        <a:lnSpc>
                          <a:spcPct val="115000"/>
                        </a:lnSpc>
                        <a:spcBef>
                          <a:spcPts val="300"/>
                        </a:spcBef>
                        <a:spcAft>
                          <a:spcPts val="300"/>
                        </a:spcAft>
                      </a:pPr>
                      <a:r>
                        <a:rPr lang="en-US" sz="1800" dirty="0" smtClean="0">
                          <a:solidFill>
                            <a:schemeClr val="bg1"/>
                          </a:solidFill>
                          <a:effectLst/>
                          <a:latin typeface="Calibri" pitchFamily="34" charset="0"/>
                          <a:cs typeface="Calibri" pitchFamily="34" charset="0"/>
                        </a:rPr>
                        <a:t>p-value</a:t>
                      </a:r>
                      <a:endParaRPr lang="en-US" sz="1800" dirty="0">
                        <a:solidFill>
                          <a:schemeClr val="bg1"/>
                        </a:solidFill>
                        <a:effectLst/>
                        <a:latin typeface="Calibri" pitchFamily="34" charset="0"/>
                        <a:ea typeface="Times New Roman"/>
                        <a:cs typeface="Calibri" pitchFamily="34" charset="0"/>
                      </a:endParaRPr>
                    </a:p>
                  </a:txBody>
                  <a:tcPr marL="38100" marR="381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75000"/>
                      </a:schemeClr>
                    </a:solidFill>
                  </a:tcPr>
                </a:tc>
              </a:tr>
              <a:tr h="369583">
                <a:tc>
                  <a:txBody>
                    <a:bodyPr/>
                    <a:lstStyle/>
                    <a:p>
                      <a:pPr marL="0" marR="0" algn="l">
                        <a:lnSpc>
                          <a:spcPct val="115000"/>
                        </a:lnSpc>
                        <a:spcBef>
                          <a:spcPts val="300"/>
                        </a:spcBef>
                        <a:spcAft>
                          <a:spcPts val="300"/>
                        </a:spcAft>
                      </a:pPr>
                      <a:r>
                        <a:rPr lang="en-US" sz="1800" dirty="0">
                          <a:solidFill>
                            <a:schemeClr val="tx1"/>
                          </a:solidFill>
                          <a:effectLst/>
                          <a:latin typeface="Calibri" pitchFamily="34" charset="0"/>
                          <a:ea typeface="Times New Roman"/>
                          <a:cs typeface="Calibri" pitchFamily="34" charset="0"/>
                        </a:rPr>
                        <a:t>Stage</a:t>
                      </a: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300"/>
                        </a:spcBef>
                        <a:spcAft>
                          <a:spcPts val="300"/>
                        </a:spcAft>
                      </a:pPr>
                      <a:endParaRPr lang="en-US" sz="1800" dirty="0">
                        <a:solidFill>
                          <a:schemeClr val="tx1"/>
                        </a:solidFill>
                        <a:effectLst/>
                        <a:latin typeface="Calibri" pitchFamily="34" charset="0"/>
                        <a:ea typeface="Times New Roman"/>
                        <a:cs typeface="Calibri" pitchFamily="34" charset="0"/>
                      </a:endParaRP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300"/>
                        </a:spcBef>
                        <a:spcAft>
                          <a:spcPts val="300"/>
                        </a:spcAft>
                      </a:pPr>
                      <a:r>
                        <a:rPr lang="en-US" sz="1800" dirty="0">
                          <a:solidFill>
                            <a:schemeClr val="tx1"/>
                          </a:solidFill>
                          <a:effectLst/>
                          <a:latin typeface="Calibri" pitchFamily="34" charset="0"/>
                          <a:ea typeface="Times New Roman"/>
                          <a:cs typeface="Calibri" pitchFamily="34" charset="0"/>
                        </a:rPr>
                        <a:t> </a:t>
                      </a: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300"/>
                        </a:spcBef>
                        <a:spcAft>
                          <a:spcPts val="300"/>
                        </a:spcAft>
                      </a:pPr>
                      <a:r>
                        <a:rPr lang="en-US" sz="1800" dirty="0">
                          <a:solidFill>
                            <a:schemeClr val="tx1"/>
                          </a:solidFill>
                          <a:effectLst/>
                          <a:latin typeface="Calibri" pitchFamily="34" charset="0"/>
                          <a:ea typeface="Times New Roman"/>
                          <a:cs typeface="Calibri" pitchFamily="34" charset="0"/>
                        </a:rPr>
                        <a:t> </a:t>
                      </a: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800" b="0" i="0" u="none" strike="noStrike" dirty="0" smtClean="0">
                          <a:solidFill>
                            <a:schemeClr val="tx1"/>
                          </a:solidFill>
                          <a:effectLst/>
                          <a:latin typeface="Calibri"/>
                        </a:rPr>
                        <a:t>&lt;0.001</a:t>
                      </a:r>
                      <a:endParaRPr lang="en-US" sz="1100" b="0" i="0" u="none" strike="noStrike" dirty="0">
                        <a:solidFill>
                          <a:schemeClr val="tx1"/>
                        </a:solidFill>
                        <a:effectLst/>
                        <a:latin typeface="Calibri"/>
                      </a:endParaRP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69583">
                <a:tc>
                  <a:txBody>
                    <a:bodyPr/>
                    <a:lstStyle/>
                    <a:p>
                      <a:pPr marL="0" marR="0" algn="l">
                        <a:lnSpc>
                          <a:spcPct val="115000"/>
                        </a:lnSpc>
                        <a:spcBef>
                          <a:spcPts val="300"/>
                        </a:spcBef>
                        <a:spcAft>
                          <a:spcPts val="300"/>
                        </a:spcAft>
                      </a:pPr>
                      <a:r>
                        <a:rPr lang="en-US" sz="1800" dirty="0" smtClean="0">
                          <a:solidFill>
                            <a:schemeClr val="tx1"/>
                          </a:solidFill>
                          <a:effectLst/>
                          <a:latin typeface="Calibri" pitchFamily="34" charset="0"/>
                          <a:ea typeface="Times New Roman"/>
                          <a:cs typeface="Calibri" pitchFamily="34" charset="0"/>
                        </a:rPr>
                        <a:t>(by nodal status)</a:t>
                      </a:r>
                      <a:endParaRPr lang="en-US" sz="1800" dirty="0">
                        <a:solidFill>
                          <a:schemeClr val="tx1"/>
                        </a:solidFill>
                        <a:effectLst/>
                        <a:latin typeface="Calibri" pitchFamily="34" charset="0"/>
                        <a:ea typeface="Times New Roman"/>
                        <a:cs typeface="Calibri" pitchFamily="34" charset="0"/>
                      </a:endParaRP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300"/>
                        </a:spcBef>
                        <a:spcAft>
                          <a:spcPts val="300"/>
                        </a:spcAft>
                      </a:pPr>
                      <a:r>
                        <a:rPr lang="en-US" sz="1800" dirty="0" smtClean="0">
                          <a:solidFill>
                            <a:schemeClr val="tx1"/>
                          </a:solidFill>
                          <a:effectLst/>
                          <a:latin typeface="Calibri" pitchFamily="34" charset="0"/>
                          <a:cs typeface="Calibri" pitchFamily="34" charset="0"/>
                        </a:rPr>
                        <a:t>Stage III A/B vs.</a:t>
                      </a:r>
                      <a:r>
                        <a:rPr lang="en-US" sz="1800" baseline="0" dirty="0" smtClean="0">
                          <a:solidFill>
                            <a:schemeClr val="tx1"/>
                          </a:solidFill>
                          <a:effectLst/>
                          <a:latin typeface="Calibri" pitchFamily="34" charset="0"/>
                          <a:cs typeface="Calibri" pitchFamily="34" charset="0"/>
                        </a:rPr>
                        <a:t> </a:t>
                      </a:r>
                      <a:r>
                        <a:rPr lang="en-US" sz="1800" dirty="0" smtClean="0">
                          <a:solidFill>
                            <a:schemeClr val="tx1"/>
                          </a:solidFill>
                          <a:effectLst/>
                          <a:latin typeface="Calibri" pitchFamily="34" charset="0"/>
                          <a:cs typeface="Calibri" pitchFamily="34" charset="0"/>
                        </a:rPr>
                        <a:t>II</a:t>
                      </a:r>
                      <a:endParaRPr lang="en-US" sz="1800" dirty="0">
                        <a:solidFill>
                          <a:schemeClr val="tx1"/>
                        </a:solidFill>
                        <a:effectLst/>
                        <a:latin typeface="Calibri" pitchFamily="34" charset="0"/>
                        <a:ea typeface="Times New Roman"/>
                        <a:cs typeface="Calibri" pitchFamily="34" charset="0"/>
                      </a:endParaRP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300"/>
                        </a:spcBef>
                        <a:spcAft>
                          <a:spcPts val="300"/>
                        </a:spcAft>
                      </a:pPr>
                      <a:r>
                        <a:rPr lang="en-US" sz="1800" dirty="0">
                          <a:solidFill>
                            <a:schemeClr val="tx1"/>
                          </a:solidFill>
                          <a:effectLst/>
                          <a:latin typeface="Calibri" pitchFamily="34" charset="0"/>
                          <a:cs typeface="Calibri" pitchFamily="34" charset="0"/>
                        </a:rPr>
                        <a:t>2.53</a:t>
                      </a:r>
                      <a:endParaRPr lang="en-US" sz="1800" dirty="0">
                        <a:solidFill>
                          <a:schemeClr val="tx1"/>
                        </a:solidFill>
                        <a:effectLst/>
                        <a:latin typeface="Calibri" pitchFamily="34" charset="0"/>
                        <a:ea typeface="Times New Roman"/>
                        <a:cs typeface="Calibri" pitchFamily="34" charset="0"/>
                      </a:endParaRP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300"/>
                        </a:spcBef>
                        <a:spcAft>
                          <a:spcPts val="300"/>
                        </a:spcAft>
                      </a:pPr>
                      <a:r>
                        <a:rPr lang="en-US" sz="1800" dirty="0">
                          <a:solidFill>
                            <a:schemeClr val="tx1"/>
                          </a:solidFill>
                          <a:effectLst/>
                          <a:latin typeface="Calibri" pitchFamily="34" charset="0"/>
                          <a:cs typeface="Calibri" pitchFamily="34" charset="0"/>
                        </a:rPr>
                        <a:t>(1.70,3.78)</a:t>
                      </a:r>
                      <a:endParaRPr lang="en-US" sz="1800" dirty="0">
                        <a:solidFill>
                          <a:schemeClr val="tx1"/>
                        </a:solidFill>
                        <a:effectLst/>
                        <a:latin typeface="Calibri" pitchFamily="34" charset="0"/>
                        <a:ea typeface="Times New Roman"/>
                        <a:cs typeface="Calibri" pitchFamily="34" charset="0"/>
                      </a:endParaRP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300"/>
                        </a:spcBef>
                        <a:spcAft>
                          <a:spcPts val="300"/>
                        </a:spcAft>
                      </a:pPr>
                      <a:r>
                        <a:rPr lang="en-US" sz="1800" dirty="0">
                          <a:solidFill>
                            <a:schemeClr val="tx1"/>
                          </a:solidFill>
                          <a:effectLst/>
                          <a:latin typeface="Calibri" pitchFamily="34" charset="0"/>
                          <a:ea typeface="Times New Roman"/>
                          <a:cs typeface="Calibri" pitchFamily="34" charset="0"/>
                        </a:rPr>
                        <a:t> </a:t>
                      </a: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69583">
                <a:tc>
                  <a:txBody>
                    <a:bodyPr/>
                    <a:lstStyle/>
                    <a:p>
                      <a:pPr marL="0" marR="0" algn="l">
                        <a:lnSpc>
                          <a:spcPct val="115000"/>
                        </a:lnSpc>
                        <a:spcBef>
                          <a:spcPts val="300"/>
                        </a:spcBef>
                        <a:spcAft>
                          <a:spcPts val="300"/>
                        </a:spcAft>
                      </a:pPr>
                      <a:r>
                        <a:rPr lang="en-US" sz="1800" dirty="0">
                          <a:solidFill>
                            <a:schemeClr val="tx1"/>
                          </a:solidFill>
                          <a:effectLst/>
                          <a:latin typeface="Calibri" pitchFamily="34" charset="0"/>
                          <a:ea typeface="Times New Roman"/>
                          <a:cs typeface="Calibri" pitchFamily="34" charset="0"/>
                        </a:rPr>
                        <a:t>    </a:t>
                      </a: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300"/>
                        </a:spcBef>
                        <a:spcAft>
                          <a:spcPts val="300"/>
                        </a:spcAft>
                      </a:pPr>
                      <a:r>
                        <a:rPr lang="en-US" sz="1800" dirty="0" smtClean="0">
                          <a:solidFill>
                            <a:schemeClr val="tx1"/>
                          </a:solidFill>
                          <a:effectLst/>
                          <a:latin typeface="Calibri" pitchFamily="34" charset="0"/>
                          <a:cs typeface="Calibri" pitchFamily="34" charset="0"/>
                        </a:rPr>
                        <a:t>Stage III C vs. II</a:t>
                      </a:r>
                      <a:endParaRPr lang="en-US" sz="1800" dirty="0">
                        <a:solidFill>
                          <a:schemeClr val="tx1"/>
                        </a:solidFill>
                        <a:effectLst/>
                        <a:latin typeface="Calibri" pitchFamily="34" charset="0"/>
                        <a:ea typeface="Times New Roman"/>
                        <a:cs typeface="Calibri" pitchFamily="34" charset="0"/>
                      </a:endParaRP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300"/>
                        </a:spcBef>
                        <a:spcAft>
                          <a:spcPts val="300"/>
                        </a:spcAft>
                      </a:pPr>
                      <a:r>
                        <a:rPr lang="en-US" sz="1800" dirty="0">
                          <a:solidFill>
                            <a:schemeClr val="tx1"/>
                          </a:solidFill>
                          <a:effectLst/>
                          <a:latin typeface="Calibri" pitchFamily="34" charset="0"/>
                          <a:cs typeface="Calibri" pitchFamily="34" charset="0"/>
                        </a:rPr>
                        <a:t>5.29</a:t>
                      </a:r>
                      <a:endParaRPr lang="en-US" sz="1800" dirty="0">
                        <a:solidFill>
                          <a:schemeClr val="tx1"/>
                        </a:solidFill>
                        <a:effectLst/>
                        <a:latin typeface="Calibri" pitchFamily="34" charset="0"/>
                        <a:ea typeface="Times New Roman"/>
                        <a:cs typeface="Calibri" pitchFamily="34" charset="0"/>
                      </a:endParaRP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300"/>
                        </a:spcBef>
                        <a:spcAft>
                          <a:spcPts val="300"/>
                        </a:spcAft>
                      </a:pPr>
                      <a:r>
                        <a:rPr lang="en-US" sz="1800" dirty="0">
                          <a:solidFill>
                            <a:schemeClr val="tx1"/>
                          </a:solidFill>
                          <a:effectLst/>
                          <a:latin typeface="Calibri" pitchFamily="34" charset="0"/>
                          <a:cs typeface="Calibri" pitchFamily="34" charset="0"/>
                        </a:rPr>
                        <a:t>(3.54,7.90)</a:t>
                      </a:r>
                      <a:endParaRPr lang="en-US" sz="1800" dirty="0">
                        <a:solidFill>
                          <a:schemeClr val="tx1"/>
                        </a:solidFill>
                        <a:effectLst/>
                        <a:latin typeface="Calibri" pitchFamily="34" charset="0"/>
                        <a:ea typeface="Times New Roman"/>
                        <a:cs typeface="Calibri" pitchFamily="34" charset="0"/>
                      </a:endParaRP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300"/>
                        </a:spcBef>
                        <a:spcAft>
                          <a:spcPts val="300"/>
                        </a:spcAft>
                      </a:pPr>
                      <a:r>
                        <a:rPr lang="en-US" sz="1800" dirty="0">
                          <a:solidFill>
                            <a:schemeClr val="tx1"/>
                          </a:solidFill>
                          <a:effectLst/>
                          <a:latin typeface="Calibri" pitchFamily="34" charset="0"/>
                          <a:ea typeface="Times New Roman"/>
                          <a:cs typeface="Calibri" pitchFamily="34" charset="0"/>
                        </a:rPr>
                        <a:t> </a:t>
                      </a: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69583">
                <a:tc>
                  <a:txBody>
                    <a:bodyPr/>
                    <a:lstStyle/>
                    <a:p>
                      <a:pPr marL="0" marR="0" algn="l">
                        <a:lnSpc>
                          <a:spcPct val="115000"/>
                        </a:lnSpc>
                        <a:spcBef>
                          <a:spcPts val="300"/>
                        </a:spcBef>
                        <a:spcAft>
                          <a:spcPts val="300"/>
                        </a:spcAft>
                      </a:pPr>
                      <a:r>
                        <a:rPr lang="en-US" sz="1800" dirty="0" smtClean="0">
                          <a:solidFill>
                            <a:schemeClr val="tx1"/>
                          </a:solidFill>
                          <a:effectLst/>
                          <a:latin typeface="Calibri" pitchFamily="34" charset="0"/>
                          <a:ea typeface="Times New Roman"/>
                          <a:cs typeface="Calibri" pitchFamily="34" charset="0"/>
                        </a:rPr>
                        <a:t>Treatment</a:t>
                      </a:r>
                      <a:endParaRPr lang="en-US" sz="1800" dirty="0">
                        <a:solidFill>
                          <a:schemeClr val="tx1"/>
                        </a:solidFill>
                        <a:effectLst/>
                        <a:latin typeface="Calibri" pitchFamily="34" charset="0"/>
                        <a:ea typeface="Times New Roman"/>
                        <a:cs typeface="Calibri" pitchFamily="34" charset="0"/>
                      </a:endParaRP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300"/>
                        </a:spcBef>
                        <a:spcAft>
                          <a:spcPts val="300"/>
                        </a:spcAft>
                      </a:pPr>
                      <a:r>
                        <a:rPr lang="en-US" sz="1800" dirty="0" smtClean="0">
                          <a:solidFill>
                            <a:schemeClr val="tx1"/>
                          </a:solidFill>
                          <a:effectLst/>
                          <a:latin typeface="Calibri" pitchFamily="34" charset="0"/>
                          <a:ea typeface="Times New Roman"/>
                          <a:cs typeface="Calibri" pitchFamily="34" charset="0"/>
                        </a:rPr>
                        <a:t>FU+Oxali vs. FU</a:t>
                      </a:r>
                      <a:endParaRPr lang="en-US" sz="1800" dirty="0">
                        <a:solidFill>
                          <a:schemeClr val="tx1"/>
                        </a:solidFill>
                        <a:effectLst/>
                        <a:latin typeface="Calibri" pitchFamily="34" charset="0"/>
                        <a:ea typeface="Times New Roman"/>
                        <a:cs typeface="Calibri" pitchFamily="34" charset="0"/>
                      </a:endParaRP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300"/>
                        </a:spcBef>
                        <a:spcAft>
                          <a:spcPts val="300"/>
                        </a:spcAft>
                      </a:pPr>
                      <a:r>
                        <a:rPr lang="en-US" sz="1800" dirty="0">
                          <a:solidFill>
                            <a:schemeClr val="tx1"/>
                          </a:solidFill>
                          <a:effectLst/>
                          <a:latin typeface="Calibri" pitchFamily="34" charset="0"/>
                          <a:cs typeface="Calibri" pitchFamily="34" charset="0"/>
                        </a:rPr>
                        <a:t>0.76</a:t>
                      </a:r>
                      <a:endParaRPr lang="en-US" sz="1800" dirty="0">
                        <a:solidFill>
                          <a:schemeClr val="tx1"/>
                        </a:solidFill>
                        <a:effectLst/>
                        <a:latin typeface="Calibri" pitchFamily="34" charset="0"/>
                        <a:ea typeface="Times New Roman"/>
                        <a:cs typeface="Calibri" pitchFamily="34" charset="0"/>
                      </a:endParaRP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300"/>
                        </a:spcBef>
                        <a:spcAft>
                          <a:spcPts val="300"/>
                        </a:spcAft>
                      </a:pPr>
                      <a:r>
                        <a:rPr lang="en-US" sz="1800" dirty="0">
                          <a:solidFill>
                            <a:schemeClr val="tx1"/>
                          </a:solidFill>
                          <a:effectLst/>
                          <a:latin typeface="Calibri" pitchFamily="34" charset="0"/>
                          <a:cs typeface="Calibri" pitchFamily="34" charset="0"/>
                        </a:rPr>
                        <a:t>(0.59,0.98)</a:t>
                      </a:r>
                      <a:endParaRPr lang="en-US" sz="1800" dirty="0">
                        <a:solidFill>
                          <a:schemeClr val="tx1"/>
                        </a:solidFill>
                        <a:effectLst/>
                        <a:latin typeface="Calibri" pitchFamily="34" charset="0"/>
                        <a:ea typeface="Times New Roman"/>
                        <a:cs typeface="Calibri" pitchFamily="34" charset="0"/>
                      </a:endParaRP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300"/>
                        </a:spcBef>
                        <a:spcAft>
                          <a:spcPts val="300"/>
                        </a:spcAft>
                      </a:pPr>
                      <a:r>
                        <a:rPr lang="en-US" sz="1800" dirty="0" smtClean="0">
                          <a:solidFill>
                            <a:schemeClr val="tx1"/>
                          </a:solidFill>
                          <a:effectLst/>
                          <a:latin typeface="Calibri" pitchFamily="34" charset="0"/>
                          <a:ea typeface="Times New Roman"/>
                          <a:cs typeface="Calibri" pitchFamily="34" charset="0"/>
                        </a:rPr>
                        <a:t>0.033</a:t>
                      </a:r>
                      <a:endParaRPr lang="en-US" sz="1800" dirty="0">
                        <a:solidFill>
                          <a:schemeClr val="tx1"/>
                        </a:solidFill>
                        <a:effectLst/>
                        <a:latin typeface="Calibri" pitchFamily="34" charset="0"/>
                        <a:ea typeface="Times New Roman"/>
                        <a:cs typeface="Calibri" pitchFamily="34" charset="0"/>
                      </a:endParaRP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69583">
                <a:tc>
                  <a:txBody>
                    <a:bodyPr/>
                    <a:lstStyle/>
                    <a:p>
                      <a:pPr marL="0" marR="0" algn="l">
                        <a:lnSpc>
                          <a:spcPct val="115000"/>
                        </a:lnSpc>
                        <a:spcBef>
                          <a:spcPts val="300"/>
                        </a:spcBef>
                        <a:spcAft>
                          <a:spcPts val="300"/>
                        </a:spcAft>
                      </a:pPr>
                      <a:r>
                        <a:rPr lang="en-US" sz="1800" b="1" dirty="0" smtClean="0">
                          <a:solidFill>
                            <a:srgbClr val="FFFF00"/>
                          </a:solidFill>
                          <a:effectLst/>
                          <a:latin typeface="Calibri" pitchFamily="34" charset="0"/>
                          <a:ea typeface="Times New Roman"/>
                          <a:cs typeface="Calibri" pitchFamily="34" charset="0"/>
                        </a:rPr>
                        <a:t>RS</a:t>
                      </a:r>
                      <a:endParaRPr lang="en-US" sz="1800" b="1" dirty="0">
                        <a:solidFill>
                          <a:srgbClr val="FFFF00"/>
                        </a:solidFill>
                        <a:effectLst/>
                        <a:latin typeface="Calibri" pitchFamily="34" charset="0"/>
                        <a:ea typeface="Times New Roman"/>
                        <a:cs typeface="Calibri" pitchFamily="34" charset="0"/>
                      </a:endParaRP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300"/>
                        </a:spcBef>
                        <a:spcAft>
                          <a:spcPts val="300"/>
                        </a:spcAft>
                      </a:pPr>
                      <a:r>
                        <a:rPr lang="en-US" sz="1800" b="1" dirty="0" smtClean="0">
                          <a:solidFill>
                            <a:srgbClr val="FFFF00"/>
                          </a:solidFill>
                          <a:effectLst/>
                          <a:latin typeface="Calibri" pitchFamily="34" charset="0"/>
                          <a:ea typeface="Times New Roman"/>
                          <a:cs typeface="Calibri" pitchFamily="34" charset="0"/>
                        </a:rPr>
                        <a:t>Per 25 Units</a:t>
                      </a:r>
                      <a:endParaRPr lang="en-US" sz="1800" b="1" dirty="0">
                        <a:solidFill>
                          <a:srgbClr val="FFFF00"/>
                        </a:solidFill>
                        <a:effectLst/>
                        <a:latin typeface="Calibri" pitchFamily="34" charset="0"/>
                        <a:ea typeface="Times New Roman"/>
                        <a:cs typeface="Calibri" pitchFamily="34" charset="0"/>
                      </a:endParaRP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300"/>
                        </a:spcBef>
                        <a:spcAft>
                          <a:spcPts val="300"/>
                        </a:spcAft>
                      </a:pPr>
                      <a:r>
                        <a:rPr lang="en-US" sz="1800" b="1" dirty="0">
                          <a:solidFill>
                            <a:srgbClr val="FFFF00"/>
                          </a:solidFill>
                          <a:effectLst/>
                          <a:latin typeface="Calibri" pitchFamily="34" charset="0"/>
                          <a:cs typeface="Calibri" pitchFamily="34" charset="0"/>
                        </a:rPr>
                        <a:t>1.96</a:t>
                      </a:r>
                      <a:endParaRPr lang="en-US" sz="1800" b="1" dirty="0">
                        <a:solidFill>
                          <a:srgbClr val="FFFF00"/>
                        </a:solidFill>
                        <a:effectLst/>
                        <a:latin typeface="Calibri" pitchFamily="34" charset="0"/>
                        <a:ea typeface="Times New Roman"/>
                        <a:cs typeface="Calibri" pitchFamily="34" charset="0"/>
                      </a:endParaRP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300"/>
                        </a:spcBef>
                        <a:spcAft>
                          <a:spcPts val="300"/>
                        </a:spcAft>
                      </a:pPr>
                      <a:r>
                        <a:rPr lang="en-US" sz="1800" b="1" dirty="0">
                          <a:solidFill>
                            <a:srgbClr val="FFFF00"/>
                          </a:solidFill>
                          <a:effectLst/>
                          <a:latin typeface="Calibri" pitchFamily="34" charset="0"/>
                          <a:cs typeface="Calibri" pitchFamily="34" charset="0"/>
                        </a:rPr>
                        <a:t>(1.50,2.55)</a:t>
                      </a:r>
                      <a:endParaRPr lang="en-US" sz="1800" b="1" dirty="0">
                        <a:solidFill>
                          <a:srgbClr val="FFFF00"/>
                        </a:solidFill>
                        <a:effectLst/>
                        <a:latin typeface="Calibri" pitchFamily="34" charset="0"/>
                        <a:ea typeface="Times New Roman"/>
                        <a:cs typeface="Calibri" pitchFamily="34" charset="0"/>
                      </a:endParaRP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800" b="1" i="0" u="none" strike="noStrike" dirty="0" smtClean="0">
                          <a:solidFill>
                            <a:srgbClr val="FFFF00"/>
                          </a:solidFill>
                          <a:effectLst/>
                          <a:latin typeface="Calibri"/>
                        </a:rPr>
                        <a:t>&lt;0.001</a:t>
                      </a:r>
                      <a:endParaRPr lang="en-US" sz="1100" b="0" i="0" u="none" strike="noStrike" dirty="0">
                        <a:solidFill>
                          <a:srgbClr val="000000"/>
                        </a:solidFill>
                        <a:effectLst/>
                        <a:latin typeface="Calibri"/>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6" name="Content Placeholder 2"/>
          <p:cNvSpPr>
            <a:spLocks noGrp="1"/>
          </p:cNvSpPr>
          <p:nvPr>
            <p:ph idx="1"/>
          </p:nvPr>
        </p:nvSpPr>
        <p:spPr>
          <a:xfrm>
            <a:off x="609600" y="4800600"/>
            <a:ext cx="8077200" cy="1676400"/>
          </a:xfrm>
        </p:spPr>
        <p:txBody>
          <a:bodyPr/>
          <a:lstStyle/>
          <a:p>
            <a:pPr>
              <a:buClr>
                <a:schemeClr val="tx1"/>
              </a:buClr>
              <a:buSzPct val="100000"/>
              <a:buFont typeface="Arial" pitchFamily="34" charset="0"/>
              <a:buChar char="•"/>
              <a:defRPr/>
            </a:pPr>
            <a:r>
              <a:rPr lang="en-US" sz="2000" b="0" dirty="0" smtClean="0">
                <a:effectLst/>
                <a:cs typeface="Calibri" pitchFamily="34" charset="0"/>
              </a:rPr>
              <a:t>Continuous RS is significantly associated with risk of recurrence controlling </a:t>
            </a:r>
            <a:r>
              <a:rPr lang="en-US" sz="2000" b="0" dirty="0">
                <a:effectLst/>
                <a:cs typeface="Calibri" pitchFamily="34" charset="0"/>
              </a:rPr>
              <a:t>for effects of treatment and </a:t>
            </a:r>
            <a:r>
              <a:rPr lang="en-US" sz="2000" b="0" dirty="0" smtClean="0">
                <a:effectLst/>
                <a:cs typeface="Calibri" pitchFamily="34" charset="0"/>
              </a:rPr>
              <a:t>stage (by nodal status)</a:t>
            </a:r>
          </a:p>
          <a:p>
            <a:pPr lvl="1">
              <a:buClr>
                <a:schemeClr val="tx1"/>
              </a:buClr>
              <a:buSzPct val="100000"/>
              <a:buFont typeface="Arial" pitchFamily="34" charset="0"/>
              <a:buChar char="•"/>
              <a:defRPr/>
            </a:pPr>
            <a:r>
              <a:rPr lang="en-US" sz="1800" b="0" dirty="0" smtClean="0">
                <a:effectLst/>
                <a:cs typeface="Calibri" pitchFamily="34" charset="0"/>
              </a:rPr>
              <a:t>Interaction </a:t>
            </a:r>
            <a:r>
              <a:rPr lang="en-US" sz="1800" b="0" dirty="0">
                <a:effectLst/>
                <a:cs typeface="Calibri" pitchFamily="34" charset="0"/>
              </a:rPr>
              <a:t>of RS and nodal status not significant (p=0.90</a:t>
            </a:r>
            <a:r>
              <a:rPr lang="en-US" sz="1800" b="0" dirty="0" smtClean="0">
                <a:effectLst/>
                <a:cs typeface="Calibri" pitchFamily="34" charset="0"/>
              </a:rPr>
              <a:t>)</a:t>
            </a:r>
          </a:p>
          <a:p>
            <a:pPr lvl="1">
              <a:buClr>
                <a:schemeClr val="tx1"/>
              </a:buClr>
              <a:buSzPct val="100000"/>
              <a:buFont typeface="Arial" pitchFamily="34" charset="0"/>
              <a:buChar char="•"/>
              <a:defRPr/>
            </a:pPr>
            <a:r>
              <a:rPr lang="en-US" sz="1800" b="0" dirty="0">
                <a:effectLst/>
                <a:cs typeface="Calibri" pitchFamily="34" charset="0"/>
              </a:rPr>
              <a:t>Interaction of RS and </a:t>
            </a:r>
            <a:r>
              <a:rPr lang="en-US" sz="1800" b="0" dirty="0" smtClean="0">
                <a:effectLst/>
                <a:cs typeface="Calibri" pitchFamily="34" charset="0"/>
              </a:rPr>
              <a:t>treatment not </a:t>
            </a:r>
            <a:r>
              <a:rPr lang="en-US" sz="1800" b="0" dirty="0">
                <a:effectLst/>
                <a:cs typeface="Calibri" pitchFamily="34" charset="0"/>
              </a:rPr>
              <a:t>significant (</a:t>
            </a:r>
            <a:r>
              <a:rPr lang="en-US" sz="1800" b="0" dirty="0" smtClean="0">
                <a:effectLst/>
                <a:cs typeface="Calibri" pitchFamily="34" charset="0"/>
              </a:rPr>
              <a:t>p=0.48)</a:t>
            </a:r>
          </a:p>
          <a:p>
            <a:pPr lvl="1">
              <a:buClr>
                <a:schemeClr val="tx1"/>
              </a:buClr>
              <a:buSzPct val="100000"/>
              <a:buFont typeface="Arial" pitchFamily="34" charset="0"/>
              <a:buChar char="•"/>
              <a:defRPr/>
            </a:pPr>
            <a:r>
              <a:rPr lang="en-US" sz="1800" b="0" dirty="0">
                <a:effectLst/>
                <a:cs typeface="Calibri" pitchFamily="34" charset="0"/>
              </a:rPr>
              <a:t>Interaction of RS and </a:t>
            </a:r>
            <a:r>
              <a:rPr lang="en-US" sz="1800" b="0" dirty="0" smtClean="0">
                <a:effectLst/>
                <a:cs typeface="Calibri" pitchFamily="34" charset="0"/>
              </a:rPr>
              <a:t>age </a:t>
            </a:r>
            <a:r>
              <a:rPr lang="en-US" sz="1800" b="0" dirty="0">
                <a:effectLst/>
                <a:cs typeface="Calibri" pitchFamily="34" charset="0"/>
              </a:rPr>
              <a:t>not significant (</a:t>
            </a:r>
            <a:r>
              <a:rPr lang="en-US" sz="1800" b="0" dirty="0" smtClean="0">
                <a:effectLst/>
                <a:cs typeface="Calibri" pitchFamily="34" charset="0"/>
              </a:rPr>
              <a:t>p=0.76)</a:t>
            </a:r>
            <a:endParaRPr lang="en-US" sz="2000" b="0" dirty="0">
              <a:effectLst/>
              <a:cs typeface="Calibri" pitchFamily="34" charset="0"/>
            </a:endParaRPr>
          </a:p>
        </p:txBody>
      </p:sp>
      <p:sp>
        <p:nvSpPr>
          <p:cNvPr id="8" name="Title 1"/>
          <p:cNvSpPr>
            <a:spLocks noGrp="1"/>
          </p:cNvSpPr>
          <p:nvPr>
            <p:ph type="title"/>
          </p:nvPr>
        </p:nvSpPr>
        <p:spPr>
          <a:xfrm>
            <a:off x="685800" y="304800"/>
            <a:ext cx="7848600" cy="1524000"/>
          </a:xfrm>
        </p:spPr>
        <p:txBody>
          <a:bodyPr/>
          <a:lstStyle/>
          <a:p>
            <a:pPr>
              <a:defRPr/>
            </a:pPr>
            <a:r>
              <a:rPr lang="en-US" sz="2800" dirty="0" smtClean="0">
                <a:solidFill>
                  <a:srgbClr val="FFFF00"/>
                </a:solidFill>
                <a:effectLst/>
                <a:latin typeface="+mn-lt"/>
                <a:cs typeface="Calibri" pitchFamily="34" charset="0"/>
              </a:rPr>
              <a:t>Pre-Specified Primary Analysis:</a:t>
            </a:r>
            <a:br>
              <a:rPr lang="en-US" sz="2800" dirty="0" smtClean="0">
                <a:solidFill>
                  <a:srgbClr val="FFFF00"/>
                </a:solidFill>
                <a:effectLst/>
                <a:latin typeface="+mn-lt"/>
                <a:cs typeface="Calibri" pitchFamily="34" charset="0"/>
              </a:rPr>
            </a:br>
            <a:r>
              <a:rPr lang="en-US" sz="2800" dirty="0" smtClean="0">
                <a:solidFill>
                  <a:srgbClr val="FFFF00"/>
                </a:solidFill>
                <a:effectLst/>
                <a:latin typeface="+mn-lt"/>
                <a:cs typeface="Calibri" pitchFamily="34" charset="0"/>
              </a:rPr>
              <a:t> Recurrence </a:t>
            </a:r>
            <a:r>
              <a:rPr lang="en-US" sz="2800" dirty="0">
                <a:solidFill>
                  <a:srgbClr val="FFFF00"/>
                </a:solidFill>
                <a:effectLst/>
                <a:latin typeface="+mn-lt"/>
                <a:cs typeface="Calibri" pitchFamily="34" charset="0"/>
              </a:rPr>
              <a:t>Score Predicts Recurrence </a:t>
            </a:r>
            <a:r>
              <a:rPr lang="en-US" sz="2800" dirty="0" smtClean="0">
                <a:solidFill>
                  <a:srgbClr val="FFFF00"/>
                </a:solidFill>
                <a:effectLst/>
                <a:latin typeface="+mn-lt"/>
                <a:cs typeface="Calibri" pitchFamily="34" charset="0"/>
              </a:rPr>
              <a:t>Risk in Stage II &amp; III Colon Cancer </a:t>
            </a:r>
            <a:r>
              <a:rPr lang="en-US" sz="2800" dirty="0">
                <a:solidFill>
                  <a:srgbClr val="FFFF00"/>
                </a:solidFill>
                <a:effectLst/>
                <a:cs typeface="Calibri" pitchFamily="34" charset="0"/>
              </a:rPr>
              <a:t>Patients </a:t>
            </a:r>
            <a:r>
              <a:rPr lang="en-US" sz="2800" dirty="0" smtClean="0">
                <a:solidFill>
                  <a:srgbClr val="FFFF00"/>
                </a:solidFill>
                <a:effectLst/>
                <a:latin typeface="+mn-lt"/>
                <a:cs typeface="Calibri" pitchFamily="34" charset="0"/>
              </a:rPr>
              <a:t>in NSABP C-07 (n=892)</a:t>
            </a:r>
            <a:endParaRPr lang="en-US" sz="2800" dirty="0">
              <a:solidFill>
                <a:srgbClr val="FFFF00"/>
              </a:solidFill>
              <a:effectLst/>
              <a:latin typeface="+mn-lt"/>
              <a:cs typeface="Calibri" pitchFamily="34" charset="0"/>
            </a:endParaRPr>
          </a:p>
        </p:txBody>
      </p:sp>
    </p:spTree>
    <p:extLst>
      <p:ext uri="{BB962C8B-B14F-4D97-AF65-F5344CB8AC3E}">
        <p14:creationId xmlns:p14="http://schemas.microsoft.com/office/powerpoint/2010/main" val="169046481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2150" y="304800"/>
            <a:ext cx="7773988" cy="838200"/>
          </a:xfrm>
        </p:spPr>
        <p:txBody>
          <a:bodyPr/>
          <a:lstStyle/>
          <a:p>
            <a:pPr>
              <a:defRPr/>
            </a:pPr>
            <a:r>
              <a:rPr lang="en-US" sz="2800" dirty="0" smtClean="0">
                <a:solidFill>
                  <a:srgbClr val="FFFF00"/>
                </a:solidFill>
                <a:effectLst/>
                <a:latin typeface="+mn-lt"/>
                <a:cs typeface="Calibri" pitchFamily="34" charset="0"/>
              </a:rPr>
              <a:t>Contribution of RS Beyond                               Clinical and Pathologic Covariates</a:t>
            </a:r>
            <a:br>
              <a:rPr lang="en-US" sz="2800" dirty="0" smtClean="0">
                <a:solidFill>
                  <a:srgbClr val="FFFF00"/>
                </a:solidFill>
                <a:effectLst/>
                <a:latin typeface="+mn-lt"/>
                <a:cs typeface="Calibri" pitchFamily="34" charset="0"/>
              </a:rPr>
            </a:br>
            <a:r>
              <a:rPr lang="en-US" sz="2800" i="1" dirty="0" smtClean="0">
                <a:solidFill>
                  <a:srgbClr val="FFFF00"/>
                </a:solidFill>
                <a:effectLst/>
                <a:latin typeface="+mn-lt"/>
                <a:cs typeface="Calibri" pitchFamily="34" charset="0"/>
              </a:rPr>
              <a:t>Pre-specified Multivariate Analysis (n=892)</a:t>
            </a:r>
            <a:endParaRPr lang="en-US" sz="2800" i="1" dirty="0">
              <a:solidFill>
                <a:srgbClr val="FFFF00"/>
              </a:solidFill>
              <a:effectLst/>
              <a:latin typeface="+mn-lt"/>
              <a:cs typeface="Calibri"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3502547910"/>
              </p:ext>
            </p:extLst>
          </p:nvPr>
        </p:nvGraphicFramePr>
        <p:xfrm>
          <a:off x="685800" y="1524000"/>
          <a:ext cx="8077200" cy="4171952"/>
        </p:xfrm>
        <a:graphic>
          <a:graphicData uri="http://schemas.openxmlformats.org/drawingml/2006/table">
            <a:tbl>
              <a:tblPr>
                <a:tableStyleId>{5C22544A-7EE6-4342-B048-85BDC9FD1C3A}</a:tableStyleId>
              </a:tblPr>
              <a:tblGrid>
                <a:gridCol w="2038907"/>
                <a:gridCol w="2530014"/>
                <a:gridCol w="920440"/>
                <a:gridCol w="1568388"/>
                <a:gridCol w="1019451"/>
              </a:tblGrid>
              <a:tr h="457242">
                <a:tc>
                  <a:txBody>
                    <a:bodyPr/>
                    <a:lstStyle/>
                    <a:p>
                      <a:pPr marL="0" marR="0" algn="ctr">
                        <a:lnSpc>
                          <a:spcPct val="115000"/>
                        </a:lnSpc>
                        <a:spcBef>
                          <a:spcPts val="300"/>
                        </a:spcBef>
                        <a:spcAft>
                          <a:spcPts val="300"/>
                        </a:spcAft>
                      </a:pPr>
                      <a:r>
                        <a:rPr lang="en-US" sz="1800" dirty="0">
                          <a:solidFill>
                            <a:schemeClr val="bg1"/>
                          </a:solidFill>
                          <a:effectLst/>
                          <a:latin typeface="Calibri" pitchFamily="34" charset="0"/>
                          <a:cs typeface="Calibri" pitchFamily="34" charset="0"/>
                        </a:rPr>
                        <a:t>Variable</a:t>
                      </a:r>
                      <a:endParaRPr lang="en-US" sz="1800" dirty="0">
                        <a:solidFill>
                          <a:schemeClr val="bg1"/>
                        </a:solidFill>
                        <a:effectLst/>
                        <a:latin typeface="Calibri" pitchFamily="34" charset="0"/>
                        <a:ea typeface="Times New Roman"/>
                        <a:cs typeface="Calibri" pitchFamily="34" charset="0"/>
                      </a:endParaRPr>
                    </a:p>
                  </a:txBody>
                  <a:tcPr marL="38100" marR="381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75000"/>
                      </a:schemeClr>
                    </a:solidFill>
                  </a:tcPr>
                </a:tc>
                <a:tc>
                  <a:txBody>
                    <a:bodyPr/>
                    <a:lstStyle/>
                    <a:p>
                      <a:pPr marL="0" marR="0" algn="ctr">
                        <a:lnSpc>
                          <a:spcPct val="115000"/>
                        </a:lnSpc>
                        <a:spcBef>
                          <a:spcPts val="300"/>
                        </a:spcBef>
                        <a:spcAft>
                          <a:spcPts val="300"/>
                        </a:spcAft>
                      </a:pPr>
                      <a:r>
                        <a:rPr lang="en-US" sz="1800" dirty="0" smtClean="0">
                          <a:solidFill>
                            <a:schemeClr val="bg1"/>
                          </a:solidFill>
                          <a:effectLst/>
                          <a:latin typeface="Calibri" pitchFamily="34" charset="0"/>
                          <a:ea typeface="Times New Roman"/>
                          <a:cs typeface="Calibri" pitchFamily="34" charset="0"/>
                        </a:rPr>
                        <a:t>Value</a:t>
                      </a:r>
                      <a:endParaRPr lang="en-US" sz="1800" dirty="0">
                        <a:solidFill>
                          <a:schemeClr val="bg1"/>
                        </a:solidFill>
                        <a:effectLst/>
                        <a:latin typeface="Calibri" pitchFamily="34" charset="0"/>
                        <a:ea typeface="Times New Roman"/>
                        <a:cs typeface="Calibri" pitchFamily="34" charset="0"/>
                      </a:endParaRPr>
                    </a:p>
                  </a:txBody>
                  <a:tcPr marL="38100" marR="381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75000"/>
                      </a:schemeClr>
                    </a:solidFill>
                  </a:tcPr>
                </a:tc>
                <a:tc>
                  <a:txBody>
                    <a:bodyPr/>
                    <a:lstStyle/>
                    <a:p>
                      <a:pPr marL="0" marR="0" algn="ctr">
                        <a:lnSpc>
                          <a:spcPct val="115000"/>
                        </a:lnSpc>
                        <a:spcBef>
                          <a:spcPts val="300"/>
                        </a:spcBef>
                        <a:spcAft>
                          <a:spcPts val="300"/>
                        </a:spcAft>
                      </a:pPr>
                      <a:r>
                        <a:rPr lang="en-US" sz="1800" dirty="0">
                          <a:solidFill>
                            <a:schemeClr val="bg1"/>
                          </a:solidFill>
                          <a:effectLst/>
                          <a:latin typeface="Calibri" pitchFamily="34" charset="0"/>
                          <a:cs typeface="Calibri" pitchFamily="34" charset="0"/>
                        </a:rPr>
                        <a:t>HR</a:t>
                      </a:r>
                      <a:endParaRPr lang="en-US" sz="1800" dirty="0">
                        <a:solidFill>
                          <a:schemeClr val="bg1"/>
                        </a:solidFill>
                        <a:effectLst/>
                        <a:latin typeface="Calibri" pitchFamily="34" charset="0"/>
                        <a:ea typeface="Times New Roman"/>
                        <a:cs typeface="Calibri" pitchFamily="34" charset="0"/>
                      </a:endParaRPr>
                    </a:p>
                  </a:txBody>
                  <a:tcPr marL="38100" marR="381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75000"/>
                      </a:schemeClr>
                    </a:solidFill>
                  </a:tcPr>
                </a:tc>
                <a:tc>
                  <a:txBody>
                    <a:bodyPr/>
                    <a:lstStyle/>
                    <a:p>
                      <a:pPr marL="0" marR="0" algn="ctr">
                        <a:lnSpc>
                          <a:spcPct val="115000"/>
                        </a:lnSpc>
                        <a:spcBef>
                          <a:spcPts val="300"/>
                        </a:spcBef>
                        <a:spcAft>
                          <a:spcPts val="300"/>
                        </a:spcAft>
                      </a:pPr>
                      <a:r>
                        <a:rPr lang="en-US" sz="1800" dirty="0" smtClean="0">
                          <a:solidFill>
                            <a:schemeClr val="bg1"/>
                          </a:solidFill>
                          <a:effectLst/>
                          <a:latin typeface="Calibri" pitchFamily="34" charset="0"/>
                          <a:cs typeface="Calibri" pitchFamily="34" charset="0"/>
                        </a:rPr>
                        <a:t>HR</a:t>
                      </a:r>
                      <a:r>
                        <a:rPr lang="en-US" sz="1800" baseline="0" dirty="0" smtClean="0">
                          <a:solidFill>
                            <a:schemeClr val="bg1"/>
                          </a:solidFill>
                          <a:effectLst/>
                          <a:latin typeface="Calibri" pitchFamily="34" charset="0"/>
                          <a:cs typeface="Calibri" pitchFamily="34" charset="0"/>
                        </a:rPr>
                        <a:t> </a:t>
                      </a:r>
                      <a:r>
                        <a:rPr lang="en-US" sz="1800" dirty="0" smtClean="0">
                          <a:solidFill>
                            <a:schemeClr val="bg1"/>
                          </a:solidFill>
                          <a:effectLst/>
                          <a:latin typeface="Calibri" pitchFamily="34" charset="0"/>
                          <a:cs typeface="Calibri" pitchFamily="34" charset="0"/>
                        </a:rPr>
                        <a:t>95</a:t>
                      </a:r>
                      <a:r>
                        <a:rPr lang="en-US" sz="1800" dirty="0">
                          <a:solidFill>
                            <a:schemeClr val="bg1"/>
                          </a:solidFill>
                          <a:effectLst/>
                          <a:latin typeface="Calibri" pitchFamily="34" charset="0"/>
                          <a:cs typeface="Calibri" pitchFamily="34" charset="0"/>
                        </a:rPr>
                        <a:t>% CI</a:t>
                      </a:r>
                      <a:endParaRPr lang="en-US" sz="1800" dirty="0">
                        <a:solidFill>
                          <a:schemeClr val="bg1"/>
                        </a:solidFill>
                        <a:effectLst/>
                        <a:latin typeface="Calibri" pitchFamily="34" charset="0"/>
                        <a:ea typeface="Times New Roman"/>
                        <a:cs typeface="Calibri" pitchFamily="34" charset="0"/>
                      </a:endParaRPr>
                    </a:p>
                  </a:txBody>
                  <a:tcPr marL="38100" marR="381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75000"/>
                      </a:schemeClr>
                    </a:solidFill>
                  </a:tcPr>
                </a:tc>
                <a:tc>
                  <a:txBody>
                    <a:bodyPr/>
                    <a:lstStyle/>
                    <a:p>
                      <a:pPr marL="0" marR="0" algn="ctr">
                        <a:lnSpc>
                          <a:spcPct val="115000"/>
                        </a:lnSpc>
                        <a:spcBef>
                          <a:spcPts val="300"/>
                        </a:spcBef>
                        <a:spcAft>
                          <a:spcPts val="300"/>
                        </a:spcAft>
                      </a:pPr>
                      <a:r>
                        <a:rPr lang="en-US" sz="1800" dirty="0">
                          <a:solidFill>
                            <a:schemeClr val="bg1"/>
                          </a:solidFill>
                          <a:effectLst/>
                          <a:latin typeface="Calibri" pitchFamily="34" charset="0"/>
                          <a:cs typeface="Calibri" pitchFamily="34" charset="0"/>
                        </a:rPr>
                        <a:t>P value</a:t>
                      </a:r>
                      <a:endParaRPr lang="en-US" sz="1800" dirty="0">
                        <a:solidFill>
                          <a:schemeClr val="bg1"/>
                        </a:solidFill>
                        <a:effectLst/>
                        <a:latin typeface="Calibri" pitchFamily="34" charset="0"/>
                        <a:ea typeface="Times New Roman"/>
                        <a:cs typeface="Calibri" pitchFamily="34" charset="0"/>
                      </a:endParaRPr>
                    </a:p>
                  </a:txBody>
                  <a:tcPr marL="38100" marR="381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75000"/>
                      </a:schemeClr>
                    </a:solidFill>
                  </a:tcPr>
                </a:tc>
              </a:tr>
              <a:tr h="369658">
                <a:tc>
                  <a:txBody>
                    <a:bodyPr/>
                    <a:lstStyle/>
                    <a:p>
                      <a:pPr marL="0" marR="0" algn="l">
                        <a:lnSpc>
                          <a:spcPct val="115000"/>
                        </a:lnSpc>
                        <a:spcBef>
                          <a:spcPts val="300"/>
                        </a:spcBef>
                        <a:spcAft>
                          <a:spcPts val="300"/>
                        </a:spcAft>
                      </a:pPr>
                      <a:r>
                        <a:rPr lang="en-US" sz="1800" dirty="0">
                          <a:solidFill>
                            <a:schemeClr val="tx1"/>
                          </a:solidFill>
                          <a:effectLst/>
                          <a:latin typeface="Calibri" pitchFamily="34" charset="0"/>
                          <a:ea typeface="Times New Roman"/>
                          <a:cs typeface="Calibri" pitchFamily="34" charset="0"/>
                        </a:rPr>
                        <a:t>Stage</a:t>
                      </a: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300"/>
                        </a:spcBef>
                        <a:spcAft>
                          <a:spcPts val="300"/>
                        </a:spcAft>
                      </a:pPr>
                      <a:endParaRPr lang="en-US" sz="1800" dirty="0">
                        <a:solidFill>
                          <a:schemeClr val="tx1"/>
                        </a:solidFill>
                        <a:effectLst/>
                        <a:latin typeface="Calibri" pitchFamily="34" charset="0"/>
                        <a:ea typeface="Times New Roman"/>
                        <a:cs typeface="Calibri" pitchFamily="34" charset="0"/>
                      </a:endParaRP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300"/>
                        </a:spcBef>
                        <a:spcAft>
                          <a:spcPts val="300"/>
                        </a:spcAft>
                      </a:pPr>
                      <a:r>
                        <a:rPr lang="en-US" sz="1800" dirty="0">
                          <a:solidFill>
                            <a:schemeClr val="tx1"/>
                          </a:solidFill>
                          <a:effectLst/>
                          <a:latin typeface="Calibri" pitchFamily="34" charset="0"/>
                          <a:ea typeface="Times New Roman"/>
                          <a:cs typeface="Calibri" pitchFamily="34" charset="0"/>
                        </a:rPr>
                        <a:t> </a:t>
                      </a: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300"/>
                        </a:spcBef>
                        <a:spcAft>
                          <a:spcPts val="300"/>
                        </a:spcAft>
                      </a:pPr>
                      <a:r>
                        <a:rPr lang="en-US" sz="1800" dirty="0">
                          <a:solidFill>
                            <a:schemeClr val="tx1"/>
                          </a:solidFill>
                          <a:effectLst/>
                          <a:latin typeface="Calibri" pitchFamily="34" charset="0"/>
                          <a:ea typeface="Times New Roman"/>
                          <a:cs typeface="Calibri" pitchFamily="34" charset="0"/>
                        </a:rPr>
                        <a:t> </a:t>
                      </a: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300"/>
                        </a:spcBef>
                        <a:spcAft>
                          <a:spcPts val="300"/>
                        </a:spcAft>
                      </a:pPr>
                      <a:r>
                        <a:rPr lang="en-US" sz="1800" dirty="0" smtClean="0">
                          <a:solidFill>
                            <a:schemeClr val="tx1"/>
                          </a:solidFill>
                          <a:effectLst/>
                          <a:latin typeface="Calibri" pitchFamily="34" charset="0"/>
                          <a:ea typeface="Times New Roman"/>
                          <a:cs typeface="Calibri" pitchFamily="34" charset="0"/>
                        </a:rPr>
                        <a:t>&lt;0.001</a:t>
                      </a:r>
                      <a:endParaRPr lang="en-US" sz="1800" dirty="0">
                        <a:solidFill>
                          <a:schemeClr val="tx1"/>
                        </a:solidFill>
                        <a:effectLst/>
                        <a:latin typeface="Calibri" pitchFamily="34" charset="0"/>
                        <a:ea typeface="Times New Roman"/>
                        <a:cs typeface="Calibri" pitchFamily="34" charset="0"/>
                      </a:endParaRP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69658">
                <a:tc>
                  <a:txBody>
                    <a:bodyPr/>
                    <a:lstStyle/>
                    <a:p>
                      <a:pPr marL="0" marR="0" algn="l">
                        <a:lnSpc>
                          <a:spcPct val="115000"/>
                        </a:lnSpc>
                        <a:spcBef>
                          <a:spcPts val="300"/>
                        </a:spcBef>
                        <a:spcAft>
                          <a:spcPts val="300"/>
                        </a:spcAft>
                      </a:pPr>
                      <a:r>
                        <a:rPr lang="en-US" sz="1800" dirty="0" smtClean="0">
                          <a:solidFill>
                            <a:schemeClr val="tx1"/>
                          </a:solidFill>
                          <a:effectLst/>
                          <a:latin typeface="Calibri" pitchFamily="34" charset="0"/>
                          <a:ea typeface="Times New Roman"/>
                          <a:cs typeface="Calibri" pitchFamily="34" charset="0"/>
                        </a:rPr>
                        <a:t>(by</a:t>
                      </a:r>
                      <a:r>
                        <a:rPr lang="en-US" sz="1800" baseline="0" dirty="0" smtClean="0">
                          <a:solidFill>
                            <a:schemeClr val="tx1"/>
                          </a:solidFill>
                          <a:effectLst/>
                          <a:latin typeface="Calibri" pitchFamily="34" charset="0"/>
                          <a:ea typeface="Times New Roman"/>
                          <a:cs typeface="Calibri" pitchFamily="34" charset="0"/>
                        </a:rPr>
                        <a:t> nodal status)</a:t>
                      </a:r>
                      <a:endParaRPr lang="en-US" sz="1800" dirty="0">
                        <a:solidFill>
                          <a:schemeClr val="tx1"/>
                        </a:solidFill>
                        <a:effectLst/>
                        <a:latin typeface="Calibri" pitchFamily="34" charset="0"/>
                        <a:ea typeface="Times New Roman"/>
                        <a:cs typeface="Calibri" pitchFamily="34" charset="0"/>
                      </a:endParaRP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300"/>
                        </a:spcBef>
                        <a:spcAft>
                          <a:spcPts val="300"/>
                        </a:spcAft>
                      </a:pPr>
                      <a:r>
                        <a:rPr lang="en-US" sz="1800" dirty="0" smtClean="0">
                          <a:solidFill>
                            <a:schemeClr val="tx1"/>
                          </a:solidFill>
                          <a:effectLst/>
                          <a:latin typeface="Calibri" pitchFamily="34" charset="0"/>
                          <a:cs typeface="Calibri" pitchFamily="34" charset="0"/>
                        </a:rPr>
                        <a:t>Stage III A/B vs.</a:t>
                      </a:r>
                      <a:r>
                        <a:rPr lang="en-US" sz="1800" baseline="0" dirty="0" smtClean="0">
                          <a:solidFill>
                            <a:schemeClr val="tx1"/>
                          </a:solidFill>
                          <a:effectLst/>
                          <a:latin typeface="Calibri" pitchFamily="34" charset="0"/>
                          <a:cs typeface="Calibri" pitchFamily="34" charset="0"/>
                        </a:rPr>
                        <a:t> </a:t>
                      </a:r>
                      <a:r>
                        <a:rPr lang="en-US" sz="1800" dirty="0" smtClean="0">
                          <a:solidFill>
                            <a:schemeClr val="tx1"/>
                          </a:solidFill>
                          <a:effectLst/>
                          <a:latin typeface="Calibri" pitchFamily="34" charset="0"/>
                          <a:cs typeface="Calibri" pitchFamily="34" charset="0"/>
                        </a:rPr>
                        <a:t>II</a:t>
                      </a:r>
                      <a:endParaRPr lang="en-US" sz="1800" dirty="0">
                        <a:solidFill>
                          <a:schemeClr val="tx1"/>
                        </a:solidFill>
                        <a:effectLst/>
                        <a:latin typeface="Calibri" pitchFamily="34" charset="0"/>
                        <a:ea typeface="Times New Roman"/>
                        <a:cs typeface="Calibri" pitchFamily="34" charset="0"/>
                      </a:endParaRP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300"/>
                        </a:spcBef>
                        <a:spcAft>
                          <a:spcPts val="300"/>
                        </a:spcAft>
                      </a:pPr>
                      <a:r>
                        <a:rPr lang="en-US" sz="1800" dirty="0">
                          <a:solidFill>
                            <a:schemeClr val="tx1"/>
                          </a:solidFill>
                          <a:effectLst/>
                          <a:latin typeface="Calibri" pitchFamily="34" charset="0"/>
                          <a:ea typeface="Times New Roman"/>
                          <a:cs typeface="Calibri" pitchFamily="34" charset="0"/>
                        </a:rPr>
                        <a:t>0.97</a:t>
                      </a: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300"/>
                        </a:spcBef>
                        <a:spcAft>
                          <a:spcPts val="300"/>
                        </a:spcAft>
                      </a:pPr>
                      <a:r>
                        <a:rPr lang="en-US" sz="1800">
                          <a:solidFill>
                            <a:schemeClr val="tx1"/>
                          </a:solidFill>
                          <a:effectLst/>
                          <a:latin typeface="Calibri" pitchFamily="34" charset="0"/>
                          <a:ea typeface="Times New Roman"/>
                          <a:cs typeface="Calibri" pitchFamily="34" charset="0"/>
                        </a:rPr>
                        <a:t>(0.55,1.71)</a:t>
                      </a: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300"/>
                        </a:spcBef>
                        <a:spcAft>
                          <a:spcPts val="300"/>
                        </a:spcAft>
                      </a:pPr>
                      <a:r>
                        <a:rPr lang="en-US" sz="1800" dirty="0">
                          <a:solidFill>
                            <a:schemeClr val="tx1"/>
                          </a:solidFill>
                          <a:effectLst/>
                          <a:latin typeface="Calibri" pitchFamily="34" charset="0"/>
                          <a:ea typeface="Times New Roman"/>
                          <a:cs typeface="Calibri" pitchFamily="34" charset="0"/>
                        </a:rPr>
                        <a:t> </a:t>
                      </a: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69658">
                <a:tc>
                  <a:txBody>
                    <a:bodyPr/>
                    <a:lstStyle/>
                    <a:p>
                      <a:pPr marL="0" marR="0" algn="l">
                        <a:lnSpc>
                          <a:spcPct val="115000"/>
                        </a:lnSpc>
                        <a:spcBef>
                          <a:spcPts val="300"/>
                        </a:spcBef>
                        <a:spcAft>
                          <a:spcPts val="300"/>
                        </a:spcAft>
                      </a:pPr>
                      <a:r>
                        <a:rPr lang="en-US" sz="1800" dirty="0">
                          <a:solidFill>
                            <a:schemeClr val="tx1"/>
                          </a:solidFill>
                          <a:effectLst/>
                          <a:latin typeface="Calibri" pitchFamily="34" charset="0"/>
                          <a:ea typeface="Times New Roman"/>
                          <a:cs typeface="Calibri" pitchFamily="34" charset="0"/>
                        </a:rPr>
                        <a:t>    </a:t>
                      </a: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300"/>
                        </a:spcBef>
                        <a:spcAft>
                          <a:spcPts val="300"/>
                        </a:spcAft>
                      </a:pPr>
                      <a:r>
                        <a:rPr lang="en-US" sz="1800" dirty="0" smtClean="0">
                          <a:solidFill>
                            <a:schemeClr val="tx1"/>
                          </a:solidFill>
                          <a:effectLst/>
                          <a:latin typeface="Calibri" pitchFamily="34" charset="0"/>
                          <a:cs typeface="Calibri" pitchFamily="34" charset="0"/>
                        </a:rPr>
                        <a:t>Stage III C vs. II</a:t>
                      </a:r>
                      <a:endParaRPr lang="en-US" sz="1800" dirty="0">
                        <a:solidFill>
                          <a:schemeClr val="tx1"/>
                        </a:solidFill>
                        <a:effectLst/>
                        <a:latin typeface="Calibri" pitchFamily="34" charset="0"/>
                        <a:ea typeface="Times New Roman"/>
                        <a:cs typeface="Calibri" pitchFamily="34" charset="0"/>
                      </a:endParaRP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300"/>
                        </a:spcBef>
                        <a:spcAft>
                          <a:spcPts val="300"/>
                        </a:spcAft>
                      </a:pPr>
                      <a:r>
                        <a:rPr lang="en-US" sz="1800" dirty="0">
                          <a:solidFill>
                            <a:schemeClr val="tx1"/>
                          </a:solidFill>
                          <a:effectLst/>
                          <a:latin typeface="Calibri" pitchFamily="34" charset="0"/>
                          <a:ea typeface="Times New Roman"/>
                          <a:cs typeface="Calibri" pitchFamily="34" charset="0"/>
                        </a:rPr>
                        <a:t>2.07</a:t>
                      </a: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300"/>
                        </a:spcBef>
                        <a:spcAft>
                          <a:spcPts val="300"/>
                        </a:spcAft>
                      </a:pPr>
                      <a:r>
                        <a:rPr lang="en-US" sz="1800" dirty="0">
                          <a:solidFill>
                            <a:schemeClr val="tx1"/>
                          </a:solidFill>
                          <a:effectLst/>
                          <a:latin typeface="Calibri" pitchFamily="34" charset="0"/>
                          <a:ea typeface="Times New Roman"/>
                          <a:cs typeface="Calibri" pitchFamily="34" charset="0"/>
                        </a:rPr>
                        <a:t>(1.16,3.68)</a:t>
                      </a: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300"/>
                        </a:spcBef>
                        <a:spcAft>
                          <a:spcPts val="300"/>
                        </a:spcAft>
                      </a:pPr>
                      <a:r>
                        <a:rPr lang="en-US" sz="1800" dirty="0">
                          <a:solidFill>
                            <a:schemeClr val="tx1"/>
                          </a:solidFill>
                          <a:effectLst/>
                          <a:latin typeface="Calibri" pitchFamily="34" charset="0"/>
                          <a:ea typeface="Times New Roman"/>
                          <a:cs typeface="Calibri" pitchFamily="34" charset="0"/>
                        </a:rPr>
                        <a:t> </a:t>
                      </a: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69658">
                <a:tc>
                  <a:txBody>
                    <a:bodyPr/>
                    <a:lstStyle/>
                    <a:p>
                      <a:pPr marL="0" marR="0" algn="l">
                        <a:lnSpc>
                          <a:spcPct val="115000"/>
                        </a:lnSpc>
                        <a:spcBef>
                          <a:spcPts val="300"/>
                        </a:spcBef>
                        <a:spcAft>
                          <a:spcPts val="300"/>
                        </a:spcAft>
                      </a:pPr>
                      <a:r>
                        <a:rPr lang="en-US" sz="1800" dirty="0" smtClean="0">
                          <a:solidFill>
                            <a:schemeClr val="tx1"/>
                          </a:solidFill>
                          <a:effectLst/>
                          <a:latin typeface="Calibri" pitchFamily="34" charset="0"/>
                          <a:ea typeface="Times New Roman"/>
                          <a:cs typeface="Calibri" pitchFamily="34" charset="0"/>
                        </a:rPr>
                        <a:t>Treatment</a:t>
                      </a:r>
                      <a:endParaRPr lang="en-US" sz="1800" dirty="0">
                        <a:solidFill>
                          <a:schemeClr val="tx1"/>
                        </a:solidFill>
                        <a:effectLst/>
                        <a:latin typeface="Calibri" pitchFamily="34" charset="0"/>
                        <a:ea typeface="Times New Roman"/>
                        <a:cs typeface="Calibri" pitchFamily="34" charset="0"/>
                      </a:endParaRP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300"/>
                        </a:spcBef>
                        <a:spcAft>
                          <a:spcPts val="300"/>
                        </a:spcAft>
                      </a:pPr>
                      <a:r>
                        <a:rPr lang="en-US" sz="1800" dirty="0" smtClean="0">
                          <a:solidFill>
                            <a:schemeClr val="tx1"/>
                          </a:solidFill>
                          <a:effectLst/>
                          <a:latin typeface="Calibri" pitchFamily="34" charset="0"/>
                          <a:ea typeface="Times New Roman"/>
                          <a:cs typeface="Calibri" pitchFamily="34" charset="0"/>
                        </a:rPr>
                        <a:t>FU+Oxali vs. FU</a:t>
                      </a:r>
                      <a:endParaRPr lang="en-US" sz="1800" dirty="0">
                        <a:solidFill>
                          <a:schemeClr val="tx1"/>
                        </a:solidFill>
                        <a:effectLst/>
                        <a:latin typeface="Calibri" pitchFamily="34" charset="0"/>
                        <a:ea typeface="Times New Roman"/>
                        <a:cs typeface="Calibri" pitchFamily="34" charset="0"/>
                      </a:endParaRP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300"/>
                        </a:spcBef>
                        <a:spcAft>
                          <a:spcPts val="300"/>
                        </a:spcAft>
                      </a:pPr>
                      <a:r>
                        <a:rPr lang="en-US" sz="1800">
                          <a:solidFill>
                            <a:schemeClr val="tx1"/>
                          </a:solidFill>
                          <a:effectLst/>
                          <a:latin typeface="Calibri" pitchFamily="34" charset="0"/>
                          <a:ea typeface="Times New Roman"/>
                          <a:cs typeface="Calibri" pitchFamily="34" charset="0"/>
                        </a:rPr>
                        <a:t>0.82</a:t>
                      </a: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300"/>
                        </a:spcBef>
                        <a:spcAft>
                          <a:spcPts val="300"/>
                        </a:spcAft>
                      </a:pPr>
                      <a:r>
                        <a:rPr lang="en-US" sz="1800">
                          <a:solidFill>
                            <a:schemeClr val="tx1"/>
                          </a:solidFill>
                          <a:effectLst/>
                          <a:latin typeface="Calibri" pitchFamily="34" charset="0"/>
                          <a:ea typeface="Times New Roman"/>
                          <a:cs typeface="Calibri" pitchFamily="34" charset="0"/>
                        </a:rPr>
                        <a:t>(0.64,1.06)</a:t>
                      </a: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300"/>
                        </a:spcBef>
                        <a:spcAft>
                          <a:spcPts val="300"/>
                        </a:spcAft>
                      </a:pPr>
                      <a:r>
                        <a:rPr lang="en-US" sz="1800" dirty="0" smtClean="0">
                          <a:solidFill>
                            <a:schemeClr val="tx1"/>
                          </a:solidFill>
                          <a:effectLst/>
                          <a:latin typeface="Calibri" pitchFamily="34" charset="0"/>
                          <a:ea typeface="Times New Roman"/>
                          <a:cs typeface="Calibri" pitchFamily="34" charset="0"/>
                        </a:rPr>
                        <a:t>0.12</a:t>
                      </a:r>
                      <a:endParaRPr lang="en-US" sz="1800" dirty="0">
                        <a:solidFill>
                          <a:schemeClr val="tx1"/>
                        </a:solidFill>
                        <a:effectLst/>
                        <a:latin typeface="Calibri" pitchFamily="34" charset="0"/>
                        <a:ea typeface="Times New Roman"/>
                        <a:cs typeface="Calibri" pitchFamily="34" charset="0"/>
                      </a:endParaRP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69658">
                <a:tc>
                  <a:txBody>
                    <a:bodyPr/>
                    <a:lstStyle/>
                    <a:p>
                      <a:pPr marL="0" marR="0" algn="l">
                        <a:lnSpc>
                          <a:spcPct val="115000"/>
                        </a:lnSpc>
                        <a:spcBef>
                          <a:spcPts val="300"/>
                        </a:spcBef>
                        <a:spcAft>
                          <a:spcPts val="300"/>
                        </a:spcAft>
                      </a:pPr>
                      <a:r>
                        <a:rPr lang="en-US" sz="1800" dirty="0" smtClean="0">
                          <a:solidFill>
                            <a:schemeClr val="tx1"/>
                          </a:solidFill>
                          <a:effectLst/>
                          <a:latin typeface="Calibri" pitchFamily="34" charset="0"/>
                          <a:ea typeface="Times New Roman"/>
                          <a:cs typeface="Calibri" pitchFamily="34" charset="0"/>
                        </a:rPr>
                        <a:t>MMR</a:t>
                      </a:r>
                      <a:endParaRPr lang="en-US" sz="1800" dirty="0">
                        <a:solidFill>
                          <a:schemeClr val="tx1"/>
                        </a:solidFill>
                        <a:effectLst/>
                        <a:latin typeface="Calibri" pitchFamily="34" charset="0"/>
                        <a:ea typeface="Times New Roman"/>
                        <a:cs typeface="Calibri" pitchFamily="34" charset="0"/>
                      </a:endParaRP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300"/>
                        </a:spcBef>
                        <a:spcAft>
                          <a:spcPts val="300"/>
                        </a:spcAft>
                      </a:pPr>
                      <a:r>
                        <a:rPr lang="en-US" sz="1800" dirty="0" smtClean="0">
                          <a:solidFill>
                            <a:schemeClr val="tx1"/>
                          </a:solidFill>
                          <a:effectLst/>
                          <a:latin typeface="Calibri" pitchFamily="34" charset="0"/>
                          <a:ea typeface="Times New Roman"/>
                          <a:cs typeface="Calibri" pitchFamily="34" charset="0"/>
                        </a:rPr>
                        <a:t>MMR-D vs. MMR-P</a:t>
                      </a:r>
                      <a:endParaRPr lang="en-US" sz="1800" dirty="0">
                        <a:solidFill>
                          <a:schemeClr val="tx1"/>
                        </a:solidFill>
                        <a:effectLst/>
                        <a:latin typeface="Calibri" pitchFamily="34" charset="0"/>
                        <a:ea typeface="Times New Roman"/>
                        <a:cs typeface="Calibri" pitchFamily="34" charset="0"/>
                      </a:endParaRP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300"/>
                        </a:spcBef>
                        <a:spcAft>
                          <a:spcPts val="300"/>
                        </a:spcAft>
                      </a:pPr>
                      <a:r>
                        <a:rPr lang="en-US" sz="1800" dirty="0">
                          <a:solidFill>
                            <a:schemeClr val="tx1"/>
                          </a:solidFill>
                          <a:effectLst/>
                          <a:latin typeface="Calibri" pitchFamily="34" charset="0"/>
                          <a:ea typeface="Times New Roman"/>
                          <a:cs typeface="Calibri" pitchFamily="34" charset="0"/>
                        </a:rPr>
                        <a:t>0.27</a:t>
                      </a: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300"/>
                        </a:spcBef>
                        <a:spcAft>
                          <a:spcPts val="300"/>
                        </a:spcAft>
                      </a:pPr>
                      <a:r>
                        <a:rPr lang="en-US" sz="1800" dirty="0">
                          <a:solidFill>
                            <a:schemeClr val="tx1"/>
                          </a:solidFill>
                          <a:effectLst/>
                          <a:latin typeface="Calibri" pitchFamily="34" charset="0"/>
                          <a:ea typeface="Times New Roman"/>
                          <a:cs typeface="Calibri" pitchFamily="34" charset="0"/>
                        </a:rPr>
                        <a:t>(0.12,0.62)</a:t>
                      </a: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300"/>
                        </a:spcBef>
                        <a:spcAft>
                          <a:spcPts val="300"/>
                        </a:spcAft>
                      </a:pPr>
                      <a:r>
                        <a:rPr lang="en-US" sz="1800" dirty="0" smtClean="0">
                          <a:solidFill>
                            <a:schemeClr val="tx1"/>
                          </a:solidFill>
                          <a:effectLst/>
                          <a:latin typeface="Calibri" pitchFamily="34" charset="0"/>
                          <a:ea typeface="Times New Roman"/>
                          <a:cs typeface="Calibri" pitchFamily="34" charset="0"/>
                        </a:rPr>
                        <a:t>&lt;0.001</a:t>
                      </a:r>
                      <a:endParaRPr lang="en-US" sz="1800" dirty="0">
                        <a:solidFill>
                          <a:schemeClr val="tx1"/>
                        </a:solidFill>
                        <a:effectLst/>
                        <a:latin typeface="Calibri" pitchFamily="34" charset="0"/>
                        <a:ea typeface="Times New Roman"/>
                        <a:cs typeface="Calibri" pitchFamily="34" charset="0"/>
                      </a:endParaRP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57446">
                <a:tc>
                  <a:txBody>
                    <a:bodyPr/>
                    <a:lstStyle/>
                    <a:p>
                      <a:pPr marL="0" marR="0" algn="l">
                        <a:lnSpc>
                          <a:spcPct val="115000"/>
                        </a:lnSpc>
                        <a:spcBef>
                          <a:spcPts val="300"/>
                        </a:spcBef>
                        <a:spcAft>
                          <a:spcPts val="0"/>
                        </a:spcAft>
                      </a:pPr>
                      <a:r>
                        <a:rPr lang="en-US" sz="1800" dirty="0" smtClean="0">
                          <a:solidFill>
                            <a:schemeClr val="tx1"/>
                          </a:solidFill>
                          <a:effectLst/>
                          <a:latin typeface="Calibri" pitchFamily="34" charset="0"/>
                          <a:ea typeface="Times New Roman"/>
                          <a:cs typeface="Calibri" pitchFamily="34" charset="0"/>
                        </a:rPr>
                        <a:t>T-stage</a:t>
                      </a:r>
                      <a:endParaRPr lang="en-US" sz="1800" dirty="0">
                        <a:solidFill>
                          <a:schemeClr val="tx1"/>
                        </a:solidFill>
                        <a:effectLst/>
                        <a:latin typeface="Calibri" pitchFamily="34" charset="0"/>
                        <a:ea typeface="Times New Roman"/>
                        <a:cs typeface="Calibri" pitchFamily="34" charset="0"/>
                      </a:endParaRP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nSpc>
                          <a:spcPct val="115000"/>
                        </a:lnSpc>
                        <a:spcBef>
                          <a:spcPts val="300"/>
                        </a:spcBef>
                        <a:spcAft>
                          <a:spcPts val="0"/>
                        </a:spcAft>
                      </a:pPr>
                      <a:r>
                        <a:rPr lang="en-US" sz="1800" dirty="0" smtClean="0">
                          <a:solidFill>
                            <a:schemeClr val="tx1"/>
                          </a:solidFill>
                          <a:effectLst/>
                          <a:latin typeface="Calibri" pitchFamily="34" charset="0"/>
                          <a:ea typeface="Times New Roman"/>
                          <a:cs typeface="Calibri" pitchFamily="34" charset="0"/>
                        </a:rPr>
                        <a:t>T4 </a:t>
                      </a:r>
                      <a:r>
                        <a:rPr lang="en-US" sz="1800" dirty="0" err="1" smtClean="0">
                          <a:solidFill>
                            <a:schemeClr val="tx1"/>
                          </a:solidFill>
                          <a:effectLst/>
                          <a:latin typeface="Calibri" pitchFamily="34" charset="0"/>
                          <a:ea typeface="Times New Roman"/>
                          <a:cs typeface="Calibri" pitchFamily="34" charset="0"/>
                        </a:rPr>
                        <a:t>st</a:t>
                      </a:r>
                      <a:r>
                        <a:rPr lang="en-US" sz="1800" dirty="0" smtClean="0">
                          <a:solidFill>
                            <a:schemeClr val="tx1"/>
                          </a:solidFill>
                          <a:effectLst/>
                          <a:latin typeface="Calibri" pitchFamily="34" charset="0"/>
                          <a:ea typeface="Times New Roman"/>
                          <a:cs typeface="Calibri" pitchFamily="34" charset="0"/>
                        </a:rPr>
                        <a:t> II  &amp; T3-T4 </a:t>
                      </a:r>
                      <a:r>
                        <a:rPr lang="en-US" sz="1800" dirty="0" err="1" smtClean="0">
                          <a:solidFill>
                            <a:schemeClr val="tx1"/>
                          </a:solidFill>
                          <a:effectLst/>
                          <a:latin typeface="Calibri" pitchFamily="34" charset="0"/>
                          <a:ea typeface="Times New Roman"/>
                          <a:cs typeface="Calibri" pitchFamily="34" charset="0"/>
                        </a:rPr>
                        <a:t>st</a:t>
                      </a:r>
                      <a:r>
                        <a:rPr lang="en-US" sz="1800" dirty="0" smtClean="0">
                          <a:solidFill>
                            <a:schemeClr val="tx1"/>
                          </a:solidFill>
                          <a:effectLst/>
                          <a:latin typeface="Calibri" pitchFamily="34" charset="0"/>
                          <a:ea typeface="Times New Roman"/>
                          <a:cs typeface="Calibri" pitchFamily="34" charset="0"/>
                        </a:rPr>
                        <a:t> III vs. </a:t>
                      </a:r>
                    </a:p>
                    <a:p>
                      <a:pPr marL="0" marR="0">
                        <a:lnSpc>
                          <a:spcPct val="115000"/>
                        </a:lnSpc>
                        <a:spcBef>
                          <a:spcPts val="300"/>
                        </a:spcBef>
                        <a:spcAft>
                          <a:spcPts val="0"/>
                        </a:spcAft>
                      </a:pPr>
                      <a:r>
                        <a:rPr lang="en-US" sz="1800" dirty="0" smtClean="0">
                          <a:solidFill>
                            <a:schemeClr val="tx1"/>
                          </a:solidFill>
                          <a:effectLst/>
                          <a:latin typeface="Calibri" pitchFamily="34" charset="0"/>
                          <a:ea typeface="Times New Roman"/>
                          <a:cs typeface="Calibri" pitchFamily="34" charset="0"/>
                        </a:rPr>
                        <a:t>  T3 </a:t>
                      </a:r>
                      <a:r>
                        <a:rPr lang="en-US" sz="1800" dirty="0" err="1" smtClean="0">
                          <a:solidFill>
                            <a:schemeClr val="tx1"/>
                          </a:solidFill>
                          <a:effectLst/>
                          <a:latin typeface="Calibri" pitchFamily="34" charset="0"/>
                          <a:ea typeface="Times New Roman"/>
                          <a:cs typeface="Calibri" pitchFamily="34" charset="0"/>
                        </a:rPr>
                        <a:t>st</a:t>
                      </a:r>
                      <a:r>
                        <a:rPr lang="en-US" sz="1800" dirty="0" smtClean="0">
                          <a:solidFill>
                            <a:schemeClr val="tx1"/>
                          </a:solidFill>
                          <a:effectLst/>
                          <a:latin typeface="Calibri" pitchFamily="34" charset="0"/>
                          <a:ea typeface="Times New Roman"/>
                          <a:cs typeface="Calibri" pitchFamily="34" charset="0"/>
                        </a:rPr>
                        <a:t> II &amp; T1-T2 </a:t>
                      </a:r>
                      <a:r>
                        <a:rPr lang="en-US" sz="1800" dirty="0" err="1" smtClean="0">
                          <a:solidFill>
                            <a:schemeClr val="tx1"/>
                          </a:solidFill>
                          <a:effectLst/>
                          <a:latin typeface="Calibri" pitchFamily="34" charset="0"/>
                          <a:ea typeface="Times New Roman"/>
                          <a:cs typeface="Calibri" pitchFamily="34" charset="0"/>
                        </a:rPr>
                        <a:t>st</a:t>
                      </a:r>
                      <a:r>
                        <a:rPr lang="en-US" sz="1800" dirty="0" smtClean="0">
                          <a:solidFill>
                            <a:schemeClr val="tx1"/>
                          </a:solidFill>
                          <a:effectLst/>
                          <a:latin typeface="Calibri" pitchFamily="34" charset="0"/>
                          <a:ea typeface="Times New Roman"/>
                          <a:cs typeface="Calibri" pitchFamily="34" charset="0"/>
                        </a:rPr>
                        <a:t> III</a:t>
                      </a: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300"/>
                        </a:spcBef>
                        <a:spcAft>
                          <a:spcPts val="300"/>
                        </a:spcAft>
                      </a:pPr>
                      <a:r>
                        <a:rPr lang="en-US" sz="1800">
                          <a:solidFill>
                            <a:schemeClr val="tx1"/>
                          </a:solidFill>
                          <a:effectLst/>
                          <a:latin typeface="Calibri" pitchFamily="34" charset="0"/>
                          <a:ea typeface="Times New Roman"/>
                          <a:cs typeface="Calibri" pitchFamily="34" charset="0"/>
                        </a:rPr>
                        <a:t>3.04</a:t>
                      </a: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300"/>
                        </a:spcBef>
                        <a:spcAft>
                          <a:spcPts val="300"/>
                        </a:spcAft>
                      </a:pPr>
                      <a:r>
                        <a:rPr lang="en-US" sz="1800">
                          <a:solidFill>
                            <a:schemeClr val="tx1"/>
                          </a:solidFill>
                          <a:effectLst/>
                          <a:latin typeface="Calibri" pitchFamily="34" charset="0"/>
                          <a:ea typeface="Times New Roman"/>
                          <a:cs typeface="Calibri" pitchFamily="34" charset="0"/>
                        </a:rPr>
                        <a:t>(1.84,5.02)</a:t>
                      </a: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300"/>
                        </a:spcBef>
                        <a:spcAft>
                          <a:spcPts val="300"/>
                        </a:spcAft>
                      </a:pPr>
                      <a:r>
                        <a:rPr lang="en-US" sz="1800" dirty="0" smtClean="0">
                          <a:solidFill>
                            <a:schemeClr val="tx1"/>
                          </a:solidFill>
                          <a:effectLst/>
                          <a:latin typeface="Calibri" pitchFamily="34" charset="0"/>
                          <a:ea typeface="Times New Roman"/>
                          <a:cs typeface="Calibri" pitchFamily="34" charset="0"/>
                        </a:rPr>
                        <a:t>&lt;0.001</a:t>
                      </a:r>
                      <a:endParaRPr lang="en-US" sz="1800" dirty="0">
                        <a:solidFill>
                          <a:schemeClr val="tx1"/>
                        </a:solidFill>
                        <a:effectLst/>
                        <a:latin typeface="Calibri" pitchFamily="34" charset="0"/>
                        <a:ea typeface="Times New Roman"/>
                        <a:cs typeface="Calibri" pitchFamily="34" charset="0"/>
                      </a:endParaRP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69658">
                <a:tc>
                  <a:txBody>
                    <a:bodyPr/>
                    <a:lstStyle/>
                    <a:p>
                      <a:pPr marL="0" marR="0" algn="l">
                        <a:lnSpc>
                          <a:spcPct val="115000"/>
                        </a:lnSpc>
                        <a:spcBef>
                          <a:spcPts val="300"/>
                        </a:spcBef>
                        <a:spcAft>
                          <a:spcPts val="300"/>
                        </a:spcAft>
                      </a:pPr>
                      <a:r>
                        <a:rPr lang="en-US" sz="1800" dirty="0">
                          <a:solidFill>
                            <a:schemeClr val="tx1"/>
                          </a:solidFill>
                          <a:effectLst/>
                          <a:latin typeface="Calibri" pitchFamily="34" charset="0"/>
                          <a:ea typeface="Times New Roman"/>
                          <a:cs typeface="Calibri" pitchFamily="34" charset="0"/>
                        </a:rPr>
                        <a:t>Nodes </a:t>
                      </a:r>
                      <a:r>
                        <a:rPr lang="en-US" sz="1800" dirty="0" smtClean="0">
                          <a:solidFill>
                            <a:schemeClr val="tx1"/>
                          </a:solidFill>
                          <a:effectLst/>
                          <a:latin typeface="Calibri" pitchFamily="34" charset="0"/>
                          <a:ea typeface="Times New Roman"/>
                          <a:cs typeface="Calibri" pitchFamily="34" charset="0"/>
                        </a:rPr>
                        <a:t>examined</a:t>
                      </a:r>
                      <a:endParaRPr lang="en-US" sz="1800" dirty="0">
                        <a:solidFill>
                          <a:schemeClr val="tx1"/>
                        </a:solidFill>
                        <a:effectLst/>
                        <a:latin typeface="Calibri" pitchFamily="34" charset="0"/>
                        <a:ea typeface="Times New Roman"/>
                        <a:cs typeface="Calibri" pitchFamily="34" charset="0"/>
                      </a:endParaRP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15000"/>
                        </a:lnSpc>
                        <a:spcBef>
                          <a:spcPts val="300"/>
                        </a:spcBef>
                        <a:spcAft>
                          <a:spcPts val="300"/>
                        </a:spcAft>
                        <a:buClrTx/>
                        <a:buSzTx/>
                        <a:buFontTx/>
                        <a:buNone/>
                        <a:tabLst/>
                        <a:defRPr/>
                      </a:pPr>
                      <a:r>
                        <a:rPr lang="en-US" sz="1800" dirty="0" smtClean="0">
                          <a:solidFill>
                            <a:schemeClr val="tx1"/>
                          </a:solidFill>
                          <a:effectLst/>
                          <a:latin typeface="Calibri" pitchFamily="34" charset="0"/>
                          <a:ea typeface="Times New Roman"/>
                          <a:cs typeface="Calibri" pitchFamily="34" charset="0"/>
                        </a:rPr>
                        <a:t>&lt;12 vs. ≥12</a:t>
                      </a:r>
                      <a:endParaRPr lang="en-US" sz="1800" dirty="0">
                        <a:solidFill>
                          <a:schemeClr val="tx1"/>
                        </a:solidFill>
                        <a:effectLst/>
                        <a:latin typeface="Calibri" pitchFamily="34" charset="0"/>
                        <a:ea typeface="Times New Roman"/>
                        <a:cs typeface="Calibri" pitchFamily="34" charset="0"/>
                      </a:endParaRP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300"/>
                        </a:spcBef>
                        <a:spcAft>
                          <a:spcPts val="300"/>
                        </a:spcAft>
                      </a:pPr>
                      <a:r>
                        <a:rPr lang="en-US" sz="1800">
                          <a:solidFill>
                            <a:schemeClr val="tx1"/>
                          </a:solidFill>
                          <a:effectLst/>
                          <a:latin typeface="Calibri" pitchFamily="34" charset="0"/>
                          <a:ea typeface="Times New Roman"/>
                          <a:cs typeface="Calibri" pitchFamily="34" charset="0"/>
                        </a:rPr>
                        <a:t>1.51</a:t>
                      </a: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300"/>
                        </a:spcBef>
                        <a:spcAft>
                          <a:spcPts val="300"/>
                        </a:spcAft>
                      </a:pPr>
                      <a:r>
                        <a:rPr lang="en-US" sz="1800">
                          <a:solidFill>
                            <a:schemeClr val="tx1"/>
                          </a:solidFill>
                          <a:effectLst/>
                          <a:latin typeface="Calibri" pitchFamily="34" charset="0"/>
                          <a:ea typeface="Times New Roman"/>
                          <a:cs typeface="Calibri" pitchFamily="34" charset="0"/>
                        </a:rPr>
                        <a:t>(1.17,1.95)</a:t>
                      </a: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300"/>
                        </a:spcBef>
                        <a:spcAft>
                          <a:spcPts val="300"/>
                        </a:spcAft>
                      </a:pPr>
                      <a:r>
                        <a:rPr lang="en-US" sz="1800">
                          <a:solidFill>
                            <a:schemeClr val="tx1"/>
                          </a:solidFill>
                          <a:effectLst/>
                          <a:latin typeface="Calibri" pitchFamily="34" charset="0"/>
                          <a:ea typeface="Times New Roman"/>
                          <a:cs typeface="Calibri" pitchFamily="34" charset="0"/>
                        </a:rPr>
                        <a:t>0.002</a:t>
                      </a: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69658">
                <a:tc>
                  <a:txBody>
                    <a:bodyPr/>
                    <a:lstStyle/>
                    <a:p>
                      <a:pPr marL="0" marR="0" algn="l">
                        <a:lnSpc>
                          <a:spcPct val="115000"/>
                        </a:lnSpc>
                        <a:spcBef>
                          <a:spcPts val="300"/>
                        </a:spcBef>
                        <a:spcAft>
                          <a:spcPts val="300"/>
                        </a:spcAft>
                      </a:pPr>
                      <a:r>
                        <a:rPr lang="en-US" sz="1800" dirty="0">
                          <a:solidFill>
                            <a:schemeClr val="tx1"/>
                          </a:solidFill>
                          <a:effectLst/>
                          <a:latin typeface="Calibri" pitchFamily="34" charset="0"/>
                          <a:ea typeface="Times New Roman"/>
                          <a:cs typeface="Calibri" pitchFamily="34" charset="0"/>
                        </a:rPr>
                        <a:t>Tumor </a:t>
                      </a:r>
                      <a:r>
                        <a:rPr lang="en-US" sz="1800" dirty="0" smtClean="0">
                          <a:solidFill>
                            <a:schemeClr val="tx1"/>
                          </a:solidFill>
                          <a:effectLst/>
                          <a:latin typeface="Calibri" pitchFamily="34" charset="0"/>
                          <a:ea typeface="Times New Roman"/>
                          <a:cs typeface="Calibri" pitchFamily="34" charset="0"/>
                        </a:rPr>
                        <a:t>grade</a:t>
                      </a:r>
                      <a:endParaRPr lang="en-US" sz="1800" dirty="0">
                        <a:solidFill>
                          <a:schemeClr val="tx1"/>
                        </a:solidFill>
                        <a:effectLst/>
                        <a:latin typeface="Calibri" pitchFamily="34" charset="0"/>
                        <a:ea typeface="Times New Roman"/>
                        <a:cs typeface="Calibri" pitchFamily="34" charset="0"/>
                      </a:endParaRP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300"/>
                        </a:spcBef>
                        <a:spcAft>
                          <a:spcPts val="300"/>
                        </a:spcAft>
                      </a:pPr>
                      <a:r>
                        <a:rPr lang="en-US" sz="1800" dirty="0" smtClean="0">
                          <a:solidFill>
                            <a:schemeClr val="tx1"/>
                          </a:solidFill>
                          <a:effectLst/>
                          <a:latin typeface="Calibri" pitchFamily="34" charset="0"/>
                          <a:ea typeface="Times New Roman"/>
                          <a:cs typeface="Calibri" pitchFamily="34" charset="0"/>
                        </a:rPr>
                        <a:t>High vs. Low</a:t>
                      </a:r>
                      <a:endParaRPr lang="en-US" sz="1800" dirty="0">
                        <a:solidFill>
                          <a:schemeClr val="tx1"/>
                        </a:solidFill>
                        <a:effectLst/>
                        <a:latin typeface="Calibri" pitchFamily="34" charset="0"/>
                        <a:ea typeface="Times New Roman"/>
                        <a:cs typeface="Calibri" pitchFamily="34" charset="0"/>
                      </a:endParaRP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300"/>
                        </a:spcBef>
                        <a:spcAft>
                          <a:spcPts val="300"/>
                        </a:spcAft>
                      </a:pPr>
                      <a:r>
                        <a:rPr lang="en-US" sz="1800">
                          <a:solidFill>
                            <a:schemeClr val="tx1"/>
                          </a:solidFill>
                          <a:effectLst/>
                          <a:latin typeface="Calibri" pitchFamily="34" charset="0"/>
                          <a:ea typeface="Times New Roman"/>
                          <a:cs typeface="Calibri" pitchFamily="34" charset="0"/>
                        </a:rPr>
                        <a:t>1.36</a:t>
                      </a: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300"/>
                        </a:spcBef>
                        <a:spcAft>
                          <a:spcPts val="300"/>
                        </a:spcAft>
                      </a:pPr>
                      <a:r>
                        <a:rPr lang="en-US" sz="1800">
                          <a:solidFill>
                            <a:schemeClr val="tx1"/>
                          </a:solidFill>
                          <a:effectLst/>
                          <a:latin typeface="Calibri" pitchFamily="34" charset="0"/>
                          <a:ea typeface="Times New Roman"/>
                          <a:cs typeface="Calibri" pitchFamily="34" charset="0"/>
                        </a:rPr>
                        <a:t>(1.02,1.82)</a:t>
                      </a: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300"/>
                        </a:spcBef>
                        <a:spcAft>
                          <a:spcPts val="300"/>
                        </a:spcAft>
                      </a:pPr>
                      <a:r>
                        <a:rPr lang="en-US" sz="1800">
                          <a:solidFill>
                            <a:schemeClr val="tx1"/>
                          </a:solidFill>
                          <a:effectLst/>
                          <a:latin typeface="Calibri" pitchFamily="34" charset="0"/>
                          <a:ea typeface="Times New Roman"/>
                          <a:cs typeface="Calibri" pitchFamily="34" charset="0"/>
                        </a:rPr>
                        <a:t>0.041</a:t>
                      </a: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69658">
                <a:tc>
                  <a:txBody>
                    <a:bodyPr/>
                    <a:lstStyle/>
                    <a:p>
                      <a:pPr marL="0" marR="0" algn="l">
                        <a:lnSpc>
                          <a:spcPct val="115000"/>
                        </a:lnSpc>
                        <a:spcBef>
                          <a:spcPts val="300"/>
                        </a:spcBef>
                        <a:spcAft>
                          <a:spcPts val="300"/>
                        </a:spcAft>
                      </a:pPr>
                      <a:r>
                        <a:rPr lang="en-US" sz="1800" b="1" dirty="0" smtClean="0">
                          <a:solidFill>
                            <a:srgbClr val="FFFF00"/>
                          </a:solidFill>
                          <a:effectLst/>
                          <a:latin typeface="Calibri" pitchFamily="34" charset="0"/>
                          <a:ea typeface="Times New Roman"/>
                          <a:cs typeface="Calibri" pitchFamily="34" charset="0"/>
                        </a:rPr>
                        <a:t>RS</a:t>
                      </a:r>
                      <a:endParaRPr lang="en-US" sz="1800" b="1" dirty="0">
                        <a:solidFill>
                          <a:srgbClr val="FFFF00"/>
                        </a:solidFill>
                        <a:effectLst/>
                        <a:latin typeface="Calibri" pitchFamily="34" charset="0"/>
                        <a:ea typeface="Times New Roman"/>
                        <a:cs typeface="Calibri" pitchFamily="34" charset="0"/>
                      </a:endParaRP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300"/>
                        </a:spcBef>
                        <a:spcAft>
                          <a:spcPts val="300"/>
                        </a:spcAft>
                      </a:pPr>
                      <a:r>
                        <a:rPr lang="en-US" sz="1800" b="1" dirty="0" smtClean="0">
                          <a:solidFill>
                            <a:srgbClr val="FFFF00"/>
                          </a:solidFill>
                          <a:effectLst/>
                          <a:latin typeface="Calibri" pitchFamily="34" charset="0"/>
                          <a:ea typeface="Times New Roman"/>
                          <a:cs typeface="Calibri" pitchFamily="34" charset="0"/>
                        </a:rPr>
                        <a:t>Per 25 Units</a:t>
                      </a:r>
                      <a:endParaRPr lang="en-US" sz="1800" b="1" dirty="0">
                        <a:solidFill>
                          <a:srgbClr val="FFFF00"/>
                        </a:solidFill>
                        <a:effectLst/>
                        <a:latin typeface="Calibri" pitchFamily="34" charset="0"/>
                        <a:ea typeface="Times New Roman"/>
                        <a:cs typeface="Calibri" pitchFamily="34" charset="0"/>
                      </a:endParaRP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300"/>
                        </a:spcBef>
                        <a:spcAft>
                          <a:spcPts val="300"/>
                        </a:spcAft>
                      </a:pPr>
                      <a:r>
                        <a:rPr lang="en-US" sz="1800" b="1" dirty="0">
                          <a:solidFill>
                            <a:srgbClr val="FFFF00"/>
                          </a:solidFill>
                          <a:effectLst/>
                          <a:latin typeface="Calibri" pitchFamily="34" charset="0"/>
                          <a:ea typeface="Times New Roman"/>
                          <a:cs typeface="Calibri" pitchFamily="34" charset="0"/>
                        </a:rPr>
                        <a:t>1.57</a:t>
                      </a: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300"/>
                        </a:spcBef>
                        <a:spcAft>
                          <a:spcPts val="300"/>
                        </a:spcAft>
                      </a:pPr>
                      <a:r>
                        <a:rPr lang="en-US" sz="1800" b="1" dirty="0">
                          <a:solidFill>
                            <a:srgbClr val="FFFF00"/>
                          </a:solidFill>
                          <a:effectLst/>
                          <a:latin typeface="Calibri" pitchFamily="34" charset="0"/>
                          <a:ea typeface="Times New Roman"/>
                          <a:cs typeface="Calibri" pitchFamily="34" charset="0"/>
                        </a:rPr>
                        <a:t>(1.19,2.08)</a:t>
                      </a: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300"/>
                        </a:spcBef>
                        <a:spcAft>
                          <a:spcPts val="300"/>
                        </a:spcAft>
                      </a:pPr>
                      <a:r>
                        <a:rPr lang="en-US" sz="1800" b="1" dirty="0">
                          <a:solidFill>
                            <a:srgbClr val="FFFF00"/>
                          </a:solidFill>
                          <a:effectLst/>
                          <a:latin typeface="Calibri" pitchFamily="34" charset="0"/>
                          <a:ea typeface="Times New Roman"/>
                          <a:cs typeface="Calibri" pitchFamily="34" charset="0"/>
                        </a:rPr>
                        <a:t>0.001</a:t>
                      </a:r>
                    </a:p>
                  </a:txBody>
                  <a:tcPr marL="38100" marR="381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133189" name="Content Placeholder 2"/>
          <p:cNvSpPr>
            <a:spLocks noGrp="1"/>
          </p:cNvSpPr>
          <p:nvPr>
            <p:ph idx="1"/>
          </p:nvPr>
        </p:nvSpPr>
        <p:spPr>
          <a:xfrm>
            <a:off x="609600" y="5791200"/>
            <a:ext cx="8229600" cy="1066800"/>
          </a:xfrm>
        </p:spPr>
        <p:txBody>
          <a:bodyPr/>
          <a:lstStyle/>
          <a:p>
            <a:pPr>
              <a:buClr>
                <a:schemeClr val="tx1"/>
              </a:buClr>
              <a:buSzPct val="100000"/>
              <a:buFont typeface="Arial" pitchFamily="34" charset="0"/>
              <a:buChar char="•"/>
            </a:pPr>
            <a:r>
              <a:rPr lang="en-US" sz="1800" b="0" smtClean="0">
                <a:effectLst/>
                <a:ea typeface="Calibri" pitchFamily="34" charset="0"/>
                <a:cs typeface="Calibri" pitchFamily="34" charset="0"/>
              </a:rPr>
              <a:t>RS is significantly associated with risk of recurrence after </a:t>
            </a:r>
            <a:r>
              <a:rPr lang="en-US" sz="1800" b="0" smtClean="0">
                <a:effectLst/>
              </a:rPr>
              <a:t>controlling for effects of T and N stage, MMR status, number of nodes examined, grade and treatment</a:t>
            </a:r>
          </a:p>
        </p:txBody>
      </p:sp>
    </p:spTree>
    <p:extLst>
      <p:ext uri="{BB962C8B-B14F-4D97-AF65-F5344CB8AC3E}">
        <p14:creationId xmlns:p14="http://schemas.microsoft.com/office/powerpoint/2010/main" val="93608048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610600" cy="1447800"/>
          </a:xfrm>
        </p:spPr>
        <p:txBody>
          <a:bodyPr/>
          <a:lstStyle/>
          <a:p>
            <a:pPr>
              <a:defRPr/>
            </a:pPr>
            <a:r>
              <a:rPr lang="en-US" sz="2800" dirty="0" smtClean="0">
                <a:solidFill>
                  <a:schemeClr val="tx2">
                    <a:lumMod val="60000"/>
                    <a:lumOff val="40000"/>
                  </a:schemeClr>
                </a:solidFill>
                <a:effectLst/>
                <a:latin typeface="+mn-lt"/>
                <a:cs typeface="Calibri" pitchFamily="34" charset="0"/>
              </a:rPr>
              <a:t>Five-Year Recurrence Risk in 5FU Treated Arm</a:t>
            </a:r>
            <a:br>
              <a:rPr lang="en-US" sz="2800" dirty="0" smtClean="0">
                <a:solidFill>
                  <a:schemeClr val="tx2">
                    <a:lumMod val="60000"/>
                    <a:lumOff val="40000"/>
                  </a:schemeClr>
                </a:solidFill>
                <a:effectLst/>
                <a:latin typeface="+mn-lt"/>
                <a:cs typeface="Calibri" pitchFamily="34" charset="0"/>
              </a:rPr>
            </a:br>
            <a:r>
              <a:rPr lang="en-US" sz="2800" i="1" dirty="0" smtClean="0">
                <a:solidFill>
                  <a:schemeClr val="tx2">
                    <a:lumMod val="60000"/>
                    <a:lumOff val="40000"/>
                  </a:schemeClr>
                </a:solidFill>
                <a:effectLst/>
                <a:latin typeface="+mn-lt"/>
                <a:cs typeface="Calibri" pitchFamily="34" charset="0"/>
              </a:rPr>
              <a:t>Cox Regression Analysis (n=892)</a:t>
            </a:r>
            <a:endParaRPr lang="en-US" sz="2800" i="1" dirty="0">
              <a:solidFill>
                <a:schemeClr val="tx2">
                  <a:lumMod val="60000"/>
                  <a:lumOff val="40000"/>
                </a:schemeClr>
              </a:solidFill>
              <a:effectLst/>
              <a:latin typeface="+mn-lt"/>
              <a:cs typeface="Calibri" pitchFamily="34" charset="0"/>
            </a:endParaRPr>
          </a:p>
        </p:txBody>
      </p:sp>
      <p:graphicFrame>
        <p:nvGraphicFramePr>
          <p:cNvPr id="3" name="Table 2"/>
          <p:cNvGraphicFramePr>
            <a:graphicFrameLocks noGrp="1"/>
          </p:cNvGraphicFramePr>
          <p:nvPr/>
        </p:nvGraphicFramePr>
        <p:xfrm>
          <a:off x="422275" y="2039938"/>
          <a:ext cx="8153400" cy="2198688"/>
        </p:xfrm>
        <a:graphic>
          <a:graphicData uri="http://schemas.openxmlformats.org/drawingml/2006/table">
            <a:tbl>
              <a:tblPr/>
              <a:tblGrid>
                <a:gridCol w="1559170"/>
                <a:gridCol w="609600"/>
                <a:gridCol w="1524000"/>
                <a:gridCol w="762000"/>
                <a:gridCol w="1539054"/>
                <a:gridCol w="670746"/>
                <a:gridCol w="1488830"/>
              </a:tblGrid>
              <a:tr h="380963">
                <a:tc>
                  <a:txBody>
                    <a:bodyPr/>
                    <a:lstStyle/>
                    <a:p>
                      <a:pPr algn="ctr" fontAlgn="b"/>
                      <a:endParaRPr lang="en-US" sz="1600" b="0" i="0" u="none" strike="noStrike" dirty="0">
                        <a:solidFill>
                          <a:schemeClr val="tx1"/>
                        </a:solidFill>
                        <a:effectLst/>
                        <a:latin typeface="+mn-lt"/>
                        <a:cs typeface="Calibri" pitchFamily="34" charset="0"/>
                      </a:endParaRPr>
                    </a:p>
                  </a:txBody>
                  <a:tcPr marL="7620" marR="7620" marT="7619"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fontAlgn="b"/>
                      <a:r>
                        <a:rPr lang="en-US" sz="1600" b="0" i="0" u="none" strike="noStrike" dirty="0">
                          <a:solidFill>
                            <a:schemeClr val="bg1"/>
                          </a:solidFill>
                          <a:effectLst/>
                          <a:latin typeface="+mn-lt"/>
                          <a:cs typeface="Calibri" pitchFamily="34" charset="0"/>
                        </a:rPr>
                        <a:t>Stage II</a:t>
                      </a:r>
                    </a:p>
                  </a:txBody>
                  <a:tcPr marL="7620" marR="7620" marT="76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75000"/>
                      </a:schemeClr>
                    </a:solidFill>
                  </a:tcPr>
                </a:tc>
                <a:tc hMerge="1">
                  <a:txBody>
                    <a:bodyPr/>
                    <a:lstStyle/>
                    <a:p>
                      <a:endParaRPr lang="en-US"/>
                    </a:p>
                  </a:txBody>
                  <a:tcPr/>
                </a:tc>
                <a:tc gridSpan="2">
                  <a:txBody>
                    <a:bodyPr/>
                    <a:lstStyle/>
                    <a:p>
                      <a:pPr algn="ctr" fontAlgn="b"/>
                      <a:r>
                        <a:rPr lang="en-US" sz="1600" b="0" i="0" u="none" strike="noStrike" dirty="0">
                          <a:solidFill>
                            <a:schemeClr val="bg1"/>
                          </a:solidFill>
                          <a:effectLst/>
                          <a:latin typeface="+mn-lt"/>
                          <a:cs typeface="Calibri" pitchFamily="34" charset="0"/>
                        </a:rPr>
                        <a:t>Stage </a:t>
                      </a:r>
                      <a:r>
                        <a:rPr lang="en-US" sz="1600" b="0" i="0" u="none" strike="noStrike" dirty="0" smtClean="0">
                          <a:solidFill>
                            <a:schemeClr val="bg1"/>
                          </a:solidFill>
                          <a:effectLst/>
                          <a:latin typeface="+mn-lt"/>
                          <a:cs typeface="Calibri" pitchFamily="34" charset="0"/>
                        </a:rPr>
                        <a:t>IIIA/B</a:t>
                      </a:r>
                      <a:endParaRPr lang="en-US" sz="1600" b="0" i="0" u="none" strike="noStrike" dirty="0">
                        <a:solidFill>
                          <a:schemeClr val="bg1"/>
                        </a:solidFill>
                        <a:effectLst/>
                        <a:latin typeface="+mn-lt"/>
                        <a:cs typeface="Calibri" pitchFamily="34" charset="0"/>
                      </a:endParaRPr>
                    </a:p>
                  </a:txBody>
                  <a:tcPr marL="7620" marR="7620" marT="76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75000"/>
                      </a:schemeClr>
                    </a:solidFill>
                  </a:tcPr>
                </a:tc>
                <a:tc hMerge="1">
                  <a:txBody>
                    <a:bodyPr/>
                    <a:lstStyle/>
                    <a:p>
                      <a:endParaRPr lang="en-US"/>
                    </a:p>
                  </a:txBody>
                  <a:tcPr/>
                </a:tc>
                <a:tc gridSpan="2">
                  <a:txBody>
                    <a:bodyPr/>
                    <a:lstStyle/>
                    <a:p>
                      <a:pPr algn="ctr" fontAlgn="b"/>
                      <a:r>
                        <a:rPr lang="en-US" sz="1600" b="0" i="0" u="none" strike="noStrike" dirty="0">
                          <a:solidFill>
                            <a:schemeClr val="bg1"/>
                          </a:solidFill>
                          <a:effectLst/>
                          <a:latin typeface="+mn-lt"/>
                          <a:cs typeface="Calibri" pitchFamily="34" charset="0"/>
                        </a:rPr>
                        <a:t>Stage </a:t>
                      </a:r>
                      <a:r>
                        <a:rPr lang="en-US" sz="1600" b="0" i="0" u="none" strike="noStrike" dirty="0" smtClean="0">
                          <a:solidFill>
                            <a:schemeClr val="bg1"/>
                          </a:solidFill>
                          <a:effectLst/>
                          <a:latin typeface="+mn-lt"/>
                          <a:cs typeface="Calibri" pitchFamily="34" charset="0"/>
                        </a:rPr>
                        <a:t>IIIC</a:t>
                      </a:r>
                      <a:endParaRPr lang="en-US" sz="1600" b="0" i="0" u="none" strike="noStrike" dirty="0">
                        <a:solidFill>
                          <a:schemeClr val="bg1"/>
                        </a:solidFill>
                        <a:effectLst/>
                        <a:latin typeface="+mn-lt"/>
                        <a:cs typeface="Calibri" pitchFamily="34" charset="0"/>
                      </a:endParaRPr>
                    </a:p>
                  </a:txBody>
                  <a:tcPr marL="7620" marR="7620" marT="76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75000"/>
                      </a:schemeClr>
                    </a:solidFill>
                  </a:tcPr>
                </a:tc>
                <a:tc hMerge="1">
                  <a:txBody>
                    <a:bodyPr/>
                    <a:lstStyle/>
                    <a:p>
                      <a:endParaRPr lang="en-US"/>
                    </a:p>
                  </a:txBody>
                  <a:tcPr/>
                </a:tc>
              </a:tr>
              <a:tr h="609538">
                <a:tc>
                  <a:txBody>
                    <a:bodyPr/>
                    <a:lstStyle/>
                    <a:p>
                      <a:pPr algn="ctr" fontAlgn="ctr"/>
                      <a:r>
                        <a:rPr lang="en-US" sz="1600" b="0" i="0" u="none" strike="noStrike" dirty="0" smtClean="0">
                          <a:solidFill>
                            <a:schemeClr val="bg1"/>
                          </a:solidFill>
                          <a:effectLst/>
                          <a:latin typeface="+mn-lt"/>
                          <a:cs typeface="Calibri" pitchFamily="34" charset="0"/>
                        </a:rPr>
                        <a:t>RS Group*</a:t>
                      </a:r>
                      <a:endParaRPr lang="en-US" sz="1600" b="0" i="0" u="none" strike="noStrike" dirty="0">
                        <a:solidFill>
                          <a:schemeClr val="bg1"/>
                        </a:solidFill>
                        <a:effectLst/>
                        <a:latin typeface="+mn-lt"/>
                        <a:cs typeface="Calibri" pitchFamily="34" charset="0"/>
                      </a:endParaRPr>
                    </a:p>
                  </a:txBody>
                  <a:tcPr marL="7620" marR="7620" marT="76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75000"/>
                      </a:schemeClr>
                    </a:solidFill>
                  </a:tcPr>
                </a:tc>
                <a:tc>
                  <a:txBody>
                    <a:bodyPr/>
                    <a:lstStyle/>
                    <a:p>
                      <a:pPr algn="ctr" fontAlgn="ctr"/>
                      <a:r>
                        <a:rPr lang="en-US" sz="1600" b="0" i="0" u="none" strike="noStrike" dirty="0">
                          <a:solidFill>
                            <a:schemeClr val="bg1"/>
                          </a:solidFill>
                          <a:effectLst/>
                          <a:latin typeface="+mn-lt"/>
                          <a:cs typeface="Calibri" pitchFamily="34" charset="0"/>
                        </a:rPr>
                        <a:t>% </a:t>
                      </a:r>
                      <a:r>
                        <a:rPr lang="en-US" sz="1600" b="0" i="0" u="none" strike="noStrike" dirty="0" err="1">
                          <a:solidFill>
                            <a:schemeClr val="bg1"/>
                          </a:solidFill>
                          <a:effectLst/>
                          <a:latin typeface="+mn-lt"/>
                          <a:cs typeface="Calibri" pitchFamily="34" charset="0"/>
                        </a:rPr>
                        <a:t>pts</a:t>
                      </a:r>
                      <a:endParaRPr lang="en-US" sz="1600" b="0" i="0" u="none" strike="noStrike" dirty="0">
                        <a:solidFill>
                          <a:schemeClr val="bg1"/>
                        </a:solidFill>
                        <a:effectLst/>
                        <a:latin typeface="+mn-lt"/>
                        <a:cs typeface="Calibri" pitchFamily="34" charset="0"/>
                      </a:endParaRPr>
                    </a:p>
                  </a:txBody>
                  <a:tcPr marL="7620" marR="7620" marT="76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75000"/>
                      </a:schemeClr>
                    </a:solidFill>
                  </a:tcPr>
                </a:tc>
                <a:tc>
                  <a:txBody>
                    <a:bodyPr/>
                    <a:lstStyle/>
                    <a:p>
                      <a:pPr algn="ctr" fontAlgn="b"/>
                      <a:r>
                        <a:rPr lang="en-US" sz="1600" b="0" i="0" u="none" strike="noStrike" dirty="0" smtClean="0">
                          <a:solidFill>
                            <a:schemeClr val="bg1"/>
                          </a:solidFill>
                          <a:effectLst/>
                          <a:latin typeface="+mn-lt"/>
                          <a:cs typeface="Calibri" pitchFamily="34" charset="0"/>
                        </a:rPr>
                        <a:t>Average Risk</a:t>
                      </a:r>
                    </a:p>
                    <a:p>
                      <a:pPr algn="ctr" fontAlgn="b"/>
                      <a:r>
                        <a:rPr lang="en-US" sz="1600" b="0" i="0" u="none" strike="noStrike" dirty="0" smtClean="0">
                          <a:solidFill>
                            <a:schemeClr val="bg1"/>
                          </a:solidFill>
                          <a:effectLst/>
                          <a:latin typeface="+mn-lt"/>
                          <a:cs typeface="Calibri" pitchFamily="34" charset="0"/>
                        </a:rPr>
                        <a:t>95% CI</a:t>
                      </a:r>
                      <a:endParaRPr lang="en-US" sz="1600" b="0" i="0" u="none" strike="noStrike" dirty="0">
                        <a:solidFill>
                          <a:schemeClr val="bg1"/>
                        </a:solidFill>
                        <a:effectLst/>
                        <a:latin typeface="+mn-lt"/>
                        <a:cs typeface="Calibri" pitchFamily="34" charset="0"/>
                      </a:endParaRPr>
                    </a:p>
                  </a:txBody>
                  <a:tcPr marL="7620" marR="7620" marT="76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75000"/>
                      </a:schemeClr>
                    </a:solidFill>
                  </a:tcPr>
                </a:tc>
                <a:tc>
                  <a:txBody>
                    <a:bodyPr/>
                    <a:lstStyle/>
                    <a:p>
                      <a:pPr algn="ctr" fontAlgn="ctr"/>
                      <a:r>
                        <a:rPr lang="en-US" sz="1600" b="0" i="0" u="none" strike="noStrike" dirty="0">
                          <a:solidFill>
                            <a:schemeClr val="bg1"/>
                          </a:solidFill>
                          <a:effectLst/>
                          <a:latin typeface="+mn-lt"/>
                          <a:cs typeface="Calibri" pitchFamily="34" charset="0"/>
                        </a:rPr>
                        <a:t>% </a:t>
                      </a:r>
                      <a:r>
                        <a:rPr lang="en-US" sz="1600" b="0" i="0" u="none" strike="noStrike" dirty="0" err="1" smtClean="0">
                          <a:solidFill>
                            <a:schemeClr val="bg1"/>
                          </a:solidFill>
                          <a:effectLst/>
                          <a:latin typeface="+mn-lt"/>
                          <a:cs typeface="Calibri" pitchFamily="34" charset="0"/>
                        </a:rPr>
                        <a:t>pts</a:t>
                      </a:r>
                      <a:endParaRPr lang="en-US" sz="1600" b="0" i="0" u="none" strike="noStrike" dirty="0">
                        <a:solidFill>
                          <a:schemeClr val="bg1"/>
                        </a:solidFill>
                        <a:effectLst/>
                        <a:latin typeface="+mn-lt"/>
                        <a:cs typeface="Calibri" pitchFamily="34" charset="0"/>
                      </a:endParaRPr>
                    </a:p>
                  </a:txBody>
                  <a:tcPr marL="7620" marR="7620" marT="76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75000"/>
                      </a:schemeClr>
                    </a:solidFill>
                  </a:tcPr>
                </a:tc>
                <a:tc>
                  <a:txBody>
                    <a:bodyPr/>
                    <a:lstStyle/>
                    <a:p>
                      <a:pPr algn="ctr" fontAlgn="b"/>
                      <a:r>
                        <a:rPr lang="en-US" sz="1600" b="0" i="0" u="none" strike="noStrike" dirty="0" smtClean="0">
                          <a:solidFill>
                            <a:schemeClr val="bg1"/>
                          </a:solidFill>
                          <a:effectLst/>
                          <a:latin typeface="+mn-lt"/>
                          <a:cs typeface="Calibri" pitchFamily="34" charset="0"/>
                        </a:rPr>
                        <a:t>Average Risk</a:t>
                      </a:r>
                    </a:p>
                    <a:p>
                      <a:pPr marL="0" marR="0" indent="0" algn="ctr" defTabSz="914400" rtl="0" eaLnBrk="1" fontAlgn="b" latinLnBrk="0" hangingPunct="1">
                        <a:lnSpc>
                          <a:spcPct val="100000"/>
                        </a:lnSpc>
                        <a:spcBef>
                          <a:spcPts val="0"/>
                        </a:spcBef>
                        <a:spcAft>
                          <a:spcPts val="0"/>
                        </a:spcAft>
                        <a:buClrTx/>
                        <a:buSzTx/>
                        <a:buFontTx/>
                        <a:buNone/>
                        <a:tabLst/>
                        <a:defRPr/>
                      </a:pPr>
                      <a:r>
                        <a:rPr lang="en-US" sz="1600" b="0" i="0" u="none" strike="noStrike" dirty="0" smtClean="0">
                          <a:solidFill>
                            <a:schemeClr val="bg1"/>
                          </a:solidFill>
                          <a:effectLst/>
                          <a:latin typeface="+mn-lt"/>
                          <a:cs typeface="Calibri" pitchFamily="34" charset="0"/>
                        </a:rPr>
                        <a:t>95% CI</a:t>
                      </a:r>
                    </a:p>
                  </a:txBody>
                  <a:tcPr marL="7620" marR="7620" marT="76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75000"/>
                      </a:schemeClr>
                    </a:solidFill>
                  </a:tcPr>
                </a:tc>
                <a:tc>
                  <a:txBody>
                    <a:bodyPr/>
                    <a:lstStyle/>
                    <a:p>
                      <a:pPr algn="ctr" fontAlgn="ctr"/>
                      <a:r>
                        <a:rPr lang="en-US" sz="1600" b="0" i="0" u="none" strike="noStrike" dirty="0">
                          <a:solidFill>
                            <a:schemeClr val="bg1"/>
                          </a:solidFill>
                          <a:effectLst/>
                          <a:latin typeface="+mn-lt"/>
                          <a:cs typeface="Calibri" pitchFamily="34" charset="0"/>
                        </a:rPr>
                        <a:t>% </a:t>
                      </a:r>
                      <a:r>
                        <a:rPr lang="en-US" sz="1600" b="0" i="0" u="none" strike="noStrike" dirty="0" err="1">
                          <a:solidFill>
                            <a:schemeClr val="bg1"/>
                          </a:solidFill>
                          <a:effectLst/>
                          <a:latin typeface="+mn-lt"/>
                          <a:cs typeface="Calibri" pitchFamily="34" charset="0"/>
                        </a:rPr>
                        <a:t>pts</a:t>
                      </a:r>
                      <a:endParaRPr lang="en-US" sz="1600" b="0" i="0" u="none" strike="noStrike" dirty="0">
                        <a:solidFill>
                          <a:schemeClr val="bg1"/>
                        </a:solidFill>
                        <a:effectLst/>
                        <a:latin typeface="+mn-lt"/>
                        <a:cs typeface="Calibri" pitchFamily="34" charset="0"/>
                      </a:endParaRPr>
                    </a:p>
                  </a:txBody>
                  <a:tcPr marL="7620" marR="7620" marT="76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75000"/>
                      </a:schemeClr>
                    </a:solidFill>
                  </a:tcPr>
                </a:tc>
                <a:tc>
                  <a:txBody>
                    <a:bodyPr/>
                    <a:lstStyle/>
                    <a:p>
                      <a:pPr algn="ctr" fontAlgn="b"/>
                      <a:r>
                        <a:rPr lang="en-US" sz="1600" b="0" i="0" u="none" strike="noStrike" dirty="0" smtClean="0">
                          <a:solidFill>
                            <a:schemeClr val="bg1"/>
                          </a:solidFill>
                          <a:effectLst/>
                          <a:latin typeface="+mn-lt"/>
                          <a:cs typeface="Calibri" pitchFamily="34" charset="0"/>
                        </a:rPr>
                        <a:t>Average Risk</a:t>
                      </a:r>
                    </a:p>
                    <a:p>
                      <a:pPr marL="0" marR="0" indent="0" algn="ctr" defTabSz="914400" rtl="0" eaLnBrk="1" fontAlgn="b" latinLnBrk="0" hangingPunct="1">
                        <a:lnSpc>
                          <a:spcPct val="100000"/>
                        </a:lnSpc>
                        <a:spcBef>
                          <a:spcPts val="0"/>
                        </a:spcBef>
                        <a:spcAft>
                          <a:spcPts val="0"/>
                        </a:spcAft>
                        <a:buClrTx/>
                        <a:buSzTx/>
                        <a:buFontTx/>
                        <a:buNone/>
                        <a:tabLst/>
                        <a:defRPr/>
                      </a:pPr>
                      <a:r>
                        <a:rPr lang="en-US" sz="1600" b="0" i="0" u="none" strike="noStrike" dirty="0" smtClean="0">
                          <a:solidFill>
                            <a:schemeClr val="bg1"/>
                          </a:solidFill>
                          <a:effectLst/>
                          <a:latin typeface="+mn-lt"/>
                          <a:cs typeface="Calibri" pitchFamily="34" charset="0"/>
                        </a:rPr>
                        <a:t>95% CI</a:t>
                      </a:r>
                    </a:p>
                  </a:txBody>
                  <a:tcPr marL="7620" marR="7620" marT="76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75000"/>
                      </a:schemeClr>
                    </a:solidFill>
                  </a:tcPr>
                </a:tc>
              </a:tr>
              <a:tr h="402729">
                <a:tc>
                  <a:txBody>
                    <a:bodyPr/>
                    <a:lstStyle/>
                    <a:p>
                      <a:pPr algn="ctr" fontAlgn="b"/>
                      <a:r>
                        <a:rPr lang="en-US" sz="1600" b="0" i="0" u="none" strike="noStrike" dirty="0" smtClean="0">
                          <a:solidFill>
                            <a:schemeClr val="tx1"/>
                          </a:solidFill>
                          <a:effectLst/>
                          <a:latin typeface="+mn-lt"/>
                          <a:cs typeface="Calibri" pitchFamily="34" charset="0"/>
                        </a:rPr>
                        <a:t>Low  </a:t>
                      </a:r>
                      <a:endParaRPr lang="en-US" sz="1600" b="0" i="0" u="none" strike="noStrike" dirty="0">
                        <a:solidFill>
                          <a:schemeClr val="tx1"/>
                        </a:solidFill>
                        <a:effectLst/>
                        <a:latin typeface="+mn-lt"/>
                        <a:cs typeface="Calibri" pitchFamily="34" charset="0"/>
                      </a:endParaRPr>
                    </a:p>
                  </a:txBody>
                  <a:tcPr marL="7620" marR="7620" marT="76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chemeClr val="tx1"/>
                          </a:solidFill>
                          <a:effectLst/>
                          <a:latin typeface="+mn-lt"/>
                          <a:cs typeface="Calibri" pitchFamily="34" charset="0"/>
                        </a:rPr>
                        <a:t>39%</a:t>
                      </a:r>
                    </a:p>
                  </a:txBody>
                  <a:tcPr marL="7620" marR="7620" marT="76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chemeClr val="tx1"/>
                          </a:solidFill>
                          <a:effectLst/>
                          <a:latin typeface="+mn-lt"/>
                          <a:cs typeface="Calibri" pitchFamily="34" charset="0"/>
                        </a:rPr>
                        <a:t>9</a:t>
                      </a:r>
                      <a:r>
                        <a:rPr lang="en-US" sz="1600" b="0" i="0" u="none" strike="noStrike" dirty="0" smtClean="0">
                          <a:solidFill>
                            <a:schemeClr val="tx1"/>
                          </a:solidFill>
                          <a:effectLst/>
                          <a:latin typeface="+mn-lt"/>
                          <a:cs typeface="Calibri" pitchFamily="34" charset="0"/>
                        </a:rPr>
                        <a:t>% (6-13%)</a:t>
                      </a:r>
                      <a:endParaRPr lang="en-US" sz="1600" b="0" i="0" u="none" strike="noStrike" dirty="0">
                        <a:solidFill>
                          <a:schemeClr val="tx1"/>
                        </a:solidFill>
                        <a:effectLst/>
                        <a:latin typeface="+mn-lt"/>
                        <a:cs typeface="Calibri" pitchFamily="34" charset="0"/>
                      </a:endParaRPr>
                    </a:p>
                  </a:txBody>
                  <a:tcPr marL="7620" marR="7620" marT="76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chemeClr val="tx1"/>
                          </a:solidFill>
                          <a:effectLst/>
                          <a:latin typeface="+mn-lt"/>
                          <a:cs typeface="Calibri" pitchFamily="34" charset="0"/>
                        </a:rPr>
                        <a:t>41%</a:t>
                      </a:r>
                    </a:p>
                  </a:txBody>
                  <a:tcPr marL="7620" marR="7620" marT="76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chemeClr val="tx1"/>
                          </a:solidFill>
                          <a:effectLst/>
                          <a:latin typeface="+mn-lt"/>
                          <a:cs typeface="Calibri" pitchFamily="34" charset="0"/>
                        </a:rPr>
                        <a:t>21</a:t>
                      </a:r>
                      <a:r>
                        <a:rPr lang="en-US" sz="1600" b="0" i="0" u="none" strike="noStrike" dirty="0" smtClean="0">
                          <a:solidFill>
                            <a:schemeClr val="tx1"/>
                          </a:solidFill>
                          <a:effectLst/>
                          <a:latin typeface="+mn-lt"/>
                          <a:cs typeface="Calibri" pitchFamily="34" charset="0"/>
                        </a:rPr>
                        <a:t>% (16-26%)</a:t>
                      </a:r>
                      <a:endParaRPr lang="en-US" sz="1600" b="0" i="0" u="none" strike="noStrike" dirty="0">
                        <a:solidFill>
                          <a:schemeClr val="tx1"/>
                        </a:solidFill>
                        <a:effectLst/>
                        <a:latin typeface="+mn-lt"/>
                        <a:cs typeface="Calibri" pitchFamily="34" charset="0"/>
                      </a:endParaRPr>
                    </a:p>
                  </a:txBody>
                  <a:tcPr marL="7620" marR="7620" marT="76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a:solidFill>
                            <a:schemeClr val="tx1"/>
                          </a:solidFill>
                          <a:effectLst/>
                          <a:latin typeface="+mn-lt"/>
                          <a:cs typeface="Calibri" pitchFamily="34" charset="0"/>
                        </a:rPr>
                        <a:t>33%</a:t>
                      </a:r>
                    </a:p>
                  </a:txBody>
                  <a:tcPr marL="7620" marR="7620" marT="76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chemeClr val="tx1"/>
                          </a:solidFill>
                          <a:effectLst/>
                          <a:latin typeface="+mn-lt"/>
                          <a:cs typeface="Calibri" pitchFamily="34" charset="0"/>
                        </a:rPr>
                        <a:t>40</a:t>
                      </a:r>
                      <a:r>
                        <a:rPr lang="en-US" sz="1600" b="0" i="0" u="none" strike="noStrike" dirty="0" smtClean="0">
                          <a:solidFill>
                            <a:schemeClr val="tx1"/>
                          </a:solidFill>
                          <a:effectLst/>
                          <a:latin typeface="+mn-lt"/>
                          <a:cs typeface="Calibri" pitchFamily="34" charset="0"/>
                        </a:rPr>
                        <a:t>% (32-48%)</a:t>
                      </a:r>
                      <a:endParaRPr lang="en-US" sz="1600" b="0" i="0" u="none" strike="noStrike" dirty="0">
                        <a:solidFill>
                          <a:schemeClr val="tx1"/>
                        </a:solidFill>
                        <a:effectLst/>
                        <a:latin typeface="+mn-lt"/>
                        <a:cs typeface="Calibri" pitchFamily="34" charset="0"/>
                      </a:endParaRPr>
                    </a:p>
                  </a:txBody>
                  <a:tcPr marL="7620" marR="7620" marT="76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2729">
                <a:tc>
                  <a:txBody>
                    <a:bodyPr/>
                    <a:lstStyle/>
                    <a:p>
                      <a:pPr algn="ctr" fontAlgn="b"/>
                      <a:r>
                        <a:rPr lang="en-US" sz="1600" b="0" i="0" u="none" strike="noStrike" dirty="0">
                          <a:solidFill>
                            <a:schemeClr val="tx1"/>
                          </a:solidFill>
                          <a:effectLst/>
                          <a:latin typeface="+mn-lt"/>
                          <a:cs typeface="Calibri" pitchFamily="34" charset="0"/>
                        </a:rPr>
                        <a:t>Intermediate</a:t>
                      </a:r>
                    </a:p>
                  </a:txBody>
                  <a:tcPr marL="7620" marR="7620" marT="76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chemeClr val="tx1"/>
                          </a:solidFill>
                          <a:effectLst/>
                          <a:latin typeface="+mn-lt"/>
                          <a:cs typeface="Calibri" pitchFamily="34" charset="0"/>
                        </a:rPr>
                        <a:t>36%</a:t>
                      </a:r>
                    </a:p>
                  </a:txBody>
                  <a:tcPr marL="7620" marR="7620" marT="76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smtClean="0">
                          <a:solidFill>
                            <a:schemeClr val="tx1"/>
                          </a:solidFill>
                          <a:effectLst/>
                          <a:latin typeface="+mn-lt"/>
                          <a:cs typeface="Calibri" pitchFamily="34" charset="0"/>
                        </a:rPr>
                        <a:t>13% (8-17%)</a:t>
                      </a:r>
                      <a:endParaRPr lang="en-US" sz="1600" b="0" i="0" u="none" strike="noStrike" dirty="0">
                        <a:solidFill>
                          <a:schemeClr val="tx1"/>
                        </a:solidFill>
                        <a:effectLst/>
                        <a:latin typeface="+mn-lt"/>
                        <a:cs typeface="Calibri" pitchFamily="34" charset="0"/>
                      </a:endParaRPr>
                    </a:p>
                  </a:txBody>
                  <a:tcPr marL="7620" marR="7620" marT="76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a:solidFill>
                            <a:schemeClr val="tx1"/>
                          </a:solidFill>
                          <a:effectLst/>
                          <a:latin typeface="+mn-lt"/>
                          <a:cs typeface="Calibri" pitchFamily="34" charset="0"/>
                        </a:rPr>
                        <a:t>34%</a:t>
                      </a:r>
                    </a:p>
                  </a:txBody>
                  <a:tcPr marL="7620" marR="7620" marT="76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chemeClr val="tx1"/>
                          </a:solidFill>
                          <a:effectLst/>
                          <a:latin typeface="+mn-lt"/>
                          <a:cs typeface="Calibri" pitchFamily="34" charset="0"/>
                        </a:rPr>
                        <a:t>29</a:t>
                      </a:r>
                      <a:r>
                        <a:rPr lang="en-US" sz="1600" b="0" i="0" u="none" strike="noStrike" dirty="0" smtClean="0">
                          <a:solidFill>
                            <a:schemeClr val="tx1"/>
                          </a:solidFill>
                          <a:effectLst/>
                          <a:latin typeface="+mn-lt"/>
                          <a:cs typeface="Calibri" pitchFamily="34" charset="0"/>
                        </a:rPr>
                        <a:t>% (24-34%)</a:t>
                      </a:r>
                      <a:endParaRPr lang="en-US" sz="1600" b="0" i="0" u="none" strike="noStrike" dirty="0">
                        <a:solidFill>
                          <a:schemeClr val="tx1"/>
                        </a:solidFill>
                        <a:effectLst/>
                        <a:latin typeface="+mn-lt"/>
                        <a:cs typeface="Calibri" pitchFamily="34" charset="0"/>
                      </a:endParaRPr>
                    </a:p>
                  </a:txBody>
                  <a:tcPr marL="7620" marR="7620" marT="76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chemeClr val="tx1"/>
                          </a:solidFill>
                          <a:effectLst/>
                          <a:latin typeface="+mn-lt"/>
                          <a:cs typeface="Calibri" pitchFamily="34" charset="0"/>
                        </a:rPr>
                        <a:t>37%</a:t>
                      </a:r>
                    </a:p>
                  </a:txBody>
                  <a:tcPr marL="7620" marR="7620" marT="76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chemeClr val="tx1"/>
                          </a:solidFill>
                          <a:effectLst/>
                          <a:latin typeface="+mn-lt"/>
                          <a:cs typeface="Calibri" pitchFamily="34" charset="0"/>
                        </a:rPr>
                        <a:t>51</a:t>
                      </a:r>
                      <a:r>
                        <a:rPr lang="en-US" sz="1600" b="0" i="0" u="none" strike="noStrike" dirty="0" smtClean="0">
                          <a:solidFill>
                            <a:schemeClr val="tx1"/>
                          </a:solidFill>
                          <a:effectLst/>
                          <a:latin typeface="+mn-lt"/>
                          <a:cs typeface="Calibri" pitchFamily="34" charset="0"/>
                        </a:rPr>
                        <a:t>% (43-59%)</a:t>
                      </a:r>
                      <a:endParaRPr lang="en-US" sz="1600" b="0" i="0" u="none" strike="noStrike" dirty="0">
                        <a:solidFill>
                          <a:schemeClr val="tx1"/>
                        </a:solidFill>
                        <a:effectLst/>
                        <a:latin typeface="+mn-lt"/>
                        <a:cs typeface="Calibri" pitchFamily="34" charset="0"/>
                      </a:endParaRPr>
                    </a:p>
                  </a:txBody>
                  <a:tcPr marL="7620" marR="7620" marT="76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2729">
                <a:tc>
                  <a:txBody>
                    <a:bodyPr/>
                    <a:lstStyle/>
                    <a:p>
                      <a:pPr algn="ctr" fontAlgn="b"/>
                      <a:r>
                        <a:rPr lang="en-US" sz="1600" b="0" i="0" u="none" strike="noStrike" dirty="0">
                          <a:solidFill>
                            <a:schemeClr val="tx1"/>
                          </a:solidFill>
                          <a:effectLst/>
                          <a:latin typeface="+mn-lt"/>
                          <a:cs typeface="Calibri" pitchFamily="34" charset="0"/>
                        </a:rPr>
                        <a:t>High</a:t>
                      </a:r>
                    </a:p>
                  </a:txBody>
                  <a:tcPr marL="7620" marR="7620" marT="76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chemeClr val="tx1"/>
                          </a:solidFill>
                          <a:effectLst/>
                          <a:latin typeface="+mn-lt"/>
                          <a:cs typeface="Calibri" pitchFamily="34" charset="0"/>
                        </a:rPr>
                        <a:t>25%</a:t>
                      </a:r>
                    </a:p>
                  </a:txBody>
                  <a:tcPr marL="7620" marR="7620" marT="76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chemeClr val="tx1"/>
                          </a:solidFill>
                          <a:effectLst/>
                          <a:latin typeface="+mn-lt"/>
                          <a:cs typeface="Calibri" pitchFamily="34" charset="0"/>
                        </a:rPr>
                        <a:t>18</a:t>
                      </a:r>
                      <a:r>
                        <a:rPr lang="en-US" sz="1600" b="0" i="0" u="none" strike="noStrike" dirty="0" smtClean="0">
                          <a:solidFill>
                            <a:schemeClr val="tx1"/>
                          </a:solidFill>
                          <a:effectLst/>
                          <a:latin typeface="+mn-lt"/>
                          <a:cs typeface="Calibri" pitchFamily="34" charset="0"/>
                        </a:rPr>
                        <a:t>% (12-25%)</a:t>
                      </a:r>
                      <a:endParaRPr lang="en-US" sz="1600" b="0" i="0" u="none" strike="noStrike" dirty="0">
                        <a:solidFill>
                          <a:schemeClr val="tx1"/>
                        </a:solidFill>
                        <a:effectLst/>
                        <a:latin typeface="+mn-lt"/>
                        <a:cs typeface="Calibri" pitchFamily="34" charset="0"/>
                      </a:endParaRPr>
                    </a:p>
                  </a:txBody>
                  <a:tcPr marL="7620" marR="7620" marT="76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a:solidFill>
                            <a:schemeClr val="tx1"/>
                          </a:solidFill>
                          <a:effectLst/>
                          <a:latin typeface="+mn-lt"/>
                          <a:cs typeface="Calibri" pitchFamily="34" charset="0"/>
                        </a:rPr>
                        <a:t>25%</a:t>
                      </a:r>
                    </a:p>
                  </a:txBody>
                  <a:tcPr marL="7620" marR="7620" marT="76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chemeClr val="tx1"/>
                          </a:solidFill>
                          <a:effectLst/>
                          <a:latin typeface="+mn-lt"/>
                          <a:cs typeface="Calibri" pitchFamily="34" charset="0"/>
                        </a:rPr>
                        <a:t>38</a:t>
                      </a:r>
                      <a:r>
                        <a:rPr lang="en-US" sz="1600" b="0" i="0" u="none" strike="noStrike" dirty="0" smtClean="0">
                          <a:solidFill>
                            <a:schemeClr val="tx1"/>
                          </a:solidFill>
                          <a:effectLst/>
                          <a:latin typeface="+mn-lt"/>
                          <a:cs typeface="Calibri" pitchFamily="34" charset="0"/>
                        </a:rPr>
                        <a:t>% (30-46%)</a:t>
                      </a:r>
                      <a:endParaRPr lang="en-US" sz="1600" b="0" i="0" u="none" strike="noStrike" dirty="0">
                        <a:solidFill>
                          <a:schemeClr val="tx1"/>
                        </a:solidFill>
                        <a:effectLst/>
                        <a:latin typeface="+mn-lt"/>
                        <a:cs typeface="Calibri" pitchFamily="34" charset="0"/>
                      </a:endParaRPr>
                    </a:p>
                  </a:txBody>
                  <a:tcPr marL="7620" marR="7620" marT="76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a:solidFill>
                            <a:schemeClr val="tx1"/>
                          </a:solidFill>
                          <a:effectLst/>
                          <a:latin typeface="+mn-lt"/>
                          <a:cs typeface="Calibri" pitchFamily="34" charset="0"/>
                        </a:rPr>
                        <a:t>30%</a:t>
                      </a:r>
                    </a:p>
                  </a:txBody>
                  <a:tcPr marL="7620" marR="7620" marT="76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600" b="0" i="0" u="none" strike="noStrike" dirty="0">
                          <a:solidFill>
                            <a:schemeClr val="tx1"/>
                          </a:solidFill>
                          <a:effectLst/>
                          <a:latin typeface="+mn-lt"/>
                          <a:cs typeface="Calibri" pitchFamily="34" charset="0"/>
                        </a:rPr>
                        <a:t>64</a:t>
                      </a:r>
                      <a:r>
                        <a:rPr lang="en-US" sz="1600" b="0" i="0" u="none" strike="noStrike" dirty="0" smtClean="0">
                          <a:solidFill>
                            <a:schemeClr val="tx1"/>
                          </a:solidFill>
                          <a:effectLst/>
                          <a:latin typeface="+mn-lt"/>
                          <a:cs typeface="Calibri" pitchFamily="34" charset="0"/>
                        </a:rPr>
                        <a:t>% (55-74%)</a:t>
                      </a:r>
                      <a:endParaRPr lang="en-US" sz="1600" b="0" i="0" u="none" strike="noStrike" dirty="0">
                        <a:solidFill>
                          <a:schemeClr val="tx1"/>
                        </a:solidFill>
                        <a:effectLst/>
                        <a:latin typeface="+mn-lt"/>
                        <a:cs typeface="Calibri" pitchFamily="34" charset="0"/>
                      </a:endParaRPr>
                    </a:p>
                  </a:txBody>
                  <a:tcPr marL="7620" marR="7620" marT="7619"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27026" name="TextBox 14"/>
          <p:cNvSpPr txBox="1">
            <a:spLocks noChangeArrowheads="1"/>
          </p:cNvSpPr>
          <p:nvPr/>
        </p:nvSpPr>
        <p:spPr bwMode="auto">
          <a:xfrm>
            <a:off x="387350" y="4383088"/>
            <a:ext cx="8416925"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i="1">
                <a:solidFill>
                  <a:srgbClr val="FF0000"/>
                </a:solidFill>
                <a:latin typeface="Arial" pitchFamily="34" charset="0"/>
              </a:defRPr>
            </a:lvl1pPr>
            <a:lvl2pPr marL="742950" indent="-285750" eaLnBrk="0" hangingPunct="0">
              <a:defRPr b="1" i="1">
                <a:solidFill>
                  <a:srgbClr val="FF0000"/>
                </a:solidFill>
                <a:latin typeface="Arial" pitchFamily="34" charset="0"/>
              </a:defRPr>
            </a:lvl2pPr>
            <a:lvl3pPr marL="1143000" indent="-228600" eaLnBrk="0" hangingPunct="0">
              <a:defRPr b="1" i="1">
                <a:solidFill>
                  <a:srgbClr val="FF0000"/>
                </a:solidFill>
                <a:latin typeface="Arial" pitchFamily="34" charset="0"/>
              </a:defRPr>
            </a:lvl3pPr>
            <a:lvl4pPr marL="1600200" indent="-228600" eaLnBrk="0" hangingPunct="0">
              <a:defRPr b="1" i="1">
                <a:solidFill>
                  <a:srgbClr val="FF0000"/>
                </a:solidFill>
                <a:latin typeface="Arial" pitchFamily="34" charset="0"/>
              </a:defRPr>
            </a:lvl4pPr>
            <a:lvl5pPr marL="2057400" indent="-228600" eaLnBrk="0" hangingPunct="0">
              <a:defRPr b="1" i="1">
                <a:solidFill>
                  <a:srgbClr val="FF0000"/>
                </a:solidFill>
                <a:latin typeface="Arial" pitchFamily="34" charset="0"/>
              </a:defRPr>
            </a:lvl5pPr>
            <a:lvl6pPr marL="2514600" indent="-228600" algn="ctr" eaLnBrk="0" fontAlgn="base" hangingPunct="0">
              <a:spcBef>
                <a:spcPct val="0"/>
              </a:spcBef>
              <a:spcAft>
                <a:spcPct val="0"/>
              </a:spcAft>
              <a:defRPr b="1" i="1">
                <a:solidFill>
                  <a:srgbClr val="FF0000"/>
                </a:solidFill>
                <a:latin typeface="Arial" pitchFamily="34" charset="0"/>
              </a:defRPr>
            </a:lvl6pPr>
            <a:lvl7pPr marL="2971800" indent="-228600" algn="ctr" eaLnBrk="0" fontAlgn="base" hangingPunct="0">
              <a:spcBef>
                <a:spcPct val="0"/>
              </a:spcBef>
              <a:spcAft>
                <a:spcPct val="0"/>
              </a:spcAft>
              <a:defRPr b="1" i="1">
                <a:solidFill>
                  <a:srgbClr val="FF0000"/>
                </a:solidFill>
                <a:latin typeface="Arial" pitchFamily="34" charset="0"/>
              </a:defRPr>
            </a:lvl7pPr>
            <a:lvl8pPr marL="3429000" indent="-228600" algn="ctr" eaLnBrk="0" fontAlgn="base" hangingPunct="0">
              <a:spcBef>
                <a:spcPct val="0"/>
              </a:spcBef>
              <a:spcAft>
                <a:spcPct val="0"/>
              </a:spcAft>
              <a:defRPr b="1" i="1">
                <a:solidFill>
                  <a:srgbClr val="FF0000"/>
                </a:solidFill>
                <a:latin typeface="Arial" pitchFamily="34" charset="0"/>
              </a:defRPr>
            </a:lvl8pPr>
            <a:lvl9pPr marL="3886200" indent="-228600" algn="ctr" eaLnBrk="0" fontAlgn="base" hangingPunct="0">
              <a:spcBef>
                <a:spcPct val="0"/>
              </a:spcBef>
              <a:spcAft>
                <a:spcPct val="0"/>
              </a:spcAft>
              <a:defRPr b="1" i="1">
                <a:solidFill>
                  <a:srgbClr val="FF0000"/>
                </a:solidFill>
                <a:latin typeface="Arial" pitchFamily="34" charset="0"/>
              </a:defRPr>
            </a:lvl9pPr>
          </a:lstStyle>
          <a:p>
            <a:pPr algn="l"/>
            <a:r>
              <a:rPr lang="en-US" sz="1400" b="0" i="0" dirty="0">
                <a:solidFill>
                  <a:srgbClr val="FFFFFF"/>
                </a:solidFill>
                <a:ea typeface="Calibri" pitchFamily="34" charset="0"/>
                <a:cs typeface="Calibri" pitchFamily="34" charset="0"/>
              </a:rPr>
              <a:t>* Pre-specified RS Groups:  Low (RS&lt;30), Intermediate (30≤RS&lt;41), High (RS≥41).  </a:t>
            </a:r>
          </a:p>
        </p:txBody>
      </p:sp>
      <p:sp>
        <p:nvSpPr>
          <p:cNvPr id="127027" name="Content Placeholder 2"/>
          <p:cNvSpPr>
            <a:spLocks noGrp="1"/>
          </p:cNvSpPr>
          <p:nvPr>
            <p:ph idx="1"/>
          </p:nvPr>
        </p:nvSpPr>
        <p:spPr>
          <a:xfrm>
            <a:off x="609600" y="4953000"/>
            <a:ext cx="7848600" cy="990600"/>
          </a:xfrm>
        </p:spPr>
        <p:txBody>
          <a:bodyPr/>
          <a:lstStyle/>
          <a:p>
            <a:pPr>
              <a:buClr>
                <a:schemeClr val="tx1"/>
              </a:buClr>
              <a:buSzPct val="100000"/>
              <a:buFont typeface="Arial" pitchFamily="34" charset="0"/>
              <a:buChar char="•"/>
            </a:pPr>
            <a:r>
              <a:rPr lang="en-US" sz="2000" b="0" dirty="0" smtClean="0">
                <a:effectLst/>
                <a:ea typeface="Calibri" pitchFamily="34" charset="0"/>
                <a:cs typeface="Calibri" pitchFamily="34" charset="0"/>
              </a:rPr>
              <a:t>Recurrence risk is significantly higher in high vs. </a:t>
            </a:r>
            <a:r>
              <a:rPr lang="en-US" sz="2000" b="0" dirty="0">
                <a:effectLst/>
                <a:ea typeface="Calibri" pitchFamily="34" charset="0"/>
                <a:cs typeface="Calibri" pitchFamily="34" charset="0"/>
              </a:rPr>
              <a:t>l</a:t>
            </a:r>
            <a:r>
              <a:rPr lang="en-US" sz="2000" b="0" dirty="0" smtClean="0">
                <a:effectLst/>
                <a:ea typeface="Calibri" pitchFamily="34" charset="0"/>
                <a:cs typeface="Calibri" pitchFamily="34" charset="0"/>
              </a:rPr>
              <a:t>ow RS group:  HR = 2.11, p&lt;0.001</a:t>
            </a:r>
          </a:p>
          <a:p>
            <a:pPr>
              <a:buClr>
                <a:schemeClr val="tx1"/>
              </a:buClr>
              <a:buSzPct val="100000"/>
              <a:buFont typeface="Arial" pitchFamily="34" charset="0"/>
              <a:buChar char="•"/>
            </a:pPr>
            <a:endParaRPr lang="en-US" sz="2000" b="0" dirty="0" smtClean="0">
              <a:effectLst/>
              <a:ea typeface="Calibri" pitchFamily="34" charset="0"/>
              <a:cs typeface="Calibri" pitchFamily="34" charset="0"/>
            </a:endParaRPr>
          </a:p>
        </p:txBody>
      </p:sp>
    </p:spTree>
    <p:extLst>
      <p:ext uri="{BB962C8B-B14F-4D97-AF65-F5344CB8AC3E}">
        <p14:creationId xmlns:p14="http://schemas.microsoft.com/office/powerpoint/2010/main" val="316823831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610600" cy="1447800"/>
          </a:xfrm>
        </p:spPr>
        <p:txBody>
          <a:bodyPr/>
          <a:lstStyle/>
          <a:p>
            <a:pPr>
              <a:defRPr/>
            </a:pPr>
            <a:r>
              <a:rPr lang="en-US" sz="2800" dirty="0">
                <a:solidFill>
                  <a:schemeClr val="tx2">
                    <a:lumMod val="60000"/>
                    <a:lumOff val="40000"/>
                  </a:schemeClr>
                </a:solidFill>
                <a:effectLst/>
                <a:latin typeface="+mn-lt"/>
                <a:cs typeface="Calibri" pitchFamily="34" charset="0"/>
              </a:rPr>
              <a:t>Five-Year Recurrence Risk </a:t>
            </a:r>
            <a:r>
              <a:rPr lang="en-US" sz="2800" dirty="0" smtClean="0">
                <a:solidFill>
                  <a:schemeClr val="tx2">
                    <a:lumMod val="60000"/>
                    <a:lumOff val="40000"/>
                  </a:schemeClr>
                </a:solidFill>
                <a:effectLst/>
                <a:latin typeface="+mn-lt"/>
                <a:cs typeface="Calibri" pitchFamily="34" charset="0"/>
              </a:rPr>
              <a:t/>
            </a:r>
            <a:br>
              <a:rPr lang="en-US" sz="2800" dirty="0" smtClean="0">
                <a:solidFill>
                  <a:schemeClr val="tx2">
                    <a:lumMod val="60000"/>
                    <a:lumOff val="40000"/>
                  </a:schemeClr>
                </a:solidFill>
                <a:effectLst/>
                <a:latin typeface="+mn-lt"/>
                <a:cs typeface="Calibri" pitchFamily="34" charset="0"/>
              </a:rPr>
            </a:br>
            <a:r>
              <a:rPr lang="en-US" sz="2800" dirty="0" smtClean="0">
                <a:solidFill>
                  <a:schemeClr val="tx2">
                    <a:lumMod val="60000"/>
                    <a:lumOff val="40000"/>
                  </a:schemeClr>
                </a:solidFill>
                <a:effectLst/>
                <a:latin typeface="+mn-lt"/>
                <a:cs typeface="Calibri" pitchFamily="34" charset="0"/>
              </a:rPr>
              <a:t>by </a:t>
            </a:r>
            <a:r>
              <a:rPr lang="en-US" sz="2800" dirty="0">
                <a:solidFill>
                  <a:schemeClr val="tx2">
                    <a:lumMod val="60000"/>
                    <a:lumOff val="40000"/>
                  </a:schemeClr>
                </a:solidFill>
                <a:effectLst/>
                <a:latin typeface="+mn-lt"/>
                <a:cs typeface="Calibri" pitchFamily="34" charset="0"/>
              </a:rPr>
              <a:t>Recurrence </a:t>
            </a:r>
            <a:r>
              <a:rPr lang="en-US" sz="2800" dirty="0" smtClean="0">
                <a:solidFill>
                  <a:schemeClr val="tx2">
                    <a:lumMod val="60000"/>
                    <a:lumOff val="40000"/>
                  </a:schemeClr>
                </a:solidFill>
                <a:effectLst/>
                <a:latin typeface="+mn-lt"/>
                <a:cs typeface="Calibri" pitchFamily="34" charset="0"/>
              </a:rPr>
              <a:t>Score </a:t>
            </a:r>
            <a:r>
              <a:rPr lang="en-US" sz="2800" dirty="0">
                <a:solidFill>
                  <a:schemeClr val="tx2">
                    <a:lumMod val="60000"/>
                    <a:lumOff val="40000"/>
                  </a:schemeClr>
                </a:solidFill>
                <a:effectLst/>
                <a:latin typeface="+mn-lt"/>
                <a:cs typeface="Calibri" pitchFamily="34" charset="0"/>
              </a:rPr>
              <a:t>(RS)</a:t>
            </a:r>
            <a:endParaRPr lang="en-US" sz="2800" i="1" dirty="0">
              <a:solidFill>
                <a:schemeClr val="tx2">
                  <a:lumMod val="60000"/>
                  <a:lumOff val="40000"/>
                </a:schemeClr>
              </a:solidFill>
              <a:effectLst/>
              <a:latin typeface="+mn-lt"/>
              <a:cs typeface="Calibri" pitchFamily="34" charset="0"/>
            </a:endParaRPr>
          </a:p>
        </p:txBody>
      </p:sp>
      <p:graphicFrame>
        <p:nvGraphicFramePr>
          <p:cNvPr id="7" name="Group 1028"/>
          <p:cNvGraphicFramePr>
            <a:graphicFrameLocks noGrp="1"/>
          </p:cNvGraphicFramePr>
          <p:nvPr>
            <p:extLst>
              <p:ext uri="{D42A27DB-BD31-4B8C-83A1-F6EECF244321}">
                <p14:modId xmlns:p14="http://schemas.microsoft.com/office/powerpoint/2010/main" val="2358796287"/>
              </p:ext>
            </p:extLst>
          </p:nvPr>
        </p:nvGraphicFramePr>
        <p:xfrm>
          <a:off x="762000" y="1676400"/>
          <a:ext cx="7620000" cy="4685665"/>
        </p:xfrm>
        <a:graphic>
          <a:graphicData uri="http://schemas.openxmlformats.org/drawingml/2006/table">
            <a:tbl>
              <a:tblPr/>
              <a:tblGrid>
                <a:gridCol w="1905000"/>
                <a:gridCol w="1905000"/>
                <a:gridCol w="1905000"/>
                <a:gridCol w="1905000"/>
              </a:tblGrid>
              <a:tr h="434975">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bg1"/>
                        </a:solidFill>
                        <a:effectLst/>
                        <a:latin typeface="Arial" pitchFamily="34" charset="0"/>
                        <a:ea typeface="MS PGothic" pitchFamily="34" charset="-128"/>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bg1"/>
                        </a:solidFill>
                        <a:effectLst/>
                        <a:latin typeface="Arial" pitchFamily="34" charset="0"/>
                        <a:ea typeface="MS PGothic" pitchFamily="34" charset="-128"/>
                      </a:endParaRP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bg1"/>
                          </a:solidFill>
                          <a:effectLst/>
                          <a:latin typeface="Arial" pitchFamily="34" charset="0"/>
                          <a:ea typeface="MS PGothic" pitchFamily="34" charset="-128"/>
                        </a:rPr>
                        <a:t>5-FU</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bg1"/>
                          </a:solidFill>
                          <a:effectLst/>
                          <a:latin typeface="Arial" pitchFamily="34" charset="0"/>
                          <a:ea typeface="MS PGothic" pitchFamily="34" charset="-128"/>
                        </a:rPr>
                        <a:t>5-FU + Ox</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C0C0C0"/>
                    </a:solidFill>
                  </a:tcPr>
                </a:tc>
              </a:tr>
              <a:tr h="434975">
                <a:tc rowSpan="3">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pitchFamily="34" charset="0"/>
                          <a:ea typeface="MS PGothic" pitchFamily="34" charset="-128"/>
                        </a:rPr>
                        <a:t>Stage II</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ea typeface="MS PGothic" pitchFamily="34" charset="-128"/>
                        </a:rPr>
                        <a:t>  Low RS</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ea typeface="MS PGothic" pitchFamily="34" charset="-128"/>
                        </a:rPr>
                        <a:t>7%</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ea typeface="MS PGothic" pitchFamily="34" charset="-128"/>
                        </a:rPr>
                        <a:t>12%</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r h="434975">
                <a:tc vMerge="1">
                  <a:txBody>
                    <a:bodyPr/>
                    <a:lstStyle/>
                    <a:p>
                      <a:endParaRPr lang="en-US"/>
                    </a:p>
                  </a:txBody>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ea typeface="MS PGothic" pitchFamily="34" charset="-128"/>
                        </a:rPr>
                        <a:t>  </a:t>
                      </a:r>
                      <a:r>
                        <a:rPr kumimoji="0" lang="en-US" sz="1800" b="0" i="0" u="none" strike="noStrike" cap="none" normalizeH="0" baseline="0" dirty="0" err="1" smtClean="0">
                          <a:ln>
                            <a:noFill/>
                          </a:ln>
                          <a:solidFill>
                            <a:schemeClr val="tx1"/>
                          </a:solidFill>
                          <a:effectLst/>
                          <a:latin typeface="Arial" pitchFamily="34" charset="0"/>
                          <a:ea typeface="MS PGothic" pitchFamily="34" charset="-128"/>
                        </a:rPr>
                        <a:t>Int</a:t>
                      </a:r>
                      <a:r>
                        <a:rPr kumimoji="0" lang="en-US" sz="1800" b="0" i="0" u="none" strike="noStrike" cap="none" normalizeH="0" baseline="0" dirty="0" smtClean="0">
                          <a:ln>
                            <a:noFill/>
                          </a:ln>
                          <a:solidFill>
                            <a:schemeClr val="tx1"/>
                          </a:solidFill>
                          <a:effectLst/>
                          <a:latin typeface="Arial" pitchFamily="34" charset="0"/>
                          <a:ea typeface="MS PGothic" pitchFamily="34" charset="-128"/>
                        </a:rPr>
                        <a:t> RS</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ea typeface="MS PGothic" pitchFamily="34" charset="-128"/>
                        </a:rPr>
                        <a:t>8%</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ea typeface="MS PGothic" pitchFamily="34" charset="-128"/>
                        </a:rPr>
                        <a:t>10%</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r h="434975">
                <a:tc vMerge="1">
                  <a:txBody>
                    <a:bodyPr/>
                    <a:lstStyle/>
                    <a:p>
                      <a:endParaRPr lang="en-US"/>
                    </a:p>
                  </a:txBody>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ea typeface="MS PGothic" pitchFamily="34" charset="-128"/>
                        </a:rPr>
                        <a:t>  High RS</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ea typeface="MS PGothic" pitchFamily="34" charset="-128"/>
                        </a:rPr>
                        <a:t>23%</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ea typeface="MS PGothic" pitchFamily="34" charset="-128"/>
                        </a:rPr>
                        <a:t>9%</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r h="168275">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500" b="1" i="0" u="none" strike="noStrike" cap="none" normalizeH="0" baseline="0" dirty="0" smtClean="0">
                        <a:ln>
                          <a:noFill/>
                        </a:ln>
                        <a:solidFill>
                          <a:schemeClr val="tx1"/>
                        </a:solidFill>
                        <a:effectLst/>
                        <a:latin typeface="Arial" pitchFamily="34" charset="0"/>
                        <a:ea typeface="MS PGothic" pitchFamily="34" charset="-128"/>
                      </a:endParaRP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500" b="0" i="0" u="none" strike="noStrike" cap="none" normalizeH="0" baseline="0" dirty="0" smtClean="0">
                        <a:ln>
                          <a:noFill/>
                        </a:ln>
                        <a:solidFill>
                          <a:schemeClr val="tx1"/>
                        </a:solidFill>
                        <a:effectLst/>
                        <a:latin typeface="Arial" pitchFamily="34" charset="0"/>
                        <a:ea typeface="MS PGothic" pitchFamily="34" charset="-128"/>
                      </a:endParaRP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500" b="0" i="0" u="none" strike="noStrike" cap="none" normalizeH="0" baseline="0" dirty="0" smtClean="0">
                        <a:ln>
                          <a:noFill/>
                        </a:ln>
                        <a:solidFill>
                          <a:schemeClr val="tx1"/>
                        </a:solidFill>
                        <a:effectLst/>
                        <a:latin typeface="Arial" pitchFamily="34" charset="0"/>
                        <a:ea typeface="MS PGothic" pitchFamily="34" charset="-128"/>
                      </a:endParaRP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500" b="0" i="0" u="none" strike="noStrike" cap="none" normalizeH="0" baseline="0" dirty="0" smtClean="0">
                        <a:ln>
                          <a:noFill/>
                        </a:ln>
                        <a:solidFill>
                          <a:schemeClr val="tx1"/>
                        </a:solidFill>
                        <a:effectLst/>
                        <a:latin typeface="Arial" pitchFamily="34" charset="0"/>
                        <a:ea typeface="MS PGothic" pitchFamily="34" charset="-128"/>
                      </a:endParaRP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r h="434975">
                <a:tc rowSpan="3">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pitchFamily="34" charset="0"/>
                          <a:ea typeface="MS PGothic" pitchFamily="34" charset="-128"/>
                        </a:rPr>
                        <a:t>Stage IIIA/B</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ea typeface="MS PGothic" pitchFamily="34" charset="-128"/>
                        </a:rPr>
                        <a:t>  Low RS</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ea typeface="MS PGothic" pitchFamily="34" charset="-128"/>
                        </a:rPr>
                        <a:t>19%</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ea typeface="MS PGothic" pitchFamily="34" charset="-128"/>
                        </a:rPr>
                        <a:t>17%</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r h="434975">
                <a:tc vMerge="1">
                  <a:txBody>
                    <a:bodyPr/>
                    <a:lstStyle/>
                    <a:p>
                      <a:endParaRPr lang="en-US"/>
                    </a:p>
                  </a:txBody>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ea typeface="MS PGothic" pitchFamily="34" charset="-128"/>
                        </a:rPr>
                        <a:t>  Int RS</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ea typeface="MS PGothic" pitchFamily="34" charset="-128"/>
                        </a:rPr>
                        <a:t>30%</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ea typeface="MS PGothic" pitchFamily="34" charset="-128"/>
                        </a:rPr>
                        <a:t>19%</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r h="434975">
                <a:tc vMerge="1">
                  <a:txBody>
                    <a:bodyPr/>
                    <a:lstStyle/>
                    <a:p>
                      <a:endParaRPr lang="en-US"/>
                    </a:p>
                  </a:txBody>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ea typeface="MS PGothic" pitchFamily="34" charset="-128"/>
                        </a:rPr>
                        <a:t>  High RS</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ea typeface="MS PGothic" pitchFamily="34" charset="-128"/>
                        </a:rPr>
                        <a:t>43%</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ea typeface="MS PGothic" pitchFamily="34" charset="-128"/>
                        </a:rPr>
                        <a:t>31%</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r h="144463">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500" b="1" i="0" u="none" strike="noStrike" cap="none" normalizeH="0" baseline="0" dirty="0" smtClean="0">
                        <a:ln>
                          <a:noFill/>
                        </a:ln>
                        <a:solidFill>
                          <a:schemeClr val="tx1"/>
                        </a:solidFill>
                        <a:effectLst/>
                        <a:latin typeface="Arial" pitchFamily="34" charset="0"/>
                        <a:ea typeface="MS PGothic" pitchFamily="34" charset="-128"/>
                      </a:endParaRP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500" b="0" i="0" u="none" strike="noStrike" cap="none" normalizeH="0" baseline="0" dirty="0" smtClean="0">
                        <a:ln>
                          <a:noFill/>
                        </a:ln>
                        <a:solidFill>
                          <a:schemeClr val="tx1"/>
                        </a:solidFill>
                        <a:effectLst/>
                        <a:latin typeface="Arial" pitchFamily="34" charset="0"/>
                        <a:ea typeface="MS PGothic" pitchFamily="34" charset="-128"/>
                      </a:endParaRP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500" b="0" i="0" u="none" strike="noStrike" cap="none" normalizeH="0" baseline="0" dirty="0" smtClean="0">
                        <a:ln>
                          <a:noFill/>
                        </a:ln>
                        <a:solidFill>
                          <a:schemeClr val="tx1"/>
                        </a:solidFill>
                        <a:effectLst/>
                        <a:latin typeface="Arial" pitchFamily="34" charset="0"/>
                        <a:ea typeface="MS PGothic" pitchFamily="34" charset="-128"/>
                      </a:endParaRP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500" b="0" i="0" u="none" strike="noStrike" cap="none" normalizeH="0" baseline="0" dirty="0" smtClean="0">
                        <a:ln>
                          <a:noFill/>
                        </a:ln>
                        <a:solidFill>
                          <a:schemeClr val="tx1"/>
                        </a:solidFill>
                        <a:effectLst/>
                        <a:latin typeface="Arial" pitchFamily="34" charset="0"/>
                        <a:ea typeface="MS PGothic" pitchFamily="34" charset="-128"/>
                      </a:endParaRP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r h="434975">
                <a:tc rowSpan="3">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pitchFamily="34" charset="0"/>
                          <a:ea typeface="MS PGothic" pitchFamily="34" charset="-128"/>
                        </a:rPr>
                        <a:t>Stage IIIC</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ea typeface="MS PGothic" pitchFamily="34" charset="-128"/>
                        </a:rPr>
                        <a:t>  Low RS</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ea typeface="MS PGothic" pitchFamily="34" charset="-128"/>
                        </a:rPr>
                        <a:t>41%</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ea typeface="MS PGothic" pitchFamily="34" charset="-128"/>
                        </a:rPr>
                        <a:t>38%</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r h="434975">
                <a:tc vMerge="1">
                  <a:txBody>
                    <a:bodyPr/>
                    <a:lstStyle/>
                    <a:p>
                      <a:endParaRPr lang="en-US"/>
                    </a:p>
                  </a:txBody>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ea typeface="MS PGothic" pitchFamily="34" charset="-128"/>
                        </a:rPr>
                        <a:t>  Int RS</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ea typeface="MS PGothic" pitchFamily="34" charset="-128"/>
                        </a:rPr>
                        <a:t>48%</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ea typeface="MS PGothic" pitchFamily="34" charset="-128"/>
                        </a:rPr>
                        <a:t>40%</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r h="434975">
                <a:tc vMerge="1">
                  <a:txBody>
                    <a:bodyPr/>
                    <a:lstStyle/>
                    <a:p>
                      <a:endParaRPr lang="en-US"/>
                    </a:p>
                  </a:txBody>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ea typeface="MS PGothic" pitchFamily="34" charset="-128"/>
                        </a:rPr>
                        <a:t>  High RS</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ea typeface="MS PGothic" pitchFamily="34" charset="-128"/>
                        </a:rPr>
                        <a:t>67%</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ea typeface="MS PGothic" pitchFamily="34" charset="-128"/>
                        </a:rPr>
                        <a:t>59%</a:t>
                      </a:r>
                    </a:p>
                  </a:txBody>
                  <a:tcPr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noFill/>
                  </a:tcPr>
                </a:tc>
              </a:tr>
            </a:tbl>
          </a:graphicData>
        </a:graphic>
      </p:graphicFrame>
      <p:sp>
        <p:nvSpPr>
          <p:cNvPr id="8" name="Rectangle 1079"/>
          <p:cNvSpPr>
            <a:spLocks noChangeArrowheads="1"/>
          </p:cNvSpPr>
          <p:nvPr/>
        </p:nvSpPr>
        <p:spPr bwMode="auto">
          <a:xfrm>
            <a:off x="0" y="6521450"/>
            <a:ext cx="4781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fontAlgn="base" hangingPunct="0">
              <a:spcBef>
                <a:spcPct val="0"/>
              </a:spcBef>
              <a:spcAft>
                <a:spcPct val="0"/>
              </a:spcAft>
            </a:pPr>
            <a:r>
              <a:rPr lang="en-US" sz="1600" dirty="0">
                <a:solidFill>
                  <a:srgbClr val="FFFFFF"/>
                </a:solidFill>
                <a:ea typeface="MS PGothic" pitchFamily="34" charset="-128"/>
              </a:rPr>
              <a:t>O’Connell M et al. </a:t>
            </a:r>
            <a:r>
              <a:rPr lang="en-US" sz="1600" i="1" dirty="0" err="1">
                <a:solidFill>
                  <a:srgbClr val="FFFFFF"/>
                </a:solidFill>
                <a:ea typeface="MS PGothic" pitchFamily="34" charset="-128"/>
              </a:rPr>
              <a:t>Proc</a:t>
            </a:r>
            <a:r>
              <a:rPr lang="en-US" sz="1600" i="1" dirty="0">
                <a:solidFill>
                  <a:srgbClr val="FFFFFF"/>
                </a:solidFill>
                <a:ea typeface="MS PGothic" pitchFamily="34" charset="-128"/>
              </a:rPr>
              <a:t> ASCO </a:t>
            </a:r>
            <a:r>
              <a:rPr lang="en-US" sz="1600" dirty="0">
                <a:solidFill>
                  <a:srgbClr val="FFFFFF"/>
                </a:solidFill>
                <a:ea typeface="MS PGothic" pitchFamily="34" charset="-128"/>
              </a:rPr>
              <a:t>2012;Abstract 3512.</a:t>
            </a:r>
            <a:endParaRPr lang="en-US" sz="2400" dirty="0">
              <a:solidFill>
                <a:srgbClr val="FFFFFF"/>
              </a:solidFill>
              <a:ea typeface="MS PGothic" pitchFamily="34" charset="-128"/>
            </a:endParaRPr>
          </a:p>
        </p:txBody>
      </p:sp>
    </p:spTree>
    <p:extLst>
      <p:ext uri="{BB962C8B-B14F-4D97-AF65-F5344CB8AC3E}">
        <p14:creationId xmlns:p14="http://schemas.microsoft.com/office/powerpoint/2010/main" val="262767679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924800" cy="1066800"/>
          </a:xfrm>
        </p:spPr>
        <p:txBody>
          <a:bodyPr/>
          <a:lstStyle/>
          <a:p>
            <a:pPr>
              <a:defRPr/>
            </a:pPr>
            <a:r>
              <a:rPr lang="en-US" sz="2800" dirty="0" smtClean="0">
                <a:solidFill>
                  <a:srgbClr val="FFFF00"/>
                </a:solidFill>
                <a:effectLst/>
                <a:latin typeface="+mn-lt"/>
                <a:cs typeface="Calibri" pitchFamily="34" charset="0"/>
              </a:rPr>
              <a:t>Primary Analysis: Recurrence </a:t>
            </a:r>
            <a:r>
              <a:rPr lang="en-US" sz="2800" dirty="0">
                <a:solidFill>
                  <a:srgbClr val="FFFF00"/>
                </a:solidFill>
                <a:effectLst/>
                <a:latin typeface="+mn-lt"/>
                <a:cs typeface="Calibri" pitchFamily="34" charset="0"/>
              </a:rPr>
              <a:t>Score Predicts Recurrence </a:t>
            </a:r>
            <a:r>
              <a:rPr lang="en-US" sz="2800" dirty="0" smtClean="0">
                <a:solidFill>
                  <a:srgbClr val="FFFF00"/>
                </a:solidFill>
                <a:effectLst/>
                <a:latin typeface="+mn-lt"/>
                <a:cs typeface="Calibri" pitchFamily="34" charset="0"/>
              </a:rPr>
              <a:t>Risk in Stage II &amp; III Colon Cancer Patients in NSABP C-07 (n=892)</a:t>
            </a:r>
            <a:endParaRPr lang="en-US" sz="2800" dirty="0">
              <a:solidFill>
                <a:srgbClr val="FFFF00"/>
              </a:solidFill>
              <a:effectLst/>
              <a:latin typeface="+mn-lt"/>
              <a:cs typeface="Calibri" pitchFamily="34" charset="0"/>
            </a:endParaRPr>
          </a:p>
        </p:txBody>
      </p:sp>
      <p:sp>
        <p:nvSpPr>
          <p:cNvPr id="134147" name="TextBox 7"/>
          <p:cNvSpPr txBox="1">
            <a:spLocks noChangeArrowheads="1"/>
          </p:cNvSpPr>
          <p:nvPr/>
        </p:nvSpPr>
        <p:spPr bwMode="auto">
          <a:xfrm>
            <a:off x="2503488" y="1565275"/>
            <a:ext cx="1905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i="1">
                <a:solidFill>
                  <a:srgbClr val="FF0000"/>
                </a:solidFill>
                <a:latin typeface="Arial" pitchFamily="34" charset="0"/>
              </a:defRPr>
            </a:lvl1pPr>
            <a:lvl2pPr marL="742950" indent="-285750" eaLnBrk="0" hangingPunct="0">
              <a:defRPr b="1" i="1">
                <a:solidFill>
                  <a:srgbClr val="FF0000"/>
                </a:solidFill>
                <a:latin typeface="Arial" pitchFamily="34" charset="0"/>
              </a:defRPr>
            </a:lvl2pPr>
            <a:lvl3pPr marL="1143000" indent="-228600" eaLnBrk="0" hangingPunct="0">
              <a:defRPr b="1" i="1">
                <a:solidFill>
                  <a:srgbClr val="FF0000"/>
                </a:solidFill>
                <a:latin typeface="Arial" pitchFamily="34" charset="0"/>
              </a:defRPr>
            </a:lvl3pPr>
            <a:lvl4pPr marL="1600200" indent="-228600" eaLnBrk="0" hangingPunct="0">
              <a:defRPr b="1" i="1">
                <a:solidFill>
                  <a:srgbClr val="FF0000"/>
                </a:solidFill>
                <a:latin typeface="Arial" pitchFamily="34" charset="0"/>
              </a:defRPr>
            </a:lvl4pPr>
            <a:lvl5pPr marL="2057400" indent="-228600" eaLnBrk="0" hangingPunct="0">
              <a:defRPr b="1" i="1">
                <a:solidFill>
                  <a:srgbClr val="FF0000"/>
                </a:solidFill>
                <a:latin typeface="Arial" pitchFamily="34" charset="0"/>
              </a:defRPr>
            </a:lvl5pPr>
            <a:lvl6pPr marL="2514600" indent="-228600" algn="ctr" eaLnBrk="0" fontAlgn="base" hangingPunct="0">
              <a:spcBef>
                <a:spcPct val="0"/>
              </a:spcBef>
              <a:spcAft>
                <a:spcPct val="0"/>
              </a:spcAft>
              <a:defRPr b="1" i="1">
                <a:solidFill>
                  <a:srgbClr val="FF0000"/>
                </a:solidFill>
                <a:latin typeface="Arial" pitchFamily="34" charset="0"/>
              </a:defRPr>
            </a:lvl6pPr>
            <a:lvl7pPr marL="2971800" indent="-228600" algn="ctr" eaLnBrk="0" fontAlgn="base" hangingPunct="0">
              <a:spcBef>
                <a:spcPct val="0"/>
              </a:spcBef>
              <a:spcAft>
                <a:spcPct val="0"/>
              </a:spcAft>
              <a:defRPr b="1" i="1">
                <a:solidFill>
                  <a:srgbClr val="FF0000"/>
                </a:solidFill>
                <a:latin typeface="Arial" pitchFamily="34" charset="0"/>
              </a:defRPr>
            </a:lvl7pPr>
            <a:lvl8pPr marL="3429000" indent="-228600" algn="ctr" eaLnBrk="0" fontAlgn="base" hangingPunct="0">
              <a:spcBef>
                <a:spcPct val="0"/>
              </a:spcBef>
              <a:spcAft>
                <a:spcPct val="0"/>
              </a:spcAft>
              <a:defRPr b="1" i="1">
                <a:solidFill>
                  <a:srgbClr val="FF0000"/>
                </a:solidFill>
                <a:latin typeface="Arial" pitchFamily="34" charset="0"/>
              </a:defRPr>
            </a:lvl8pPr>
            <a:lvl9pPr marL="3886200" indent="-228600" algn="ctr" eaLnBrk="0" fontAlgn="base" hangingPunct="0">
              <a:spcBef>
                <a:spcPct val="0"/>
              </a:spcBef>
              <a:spcAft>
                <a:spcPct val="0"/>
              </a:spcAft>
              <a:defRPr b="1" i="1">
                <a:solidFill>
                  <a:srgbClr val="FF0000"/>
                </a:solidFill>
                <a:latin typeface="Arial" pitchFamily="34" charset="0"/>
              </a:defRPr>
            </a:lvl9pPr>
          </a:lstStyle>
          <a:p>
            <a:pPr fontAlgn="base">
              <a:spcBef>
                <a:spcPct val="0"/>
              </a:spcBef>
              <a:spcAft>
                <a:spcPct val="0"/>
              </a:spcAft>
            </a:pPr>
            <a:r>
              <a:rPr lang="en-US" sz="1600" b="0" i="0">
                <a:solidFill>
                  <a:srgbClr val="FFFFFF"/>
                </a:solidFill>
                <a:latin typeface="Calibri" pitchFamily="34" charset="0"/>
                <a:ea typeface="Calibri" pitchFamily="34" charset="0"/>
                <a:cs typeface="Calibri" pitchFamily="34" charset="0"/>
              </a:rPr>
              <a:t>Solid: 5FU    </a:t>
            </a:r>
          </a:p>
          <a:p>
            <a:pPr fontAlgn="base">
              <a:spcBef>
                <a:spcPct val="0"/>
              </a:spcBef>
              <a:spcAft>
                <a:spcPct val="0"/>
              </a:spcAft>
            </a:pPr>
            <a:r>
              <a:rPr lang="en-US" sz="1600" b="0" i="0">
                <a:solidFill>
                  <a:srgbClr val="FFFFFF"/>
                </a:solidFill>
                <a:latin typeface="Calibri" pitchFamily="34" charset="0"/>
                <a:ea typeface="Calibri" pitchFamily="34" charset="0"/>
                <a:cs typeface="Calibri" pitchFamily="34" charset="0"/>
              </a:rPr>
              <a:t>Dashed: 5FU+Ox</a:t>
            </a:r>
          </a:p>
        </p:txBody>
      </p:sp>
      <p:sp>
        <p:nvSpPr>
          <p:cNvPr id="134148" name="TextBox 12"/>
          <p:cNvSpPr txBox="1">
            <a:spLocks noChangeArrowheads="1"/>
          </p:cNvSpPr>
          <p:nvPr/>
        </p:nvSpPr>
        <p:spPr bwMode="auto">
          <a:xfrm>
            <a:off x="6715125" y="1565275"/>
            <a:ext cx="15208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i="1">
                <a:solidFill>
                  <a:srgbClr val="FF0000"/>
                </a:solidFill>
                <a:latin typeface="Arial" pitchFamily="34" charset="0"/>
              </a:defRPr>
            </a:lvl1pPr>
            <a:lvl2pPr marL="742950" indent="-285750" eaLnBrk="0" hangingPunct="0">
              <a:defRPr b="1" i="1">
                <a:solidFill>
                  <a:srgbClr val="FF0000"/>
                </a:solidFill>
                <a:latin typeface="Arial" pitchFamily="34" charset="0"/>
              </a:defRPr>
            </a:lvl2pPr>
            <a:lvl3pPr marL="1143000" indent="-228600" eaLnBrk="0" hangingPunct="0">
              <a:defRPr b="1" i="1">
                <a:solidFill>
                  <a:srgbClr val="FF0000"/>
                </a:solidFill>
                <a:latin typeface="Arial" pitchFamily="34" charset="0"/>
              </a:defRPr>
            </a:lvl3pPr>
            <a:lvl4pPr marL="1600200" indent="-228600" eaLnBrk="0" hangingPunct="0">
              <a:defRPr b="1" i="1">
                <a:solidFill>
                  <a:srgbClr val="FF0000"/>
                </a:solidFill>
                <a:latin typeface="Arial" pitchFamily="34" charset="0"/>
              </a:defRPr>
            </a:lvl4pPr>
            <a:lvl5pPr marL="2057400" indent="-228600" eaLnBrk="0" hangingPunct="0">
              <a:defRPr b="1" i="1">
                <a:solidFill>
                  <a:srgbClr val="FF0000"/>
                </a:solidFill>
                <a:latin typeface="Arial" pitchFamily="34" charset="0"/>
              </a:defRPr>
            </a:lvl5pPr>
            <a:lvl6pPr marL="2514600" indent="-228600" algn="ctr" eaLnBrk="0" fontAlgn="base" hangingPunct="0">
              <a:spcBef>
                <a:spcPct val="0"/>
              </a:spcBef>
              <a:spcAft>
                <a:spcPct val="0"/>
              </a:spcAft>
              <a:defRPr b="1" i="1">
                <a:solidFill>
                  <a:srgbClr val="FF0000"/>
                </a:solidFill>
                <a:latin typeface="Arial" pitchFamily="34" charset="0"/>
              </a:defRPr>
            </a:lvl6pPr>
            <a:lvl7pPr marL="2971800" indent="-228600" algn="ctr" eaLnBrk="0" fontAlgn="base" hangingPunct="0">
              <a:spcBef>
                <a:spcPct val="0"/>
              </a:spcBef>
              <a:spcAft>
                <a:spcPct val="0"/>
              </a:spcAft>
              <a:defRPr b="1" i="1">
                <a:solidFill>
                  <a:srgbClr val="FF0000"/>
                </a:solidFill>
                <a:latin typeface="Arial" pitchFamily="34" charset="0"/>
              </a:defRPr>
            </a:lvl7pPr>
            <a:lvl8pPr marL="3429000" indent="-228600" algn="ctr" eaLnBrk="0" fontAlgn="base" hangingPunct="0">
              <a:spcBef>
                <a:spcPct val="0"/>
              </a:spcBef>
              <a:spcAft>
                <a:spcPct val="0"/>
              </a:spcAft>
              <a:defRPr b="1" i="1">
                <a:solidFill>
                  <a:srgbClr val="FF0000"/>
                </a:solidFill>
                <a:latin typeface="Arial" pitchFamily="34" charset="0"/>
              </a:defRPr>
            </a:lvl8pPr>
            <a:lvl9pPr marL="3886200" indent="-228600" algn="ctr" eaLnBrk="0" fontAlgn="base" hangingPunct="0">
              <a:spcBef>
                <a:spcPct val="0"/>
              </a:spcBef>
              <a:spcAft>
                <a:spcPct val="0"/>
              </a:spcAft>
              <a:defRPr b="1" i="1">
                <a:solidFill>
                  <a:srgbClr val="FF0000"/>
                </a:solidFill>
                <a:latin typeface="Arial" pitchFamily="34" charset="0"/>
              </a:defRPr>
            </a:lvl9pPr>
          </a:lstStyle>
          <a:p>
            <a:pPr fontAlgn="base">
              <a:spcBef>
                <a:spcPct val="0"/>
              </a:spcBef>
              <a:spcAft>
                <a:spcPct val="0"/>
              </a:spcAft>
            </a:pPr>
            <a:r>
              <a:rPr lang="en-US" sz="2000" i="0">
                <a:ea typeface="Calibri" pitchFamily="34" charset="0"/>
                <a:cs typeface="Calibri" pitchFamily="34" charset="0"/>
              </a:rPr>
              <a:t>Stage III C</a:t>
            </a:r>
            <a:endParaRPr lang="en-US" sz="2000" i="0">
              <a:solidFill>
                <a:srgbClr val="E3E3E3"/>
              </a:solidFill>
              <a:ea typeface="Calibri" pitchFamily="34" charset="0"/>
              <a:cs typeface="Calibri" pitchFamily="34" charset="0"/>
            </a:endParaRPr>
          </a:p>
        </p:txBody>
      </p:sp>
      <p:sp>
        <p:nvSpPr>
          <p:cNvPr id="134149" name="TextBox 18"/>
          <p:cNvSpPr txBox="1">
            <a:spLocks noChangeArrowheads="1"/>
          </p:cNvSpPr>
          <p:nvPr/>
        </p:nvSpPr>
        <p:spPr bwMode="auto">
          <a:xfrm>
            <a:off x="6715125" y="2654300"/>
            <a:ext cx="19383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i="1">
                <a:solidFill>
                  <a:srgbClr val="FF0000"/>
                </a:solidFill>
                <a:latin typeface="Arial" pitchFamily="34" charset="0"/>
              </a:defRPr>
            </a:lvl1pPr>
            <a:lvl2pPr marL="742950" indent="-285750" eaLnBrk="0" hangingPunct="0">
              <a:defRPr b="1" i="1">
                <a:solidFill>
                  <a:srgbClr val="FF0000"/>
                </a:solidFill>
                <a:latin typeface="Arial" pitchFamily="34" charset="0"/>
              </a:defRPr>
            </a:lvl2pPr>
            <a:lvl3pPr marL="1143000" indent="-228600" eaLnBrk="0" hangingPunct="0">
              <a:defRPr b="1" i="1">
                <a:solidFill>
                  <a:srgbClr val="FF0000"/>
                </a:solidFill>
                <a:latin typeface="Arial" pitchFamily="34" charset="0"/>
              </a:defRPr>
            </a:lvl3pPr>
            <a:lvl4pPr marL="1600200" indent="-228600" eaLnBrk="0" hangingPunct="0">
              <a:defRPr b="1" i="1">
                <a:solidFill>
                  <a:srgbClr val="FF0000"/>
                </a:solidFill>
                <a:latin typeface="Arial" pitchFamily="34" charset="0"/>
              </a:defRPr>
            </a:lvl4pPr>
            <a:lvl5pPr marL="2057400" indent="-228600" eaLnBrk="0" hangingPunct="0">
              <a:defRPr b="1" i="1">
                <a:solidFill>
                  <a:srgbClr val="FF0000"/>
                </a:solidFill>
                <a:latin typeface="Arial" pitchFamily="34" charset="0"/>
              </a:defRPr>
            </a:lvl5pPr>
            <a:lvl6pPr marL="2514600" indent="-228600" algn="ctr" eaLnBrk="0" fontAlgn="base" hangingPunct="0">
              <a:spcBef>
                <a:spcPct val="0"/>
              </a:spcBef>
              <a:spcAft>
                <a:spcPct val="0"/>
              </a:spcAft>
              <a:defRPr b="1" i="1">
                <a:solidFill>
                  <a:srgbClr val="FF0000"/>
                </a:solidFill>
                <a:latin typeface="Arial" pitchFamily="34" charset="0"/>
              </a:defRPr>
            </a:lvl6pPr>
            <a:lvl7pPr marL="2971800" indent="-228600" algn="ctr" eaLnBrk="0" fontAlgn="base" hangingPunct="0">
              <a:spcBef>
                <a:spcPct val="0"/>
              </a:spcBef>
              <a:spcAft>
                <a:spcPct val="0"/>
              </a:spcAft>
              <a:defRPr b="1" i="1">
                <a:solidFill>
                  <a:srgbClr val="FF0000"/>
                </a:solidFill>
                <a:latin typeface="Arial" pitchFamily="34" charset="0"/>
              </a:defRPr>
            </a:lvl7pPr>
            <a:lvl8pPr marL="3429000" indent="-228600" algn="ctr" eaLnBrk="0" fontAlgn="base" hangingPunct="0">
              <a:spcBef>
                <a:spcPct val="0"/>
              </a:spcBef>
              <a:spcAft>
                <a:spcPct val="0"/>
              </a:spcAft>
              <a:defRPr b="1" i="1">
                <a:solidFill>
                  <a:srgbClr val="FF0000"/>
                </a:solidFill>
                <a:latin typeface="Arial" pitchFamily="34" charset="0"/>
              </a:defRPr>
            </a:lvl8pPr>
            <a:lvl9pPr marL="3886200" indent="-228600" algn="ctr" eaLnBrk="0" fontAlgn="base" hangingPunct="0">
              <a:spcBef>
                <a:spcPct val="0"/>
              </a:spcBef>
              <a:spcAft>
                <a:spcPct val="0"/>
              </a:spcAft>
              <a:defRPr b="1" i="1">
                <a:solidFill>
                  <a:srgbClr val="FF0000"/>
                </a:solidFill>
                <a:latin typeface="Arial" pitchFamily="34" charset="0"/>
              </a:defRPr>
            </a:lvl9pPr>
          </a:lstStyle>
          <a:p>
            <a:pPr fontAlgn="base">
              <a:spcBef>
                <a:spcPct val="0"/>
              </a:spcBef>
              <a:spcAft>
                <a:spcPct val="0"/>
              </a:spcAft>
            </a:pPr>
            <a:r>
              <a:rPr lang="en-US" sz="2000" i="0">
                <a:solidFill>
                  <a:srgbClr val="6EF76E"/>
                </a:solidFill>
                <a:ea typeface="Calibri" pitchFamily="34" charset="0"/>
                <a:cs typeface="Calibri" pitchFamily="34" charset="0"/>
              </a:rPr>
              <a:t>Stage III A/B</a:t>
            </a:r>
          </a:p>
        </p:txBody>
      </p:sp>
      <p:sp>
        <p:nvSpPr>
          <p:cNvPr id="134150" name="TextBox 19"/>
          <p:cNvSpPr txBox="1">
            <a:spLocks noChangeArrowheads="1"/>
          </p:cNvSpPr>
          <p:nvPr/>
        </p:nvSpPr>
        <p:spPr bwMode="auto">
          <a:xfrm>
            <a:off x="6715125" y="3956050"/>
            <a:ext cx="1362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i="1">
                <a:solidFill>
                  <a:srgbClr val="FF0000"/>
                </a:solidFill>
                <a:latin typeface="Arial" pitchFamily="34" charset="0"/>
              </a:defRPr>
            </a:lvl1pPr>
            <a:lvl2pPr marL="742950" indent="-285750" eaLnBrk="0" hangingPunct="0">
              <a:defRPr b="1" i="1">
                <a:solidFill>
                  <a:srgbClr val="FF0000"/>
                </a:solidFill>
                <a:latin typeface="Arial" pitchFamily="34" charset="0"/>
              </a:defRPr>
            </a:lvl2pPr>
            <a:lvl3pPr marL="1143000" indent="-228600" eaLnBrk="0" hangingPunct="0">
              <a:defRPr b="1" i="1">
                <a:solidFill>
                  <a:srgbClr val="FF0000"/>
                </a:solidFill>
                <a:latin typeface="Arial" pitchFamily="34" charset="0"/>
              </a:defRPr>
            </a:lvl3pPr>
            <a:lvl4pPr marL="1600200" indent="-228600" eaLnBrk="0" hangingPunct="0">
              <a:defRPr b="1" i="1">
                <a:solidFill>
                  <a:srgbClr val="FF0000"/>
                </a:solidFill>
                <a:latin typeface="Arial" pitchFamily="34" charset="0"/>
              </a:defRPr>
            </a:lvl4pPr>
            <a:lvl5pPr marL="2057400" indent="-228600" eaLnBrk="0" hangingPunct="0">
              <a:defRPr b="1" i="1">
                <a:solidFill>
                  <a:srgbClr val="FF0000"/>
                </a:solidFill>
                <a:latin typeface="Arial" pitchFamily="34" charset="0"/>
              </a:defRPr>
            </a:lvl5pPr>
            <a:lvl6pPr marL="2514600" indent="-228600" algn="ctr" eaLnBrk="0" fontAlgn="base" hangingPunct="0">
              <a:spcBef>
                <a:spcPct val="0"/>
              </a:spcBef>
              <a:spcAft>
                <a:spcPct val="0"/>
              </a:spcAft>
              <a:defRPr b="1" i="1">
                <a:solidFill>
                  <a:srgbClr val="FF0000"/>
                </a:solidFill>
                <a:latin typeface="Arial" pitchFamily="34" charset="0"/>
              </a:defRPr>
            </a:lvl6pPr>
            <a:lvl7pPr marL="2971800" indent="-228600" algn="ctr" eaLnBrk="0" fontAlgn="base" hangingPunct="0">
              <a:spcBef>
                <a:spcPct val="0"/>
              </a:spcBef>
              <a:spcAft>
                <a:spcPct val="0"/>
              </a:spcAft>
              <a:defRPr b="1" i="1">
                <a:solidFill>
                  <a:srgbClr val="FF0000"/>
                </a:solidFill>
                <a:latin typeface="Arial" pitchFamily="34" charset="0"/>
              </a:defRPr>
            </a:lvl7pPr>
            <a:lvl8pPr marL="3429000" indent="-228600" algn="ctr" eaLnBrk="0" fontAlgn="base" hangingPunct="0">
              <a:spcBef>
                <a:spcPct val="0"/>
              </a:spcBef>
              <a:spcAft>
                <a:spcPct val="0"/>
              </a:spcAft>
              <a:defRPr b="1" i="1">
                <a:solidFill>
                  <a:srgbClr val="FF0000"/>
                </a:solidFill>
                <a:latin typeface="Arial" pitchFamily="34" charset="0"/>
              </a:defRPr>
            </a:lvl8pPr>
            <a:lvl9pPr marL="3886200" indent="-228600" algn="ctr" eaLnBrk="0" fontAlgn="base" hangingPunct="0">
              <a:spcBef>
                <a:spcPct val="0"/>
              </a:spcBef>
              <a:spcAft>
                <a:spcPct val="0"/>
              </a:spcAft>
              <a:defRPr b="1" i="1">
                <a:solidFill>
                  <a:srgbClr val="FF0000"/>
                </a:solidFill>
                <a:latin typeface="Arial" pitchFamily="34" charset="0"/>
              </a:defRPr>
            </a:lvl9pPr>
          </a:lstStyle>
          <a:p>
            <a:pPr fontAlgn="base">
              <a:spcBef>
                <a:spcPct val="0"/>
              </a:spcBef>
              <a:spcAft>
                <a:spcPct val="0"/>
              </a:spcAft>
            </a:pPr>
            <a:r>
              <a:rPr lang="en-US" sz="2000" i="0">
                <a:solidFill>
                  <a:srgbClr val="FFFFFF"/>
                </a:solidFill>
                <a:ea typeface="Calibri" pitchFamily="34" charset="0"/>
                <a:cs typeface="Calibri" pitchFamily="34" charset="0"/>
              </a:rPr>
              <a:t>Stage II</a:t>
            </a:r>
          </a:p>
        </p:txBody>
      </p:sp>
      <p:pic>
        <p:nvPicPr>
          <p:cNvPr id="13415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1371600"/>
            <a:ext cx="5249863" cy="4808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4152" name="TextBox 2"/>
          <p:cNvSpPr txBox="1">
            <a:spLocks noChangeArrowheads="1"/>
          </p:cNvSpPr>
          <p:nvPr/>
        </p:nvSpPr>
        <p:spPr bwMode="auto">
          <a:xfrm>
            <a:off x="90488" y="5951538"/>
            <a:ext cx="90281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i="1">
                <a:solidFill>
                  <a:srgbClr val="FF0000"/>
                </a:solidFill>
                <a:latin typeface="Arial" pitchFamily="34" charset="0"/>
              </a:defRPr>
            </a:lvl1pPr>
            <a:lvl2pPr marL="742950" indent="-285750" eaLnBrk="0" hangingPunct="0">
              <a:defRPr b="1" i="1">
                <a:solidFill>
                  <a:srgbClr val="FF0000"/>
                </a:solidFill>
                <a:latin typeface="Arial" pitchFamily="34" charset="0"/>
              </a:defRPr>
            </a:lvl2pPr>
            <a:lvl3pPr marL="1143000" indent="-228600" eaLnBrk="0" hangingPunct="0">
              <a:defRPr b="1" i="1">
                <a:solidFill>
                  <a:srgbClr val="FF0000"/>
                </a:solidFill>
                <a:latin typeface="Arial" pitchFamily="34" charset="0"/>
              </a:defRPr>
            </a:lvl3pPr>
            <a:lvl4pPr marL="1600200" indent="-228600" eaLnBrk="0" hangingPunct="0">
              <a:defRPr b="1" i="1">
                <a:solidFill>
                  <a:srgbClr val="FF0000"/>
                </a:solidFill>
                <a:latin typeface="Arial" pitchFamily="34" charset="0"/>
              </a:defRPr>
            </a:lvl4pPr>
            <a:lvl5pPr marL="2057400" indent="-228600" eaLnBrk="0" hangingPunct="0">
              <a:defRPr b="1" i="1">
                <a:solidFill>
                  <a:srgbClr val="FF0000"/>
                </a:solidFill>
                <a:latin typeface="Arial" pitchFamily="34" charset="0"/>
              </a:defRPr>
            </a:lvl5pPr>
            <a:lvl6pPr marL="2514600" indent="-228600" algn="ctr" eaLnBrk="0" fontAlgn="base" hangingPunct="0">
              <a:spcBef>
                <a:spcPct val="0"/>
              </a:spcBef>
              <a:spcAft>
                <a:spcPct val="0"/>
              </a:spcAft>
              <a:defRPr b="1" i="1">
                <a:solidFill>
                  <a:srgbClr val="FF0000"/>
                </a:solidFill>
                <a:latin typeface="Arial" pitchFamily="34" charset="0"/>
              </a:defRPr>
            </a:lvl6pPr>
            <a:lvl7pPr marL="2971800" indent="-228600" algn="ctr" eaLnBrk="0" fontAlgn="base" hangingPunct="0">
              <a:spcBef>
                <a:spcPct val="0"/>
              </a:spcBef>
              <a:spcAft>
                <a:spcPct val="0"/>
              </a:spcAft>
              <a:defRPr b="1" i="1">
                <a:solidFill>
                  <a:srgbClr val="FF0000"/>
                </a:solidFill>
                <a:latin typeface="Arial" pitchFamily="34" charset="0"/>
              </a:defRPr>
            </a:lvl7pPr>
            <a:lvl8pPr marL="3429000" indent="-228600" algn="ctr" eaLnBrk="0" fontAlgn="base" hangingPunct="0">
              <a:spcBef>
                <a:spcPct val="0"/>
              </a:spcBef>
              <a:spcAft>
                <a:spcPct val="0"/>
              </a:spcAft>
              <a:defRPr b="1" i="1">
                <a:solidFill>
                  <a:srgbClr val="FF0000"/>
                </a:solidFill>
                <a:latin typeface="Arial" pitchFamily="34" charset="0"/>
              </a:defRPr>
            </a:lvl8pPr>
            <a:lvl9pPr marL="3886200" indent="-228600" algn="ctr" eaLnBrk="0" fontAlgn="base" hangingPunct="0">
              <a:spcBef>
                <a:spcPct val="0"/>
              </a:spcBef>
              <a:spcAft>
                <a:spcPct val="0"/>
              </a:spcAft>
              <a:defRPr b="1" i="1">
                <a:solidFill>
                  <a:srgbClr val="FF0000"/>
                </a:solidFill>
                <a:latin typeface="Arial" pitchFamily="34" charset="0"/>
              </a:defRPr>
            </a:lvl9pPr>
          </a:lstStyle>
          <a:p>
            <a:pPr fontAlgn="base">
              <a:spcBef>
                <a:spcPct val="0"/>
              </a:spcBef>
              <a:spcAft>
                <a:spcPct val="0"/>
              </a:spcAft>
            </a:pPr>
            <a:r>
              <a:rPr lang="en-US" sz="1600" b="0" i="0" dirty="0">
                <a:solidFill>
                  <a:srgbClr val="FFFF00"/>
                </a:solidFill>
              </a:rPr>
              <a:t>With similar relative benefit of </a:t>
            </a:r>
            <a:r>
              <a:rPr lang="en-US" sz="1600" b="0" i="0" dirty="0" err="1">
                <a:solidFill>
                  <a:srgbClr val="FFFF00"/>
                </a:solidFill>
              </a:rPr>
              <a:t>oxaliplatin</a:t>
            </a:r>
            <a:r>
              <a:rPr lang="en-US" sz="1600" b="0" i="0" dirty="0">
                <a:solidFill>
                  <a:srgbClr val="FFFF00"/>
                </a:solidFill>
              </a:rPr>
              <a:t> added to adjuvant 5FU across the range of RS, absolute benefit of </a:t>
            </a:r>
            <a:r>
              <a:rPr lang="en-US" sz="1600" b="0" i="0" dirty="0" err="1">
                <a:solidFill>
                  <a:srgbClr val="FFFF00"/>
                </a:solidFill>
              </a:rPr>
              <a:t>oxaliplatin</a:t>
            </a:r>
            <a:r>
              <a:rPr lang="en-US" sz="1600" b="0" i="0" dirty="0">
                <a:solidFill>
                  <a:srgbClr val="FFFF00"/>
                </a:solidFill>
              </a:rPr>
              <a:t> increases with increasing RS, most apparently in stage II &amp; stage IIIA/B </a:t>
            </a:r>
            <a:r>
              <a:rPr lang="en-US" sz="1600" b="0" i="0" dirty="0" err="1">
                <a:solidFill>
                  <a:srgbClr val="FFFF00"/>
                </a:solidFill>
              </a:rPr>
              <a:t>pts</a:t>
            </a:r>
            <a:endParaRPr lang="en-US" sz="1600" b="0" i="0" dirty="0">
              <a:solidFill>
                <a:srgbClr val="FFFF00"/>
              </a:solidFill>
            </a:endParaRPr>
          </a:p>
        </p:txBody>
      </p:sp>
      <p:sp>
        <p:nvSpPr>
          <p:cNvPr id="4" name="TextBox 3"/>
          <p:cNvSpPr txBox="1"/>
          <p:nvPr/>
        </p:nvSpPr>
        <p:spPr>
          <a:xfrm>
            <a:off x="2590800" y="1619250"/>
            <a:ext cx="1635125" cy="584200"/>
          </a:xfrm>
          <a:prstGeom prst="rect">
            <a:avLst/>
          </a:prstGeom>
          <a:solidFill>
            <a:schemeClr val="bg2">
              <a:lumMod val="50000"/>
            </a:schemeClr>
          </a:solidFill>
        </p:spPr>
        <p:txBody>
          <a:bodyPr>
            <a:spAutoFit/>
          </a:bodyPr>
          <a:lstStyle/>
          <a:p>
            <a:pPr eaLnBrk="0" fontAlgn="base" hangingPunct="0">
              <a:spcBef>
                <a:spcPct val="0"/>
              </a:spcBef>
              <a:spcAft>
                <a:spcPct val="0"/>
              </a:spcAft>
              <a:defRPr/>
            </a:pPr>
            <a:endParaRPr lang="en-US" sz="1600" dirty="0">
              <a:solidFill>
                <a:srgbClr val="FFFFFF"/>
              </a:solidFill>
              <a:latin typeface="Tahoma" pitchFamily="34" charset="0"/>
            </a:endParaRPr>
          </a:p>
          <a:p>
            <a:pPr eaLnBrk="0" fontAlgn="base" hangingPunct="0">
              <a:spcBef>
                <a:spcPct val="0"/>
              </a:spcBef>
              <a:spcAft>
                <a:spcPct val="0"/>
              </a:spcAft>
              <a:defRPr/>
            </a:pPr>
            <a:r>
              <a:rPr lang="en-US" sz="1600" dirty="0">
                <a:solidFill>
                  <a:srgbClr val="FFFFFF"/>
                </a:solidFill>
                <a:latin typeface="Tahoma" pitchFamily="34" charset="0"/>
              </a:rPr>
              <a:t>    p&lt;0.001</a:t>
            </a:r>
          </a:p>
        </p:txBody>
      </p:sp>
      <p:sp>
        <p:nvSpPr>
          <p:cNvPr id="134154" name="TextBox 4"/>
          <p:cNvSpPr txBox="1">
            <a:spLocks noChangeArrowheads="1"/>
          </p:cNvSpPr>
          <p:nvPr/>
        </p:nvSpPr>
        <p:spPr bwMode="auto">
          <a:xfrm>
            <a:off x="6715125" y="4816475"/>
            <a:ext cx="1989138"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i="1">
                <a:solidFill>
                  <a:srgbClr val="FF0000"/>
                </a:solidFill>
                <a:latin typeface="Arial" pitchFamily="34" charset="0"/>
              </a:defRPr>
            </a:lvl1pPr>
            <a:lvl2pPr marL="742950" indent="-285750" eaLnBrk="0" hangingPunct="0">
              <a:defRPr b="1" i="1">
                <a:solidFill>
                  <a:srgbClr val="FF0000"/>
                </a:solidFill>
                <a:latin typeface="Arial" pitchFamily="34" charset="0"/>
              </a:defRPr>
            </a:lvl2pPr>
            <a:lvl3pPr marL="1143000" indent="-228600" eaLnBrk="0" hangingPunct="0">
              <a:defRPr b="1" i="1">
                <a:solidFill>
                  <a:srgbClr val="FF0000"/>
                </a:solidFill>
                <a:latin typeface="Arial" pitchFamily="34" charset="0"/>
              </a:defRPr>
            </a:lvl3pPr>
            <a:lvl4pPr marL="1600200" indent="-228600" eaLnBrk="0" hangingPunct="0">
              <a:defRPr b="1" i="1">
                <a:solidFill>
                  <a:srgbClr val="FF0000"/>
                </a:solidFill>
                <a:latin typeface="Arial" pitchFamily="34" charset="0"/>
              </a:defRPr>
            </a:lvl4pPr>
            <a:lvl5pPr marL="2057400" indent="-228600" eaLnBrk="0" hangingPunct="0">
              <a:defRPr b="1" i="1">
                <a:solidFill>
                  <a:srgbClr val="FF0000"/>
                </a:solidFill>
                <a:latin typeface="Arial" pitchFamily="34" charset="0"/>
              </a:defRPr>
            </a:lvl5pPr>
            <a:lvl6pPr marL="2514600" indent="-228600" algn="ctr" eaLnBrk="0" fontAlgn="base" hangingPunct="0">
              <a:spcBef>
                <a:spcPct val="0"/>
              </a:spcBef>
              <a:spcAft>
                <a:spcPct val="0"/>
              </a:spcAft>
              <a:defRPr b="1" i="1">
                <a:solidFill>
                  <a:srgbClr val="FF0000"/>
                </a:solidFill>
                <a:latin typeface="Arial" pitchFamily="34" charset="0"/>
              </a:defRPr>
            </a:lvl6pPr>
            <a:lvl7pPr marL="2971800" indent="-228600" algn="ctr" eaLnBrk="0" fontAlgn="base" hangingPunct="0">
              <a:spcBef>
                <a:spcPct val="0"/>
              </a:spcBef>
              <a:spcAft>
                <a:spcPct val="0"/>
              </a:spcAft>
              <a:defRPr b="1" i="1">
                <a:solidFill>
                  <a:srgbClr val="FF0000"/>
                </a:solidFill>
                <a:latin typeface="Arial" pitchFamily="34" charset="0"/>
              </a:defRPr>
            </a:lvl7pPr>
            <a:lvl8pPr marL="3429000" indent="-228600" algn="ctr" eaLnBrk="0" fontAlgn="base" hangingPunct="0">
              <a:spcBef>
                <a:spcPct val="0"/>
              </a:spcBef>
              <a:spcAft>
                <a:spcPct val="0"/>
              </a:spcAft>
              <a:defRPr b="1" i="1">
                <a:solidFill>
                  <a:srgbClr val="FF0000"/>
                </a:solidFill>
                <a:latin typeface="Arial" pitchFamily="34" charset="0"/>
              </a:defRPr>
            </a:lvl8pPr>
            <a:lvl9pPr marL="3886200" indent="-228600" algn="ctr" eaLnBrk="0" fontAlgn="base" hangingPunct="0">
              <a:spcBef>
                <a:spcPct val="0"/>
              </a:spcBef>
              <a:spcAft>
                <a:spcPct val="0"/>
              </a:spcAft>
              <a:defRPr b="1" i="1">
                <a:solidFill>
                  <a:srgbClr val="FF0000"/>
                </a:solidFill>
                <a:latin typeface="Arial" pitchFamily="34" charset="0"/>
              </a:defRPr>
            </a:lvl9pPr>
          </a:lstStyle>
          <a:p>
            <a:pPr fontAlgn="base">
              <a:spcBef>
                <a:spcPct val="0"/>
              </a:spcBef>
              <a:spcAft>
                <a:spcPct val="0"/>
              </a:spcAft>
            </a:pPr>
            <a:r>
              <a:rPr lang="en-US" sz="1600" b="0" i="0">
                <a:solidFill>
                  <a:srgbClr val="FFFFFF"/>
                </a:solidFill>
                <a:latin typeface="Tahoma" pitchFamily="34" charset="0"/>
              </a:rPr>
              <a:t>Solid: 5FU</a:t>
            </a:r>
          </a:p>
          <a:p>
            <a:pPr fontAlgn="base">
              <a:spcBef>
                <a:spcPct val="0"/>
              </a:spcBef>
              <a:spcAft>
                <a:spcPct val="0"/>
              </a:spcAft>
            </a:pPr>
            <a:r>
              <a:rPr lang="en-US" sz="1600" b="0" i="0">
                <a:solidFill>
                  <a:srgbClr val="FFFFFF"/>
                </a:solidFill>
                <a:latin typeface="Tahoma" pitchFamily="34" charset="0"/>
              </a:rPr>
              <a:t>Dashed: 5FU+Ox</a:t>
            </a:r>
          </a:p>
        </p:txBody>
      </p:sp>
      <p:sp>
        <p:nvSpPr>
          <p:cNvPr id="134155" name="Oval 5"/>
          <p:cNvSpPr>
            <a:spLocks noChangeArrowheads="1"/>
          </p:cNvSpPr>
          <p:nvPr/>
        </p:nvSpPr>
        <p:spPr bwMode="auto">
          <a:xfrm>
            <a:off x="1600200" y="1965325"/>
            <a:ext cx="319088" cy="2979738"/>
          </a:xfrm>
          <a:prstGeom prst="ellipse">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pPr>
            <a:endParaRPr lang="en-US" sz="3200" b="1">
              <a:solidFill>
                <a:srgbClr val="FFFFFF"/>
              </a:solidFill>
              <a:latin typeface="Tahoma" pitchFamily="34" charset="0"/>
            </a:endParaRPr>
          </a:p>
        </p:txBody>
      </p:sp>
      <p:sp>
        <p:nvSpPr>
          <p:cNvPr id="134156" name="Oval 8"/>
          <p:cNvSpPr>
            <a:spLocks noChangeArrowheads="1"/>
          </p:cNvSpPr>
          <p:nvPr/>
        </p:nvSpPr>
        <p:spPr bwMode="auto">
          <a:xfrm>
            <a:off x="1600200" y="1857375"/>
            <a:ext cx="550863" cy="2714625"/>
          </a:xfrm>
          <a:prstGeom prst="ellipse">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base" hangingPunct="0">
              <a:spcBef>
                <a:spcPct val="0"/>
              </a:spcBef>
              <a:spcAft>
                <a:spcPct val="0"/>
              </a:spcAft>
            </a:pPr>
            <a:endParaRPr lang="en-US" sz="3200" b="1">
              <a:solidFill>
                <a:srgbClr val="FFFFFF"/>
              </a:solidFill>
              <a:latin typeface="Tahoma" pitchFamily="34" charset="0"/>
            </a:endParaRPr>
          </a:p>
        </p:txBody>
      </p:sp>
      <p:sp>
        <p:nvSpPr>
          <p:cNvPr id="10" name="Rounded Rectangle 9"/>
          <p:cNvSpPr>
            <a:spLocks noChangeArrowheads="1"/>
          </p:cNvSpPr>
          <p:nvPr/>
        </p:nvSpPr>
        <p:spPr bwMode="auto">
          <a:xfrm>
            <a:off x="1528763" y="2149475"/>
            <a:ext cx="528637" cy="1065213"/>
          </a:xfrm>
          <a:prstGeom prst="roundRect">
            <a:avLst>
              <a:gd name="adj" fmla="val 16667"/>
            </a:avLst>
          </a:prstGeom>
          <a:noFill/>
          <a:ln w="57150">
            <a:solidFill>
              <a:schemeClr val="tx2"/>
            </a:solidFill>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en-US" sz="3200" b="1">
              <a:solidFill>
                <a:srgbClr val="FFFFFF"/>
              </a:solidFill>
              <a:latin typeface="Tahoma" pitchFamily="34" charset="0"/>
            </a:endParaRPr>
          </a:p>
        </p:txBody>
      </p:sp>
      <p:sp>
        <p:nvSpPr>
          <p:cNvPr id="14" name="TextBox 2"/>
          <p:cNvSpPr txBox="1">
            <a:spLocks noChangeArrowheads="1"/>
          </p:cNvSpPr>
          <p:nvPr/>
        </p:nvSpPr>
        <p:spPr bwMode="auto">
          <a:xfrm>
            <a:off x="115888" y="6529529"/>
            <a:ext cx="8723312"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i="1">
                <a:solidFill>
                  <a:srgbClr val="FF0000"/>
                </a:solidFill>
                <a:latin typeface="Arial" pitchFamily="34" charset="0"/>
              </a:defRPr>
            </a:lvl1pPr>
            <a:lvl2pPr marL="742950" indent="-285750" eaLnBrk="0" hangingPunct="0">
              <a:defRPr b="1" i="1">
                <a:solidFill>
                  <a:srgbClr val="FF0000"/>
                </a:solidFill>
                <a:latin typeface="Arial" pitchFamily="34" charset="0"/>
              </a:defRPr>
            </a:lvl2pPr>
            <a:lvl3pPr marL="1143000" indent="-228600" eaLnBrk="0" hangingPunct="0">
              <a:defRPr b="1" i="1">
                <a:solidFill>
                  <a:srgbClr val="FF0000"/>
                </a:solidFill>
                <a:latin typeface="Arial" pitchFamily="34" charset="0"/>
              </a:defRPr>
            </a:lvl3pPr>
            <a:lvl4pPr marL="1600200" indent="-228600" eaLnBrk="0" hangingPunct="0">
              <a:defRPr b="1" i="1">
                <a:solidFill>
                  <a:srgbClr val="FF0000"/>
                </a:solidFill>
                <a:latin typeface="Arial" pitchFamily="34" charset="0"/>
              </a:defRPr>
            </a:lvl4pPr>
            <a:lvl5pPr marL="2057400" indent="-228600" eaLnBrk="0" hangingPunct="0">
              <a:defRPr b="1" i="1">
                <a:solidFill>
                  <a:srgbClr val="FF0000"/>
                </a:solidFill>
                <a:latin typeface="Arial" pitchFamily="34" charset="0"/>
              </a:defRPr>
            </a:lvl5pPr>
            <a:lvl6pPr marL="2514600" indent="-228600" algn="ctr" eaLnBrk="0" fontAlgn="base" hangingPunct="0">
              <a:spcBef>
                <a:spcPct val="0"/>
              </a:spcBef>
              <a:spcAft>
                <a:spcPct val="0"/>
              </a:spcAft>
              <a:defRPr b="1" i="1">
                <a:solidFill>
                  <a:srgbClr val="FF0000"/>
                </a:solidFill>
                <a:latin typeface="Arial" pitchFamily="34" charset="0"/>
              </a:defRPr>
            </a:lvl6pPr>
            <a:lvl7pPr marL="2971800" indent="-228600" algn="ctr" eaLnBrk="0" fontAlgn="base" hangingPunct="0">
              <a:spcBef>
                <a:spcPct val="0"/>
              </a:spcBef>
              <a:spcAft>
                <a:spcPct val="0"/>
              </a:spcAft>
              <a:defRPr b="1" i="1">
                <a:solidFill>
                  <a:srgbClr val="FF0000"/>
                </a:solidFill>
                <a:latin typeface="Arial" pitchFamily="34" charset="0"/>
              </a:defRPr>
            </a:lvl7pPr>
            <a:lvl8pPr marL="3429000" indent="-228600" algn="ctr" eaLnBrk="0" fontAlgn="base" hangingPunct="0">
              <a:spcBef>
                <a:spcPct val="0"/>
              </a:spcBef>
              <a:spcAft>
                <a:spcPct val="0"/>
              </a:spcAft>
              <a:defRPr b="1" i="1">
                <a:solidFill>
                  <a:srgbClr val="FF0000"/>
                </a:solidFill>
                <a:latin typeface="Arial" pitchFamily="34" charset="0"/>
              </a:defRPr>
            </a:lvl8pPr>
            <a:lvl9pPr marL="3886200" indent="-228600" algn="ctr" eaLnBrk="0" fontAlgn="base" hangingPunct="0">
              <a:spcBef>
                <a:spcPct val="0"/>
              </a:spcBef>
              <a:spcAft>
                <a:spcPct val="0"/>
              </a:spcAft>
              <a:defRPr b="1" i="1">
                <a:solidFill>
                  <a:srgbClr val="FF0000"/>
                </a:solidFill>
                <a:latin typeface="Arial" pitchFamily="34" charset="0"/>
              </a:defRPr>
            </a:lvl9pPr>
          </a:lstStyle>
          <a:p>
            <a:pPr fontAlgn="base">
              <a:spcBef>
                <a:spcPct val="0"/>
              </a:spcBef>
              <a:spcAft>
                <a:spcPct val="0"/>
              </a:spcAft>
            </a:pPr>
            <a:r>
              <a:rPr lang="en-US" sz="1500" b="0" i="0" dirty="0">
                <a:solidFill>
                  <a:schemeClr val="tx1"/>
                </a:solidFill>
              </a:rPr>
              <a:t>With permission from O'Connell M et al. </a:t>
            </a:r>
            <a:r>
              <a:rPr lang="en-US" sz="1500" b="0" dirty="0" err="1">
                <a:solidFill>
                  <a:schemeClr val="tx1"/>
                </a:solidFill>
              </a:rPr>
              <a:t>Proc</a:t>
            </a:r>
            <a:r>
              <a:rPr lang="en-US" sz="1500" b="0" dirty="0">
                <a:solidFill>
                  <a:schemeClr val="tx1"/>
                </a:solidFill>
              </a:rPr>
              <a:t> ASCO </a:t>
            </a:r>
            <a:r>
              <a:rPr lang="en-US" sz="1500" b="0" i="0" dirty="0">
                <a:solidFill>
                  <a:schemeClr val="tx1"/>
                </a:solidFill>
              </a:rPr>
              <a:t>2012;Abstract 3512.</a:t>
            </a:r>
          </a:p>
        </p:txBody>
      </p:sp>
    </p:spTree>
    <p:extLst>
      <p:ext uri="{BB962C8B-B14F-4D97-AF65-F5344CB8AC3E}">
        <p14:creationId xmlns:p14="http://schemas.microsoft.com/office/powerpoint/2010/main" val="29852285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p:cNvSpPr>
            <a:spLocks noGrp="1" noChangeArrowheads="1"/>
          </p:cNvSpPr>
          <p:nvPr>
            <p:ph type="ctrTitle"/>
          </p:nvPr>
        </p:nvSpPr>
        <p:spPr>
          <a:xfrm>
            <a:off x="665163" y="1981200"/>
            <a:ext cx="7788275" cy="1143000"/>
          </a:xfrm>
        </p:spPr>
        <p:txBody>
          <a:bodyPr/>
          <a:lstStyle/>
          <a:p>
            <a:r>
              <a:rPr lang="en-US" sz="3800" dirty="0" smtClean="0"/>
              <a:t>Is There a Role for </a:t>
            </a:r>
            <a:br>
              <a:rPr lang="en-US" sz="3800" dirty="0" smtClean="0"/>
            </a:br>
            <a:r>
              <a:rPr lang="en-US" sz="3800" dirty="0" err="1" smtClean="0"/>
              <a:t>Oxaliplatin</a:t>
            </a:r>
            <a:r>
              <a:rPr lang="en-US" sz="3800" dirty="0" smtClean="0"/>
              <a:t>-Based Adjuvant </a:t>
            </a:r>
            <a:r>
              <a:rPr lang="en-US" sz="3800" dirty="0"/>
              <a:t>T</a:t>
            </a:r>
            <a:r>
              <a:rPr lang="en-US" sz="3800" dirty="0" smtClean="0"/>
              <a:t>herapy in Stage II Colon Cancer?</a:t>
            </a:r>
          </a:p>
        </p:txBody>
      </p:sp>
      <p:sp>
        <p:nvSpPr>
          <p:cNvPr id="37892" name="Rectangle 4"/>
          <p:cNvSpPr>
            <a:spLocks noGrp="1" noChangeArrowheads="1"/>
          </p:cNvSpPr>
          <p:nvPr>
            <p:ph type="subTitle" idx="1"/>
          </p:nvPr>
        </p:nvSpPr>
        <p:spPr>
          <a:xfrm>
            <a:off x="1327150" y="3817938"/>
            <a:ext cx="6435725" cy="1752600"/>
          </a:xfrm>
        </p:spPr>
        <p:txBody>
          <a:bodyPr/>
          <a:lstStyle/>
          <a:p>
            <a:endParaRPr lang="en-US" altLang="en-US" dirty="0" smtClean="0"/>
          </a:p>
          <a:p>
            <a:r>
              <a:rPr lang="en-US" sz="2000" dirty="0" smtClean="0"/>
              <a:t>Howard S. </a:t>
            </a:r>
            <a:r>
              <a:rPr lang="en-US" sz="2000" dirty="0" err="1" smtClean="0"/>
              <a:t>Hochster</a:t>
            </a:r>
            <a:r>
              <a:rPr lang="en-US" sz="2000" dirty="0" smtClean="0"/>
              <a:t>, MD</a:t>
            </a:r>
          </a:p>
          <a:p>
            <a:pPr>
              <a:lnSpc>
                <a:spcPts val="2000"/>
              </a:lnSpc>
            </a:pPr>
            <a:r>
              <a:rPr lang="en-US" sz="2000" dirty="0" smtClean="0"/>
              <a:t>Professor of Medicine, Yale School of Medicine</a:t>
            </a:r>
          </a:p>
          <a:p>
            <a:pPr>
              <a:lnSpc>
                <a:spcPts val="2000"/>
              </a:lnSpc>
            </a:pPr>
            <a:r>
              <a:rPr lang="en-US" sz="2000" dirty="0" smtClean="0"/>
              <a:t>Associate Director, Yale Cancer Center</a:t>
            </a:r>
          </a:p>
        </p:txBody>
      </p:sp>
    </p:spTree>
    <p:extLst>
      <p:ext uri="{BB962C8B-B14F-4D97-AF65-F5344CB8AC3E}">
        <p14:creationId xmlns:p14="http://schemas.microsoft.com/office/powerpoint/2010/main" val="215413006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857250"/>
          </a:xfrm>
        </p:spPr>
        <p:txBody>
          <a:bodyPr/>
          <a:lstStyle/>
          <a:p>
            <a:r>
              <a:rPr lang="en-US" dirty="0" smtClean="0"/>
              <a:t>Conclusion </a:t>
            </a:r>
            <a:endParaRPr lang="en-US" dirty="0"/>
          </a:p>
        </p:txBody>
      </p:sp>
      <p:sp>
        <p:nvSpPr>
          <p:cNvPr id="3" name="Content Placeholder 2"/>
          <p:cNvSpPr>
            <a:spLocks noGrp="1"/>
          </p:cNvSpPr>
          <p:nvPr>
            <p:ph idx="1"/>
          </p:nvPr>
        </p:nvSpPr>
        <p:spPr>
          <a:xfrm>
            <a:off x="533400" y="1625600"/>
            <a:ext cx="8305800" cy="4241800"/>
          </a:xfrm>
        </p:spPr>
        <p:txBody>
          <a:bodyPr/>
          <a:lstStyle/>
          <a:p>
            <a:pPr>
              <a:lnSpc>
                <a:spcPct val="100000"/>
              </a:lnSpc>
              <a:spcAft>
                <a:spcPts val="0"/>
              </a:spcAft>
            </a:pPr>
            <a:r>
              <a:rPr lang="en-US" sz="2400" dirty="0" smtClean="0"/>
              <a:t>Adjuvant therapy for stage II CRC is still problematic – lack of a definitive study</a:t>
            </a:r>
          </a:p>
          <a:p>
            <a:pPr>
              <a:lnSpc>
                <a:spcPct val="100000"/>
              </a:lnSpc>
            </a:pPr>
            <a:r>
              <a:rPr lang="en-US" sz="2400" dirty="0" smtClean="0"/>
              <a:t>Recent analysis of MOSAIC shows no added benefit overall for </a:t>
            </a:r>
            <a:r>
              <a:rPr lang="en-US" sz="2400" dirty="0" err="1" smtClean="0"/>
              <a:t>oxaliplatin</a:t>
            </a:r>
            <a:r>
              <a:rPr lang="en-US" sz="2400" dirty="0" smtClean="0"/>
              <a:t> in stage II CRC</a:t>
            </a:r>
          </a:p>
          <a:p>
            <a:pPr lvl="1">
              <a:lnSpc>
                <a:spcPct val="100000"/>
              </a:lnSpc>
            </a:pPr>
            <a:r>
              <a:rPr lang="en-US" sz="2400" dirty="0" smtClean="0"/>
              <a:t>Benefit in TTR seen for high risk patients; trend for OS</a:t>
            </a:r>
          </a:p>
          <a:p>
            <a:pPr>
              <a:lnSpc>
                <a:spcPct val="100000"/>
              </a:lnSpc>
            </a:pPr>
            <a:r>
              <a:rPr lang="en-US" sz="2400" dirty="0" err="1" smtClean="0"/>
              <a:t>Onco</a:t>
            </a:r>
            <a:r>
              <a:rPr lang="en-US" sz="2400" i="1" dirty="0" err="1" smtClean="0"/>
              <a:t>type</a:t>
            </a:r>
            <a:r>
              <a:rPr lang="en-US" sz="2400" dirty="0" smtClean="0"/>
              <a:t> Colon shows similar utility for prognosis in C-07 study as prior studies</a:t>
            </a:r>
          </a:p>
          <a:p>
            <a:pPr lvl="1">
              <a:lnSpc>
                <a:spcPct val="100000"/>
              </a:lnSpc>
            </a:pPr>
            <a:r>
              <a:rPr lang="en-US" sz="2400" dirty="0" smtClean="0"/>
              <a:t>Predictive value for benefit of </a:t>
            </a:r>
            <a:r>
              <a:rPr lang="en-US" sz="2400" dirty="0" err="1" smtClean="0"/>
              <a:t>oxaliplatin</a:t>
            </a:r>
            <a:r>
              <a:rPr lang="en-US" sz="2400" dirty="0" smtClean="0"/>
              <a:t> </a:t>
            </a:r>
          </a:p>
          <a:p>
            <a:pPr lvl="1">
              <a:lnSpc>
                <a:spcPct val="100000"/>
              </a:lnSpc>
            </a:pPr>
            <a:r>
              <a:rPr lang="en-US" sz="2400" dirty="0" smtClean="0"/>
              <a:t>Potentially valuable in personalizing therapy and identifying those who could benefit from </a:t>
            </a:r>
            <a:r>
              <a:rPr lang="en-US" sz="2400" dirty="0" err="1" smtClean="0"/>
              <a:t>oxaliplatin</a:t>
            </a:r>
            <a:endParaRPr lang="en-US" sz="2400" dirty="0" smtClean="0"/>
          </a:p>
          <a:p>
            <a:pPr lvl="1">
              <a:lnSpc>
                <a:spcPct val="100000"/>
              </a:lnSpc>
            </a:pPr>
            <a:r>
              <a:rPr lang="en-US" sz="2400" dirty="0" smtClean="0"/>
              <a:t>Prospective trial should be conducted</a:t>
            </a:r>
            <a:endParaRPr lang="en-US" sz="2400" dirty="0"/>
          </a:p>
        </p:txBody>
      </p:sp>
    </p:spTree>
    <p:extLst>
      <p:ext uri="{BB962C8B-B14F-4D97-AF65-F5344CB8AC3E}">
        <p14:creationId xmlns:p14="http://schemas.microsoft.com/office/powerpoint/2010/main" val="294341095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2400" b="1" dirty="0" smtClean="0">
                <a:solidFill>
                  <a:srgbClr val="FFFFFF"/>
                </a:solidFill>
              </a:rPr>
              <a:t>Assuming no copayment for the patient, would you order an </a:t>
            </a:r>
            <a:r>
              <a:rPr lang="en-US" sz="2400" b="1" dirty="0" err="1" smtClean="0">
                <a:solidFill>
                  <a:srgbClr val="FFFFFF"/>
                </a:solidFill>
              </a:rPr>
              <a:t>Onco</a:t>
            </a:r>
            <a:r>
              <a:rPr lang="en-US" sz="2400" b="1" i="1" dirty="0" err="1" smtClean="0">
                <a:solidFill>
                  <a:srgbClr val="FFFFFF"/>
                </a:solidFill>
              </a:rPr>
              <a:t>type</a:t>
            </a:r>
            <a:r>
              <a:rPr lang="en-US" sz="2400" b="1" dirty="0" smtClean="0">
                <a:solidFill>
                  <a:srgbClr val="FFFFFF"/>
                </a:solidFill>
              </a:rPr>
              <a:t> DX</a:t>
            </a:r>
            <a:r>
              <a:rPr lang="en-US" sz="2400" b="1" baseline="30000" dirty="0" smtClean="0">
                <a:solidFill>
                  <a:srgbClr val="FFFFFF"/>
                </a:solidFill>
              </a:rPr>
              <a:t>®</a:t>
            </a:r>
            <a:r>
              <a:rPr lang="en-US" sz="2400" b="1" dirty="0" smtClean="0">
                <a:solidFill>
                  <a:srgbClr val="FFFFFF"/>
                </a:solidFill>
              </a:rPr>
              <a:t> colon cancer assay for an otherwise healthy 60-year-old patient with a Grade II, microsatellite stable (MSS) </a:t>
            </a:r>
            <a:r>
              <a:rPr lang="en-US" sz="2400" b="1" u="sng" dirty="0" smtClean="0">
                <a:solidFill>
                  <a:srgbClr val="FFFFFF"/>
                </a:solidFill>
              </a:rPr>
              <a:t>T3N0</a:t>
            </a:r>
            <a:r>
              <a:rPr lang="en-US" sz="2400" b="1" dirty="0" smtClean="0">
                <a:solidFill>
                  <a:srgbClr val="FFFFFF"/>
                </a:solidFill>
              </a:rPr>
              <a:t> (27 nodes examined) tumor?</a:t>
            </a:r>
            <a:endParaRPr lang="en-US" sz="2400" b="1" dirty="0">
              <a:solidFill>
                <a:srgbClr val="FFFFFF"/>
              </a:solidFill>
            </a:endParaRPr>
          </a:p>
        </p:txBody>
      </p:sp>
      <p:graphicFrame>
        <p:nvGraphicFramePr>
          <p:cNvPr id="6" name="Chart 5"/>
          <p:cNvGraphicFramePr/>
          <p:nvPr>
            <p:extLst>
              <p:ext uri="{D42A27DB-BD31-4B8C-83A1-F6EECF244321}">
                <p14:modId xmlns:p14="http://schemas.microsoft.com/office/powerpoint/2010/main" val="4044859363"/>
              </p:ext>
            </p:extLst>
          </p:nvPr>
        </p:nvGraphicFramePr>
        <p:xfrm>
          <a:off x="457200" y="2209800"/>
          <a:ext cx="81534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1819417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6900" y="304800"/>
            <a:ext cx="8089900" cy="2209800"/>
          </a:xfrm>
        </p:spPr>
        <p:txBody>
          <a:bodyPr/>
          <a:lstStyle/>
          <a:p>
            <a:r>
              <a:rPr lang="en-US" sz="2400" dirty="0">
                <a:solidFill>
                  <a:srgbClr val="FFFF00"/>
                </a:solidFill>
              </a:rPr>
              <a:t>Case: 60 </a:t>
            </a:r>
            <a:r>
              <a:rPr lang="en-US" sz="2400" dirty="0" err="1" smtClean="0">
                <a:solidFill>
                  <a:srgbClr val="FFFF00"/>
                </a:solidFill>
              </a:rPr>
              <a:t>yo</a:t>
            </a:r>
            <a:r>
              <a:rPr lang="en-US" sz="2400" dirty="0" smtClean="0">
                <a:solidFill>
                  <a:srgbClr val="FFFF00"/>
                </a:solidFill>
              </a:rPr>
              <a:t> with </a:t>
            </a:r>
            <a:r>
              <a:rPr lang="en-US" sz="2400" dirty="0">
                <a:solidFill>
                  <a:srgbClr val="FFFF00"/>
                </a:solidFill>
              </a:rPr>
              <a:t>Grade II </a:t>
            </a:r>
            <a:r>
              <a:rPr lang="en-US" sz="2400" dirty="0" smtClean="0">
                <a:solidFill>
                  <a:srgbClr val="FFFF00"/>
                </a:solidFill>
              </a:rPr>
              <a:t>MSS </a:t>
            </a:r>
            <a:r>
              <a:rPr lang="en-US" sz="2400" dirty="0" smtClean="0">
                <a:solidFill>
                  <a:srgbClr val="FFFF00"/>
                </a:solidFill>
                <a:ea typeface="ＭＳ Ｐゴシック" charset="0"/>
                <a:cs typeface="ＭＳ Ｐゴシック" charset="0"/>
              </a:rPr>
              <a:t>T3N0 </a:t>
            </a:r>
            <a:r>
              <a:rPr lang="en-US" sz="2400" dirty="0">
                <a:solidFill>
                  <a:srgbClr val="FFFF00"/>
                </a:solidFill>
                <a:ea typeface="ＭＳ Ｐゴシック" charset="0"/>
                <a:cs typeface="ＭＳ Ｐゴシック" charset="0"/>
              </a:rPr>
              <a:t>(27 </a:t>
            </a:r>
            <a:r>
              <a:rPr lang="en-US" sz="2400" dirty="0" smtClean="0">
                <a:solidFill>
                  <a:srgbClr val="FFFF00"/>
                </a:solidFill>
                <a:ea typeface="ＭＳ Ｐゴシック" charset="0"/>
                <a:cs typeface="ＭＳ Ｐゴシック" charset="0"/>
              </a:rPr>
              <a:t>nodes) tumor</a:t>
            </a:r>
            <a:r>
              <a:rPr lang="en-US" sz="2400" dirty="0">
                <a:solidFill>
                  <a:srgbClr val="FFFF00"/>
                </a:solidFill>
                <a:ea typeface="ＭＳ Ｐゴシック" charset="0"/>
                <a:cs typeface="ＭＳ Ｐゴシック" charset="0"/>
              </a:rPr>
              <a:t/>
            </a:r>
            <a:br>
              <a:rPr lang="en-US" sz="2400" dirty="0">
                <a:solidFill>
                  <a:srgbClr val="FFFF00"/>
                </a:solidFill>
                <a:ea typeface="ＭＳ Ｐゴシック" charset="0"/>
                <a:cs typeface="ＭＳ Ｐゴシック" charset="0"/>
              </a:rPr>
            </a:br>
            <a:r>
              <a:rPr lang="en-US" sz="2400" dirty="0">
                <a:solidFill>
                  <a:srgbClr val="FFFF00"/>
                </a:solidFill>
                <a:ea typeface="ＭＳ Ｐゴシック" charset="0"/>
                <a:cs typeface="ＭＳ Ｐゴシック" charset="0"/>
              </a:rPr>
              <a:t/>
            </a:r>
            <a:br>
              <a:rPr lang="en-US" sz="2400" dirty="0">
                <a:solidFill>
                  <a:srgbClr val="FFFF00"/>
                </a:solidFill>
                <a:ea typeface="ＭＳ Ｐゴシック" charset="0"/>
                <a:cs typeface="ＭＳ Ｐゴシック" charset="0"/>
              </a:rPr>
            </a:br>
            <a:r>
              <a:rPr lang="en-US" sz="2400" dirty="0" err="1" smtClean="0">
                <a:solidFill>
                  <a:srgbClr val="FFFF00"/>
                </a:solidFill>
                <a:ea typeface="ＭＳ Ｐゴシック" charset="0"/>
                <a:cs typeface="ＭＳ Ｐゴシック" charset="0"/>
              </a:rPr>
              <a:t>Onco</a:t>
            </a:r>
            <a:r>
              <a:rPr lang="en-US" sz="2400" i="1" dirty="0" err="1" smtClean="0">
                <a:solidFill>
                  <a:srgbClr val="FFFF00"/>
                </a:solidFill>
                <a:ea typeface="ＭＳ Ｐゴシック" charset="0"/>
                <a:cs typeface="ＭＳ Ｐゴシック" charset="0"/>
              </a:rPr>
              <a:t>type</a:t>
            </a:r>
            <a:r>
              <a:rPr lang="en-US" sz="2400" dirty="0" smtClean="0">
                <a:solidFill>
                  <a:srgbClr val="FFFF00"/>
                </a:solidFill>
                <a:ea typeface="ＭＳ Ｐゴシック" charset="0"/>
                <a:cs typeface="ＭＳ Ｐゴシック" charset="0"/>
              </a:rPr>
              <a:t> DX colon cancer assay?</a:t>
            </a:r>
            <a:endParaRPr lang="en-US" sz="2400" dirty="0"/>
          </a:p>
        </p:txBody>
      </p:sp>
      <p:sp>
        <p:nvSpPr>
          <p:cNvPr id="6" name="TextBox 5"/>
          <p:cNvSpPr txBox="1"/>
          <p:nvPr/>
        </p:nvSpPr>
        <p:spPr>
          <a:xfrm>
            <a:off x="141169" y="6400800"/>
            <a:ext cx="6945431" cy="338554"/>
          </a:xfrm>
          <a:prstGeom prst="rect">
            <a:avLst/>
          </a:prstGeom>
          <a:noFill/>
        </p:spPr>
        <p:txBody>
          <a:bodyPr wrap="none" rtlCol="0">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RTP GI Cancers Clinical Investigator Survey (N = 22), January 3-18, 2013 </a:t>
            </a:r>
            <a:endParaRPr lang="en-US" sz="1600" dirty="0">
              <a:solidFill>
                <a:srgbClr val="FFFFFF"/>
              </a:solidFill>
              <a:latin typeface="Arial" charset="0"/>
              <a:ea typeface="ＭＳ Ｐゴシック" charset="0"/>
              <a:cs typeface="ＭＳ Ｐゴシック" charset="0"/>
            </a:endParaRPr>
          </a:p>
        </p:txBody>
      </p:sp>
      <p:pic>
        <p:nvPicPr>
          <p:cNvPr id="11" name="Picture 10" descr="60yoT3N0Oncotype_v1ah.png"/>
          <p:cNvPicPr>
            <a:picLocks noChangeAspect="1"/>
          </p:cNvPicPr>
          <p:nvPr/>
        </p:nvPicPr>
        <p:blipFill>
          <a:blip r:embed="rId3"/>
          <a:stretch>
            <a:fillRect/>
          </a:stretch>
        </p:blipFill>
        <p:spPr>
          <a:xfrm>
            <a:off x="1248330" y="3200400"/>
            <a:ext cx="7514669" cy="1752600"/>
          </a:xfrm>
          <a:prstGeom prst="rect">
            <a:avLst/>
          </a:prstGeom>
        </p:spPr>
      </p:pic>
      <p:sp>
        <p:nvSpPr>
          <p:cNvPr id="12" name="Rectangle 11"/>
          <p:cNvSpPr/>
          <p:nvPr/>
        </p:nvSpPr>
        <p:spPr>
          <a:xfrm>
            <a:off x="623607" y="3429000"/>
            <a:ext cx="519393" cy="338554"/>
          </a:xfrm>
          <a:prstGeom prst="rect">
            <a:avLst/>
          </a:prstGeom>
        </p:spPr>
        <p:txBody>
          <a:bodyPr wrap="none">
            <a:spAutoFit/>
          </a:bodyPr>
          <a:lstStyle/>
          <a:p>
            <a:pPr algn="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Yes</a:t>
            </a:r>
          </a:p>
        </p:txBody>
      </p:sp>
      <p:sp>
        <p:nvSpPr>
          <p:cNvPr id="13" name="Rectangle 12"/>
          <p:cNvSpPr/>
          <p:nvPr/>
        </p:nvSpPr>
        <p:spPr>
          <a:xfrm>
            <a:off x="696043" y="4309646"/>
            <a:ext cx="446957" cy="338554"/>
          </a:xfrm>
          <a:prstGeom prst="rect">
            <a:avLst/>
          </a:prstGeom>
        </p:spPr>
        <p:txBody>
          <a:bodyPr wrap="none">
            <a:spAutoFit/>
          </a:bodyPr>
          <a:lstStyle/>
          <a:p>
            <a:pPr algn="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No</a:t>
            </a:r>
          </a:p>
        </p:txBody>
      </p:sp>
      <p:sp>
        <p:nvSpPr>
          <p:cNvPr id="14" name="Rectangle 13"/>
          <p:cNvSpPr/>
          <p:nvPr/>
        </p:nvSpPr>
        <p:spPr>
          <a:xfrm>
            <a:off x="7162800" y="3429000"/>
            <a:ext cx="412893" cy="338554"/>
          </a:xfrm>
          <a:prstGeom prst="rect">
            <a:avLst/>
          </a:prstGeom>
        </p:spPr>
        <p:txBody>
          <a:bodyPr wrap="none">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10</a:t>
            </a:r>
          </a:p>
        </p:txBody>
      </p:sp>
      <p:sp>
        <p:nvSpPr>
          <p:cNvPr id="15" name="Rectangle 14"/>
          <p:cNvSpPr/>
          <p:nvPr/>
        </p:nvSpPr>
        <p:spPr>
          <a:xfrm>
            <a:off x="8382000" y="4309646"/>
            <a:ext cx="412893" cy="338554"/>
          </a:xfrm>
          <a:prstGeom prst="rect">
            <a:avLst/>
          </a:prstGeom>
        </p:spPr>
        <p:txBody>
          <a:bodyPr wrap="none">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12</a:t>
            </a:r>
          </a:p>
        </p:txBody>
      </p:sp>
    </p:spTree>
    <p:extLst>
      <p:ext uri="{BB962C8B-B14F-4D97-AF65-F5344CB8AC3E}">
        <p14:creationId xmlns:p14="http://schemas.microsoft.com/office/powerpoint/2010/main" val="46174291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2400" b="1" dirty="0" smtClean="0">
                <a:solidFill>
                  <a:srgbClr val="FFFFFF"/>
                </a:solidFill>
              </a:rPr>
              <a:t>What adjuvant systemic therapy would you most likely recommend for an otherwise healthy 60-year-old patient with a Grade II, MSS </a:t>
            </a:r>
            <a:r>
              <a:rPr lang="en-US" sz="2400" b="1" u="sng" dirty="0" smtClean="0">
                <a:solidFill>
                  <a:srgbClr val="FFFFFF"/>
                </a:solidFill>
              </a:rPr>
              <a:t>T3N0</a:t>
            </a:r>
            <a:r>
              <a:rPr lang="en-US" sz="2400" b="1" dirty="0" smtClean="0">
                <a:solidFill>
                  <a:srgbClr val="FFFFFF"/>
                </a:solidFill>
              </a:rPr>
              <a:t> (27 nodes examined) tumor?</a:t>
            </a:r>
            <a:endParaRPr lang="en-US" sz="2400" b="1" dirty="0">
              <a:solidFill>
                <a:srgbClr val="FFFFFF"/>
              </a:solidFill>
            </a:endParaRPr>
          </a:p>
        </p:txBody>
      </p:sp>
      <p:graphicFrame>
        <p:nvGraphicFramePr>
          <p:cNvPr id="6" name="Chart 5"/>
          <p:cNvGraphicFramePr/>
          <p:nvPr>
            <p:extLst>
              <p:ext uri="{D42A27DB-BD31-4B8C-83A1-F6EECF244321}">
                <p14:modId xmlns:p14="http://schemas.microsoft.com/office/powerpoint/2010/main" val="262840049"/>
              </p:ext>
            </p:extLst>
          </p:nvPr>
        </p:nvGraphicFramePr>
        <p:xfrm>
          <a:off x="457200" y="2209800"/>
          <a:ext cx="81534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2118388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2400" b="1" dirty="0" smtClean="0">
                <a:solidFill>
                  <a:srgbClr val="FFFFFF"/>
                </a:solidFill>
              </a:rPr>
              <a:t>Assuming no copayment for the patient, would you order an </a:t>
            </a:r>
            <a:r>
              <a:rPr lang="en-US" sz="2400" b="1" dirty="0" err="1" smtClean="0">
                <a:solidFill>
                  <a:srgbClr val="FFFFFF"/>
                </a:solidFill>
              </a:rPr>
              <a:t>Onco</a:t>
            </a:r>
            <a:r>
              <a:rPr lang="en-US" sz="2400" b="1" i="1" dirty="0" err="1" smtClean="0">
                <a:solidFill>
                  <a:srgbClr val="FFFFFF"/>
                </a:solidFill>
              </a:rPr>
              <a:t>type</a:t>
            </a:r>
            <a:r>
              <a:rPr lang="en-US" sz="2400" b="1" dirty="0" smtClean="0">
                <a:solidFill>
                  <a:srgbClr val="FFFFFF"/>
                </a:solidFill>
              </a:rPr>
              <a:t> DX colon cancer assay for an otherwise healthy 60-year-old patient with a Grade II, MSS </a:t>
            </a:r>
            <a:r>
              <a:rPr lang="en-US" sz="2400" b="1" u="sng" dirty="0" smtClean="0">
                <a:solidFill>
                  <a:srgbClr val="FFFFFF"/>
                </a:solidFill>
              </a:rPr>
              <a:t>T4N0</a:t>
            </a:r>
            <a:r>
              <a:rPr lang="en-US" sz="2400" b="1" dirty="0" smtClean="0">
                <a:solidFill>
                  <a:srgbClr val="FFFFFF"/>
                </a:solidFill>
              </a:rPr>
              <a:t> (27 nodes examined) tumor?</a:t>
            </a:r>
            <a:endParaRPr lang="en-US" sz="2400" b="1" dirty="0">
              <a:solidFill>
                <a:srgbClr val="FFFFFF"/>
              </a:solidFill>
            </a:endParaRPr>
          </a:p>
        </p:txBody>
      </p:sp>
      <p:graphicFrame>
        <p:nvGraphicFramePr>
          <p:cNvPr id="6" name="Chart 5"/>
          <p:cNvGraphicFramePr/>
          <p:nvPr>
            <p:extLst>
              <p:ext uri="{D42A27DB-BD31-4B8C-83A1-F6EECF244321}">
                <p14:modId xmlns:p14="http://schemas.microsoft.com/office/powerpoint/2010/main" val="174142523"/>
              </p:ext>
            </p:extLst>
          </p:nvPr>
        </p:nvGraphicFramePr>
        <p:xfrm>
          <a:off x="457200" y="2209800"/>
          <a:ext cx="81534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28504232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8166100" cy="2514600"/>
          </a:xfrm>
        </p:spPr>
        <p:txBody>
          <a:bodyPr/>
          <a:lstStyle/>
          <a:p>
            <a:r>
              <a:rPr lang="en-US" sz="2400" dirty="0">
                <a:solidFill>
                  <a:srgbClr val="FFFF00"/>
                </a:solidFill>
              </a:rPr>
              <a:t>Case: 60 </a:t>
            </a:r>
            <a:r>
              <a:rPr lang="en-US" sz="2400" dirty="0" err="1">
                <a:solidFill>
                  <a:srgbClr val="FFFF00"/>
                </a:solidFill>
              </a:rPr>
              <a:t>yo</a:t>
            </a:r>
            <a:r>
              <a:rPr lang="en-US" sz="2400" dirty="0">
                <a:solidFill>
                  <a:srgbClr val="FFFF00"/>
                </a:solidFill>
              </a:rPr>
              <a:t> </a:t>
            </a:r>
            <a:r>
              <a:rPr lang="en-US" sz="2400" dirty="0" smtClean="0">
                <a:solidFill>
                  <a:srgbClr val="FFFF00"/>
                </a:solidFill>
              </a:rPr>
              <a:t>with Grade </a:t>
            </a:r>
            <a:r>
              <a:rPr lang="en-US" sz="2400" dirty="0">
                <a:solidFill>
                  <a:srgbClr val="FFFF00"/>
                </a:solidFill>
              </a:rPr>
              <a:t>II </a:t>
            </a:r>
            <a:r>
              <a:rPr lang="en-US" sz="2400" dirty="0" smtClean="0">
                <a:solidFill>
                  <a:srgbClr val="FFFF00"/>
                </a:solidFill>
              </a:rPr>
              <a:t>MSS </a:t>
            </a:r>
            <a:r>
              <a:rPr lang="en-US" sz="2400" dirty="0" smtClean="0">
                <a:solidFill>
                  <a:srgbClr val="FFFF00"/>
                </a:solidFill>
                <a:ea typeface="ＭＳ Ｐゴシック" charset="0"/>
                <a:cs typeface="ＭＳ Ｐゴシック" charset="0"/>
              </a:rPr>
              <a:t>T4N0 </a:t>
            </a:r>
            <a:r>
              <a:rPr lang="en-US" sz="2400" dirty="0">
                <a:solidFill>
                  <a:srgbClr val="FFFF00"/>
                </a:solidFill>
                <a:ea typeface="ＭＳ Ｐゴシック" charset="0"/>
                <a:cs typeface="ＭＳ Ｐゴシック" charset="0"/>
              </a:rPr>
              <a:t>(27 </a:t>
            </a:r>
            <a:r>
              <a:rPr lang="en-US" sz="2400" dirty="0" smtClean="0">
                <a:solidFill>
                  <a:srgbClr val="FFFF00"/>
                </a:solidFill>
                <a:ea typeface="ＭＳ Ｐゴシック" charset="0"/>
                <a:cs typeface="ＭＳ Ｐゴシック" charset="0"/>
              </a:rPr>
              <a:t>nodes) tumor </a:t>
            </a:r>
            <a:br>
              <a:rPr lang="en-US" sz="2400" dirty="0" smtClean="0">
                <a:solidFill>
                  <a:srgbClr val="FFFF00"/>
                </a:solidFill>
                <a:ea typeface="ＭＳ Ｐゴシック" charset="0"/>
                <a:cs typeface="ＭＳ Ｐゴシック" charset="0"/>
              </a:rPr>
            </a:br>
            <a:r>
              <a:rPr lang="en-US" sz="2400" dirty="0">
                <a:solidFill>
                  <a:srgbClr val="FFFF00"/>
                </a:solidFill>
                <a:ea typeface="ＭＳ Ｐゴシック" charset="0"/>
                <a:cs typeface="ＭＳ Ｐゴシック" charset="0"/>
              </a:rPr>
              <a:t/>
            </a:r>
            <a:br>
              <a:rPr lang="en-US" sz="2400" dirty="0">
                <a:solidFill>
                  <a:srgbClr val="FFFF00"/>
                </a:solidFill>
                <a:ea typeface="ＭＳ Ｐゴシック" charset="0"/>
                <a:cs typeface="ＭＳ Ｐゴシック" charset="0"/>
              </a:rPr>
            </a:br>
            <a:r>
              <a:rPr lang="en-US" sz="2400" dirty="0" err="1" smtClean="0">
                <a:solidFill>
                  <a:srgbClr val="FFFF00"/>
                </a:solidFill>
                <a:ea typeface="ＭＳ Ｐゴシック" charset="0"/>
                <a:cs typeface="ＭＳ Ｐゴシック" charset="0"/>
              </a:rPr>
              <a:t>Onco</a:t>
            </a:r>
            <a:r>
              <a:rPr lang="en-US" sz="2400" i="1" dirty="0" err="1" smtClean="0">
                <a:solidFill>
                  <a:srgbClr val="FFFF00"/>
                </a:solidFill>
                <a:ea typeface="ＭＳ Ｐゴシック" charset="0"/>
                <a:cs typeface="ＭＳ Ｐゴシック" charset="0"/>
              </a:rPr>
              <a:t>type</a:t>
            </a:r>
            <a:r>
              <a:rPr lang="en-US" sz="2400" dirty="0" smtClean="0">
                <a:solidFill>
                  <a:srgbClr val="FFFF00"/>
                </a:solidFill>
                <a:ea typeface="ＭＳ Ｐゴシック" charset="0"/>
                <a:cs typeface="ＭＳ Ｐゴシック" charset="0"/>
              </a:rPr>
              <a:t> DX colon cancer assay?</a:t>
            </a:r>
            <a:endParaRPr lang="en-US" sz="2400" dirty="0"/>
          </a:p>
        </p:txBody>
      </p:sp>
      <p:sp>
        <p:nvSpPr>
          <p:cNvPr id="6" name="TextBox 5"/>
          <p:cNvSpPr txBox="1"/>
          <p:nvPr/>
        </p:nvSpPr>
        <p:spPr>
          <a:xfrm>
            <a:off x="141169" y="6400800"/>
            <a:ext cx="6945431" cy="338554"/>
          </a:xfrm>
          <a:prstGeom prst="rect">
            <a:avLst/>
          </a:prstGeom>
          <a:noFill/>
        </p:spPr>
        <p:txBody>
          <a:bodyPr wrap="none" rtlCol="0">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RTP GI Cancers Clinical Investigator Survey (N = 22), January 3-18, 2013 </a:t>
            </a:r>
            <a:endParaRPr lang="en-US" sz="1600" dirty="0">
              <a:solidFill>
                <a:srgbClr val="FFFFFF"/>
              </a:solidFill>
              <a:latin typeface="Arial" charset="0"/>
              <a:ea typeface="ＭＳ Ｐゴシック" charset="0"/>
              <a:cs typeface="ＭＳ Ｐゴシック" charset="0"/>
            </a:endParaRPr>
          </a:p>
        </p:txBody>
      </p:sp>
      <p:pic>
        <p:nvPicPr>
          <p:cNvPr id="11" name="Picture 10" descr="60yoT4N0Oncotype_v1ah.png"/>
          <p:cNvPicPr>
            <a:picLocks noChangeAspect="1"/>
          </p:cNvPicPr>
          <p:nvPr/>
        </p:nvPicPr>
        <p:blipFill>
          <a:blip r:embed="rId3"/>
          <a:stretch>
            <a:fillRect/>
          </a:stretch>
        </p:blipFill>
        <p:spPr>
          <a:xfrm>
            <a:off x="1219200" y="3505200"/>
            <a:ext cx="7600867" cy="1676399"/>
          </a:xfrm>
          <a:prstGeom prst="rect">
            <a:avLst/>
          </a:prstGeom>
        </p:spPr>
      </p:pic>
      <p:sp>
        <p:nvSpPr>
          <p:cNvPr id="12" name="Rectangle 11"/>
          <p:cNvSpPr/>
          <p:nvPr/>
        </p:nvSpPr>
        <p:spPr>
          <a:xfrm>
            <a:off x="623607" y="3700045"/>
            <a:ext cx="519393" cy="338554"/>
          </a:xfrm>
          <a:prstGeom prst="rect">
            <a:avLst/>
          </a:prstGeom>
        </p:spPr>
        <p:txBody>
          <a:bodyPr wrap="none">
            <a:spAutoFit/>
          </a:bodyPr>
          <a:lstStyle/>
          <a:p>
            <a:pPr algn="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Yes</a:t>
            </a:r>
          </a:p>
        </p:txBody>
      </p:sp>
      <p:sp>
        <p:nvSpPr>
          <p:cNvPr id="13" name="Rectangle 12"/>
          <p:cNvSpPr/>
          <p:nvPr/>
        </p:nvSpPr>
        <p:spPr>
          <a:xfrm>
            <a:off x="696043" y="4538245"/>
            <a:ext cx="446957" cy="338554"/>
          </a:xfrm>
          <a:prstGeom prst="rect">
            <a:avLst/>
          </a:prstGeom>
        </p:spPr>
        <p:txBody>
          <a:bodyPr wrap="none">
            <a:spAutoFit/>
          </a:bodyPr>
          <a:lstStyle/>
          <a:p>
            <a:pPr algn="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No</a:t>
            </a:r>
          </a:p>
        </p:txBody>
      </p:sp>
      <p:sp>
        <p:nvSpPr>
          <p:cNvPr id="14" name="Rectangle 13"/>
          <p:cNvSpPr/>
          <p:nvPr/>
        </p:nvSpPr>
        <p:spPr>
          <a:xfrm>
            <a:off x="6330620" y="3700045"/>
            <a:ext cx="298780" cy="338554"/>
          </a:xfrm>
          <a:prstGeom prst="rect">
            <a:avLst/>
          </a:prstGeom>
        </p:spPr>
        <p:txBody>
          <a:bodyPr wrap="none">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9</a:t>
            </a:r>
          </a:p>
        </p:txBody>
      </p:sp>
      <p:sp>
        <p:nvSpPr>
          <p:cNvPr id="15" name="Rectangle 14"/>
          <p:cNvSpPr/>
          <p:nvPr/>
        </p:nvSpPr>
        <p:spPr>
          <a:xfrm>
            <a:off x="8502507" y="4538245"/>
            <a:ext cx="412893" cy="338554"/>
          </a:xfrm>
          <a:prstGeom prst="rect">
            <a:avLst/>
          </a:prstGeom>
        </p:spPr>
        <p:txBody>
          <a:bodyPr wrap="none">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13</a:t>
            </a:r>
          </a:p>
        </p:txBody>
      </p:sp>
    </p:spTree>
    <p:extLst>
      <p:ext uri="{BB962C8B-B14F-4D97-AF65-F5344CB8AC3E}">
        <p14:creationId xmlns:p14="http://schemas.microsoft.com/office/powerpoint/2010/main" val="107063994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2400" b="1" dirty="0" smtClean="0">
                <a:solidFill>
                  <a:srgbClr val="FFFFFF"/>
                </a:solidFill>
              </a:rPr>
              <a:t>What adjuvant systemic therapy would you most likely recommend for an otherwise healthy 60-year-old patient with a Grade II, MSS </a:t>
            </a:r>
            <a:r>
              <a:rPr lang="en-US" sz="2400" b="1" u="sng" dirty="0" smtClean="0">
                <a:solidFill>
                  <a:srgbClr val="FFFFFF"/>
                </a:solidFill>
              </a:rPr>
              <a:t>T4N0</a:t>
            </a:r>
            <a:r>
              <a:rPr lang="en-US" sz="2400" b="1" dirty="0" smtClean="0">
                <a:solidFill>
                  <a:srgbClr val="FFFFFF"/>
                </a:solidFill>
              </a:rPr>
              <a:t> (27 nodes examined) tumor?</a:t>
            </a:r>
            <a:endParaRPr lang="en-US" sz="2400" b="1" dirty="0">
              <a:solidFill>
                <a:srgbClr val="FFFFFF"/>
              </a:solidFill>
            </a:endParaRPr>
          </a:p>
        </p:txBody>
      </p:sp>
      <p:graphicFrame>
        <p:nvGraphicFramePr>
          <p:cNvPr id="6" name="Chart 5"/>
          <p:cNvGraphicFramePr/>
          <p:nvPr>
            <p:extLst>
              <p:ext uri="{D42A27DB-BD31-4B8C-83A1-F6EECF244321}">
                <p14:modId xmlns:p14="http://schemas.microsoft.com/office/powerpoint/2010/main" val="3246303286"/>
              </p:ext>
            </p:extLst>
          </p:nvPr>
        </p:nvGraphicFramePr>
        <p:xfrm>
          <a:off x="457200" y="2209800"/>
          <a:ext cx="81534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8953793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0yoGrade2SystemicTx_v1ah.png"/>
          <p:cNvPicPr>
            <a:picLocks noChangeAspect="1"/>
          </p:cNvPicPr>
          <p:nvPr/>
        </p:nvPicPr>
        <p:blipFill rotWithShape="1">
          <a:blip r:embed="rId3">
            <a:extLst>
              <a:ext uri="{28A0092B-C50C-407E-A947-70E740481C1C}">
                <a14:useLocalDpi xmlns:a14="http://schemas.microsoft.com/office/drawing/2010/main" val="0"/>
              </a:ext>
            </a:extLst>
          </a:blip>
          <a:srcRect r="16243"/>
          <a:stretch/>
        </p:blipFill>
        <p:spPr>
          <a:xfrm>
            <a:off x="2628900" y="2438400"/>
            <a:ext cx="5753100" cy="3276599"/>
          </a:xfrm>
          <a:prstGeom prst="rect">
            <a:avLst/>
          </a:prstGeom>
        </p:spPr>
      </p:pic>
      <p:sp>
        <p:nvSpPr>
          <p:cNvPr id="25601" name="Rectangle 2"/>
          <p:cNvSpPr>
            <a:spLocks noGrp="1" noChangeArrowheads="1"/>
          </p:cNvSpPr>
          <p:nvPr>
            <p:ph type="title"/>
          </p:nvPr>
        </p:nvSpPr>
        <p:spPr>
          <a:xfrm>
            <a:off x="609600" y="368300"/>
            <a:ext cx="8026400" cy="1993900"/>
          </a:xfrm>
        </p:spPr>
        <p:txBody>
          <a:bodyPr/>
          <a:lstStyle/>
          <a:p>
            <a:r>
              <a:rPr lang="en-US" sz="2400" dirty="0">
                <a:solidFill>
                  <a:srgbClr val="FFFF00"/>
                </a:solidFill>
              </a:rPr>
              <a:t>Case: 60 </a:t>
            </a:r>
            <a:r>
              <a:rPr lang="en-US" sz="2400" dirty="0" err="1">
                <a:solidFill>
                  <a:srgbClr val="FFFF00"/>
                </a:solidFill>
              </a:rPr>
              <a:t>yo</a:t>
            </a:r>
            <a:r>
              <a:rPr lang="en-US" sz="2400" dirty="0">
                <a:solidFill>
                  <a:srgbClr val="FFFF00"/>
                </a:solidFill>
              </a:rPr>
              <a:t> </a:t>
            </a:r>
            <a:r>
              <a:rPr lang="en-US" sz="2400" dirty="0" smtClean="0">
                <a:solidFill>
                  <a:srgbClr val="FFFF00"/>
                </a:solidFill>
              </a:rPr>
              <a:t>with Grade </a:t>
            </a:r>
            <a:r>
              <a:rPr lang="en-US" sz="2400" dirty="0">
                <a:solidFill>
                  <a:srgbClr val="FFFF00"/>
                </a:solidFill>
              </a:rPr>
              <a:t>II </a:t>
            </a:r>
            <a:r>
              <a:rPr lang="en-US" sz="2400" dirty="0" smtClean="0">
                <a:solidFill>
                  <a:srgbClr val="FFFF00"/>
                </a:solidFill>
              </a:rPr>
              <a:t>MSS </a:t>
            </a:r>
            <a:r>
              <a:rPr lang="en-US" sz="2400" dirty="0" smtClean="0">
                <a:solidFill>
                  <a:srgbClr val="FFFF00"/>
                </a:solidFill>
                <a:ea typeface="ＭＳ Ｐゴシック" charset="0"/>
                <a:cs typeface="ＭＳ Ｐゴシック" charset="0"/>
              </a:rPr>
              <a:t>T4N0 (27 nodes) tumor </a:t>
            </a:r>
            <a:br>
              <a:rPr lang="en-US" sz="2400" dirty="0" smtClean="0">
                <a:solidFill>
                  <a:srgbClr val="FFFF00"/>
                </a:solidFill>
                <a:ea typeface="ＭＳ Ｐゴシック" charset="0"/>
                <a:cs typeface="ＭＳ Ｐゴシック" charset="0"/>
              </a:rPr>
            </a:br>
            <a:r>
              <a:rPr lang="en-US" sz="2400" dirty="0">
                <a:solidFill>
                  <a:srgbClr val="FFFF00"/>
                </a:solidFill>
                <a:ea typeface="ＭＳ Ｐゴシック" charset="0"/>
                <a:cs typeface="ＭＳ Ｐゴシック" charset="0"/>
              </a:rPr>
              <a:t/>
            </a:r>
            <a:br>
              <a:rPr lang="en-US" sz="2400" dirty="0">
                <a:solidFill>
                  <a:srgbClr val="FFFF00"/>
                </a:solidFill>
                <a:ea typeface="ＭＳ Ｐゴシック" charset="0"/>
                <a:cs typeface="ＭＳ Ｐゴシック" charset="0"/>
              </a:rPr>
            </a:br>
            <a:r>
              <a:rPr lang="en-US" sz="2400" dirty="0" smtClean="0">
                <a:solidFill>
                  <a:srgbClr val="FFFF00"/>
                </a:solidFill>
                <a:ea typeface="ＭＳ Ｐゴシック" charset="0"/>
                <a:cs typeface="ＭＳ Ｐゴシック" charset="0"/>
              </a:rPr>
              <a:t>Systemic treatment?</a:t>
            </a:r>
            <a:endParaRPr lang="en-US" sz="2400" dirty="0">
              <a:ea typeface="ＭＳ Ｐゴシック" charset="0"/>
              <a:cs typeface="ＭＳ Ｐゴシック" charset="0"/>
            </a:endParaRPr>
          </a:p>
        </p:txBody>
      </p:sp>
      <p:sp>
        <p:nvSpPr>
          <p:cNvPr id="7" name="TextBox 6"/>
          <p:cNvSpPr txBox="1"/>
          <p:nvPr/>
        </p:nvSpPr>
        <p:spPr>
          <a:xfrm>
            <a:off x="141169" y="6400800"/>
            <a:ext cx="6945431" cy="338554"/>
          </a:xfrm>
          <a:prstGeom prst="rect">
            <a:avLst/>
          </a:prstGeom>
          <a:noFill/>
        </p:spPr>
        <p:txBody>
          <a:bodyPr wrap="none" rtlCol="0">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RTP GI Cancers Clinical Investigator Survey (N = 20), January 3-18, 2013 </a:t>
            </a:r>
            <a:endParaRPr lang="en-US" sz="1600" dirty="0">
              <a:solidFill>
                <a:srgbClr val="FFFFFF"/>
              </a:solidFill>
              <a:latin typeface="Arial" charset="0"/>
              <a:ea typeface="ＭＳ Ｐゴシック" charset="0"/>
              <a:cs typeface="ＭＳ Ｐゴシック" charset="0"/>
            </a:endParaRPr>
          </a:p>
        </p:txBody>
      </p:sp>
      <p:sp>
        <p:nvSpPr>
          <p:cNvPr id="9" name="Rectangle 8"/>
          <p:cNvSpPr/>
          <p:nvPr/>
        </p:nvSpPr>
        <p:spPr>
          <a:xfrm>
            <a:off x="1410818" y="2745346"/>
            <a:ext cx="1199667" cy="338554"/>
          </a:xfrm>
          <a:prstGeom prst="rect">
            <a:avLst/>
          </a:prstGeom>
        </p:spPr>
        <p:txBody>
          <a:bodyPr wrap="none">
            <a:spAutoFit/>
          </a:bodyPr>
          <a:lstStyle/>
          <a:p>
            <a:pPr algn="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5-FU alone</a:t>
            </a:r>
          </a:p>
        </p:txBody>
      </p:sp>
      <p:sp>
        <p:nvSpPr>
          <p:cNvPr id="10" name="Rectangle 9"/>
          <p:cNvSpPr/>
          <p:nvPr/>
        </p:nvSpPr>
        <p:spPr>
          <a:xfrm>
            <a:off x="669028" y="3471446"/>
            <a:ext cx="1941457" cy="338554"/>
          </a:xfrm>
          <a:prstGeom prst="rect">
            <a:avLst/>
          </a:prstGeom>
        </p:spPr>
        <p:txBody>
          <a:bodyPr wrap="none">
            <a:spAutoFit/>
          </a:bodyPr>
          <a:lstStyle/>
          <a:p>
            <a:pPr algn="r" eaLnBrk="0" fontAlgn="base" hangingPunct="0">
              <a:spcBef>
                <a:spcPct val="0"/>
              </a:spcBef>
              <a:spcAft>
                <a:spcPct val="0"/>
              </a:spcAft>
            </a:pPr>
            <a:r>
              <a:rPr lang="en-US" sz="1600" dirty="0" err="1" smtClean="0">
                <a:solidFill>
                  <a:srgbClr val="FFFFFF"/>
                </a:solidFill>
                <a:latin typeface="Arial" charset="0"/>
                <a:ea typeface="ＭＳ Ｐゴシック" charset="0"/>
                <a:cs typeface="ＭＳ Ｐゴシック" charset="0"/>
              </a:rPr>
              <a:t>Capecitabine</a:t>
            </a:r>
            <a:r>
              <a:rPr lang="en-US" sz="1600" dirty="0" smtClean="0">
                <a:solidFill>
                  <a:srgbClr val="FFFFFF"/>
                </a:solidFill>
                <a:latin typeface="Arial" charset="0"/>
                <a:ea typeface="ＭＳ Ｐゴシック" charset="0"/>
                <a:cs typeface="ＭＳ Ｐゴシック" charset="0"/>
              </a:rPr>
              <a:t> alone</a:t>
            </a:r>
          </a:p>
        </p:txBody>
      </p:sp>
      <p:sp>
        <p:nvSpPr>
          <p:cNvPr id="11" name="Rectangle 10"/>
          <p:cNvSpPr/>
          <p:nvPr/>
        </p:nvSpPr>
        <p:spPr>
          <a:xfrm>
            <a:off x="1604981" y="4309646"/>
            <a:ext cx="1005504" cy="338554"/>
          </a:xfrm>
          <a:prstGeom prst="rect">
            <a:avLst/>
          </a:prstGeom>
        </p:spPr>
        <p:txBody>
          <a:bodyPr wrap="none">
            <a:spAutoFit/>
          </a:bodyPr>
          <a:lstStyle/>
          <a:p>
            <a:pPr algn="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FOLFOX</a:t>
            </a:r>
          </a:p>
        </p:txBody>
      </p:sp>
      <p:sp>
        <p:nvSpPr>
          <p:cNvPr id="12" name="Rectangle 11"/>
          <p:cNvSpPr/>
          <p:nvPr/>
        </p:nvSpPr>
        <p:spPr>
          <a:xfrm>
            <a:off x="1707473" y="5071646"/>
            <a:ext cx="903012" cy="338554"/>
          </a:xfrm>
          <a:prstGeom prst="rect">
            <a:avLst/>
          </a:prstGeom>
        </p:spPr>
        <p:txBody>
          <a:bodyPr wrap="none">
            <a:spAutoFit/>
          </a:bodyPr>
          <a:lstStyle/>
          <a:p>
            <a:pPr algn="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CAPOX</a:t>
            </a:r>
          </a:p>
        </p:txBody>
      </p:sp>
      <p:sp>
        <p:nvSpPr>
          <p:cNvPr id="14" name="Rectangle 13"/>
          <p:cNvSpPr/>
          <p:nvPr/>
        </p:nvSpPr>
        <p:spPr>
          <a:xfrm>
            <a:off x="4730420" y="2745346"/>
            <a:ext cx="298780" cy="338554"/>
          </a:xfrm>
          <a:prstGeom prst="rect">
            <a:avLst/>
          </a:prstGeom>
        </p:spPr>
        <p:txBody>
          <a:bodyPr wrap="none">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4</a:t>
            </a:r>
          </a:p>
        </p:txBody>
      </p:sp>
      <p:sp>
        <p:nvSpPr>
          <p:cNvPr id="15" name="Rectangle 14"/>
          <p:cNvSpPr/>
          <p:nvPr/>
        </p:nvSpPr>
        <p:spPr>
          <a:xfrm>
            <a:off x="4730420" y="3505200"/>
            <a:ext cx="298780" cy="338554"/>
          </a:xfrm>
          <a:prstGeom prst="rect">
            <a:avLst/>
          </a:prstGeom>
        </p:spPr>
        <p:txBody>
          <a:bodyPr wrap="none">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4</a:t>
            </a:r>
          </a:p>
        </p:txBody>
      </p:sp>
      <p:sp>
        <p:nvSpPr>
          <p:cNvPr id="16" name="Rectangle 15"/>
          <p:cNvSpPr/>
          <p:nvPr/>
        </p:nvSpPr>
        <p:spPr>
          <a:xfrm>
            <a:off x="7772400" y="4233446"/>
            <a:ext cx="412893" cy="338554"/>
          </a:xfrm>
          <a:prstGeom prst="rect">
            <a:avLst/>
          </a:prstGeom>
        </p:spPr>
        <p:txBody>
          <a:bodyPr wrap="none">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10</a:t>
            </a:r>
          </a:p>
        </p:txBody>
      </p:sp>
      <p:sp>
        <p:nvSpPr>
          <p:cNvPr id="17" name="Rectangle 16"/>
          <p:cNvSpPr/>
          <p:nvPr/>
        </p:nvSpPr>
        <p:spPr>
          <a:xfrm>
            <a:off x="3663620" y="4995446"/>
            <a:ext cx="298780" cy="338554"/>
          </a:xfrm>
          <a:prstGeom prst="rect">
            <a:avLst/>
          </a:prstGeom>
        </p:spPr>
        <p:txBody>
          <a:bodyPr wrap="none">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2</a:t>
            </a:r>
          </a:p>
        </p:txBody>
      </p:sp>
    </p:spTree>
    <p:extLst>
      <p:ext uri="{BB962C8B-B14F-4D97-AF65-F5344CB8AC3E}">
        <p14:creationId xmlns:p14="http://schemas.microsoft.com/office/powerpoint/2010/main" val="273798924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6900" y="0"/>
            <a:ext cx="8331200" cy="2755900"/>
          </a:xfrm>
        </p:spPr>
        <p:txBody>
          <a:bodyPr/>
          <a:lstStyle/>
          <a:p>
            <a:r>
              <a:rPr lang="en-US" sz="2400" dirty="0">
                <a:solidFill>
                  <a:srgbClr val="FFFF00"/>
                </a:solidFill>
              </a:rPr>
              <a:t>Case: 60 </a:t>
            </a:r>
            <a:r>
              <a:rPr lang="en-US" sz="2400" dirty="0" err="1">
                <a:solidFill>
                  <a:srgbClr val="FFFF00"/>
                </a:solidFill>
              </a:rPr>
              <a:t>yo</a:t>
            </a:r>
            <a:r>
              <a:rPr lang="en-US" sz="2400" dirty="0">
                <a:solidFill>
                  <a:srgbClr val="FFFF00"/>
                </a:solidFill>
              </a:rPr>
              <a:t> </a:t>
            </a:r>
            <a:r>
              <a:rPr lang="en-US" sz="2400" dirty="0" smtClean="0">
                <a:solidFill>
                  <a:srgbClr val="FFFF00"/>
                </a:solidFill>
              </a:rPr>
              <a:t>with Grade </a:t>
            </a:r>
            <a:r>
              <a:rPr lang="en-US" sz="2400" dirty="0">
                <a:solidFill>
                  <a:srgbClr val="FFFF00"/>
                </a:solidFill>
              </a:rPr>
              <a:t>II </a:t>
            </a:r>
            <a:r>
              <a:rPr lang="en-US" sz="2400" dirty="0" smtClean="0">
                <a:solidFill>
                  <a:srgbClr val="FFFF00"/>
                </a:solidFill>
              </a:rPr>
              <a:t>MSS </a:t>
            </a:r>
            <a:r>
              <a:rPr lang="en-US" sz="2400" dirty="0" smtClean="0">
                <a:solidFill>
                  <a:srgbClr val="FFFF00"/>
                </a:solidFill>
                <a:ea typeface="ＭＳ Ｐゴシック" charset="0"/>
                <a:cs typeface="ＭＳ Ｐゴシック" charset="0"/>
              </a:rPr>
              <a:t>T4N2 </a:t>
            </a:r>
            <a:r>
              <a:rPr lang="en-US" sz="2400" dirty="0">
                <a:solidFill>
                  <a:srgbClr val="FFFF00"/>
                </a:solidFill>
                <a:ea typeface="ＭＳ Ｐゴシック" charset="0"/>
                <a:cs typeface="ＭＳ Ｐゴシック" charset="0"/>
              </a:rPr>
              <a:t>(27 </a:t>
            </a:r>
            <a:r>
              <a:rPr lang="en-US" sz="2400" dirty="0" smtClean="0">
                <a:solidFill>
                  <a:srgbClr val="FFFF00"/>
                </a:solidFill>
                <a:ea typeface="ＭＳ Ｐゴシック" charset="0"/>
                <a:cs typeface="ＭＳ Ｐゴシック" charset="0"/>
              </a:rPr>
              <a:t>nodes) tumor </a:t>
            </a:r>
            <a:br>
              <a:rPr lang="en-US" sz="2400" dirty="0" smtClean="0">
                <a:solidFill>
                  <a:srgbClr val="FFFF00"/>
                </a:solidFill>
                <a:ea typeface="ＭＳ Ｐゴシック" charset="0"/>
                <a:cs typeface="ＭＳ Ｐゴシック" charset="0"/>
              </a:rPr>
            </a:br>
            <a:r>
              <a:rPr lang="en-US" sz="2400" dirty="0" smtClean="0">
                <a:solidFill>
                  <a:srgbClr val="FFFF00"/>
                </a:solidFill>
                <a:ea typeface="ＭＳ Ｐゴシック" charset="0"/>
                <a:cs typeface="ＭＳ Ｐゴシック" charset="0"/>
              </a:rPr>
              <a:t/>
            </a:r>
            <a:br>
              <a:rPr lang="en-US" sz="2400" dirty="0" smtClean="0">
                <a:solidFill>
                  <a:srgbClr val="FFFF00"/>
                </a:solidFill>
                <a:ea typeface="ＭＳ Ｐゴシック" charset="0"/>
                <a:cs typeface="ＭＳ Ｐゴシック" charset="0"/>
              </a:rPr>
            </a:br>
            <a:r>
              <a:rPr lang="en-US" sz="2400" dirty="0" err="1" smtClean="0">
                <a:solidFill>
                  <a:srgbClr val="FFFF00"/>
                </a:solidFill>
                <a:ea typeface="ＭＳ Ｐゴシック" charset="0"/>
                <a:cs typeface="ＭＳ Ｐゴシック" charset="0"/>
              </a:rPr>
              <a:t>Onco</a:t>
            </a:r>
            <a:r>
              <a:rPr lang="en-US" sz="2400" i="1" dirty="0" err="1" smtClean="0">
                <a:solidFill>
                  <a:srgbClr val="FFFF00"/>
                </a:solidFill>
                <a:ea typeface="ＭＳ Ｐゴシック" charset="0"/>
                <a:cs typeface="ＭＳ Ｐゴシック" charset="0"/>
              </a:rPr>
              <a:t>type</a:t>
            </a:r>
            <a:r>
              <a:rPr lang="en-US" sz="2400" dirty="0" smtClean="0">
                <a:solidFill>
                  <a:srgbClr val="FFFF00"/>
                </a:solidFill>
                <a:ea typeface="ＭＳ Ｐゴシック" charset="0"/>
                <a:cs typeface="ＭＳ Ｐゴシック" charset="0"/>
              </a:rPr>
              <a:t> DX colon cancer assay?</a:t>
            </a:r>
            <a:endParaRPr lang="en-US" sz="2400" dirty="0">
              <a:solidFill>
                <a:srgbClr val="FFFF00"/>
              </a:solidFill>
            </a:endParaRPr>
          </a:p>
        </p:txBody>
      </p:sp>
      <p:sp>
        <p:nvSpPr>
          <p:cNvPr id="6" name="TextBox 5"/>
          <p:cNvSpPr txBox="1"/>
          <p:nvPr/>
        </p:nvSpPr>
        <p:spPr>
          <a:xfrm>
            <a:off x="141169" y="6400800"/>
            <a:ext cx="6945431" cy="338554"/>
          </a:xfrm>
          <a:prstGeom prst="rect">
            <a:avLst/>
          </a:prstGeom>
          <a:noFill/>
        </p:spPr>
        <p:txBody>
          <a:bodyPr wrap="none" rtlCol="0">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RTP GI Cancers Clinical Investigator Survey (N = 22), January 3-18, 2013 </a:t>
            </a:r>
            <a:endParaRPr lang="en-US" sz="1600" dirty="0">
              <a:solidFill>
                <a:srgbClr val="FFFFFF"/>
              </a:solidFill>
              <a:latin typeface="Arial" charset="0"/>
              <a:ea typeface="ＭＳ Ｐゴシック" charset="0"/>
              <a:cs typeface="ＭＳ Ｐゴシック" charset="0"/>
            </a:endParaRPr>
          </a:p>
        </p:txBody>
      </p:sp>
      <p:sp>
        <p:nvSpPr>
          <p:cNvPr id="11" name="Rectangle 10"/>
          <p:cNvSpPr/>
          <p:nvPr/>
        </p:nvSpPr>
        <p:spPr>
          <a:xfrm>
            <a:off x="304800" y="3771168"/>
            <a:ext cx="519393" cy="338554"/>
          </a:xfrm>
          <a:prstGeom prst="rect">
            <a:avLst/>
          </a:prstGeom>
        </p:spPr>
        <p:txBody>
          <a:bodyPr wrap="none">
            <a:spAutoFit/>
          </a:bodyPr>
          <a:lstStyle/>
          <a:p>
            <a:pPr algn="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Yes</a:t>
            </a:r>
          </a:p>
        </p:txBody>
      </p:sp>
      <p:sp>
        <p:nvSpPr>
          <p:cNvPr id="12" name="Rectangle 11"/>
          <p:cNvSpPr/>
          <p:nvPr/>
        </p:nvSpPr>
        <p:spPr>
          <a:xfrm>
            <a:off x="377236" y="4304568"/>
            <a:ext cx="446957" cy="338554"/>
          </a:xfrm>
          <a:prstGeom prst="rect">
            <a:avLst/>
          </a:prstGeom>
        </p:spPr>
        <p:txBody>
          <a:bodyPr wrap="none">
            <a:spAutoFit/>
          </a:bodyPr>
          <a:lstStyle/>
          <a:p>
            <a:pPr algn="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No</a:t>
            </a:r>
          </a:p>
        </p:txBody>
      </p:sp>
      <p:pic>
        <p:nvPicPr>
          <p:cNvPr id="14" name="Picture 13" descr="60yoT4N2Oncotype_v1ah.png"/>
          <p:cNvPicPr>
            <a:picLocks noChangeAspect="1"/>
          </p:cNvPicPr>
          <p:nvPr/>
        </p:nvPicPr>
        <p:blipFill>
          <a:blip r:embed="rId3"/>
          <a:stretch>
            <a:fillRect/>
          </a:stretch>
        </p:blipFill>
        <p:spPr>
          <a:xfrm>
            <a:off x="838200" y="3581400"/>
            <a:ext cx="7696200" cy="1307379"/>
          </a:xfrm>
          <a:prstGeom prst="rect">
            <a:avLst/>
          </a:prstGeom>
        </p:spPr>
      </p:pic>
      <p:sp>
        <p:nvSpPr>
          <p:cNvPr id="15" name="Rectangle 14"/>
          <p:cNvSpPr/>
          <p:nvPr/>
        </p:nvSpPr>
        <p:spPr>
          <a:xfrm>
            <a:off x="1690407" y="3771168"/>
            <a:ext cx="298780" cy="338554"/>
          </a:xfrm>
          <a:prstGeom prst="rect">
            <a:avLst/>
          </a:prstGeom>
        </p:spPr>
        <p:txBody>
          <a:bodyPr wrap="none">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2</a:t>
            </a:r>
          </a:p>
        </p:txBody>
      </p:sp>
      <p:sp>
        <p:nvSpPr>
          <p:cNvPr id="16" name="Rectangle 15"/>
          <p:cNvSpPr/>
          <p:nvPr/>
        </p:nvSpPr>
        <p:spPr>
          <a:xfrm>
            <a:off x="8382000" y="4304568"/>
            <a:ext cx="412893" cy="338554"/>
          </a:xfrm>
          <a:prstGeom prst="rect">
            <a:avLst/>
          </a:prstGeom>
        </p:spPr>
        <p:txBody>
          <a:bodyPr wrap="none">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20</a:t>
            </a:r>
          </a:p>
        </p:txBody>
      </p:sp>
    </p:spTree>
    <p:extLst>
      <p:ext uri="{BB962C8B-B14F-4D97-AF65-F5344CB8AC3E}">
        <p14:creationId xmlns:p14="http://schemas.microsoft.com/office/powerpoint/2010/main" val="149612936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520700" y="0"/>
            <a:ext cx="8229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r>
              <a:rPr lang="en-US" sz="2400" b="1" dirty="0" smtClean="0">
                <a:solidFill>
                  <a:srgbClr val="FFFFFF"/>
                </a:solidFill>
              </a:rPr>
              <a:t>How much </a:t>
            </a:r>
            <a:r>
              <a:rPr lang="en-US" sz="2400" b="1" u="sng" dirty="0" smtClean="0">
                <a:solidFill>
                  <a:srgbClr val="FFFFFF"/>
                </a:solidFill>
              </a:rPr>
              <a:t>absolute benefit</a:t>
            </a:r>
            <a:r>
              <a:rPr lang="en-US" sz="2400" b="1" dirty="0" smtClean="0">
                <a:solidFill>
                  <a:srgbClr val="FFFFFF"/>
                </a:solidFill>
              </a:rPr>
              <a:t> in terms of reduction in the risk of relapse do you believe is necessary to justify using an </a:t>
            </a:r>
            <a:r>
              <a:rPr lang="en-US" sz="2400" b="1" dirty="0" err="1" smtClean="0">
                <a:solidFill>
                  <a:srgbClr val="FFFFFF"/>
                </a:solidFill>
              </a:rPr>
              <a:t>oxaliplatin</a:t>
            </a:r>
            <a:r>
              <a:rPr lang="en-US" sz="2400" b="1" dirty="0" smtClean="0">
                <a:solidFill>
                  <a:srgbClr val="FFFFFF"/>
                </a:solidFill>
              </a:rPr>
              <a:t> regimen (in addition to a </a:t>
            </a:r>
            <a:r>
              <a:rPr lang="en-US" sz="2400" b="1" dirty="0" err="1"/>
              <a:t>fluoropyrimidine</a:t>
            </a:r>
            <a:r>
              <a:rPr lang="en-US" sz="2400" b="1" dirty="0"/>
              <a:t>)</a:t>
            </a:r>
            <a:r>
              <a:rPr lang="en-US" sz="2400" b="1" dirty="0" smtClean="0">
                <a:solidFill>
                  <a:srgbClr val="FFFFFF"/>
                </a:solidFill>
              </a:rPr>
              <a:t>?</a:t>
            </a:r>
            <a:endParaRPr lang="en-US" sz="2400" b="1" dirty="0">
              <a:solidFill>
                <a:srgbClr val="FFFFFF"/>
              </a:solidFill>
            </a:endParaRPr>
          </a:p>
        </p:txBody>
      </p:sp>
      <p:graphicFrame>
        <p:nvGraphicFramePr>
          <p:cNvPr id="6" name="Chart 5"/>
          <p:cNvGraphicFramePr/>
          <p:nvPr>
            <p:extLst>
              <p:ext uri="{D42A27DB-BD31-4B8C-83A1-F6EECF244321}">
                <p14:modId xmlns:p14="http://schemas.microsoft.com/office/powerpoint/2010/main" val="3733611765"/>
              </p:ext>
            </p:extLst>
          </p:nvPr>
        </p:nvGraphicFramePr>
        <p:xfrm>
          <a:off x="457200" y="2209800"/>
          <a:ext cx="8153400"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68908269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6900" y="596900"/>
            <a:ext cx="7772400" cy="1143000"/>
          </a:xfrm>
        </p:spPr>
        <p:txBody>
          <a:bodyPr/>
          <a:lstStyle/>
          <a:p>
            <a:r>
              <a:rPr lang="en-US" sz="2400" dirty="0">
                <a:solidFill>
                  <a:srgbClr val="FFFF00"/>
                </a:solidFill>
              </a:rPr>
              <a:t>How much </a:t>
            </a:r>
            <a:r>
              <a:rPr lang="en-US" sz="2400" u="sng" dirty="0">
                <a:solidFill>
                  <a:srgbClr val="FFFF00"/>
                </a:solidFill>
              </a:rPr>
              <a:t>absolute benefit</a:t>
            </a:r>
            <a:r>
              <a:rPr lang="en-US" sz="2400" dirty="0">
                <a:solidFill>
                  <a:srgbClr val="FFFF00"/>
                </a:solidFill>
              </a:rPr>
              <a:t> in terms of reduction in the risk of relapse do you believe is necessary to justify using</a:t>
            </a:r>
            <a:r>
              <a:rPr lang="en-US" sz="2400" dirty="0" smtClean="0">
                <a:solidFill>
                  <a:srgbClr val="FFFF00"/>
                </a:solidFill>
              </a:rPr>
              <a:t> ________________________?</a:t>
            </a:r>
            <a:endParaRPr lang="en-US" sz="2400" dirty="0"/>
          </a:p>
        </p:txBody>
      </p:sp>
      <p:sp>
        <p:nvSpPr>
          <p:cNvPr id="6" name="TextBox 5"/>
          <p:cNvSpPr txBox="1"/>
          <p:nvPr/>
        </p:nvSpPr>
        <p:spPr>
          <a:xfrm>
            <a:off x="141169" y="6400800"/>
            <a:ext cx="6945431" cy="338554"/>
          </a:xfrm>
          <a:prstGeom prst="rect">
            <a:avLst/>
          </a:prstGeom>
          <a:noFill/>
        </p:spPr>
        <p:txBody>
          <a:bodyPr wrap="none" rtlCol="0">
            <a:spAutoFit/>
          </a:bodyPr>
          <a:lstStyle/>
          <a:p>
            <a:pPr eaLnBrk="0" fontAlgn="base" hangingPunct="0">
              <a:spcBef>
                <a:spcPct val="0"/>
              </a:spcBef>
              <a:spcAft>
                <a:spcPct val="0"/>
              </a:spcAft>
            </a:pPr>
            <a:r>
              <a:rPr lang="en-US" sz="1600" dirty="0" smtClean="0">
                <a:solidFill>
                  <a:srgbClr val="FFFFFF"/>
                </a:solidFill>
                <a:latin typeface="Arial" charset="0"/>
                <a:ea typeface="ＭＳ Ｐゴシック" charset="0"/>
                <a:cs typeface="ＭＳ Ｐゴシック" charset="0"/>
              </a:rPr>
              <a:t>RTP GI Cancers Clinical Investigator Survey (N = 22), January 3-18, 2013 </a:t>
            </a:r>
            <a:endParaRPr lang="en-US" sz="1600" dirty="0">
              <a:solidFill>
                <a:srgbClr val="FFFFFF"/>
              </a:solidFill>
              <a:latin typeface="Arial" charset="0"/>
              <a:ea typeface="ＭＳ Ｐゴシック" charset="0"/>
              <a:cs typeface="ＭＳ Ｐゴシック" charset="0"/>
            </a:endParaRPr>
          </a:p>
        </p:txBody>
      </p:sp>
      <p:sp>
        <p:nvSpPr>
          <p:cNvPr id="7" name="Rectangle 33"/>
          <p:cNvSpPr>
            <a:spLocks noChangeArrowheads="1"/>
          </p:cNvSpPr>
          <p:nvPr/>
        </p:nvSpPr>
        <p:spPr bwMode="auto">
          <a:xfrm>
            <a:off x="336550" y="2667000"/>
            <a:ext cx="8455025" cy="2182812"/>
          </a:xfrm>
          <a:prstGeom prst="rect">
            <a:avLst/>
          </a:prstGeom>
          <a:solidFill>
            <a:srgbClr val="9CCBED"/>
          </a:solidFill>
          <a:ln w="9525">
            <a:noFill/>
            <a:miter lim="800000"/>
            <a:headEnd/>
            <a:tailEnd/>
          </a:ln>
        </p:spPr>
        <p:txBody>
          <a:bodyPr wrap="none" anchor="ctr">
            <a:prstTxWarp prst="textNoShape">
              <a:avLst/>
            </a:prstTxWarp>
          </a:bodyPr>
          <a:lstStyle/>
          <a:p>
            <a:pPr algn="ctr" eaLnBrk="0" fontAlgn="base" hangingPunct="0">
              <a:spcBef>
                <a:spcPct val="0"/>
              </a:spcBef>
              <a:spcAft>
                <a:spcPct val="0"/>
              </a:spcAft>
            </a:pPr>
            <a:endParaRPr lang="en-US" sz="2400">
              <a:solidFill>
                <a:srgbClr val="FFFFFF"/>
              </a:solidFill>
              <a:latin typeface="Arial" charset="0"/>
              <a:ea typeface="ヒラギノ角ゴ Pro W3" charset="-128"/>
              <a:cs typeface="ヒラギノ角ゴ Pro W3" charset="-128"/>
            </a:endParaRPr>
          </a:p>
        </p:txBody>
      </p:sp>
      <p:graphicFrame>
        <p:nvGraphicFramePr>
          <p:cNvPr id="8" name="Group 30"/>
          <p:cNvGraphicFramePr>
            <a:graphicFrameLocks noGrp="1"/>
          </p:cNvGraphicFramePr>
          <p:nvPr/>
        </p:nvGraphicFramePr>
        <p:xfrm>
          <a:off x="457200" y="2792412"/>
          <a:ext cx="8229600" cy="1939926"/>
        </p:xfrm>
        <a:graphic>
          <a:graphicData uri="http://schemas.openxmlformats.org/drawingml/2006/table">
            <a:tbl>
              <a:tblPr/>
              <a:tblGrid>
                <a:gridCol w="5404167"/>
                <a:gridCol w="2825433"/>
              </a:tblGrid>
              <a:tr h="6889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ECBB33"/>
                          </a:solidFill>
                          <a:effectLst/>
                          <a:latin typeface="Arial"/>
                          <a:ea typeface="ヒラギノ角ゴ Pro W3" charset="-128"/>
                          <a:cs typeface="Arial"/>
                        </a:rPr>
                        <a:t>Adjuvant Treatment</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B5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ECBB33"/>
                          </a:solidFill>
                          <a:effectLst/>
                          <a:latin typeface="Arial"/>
                          <a:ea typeface="ヒラギノ角ゴ Pro W3" charset="-128"/>
                          <a:cs typeface="Arial"/>
                        </a:rPr>
                        <a:t>Median</a:t>
                      </a:r>
                      <a:endParaRPr kumimoji="0" lang="en-US" sz="1800" b="1" i="0" u="none" strike="noStrike" cap="none" normalizeH="0" baseline="0" dirty="0">
                        <a:ln>
                          <a:noFill/>
                        </a:ln>
                        <a:solidFill>
                          <a:srgbClr val="ECBB33"/>
                        </a:solidFill>
                        <a:effectLst/>
                        <a:latin typeface="Arial"/>
                        <a:ea typeface="ヒラギノ角ゴ Pro W3" charset="-128"/>
                        <a:cs typeface="Arial"/>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2B51"/>
                    </a:solidFill>
                  </a:tcPr>
                </a:tc>
              </a:tr>
              <a:tr h="57626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err="1" smtClean="0">
                          <a:ln>
                            <a:noFill/>
                          </a:ln>
                          <a:solidFill>
                            <a:schemeClr val="tx1"/>
                          </a:solidFill>
                          <a:effectLst/>
                          <a:latin typeface="Arial"/>
                          <a:ea typeface="ヒラギノ角ゴ Pro W3" charset="-128"/>
                          <a:cs typeface="Arial"/>
                        </a:rPr>
                        <a:t>Fluoropyrimidine</a:t>
                      </a:r>
                      <a:r>
                        <a:rPr kumimoji="0" lang="en-US" sz="1800" b="0" i="0" u="none" strike="noStrike" cap="none" normalizeH="0" baseline="0" dirty="0" smtClean="0">
                          <a:ln>
                            <a:noFill/>
                          </a:ln>
                          <a:solidFill>
                            <a:schemeClr val="tx1"/>
                          </a:solidFill>
                          <a:effectLst/>
                          <a:latin typeface="Arial"/>
                          <a:ea typeface="ヒラギノ角ゴ Pro W3" charset="-128"/>
                          <a:cs typeface="Arial"/>
                        </a:rPr>
                        <a:t> </a:t>
                      </a:r>
                      <a:r>
                        <a:rPr kumimoji="0" lang="en-US" sz="1800" b="0" i="0" u="none" strike="noStrike" cap="none" normalizeH="0" baseline="0" dirty="0" err="1" smtClean="0">
                          <a:ln>
                            <a:noFill/>
                          </a:ln>
                          <a:solidFill>
                            <a:schemeClr val="tx1"/>
                          </a:solidFill>
                          <a:effectLst/>
                          <a:latin typeface="Arial"/>
                          <a:ea typeface="ヒラギノ角ゴ Pro W3" charset="-128"/>
                          <a:cs typeface="Arial"/>
                        </a:rPr>
                        <a:t>vs</a:t>
                      </a:r>
                      <a:r>
                        <a:rPr kumimoji="0" lang="en-US" sz="1800" b="0" i="0" u="none" strike="noStrike" cap="none" normalizeH="0" baseline="0" dirty="0" smtClean="0">
                          <a:ln>
                            <a:noFill/>
                          </a:ln>
                          <a:solidFill>
                            <a:schemeClr val="tx1"/>
                          </a:solidFill>
                          <a:effectLst/>
                          <a:latin typeface="Arial"/>
                          <a:ea typeface="ヒラギノ角ゴ Pro W3" charset="-128"/>
                          <a:cs typeface="Arial"/>
                        </a:rPr>
                        <a:t> no adjuvant treatment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5796"/>
                    </a:solidFill>
                  </a:tcPr>
                </a:tc>
                <a:tc>
                  <a:txBody>
                    <a:bodyPr/>
                    <a:lstStyle/>
                    <a:p>
                      <a:pPr marL="0" marR="0" lvl="0" indent="0" algn="ctr" defTabSz="914400" rtl="0" eaLnBrk="0" fontAlgn="base" latinLnBrk="0" hangingPunct="0">
                        <a:lnSpc>
                          <a:spcPct val="12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a:ea typeface="ヒラギノ角ゴ Pro W3" charset="-128"/>
                          <a:cs typeface="Arial"/>
                        </a:rPr>
                        <a:t>5%</a:t>
                      </a:r>
                      <a:endParaRPr kumimoji="0" lang="en-US" sz="1800" b="0" i="0" u="none" strike="noStrike" cap="none" normalizeH="0" baseline="0" dirty="0">
                        <a:ln>
                          <a:noFill/>
                        </a:ln>
                        <a:solidFill>
                          <a:schemeClr val="bg1"/>
                        </a:solidFill>
                        <a:effectLst/>
                        <a:latin typeface="Arial"/>
                        <a:ea typeface="ヒラギノ角ゴ Pro W3" charset="-128"/>
                        <a:cs typeface="Arial"/>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5796"/>
                    </a:solidFill>
                  </a:tcPr>
                </a:tc>
              </a:tr>
              <a:tr h="674688">
                <a:tc>
                  <a:txBody>
                    <a:bodyPr/>
                    <a:lstStyle/>
                    <a:p>
                      <a:r>
                        <a:rPr lang="en-US" sz="1800" dirty="0" err="1" smtClean="0">
                          <a:solidFill>
                            <a:srgbClr val="FFFFFF"/>
                          </a:solidFill>
                          <a:latin typeface="Arial"/>
                          <a:cs typeface="Arial"/>
                        </a:rPr>
                        <a:t>Oxaliplatin</a:t>
                      </a:r>
                      <a:r>
                        <a:rPr lang="en-US" sz="1800" dirty="0" smtClean="0">
                          <a:solidFill>
                            <a:srgbClr val="FFFFFF"/>
                          </a:solidFill>
                          <a:latin typeface="Arial"/>
                          <a:cs typeface="Arial"/>
                        </a:rPr>
                        <a:t> (in addition to </a:t>
                      </a:r>
                      <a:r>
                        <a:rPr lang="en-US" sz="1800" dirty="0" err="1" smtClean="0">
                          <a:solidFill>
                            <a:srgbClr val="FFFFFF"/>
                          </a:solidFill>
                          <a:latin typeface="Arial"/>
                          <a:cs typeface="Arial"/>
                        </a:rPr>
                        <a:t>fluoropyrimidine</a:t>
                      </a:r>
                      <a:r>
                        <a:rPr lang="en-US" sz="1800" dirty="0" smtClean="0">
                          <a:solidFill>
                            <a:srgbClr val="FFFFFF"/>
                          </a:solidFill>
                          <a:latin typeface="Arial"/>
                          <a:cs typeface="Arial"/>
                        </a:rPr>
                        <a:t>)</a:t>
                      </a:r>
                      <a:endParaRPr lang="en-US" sz="1800" dirty="0">
                        <a:solidFill>
                          <a:srgbClr val="FFFFFF"/>
                        </a:solidFill>
                        <a:latin typeface="Arial"/>
                        <a:cs typeface="Arial"/>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5796"/>
                    </a:solidFill>
                  </a:tcPr>
                </a:tc>
                <a:tc>
                  <a:txBody>
                    <a:bodyPr/>
                    <a:lstStyle/>
                    <a:p>
                      <a:pPr marL="0" marR="0" lvl="0" indent="0" algn="ctr" defTabSz="914400" rtl="0" eaLnBrk="0" fontAlgn="base" latinLnBrk="0" hangingPunct="0">
                        <a:lnSpc>
                          <a:spcPct val="120000"/>
                        </a:lnSpc>
                        <a:spcBef>
                          <a:spcPct val="0"/>
                        </a:spcBef>
                        <a:spcAft>
                          <a:spcPct val="0"/>
                        </a:spcAft>
                        <a:buClrTx/>
                        <a:buSzTx/>
                        <a:buFontTx/>
                        <a:buNone/>
                        <a:tabLst/>
                      </a:pPr>
                      <a:r>
                        <a:rPr kumimoji="0" lang="en-US" sz="1800" b="0" i="0" u="none" strike="noStrike" cap="none" normalizeH="0" baseline="0" dirty="0" smtClean="0">
                          <a:ln>
                            <a:noFill/>
                          </a:ln>
                          <a:solidFill>
                            <a:schemeClr val="bg1"/>
                          </a:solidFill>
                          <a:effectLst/>
                          <a:latin typeface="Arial"/>
                          <a:ea typeface="ヒラギノ角ゴ Pro W3" charset="-128"/>
                          <a:cs typeface="Arial"/>
                        </a:rPr>
                        <a:t>5%</a:t>
                      </a:r>
                      <a:endParaRPr kumimoji="0" lang="en-US" sz="1800" b="0" i="0" u="none" strike="noStrike" cap="none" normalizeH="0" baseline="0" dirty="0">
                        <a:ln>
                          <a:noFill/>
                        </a:ln>
                        <a:solidFill>
                          <a:schemeClr val="bg1"/>
                        </a:solidFill>
                        <a:effectLst/>
                        <a:latin typeface="Arial"/>
                        <a:ea typeface="ヒラギノ角ゴ Pro W3" charset="-128"/>
                        <a:cs typeface="Arial"/>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5796"/>
                    </a:solidFill>
                  </a:tcPr>
                </a:tc>
              </a:tr>
            </a:tbl>
          </a:graphicData>
        </a:graphic>
      </p:graphicFrame>
    </p:spTree>
    <p:extLst>
      <p:ext uri="{BB962C8B-B14F-4D97-AF65-F5344CB8AC3E}">
        <p14:creationId xmlns:p14="http://schemas.microsoft.com/office/powerpoint/2010/main" val="398556974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AutoShape 2"/>
          <p:cNvSpPr>
            <a:spLocks noChangeAspect="1" noChangeArrowheads="1" noTextEdit="1"/>
          </p:cNvSpPr>
          <p:nvPr/>
        </p:nvSpPr>
        <p:spPr bwMode="auto">
          <a:xfrm>
            <a:off x="465138" y="1679575"/>
            <a:ext cx="8212137"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1987" name="Text Box 3"/>
          <p:cNvSpPr txBox="1">
            <a:spLocks noChangeArrowheads="1"/>
          </p:cNvSpPr>
          <p:nvPr/>
        </p:nvSpPr>
        <p:spPr bwMode="auto">
          <a:xfrm>
            <a:off x="1533525" y="1951038"/>
            <a:ext cx="4254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i="1">
                <a:solidFill>
                  <a:srgbClr val="FF0000"/>
                </a:solidFill>
                <a:latin typeface="Arial" pitchFamily="34" charset="0"/>
              </a:defRPr>
            </a:lvl1pPr>
            <a:lvl2pPr marL="742950" indent="-285750" eaLnBrk="0" hangingPunct="0">
              <a:defRPr b="1" i="1">
                <a:solidFill>
                  <a:srgbClr val="FF0000"/>
                </a:solidFill>
                <a:latin typeface="Arial" pitchFamily="34" charset="0"/>
              </a:defRPr>
            </a:lvl2pPr>
            <a:lvl3pPr marL="1143000" indent="-228600" eaLnBrk="0" hangingPunct="0">
              <a:defRPr b="1" i="1">
                <a:solidFill>
                  <a:srgbClr val="FF0000"/>
                </a:solidFill>
                <a:latin typeface="Arial" pitchFamily="34" charset="0"/>
              </a:defRPr>
            </a:lvl3pPr>
            <a:lvl4pPr marL="1600200" indent="-228600" eaLnBrk="0" hangingPunct="0">
              <a:defRPr b="1" i="1">
                <a:solidFill>
                  <a:srgbClr val="FF0000"/>
                </a:solidFill>
                <a:latin typeface="Arial" pitchFamily="34" charset="0"/>
              </a:defRPr>
            </a:lvl4pPr>
            <a:lvl5pPr marL="2057400" indent="-228600" eaLnBrk="0" hangingPunct="0">
              <a:defRPr b="1" i="1">
                <a:solidFill>
                  <a:srgbClr val="FF0000"/>
                </a:solidFill>
                <a:latin typeface="Arial" pitchFamily="34" charset="0"/>
              </a:defRPr>
            </a:lvl5pPr>
            <a:lvl6pPr marL="2514600" indent="-228600" algn="ctr" eaLnBrk="0" fontAlgn="base" hangingPunct="0">
              <a:spcBef>
                <a:spcPct val="0"/>
              </a:spcBef>
              <a:spcAft>
                <a:spcPct val="0"/>
              </a:spcAft>
              <a:defRPr b="1" i="1">
                <a:solidFill>
                  <a:srgbClr val="FF0000"/>
                </a:solidFill>
                <a:latin typeface="Arial" pitchFamily="34" charset="0"/>
              </a:defRPr>
            </a:lvl6pPr>
            <a:lvl7pPr marL="2971800" indent="-228600" algn="ctr" eaLnBrk="0" fontAlgn="base" hangingPunct="0">
              <a:spcBef>
                <a:spcPct val="0"/>
              </a:spcBef>
              <a:spcAft>
                <a:spcPct val="0"/>
              </a:spcAft>
              <a:defRPr b="1" i="1">
                <a:solidFill>
                  <a:srgbClr val="FF0000"/>
                </a:solidFill>
                <a:latin typeface="Arial" pitchFamily="34" charset="0"/>
              </a:defRPr>
            </a:lvl7pPr>
            <a:lvl8pPr marL="3429000" indent="-228600" algn="ctr" eaLnBrk="0" fontAlgn="base" hangingPunct="0">
              <a:spcBef>
                <a:spcPct val="0"/>
              </a:spcBef>
              <a:spcAft>
                <a:spcPct val="0"/>
              </a:spcAft>
              <a:defRPr b="1" i="1">
                <a:solidFill>
                  <a:srgbClr val="FF0000"/>
                </a:solidFill>
                <a:latin typeface="Arial" pitchFamily="34" charset="0"/>
              </a:defRPr>
            </a:lvl8pPr>
            <a:lvl9pPr marL="3886200" indent="-228600" algn="ctr" eaLnBrk="0" fontAlgn="base" hangingPunct="0">
              <a:spcBef>
                <a:spcPct val="0"/>
              </a:spcBef>
              <a:spcAft>
                <a:spcPct val="0"/>
              </a:spcAft>
              <a:defRPr b="1" i="1">
                <a:solidFill>
                  <a:srgbClr val="FF0000"/>
                </a:solidFill>
                <a:latin typeface="Arial" pitchFamily="34" charset="0"/>
              </a:defRPr>
            </a:lvl9pPr>
          </a:lstStyle>
          <a:p>
            <a:pPr algn="l"/>
            <a:r>
              <a:rPr lang="en-US" sz="1600" i="0">
                <a:solidFill>
                  <a:srgbClr val="FFFFFF"/>
                </a:solidFill>
                <a:ea typeface="MS PGothic" pitchFamily="34" charset="-128"/>
              </a:rPr>
              <a:t>93</a:t>
            </a:r>
          </a:p>
        </p:txBody>
      </p:sp>
      <p:sp>
        <p:nvSpPr>
          <p:cNvPr id="41988" name="Text Box 4"/>
          <p:cNvSpPr txBox="1">
            <a:spLocks noChangeArrowheads="1"/>
          </p:cNvSpPr>
          <p:nvPr/>
        </p:nvSpPr>
        <p:spPr bwMode="auto">
          <a:xfrm>
            <a:off x="2549525" y="2230438"/>
            <a:ext cx="4254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i="1">
                <a:solidFill>
                  <a:srgbClr val="FF0000"/>
                </a:solidFill>
                <a:latin typeface="Arial" pitchFamily="34" charset="0"/>
              </a:defRPr>
            </a:lvl1pPr>
            <a:lvl2pPr marL="742950" indent="-285750" eaLnBrk="0" hangingPunct="0">
              <a:defRPr b="1" i="1">
                <a:solidFill>
                  <a:srgbClr val="FF0000"/>
                </a:solidFill>
                <a:latin typeface="Arial" pitchFamily="34" charset="0"/>
              </a:defRPr>
            </a:lvl2pPr>
            <a:lvl3pPr marL="1143000" indent="-228600" eaLnBrk="0" hangingPunct="0">
              <a:defRPr b="1" i="1">
                <a:solidFill>
                  <a:srgbClr val="FF0000"/>
                </a:solidFill>
                <a:latin typeface="Arial" pitchFamily="34" charset="0"/>
              </a:defRPr>
            </a:lvl3pPr>
            <a:lvl4pPr marL="1600200" indent="-228600" eaLnBrk="0" hangingPunct="0">
              <a:defRPr b="1" i="1">
                <a:solidFill>
                  <a:srgbClr val="FF0000"/>
                </a:solidFill>
                <a:latin typeface="Arial" pitchFamily="34" charset="0"/>
              </a:defRPr>
            </a:lvl4pPr>
            <a:lvl5pPr marL="2057400" indent="-228600" eaLnBrk="0" hangingPunct="0">
              <a:defRPr b="1" i="1">
                <a:solidFill>
                  <a:srgbClr val="FF0000"/>
                </a:solidFill>
                <a:latin typeface="Arial" pitchFamily="34" charset="0"/>
              </a:defRPr>
            </a:lvl5pPr>
            <a:lvl6pPr marL="2514600" indent="-228600" algn="ctr" eaLnBrk="0" fontAlgn="base" hangingPunct="0">
              <a:spcBef>
                <a:spcPct val="0"/>
              </a:spcBef>
              <a:spcAft>
                <a:spcPct val="0"/>
              </a:spcAft>
              <a:defRPr b="1" i="1">
                <a:solidFill>
                  <a:srgbClr val="FF0000"/>
                </a:solidFill>
                <a:latin typeface="Arial" pitchFamily="34" charset="0"/>
              </a:defRPr>
            </a:lvl6pPr>
            <a:lvl7pPr marL="2971800" indent="-228600" algn="ctr" eaLnBrk="0" fontAlgn="base" hangingPunct="0">
              <a:spcBef>
                <a:spcPct val="0"/>
              </a:spcBef>
              <a:spcAft>
                <a:spcPct val="0"/>
              </a:spcAft>
              <a:defRPr b="1" i="1">
                <a:solidFill>
                  <a:srgbClr val="FF0000"/>
                </a:solidFill>
                <a:latin typeface="Arial" pitchFamily="34" charset="0"/>
              </a:defRPr>
            </a:lvl7pPr>
            <a:lvl8pPr marL="3429000" indent="-228600" algn="ctr" eaLnBrk="0" fontAlgn="base" hangingPunct="0">
              <a:spcBef>
                <a:spcPct val="0"/>
              </a:spcBef>
              <a:spcAft>
                <a:spcPct val="0"/>
              </a:spcAft>
              <a:defRPr b="1" i="1">
                <a:solidFill>
                  <a:srgbClr val="FF0000"/>
                </a:solidFill>
                <a:latin typeface="Arial" pitchFamily="34" charset="0"/>
              </a:defRPr>
            </a:lvl8pPr>
            <a:lvl9pPr marL="3886200" indent="-228600" algn="ctr" eaLnBrk="0" fontAlgn="base" hangingPunct="0">
              <a:spcBef>
                <a:spcPct val="0"/>
              </a:spcBef>
              <a:spcAft>
                <a:spcPct val="0"/>
              </a:spcAft>
              <a:defRPr b="1" i="1">
                <a:solidFill>
                  <a:srgbClr val="FF0000"/>
                </a:solidFill>
                <a:latin typeface="Arial" pitchFamily="34" charset="0"/>
              </a:defRPr>
            </a:lvl9pPr>
          </a:lstStyle>
          <a:p>
            <a:pPr algn="l"/>
            <a:r>
              <a:rPr lang="en-US" sz="1600" i="0">
                <a:solidFill>
                  <a:srgbClr val="FFFFFF"/>
                </a:solidFill>
                <a:ea typeface="MS PGothic" pitchFamily="34" charset="-128"/>
              </a:rPr>
              <a:t>85</a:t>
            </a:r>
          </a:p>
        </p:txBody>
      </p:sp>
      <p:sp>
        <p:nvSpPr>
          <p:cNvPr id="41989" name="Text Box 5"/>
          <p:cNvSpPr txBox="1">
            <a:spLocks noChangeArrowheads="1"/>
          </p:cNvSpPr>
          <p:nvPr/>
        </p:nvSpPr>
        <p:spPr bwMode="auto">
          <a:xfrm>
            <a:off x="3616325" y="2624138"/>
            <a:ext cx="425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i="1">
                <a:solidFill>
                  <a:srgbClr val="FF0000"/>
                </a:solidFill>
                <a:latin typeface="Arial" pitchFamily="34" charset="0"/>
              </a:defRPr>
            </a:lvl1pPr>
            <a:lvl2pPr marL="742950" indent="-285750" eaLnBrk="0" hangingPunct="0">
              <a:defRPr b="1" i="1">
                <a:solidFill>
                  <a:srgbClr val="FF0000"/>
                </a:solidFill>
                <a:latin typeface="Arial" pitchFamily="34" charset="0"/>
              </a:defRPr>
            </a:lvl2pPr>
            <a:lvl3pPr marL="1143000" indent="-228600" eaLnBrk="0" hangingPunct="0">
              <a:defRPr b="1" i="1">
                <a:solidFill>
                  <a:srgbClr val="FF0000"/>
                </a:solidFill>
                <a:latin typeface="Arial" pitchFamily="34" charset="0"/>
              </a:defRPr>
            </a:lvl3pPr>
            <a:lvl4pPr marL="1600200" indent="-228600" eaLnBrk="0" hangingPunct="0">
              <a:defRPr b="1" i="1">
                <a:solidFill>
                  <a:srgbClr val="FF0000"/>
                </a:solidFill>
                <a:latin typeface="Arial" pitchFamily="34" charset="0"/>
              </a:defRPr>
            </a:lvl4pPr>
            <a:lvl5pPr marL="2057400" indent="-228600" eaLnBrk="0" hangingPunct="0">
              <a:defRPr b="1" i="1">
                <a:solidFill>
                  <a:srgbClr val="FF0000"/>
                </a:solidFill>
                <a:latin typeface="Arial" pitchFamily="34" charset="0"/>
              </a:defRPr>
            </a:lvl5pPr>
            <a:lvl6pPr marL="2514600" indent="-228600" algn="ctr" eaLnBrk="0" fontAlgn="base" hangingPunct="0">
              <a:spcBef>
                <a:spcPct val="0"/>
              </a:spcBef>
              <a:spcAft>
                <a:spcPct val="0"/>
              </a:spcAft>
              <a:defRPr b="1" i="1">
                <a:solidFill>
                  <a:srgbClr val="FF0000"/>
                </a:solidFill>
                <a:latin typeface="Arial" pitchFamily="34" charset="0"/>
              </a:defRPr>
            </a:lvl6pPr>
            <a:lvl7pPr marL="2971800" indent="-228600" algn="ctr" eaLnBrk="0" fontAlgn="base" hangingPunct="0">
              <a:spcBef>
                <a:spcPct val="0"/>
              </a:spcBef>
              <a:spcAft>
                <a:spcPct val="0"/>
              </a:spcAft>
              <a:defRPr b="1" i="1">
                <a:solidFill>
                  <a:srgbClr val="FF0000"/>
                </a:solidFill>
                <a:latin typeface="Arial" pitchFamily="34" charset="0"/>
              </a:defRPr>
            </a:lvl7pPr>
            <a:lvl8pPr marL="3429000" indent="-228600" algn="ctr" eaLnBrk="0" fontAlgn="base" hangingPunct="0">
              <a:spcBef>
                <a:spcPct val="0"/>
              </a:spcBef>
              <a:spcAft>
                <a:spcPct val="0"/>
              </a:spcAft>
              <a:defRPr b="1" i="1">
                <a:solidFill>
                  <a:srgbClr val="FF0000"/>
                </a:solidFill>
                <a:latin typeface="Arial" pitchFamily="34" charset="0"/>
              </a:defRPr>
            </a:lvl8pPr>
            <a:lvl9pPr marL="3886200" indent="-228600" algn="ctr" eaLnBrk="0" fontAlgn="base" hangingPunct="0">
              <a:spcBef>
                <a:spcPct val="0"/>
              </a:spcBef>
              <a:spcAft>
                <a:spcPct val="0"/>
              </a:spcAft>
              <a:defRPr b="1" i="1">
                <a:solidFill>
                  <a:srgbClr val="FF0000"/>
                </a:solidFill>
                <a:latin typeface="Arial" pitchFamily="34" charset="0"/>
              </a:defRPr>
            </a:lvl9pPr>
          </a:lstStyle>
          <a:p>
            <a:pPr algn="l"/>
            <a:r>
              <a:rPr lang="en-US" sz="1400" i="0">
                <a:solidFill>
                  <a:srgbClr val="FFFFFF"/>
                </a:solidFill>
                <a:ea typeface="MS PGothic" pitchFamily="34" charset="-128"/>
              </a:rPr>
              <a:t>72</a:t>
            </a:r>
          </a:p>
        </p:txBody>
      </p:sp>
      <p:sp>
        <p:nvSpPr>
          <p:cNvPr id="41990" name="Text Box 6"/>
          <p:cNvSpPr txBox="1">
            <a:spLocks noChangeArrowheads="1"/>
          </p:cNvSpPr>
          <p:nvPr/>
        </p:nvSpPr>
        <p:spPr bwMode="auto">
          <a:xfrm>
            <a:off x="4645025" y="2255838"/>
            <a:ext cx="425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i="1">
                <a:solidFill>
                  <a:srgbClr val="FF0000"/>
                </a:solidFill>
                <a:latin typeface="Arial" pitchFamily="34" charset="0"/>
              </a:defRPr>
            </a:lvl1pPr>
            <a:lvl2pPr marL="742950" indent="-285750" eaLnBrk="0" hangingPunct="0">
              <a:defRPr b="1" i="1">
                <a:solidFill>
                  <a:srgbClr val="FF0000"/>
                </a:solidFill>
                <a:latin typeface="Arial" pitchFamily="34" charset="0"/>
              </a:defRPr>
            </a:lvl2pPr>
            <a:lvl3pPr marL="1143000" indent="-228600" eaLnBrk="0" hangingPunct="0">
              <a:defRPr b="1" i="1">
                <a:solidFill>
                  <a:srgbClr val="FF0000"/>
                </a:solidFill>
                <a:latin typeface="Arial" pitchFamily="34" charset="0"/>
              </a:defRPr>
            </a:lvl3pPr>
            <a:lvl4pPr marL="1600200" indent="-228600" eaLnBrk="0" hangingPunct="0">
              <a:defRPr b="1" i="1">
                <a:solidFill>
                  <a:srgbClr val="FF0000"/>
                </a:solidFill>
                <a:latin typeface="Arial" pitchFamily="34" charset="0"/>
              </a:defRPr>
            </a:lvl4pPr>
            <a:lvl5pPr marL="2057400" indent="-228600" eaLnBrk="0" hangingPunct="0">
              <a:defRPr b="1" i="1">
                <a:solidFill>
                  <a:srgbClr val="FF0000"/>
                </a:solidFill>
                <a:latin typeface="Arial" pitchFamily="34" charset="0"/>
              </a:defRPr>
            </a:lvl5pPr>
            <a:lvl6pPr marL="2514600" indent="-228600" algn="ctr" eaLnBrk="0" fontAlgn="base" hangingPunct="0">
              <a:spcBef>
                <a:spcPct val="0"/>
              </a:spcBef>
              <a:spcAft>
                <a:spcPct val="0"/>
              </a:spcAft>
              <a:defRPr b="1" i="1">
                <a:solidFill>
                  <a:srgbClr val="FF0000"/>
                </a:solidFill>
                <a:latin typeface="Arial" pitchFamily="34" charset="0"/>
              </a:defRPr>
            </a:lvl6pPr>
            <a:lvl7pPr marL="2971800" indent="-228600" algn="ctr" eaLnBrk="0" fontAlgn="base" hangingPunct="0">
              <a:spcBef>
                <a:spcPct val="0"/>
              </a:spcBef>
              <a:spcAft>
                <a:spcPct val="0"/>
              </a:spcAft>
              <a:defRPr b="1" i="1">
                <a:solidFill>
                  <a:srgbClr val="FF0000"/>
                </a:solidFill>
                <a:latin typeface="Arial" pitchFamily="34" charset="0"/>
              </a:defRPr>
            </a:lvl7pPr>
            <a:lvl8pPr marL="3429000" indent="-228600" algn="ctr" eaLnBrk="0" fontAlgn="base" hangingPunct="0">
              <a:spcBef>
                <a:spcPct val="0"/>
              </a:spcBef>
              <a:spcAft>
                <a:spcPct val="0"/>
              </a:spcAft>
              <a:defRPr b="1" i="1">
                <a:solidFill>
                  <a:srgbClr val="FF0000"/>
                </a:solidFill>
                <a:latin typeface="Arial" pitchFamily="34" charset="0"/>
              </a:defRPr>
            </a:lvl8pPr>
            <a:lvl9pPr marL="3886200" indent="-228600" algn="ctr" eaLnBrk="0" fontAlgn="base" hangingPunct="0">
              <a:spcBef>
                <a:spcPct val="0"/>
              </a:spcBef>
              <a:spcAft>
                <a:spcPct val="0"/>
              </a:spcAft>
              <a:defRPr b="1" i="1">
                <a:solidFill>
                  <a:srgbClr val="FF0000"/>
                </a:solidFill>
                <a:latin typeface="Arial" pitchFamily="34" charset="0"/>
              </a:defRPr>
            </a:lvl9pPr>
          </a:lstStyle>
          <a:p>
            <a:pPr algn="l"/>
            <a:r>
              <a:rPr lang="en-US" sz="1400" i="0">
                <a:solidFill>
                  <a:srgbClr val="FFFFFF"/>
                </a:solidFill>
                <a:ea typeface="MS PGothic" pitchFamily="34" charset="-128"/>
              </a:rPr>
              <a:t>83</a:t>
            </a:r>
          </a:p>
        </p:txBody>
      </p:sp>
      <p:sp>
        <p:nvSpPr>
          <p:cNvPr id="41991" name="Text Box 7"/>
          <p:cNvSpPr txBox="1">
            <a:spLocks noChangeArrowheads="1"/>
          </p:cNvSpPr>
          <p:nvPr/>
        </p:nvSpPr>
        <p:spPr bwMode="auto">
          <a:xfrm>
            <a:off x="5737225" y="2840038"/>
            <a:ext cx="425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i="1">
                <a:solidFill>
                  <a:srgbClr val="FF0000"/>
                </a:solidFill>
                <a:latin typeface="Arial" pitchFamily="34" charset="0"/>
              </a:defRPr>
            </a:lvl1pPr>
            <a:lvl2pPr marL="742950" indent="-285750" eaLnBrk="0" hangingPunct="0">
              <a:defRPr b="1" i="1">
                <a:solidFill>
                  <a:srgbClr val="FF0000"/>
                </a:solidFill>
                <a:latin typeface="Arial" pitchFamily="34" charset="0"/>
              </a:defRPr>
            </a:lvl2pPr>
            <a:lvl3pPr marL="1143000" indent="-228600" eaLnBrk="0" hangingPunct="0">
              <a:defRPr b="1" i="1">
                <a:solidFill>
                  <a:srgbClr val="FF0000"/>
                </a:solidFill>
                <a:latin typeface="Arial" pitchFamily="34" charset="0"/>
              </a:defRPr>
            </a:lvl3pPr>
            <a:lvl4pPr marL="1600200" indent="-228600" eaLnBrk="0" hangingPunct="0">
              <a:defRPr b="1" i="1">
                <a:solidFill>
                  <a:srgbClr val="FF0000"/>
                </a:solidFill>
                <a:latin typeface="Arial" pitchFamily="34" charset="0"/>
              </a:defRPr>
            </a:lvl4pPr>
            <a:lvl5pPr marL="2057400" indent="-228600" eaLnBrk="0" hangingPunct="0">
              <a:defRPr b="1" i="1">
                <a:solidFill>
                  <a:srgbClr val="FF0000"/>
                </a:solidFill>
                <a:latin typeface="Arial" pitchFamily="34" charset="0"/>
              </a:defRPr>
            </a:lvl5pPr>
            <a:lvl6pPr marL="2514600" indent="-228600" algn="ctr" eaLnBrk="0" fontAlgn="base" hangingPunct="0">
              <a:spcBef>
                <a:spcPct val="0"/>
              </a:spcBef>
              <a:spcAft>
                <a:spcPct val="0"/>
              </a:spcAft>
              <a:defRPr b="1" i="1">
                <a:solidFill>
                  <a:srgbClr val="FF0000"/>
                </a:solidFill>
                <a:latin typeface="Arial" pitchFamily="34" charset="0"/>
              </a:defRPr>
            </a:lvl6pPr>
            <a:lvl7pPr marL="2971800" indent="-228600" algn="ctr" eaLnBrk="0" fontAlgn="base" hangingPunct="0">
              <a:spcBef>
                <a:spcPct val="0"/>
              </a:spcBef>
              <a:spcAft>
                <a:spcPct val="0"/>
              </a:spcAft>
              <a:defRPr b="1" i="1">
                <a:solidFill>
                  <a:srgbClr val="FF0000"/>
                </a:solidFill>
                <a:latin typeface="Arial" pitchFamily="34" charset="0"/>
              </a:defRPr>
            </a:lvl7pPr>
            <a:lvl8pPr marL="3429000" indent="-228600" algn="ctr" eaLnBrk="0" fontAlgn="base" hangingPunct="0">
              <a:spcBef>
                <a:spcPct val="0"/>
              </a:spcBef>
              <a:spcAft>
                <a:spcPct val="0"/>
              </a:spcAft>
              <a:defRPr b="1" i="1">
                <a:solidFill>
                  <a:srgbClr val="FF0000"/>
                </a:solidFill>
                <a:latin typeface="Arial" pitchFamily="34" charset="0"/>
              </a:defRPr>
            </a:lvl8pPr>
            <a:lvl9pPr marL="3886200" indent="-228600" algn="ctr" eaLnBrk="0" fontAlgn="base" hangingPunct="0">
              <a:spcBef>
                <a:spcPct val="0"/>
              </a:spcBef>
              <a:spcAft>
                <a:spcPct val="0"/>
              </a:spcAft>
              <a:defRPr b="1" i="1">
                <a:solidFill>
                  <a:srgbClr val="FF0000"/>
                </a:solidFill>
                <a:latin typeface="Arial" pitchFamily="34" charset="0"/>
              </a:defRPr>
            </a:lvl9pPr>
          </a:lstStyle>
          <a:p>
            <a:pPr algn="l"/>
            <a:r>
              <a:rPr lang="en-US" sz="1400" i="0">
                <a:solidFill>
                  <a:srgbClr val="FFFFFF"/>
                </a:solidFill>
                <a:ea typeface="MS PGothic" pitchFamily="34" charset="-128"/>
              </a:rPr>
              <a:t>64</a:t>
            </a:r>
          </a:p>
        </p:txBody>
      </p:sp>
      <p:sp>
        <p:nvSpPr>
          <p:cNvPr id="41992" name="Text Box 8"/>
          <p:cNvSpPr txBox="1">
            <a:spLocks noChangeArrowheads="1"/>
          </p:cNvSpPr>
          <p:nvPr/>
        </p:nvSpPr>
        <p:spPr bwMode="auto">
          <a:xfrm>
            <a:off x="6778625" y="3200400"/>
            <a:ext cx="425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i="1">
                <a:solidFill>
                  <a:srgbClr val="FF0000"/>
                </a:solidFill>
                <a:latin typeface="Arial" pitchFamily="34" charset="0"/>
              </a:defRPr>
            </a:lvl1pPr>
            <a:lvl2pPr marL="742950" indent="-285750" eaLnBrk="0" hangingPunct="0">
              <a:defRPr b="1" i="1">
                <a:solidFill>
                  <a:srgbClr val="FF0000"/>
                </a:solidFill>
                <a:latin typeface="Arial" pitchFamily="34" charset="0"/>
              </a:defRPr>
            </a:lvl2pPr>
            <a:lvl3pPr marL="1143000" indent="-228600" eaLnBrk="0" hangingPunct="0">
              <a:defRPr b="1" i="1">
                <a:solidFill>
                  <a:srgbClr val="FF0000"/>
                </a:solidFill>
                <a:latin typeface="Arial" pitchFamily="34" charset="0"/>
              </a:defRPr>
            </a:lvl3pPr>
            <a:lvl4pPr marL="1600200" indent="-228600" eaLnBrk="0" hangingPunct="0">
              <a:defRPr b="1" i="1">
                <a:solidFill>
                  <a:srgbClr val="FF0000"/>
                </a:solidFill>
                <a:latin typeface="Arial" pitchFamily="34" charset="0"/>
              </a:defRPr>
            </a:lvl4pPr>
            <a:lvl5pPr marL="2057400" indent="-228600" eaLnBrk="0" hangingPunct="0">
              <a:defRPr b="1" i="1">
                <a:solidFill>
                  <a:srgbClr val="FF0000"/>
                </a:solidFill>
                <a:latin typeface="Arial" pitchFamily="34" charset="0"/>
              </a:defRPr>
            </a:lvl5pPr>
            <a:lvl6pPr marL="2514600" indent="-228600" algn="ctr" eaLnBrk="0" fontAlgn="base" hangingPunct="0">
              <a:spcBef>
                <a:spcPct val="0"/>
              </a:spcBef>
              <a:spcAft>
                <a:spcPct val="0"/>
              </a:spcAft>
              <a:defRPr b="1" i="1">
                <a:solidFill>
                  <a:srgbClr val="FF0000"/>
                </a:solidFill>
                <a:latin typeface="Arial" pitchFamily="34" charset="0"/>
              </a:defRPr>
            </a:lvl6pPr>
            <a:lvl7pPr marL="2971800" indent="-228600" algn="ctr" eaLnBrk="0" fontAlgn="base" hangingPunct="0">
              <a:spcBef>
                <a:spcPct val="0"/>
              </a:spcBef>
              <a:spcAft>
                <a:spcPct val="0"/>
              </a:spcAft>
              <a:defRPr b="1" i="1">
                <a:solidFill>
                  <a:srgbClr val="FF0000"/>
                </a:solidFill>
                <a:latin typeface="Arial" pitchFamily="34" charset="0"/>
              </a:defRPr>
            </a:lvl7pPr>
            <a:lvl8pPr marL="3429000" indent="-228600" algn="ctr" eaLnBrk="0" fontAlgn="base" hangingPunct="0">
              <a:spcBef>
                <a:spcPct val="0"/>
              </a:spcBef>
              <a:spcAft>
                <a:spcPct val="0"/>
              </a:spcAft>
              <a:defRPr b="1" i="1">
                <a:solidFill>
                  <a:srgbClr val="FF0000"/>
                </a:solidFill>
                <a:latin typeface="Arial" pitchFamily="34" charset="0"/>
              </a:defRPr>
            </a:lvl8pPr>
            <a:lvl9pPr marL="3886200" indent="-228600" algn="ctr" eaLnBrk="0" fontAlgn="base" hangingPunct="0">
              <a:spcBef>
                <a:spcPct val="0"/>
              </a:spcBef>
              <a:spcAft>
                <a:spcPct val="0"/>
              </a:spcAft>
              <a:defRPr b="1" i="1">
                <a:solidFill>
                  <a:srgbClr val="FF0000"/>
                </a:solidFill>
                <a:latin typeface="Arial" pitchFamily="34" charset="0"/>
              </a:defRPr>
            </a:lvl9pPr>
          </a:lstStyle>
          <a:p>
            <a:pPr algn="l"/>
            <a:r>
              <a:rPr lang="en-US" sz="1400" i="0" dirty="0" smtClean="0">
                <a:solidFill>
                  <a:srgbClr val="FFFFFF"/>
                </a:solidFill>
                <a:ea typeface="MS PGothic" pitchFamily="34" charset="-128"/>
              </a:rPr>
              <a:t>52</a:t>
            </a:r>
            <a:endParaRPr lang="en-US" sz="1400" i="0" dirty="0">
              <a:solidFill>
                <a:srgbClr val="FFFFFF"/>
              </a:solidFill>
              <a:ea typeface="MS PGothic" pitchFamily="34" charset="-128"/>
            </a:endParaRPr>
          </a:p>
        </p:txBody>
      </p:sp>
      <p:sp>
        <p:nvSpPr>
          <p:cNvPr id="41993" name="Text Box 9"/>
          <p:cNvSpPr txBox="1">
            <a:spLocks noChangeArrowheads="1"/>
          </p:cNvSpPr>
          <p:nvPr/>
        </p:nvSpPr>
        <p:spPr bwMode="auto">
          <a:xfrm>
            <a:off x="7845425" y="4605338"/>
            <a:ext cx="4254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i="1">
                <a:solidFill>
                  <a:srgbClr val="FF0000"/>
                </a:solidFill>
                <a:latin typeface="Arial" pitchFamily="34" charset="0"/>
              </a:defRPr>
            </a:lvl1pPr>
            <a:lvl2pPr marL="742950" indent="-285750" eaLnBrk="0" hangingPunct="0">
              <a:defRPr b="1" i="1">
                <a:solidFill>
                  <a:srgbClr val="FF0000"/>
                </a:solidFill>
                <a:latin typeface="Arial" pitchFamily="34" charset="0"/>
              </a:defRPr>
            </a:lvl2pPr>
            <a:lvl3pPr marL="1143000" indent="-228600" eaLnBrk="0" hangingPunct="0">
              <a:defRPr b="1" i="1">
                <a:solidFill>
                  <a:srgbClr val="FF0000"/>
                </a:solidFill>
                <a:latin typeface="Arial" pitchFamily="34" charset="0"/>
              </a:defRPr>
            </a:lvl3pPr>
            <a:lvl4pPr marL="1600200" indent="-228600" eaLnBrk="0" hangingPunct="0">
              <a:defRPr b="1" i="1">
                <a:solidFill>
                  <a:srgbClr val="FF0000"/>
                </a:solidFill>
                <a:latin typeface="Arial" pitchFamily="34" charset="0"/>
              </a:defRPr>
            </a:lvl4pPr>
            <a:lvl5pPr marL="2057400" indent="-228600" eaLnBrk="0" hangingPunct="0">
              <a:defRPr b="1" i="1">
                <a:solidFill>
                  <a:srgbClr val="FF0000"/>
                </a:solidFill>
                <a:latin typeface="Arial" pitchFamily="34" charset="0"/>
              </a:defRPr>
            </a:lvl5pPr>
            <a:lvl6pPr marL="2514600" indent="-228600" algn="ctr" eaLnBrk="0" fontAlgn="base" hangingPunct="0">
              <a:spcBef>
                <a:spcPct val="0"/>
              </a:spcBef>
              <a:spcAft>
                <a:spcPct val="0"/>
              </a:spcAft>
              <a:defRPr b="1" i="1">
                <a:solidFill>
                  <a:srgbClr val="FF0000"/>
                </a:solidFill>
                <a:latin typeface="Arial" pitchFamily="34" charset="0"/>
              </a:defRPr>
            </a:lvl6pPr>
            <a:lvl7pPr marL="2971800" indent="-228600" algn="ctr" eaLnBrk="0" fontAlgn="base" hangingPunct="0">
              <a:spcBef>
                <a:spcPct val="0"/>
              </a:spcBef>
              <a:spcAft>
                <a:spcPct val="0"/>
              </a:spcAft>
              <a:defRPr b="1" i="1">
                <a:solidFill>
                  <a:srgbClr val="FF0000"/>
                </a:solidFill>
                <a:latin typeface="Arial" pitchFamily="34" charset="0"/>
              </a:defRPr>
            </a:lvl7pPr>
            <a:lvl8pPr marL="3429000" indent="-228600" algn="ctr" eaLnBrk="0" fontAlgn="base" hangingPunct="0">
              <a:spcBef>
                <a:spcPct val="0"/>
              </a:spcBef>
              <a:spcAft>
                <a:spcPct val="0"/>
              </a:spcAft>
              <a:defRPr b="1" i="1">
                <a:solidFill>
                  <a:srgbClr val="FF0000"/>
                </a:solidFill>
                <a:latin typeface="Arial" pitchFamily="34" charset="0"/>
              </a:defRPr>
            </a:lvl8pPr>
            <a:lvl9pPr marL="3886200" indent="-228600" algn="ctr" eaLnBrk="0" fontAlgn="base" hangingPunct="0">
              <a:spcBef>
                <a:spcPct val="0"/>
              </a:spcBef>
              <a:spcAft>
                <a:spcPct val="0"/>
              </a:spcAft>
              <a:defRPr b="1" i="1">
                <a:solidFill>
                  <a:srgbClr val="FF0000"/>
                </a:solidFill>
                <a:latin typeface="Arial" pitchFamily="34" charset="0"/>
              </a:defRPr>
            </a:lvl9pPr>
          </a:lstStyle>
          <a:p>
            <a:pPr algn="l"/>
            <a:r>
              <a:rPr lang="en-US" sz="1400" i="0">
                <a:solidFill>
                  <a:srgbClr val="FFFFFF"/>
                </a:solidFill>
                <a:ea typeface="MS PGothic" pitchFamily="34" charset="-128"/>
              </a:rPr>
              <a:t>8</a:t>
            </a:r>
          </a:p>
        </p:txBody>
      </p:sp>
      <p:sp>
        <p:nvSpPr>
          <p:cNvPr id="41994" name="Text Box 10"/>
          <p:cNvSpPr txBox="1">
            <a:spLocks noChangeArrowheads="1"/>
          </p:cNvSpPr>
          <p:nvPr/>
        </p:nvSpPr>
        <p:spPr bwMode="auto">
          <a:xfrm rot="-5400000">
            <a:off x="-1244599" y="3205162"/>
            <a:ext cx="339566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i="1">
                <a:solidFill>
                  <a:srgbClr val="FF0000"/>
                </a:solidFill>
                <a:latin typeface="Arial" pitchFamily="34" charset="0"/>
              </a:defRPr>
            </a:lvl1pPr>
            <a:lvl2pPr marL="742950" indent="-285750" eaLnBrk="0" hangingPunct="0">
              <a:defRPr b="1" i="1">
                <a:solidFill>
                  <a:srgbClr val="FF0000"/>
                </a:solidFill>
                <a:latin typeface="Arial" pitchFamily="34" charset="0"/>
              </a:defRPr>
            </a:lvl2pPr>
            <a:lvl3pPr marL="1143000" indent="-228600" eaLnBrk="0" hangingPunct="0">
              <a:defRPr b="1" i="1">
                <a:solidFill>
                  <a:srgbClr val="FF0000"/>
                </a:solidFill>
                <a:latin typeface="Arial" pitchFamily="34" charset="0"/>
              </a:defRPr>
            </a:lvl3pPr>
            <a:lvl4pPr marL="1600200" indent="-228600" eaLnBrk="0" hangingPunct="0">
              <a:defRPr b="1" i="1">
                <a:solidFill>
                  <a:srgbClr val="FF0000"/>
                </a:solidFill>
                <a:latin typeface="Arial" pitchFamily="34" charset="0"/>
              </a:defRPr>
            </a:lvl4pPr>
            <a:lvl5pPr marL="2057400" indent="-228600" eaLnBrk="0" hangingPunct="0">
              <a:defRPr b="1" i="1">
                <a:solidFill>
                  <a:srgbClr val="FF0000"/>
                </a:solidFill>
                <a:latin typeface="Arial" pitchFamily="34" charset="0"/>
              </a:defRPr>
            </a:lvl5pPr>
            <a:lvl6pPr marL="2514600" indent="-228600" algn="ctr" eaLnBrk="0" fontAlgn="base" hangingPunct="0">
              <a:spcBef>
                <a:spcPct val="0"/>
              </a:spcBef>
              <a:spcAft>
                <a:spcPct val="0"/>
              </a:spcAft>
              <a:defRPr b="1" i="1">
                <a:solidFill>
                  <a:srgbClr val="FF0000"/>
                </a:solidFill>
                <a:latin typeface="Arial" pitchFamily="34" charset="0"/>
              </a:defRPr>
            </a:lvl6pPr>
            <a:lvl7pPr marL="2971800" indent="-228600" algn="ctr" eaLnBrk="0" fontAlgn="base" hangingPunct="0">
              <a:spcBef>
                <a:spcPct val="0"/>
              </a:spcBef>
              <a:spcAft>
                <a:spcPct val="0"/>
              </a:spcAft>
              <a:defRPr b="1" i="1">
                <a:solidFill>
                  <a:srgbClr val="FF0000"/>
                </a:solidFill>
                <a:latin typeface="Arial" pitchFamily="34" charset="0"/>
              </a:defRPr>
            </a:lvl7pPr>
            <a:lvl8pPr marL="3429000" indent="-228600" algn="ctr" eaLnBrk="0" fontAlgn="base" hangingPunct="0">
              <a:spcBef>
                <a:spcPct val="0"/>
              </a:spcBef>
              <a:spcAft>
                <a:spcPct val="0"/>
              </a:spcAft>
              <a:defRPr b="1" i="1">
                <a:solidFill>
                  <a:srgbClr val="FF0000"/>
                </a:solidFill>
                <a:latin typeface="Arial" pitchFamily="34" charset="0"/>
              </a:defRPr>
            </a:lvl8pPr>
            <a:lvl9pPr marL="3886200" indent="-228600" algn="ctr" eaLnBrk="0" fontAlgn="base" hangingPunct="0">
              <a:spcBef>
                <a:spcPct val="0"/>
              </a:spcBef>
              <a:spcAft>
                <a:spcPct val="0"/>
              </a:spcAft>
              <a:defRPr b="1" i="1">
                <a:solidFill>
                  <a:srgbClr val="FF0000"/>
                </a:solidFill>
                <a:latin typeface="Arial" pitchFamily="34" charset="0"/>
              </a:defRPr>
            </a:lvl9pPr>
          </a:lstStyle>
          <a:p>
            <a:pPr algn="l">
              <a:spcBef>
                <a:spcPct val="50000"/>
              </a:spcBef>
            </a:pPr>
            <a:r>
              <a:rPr lang="en-US" i="0">
                <a:solidFill>
                  <a:srgbClr val="FFFFFF"/>
                </a:solidFill>
                <a:ea typeface="MS PGothic" pitchFamily="34" charset="-128"/>
              </a:rPr>
              <a:t>Percentage of Patients (%)</a:t>
            </a:r>
          </a:p>
        </p:txBody>
      </p:sp>
      <p:sp>
        <p:nvSpPr>
          <p:cNvPr id="41995" name="Rectangle 11"/>
          <p:cNvSpPr>
            <a:spLocks noChangeArrowheads="1"/>
          </p:cNvSpPr>
          <p:nvPr/>
        </p:nvSpPr>
        <p:spPr bwMode="auto">
          <a:xfrm>
            <a:off x="6999288" y="2260600"/>
            <a:ext cx="14366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0" hangingPunct="0"/>
            <a:r>
              <a:rPr lang="en-US" sz="2000" b="0">
                <a:solidFill>
                  <a:srgbClr val="FFFFFF"/>
                </a:solidFill>
                <a:ea typeface="MS PGothic" pitchFamily="34" charset="-128"/>
              </a:rPr>
              <a:t>p </a:t>
            </a:r>
            <a:r>
              <a:rPr lang="en-US" sz="2000" b="0" i="0">
                <a:solidFill>
                  <a:srgbClr val="FFFFFF"/>
                </a:solidFill>
                <a:ea typeface="MS PGothic" pitchFamily="34" charset="-128"/>
              </a:rPr>
              <a:t>&lt; .001</a:t>
            </a:r>
          </a:p>
        </p:txBody>
      </p:sp>
      <p:sp>
        <p:nvSpPr>
          <p:cNvPr id="41996" name="Rectangle 12"/>
          <p:cNvSpPr>
            <a:spLocks noChangeArrowheads="1"/>
          </p:cNvSpPr>
          <p:nvPr/>
        </p:nvSpPr>
        <p:spPr bwMode="auto">
          <a:xfrm>
            <a:off x="1206500" y="2022475"/>
            <a:ext cx="7327900" cy="318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en-US" sz="2800" i="0">
              <a:solidFill>
                <a:srgbClr val="FFFFFF"/>
              </a:solidFill>
              <a:ea typeface="MS PGothic" pitchFamily="34" charset="-128"/>
            </a:endParaRPr>
          </a:p>
        </p:txBody>
      </p:sp>
      <p:sp>
        <p:nvSpPr>
          <p:cNvPr id="41997" name="Rectangle 13"/>
          <p:cNvSpPr>
            <a:spLocks noChangeArrowheads="1"/>
          </p:cNvSpPr>
          <p:nvPr/>
        </p:nvSpPr>
        <p:spPr bwMode="auto">
          <a:xfrm>
            <a:off x="1520825" y="2239963"/>
            <a:ext cx="417513" cy="2965450"/>
          </a:xfrm>
          <a:prstGeom prst="rect">
            <a:avLst/>
          </a:prstGeom>
          <a:solidFill>
            <a:srgbClr val="BBE0E3"/>
          </a:solidFill>
          <a:ln w="9525">
            <a:solidFill>
              <a:srgbClr val="FFFFFF"/>
            </a:solidFill>
            <a:miter lim="800000"/>
            <a:headEnd/>
            <a:tailEnd/>
          </a:ln>
        </p:spPr>
        <p:txBody>
          <a:bodyPr/>
          <a:lstStyle/>
          <a:p>
            <a:pPr eaLnBrk="0" hangingPunct="0"/>
            <a:endParaRPr lang="en-US" sz="2800" i="0">
              <a:solidFill>
                <a:srgbClr val="FFFFFF"/>
              </a:solidFill>
              <a:ea typeface="MS PGothic" pitchFamily="34" charset="-128"/>
            </a:endParaRPr>
          </a:p>
        </p:txBody>
      </p:sp>
      <p:sp>
        <p:nvSpPr>
          <p:cNvPr id="41998" name="Rectangle 14"/>
          <p:cNvSpPr>
            <a:spLocks noChangeArrowheads="1"/>
          </p:cNvSpPr>
          <p:nvPr/>
        </p:nvSpPr>
        <p:spPr bwMode="auto">
          <a:xfrm>
            <a:off x="2565400" y="2497138"/>
            <a:ext cx="419100" cy="2708275"/>
          </a:xfrm>
          <a:prstGeom prst="rect">
            <a:avLst/>
          </a:prstGeom>
          <a:solidFill>
            <a:srgbClr val="EE4F3E"/>
          </a:solidFill>
          <a:ln w="9525">
            <a:solidFill>
              <a:srgbClr val="FFFFFF"/>
            </a:solidFill>
            <a:miter lim="800000"/>
            <a:headEnd/>
            <a:tailEnd/>
          </a:ln>
        </p:spPr>
        <p:txBody>
          <a:bodyPr/>
          <a:lstStyle/>
          <a:p>
            <a:pPr eaLnBrk="0" hangingPunct="0"/>
            <a:endParaRPr lang="en-US" sz="2800" i="0">
              <a:solidFill>
                <a:srgbClr val="FFFFFF"/>
              </a:solidFill>
              <a:ea typeface="MS PGothic" pitchFamily="34" charset="-128"/>
            </a:endParaRPr>
          </a:p>
        </p:txBody>
      </p:sp>
      <p:sp>
        <p:nvSpPr>
          <p:cNvPr id="41999" name="Rectangle 15"/>
          <p:cNvSpPr>
            <a:spLocks noChangeArrowheads="1"/>
          </p:cNvSpPr>
          <p:nvPr/>
        </p:nvSpPr>
        <p:spPr bwMode="auto">
          <a:xfrm>
            <a:off x="3611563" y="2914650"/>
            <a:ext cx="417512" cy="2290763"/>
          </a:xfrm>
          <a:prstGeom prst="rect">
            <a:avLst/>
          </a:prstGeom>
          <a:solidFill>
            <a:srgbClr val="009999"/>
          </a:solidFill>
          <a:ln w="9525">
            <a:solidFill>
              <a:srgbClr val="FFFFFF"/>
            </a:solidFill>
            <a:miter lim="800000"/>
            <a:headEnd/>
            <a:tailEnd/>
          </a:ln>
        </p:spPr>
        <p:txBody>
          <a:bodyPr/>
          <a:lstStyle/>
          <a:p>
            <a:pPr eaLnBrk="0" hangingPunct="0"/>
            <a:endParaRPr lang="en-US" sz="2800" i="0">
              <a:solidFill>
                <a:srgbClr val="FFFFFF"/>
              </a:solidFill>
              <a:ea typeface="MS PGothic" pitchFamily="34" charset="-128"/>
            </a:endParaRPr>
          </a:p>
        </p:txBody>
      </p:sp>
      <p:sp>
        <p:nvSpPr>
          <p:cNvPr id="42000" name="Rectangle 16"/>
          <p:cNvSpPr>
            <a:spLocks noChangeArrowheads="1"/>
          </p:cNvSpPr>
          <p:nvPr/>
        </p:nvSpPr>
        <p:spPr bwMode="auto">
          <a:xfrm>
            <a:off x="4656138" y="2563813"/>
            <a:ext cx="428625" cy="2641600"/>
          </a:xfrm>
          <a:prstGeom prst="rect">
            <a:avLst/>
          </a:prstGeom>
          <a:solidFill>
            <a:srgbClr val="FF9900"/>
          </a:solidFill>
          <a:ln w="9525">
            <a:solidFill>
              <a:srgbClr val="FFFFFF"/>
            </a:solidFill>
            <a:miter lim="800000"/>
            <a:headEnd/>
            <a:tailEnd/>
          </a:ln>
        </p:spPr>
        <p:txBody>
          <a:bodyPr/>
          <a:lstStyle/>
          <a:p>
            <a:pPr eaLnBrk="0" hangingPunct="0"/>
            <a:endParaRPr lang="en-US" sz="2800" i="0">
              <a:solidFill>
                <a:srgbClr val="FFFFFF"/>
              </a:solidFill>
              <a:ea typeface="MS PGothic" pitchFamily="34" charset="-128"/>
            </a:endParaRPr>
          </a:p>
        </p:txBody>
      </p:sp>
      <p:sp>
        <p:nvSpPr>
          <p:cNvPr id="42001" name="Rectangle 17"/>
          <p:cNvSpPr>
            <a:spLocks noChangeArrowheads="1"/>
          </p:cNvSpPr>
          <p:nvPr/>
        </p:nvSpPr>
        <p:spPr bwMode="auto">
          <a:xfrm>
            <a:off x="5711825" y="3171825"/>
            <a:ext cx="417513" cy="2033588"/>
          </a:xfrm>
          <a:prstGeom prst="rect">
            <a:avLst/>
          </a:prstGeom>
          <a:solidFill>
            <a:srgbClr val="808080"/>
          </a:solidFill>
          <a:ln w="9525">
            <a:solidFill>
              <a:srgbClr val="FFFFFF"/>
            </a:solidFill>
            <a:miter lim="800000"/>
            <a:headEnd/>
            <a:tailEnd/>
          </a:ln>
        </p:spPr>
        <p:txBody>
          <a:bodyPr/>
          <a:lstStyle/>
          <a:p>
            <a:pPr eaLnBrk="0" hangingPunct="0"/>
            <a:endParaRPr lang="en-US" sz="2800" i="0">
              <a:solidFill>
                <a:srgbClr val="FFFFFF"/>
              </a:solidFill>
              <a:ea typeface="MS PGothic" pitchFamily="34" charset="-128"/>
            </a:endParaRPr>
          </a:p>
        </p:txBody>
      </p:sp>
      <p:sp>
        <p:nvSpPr>
          <p:cNvPr id="42002" name="Rectangle 18"/>
          <p:cNvSpPr>
            <a:spLocks noChangeArrowheads="1"/>
          </p:cNvSpPr>
          <p:nvPr/>
        </p:nvSpPr>
        <p:spPr bwMode="auto">
          <a:xfrm>
            <a:off x="6757988" y="3505200"/>
            <a:ext cx="417512" cy="1700213"/>
          </a:xfrm>
          <a:prstGeom prst="rect">
            <a:avLst/>
          </a:prstGeom>
          <a:solidFill>
            <a:srgbClr val="99CC00"/>
          </a:solidFill>
          <a:ln w="9525">
            <a:solidFill>
              <a:srgbClr val="FFFFFF"/>
            </a:solidFill>
            <a:miter lim="800000"/>
            <a:headEnd/>
            <a:tailEnd/>
          </a:ln>
        </p:spPr>
        <p:txBody>
          <a:bodyPr/>
          <a:lstStyle/>
          <a:p>
            <a:pPr eaLnBrk="0" hangingPunct="0"/>
            <a:endParaRPr lang="en-US" sz="2800" i="0">
              <a:solidFill>
                <a:srgbClr val="FFFFFF"/>
              </a:solidFill>
              <a:ea typeface="MS PGothic" pitchFamily="34" charset="-128"/>
            </a:endParaRPr>
          </a:p>
        </p:txBody>
      </p:sp>
      <p:sp>
        <p:nvSpPr>
          <p:cNvPr id="42003" name="Rectangle 19"/>
          <p:cNvSpPr>
            <a:spLocks noChangeArrowheads="1"/>
          </p:cNvSpPr>
          <p:nvPr/>
        </p:nvSpPr>
        <p:spPr bwMode="auto">
          <a:xfrm>
            <a:off x="7802563" y="4949825"/>
            <a:ext cx="419100" cy="255588"/>
          </a:xfrm>
          <a:prstGeom prst="rect">
            <a:avLst/>
          </a:prstGeom>
          <a:solidFill>
            <a:srgbClr val="0066CC"/>
          </a:solidFill>
          <a:ln w="9525">
            <a:solidFill>
              <a:srgbClr val="FFFFFF"/>
            </a:solidFill>
            <a:miter lim="800000"/>
            <a:headEnd/>
            <a:tailEnd/>
          </a:ln>
        </p:spPr>
        <p:txBody>
          <a:bodyPr/>
          <a:lstStyle/>
          <a:p>
            <a:pPr eaLnBrk="0" hangingPunct="0"/>
            <a:endParaRPr lang="en-US" sz="2800" i="0">
              <a:solidFill>
                <a:srgbClr val="FFFFFF"/>
              </a:solidFill>
              <a:ea typeface="MS PGothic" pitchFamily="34" charset="-128"/>
            </a:endParaRPr>
          </a:p>
        </p:txBody>
      </p:sp>
      <p:sp>
        <p:nvSpPr>
          <p:cNvPr id="42004" name="Line 20"/>
          <p:cNvSpPr>
            <a:spLocks noChangeShapeType="1"/>
          </p:cNvSpPr>
          <p:nvPr/>
        </p:nvSpPr>
        <p:spPr bwMode="auto">
          <a:xfrm>
            <a:off x="1206500" y="2022475"/>
            <a:ext cx="1588" cy="3182938"/>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05" name="Line 21"/>
          <p:cNvSpPr>
            <a:spLocks noChangeShapeType="1"/>
          </p:cNvSpPr>
          <p:nvPr/>
        </p:nvSpPr>
        <p:spPr bwMode="auto">
          <a:xfrm>
            <a:off x="1130300" y="5205413"/>
            <a:ext cx="76200" cy="1587"/>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06" name="Line 22"/>
          <p:cNvSpPr>
            <a:spLocks noChangeShapeType="1"/>
          </p:cNvSpPr>
          <p:nvPr/>
        </p:nvSpPr>
        <p:spPr bwMode="auto">
          <a:xfrm>
            <a:off x="1130300" y="4892675"/>
            <a:ext cx="76200" cy="1588"/>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07" name="Line 23"/>
          <p:cNvSpPr>
            <a:spLocks noChangeShapeType="1"/>
          </p:cNvSpPr>
          <p:nvPr/>
        </p:nvSpPr>
        <p:spPr bwMode="auto">
          <a:xfrm>
            <a:off x="1130300" y="4568825"/>
            <a:ext cx="76200" cy="1588"/>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08" name="Line 24"/>
          <p:cNvSpPr>
            <a:spLocks noChangeShapeType="1"/>
          </p:cNvSpPr>
          <p:nvPr/>
        </p:nvSpPr>
        <p:spPr bwMode="auto">
          <a:xfrm>
            <a:off x="1130300" y="4256088"/>
            <a:ext cx="76200" cy="1587"/>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09" name="Line 25"/>
          <p:cNvSpPr>
            <a:spLocks noChangeShapeType="1"/>
          </p:cNvSpPr>
          <p:nvPr/>
        </p:nvSpPr>
        <p:spPr bwMode="auto">
          <a:xfrm>
            <a:off x="1130300" y="3932238"/>
            <a:ext cx="76200" cy="1587"/>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10" name="Line 26"/>
          <p:cNvSpPr>
            <a:spLocks noChangeShapeType="1"/>
          </p:cNvSpPr>
          <p:nvPr/>
        </p:nvSpPr>
        <p:spPr bwMode="auto">
          <a:xfrm>
            <a:off x="1130300" y="3617913"/>
            <a:ext cx="76200" cy="1587"/>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11" name="Line 27"/>
          <p:cNvSpPr>
            <a:spLocks noChangeShapeType="1"/>
          </p:cNvSpPr>
          <p:nvPr/>
        </p:nvSpPr>
        <p:spPr bwMode="auto">
          <a:xfrm>
            <a:off x="1130300" y="3295650"/>
            <a:ext cx="76200" cy="1588"/>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12" name="Line 28"/>
          <p:cNvSpPr>
            <a:spLocks noChangeShapeType="1"/>
          </p:cNvSpPr>
          <p:nvPr/>
        </p:nvSpPr>
        <p:spPr bwMode="auto">
          <a:xfrm>
            <a:off x="1130300" y="2981325"/>
            <a:ext cx="76200" cy="1588"/>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13" name="Line 29"/>
          <p:cNvSpPr>
            <a:spLocks noChangeShapeType="1"/>
          </p:cNvSpPr>
          <p:nvPr/>
        </p:nvSpPr>
        <p:spPr bwMode="auto">
          <a:xfrm>
            <a:off x="1130300" y="2659063"/>
            <a:ext cx="76200" cy="1587"/>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14" name="Line 30"/>
          <p:cNvSpPr>
            <a:spLocks noChangeShapeType="1"/>
          </p:cNvSpPr>
          <p:nvPr/>
        </p:nvSpPr>
        <p:spPr bwMode="auto">
          <a:xfrm>
            <a:off x="1130300" y="2344738"/>
            <a:ext cx="76200" cy="1587"/>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15" name="Line 31"/>
          <p:cNvSpPr>
            <a:spLocks noChangeShapeType="1"/>
          </p:cNvSpPr>
          <p:nvPr/>
        </p:nvSpPr>
        <p:spPr bwMode="auto">
          <a:xfrm>
            <a:off x="1130300" y="2022475"/>
            <a:ext cx="76200" cy="1588"/>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16" name="Line 32"/>
          <p:cNvSpPr>
            <a:spLocks noChangeShapeType="1"/>
          </p:cNvSpPr>
          <p:nvPr/>
        </p:nvSpPr>
        <p:spPr bwMode="auto">
          <a:xfrm>
            <a:off x="1206500" y="5205413"/>
            <a:ext cx="7327900" cy="1587"/>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17" name="Line 33"/>
          <p:cNvSpPr>
            <a:spLocks noChangeShapeType="1"/>
          </p:cNvSpPr>
          <p:nvPr/>
        </p:nvSpPr>
        <p:spPr bwMode="auto">
          <a:xfrm flipV="1">
            <a:off x="1206500" y="5205413"/>
            <a:ext cx="1588" cy="76200"/>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18" name="Line 34"/>
          <p:cNvSpPr>
            <a:spLocks noChangeShapeType="1"/>
          </p:cNvSpPr>
          <p:nvPr/>
        </p:nvSpPr>
        <p:spPr bwMode="auto">
          <a:xfrm flipV="1">
            <a:off x="2252663" y="5205413"/>
            <a:ext cx="1587" cy="76200"/>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19" name="Line 35"/>
          <p:cNvSpPr>
            <a:spLocks noChangeShapeType="1"/>
          </p:cNvSpPr>
          <p:nvPr/>
        </p:nvSpPr>
        <p:spPr bwMode="auto">
          <a:xfrm flipV="1">
            <a:off x="3297238" y="5205413"/>
            <a:ext cx="1587" cy="76200"/>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20" name="Line 36"/>
          <p:cNvSpPr>
            <a:spLocks noChangeShapeType="1"/>
          </p:cNvSpPr>
          <p:nvPr/>
        </p:nvSpPr>
        <p:spPr bwMode="auto">
          <a:xfrm flipV="1">
            <a:off x="4343400" y="5205413"/>
            <a:ext cx="1588" cy="76200"/>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21" name="Line 37"/>
          <p:cNvSpPr>
            <a:spLocks noChangeShapeType="1"/>
          </p:cNvSpPr>
          <p:nvPr/>
        </p:nvSpPr>
        <p:spPr bwMode="auto">
          <a:xfrm flipV="1">
            <a:off x="5397500" y="5205413"/>
            <a:ext cx="1588" cy="76200"/>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22" name="Line 38"/>
          <p:cNvSpPr>
            <a:spLocks noChangeShapeType="1"/>
          </p:cNvSpPr>
          <p:nvPr/>
        </p:nvSpPr>
        <p:spPr bwMode="auto">
          <a:xfrm flipV="1">
            <a:off x="6443663" y="5205413"/>
            <a:ext cx="1587" cy="76200"/>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23" name="Line 39"/>
          <p:cNvSpPr>
            <a:spLocks noChangeShapeType="1"/>
          </p:cNvSpPr>
          <p:nvPr/>
        </p:nvSpPr>
        <p:spPr bwMode="auto">
          <a:xfrm flipV="1">
            <a:off x="7489825" y="5205413"/>
            <a:ext cx="1588" cy="76200"/>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24" name="Line 40"/>
          <p:cNvSpPr>
            <a:spLocks noChangeShapeType="1"/>
          </p:cNvSpPr>
          <p:nvPr/>
        </p:nvSpPr>
        <p:spPr bwMode="auto">
          <a:xfrm flipV="1">
            <a:off x="8534400" y="5205413"/>
            <a:ext cx="1588" cy="76200"/>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25" name="Rectangle 41"/>
          <p:cNvSpPr>
            <a:spLocks noChangeArrowheads="1"/>
          </p:cNvSpPr>
          <p:nvPr/>
        </p:nvSpPr>
        <p:spPr bwMode="auto">
          <a:xfrm>
            <a:off x="892175" y="5072063"/>
            <a:ext cx="127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i="0">
                <a:solidFill>
                  <a:srgbClr val="FFFFFF"/>
                </a:solidFill>
                <a:ea typeface="MS PGothic" pitchFamily="34" charset="-128"/>
              </a:rPr>
              <a:t>0</a:t>
            </a:r>
            <a:endParaRPr lang="en-US" sz="2400" i="0">
              <a:solidFill>
                <a:srgbClr val="FFFFFF"/>
              </a:solidFill>
              <a:ea typeface="MS PGothic" pitchFamily="34" charset="-128"/>
            </a:endParaRPr>
          </a:p>
        </p:txBody>
      </p:sp>
      <p:sp>
        <p:nvSpPr>
          <p:cNvPr id="42026" name="Rectangle 42"/>
          <p:cNvSpPr>
            <a:spLocks noChangeArrowheads="1"/>
          </p:cNvSpPr>
          <p:nvPr/>
        </p:nvSpPr>
        <p:spPr bwMode="auto">
          <a:xfrm>
            <a:off x="769938" y="4759325"/>
            <a:ext cx="254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i="0">
                <a:solidFill>
                  <a:srgbClr val="FFFFFF"/>
                </a:solidFill>
                <a:ea typeface="MS PGothic" pitchFamily="34" charset="-128"/>
              </a:rPr>
              <a:t>10</a:t>
            </a:r>
            <a:endParaRPr lang="en-US" sz="2400" i="0">
              <a:solidFill>
                <a:srgbClr val="FFFFFF"/>
              </a:solidFill>
              <a:ea typeface="MS PGothic" pitchFamily="34" charset="-128"/>
            </a:endParaRPr>
          </a:p>
        </p:txBody>
      </p:sp>
      <p:sp>
        <p:nvSpPr>
          <p:cNvPr id="42027" name="Rectangle 43"/>
          <p:cNvSpPr>
            <a:spLocks noChangeArrowheads="1"/>
          </p:cNvSpPr>
          <p:nvPr/>
        </p:nvSpPr>
        <p:spPr bwMode="auto">
          <a:xfrm>
            <a:off x="769938" y="4435475"/>
            <a:ext cx="254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i="0">
                <a:solidFill>
                  <a:srgbClr val="FFFFFF"/>
                </a:solidFill>
                <a:ea typeface="MS PGothic" pitchFamily="34" charset="-128"/>
              </a:rPr>
              <a:t>20</a:t>
            </a:r>
            <a:endParaRPr lang="en-US" sz="2400" i="0">
              <a:solidFill>
                <a:srgbClr val="FFFFFF"/>
              </a:solidFill>
              <a:ea typeface="MS PGothic" pitchFamily="34" charset="-128"/>
            </a:endParaRPr>
          </a:p>
        </p:txBody>
      </p:sp>
      <p:sp>
        <p:nvSpPr>
          <p:cNvPr id="42028" name="Rectangle 44"/>
          <p:cNvSpPr>
            <a:spLocks noChangeArrowheads="1"/>
          </p:cNvSpPr>
          <p:nvPr/>
        </p:nvSpPr>
        <p:spPr bwMode="auto">
          <a:xfrm>
            <a:off x="769938" y="4122738"/>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i="0">
                <a:solidFill>
                  <a:srgbClr val="FFFFFF"/>
                </a:solidFill>
                <a:ea typeface="MS PGothic" pitchFamily="34" charset="-128"/>
              </a:rPr>
              <a:t>30</a:t>
            </a:r>
            <a:endParaRPr lang="en-US" sz="2400" i="0">
              <a:solidFill>
                <a:srgbClr val="FFFFFF"/>
              </a:solidFill>
              <a:ea typeface="MS PGothic" pitchFamily="34" charset="-128"/>
            </a:endParaRPr>
          </a:p>
        </p:txBody>
      </p:sp>
      <p:sp>
        <p:nvSpPr>
          <p:cNvPr id="42029" name="Rectangle 45"/>
          <p:cNvSpPr>
            <a:spLocks noChangeArrowheads="1"/>
          </p:cNvSpPr>
          <p:nvPr/>
        </p:nvSpPr>
        <p:spPr bwMode="auto">
          <a:xfrm>
            <a:off x="769938" y="3798888"/>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i="0">
                <a:solidFill>
                  <a:srgbClr val="FFFFFF"/>
                </a:solidFill>
                <a:ea typeface="MS PGothic" pitchFamily="34" charset="-128"/>
              </a:rPr>
              <a:t>40</a:t>
            </a:r>
            <a:endParaRPr lang="en-US" sz="2400" i="0">
              <a:solidFill>
                <a:srgbClr val="FFFFFF"/>
              </a:solidFill>
              <a:ea typeface="MS PGothic" pitchFamily="34" charset="-128"/>
            </a:endParaRPr>
          </a:p>
        </p:txBody>
      </p:sp>
      <p:sp>
        <p:nvSpPr>
          <p:cNvPr id="42030" name="Rectangle 46"/>
          <p:cNvSpPr>
            <a:spLocks noChangeArrowheads="1"/>
          </p:cNvSpPr>
          <p:nvPr/>
        </p:nvSpPr>
        <p:spPr bwMode="auto">
          <a:xfrm>
            <a:off x="769938" y="3486150"/>
            <a:ext cx="254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i="0">
                <a:solidFill>
                  <a:srgbClr val="FFFFFF"/>
                </a:solidFill>
                <a:ea typeface="MS PGothic" pitchFamily="34" charset="-128"/>
              </a:rPr>
              <a:t>50</a:t>
            </a:r>
            <a:endParaRPr lang="en-US" sz="2400" i="0">
              <a:solidFill>
                <a:srgbClr val="FFFFFF"/>
              </a:solidFill>
              <a:ea typeface="MS PGothic" pitchFamily="34" charset="-128"/>
            </a:endParaRPr>
          </a:p>
        </p:txBody>
      </p:sp>
      <p:sp>
        <p:nvSpPr>
          <p:cNvPr id="42031" name="Rectangle 47"/>
          <p:cNvSpPr>
            <a:spLocks noChangeArrowheads="1"/>
          </p:cNvSpPr>
          <p:nvPr/>
        </p:nvSpPr>
        <p:spPr bwMode="auto">
          <a:xfrm>
            <a:off x="769938" y="3162300"/>
            <a:ext cx="254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i="0">
                <a:solidFill>
                  <a:srgbClr val="FFFFFF"/>
                </a:solidFill>
                <a:ea typeface="MS PGothic" pitchFamily="34" charset="-128"/>
              </a:rPr>
              <a:t>60</a:t>
            </a:r>
            <a:endParaRPr lang="en-US" sz="2400" i="0">
              <a:solidFill>
                <a:srgbClr val="FFFFFF"/>
              </a:solidFill>
              <a:ea typeface="MS PGothic" pitchFamily="34" charset="-128"/>
            </a:endParaRPr>
          </a:p>
        </p:txBody>
      </p:sp>
      <p:sp>
        <p:nvSpPr>
          <p:cNvPr id="42032" name="Rectangle 48"/>
          <p:cNvSpPr>
            <a:spLocks noChangeArrowheads="1"/>
          </p:cNvSpPr>
          <p:nvPr/>
        </p:nvSpPr>
        <p:spPr bwMode="auto">
          <a:xfrm>
            <a:off x="769938" y="2847975"/>
            <a:ext cx="254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i="0">
                <a:solidFill>
                  <a:srgbClr val="FFFFFF"/>
                </a:solidFill>
                <a:ea typeface="MS PGothic" pitchFamily="34" charset="-128"/>
              </a:rPr>
              <a:t>70</a:t>
            </a:r>
            <a:endParaRPr lang="en-US" sz="2400" i="0">
              <a:solidFill>
                <a:srgbClr val="FFFFFF"/>
              </a:solidFill>
              <a:ea typeface="MS PGothic" pitchFamily="34" charset="-128"/>
            </a:endParaRPr>
          </a:p>
        </p:txBody>
      </p:sp>
      <p:sp>
        <p:nvSpPr>
          <p:cNvPr id="42033" name="Rectangle 49"/>
          <p:cNvSpPr>
            <a:spLocks noChangeArrowheads="1"/>
          </p:cNvSpPr>
          <p:nvPr/>
        </p:nvSpPr>
        <p:spPr bwMode="auto">
          <a:xfrm>
            <a:off x="769938" y="2525713"/>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i="0">
                <a:solidFill>
                  <a:srgbClr val="FFFFFF"/>
                </a:solidFill>
                <a:ea typeface="MS PGothic" pitchFamily="34" charset="-128"/>
              </a:rPr>
              <a:t>80</a:t>
            </a:r>
            <a:endParaRPr lang="en-US" sz="2400" i="0">
              <a:solidFill>
                <a:srgbClr val="FFFFFF"/>
              </a:solidFill>
              <a:ea typeface="MS PGothic" pitchFamily="34" charset="-128"/>
            </a:endParaRPr>
          </a:p>
        </p:txBody>
      </p:sp>
      <p:sp>
        <p:nvSpPr>
          <p:cNvPr id="42034" name="Rectangle 50"/>
          <p:cNvSpPr>
            <a:spLocks noChangeArrowheads="1"/>
          </p:cNvSpPr>
          <p:nvPr/>
        </p:nvSpPr>
        <p:spPr bwMode="auto">
          <a:xfrm>
            <a:off x="769938" y="2211388"/>
            <a:ext cx="254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i="0">
                <a:solidFill>
                  <a:srgbClr val="FFFFFF"/>
                </a:solidFill>
                <a:ea typeface="MS PGothic" pitchFamily="34" charset="-128"/>
              </a:rPr>
              <a:t>90</a:t>
            </a:r>
            <a:endParaRPr lang="en-US" sz="2400" i="0">
              <a:solidFill>
                <a:srgbClr val="FFFFFF"/>
              </a:solidFill>
              <a:ea typeface="MS PGothic" pitchFamily="34" charset="-128"/>
            </a:endParaRPr>
          </a:p>
        </p:txBody>
      </p:sp>
      <p:sp>
        <p:nvSpPr>
          <p:cNvPr id="42035" name="Rectangle 51"/>
          <p:cNvSpPr>
            <a:spLocks noChangeArrowheads="1"/>
          </p:cNvSpPr>
          <p:nvPr/>
        </p:nvSpPr>
        <p:spPr bwMode="auto">
          <a:xfrm>
            <a:off x="646113" y="1889125"/>
            <a:ext cx="381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i="0">
                <a:solidFill>
                  <a:srgbClr val="FFFFFF"/>
                </a:solidFill>
                <a:ea typeface="MS PGothic" pitchFamily="34" charset="-128"/>
              </a:rPr>
              <a:t>100</a:t>
            </a:r>
            <a:endParaRPr lang="en-US" sz="2400" i="0">
              <a:solidFill>
                <a:srgbClr val="FFFFFF"/>
              </a:solidFill>
              <a:ea typeface="MS PGothic" pitchFamily="34" charset="-128"/>
            </a:endParaRPr>
          </a:p>
        </p:txBody>
      </p:sp>
      <p:sp>
        <p:nvSpPr>
          <p:cNvPr id="42036" name="Rectangle 52"/>
          <p:cNvSpPr>
            <a:spLocks noChangeArrowheads="1"/>
          </p:cNvSpPr>
          <p:nvPr/>
        </p:nvSpPr>
        <p:spPr bwMode="auto">
          <a:xfrm>
            <a:off x="1358900" y="5424488"/>
            <a:ext cx="7493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i="0">
                <a:solidFill>
                  <a:srgbClr val="FFFFFF"/>
                </a:solidFill>
                <a:ea typeface="MS PGothic" pitchFamily="34" charset="-128"/>
              </a:rPr>
              <a:t>Stage I</a:t>
            </a:r>
            <a:endParaRPr lang="en-US" sz="2400" i="0">
              <a:solidFill>
                <a:srgbClr val="FFFFFF"/>
              </a:solidFill>
              <a:ea typeface="MS PGothic" pitchFamily="34" charset="-128"/>
            </a:endParaRPr>
          </a:p>
        </p:txBody>
      </p:sp>
      <p:sp>
        <p:nvSpPr>
          <p:cNvPr id="42037" name="Rectangle 53"/>
          <p:cNvSpPr>
            <a:spLocks noChangeArrowheads="1"/>
          </p:cNvSpPr>
          <p:nvPr/>
        </p:nvSpPr>
        <p:spPr bwMode="auto">
          <a:xfrm>
            <a:off x="2470150" y="5424488"/>
            <a:ext cx="6223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i="0">
                <a:solidFill>
                  <a:srgbClr val="FFFFFF"/>
                </a:solidFill>
                <a:ea typeface="MS PGothic" pitchFamily="34" charset="-128"/>
              </a:rPr>
              <a:t>Stage</a:t>
            </a:r>
            <a:endParaRPr lang="en-US" sz="2400" i="0">
              <a:solidFill>
                <a:srgbClr val="FFFFFF"/>
              </a:solidFill>
              <a:ea typeface="MS PGothic" pitchFamily="34" charset="-128"/>
            </a:endParaRPr>
          </a:p>
        </p:txBody>
      </p:sp>
      <p:sp>
        <p:nvSpPr>
          <p:cNvPr id="42038" name="Rectangle 54"/>
          <p:cNvSpPr>
            <a:spLocks noChangeArrowheads="1"/>
          </p:cNvSpPr>
          <p:nvPr/>
        </p:nvSpPr>
        <p:spPr bwMode="auto">
          <a:xfrm>
            <a:off x="2632075" y="5719763"/>
            <a:ext cx="2921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i="0">
                <a:solidFill>
                  <a:srgbClr val="FFFFFF"/>
                </a:solidFill>
                <a:ea typeface="MS PGothic" pitchFamily="34" charset="-128"/>
              </a:rPr>
              <a:t>IIA</a:t>
            </a:r>
            <a:endParaRPr lang="en-US" sz="2400" i="0">
              <a:solidFill>
                <a:srgbClr val="FFFFFF"/>
              </a:solidFill>
              <a:ea typeface="MS PGothic" pitchFamily="34" charset="-128"/>
            </a:endParaRPr>
          </a:p>
        </p:txBody>
      </p:sp>
      <p:sp>
        <p:nvSpPr>
          <p:cNvPr id="42039" name="Rectangle 55"/>
          <p:cNvSpPr>
            <a:spLocks noChangeArrowheads="1"/>
          </p:cNvSpPr>
          <p:nvPr/>
        </p:nvSpPr>
        <p:spPr bwMode="auto">
          <a:xfrm>
            <a:off x="3516313" y="5424488"/>
            <a:ext cx="6223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i="0">
                <a:solidFill>
                  <a:srgbClr val="FFFFFF"/>
                </a:solidFill>
                <a:ea typeface="MS PGothic" pitchFamily="34" charset="-128"/>
              </a:rPr>
              <a:t>Stage</a:t>
            </a:r>
            <a:endParaRPr lang="en-US" sz="2400" i="0">
              <a:solidFill>
                <a:srgbClr val="FFFFFF"/>
              </a:solidFill>
              <a:ea typeface="MS PGothic" pitchFamily="34" charset="-128"/>
            </a:endParaRPr>
          </a:p>
        </p:txBody>
      </p:sp>
      <p:sp>
        <p:nvSpPr>
          <p:cNvPr id="42040" name="Rectangle 56"/>
          <p:cNvSpPr>
            <a:spLocks noChangeArrowheads="1"/>
          </p:cNvSpPr>
          <p:nvPr/>
        </p:nvSpPr>
        <p:spPr bwMode="auto">
          <a:xfrm>
            <a:off x="3678238" y="5719763"/>
            <a:ext cx="2921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i="0">
                <a:solidFill>
                  <a:srgbClr val="FFFFFF"/>
                </a:solidFill>
                <a:ea typeface="MS PGothic" pitchFamily="34" charset="-128"/>
              </a:rPr>
              <a:t>IIB</a:t>
            </a:r>
            <a:endParaRPr lang="en-US" sz="2400" i="0">
              <a:solidFill>
                <a:srgbClr val="FFFFFF"/>
              </a:solidFill>
              <a:ea typeface="MS PGothic" pitchFamily="34" charset="-128"/>
            </a:endParaRPr>
          </a:p>
        </p:txBody>
      </p:sp>
      <p:sp>
        <p:nvSpPr>
          <p:cNvPr id="42041" name="Rectangle 57"/>
          <p:cNvSpPr>
            <a:spLocks noChangeArrowheads="1"/>
          </p:cNvSpPr>
          <p:nvPr/>
        </p:nvSpPr>
        <p:spPr bwMode="auto">
          <a:xfrm>
            <a:off x="4572000" y="5424488"/>
            <a:ext cx="6223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i="0">
                <a:solidFill>
                  <a:srgbClr val="FFFFFF"/>
                </a:solidFill>
                <a:ea typeface="MS PGothic" pitchFamily="34" charset="-128"/>
              </a:rPr>
              <a:t>Stage</a:t>
            </a:r>
            <a:endParaRPr lang="en-US" sz="2400" i="0">
              <a:solidFill>
                <a:srgbClr val="FFFFFF"/>
              </a:solidFill>
              <a:ea typeface="MS PGothic" pitchFamily="34" charset="-128"/>
            </a:endParaRPr>
          </a:p>
        </p:txBody>
      </p:sp>
      <p:sp>
        <p:nvSpPr>
          <p:cNvPr id="42042" name="Rectangle 58"/>
          <p:cNvSpPr>
            <a:spLocks noChangeArrowheads="1"/>
          </p:cNvSpPr>
          <p:nvPr/>
        </p:nvSpPr>
        <p:spPr bwMode="auto">
          <a:xfrm>
            <a:off x="4703763" y="5719763"/>
            <a:ext cx="3556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i="0">
                <a:solidFill>
                  <a:srgbClr val="FFFFFF"/>
                </a:solidFill>
                <a:ea typeface="MS PGothic" pitchFamily="34" charset="-128"/>
              </a:rPr>
              <a:t>IIIA</a:t>
            </a:r>
            <a:endParaRPr lang="en-US" sz="2400" i="0">
              <a:solidFill>
                <a:srgbClr val="FFFFFF"/>
              </a:solidFill>
              <a:ea typeface="MS PGothic" pitchFamily="34" charset="-128"/>
            </a:endParaRPr>
          </a:p>
        </p:txBody>
      </p:sp>
      <p:sp>
        <p:nvSpPr>
          <p:cNvPr id="42043" name="Rectangle 59"/>
          <p:cNvSpPr>
            <a:spLocks noChangeArrowheads="1"/>
          </p:cNvSpPr>
          <p:nvPr/>
        </p:nvSpPr>
        <p:spPr bwMode="auto">
          <a:xfrm>
            <a:off x="5616575" y="5424488"/>
            <a:ext cx="6223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i="0">
                <a:solidFill>
                  <a:srgbClr val="FFFFFF"/>
                </a:solidFill>
                <a:ea typeface="MS PGothic" pitchFamily="34" charset="-128"/>
              </a:rPr>
              <a:t>Stage</a:t>
            </a:r>
            <a:endParaRPr lang="en-US" sz="2400" i="0">
              <a:solidFill>
                <a:srgbClr val="FFFFFF"/>
              </a:solidFill>
              <a:ea typeface="MS PGothic" pitchFamily="34" charset="-128"/>
            </a:endParaRPr>
          </a:p>
        </p:txBody>
      </p:sp>
      <p:sp>
        <p:nvSpPr>
          <p:cNvPr id="42044" name="Rectangle 60"/>
          <p:cNvSpPr>
            <a:spLocks noChangeArrowheads="1"/>
          </p:cNvSpPr>
          <p:nvPr/>
        </p:nvSpPr>
        <p:spPr bwMode="auto">
          <a:xfrm>
            <a:off x="5749925" y="5719763"/>
            <a:ext cx="3556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i="0">
                <a:solidFill>
                  <a:srgbClr val="FFFFFF"/>
                </a:solidFill>
                <a:ea typeface="MS PGothic" pitchFamily="34" charset="-128"/>
              </a:rPr>
              <a:t>IIIB</a:t>
            </a:r>
            <a:endParaRPr lang="en-US" sz="2400" i="0">
              <a:solidFill>
                <a:srgbClr val="FFFFFF"/>
              </a:solidFill>
              <a:ea typeface="MS PGothic" pitchFamily="34" charset="-128"/>
            </a:endParaRPr>
          </a:p>
        </p:txBody>
      </p:sp>
      <p:sp>
        <p:nvSpPr>
          <p:cNvPr id="42045" name="Rectangle 61"/>
          <p:cNvSpPr>
            <a:spLocks noChangeArrowheads="1"/>
          </p:cNvSpPr>
          <p:nvPr/>
        </p:nvSpPr>
        <p:spPr bwMode="auto">
          <a:xfrm>
            <a:off x="6662738" y="5424488"/>
            <a:ext cx="6223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i="0">
                <a:solidFill>
                  <a:srgbClr val="FFFFFF"/>
                </a:solidFill>
                <a:ea typeface="MS PGothic" pitchFamily="34" charset="-128"/>
              </a:rPr>
              <a:t>Stage</a:t>
            </a:r>
            <a:endParaRPr lang="en-US" sz="2400" i="0">
              <a:solidFill>
                <a:srgbClr val="FFFFFF"/>
              </a:solidFill>
              <a:ea typeface="MS PGothic" pitchFamily="34" charset="-128"/>
            </a:endParaRPr>
          </a:p>
        </p:txBody>
      </p:sp>
      <p:sp>
        <p:nvSpPr>
          <p:cNvPr id="42046" name="Rectangle 62"/>
          <p:cNvSpPr>
            <a:spLocks noChangeArrowheads="1"/>
          </p:cNvSpPr>
          <p:nvPr/>
        </p:nvSpPr>
        <p:spPr bwMode="auto">
          <a:xfrm>
            <a:off x="6796088" y="5719763"/>
            <a:ext cx="3556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i="0">
                <a:solidFill>
                  <a:srgbClr val="FFFFFF"/>
                </a:solidFill>
                <a:ea typeface="MS PGothic" pitchFamily="34" charset="-128"/>
              </a:rPr>
              <a:t>IIIC</a:t>
            </a:r>
            <a:endParaRPr lang="en-US" sz="2400" i="0">
              <a:solidFill>
                <a:srgbClr val="FFFFFF"/>
              </a:solidFill>
              <a:ea typeface="MS PGothic" pitchFamily="34" charset="-128"/>
            </a:endParaRPr>
          </a:p>
        </p:txBody>
      </p:sp>
      <p:sp>
        <p:nvSpPr>
          <p:cNvPr id="42047" name="Rectangle 63"/>
          <p:cNvSpPr>
            <a:spLocks noChangeArrowheads="1"/>
          </p:cNvSpPr>
          <p:nvPr/>
        </p:nvSpPr>
        <p:spPr bwMode="auto">
          <a:xfrm>
            <a:off x="7566025" y="5424488"/>
            <a:ext cx="9017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i="0">
                <a:solidFill>
                  <a:srgbClr val="FFFFFF"/>
                </a:solidFill>
                <a:ea typeface="MS PGothic" pitchFamily="34" charset="-128"/>
              </a:rPr>
              <a:t>Stage IV</a:t>
            </a:r>
            <a:endParaRPr lang="en-US" sz="2400" i="0">
              <a:solidFill>
                <a:srgbClr val="FFFFFF"/>
              </a:solidFill>
              <a:ea typeface="MS PGothic" pitchFamily="34" charset="-128"/>
            </a:endParaRPr>
          </a:p>
        </p:txBody>
      </p:sp>
      <p:sp>
        <p:nvSpPr>
          <p:cNvPr id="42048" name="Text Box 64"/>
          <p:cNvSpPr txBox="1">
            <a:spLocks noChangeArrowheads="1"/>
          </p:cNvSpPr>
          <p:nvPr/>
        </p:nvSpPr>
        <p:spPr bwMode="auto">
          <a:xfrm>
            <a:off x="228600" y="6426200"/>
            <a:ext cx="1843088"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lvl1pPr eaLnBrk="0" hangingPunct="0">
              <a:defRPr b="1" i="1">
                <a:solidFill>
                  <a:srgbClr val="FF0000"/>
                </a:solidFill>
                <a:latin typeface="Arial" pitchFamily="34" charset="0"/>
              </a:defRPr>
            </a:lvl1pPr>
            <a:lvl2pPr marL="742950" indent="-285750" eaLnBrk="0" hangingPunct="0">
              <a:defRPr b="1" i="1">
                <a:solidFill>
                  <a:srgbClr val="FF0000"/>
                </a:solidFill>
                <a:latin typeface="Arial" pitchFamily="34" charset="0"/>
              </a:defRPr>
            </a:lvl2pPr>
            <a:lvl3pPr marL="1143000" indent="-228600" eaLnBrk="0" hangingPunct="0">
              <a:defRPr b="1" i="1">
                <a:solidFill>
                  <a:srgbClr val="FF0000"/>
                </a:solidFill>
                <a:latin typeface="Arial" pitchFamily="34" charset="0"/>
              </a:defRPr>
            </a:lvl3pPr>
            <a:lvl4pPr marL="1600200" indent="-228600" eaLnBrk="0" hangingPunct="0">
              <a:defRPr b="1" i="1">
                <a:solidFill>
                  <a:srgbClr val="FF0000"/>
                </a:solidFill>
                <a:latin typeface="Arial" pitchFamily="34" charset="0"/>
              </a:defRPr>
            </a:lvl4pPr>
            <a:lvl5pPr marL="2057400" indent="-228600" eaLnBrk="0" hangingPunct="0">
              <a:defRPr b="1" i="1">
                <a:solidFill>
                  <a:srgbClr val="FF0000"/>
                </a:solidFill>
                <a:latin typeface="Arial" pitchFamily="34" charset="0"/>
              </a:defRPr>
            </a:lvl5pPr>
            <a:lvl6pPr marL="2514600" indent="-228600" algn="ctr" eaLnBrk="0" fontAlgn="base" hangingPunct="0">
              <a:spcBef>
                <a:spcPct val="0"/>
              </a:spcBef>
              <a:spcAft>
                <a:spcPct val="0"/>
              </a:spcAft>
              <a:defRPr b="1" i="1">
                <a:solidFill>
                  <a:srgbClr val="FF0000"/>
                </a:solidFill>
                <a:latin typeface="Arial" pitchFamily="34" charset="0"/>
              </a:defRPr>
            </a:lvl6pPr>
            <a:lvl7pPr marL="2971800" indent="-228600" algn="ctr" eaLnBrk="0" fontAlgn="base" hangingPunct="0">
              <a:spcBef>
                <a:spcPct val="0"/>
              </a:spcBef>
              <a:spcAft>
                <a:spcPct val="0"/>
              </a:spcAft>
              <a:defRPr b="1" i="1">
                <a:solidFill>
                  <a:srgbClr val="FF0000"/>
                </a:solidFill>
                <a:latin typeface="Arial" pitchFamily="34" charset="0"/>
              </a:defRPr>
            </a:lvl7pPr>
            <a:lvl8pPr marL="3429000" indent="-228600" algn="ctr" eaLnBrk="0" fontAlgn="base" hangingPunct="0">
              <a:spcBef>
                <a:spcPct val="0"/>
              </a:spcBef>
              <a:spcAft>
                <a:spcPct val="0"/>
              </a:spcAft>
              <a:defRPr b="1" i="1">
                <a:solidFill>
                  <a:srgbClr val="FF0000"/>
                </a:solidFill>
                <a:latin typeface="Arial" pitchFamily="34" charset="0"/>
              </a:defRPr>
            </a:lvl8pPr>
            <a:lvl9pPr marL="3886200" indent="-228600" algn="ctr" eaLnBrk="0" fontAlgn="base" hangingPunct="0">
              <a:spcBef>
                <a:spcPct val="0"/>
              </a:spcBef>
              <a:spcAft>
                <a:spcPct val="0"/>
              </a:spcAft>
              <a:defRPr b="1" i="1">
                <a:solidFill>
                  <a:srgbClr val="FF0000"/>
                </a:solidFill>
                <a:latin typeface="Arial" pitchFamily="34" charset="0"/>
              </a:defRPr>
            </a:lvl9pPr>
          </a:lstStyle>
          <a:p>
            <a:pPr algn="l">
              <a:lnSpc>
                <a:spcPct val="85000"/>
              </a:lnSpc>
              <a:spcBef>
                <a:spcPct val="25000"/>
              </a:spcBef>
            </a:pPr>
            <a:r>
              <a:rPr lang="en-US" sz="1200" b="0" i="0">
                <a:solidFill>
                  <a:srgbClr val="FFFFFF"/>
                </a:solidFill>
                <a:latin typeface="Helvetica" pitchFamily="34" charset="0"/>
                <a:ea typeface="MS PGothic" pitchFamily="34" charset="-128"/>
              </a:rPr>
              <a:t>O’Connell et al., 2004.</a:t>
            </a:r>
          </a:p>
        </p:txBody>
      </p:sp>
      <p:sp>
        <p:nvSpPr>
          <p:cNvPr id="42049" name="Line 65"/>
          <p:cNvSpPr>
            <a:spLocks noChangeShapeType="1"/>
          </p:cNvSpPr>
          <p:nvPr/>
        </p:nvSpPr>
        <p:spPr bwMode="auto">
          <a:xfrm>
            <a:off x="3810000" y="2133600"/>
            <a:ext cx="10668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50" name="Line 66"/>
          <p:cNvSpPr>
            <a:spLocks noChangeShapeType="1"/>
          </p:cNvSpPr>
          <p:nvPr/>
        </p:nvSpPr>
        <p:spPr bwMode="auto">
          <a:xfrm>
            <a:off x="4876800" y="2133600"/>
            <a:ext cx="0" cy="762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51" name="Line 67"/>
          <p:cNvSpPr>
            <a:spLocks noChangeShapeType="1"/>
          </p:cNvSpPr>
          <p:nvPr/>
        </p:nvSpPr>
        <p:spPr bwMode="auto">
          <a:xfrm>
            <a:off x="3810000" y="2133600"/>
            <a:ext cx="0" cy="3048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052" name="Line 68"/>
          <p:cNvSpPr>
            <a:spLocks noChangeShapeType="1"/>
          </p:cNvSpPr>
          <p:nvPr/>
        </p:nvSpPr>
        <p:spPr bwMode="auto">
          <a:xfrm flipV="1">
            <a:off x="4343400" y="1905000"/>
            <a:ext cx="0" cy="2286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42053" name="Group 69"/>
          <p:cNvGrpSpPr>
            <a:grpSpLocks/>
          </p:cNvGrpSpPr>
          <p:nvPr/>
        </p:nvGrpSpPr>
        <p:grpSpPr bwMode="auto">
          <a:xfrm>
            <a:off x="1357313" y="5978525"/>
            <a:ext cx="7124700" cy="366713"/>
            <a:chOff x="791" y="3766"/>
            <a:chExt cx="4488" cy="231"/>
          </a:xfrm>
        </p:grpSpPr>
        <p:sp>
          <p:nvSpPr>
            <p:cNvPr id="42055" name="Text Box 70"/>
            <p:cNvSpPr txBox="1">
              <a:spLocks noChangeArrowheads="1"/>
            </p:cNvSpPr>
            <p:nvPr/>
          </p:nvSpPr>
          <p:spPr bwMode="auto">
            <a:xfrm>
              <a:off x="1501" y="3766"/>
              <a:ext cx="511"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i="1">
                  <a:solidFill>
                    <a:srgbClr val="FF0000"/>
                  </a:solidFill>
                  <a:latin typeface="Arial" pitchFamily="34" charset="0"/>
                </a:defRPr>
              </a:lvl1pPr>
              <a:lvl2pPr marL="742950" indent="-285750" eaLnBrk="0" hangingPunct="0">
                <a:defRPr b="1" i="1">
                  <a:solidFill>
                    <a:srgbClr val="FF0000"/>
                  </a:solidFill>
                  <a:latin typeface="Arial" pitchFamily="34" charset="0"/>
                </a:defRPr>
              </a:lvl2pPr>
              <a:lvl3pPr marL="1143000" indent="-228600" eaLnBrk="0" hangingPunct="0">
                <a:defRPr b="1" i="1">
                  <a:solidFill>
                    <a:srgbClr val="FF0000"/>
                  </a:solidFill>
                  <a:latin typeface="Arial" pitchFamily="34" charset="0"/>
                </a:defRPr>
              </a:lvl3pPr>
              <a:lvl4pPr marL="1600200" indent="-228600" eaLnBrk="0" hangingPunct="0">
                <a:defRPr b="1" i="1">
                  <a:solidFill>
                    <a:srgbClr val="FF0000"/>
                  </a:solidFill>
                  <a:latin typeface="Arial" pitchFamily="34" charset="0"/>
                </a:defRPr>
              </a:lvl4pPr>
              <a:lvl5pPr marL="2057400" indent="-228600" eaLnBrk="0" hangingPunct="0">
                <a:defRPr b="1" i="1">
                  <a:solidFill>
                    <a:srgbClr val="FF0000"/>
                  </a:solidFill>
                  <a:latin typeface="Arial" pitchFamily="34" charset="0"/>
                </a:defRPr>
              </a:lvl5pPr>
              <a:lvl6pPr marL="2514600" indent="-228600" algn="ctr" eaLnBrk="0" fontAlgn="base" hangingPunct="0">
                <a:spcBef>
                  <a:spcPct val="0"/>
                </a:spcBef>
                <a:spcAft>
                  <a:spcPct val="0"/>
                </a:spcAft>
                <a:defRPr b="1" i="1">
                  <a:solidFill>
                    <a:srgbClr val="FF0000"/>
                  </a:solidFill>
                  <a:latin typeface="Arial" pitchFamily="34" charset="0"/>
                </a:defRPr>
              </a:lvl6pPr>
              <a:lvl7pPr marL="2971800" indent="-228600" algn="ctr" eaLnBrk="0" fontAlgn="base" hangingPunct="0">
                <a:spcBef>
                  <a:spcPct val="0"/>
                </a:spcBef>
                <a:spcAft>
                  <a:spcPct val="0"/>
                </a:spcAft>
                <a:defRPr b="1" i="1">
                  <a:solidFill>
                    <a:srgbClr val="FF0000"/>
                  </a:solidFill>
                  <a:latin typeface="Arial" pitchFamily="34" charset="0"/>
                </a:defRPr>
              </a:lvl7pPr>
              <a:lvl8pPr marL="3429000" indent="-228600" algn="ctr" eaLnBrk="0" fontAlgn="base" hangingPunct="0">
                <a:spcBef>
                  <a:spcPct val="0"/>
                </a:spcBef>
                <a:spcAft>
                  <a:spcPct val="0"/>
                </a:spcAft>
                <a:defRPr b="1" i="1">
                  <a:solidFill>
                    <a:srgbClr val="FF0000"/>
                  </a:solidFill>
                  <a:latin typeface="Arial" pitchFamily="34" charset="0"/>
                </a:defRPr>
              </a:lvl8pPr>
              <a:lvl9pPr marL="3886200" indent="-228600" algn="ctr" eaLnBrk="0" fontAlgn="base" hangingPunct="0">
                <a:spcBef>
                  <a:spcPct val="0"/>
                </a:spcBef>
                <a:spcAft>
                  <a:spcPct val="0"/>
                </a:spcAft>
                <a:defRPr b="1" i="1">
                  <a:solidFill>
                    <a:srgbClr val="FF0000"/>
                  </a:solidFill>
                  <a:latin typeface="Arial" pitchFamily="34" charset="0"/>
                </a:defRPr>
              </a:lvl9pPr>
            </a:lstStyle>
            <a:p>
              <a:pPr algn="l"/>
              <a:r>
                <a:rPr lang="en-US" b="0" i="0">
                  <a:solidFill>
                    <a:srgbClr val="FFFFFF"/>
                  </a:solidFill>
                  <a:ea typeface="MS PGothic" pitchFamily="34" charset="-128"/>
                </a:rPr>
                <a:t>(T</a:t>
              </a:r>
              <a:r>
                <a:rPr lang="en-US" b="0" i="0" baseline="-10000">
                  <a:solidFill>
                    <a:srgbClr val="FFFFFF"/>
                  </a:solidFill>
                  <a:ea typeface="MS PGothic" pitchFamily="34" charset="-128"/>
                </a:rPr>
                <a:t>3</a:t>
              </a:r>
              <a:r>
                <a:rPr lang="en-US" b="0" i="0">
                  <a:solidFill>
                    <a:srgbClr val="FFFFFF"/>
                  </a:solidFill>
                  <a:ea typeface="MS PGothic" pitchFamily="34" charset="-128"/>
                </a:rPr>
                <a:t>N</a:t>
              </a:r>
              <a:r>
                <a:rPr lang="en-US" b="0" i="0" baseline="-10000">
                  <a:solidFill>
                    <a:srgbClr val="FFFFFF"/>
                  </a:solidFill>
                  <a:ea typeface="MS PGothic" pitchFamily="34" charset="-128"/>
                </a:rPr>
                <a:t>0</a:t>
              </a:r>
              <a:r>
                <a:rPr lang="en-US" b="0" i="0">
                  <a:solidFill>
                    <a:srgbClr val="FFFFFF"/>
                  </a:solidFill>
                  <a:ea typeface="MS PGothic" pitchFamily="34" charset="-128"/>
                </a:rPr>
                <a:t>)</a:t>
              </a:r>
            </a:p>
          </p:txBody>
        </p:sp>
        <p:sp>
          <p:nvSpPr>
            <p:cNvPr id="42056" name="Text Box 71"/>
            <p:cNvSpPr txBox="1">
              <a:spLocks noChangeArrowheads="1"/>
            </p:cNvSpPr>
            <p:nvPr/>
          </p:nvSpPr>
          <p:spPr bwMode="auto">
            <a:xfrm>
              <a:off x="791" y="3766"/>
              <a:ext cx="61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i="1">
                  <a:solidFill>
                    <a:srgbClr val="FF0000"/>
                  </a:solidFill>
                  <a:latin typeface="Arial" pitchFamily="34" charset="0"/>
                </a:defRPr>
              </a:lvl1pPr>
              <a:lvl2pPr marL="742950" indent="-285750" eaLnBrk="0" hangingPunct="0">
                <a:defRPr b="1" i="1">
                  <a:solidFill>
                    <a:srgbClr val="FF0000"/>
                  </a:solidFill>
                  <a:latin typeface="Arial" pitchFamily="34" charset="0"/>
                </a:defRPr>
              </a:lvl2pPr>
              <a:lvl3pPr marL="1143000" indent="-228600" eaLnBrk="0" hangingPunct="0">
                <a:defRPr b="1" i="1">
                  <a:solidFill>
                    <a:srgbClr val="FF0000"/>
                  </a:solidFill>
                  <a:latin typeface="Arial" pitchFamily="34" charset="0"/>
                </a:defRPr>
              </a:lvl3pPr>
              <a:lvl4pPr marL="1600200" indent="-228600" eaLnBrk="0" hangingPunct="0">
                <a:defRPr b="1" i="1">
                  <a:solidFill>
                    <a:srgbClr val="FF0000"/>
                  </a:solidFill>
                  <a:latin typeface="Arial" pitchFamily="34" charset="0"/>
                </a:defRPr>
              </a:lvl4pPr>
              <a:lvl5pPr marL="2057400" indent="-228600" eaLnBrk="0" hangingPunct="0">
                <a:defRPr b="1" i="1">
                  <a:solidFill>
                    <a:srgbClr val="FF0000"/>
                  </a:solidFill>
                  <a:latin typeface="Arial" pitchFamily="34" charset="0"/>
                </a:defRPr>
              </a:lvl5pPr>
              <a:lvl6pPr marL="2514600" indent="-228600" algn="ctr" eaLnBrk="0" fontAlgn="base" hangingPunct="0">
                <a:spcBef>
                  <a:spcPct val="0"/>
                </a:spcBef>
                <a:spcAft>
                  <a:spcPct val="0"/>
                </a:spcAft>
                <a:defRPr b="1" i="1">
                  <a:solidFill>
                    <a:srgbClr val="FF0000"/>
                  </a:solidFill>
                  <a:latin typeface="Arial" pitchFamily="34" charset="0"/>
                </a:defRPr>
              </a:lvl6pPr>
              <a:lvl7pPr marL="2971800" indent="-228600" algn="ctr" eaLnBrk="0" fontAlgn="base" hangingPunct="0">
                <a:spcBef>
                  <a:spcPct val="0"/>
                </a:spcBef>
                <a:spcAft>
                  <a:spcPct val="0"/>
                </a:spcAft>
                <a:defRPr b="1" i="1">
                  <a:solidFill>
                    <a:srgbClr val="FF0000"/>
                  </a:solidFill>
                  <a:latin typeface="Arial" pitchFamily="34" charset="0"/>
                </a:defRPr>
              </a:lvl7pPr>
              <a:lvl8pPr marL="3429000" indent="-228600" algn="ctr" eaLnBrk="0" fontAlgn="base" hangingPunct="0">
                <a:spcBef>
                  <a:spcPct val="0"/>
                </a:spcBef>
                <a:spcAft>
                  <a:spcPct val="0"/>
                </a:spcAft>
                <a:defRPr b="1" i="1">
                  <a:solidFill>
                    <a:srgbClr val="FF0000"/>
                  </a:solidFill>
                  <a:latin typeface="Arial" pitchFamily="34" charset="0"/>
                </a:defRPr>
              </a:lvl8pPr>
              <a:lvl9pPr marL="3886200" indent="-228600" algn="ctr" eaLnBrk="0" fontAlgn="base" hangingPunct="0">
                <a:spcBef>
                  <a:spcPct val="0"/>
                </a:spcBef>
                <a:spcAft>
                  <a:spcPct val="0"/>
                </a:spcAft>
                <a:defRPr b="1" i="1">
                  <a:solidFill>
                    <a:srgbClr val="FF0000"/>
                  </a:solidFill>
                  <a:latin typeface="Arial" pitchFamily="34" charset="0"/>
                </a:defRPr>
              </a:lvl9pPr>
            </a:lstStyle>
            <a:p>
              <a:pPr algn="l"/>
              <a:r>
                <a:rPr lang="en-US" b="0" i="0">
                  <a:solidFill>
                    <a:srgbClr val="FFFFFF"/>
                  </a:solidFill>
                  <a:ea typeface="MS PGothic" pitchFamily="34" charset="-128"/>
                </a:rPr>
                <a:t>(T</a:t>
              </a:r>
              <a:r>
                <a:rPr lang="en-US" b="0" i="0" baseline="-25000">
                  <a:solidFill>
                    <a:srgbClr val="FFFFFF"/>
                  </a:solidFill>
                  <a:ea typeface="MS PGothic" pitchFamily="34" charset="-128"/>
                </a:rPr>
                <a:t>1–2</a:t>
              </a:r>
              <a:r>
                <a:rPr lang="en-US" b="0" i="0">
                  <a:solidFill>
                    <a:srgbClr val="FFFFFF"/>
                  </a:solidFill>
                  <a:ea typeface="MS PGothic" pitchFamily="34" charset="-128"/>
                </a:rPr>
                <a:t>N</a:t>
              </a:r>
              <a:r>
                <a:rPr lang="en-US" b="0" i="0" baseline="-25000">
                  <a:solidFill>
                    <a:srgbClr val="FFFFFF"/>
                  </a:solidFill>
                  <a:ea typeface="MS PGothic" pitchFamily="34" charset="-128"/>
                </a:rPr>
                <a:t>0</a:t>
              </a:r>
              <a:r>
                <a:rPr lang="en-US" b="0" i="0">
                  <a:solidFill>
                    <a:srgbClr val="FFFFFF"/>
                  </a:solidFill>
                  <a:ea typeface="MS PGothic" pitchFamily="34" charset="-128"/>
                </a:rPr>
                <a:t>)</a:t>
              </a:r>
            </a:p>
          </p:txBody>
        </p:sp>
        <p:sp>
          <p:nvSpPr>
            <p:cNvPr id="42057" name="Text Box 72"/>
            <p:cNvSpPr txBox="1">
              <a:spLocks noChangeArrowheads="1"/>
            </p:cNvSpPr>
            <p:nvPr/>
          </p:nvSpPr>
          <p:spPr bwMode="auto">
            <a:xfrm>
              <a:off x="2172" y="3766"/>
              <a:ext cx="511"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i="1">
                  <a:solidFill>
                    <a:srgbClr val="FF0000"/>
                  </a:solidFill>
                  <a:latin typeface="Arial" pitchFamily="34" charset="0"/>
                </a:defRPr>
              </a:lvl1pPr>
              <a:lvl2pPr marL="742950" indent="-285750" eaLnBrk="0" hangingPunct="0">
                <a:defRPr b="1" i="1">
                  <a:solidFill>
                    <a:srgbClr val="FF0000"/>
                  </a:solidFill>
                  <a:latin typeface="Arial" pitchFamily="34" charset="0"/>
                </a:defRPr>
              </a:lvl2pPr>
              <a:lvl3pPr marL="1143000" indent="-228600" eaLnBrk="0" hangingPunct="0">
                <a:defRPr b="1" i="1">
                  <a:solidFill>
                    <a:srgbClr val="FF0000"/>
                  </a:solidFill>
                  <a:latin typeface="Arial" pitchFamily="34" charset="0"/>
                </a:defRPr>
              </a:lvl3pPr>
              <a:lvl4pPr marL="1600200" indent="-228600" eaLnBrk="0" hangingPunct="0">
                <a:defRPr b="1" i="1">
                  <a:solidFill>
                    <a:srgbClr val="FF0000"/>
                  </a:solidFill>
                  <a:latin typeface="Arial" pitchFamily="34" charset="0"/>
                </a:defRPr>
              </a:lvl4pPr>
              <a:lvl5pPr marL="2057400" indent="-228600" eaLnBrk="0" hangingPunct="0">
                <a:defRPr b="1" i="1">
                  <a:solidFill>
                    <a:srgbClr val="FF0000"/>
                  </a:solidFill>
                  <a:latin typeface="Arial" pitchFamily="34" charset="0"/>
                </a:defRPr>
              </a:lvl5pPr>
              <a:lvl6pPr marL="2514600" indent="-228600" algn="ctr" eaLnBrk="0" fontAlgn="base" hangingPunct="0">
                <a:spcBef>
                  <a:spcPct val="0"/>
                </a:spcBef>
                <a:spcAft>
                  <a:spcPct val="0"/>
                </a:spcAft>
                <a:defRPr b="1" i="1">
                  <a:solidFill>
                    <a:srgbClr val="FF0000"/>
                  </a:solidFill>
                  <a:latin typeface="Arial" pitchFamily="34" charset="0"/>
                </a:defRPr>
              </a:lvl6pPr>
              <a:lvl7pPr marL="2971800" indent="-228600" algn="ctr" eaLnBrk="0" fontAlgn="base" hangingPunct="0">
                <a:spcBef>
                  <a:spcPct val="0"/>
                </a:spcBef>
                <a:spcAft>
                  <a:spcPct val="0"/>
                </a:spcAft>
                <a:defRPr b="1" i="1">
                  <a:solidFill>
                    <a:srgbClr val="FF0000"/>
                  </a:solidFill>
                  <a:latin typeface="Arial" pitchFamily="34" charset="0"/>
                </a:defRPr>
              </a:lvl7pPr>
              <a:lvl8pPr marL="3429000" indent="-228600" algn="ctr" eaLnBrk="0" fontAlgn="base" hangingPunct="0">
                <a:spcBef>
                  <a:spcPct val="0"/>
                </a:spcBef>
                <a:spcAft>
                  <a:spcPct val="0"/>
                </a:spcAft>
                <a:defRPr b="1" i="1">
                  <a:solidFill>
                    <a:srgbClr val="FF0000"/>
                  </a:solidFill>
                  <a:latin typeface="Arial" pitchFamily="34" charset="0"/>
                </a:defRPr>
              </a:lvl8pPr>
              <a:lvl9pPr marL="3886200" indent="-228600" algn="ctr" eaLnBrk="0" fontAlgn="base" hangingPunct="0">
                <a:spcBef>
                  <a:spcPct val="0"/>
                </a:spcBef>
                <a:spcAft>
                  <a:spcPct val="0"/>
                </a:spcAft>
                <a:defRPr b="1" i="1">
                  <a:solidFill>
                    <a:srgbClr val="FF0000"/>
                  </a:solidFill>
                  <a:latin typeface="Arial" pitchFamily="34" charset="0"/>
                </a:defRPr>
              </a:lvl9pPr>
            </a:lstStyle>
            <a:p>
              <a:pPr algn="l"/>
              <a:r>
                <a:rPr lang="en-US" b="0" i="0">
                  <a:solidFill>
                    <a:srgbClr val="FFFFFF"/>
                  </a:solidFill>
                  <a:ea typeface="MS PGothic" pitchFamily="34" charset="-128"/>
                </a:rPr>
                <a:t>(T</a:t>
              </a:r>
              <a:r>
                <a:rPr lang="en-US" b="0" i="0" baseline="-10000">
                  <a:solidFill>
                    <a:srgbClr val="FFFFFF"/>
                  </a:solidFill>
                  <a:ea typeface="MS PGothic" pitchFamily="34" charset="-128"/>
                </a:rPr>
                <a:t>4</a:t>
              </a:r>
              <a:r>
                <a:rPr lang="en-US" b="0" i="0">
                  <a:solidFill>
                    <a:srgbClr val="FFFFFF"/>
                  </a:solidFill>
                  <a:ea typeface="MS PGothic" pitchFamily="34" charset="-128"/>
                </a:rPr>
                <a:t>N</a:t>
              </a:r>
              <a:r>
                <a:rPr lang="en-US" b="0" i="0" baseline="-10000">
                  <a:solidFill>
                    <a:srgbClr val="FFFFFF"/>
                  </a:solidFill>
                  <a:ea typeface="MS PGothic" pitchFamily="34" charset="-128"/>
                </a:rPr>
                <a:t>0</a:t>
              </a:r>
              <a:r>
                <a:rPr lang="en-US" b="0" i="0">
                  <a:solidFill>
                    <a:srgbClr val="FFFFFF"/>
                  </a:solidFill>
                  <a:ea typeface="MS PGothic" pitchFamily="34" charset="-128"/>
                </a:rPr>
                <a:t>)</a:t>
              </a:r>
            </a:p>
          </p:txBody>
        </p:sp>
        <p:sp>
          <p:nvSpPr>
            <p:cNvPr id="42058" name="Text Box 73"/>
            <p:cNvSpPr txBox="1">
              <a:spLocks noChangeArrowheads="1"/>
            </p:cNvSpPr>
            <p:nvPr/>
          </p:nvSpPr>
          <p:spPr bwMode="auto">
            <a:xfrm>
              <a:off x="2785" y="3766"/>
              <a:ext cx="61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i="1">
                  <a:solidFill>
                    <a:srgbClr val="FF0000"/>
                  </a:solidFill>
                  <a:latin typeface="Arial" pitchFamily="34" charset="0"/>
                </a:defRPr>
              </a:lvl1pPr>
              <a:lvl2pPr marL="742950" indent="-285750" eaLnBrk="0" hangingPunct="0">
                <a:defRPr b="1" i="1">
                  <a:solidFill>
                    <a:srgbClr val="FF0000"/>
                  </a:solidFill>
                  <a:latin typeface="Arial" pitchFamily="34" charset="0"/>
                </a:defRPr>
              </a:lvl2pPr>
              <a:lvl3pPr marL="1143000" indent="-228600" eaLnBrk="0" hangingPunct="0">
                <a:defRPr b="1" i="1">
                  <a:solidFill>
                    <a:srgbClr val="FF0000"/>
                  </a:solidFill>
                  <a:latin typeface="Arial" pitchFamily="34" charset="0"/>
                </a:defRPr>
              </a:lvl3pPr>
              <a:lvl4pPr marL="1600200" indent="-228600" eaLnBrk="0" hangingPunct="0">
                <a:defRPr b="1" i="1">
                  <a:solidFill>
                    <a:srgbClr val="FF0000"/>
                  </a:solidFill>
                  <a:latin typeface="Arial" pitchFamily="34" charset="0"/>
                </a:defRPr>
              </a:lvl4pPr>
              <a:lvl5pPr marL="2057400" indent="-228600" eaLnBrk="0" hangingPunct="0">
                <a:defRPr b="1" i="1">
                  <a:solidFill>
                    <a:srgbClr val="FF0000"/>
                  </a:solidFill>
                  <a:latin typeface="Arial" pitchFamily="34" charset="0"/>
                </a:defRPr>
              </a:lvl5pPr>
              <a:lvl6pPr marL="2514600" indent="-228600" algn="ctr" eaLnBrk="0" fontAlgn="base" hangingPunct="0">
                <a:spcBef>
                  <a:spcPct val="0"/>
                </a:spcBef>
                <a:spcAft>
                  <a:spcPct val="0"/>
                </a:spcAft>
                <a:defRPr b="1" i="1">
                  <a:solidFill>
                    <a:srgbClr val="FF0000"/>
                  </a:solidFill>
                  <a:latin typeface="Arial" pitchFamily="34" charset="0"/>
                </a:defRPr>
              </a:lvl6pPr>
              <a:lvl7pPr marL="2971800" indent="-228600" algn="ctr" eaLnBrk="0" fontAlgn="base" hangingPunct="0">
                <a:spcBef>
                  <a:spcPct val="0"/>
                </a:spcBef>
                <a:spcAft>
                  <a:spcPct val="0"/>
                </a:spcAft>
                <a:defRPr b="1" i="1">
                  <a:solidFill>
                    <a:srgbClr val="FF0000"/>
                  </a:solidFill>
                  <a:latin typeface="Arial" pitchFamily="34" charset="0"/>
                </a:defRPr>
              </a:lvl7pPr>
              <a:lvl8pPr marL="3429000" indent="-228600" algn="ctr" eaLnBrk="0" fontAlgn="base" hangingPunct="0">
                <a:spcBef>
                  <a:spcPct val="0"/>
                </a:spcBef>
                <a:spcAft>
                  <a:spcPct val="0"/>
                </a:spcAft>
                <a:defRPr b="1" i="1">
                  <a:solidFill>
                    <a:srgbClr val="FF0000"/>
                  </a:solidFill>
                  <a:latin typeface="Arial" pitchFamily="34" charset="0"/>
                </a:defRPr>
              </a:lvl8pPr>
              <a:lvl9pPr marL="3886200" indent="-228600" algn="ctr" eaLnBrk="0" fontAlgn="base" hangingPunct="0">
                <a:spcBef>
                  <a:spcPct val="0"/>
                </a:spcBef>
                <a:spcAft>
                  <a:spcPct val="0"/>
                </a:spcAft>
                <a:defRPr b="1" i="1">
                  <a:solidFill>
                    <a:srgbClr val="FF0000"/>
                  </a:solidFill>
                  <a:latin typeface="Arial" pitchFamily="34" charset="0"/>
                </a:defRPr>
              </a:lvl9pPr>
            </a:lstStyle>
            <a:p>
              <a:pPr algn="l"/>
              <a:r>
                <a:rPr lang="en-US" b="0" i="0">
                  <a:solidFill>
                    <a:srgbClr val="FFFFFF"/>
                  </a:solidFill>
                  <a:ea typeface="MS PGothic" pitchFamily="34" charset="-128"/>
                </a:rPr>
                <a:t>(T</a:t>
              </a:r>
              <a:r>
                <a:rPr lang="en-US" b="0" i="0" baseline="-10000">
                  <a:solidFill>
                    <a:srgbClr val="FFFFFF"/>
                  </a:solidFill>
                  <a:ea typeface="MS PGothic" pitchFamily="34" charset="-128"/>
                </a:rPr>
                <a:t>1–2</a:t>
              </a:r>
              <a:r>
                <a:rPr lang="en-US" b="0" i="0">
                  <a:solidFill>
                    <a:srgbClr val="FFFFFF"/>
                  </a:solidFill>
                  <a:ea typeface="MS PGothic" pitchFamily="34" charset="-128"/>
                </a:rPr>
                <a:t>N</a:t>
              </a:r>
              <a:r>
                <a:rPr lang="en-US" b="0" i="0" baseline="-10000">
                  <a:solidFill>
                    <a:srgbClr val="FFFFFF"/>
                  </a:solidFill>
                  <a:ea typeface="MS PGothic" pitchFamily="34" charset="-128"/>
                </a:rPr>
                <a:t>1</a:t>
              </a:r>
              <a:r>
                <a:rPr lang="en-US" b="0" i="0">
                  <a:solidFill>
                    <a:srgbClr val="FFFFFF"/>
                  </a:solidFill>
                  <a:ea typeface="MS PGothic" pitchFamily="34" charset="-128"/>
                </a:rPr>
                <a:t>)</a:t>
              </a:r>
            </a:p>
          </p:txBody>
        </p:sp>
        <p:sp>
          <p:nvSpPr>
            <p:cNvPr id="42059" name="Text Box 74"/>
            <p:cNvSpPr txBox="1">
              <a:spLocks noChangeArrowheads="1"/>
            </p:cNvSpPr>
            <p:nvPr/>
          </p:nvSpPr>
          <p:spPr bwMode="auto">
            <a:xfrm>
              <a:off x="3439" y="3766"/>
              <a:ext cx="61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i="1">
                  <a:solidFill>
                    <a:srgbClr val="FF0000"/>
                  </a:solidFill>
                  <a:latin typeface="Arial" pitchFamily="34" charset="0"/>
                </a:defRPr>
              </a:lvl1pPr>
              <a:lvl2pPr marL="742950" indent="-285750" eaLnBrk="0" hangingPunct="0">
                <a:defRPr b="1" i="1">
                  <a:solidFill>
                    <a:srgbClr val="FF0000"/>
                  </a:solidFill>
                  <a:latin typeface="Arial" pitchFamily="34" charset="0"/>
                </a:defRPr>
              </a:lvl2pPr>
              <a:lvl3pPr marL="1143000" indent="-228600" eaLnBrk="0" hangingPunct="0">
                <a:defRPr b="1" i="1">
                  <a:solidFill>
                    <a:srgbClr val="FF0000"/>
                  </a:solidFill>
                  <a:latin typeface="Arial" pitchFamily="34" charset="0"/>
                </a:defRPr>
              </a:lvl3pPr>
              <a:lvl4pPr marL="1600200" indent="-228600" eaLnBrk="0" hangingPunct="0">
                <a:defRPr b="1" i="1">
                  <a:solidFill>
                    <a:srgbClr val="FF0000"/>
                  </a:solidFill>
                  <a:latin typeface="Arial" pitchFamily="34" charset="0"/>
                </a:defRPr>
              </a:lvl4pPr>
              <a:lvl5pPr marL="2057400" indent="-228600" eaLnBrk="0" hangingPunct="0">
                <a:defRPr b="1" i="1">
                  <a:solidFill>
                    <a:srgbClr val="FF0000"/>
                  </a:solidFill>
                  <a:latin typeface="Arial" pitchFamily="34" charset="0"/>
                </a:defRPr>
              </a:lvl5pPr>
              <a:lvl6pPr marL="2514600" indent="-228600" algn="ctr" eaLnBrk="0" fontAlgn="base" hangingPunct="0">
                <a:spcBef>
                  <a:spcPct val="0"/>
                </a:spcBef>
                <a:spcAft>
                  <a:spcPct val="0"/>
                </a:spcAft>
                <a:defRPr b="1" i="1">
                  <a:solidFill>
                    <a:srgbClr val="FF0000"/>
                  </a:solidFill>
                  <a:latin typeface="Arial" pitchFamily="34" charset="0"/>
                </a:defRPr>
              </a:lvl6pPr>
              <a:lvl7pPr marL="2971800" indent="-228600" algn="ctr" eaLnBrk="0" fontAlgn="base" hangingPunct="0">
                <a:spcBef>
                  <a:spcPct val="0"/>
                </a:spcBef>
                <a:spcAft>
                  <a:spcPct val="0"/>
                </a:spcAft>
                <a:defRPr b="1" i="1">
                  <a:solidFill>
                    <a:srgbClr val="FF0000"/>
                  </a:solidFill>
                  <a:latin typeface="Arial" pitchFamily="34" charset="0"/>
                </a:defRPr>
              </a:lvl7pPr>
              <a:lvl8pPr marL="3429000" indent="-228600" algn="ctr" eaLnBrk="0" fontAlgn="base" hangingPunct="0">
                <a:spcBef>
                  <a:spcPct val="0"/>
                </a:spcBef>
                <a:spcAft>
                  <a:spcPct val="0"/>
                </a:spcAft>
                <a:defRPr b="1" i="1">
                  <a:solidFill>
                    <a:srgbClr val="FF0000"/>
                  </a:solidFill>
                  <a:latin typeface="Arial" pitchFamily="34" charset="0"/>
                </a:defRPr>
              </a:lvl8pPr>
              <a:lvl9pPr marL="3886200" indent="-228600" algn="ctr" eaLnBrk="0" fontAlgn="base" hangingPunct="0">
                <a:spcBef>
                  <a:spcPct val="0"/>
                </a:spcBef>
                <a:spcAft>
                  <a:spcPct val="0"/>
                </a:spcAft>
                <a:defRPr b="1" i="1">
                  <a:solidFill>
                    <a:srgbClr val="FF0000"/>
                  </a:solidFill>
                  <a:latin typeface="Arial" pitchFamily="34" charset="0"/>
                </a:defRPr>
              </a:lvl9pPr>
            </a:lstStyle>
            <a:p>
              <a:pPr algn="l"/>
              <a:r>
                <a:rPr lang="en-US" b="0" i="0">
                  <a:solidFill>
                    <a:srgbClr val="FFFFFF"/>
                  </a:solidFill>
                  <a:ea typeface="MS PGothic" pitchFamily="34" charset="-128"/>
                </a:rPr>
                <a:t>(T</a:t>
              </a:r>
              <a:r>
                <a:rPr lang="en-US" b="0" i="0" baseline="-10000">
                  <a:solidFill>
                    <a:srgbClr val="FFFFFF"/>
                  </a:solidFill>
                  <a:ea typeface="MS PGothic" pitchFamily="34" charset="-128"/>
                </a:rPr>
                <a:t>3–4</a:t>
              </a:r>
              <a:r>
                <a:rPr lang="en-US" b="0" i="0">
                  <a:solidFill>
                    <a:srgbClr val="FFFFFF"/>
                  </a:solidFill>
                  <a:ea typeface="MS PGothic" pitchFamily="34" charset="-128"/>
                </a:rPr>
                <a:t>N</a:t>
              </a:r>
              <a:r>
                <a:rPr lang="en-US" b="0" i="0" baseline="-10000">
                  <a:solidFill>
                    <a:srgbClr val="FFFFFF"/>
                  </a:solidFill>
                  <a:ea typeface="MS PGothic" pitchFamily="34" charset="-128"/>
                </a:rPr>
                <a:t>1</a:t>
              </a:r>
              <a:r>
                <a:rPr lang="en-US" b="0" i="0">
                  <a:solidFill>
                    <a:srgbClr val="FFFFFF"/>
                  </a:solidFill>
                  <a:ea typeface="MS PGothic" pitchFamily="34" charset="-128"/>
                </a:rPr>
                <a:t>)</a:t>
              </a:r>
            </a:p>
          </p:txBody>
        </p:sp>
        <p:sp>
          <p:nvSpPr>
            <p:cNvPr id="42060" name="Text Box 75"/>
            <p:cNvSpPr txBox="1">
              <a:spLocks noChangeArrowheads="1"/>
            </p:cNvSpPr>
            <p:nvPr/>
          </p:nvSpPr>
          <p:spPr bwMode="auto">
            <a:xfrm>
              <a:off x="4113" y="3766"/>
              <a:ext cx="61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i="1">
                  <a:solidFill>
                    <a:srgbClr val="FF0000"/>
                  </a:solidFill>
                  <a:latin typeface="Arial" pitchFamily="34" charset="0"/>
                </a:defRPr>
              </a:lvl1pPr>
              <a:lvl2pPr marL="742950" indent="-285750" eaLnBrk="0" hangingPunct="0">
                <a:defRPr b="1" i="1">
                  <a:solidFill>
                    <a:srgbClr val="FF0000"/>
                  </a:solidFill>
                  <a:latin typeface="Arial" pitchFamily="34" charset="0"/>
                </a:defRPr>
              </a:lvl2pPr>
              <a:lvl3pPr marL="1143000" indent="-228600" eaLnBrk="0" hangingPunct="0">
                <a:defRPr b="1" i="1">
                  <a:solidFill>
                    <a:srgbClr val="FF0000"/>
                  </a:solidFill>
                  <a:latin typeface="Arial" pitchFamily="34" charset="0"/>
                </a:defRPr>
              </a:lvl3pPr>
              <a:lvl4pPr marL="1600200" indent="-228600" eaLnBrk="0" hangingPunct="0">
                <a:defRPr b="1" i="1">
                  <a:solidFill>
                    <a:srgbClr val="FF0000"/>
                  </a:solidFill>
                  <a:latin typeface="Arial" pitchFamily="34" charset="0"/>
                </a:defRPr>
              </a:lvl4pPr>
              <a:lvl5pPr marL="2057400" indent="-228600" eaLnBrk="0" hangingPunct="0">
                <a:defRPr b="1" i="1">
                  <a:solidFill>
                    <a:srgbClr val="FF0000"/>
                  </a:solidFill>
                  <a:latin typeface="Arial" pitchFamily="34" charset="0"/>
                </a:defRPr>
              </a:lvl5pPr>
              <a:lvl6pPr marL="2514600" indent="-228600" algn="ctr" eaLnBrk="0" fontAlgn="base" hangingPunct="0">
                <a:spcBef>
                  <a:spcPct val="0"/>
                </a:spcBef>
                <a:spcAft>
                  <a:spcPct val="0"/>
                </a:spcAft>
                <a:defRPr b="1" i="1">
                  <a:solidFill>
                    <a:srgbClr val="FF0000"/>
                  </a:solidFill>
                  <a:latin typeface="Arial" pitchFamily="34" charset="0"/>
                </a:defRPr>
              </a:lvl6pPr>
              <a:lvl7pPr marL="2971800" indent="-228600" algn="ctr" eaLnBrk="0" fontAlgn="base" hangingPunct="0">
                <a:spcBef>
                  <a:spcPct val="0"/>
                </a:spcBef>
                <a:spcAft>
                  <a:spcPct val="0"/>
                </a:spcAft>
                <a:defRPr b="1" i="1">
                  <a:solidFill>
                    <a:srgbClr val="FF0000"/>
                  </a:solidFill>
                  <a:latin typeface="Arial" pitchFamily="34" charset="0"/>
                </a:defRPr>
              </a:lvl7pPr>
              <a:lvl8pPr marL="3429000" indent="-228600" algn="ctr" eaLnBrk="0" fontAlgn="base" hangingPunct="0">
                <a:spcBef>
                  <a:spcPct val="0"/>
                </a:spcBef>
                <a:spcAft>
                  <a:spcPct val="0"/>
                </a:spcAft>
                <a:defRPr b="1" i="1">
                  <a:solidFill>
                    <a:srgbClr val="FF0000"/>
                  </a:solidFill>
                  <a:latin typeface="Arial" pitchFamily="34" charset="0"/>
                </a:defRPr>
              </a:lvl8pPr>
              <a:lvl9pPr marL="3886200" indent="-228600" algn="ctr" eaLnBrk="0" fontAlgn="base" hangingPunct="0">
                <a:spcBef>
                  <a:spcPct val="0"/>
                </a:spcBef>
                <a:spcAft>
                  <a:spcPct val="0"/>
                </a:spcAft>
                <a:defRPr b="1" i="1">
                  <a:solidFill>
                    <a:srgbClr val="FF0000"/>
                  </a:solidFill>
                  <a:latin typeface="Arial" pitchFamily="34" charset="0"/>
                </a:defRPr>
              </a:lvl9pPr>
            </a:lstStyle>
            <a:p>
              <a:pPr algn="l"/>
              <a:r>
                <a:rPr lang="en-US" b="0" i="0">
                  <a:solidFill>
                    <a:srgbClr val="FFFFFF"/>
                  </a:solidFill>
                  <a:ea typeface="MS PGothic" pitchFamily="34" charset="-128"/>
                </a:rPr>
                <a:t>(T</a:t>
              </a:r>
              <a:r>
                <a:rPr lang="en-US" b="0" i="0" baseline="-10000">
                  <a:solidFill>
                    <a:srgbClr val="FFFFFF"/>
                  </a:solidFill>
                  <a:ea typeface="MS PGothic" pitchFamily="34" charset="-128"/>
                </a:rPr>
                <a:t>any</a:t>
              </a:r>
              <a:r>
                <a:rPr lang="en-US" b="0" i="0">
                  <a:solidFill>
                    <a:srgbClr val="FFFFFF"/>
                  </a:solidFill>
                  <a:ea typeface="MS PGothic" pitchFamily="34" charset="-128"/>
                </a:rPr>
                <a:t>N</a:t>
              </a:r>
              <a:r>
                <a:rPr lang="en-US" b="0" i="0" baseline="-10000">
                  <a:solidFill>
                    <a:srgbClr val="FFFFFF"/>
                  </a:solidFill>
                  <a:ea typeface="MS PGothic" pitchFamily="34" charset="-128"/>
                </a:rPr>
                <a:t>2</a:t>
              </a:r>
              <a:r>
                <a:rPr lang="en-US" b="0" i="0">
                  <a:solidFill>
                    <a:srgbClr val="FFFFFF"/>
                  </a:solidFill>
                  <a:ea typeface="MS PGothic" pitchFamily="34" charset="-128"/>
                </a:rPr>
                <a:t>)</a:t>
              </a:r>
            </a:p>
          </p:txBody>
        </p:sp>
        <p:sp>
          <p:nvSpPr>
            <p:cNvPr id="42061" name="Text Box 76"/>
            <p:cNvSpPr txBox="1">
              <a:spLocks noChangeArrowheads="1"/>
            </p:cNvSpPr>
            <p:nvPr/>
          </p:nvSpPr>
          <p:spPr bwMode="auto">
            <a:xfrm>
              <a:off x="4894" y="3766"/>
              <a:ext cx="385"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i="1">
                  <a:solidFill>
                    <a:srgbClr val="FF0000"/>
                  </a:solidFill>
                  <a:latin typeface="Arial" pitchFamily="34" charset="0"/>
                </a:defRPr>
              </a:lvl1pPr>
              <a:lvl2pPr marL="742950" indent="-285750" eaLnBrk="0" hangingPunct="0">
                <a:defRPr b="1" i="1">
                  <a:solidFill>
                    <a:srgbClr val="FF0000"/>
                  </a:solidFill>
                  <a:latin typeface="Arial" pitchFamily="34" charset="0"/>
                </a:defRPr>
              </a:lvl2pPr>
              <a:lvl3pPr marL="1143000" indent="-228600" eaLnBrk="0" hangingPunct="0">
                <a:defRPr b="1" i="1">
                  <a:solidFill>
                    <a:srgbClr val="FF0000"/>
                  </a:solidFill>
                  <a:latin typeface="Arial" pitchFamily="34" charset="0"/>
                </a:defRPr>
              </a:lvl3pPr>
              <a:lvl4pPr marL="1600200" indent="-228600" eaLnBrk="0" hangingPunct="0">
                <a:defRPr b="1" i="1">
                  <a:solidFill>
                    <a:srgbClr val="FF0000"/>
                  </a:solidFill>
                  <a:latin typeface="Arial" pitchFamily="34" charset="0"/>
                </a:defRPr>
              </a:lvl4pPr>
              <a:lvl5pPr marL="2057400" indent="-228600" eaLnBrk="0" hangingPunct="0">
                <a:defRPr b="1" i="1">
                  <a:solidFill>
                    <a:srgbClr val="FF0000"/>
                  </a:solidFill>
                  <a:latin typeface="Arial" pitchFamily="34" charset="0"/>
                </a:defRPr>
              </a:lvl5pPr>
              <a:lvl6pPr marL="2514600" indent="-228600" algn="ctr" eaLnBrk="0" fontAlgn="base" hangingPunct="0">
                <a:spcBef>
                  <a:spcPct val="0"/>
                </a:spcBef>
                <a:spcAft>
                  <a:spcPct val="0"/>
                </a:spcAft>
                <a:defRPr b="1" i="1">
                  <a:solidFill>
                    <a:srgbClr val="FF0000"/>
                  </a:solidFill>
                  <a:latin typeface="Arial" pitchFamily="34" charset="0"/>
                </a:defRPr>
              </a:lvl6pPr>
              <a:lvl7pPr marL="2971800" indent="-228600" algn="ctr" eaLnBrk="0" fontAlgn="base" hangingPunct="0">
                <a:spcBef>
                  <a:spcPct val="0"/>
                </a:spcBef>
                <a:spcAft>
                  <a:spcPct val="0"/>
                </a:spcAft>
                <a:defRPr b="1" i="1">
                  <a:solidFill>
                    <a:srgbClr val="FF0000"/>
                  </a:solidFill>
                  <a:latin typeface="Arial" pitchFamily="34" charset="0"/>
                </a:defRPr>
              </a:lvl7pPr>
              <a:lvl8pPr marL="3429000" indent="-228600" algn="ctr" eaLnBrk="0" fontAlgn="base" hangingPunct="0">
                <a:spcBef>
                  <a:spcPct val="0"/>
                </a:spcBef>
                <a:spcAft>
                  <a:spcPct val="0"/>
                </a:spcAft>
                <a:defRPr b="1" i="1">
                  <a:solidFill>
                    <a:srgbClr val="FF0000"/>
                  </a:solidFill>
                  <a:latin typeface="Arial" pitchFamily="34" charset="0"/>
                </a:defRPr>
              </a:lvl8pPr>
              <a:lvl9pPr marL="3886200" indent="-228600" algn="ctr" eaLnBrk="0" fontAlgn="base" hangingPunct="0">
                <a:spcBef>
                  <a:spcPct val="0"/>
                </a:spcBef>
                <a:spcAft>
                  <a:spcPct val="0"/>
                </a:spcAft>
                <a:defRPr b="1" i="1">
                  <a:solidFill>
                    <a:srgbClr val="FF0000"/>
                  </a:solidFill>
                  <a:latin typeface="Arial" pitchFamily="34" charset="0"/>
                </a:defRPr>
              </a:lvl9pPr>
            </a:lstStyle>
            <a:p>
              <a:pPr algn="l"/>
              <a:r>
                <a:rPr lang="en-US" b="0" i="0">
                  <a:solidFill>
                    <a:srgbClr val="FFFFFF"/>
                  </a:solidFill>
                  <a:ea typeface="MS PGothic" pitchFamily="34" charset="-128"/>
                </a:rPr>
                <a:t>(M</a:t>
              </a:r>
              <a:r>
                <a:rPr lang="en-US" b="0" i="0" baseline="-10000">
                  <a:solidFill>
                    <a:srgbClr val="FFFFFF"/>
                  </a:solidFill>
                  <a:ea typeface="MS PGothic" pitchFamily="34" charset="-128"/>
                </a:rPr>
                <a:t>1</a:t>
              </a:r>
              <a:r>
                <a:rPr lang="en-US" b="0" i="0">
                  <a:solidFill>
                    <a:srgbClr val="FFFFFF"/>
                  </a:solidFill>
                  <a:ea typeface="MS PGothic" pitchFamily="34" charset="-128"/>
                </a:rPr>
                <a:t>)</a:t>
              </a:r>
            </a:p>
          </p:txBody>
        </p:sp>
      </p:grpSp>
      <p:sp>
        <p:nvSpPr>
          <p:cNvPr id="3797069" name="Rectangle 77"/>
          <p:cNvSpPr>
            <a:spLocks noGrp="1" noChangeArrowheads="1"/>
          </p:cNvSpPr>
          <p:nvPr>
            <p:ph type="title"/>
          </p:nvPr>
        </p:nvSpPr>
        <p:spPr/>
        <p:txBody>
          <a:bodyPr/>
          <a:lstStyle/>
          <a:p>
            <a:pPr>
              <a:defRPr/>
            </a:pPr>
            <a:r>
              <a:rPr lang="en-US">
                <a:ea typeface="ＭＳ Ｐゴシック" pitchFamily="-107" charset="-128"/>
                <a:cs typeface="ＭＳ Ｐゴシック" pitchFamily="-107" charset="-128"/>
              </a:rPr>
              <a:t>5-Year Relative Survival</a:t>
            </a:r>
            <a:br>
              <a:rPr lang="en-US">
                <a:ea typeface="ＭＳ Ｐゴシック" pitchFamily="-107" charset="-128"/>
                <a:cs typeface="ＭＳ Ｐゴシック" pitchFamily="-107" charset="-128"/>
              </a:rPr>
            </a:br>
            <a:r>
              <a:rPr lang="en-US">
                <a:ea typeface="ＭＳ Ｐゴシック" pitchFamily="-107" charset="-128"/>
                <a:cs typeface="ＭＳ Ｐゴシック" pitchFamily="-107" charset="-128"/>
              </a:rPr>
              <a:t>By AJCC Stage</a:t>
            </a:r>
          </a:p>
        </p:txBody>
      </p:sp>
    </p:spTree>
    <p:extLst>
      <p:ext uri="{BB962C8B-B14F-4D97-AF65-F5344CB8AC3E}">
        <p14:creationId xmlns:p14="http://schemas.microsoft.com/office/powerpoint/2010/main" val="359107893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US" sz="3600" smtClean="0"/>
              <a:t>Stage II Colon Cancer:  </a:t>
            </a:r>
            <a:br>
              <a:rPr lang="en-US" sz="3600" smtClean="0"/>
            </a:br>
            <a:r>
              <a:rPr lang="en-US" sz="3600" smtClean="0"/>
              <a:t>The Problem</a:t>
            </a:r>
          </a:p>
        </p:txBody>
      </p:sp>
      <p:sp>
        <p:nvSpPr>
          <p:cNvPr id="3" name="Content Placeholder 2"/>
          <p:cNvSpPr>
            <a:spLocks noGrp="1"/>
          </p:cNvSpPr>
          <p:nvPr>
            <p:ph idx="1"/>
          </p:nvPr>
        </p:nvSpPr>
        <p:spPr>
          <a:xfrm>
            <a:off x="914400" y="1854200"/>
            <a:ext cx="7162800" cy="4241800"/>
          </a:xfrm>
        </p:spPr>
        <p:txBody>
          <a:bodyPr/>
          <a:lstStyle/>
          <a:p>
            <a:pPr marL="514350" indent="-514350">
              <a:buFont typeface="Symbol" pitchFamily="18" charset="2"/>
              <a:buAutoNum type="arabicPeriod"/>
              <a:defRPr/>
            </a:pPr>
            <a:r>
              <a:rPr lang="en-US" sz="3600" dirty="0" smtClean="0"/>
              <a:t>No single, adequately powered and convincing trial for stage II only</a:t>
            </a:r>
          </a:p>
          <a:p>
            <a:pPr marL="514350" indent="-514350">
              <a:buFont typeface="Symbol" pitchFamily="18" charset="2"/>
              <a:buAutoNum type="arabicPeriod"/>
              <a:defRPr/>
            </a:pPr>
            <a:endParaRPr lang="en-US" sz="3600" dirty="0" smtClean="0"/>
          </a:p>
          <a:p>
            <a:pPr>
              <a:buFont typeface="Symbol" pitchFamily="18" charset="2"/>
              <a:buNone/>
              <a:defRPr/>
            </a:pPr>
            <a:r>
              <a:rPr lang="en-US" sz="3600" dirty="0" smtClean="0">
                <a:solidFill>
                  <a:srgbClr val="FFFF00"/>
                </a:solidFill>
              </a:rPr>
              <a:t>2</a:t>
            </a:r>
            <a:r>
              <a:rPr lang="en-US" sz="3600" dirty="0" smtClean="0"/>
              <a:t>. Which patients need treatment?  </a:t>
            </a:r>
          </a:p>
          <a:p>
            <a:pPr>
              <a:buFont typeface="Symbol" pitchFamily="18" charset="2"/>
              <a:buNone/>
              <a:defRPr/>
            </a:pPr>
            <a:r>
              <a:rPr lang="en-US" sz="3600" dirty="0" smtClean="0"/>
              <a:t>	- Can we identify those at higher risk and who may benefit most from more intensive therapy? </a:t>
            </a:r>
            <a:endParaRPr lang="en-US" sz="3600" dirty="0"/>
          </a:p>
        </p:txBody>
      </p:sp>
    </p:spTree>
    <p:extLst>
      <p:ext uri="{BB962C8B-B14F-4D97-AF65-F5344CB8AC3E}">
        <p14:creationId xmlns:p14="http://schemas.microsoft.com/office/powerpoint/2010/main" val="86424308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91554" name="Group 2"/>
          <p:cNvGraphicFramePr>
            <a:graphicFrameLocks noGrp="1"/>
          </p:cNvGraphicFramePr>
          <p:nvPr>
            <p:extLst>
              <p:ext uri="{D42A27DB-BD31-4B8C-83A1-F6EECF244321}">
                <p14:modId xmlns:p14="http://schemas.microsoft.com/office/powerpoint/2010/main" val="3251367268"/>
              </p:ext>
            </p:extLst>
          </p:nvPr>
        </p:nvGraphicFramePr>
        <p:xfrm>
          <a:off x="457200" y="1905000"/>
          <a:ext cx="8264525" cy="3962400"/>
        </p:xfrm>
        <a:graphic>
          <a:graphicData uri="http://schemas.openxmlformats.org/drawingml/2006/table">
            <a:tbl>
              <a:tblPr/>
              <a:tblGrid>
                <a:gridCol w="2222500"/>
                <a:gridCol w="2501900"/>
                <a:gridCol w="1789112"/>
                <a:gridCol w="1751013"/>
              </a:tblGrid>
              <a:tr h="1219200">
                <a:tc>
                  <a:txBody>
                    <a:bodyPr/>
                    <a:lstStyle/>
                    <a:p>
                      <a:pPr marL="0" marR="0" lvl="0" indent="0" algn="l" defTabSz="979488" rtl="0" eaLnBrk="1" fontAlgn="base" latinLnBrk="0" hangingPunct="1">
                        <a:lnSpc>
                          <a:spcPts val="3400"/>
                        </a:lnSpc>
                        <a:spcBef>
                          <a:spcPct val="0"/>
                        </a:spcBef>
                        <a:spcAft>
                          <a:spcPts val="1000"/>
                        </a:spcAft>
                        <a:buClr>
                          <a:schemeClr val="tx2"/>
                        </a:buClr>
                        <a:buSzTx/>
                        <a:buFont typeface="Symbol" pitchFamily="18" charset="2"/>
                        <a:buNone/>
                        <a:tabLst/>
                      </a:pPr>
                      <a:endParaRPr kumimoji="0" lang="en-US" sz="4000" b="0" i="0" u="none" strike="noStrike" cap="none" normalizeH="0" baseline="0" dirty="0" smtClean="0">
                        <a:ln>
                          <a:noFill/>
                        </a:ln>
                        <a:solidFill>
                          <a:schemeClr val="tx1"/>
                        </a:solidFill>
                        <a:effectLst/>
                        <a:latin typeface="Arial" pitchFamily="34"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79488" rtl="0" eaLnBrk="1" fontAlgn="base" latinLnBrk="0" hangingPunct="1">
                        <a:lnSpc>
                          <a:spcPts val="3400"/>
                        </a:lnSpc>
                        <a:spcBef>
                          <a:spcPct val="0"/>
                        </a:spcBef>
                        <a:spcAft>
                          <a:spcPts val="1000"/>
                        </a:spcAft>
                        <a:buClr>
                          <a:schemeClr val="tx2"/>
                        </a:buClr>
                        <a:buSzTx/>
                        <a:buFont typeface="Symbol" pitchFamily="18" charset="2"/>
                        <a:buNone/>
                        <a:tabLst/>
                      </a:pPr>
                      <a:r>
                        <a:rPr kumimoji="0" lang="en-US" sz="4000" b="0" i="0" u="none" strike="noStrike" cap="none" normalizeH="0" baseline="0" dirty="0" smtClean="0">
                          <a:ln>
                            <a:noFill/>
                          </a:ln>
                          <a:solidFill>
                            <a:schemeClr val="tx1"/>
                          </a:solidFill>
                          <a:effectLst/>
                          <a:latin typeface="Arial" pitchFamily="34" charset="0"/>
                        </a:rPr>
                        <a:t> 3y DFS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79488" rtl="0" eaLnBrk="1" fontAlgn="base" latinLnBrk="0" hangingPunct="1">
                        <a:lnSpc>
                          <a:spcPts val="3400"/>
                        </a:lnSpc>
                        <a:spcBef>
                          <a:spcPct val="0"/>
                        </a:spcBef>
                        <a:spcAft>
                          <a:spcPts val="1000"/>
                        </a:spcAft>
                        <a:buClr>
                          <a:schemeClr val="tx2"/>
                        </a:buClr>
                        <a:buSzTx/>
                        <a:buFont typeface="Symbol" pitchFamily="18" charset="2"/>
                        <a:buNone/>
                        <a:tabLst/>
                      </a:pPr>
                      <a:r>
                        <a:rPr kumimoji="0" lang="en-US" sz="4000" b="0" i="0" u="none" strike="noStrike" cap="none" normalizeH="0" baseline="0" smtClean="0">
                          <a:ln>
                            <a:noFill/>
                          </a:ln>
                          <a:solidFill>
                            <a:schemeClr val="tx1"/>
                          </a:solidFill>
                          <a:effectLst/>
                          <a:latin typeface="Arial" pitchFamily="34" charset="0"/>
                          <a:cs typeface="Arial" pitchFamily="34" charset="0"/>
                        </a:rPr>
                        <a:t>    </a:t>
                      </a:r>
                      <a:r>
                        <a:rPr kumimoji="0" lang="el-GR" sz="4000" b="0" i="0" u="none" strike="noStrike" cap="none" normalizeH="0" baseline="0" smtClean="0">
                          <a:ln>
                            <a:noFill/>
                          </a:ln>
                          <a:solidFill>
                            <a:schemeClr val="tx1"/>
                          </a:solidFill>
                          <a:effectLst/>
                          <a:latin typeface="Arial" pitchFamily="34" charset="0"/>
                          <a:cs typeface="Arial" pitchFamily="34" charset="0"/>
                        </a:rPr>
                        <a:t>Δ</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79488" rtl="0" eaLnBrk="1" fontAlgn="base" latinLnBrk="0" hangingPunct="1">
                        <a:lnSpc>
                          <a:spcPts val="3400"/>
                        </a:lnSpc>
                        <a:spcBef>
                          <a:spcPct val="0"/>
                        </a:spcBef>
                        <a:spcAft>
                          <a:spcPts val="1000"/>
                        </a:spcAft>
                        <a:buClr>
                          <a:schemeClr val="tx2"/>
                        </a:buClr>
                        <a:buSzTx/>
                        <a:buFont typeface="Symbol" pitchFamily="18" charset="2"/>
                        <a:buNone/>
                        <a:tabLst/>
                      </a:pPr>
                      <a:r>
                        <a:rPr kumimoji="0" lang="en-US" sz="4000" b="0" i="0" u="none" strike="noStrike" cap="none" normalizeH="0" baseline="0" smtClean="0">
                          <a:ln>
                            <a:noFill/>
                          </a:ln>
                          <a:solidFill>
                            <a:schemeClr val="tx1"/>
                          </a:solidFill>
                          <a:effectLst/>
                          <a:latin typeface="Arial" pitchFamily="34" charset="0"/>
                        </a:rPr>
                        <a:t>  HR</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71600">
                <a:tc>
                  <a:txBody>
                    <a:bodyPr/>
                    <a:lstStyle/>
                    <a:p>
                      <a:pPr marL="0" marR="0" lvl="0" indent="0" algn="l" defTabSz="979488" rtl="0" eaLnBrk="1" fontAlgn="base" latinLnBrk="0" hangingPunct="1">
                        <a:lnSpc>
                          <a:spcPts val="3400"/>
                        </a:lnSpc>
                        <a:spcBef>
                          <a:spcPct val="0"/>
                        </a:spcBef>
                        <a:spcAft>
                          <a:spcPts val="1000"/>
                        </a:spcAft>
                        <a:buClr>
                          <a:schemeClr val="tx2"/>
                        </a:buClr>
                        <a:buSzTx/>
                        <a:buFont typeface="Symbol" pitchFamily="18" charset="2"/>
                        <a:buNone/>
                        <a:tabLst/>
                      </a:pPr>
                      <a:r>
                        <a:rPr kumimoji="0" lang="en-US" sz="4000" b="0" i="0" u="none" strike="noStrike" cap="none" normalizeH="0" baseline="0" smtClean="0">
                          <a:ln>
                            <a:noFill/>
                          </a:ln>
                          <a:solidFill>
                            <a:schemeClr val="tx2"/>
                          </a:solidFill>
                          <a:effectLst/>
                          <a:latin typeface="Arial" pitchFamily="34" charset="0"/>
                        </a:rPr>
                        <a:t>  C-07</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79488" rtl="0" eaLnBrk="1" fontAlgn="base" latinLnBrk="0" hangingPunct="1">
                        <a:lnSpc>
                          <a:spcPts val="3400"/>
                        </a:lnSpc>
                        <a:spcBef>
                          <a:spcPct val="0"/>
                        </a:spcBef>
                        <a:spcAft>
                          <a:spcPts val="1000"/>
                        </a:spcAft>
                        <a:buClr>
                          <a:schemeClr val="tx2"/>
                        </a:buClr>
                        <a:buSzTx/>
                        <a:buFont typeface="Symbol" pitchFamily="18" charset="2"/>
                        <a:buNone/>
                        <a:tabLst/>
                      </a:pPr>
                      <a:r>
                        <a:rPr kumimoji="0" lang="en-US" sz="4000" b="0" i="0" u="none" strike="noStrike" cap="none" normalizeH="0" baseline="0" dirty="0" smtClean="0">
                          <a:ln>
                            <a:noFill/>
                          </a:ln>
                          <a:solidFill>
                            <a:schemeClr val="tx2"/>
                          </a:solidFill>
                          <a:effectLst/>
                          <a:latin typeface="Arial" pitchFamily="34" charset="0"/>
                        </a:rPr>
                        <a:t>  76.1 %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79488" rtl="0" eaLnBrk="1" fontAlgn="base" latinLnBrk="0" hangingPunct="1">
                        <a:lnSpc>
                          <a:spcPts val="3400"/>
                        </a:lnSpc>
                        <a:spcBef>
                          <a:spcPct val="0"/>
                        </a:spcBef>
                        <a:spcAft>
                          <a:spcPts val="1000"/>
                        </a:spcAft>
                        <a:buClr>
                          <a:schemeClr val="tx2"/>
                        </a:buClr>
                        <a:buSzTx/>
                        <a:buFont typeface="Symbol" pitchFamily="18" charset="2"/>
                        <a:buNone/>
                        <a:tabLst/>
                      </a:pPr>
                      <a:r>
                        <a:rPr kumimoji="0" lang="en-US" sz="4000" b="0" i="0" u="none" strike="noStrike" cap="none" normalizeH="0" baseline="0" dirty="0" smtClean="0">
                          <a:ln>
                            <a:noFill/>
                          </a:ln>
                          <a:solidFill>
                            <a:schemeClr val="tx2"/>
                          </a:solidFill>
                          <a:effectLst/>
                          <a:latin typeface="Arial" pitchFamily="34" charset="0"/>
                        </a:rPr>
                        <a:t>  4.3 %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79488" rtl="0" eaLnBrk="1" fontAlgn="base" latinLnBrk="0" hangingPunct="1">
                        <a:lnSpc>
                          <a:spcPts val="3400"/>
                        </a:lnSpc>
                        <a:spcBef>
                          <a:spcPct val="0"/>
                        </a:spcBef>
                        <a:spcAft>
                          <a:spcPts val="1000"/>
                        </a:spcAft>
                        <a:buClr>
                          <a:schemeClr val="tx2"/>
                        </a:buClr>
                        <a:buSzTx/>
                        <a:buFont typeface="Symbol" pitchFamily="18" charset="2"/>
                        <a:buNone/>
                        <a:tabLst/>
                      </a:pPr>
                      <a:r>
                        <a:rPr kumimoji="0" lang="en-US" sz="4000" b="0" i="0" u="none" strike="noStrike" cap="none" normalizeH="0" baseline="0" dirty="0" smtClean="0">
                          <a:ln>
                            <a:noFill/>
                          </a:ln>
                          <a:solidFill>
                            <a:schemeClr val="tx2"/>
                          </a:solidFill>
                          <a:effectLst/>
                          <a:latin typeface="Arial" pitchFamily="34" charset="0"/>
                        </a:rPr>
                        <a:t> 0.80</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71600">
                <a:tc>
                  <a:txBody>
                    <a:bodyPr/>
                    <a:lstStyle/>
                    <a:p>
                      <a:pPr marL="0" marR="0" lvl="0" indent="0" algn="l" defTabSz="979488" rtl="0" eaLnBrk="1" fontAlgn="base" latinLnBrk="0" hangingPunct="1">
                        <a:lnSpc>
                          <a:spcPts val="3400"/>
                        </a:lnSpc>
                        <a:spcBef>
                          <a:spcPct val="0"/>
                        </a:spcBef>
                        <a:spcAft>
                          <a:spcPts val="1000"/>
                        </a:spcAft>
                        <a:buClr>
                          <a:schemeClr val="tx2"/>
                        </a:buClr>
                        <a:buSzTx/>
                        <a:buFont typeface="Symbol" pitchFamily="18" charset="2"/>
                        <a:buNone/>
                        <a:tabLst/>
                      </a:pPr>
                      <a:r>
                        <a:rPr kumimoji="0" lang="en-US" sz="4000" b="0" i="0" u="none" strike="noStrike" cap="none" normalizeH="0" baseline="0" dirty="0" smtClean="0">
                          <a:ln>
                            <a:noFill/>
                          </a:ln>
                          <a:solidFill>
                            <a:srgbClr val="00FFFF"/>
                          </a:solidFill>
                          <a:effectLst/>
                          <a:latin typeface="Arial" pitchFamily="34" charset="0"/>
                        </a:rPr>
                        <a:t>MOSAIC</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79488" rtl="0" eaLnBrk="1" fontAlgn="base" latinLnBrk="0" hangingPunct="1">
                        <a:lnSpc>
                          <a:spcPts val="3400"/>
                        </a:lnSpc>
                        <a:spcBef>
                          <a:spcPct val="0"/>
                        </a:spcBef>
                        <a:spcAft>
                          <a:spcPts val="1000"/>
                        </a:spcAft>
                        <a:buClr>
                          <a:schemeClr val="tx2"/>
                        </a:buClr>
                        <a:buSzTx/>
                        <a:buFont typeface="Symbol" pitchFamily="18" charset="2"/>
                        <a:buNone/>
                        <a:tabLst/>
                      </a:pPr>
                      <a:r>
                        <a:rPr kumimoji="0" lang="en-US" sz="4000" b="0" i="0" u="none" strike="noStrike" cap="none" normalizeH="0" baseline="0" dirty="0" smtClean="0">
                          <a:ln>
                            <a:noFill/>
                          </a:ln>
                          <a:solidFill>
                            <a:srgbClr val="00FFFF"/>
                          </a:solidFill>
                          <a:effectLst/>
                          <a:latin typeface="Arial" pitchFamily="34" charset="0"/>
                        </a:rPr>
                        <a:t>  78.2 %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79488" rtl="0" eaLnBrk="1" fontAlgn="base" latinLnBrk="0" hangingPunct="1">
                        <a:lnSpc>
                          <a:spcPts val="3400"/>
                        </a:lnSpc>
                        <a:spcBef>
                          <a:spcPct val="0"/>
                        </a:spcBef>
                        <a:spcAft>
                          <a:spcPts val="1000"/>
                        </a:spcAft>
                        <a:buClr>
                          <a:schemeClr val="tx2"/>
                        </a:buClr>
                        <a:buSzTx/>
                        <a:buFont typeface="Symbol" pitchFamily="18" charset="2"/>
                        <a:buNone/>
                        <a:tabLst/>
                      </a:pPr>
                      <a:r>
                        <a:rPr kumimoji="0" lang="en-US" sz="4000" b="0" i="0" u="none" strike="noStrike" cap="none" normalizeH="0" baseline="0" dirty="0" smtClean="0">
                          <a:ln>
                            <a:noFill/>
                          </a:ln>
                          <a:solidFill>
                            <a:srgbClr val="00FFFF"/>
                          </a:solidFill>
                          <a:effectLst/>
                          <a:latin typeface="Arial" pitchFamily="34" charset="0"/>
                        </a:rPr>
                        <a:t>  5.3 %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79488" rtl="0" eaLnBrk="1" fontAlgn="base" latinLnBrk="0" hangingPunct="1">
                        <a:lnSpc>
                          <a:spcPts val="3400"/>
                        </a:lnSpc>
                        <a:spcBef>
                          <a:spcPct val="0"/>
                        </a:spcBef>
                        <a:spcAft>
                          <a:spcPts val="1000"/>
                        </a:spcAft>
                        <a:buClr>
                          <a:schemeClr val="tx2"/>
                        </a:buClr>
                        <a:buSzTx/>
                        <a:buFont typeface="Symbol" pitchFamily="18" charset="2"/>
                        <a:buNone/>
                        <a:tabLst/>
                      </a:pPr>
                      <a:r>
                        <a:rPr kumimoji="0" lang="en-US" sz="4000" b="0" i="0" u="none" strike="noStrike" cap="none" normalizeH="0" baseline="0" dirty="0" smtClean="0">
                          <a:ln>
                            <a:noFill/>
                          </a:ln>
                          <a:solidFill>
                            <a:srgbClr val="00FFFF"/>
                          </a:solidFill>
                          <a:effectLst/>
                          <a:latin typeface="Arial" pitchFamily="34" charset="0"/>
                        </a:rPr>
                        <a:t> 0.77</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13688" name="Text Box 24"/>
          <p:cNvSpPr txBox="1">
            <a:spLocks noChangeArrowheads="1"/>
          </p:cNvSpPr>
          <p:nvPr/>
        </p:nvSpPr>
        <p:spPr bwMode="auto">
          <a:xfrm>
            <a:off x="2057400" y="196850"/>
            <a:ext cx="4981402"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b="1" i="1">
                <a:solidFill>
                  <a:srgbClr val="FF0000"/>
                </a:solidFill>
                <a:latin typeface="Arial" pitchFamily="34" charset="0"/>
              </a:defRPr>
            </a:lvl1pPr>
            <a:lvl2pPr marL="742950" indent="-285750" eaLnBrk="0" hangingPunct="0">
              <a:defRPr b="1" i="1">
                <a:solidFill>
                  <a:srgbClr val="FF0000"/>
                </a:solidFill>
                <a:latin typeface="Arial" pitchFamily="34" charset="0"/>
              </a:defRPr>
            </a:lvl2pPr>
            <a:lvl3pPr marL="1143000" indent="-228600" eaLnBrk="0" hangingPunct="0">
              <a:defRPr b="1" i="1">
                <a:solidFill>
                  <a:srgbClr val="FF0000"/>
                </a:solidFill>
                <a:latin typeface="Arial" pitchFamily="34" charset="0"/>
              </a:defRPr>
            </a:lvl3pPr>
            <a:lvl4pPr marL="1600200" indent="-228600" eaLnBrk="0" hangingPunct="0">
              <a:defRPr b="1" i="1">
                <a:solidFill>
                  <a:srgbClr val="FF0000"/>
                </a:solidFill>
                <a:latin typeface="Arial" pitchFamily="34" charset="0"/>
              </a:defRPr>
            </a:lvl4pPr>
            <a:lvl5pPr marL="2057400" indent="-228600" eaLnBrk="0" hangingPunct="0">
              <a:defRPr b="1" i="1">
                <a:solidFill>
                  <a:srgbClr val="FF0000"/>
                </a:solidFill>
                <a:latin typeface="Arial" pitchFamily="34" charset="0"/>
              </a:defRPr>
            </a:lvl5pPr>
            <a:lvl6pPr marL="2514600" indent="-228600" algn="ctr" eaLnBrk="0" fontAlgn="base" hangingPunct="0">
              <a:spcBef>
                <a:spcPct val="0"/>
              </a:spcBef>
              <a:spcAft>
                <a:spcPct val="0"/>
              </a:spcAft>
              <a:defRPr b="1" i="1">
                <a:solidFill>
                  <a:srgbClr val="FF0000"/>
                </a:solidFill>
                <a:latin typeface="Arial" pitchFamily="34" charset="0"/>
              </a:defRPr>
            </a:lvl6pPr>
            <a:lvl7pPr marL="2971800" indent="-228600" algn="ctr" eaLnBrk="0" fontAlgn="base" hangingPunct="0">
              <a:spcBef>
                <a:spcPct val="0"/>
              </a:spcBef>
              <a:spcAft>
                <a:spcPct val="0"/>
              </a:spcAft>
              <a:defRPr b="1" i="1">
                <a:solidFill>
                  <a:srgbClr val="FF0000"/>
                </a:solidFill>
                <a:latin typeface="Arial" pitchFamily="34" charset="0"/>
              </a:defRPr>
            </a:lvl7pPr>
            <a:lvl8pPr marL="3429000" indent="-228600" algn="ctr" eaLnBrk="0" fontAlgn="base" hangingPunct="0">
              <a:spcBef>
                <a:spcPct val="0"/>
              </a:spcBef>
              <a:spcAft>
                <a:spcPct val="0"/>
              </a:spcAft>
              <a:defRPr b="1" i="1">
                <a:solidFill>
                  <a:srgbClr val="FF0000"/>
                </a:solidFill>
                <a:latin typeface="Arial" pitchFamily="34" charset="0"/>
              </a:defRPr>
            </a:lvl8pPr>
            <a:lvl9pPr marL="3886200" indent="-228600" algn="ctr" eaLnBrk="0" fontAlgn="base" hangingPunct="0">
              <a:spcBef>
                <a:spcPct val="0"/>
              </a:spcBef>
              <a:spcAft>
                <a:spcPct val="0"/>
              </a:spcAft>
              <a:defRPr b="1" i="1">
                <a:solidFill>
                  <a:srgbClr val="FF0000"/>
                </a:solidFill>
                <a:latin typeface="Arial" pitchFamily="34" charset="0"/>
              </a:defRPr>
            </a:lvl9pPr>
          </a:lstStyle>
          <a:p>
            <a:pPr algn="ctr"/>
            <a:r>
              <a:rPr lang="en-US" sz="4400" i="0" dirty="0">
                <a:solidFill>
                  <a:srgbClr val="FFFF00"/>
                </a:solidFill>
              </a:rPr>
              <a:t>C-07 and </a:t>
            </a:r>
            <a:r>
              <a:rPr lang="en-US" sz="4400" i="0" dirty="0" smtClean="0">
                <a:solidFill>
                  <a:srgbClr val="FFFF00"/>
                </a:solidFill>
              </a:rPr>
              <a:t>MOSAIC</a:t>
            </a:r>
            <a:r>
              <a:rPr lang="en-US" sz="3600" i="0" dirty="0" smtClean="0">
                <a:solidFill>
                  <a:srgbClr val="FFFF00"/>
                </a:solidFill>
              </a:rPr>
              <a:t> </a:t>
            </a:r>
            <a:endParaRPr lang="en-US" sz="3600" i="0" dirty="0">
              <a:solidFill>
                <a:srgbClr val="FFFF00"/>
              </a:solidFill>
            </a:endParaRPr>
          </a:p>
          <a:p>
            <a:pPr algn="ctr"/>
            <a:r>
              <a:rPr lang="en-US" sz="3600" i="0" dirty="0">
                <a:solidFill>
                  <a:srgbClr val="FFFF00"/>
                </a:solidFill>
              </a:rPr>
              <a:t>OXALIPATIN </a:t>
            </a:r>
            <a:r>
              <a:rPr lang="en-US" sz="3600" i="0" dirty="0" smtClean="0">
                <a:solidFill>
                  <a:srgbClr val="FFFF00"/>
                </a:solidFill>
              </a:rPr>
              <a:t>Benefit</a:t>
            </a:r>
            <a:endParaRPr lang="en-US" sz="3600" i="0" dirty="0">
              <a:solidFill>
                <a:srgbClr val="FFFF00"/>
              </a:solidFill>
            </a:endParaRPr>
          </a:p>
        </p:txBody>
      </p:sp>
      <p:sp>
        <p:nvSpPr>
          <p:cNvPr id="2" name="TextBox 1"/>
          <p:cNvSpPr txBox="1"/>
          <p:nvPr/>
        </p:nvSpPr>
        <p:spPr>
          <a:xfrm>
            <a:off x="457200" y="6151602"/>
            <a:ext cx="6781800" cy="553998"/>
          </a:xfrm>
          <a:prstGeom prst="rect">
            <a:avLst/>
          </a:prstGeom>
          <a:noFill/>
        </p:spPr>
        <p:txBody>
          <a:bodyPr wrap="square" rtlCol="0">
            <a:spAutoFit/>
          </a:bodyPr>
          <a:lstStyle/>
          <a:p>
            <a:r>
              <a:rPr lang="es-ES_tradnl" sz="1500" dirty="0" err="1"/>
              <a:t>Kuebler</a:t>
            </a:r>
            <a:r>
              <a:rPr lang="es-ES_tradnl" sz="1500" dirty="0"/>
              <a:t> JP et al. </a:t>
            </a:r>
            <a:r>
              <a:rPr lang="es-ES_tradnl" sz="1500" i="1" dirty="0"/>
              <a:t>J </a:t>
            </a:r>
            <a:r>
              <a:rPr lang="es-ES_tradnl" sz="1500" i="1" dirty="0" err="1"/>
              <a:t>C</a:t>
            </a:r>
            <a:r>
              <a:rPr lang="es-ES_tradnl" sz="1500" i="1" dirty="0" err="1" smtClean="0"/>
              <a:t>lin</a:t>
            </a:r>
            <a:r>
              <a:rPr lang="es-ES_tradnl" sz="1500" i="1" dirty="0" smtClean="0"/>
              <a:t> </a:t>
            </a:r>
            <a:r>
              <a:rPr lang="es-ES_tradnl" sz="1500" i="1" dirty="0" err="1"/>
              <a:t>Oncol</a:t>
            </a:r>
            <a:r>
              <a:rPr lang="es-ES_tradnl" sz="1500" i="1" dirty="0"/>
              <a:t> </a:t>
            </a:r>
            <a:r>
              <a:rPr lang="es-ES_tradnl" sz="1500" dirty="0"/>
              <a:t>2007;25:2198-2204.</a:t>
            </a:r>
          </a:p>
          <a:p>
            <a:r>
              <a:rPr lang="es-ES_tradnl" sz="1500" dirty="0"/>
              <a:t>De </a:t>
            </a:r>
            <a:r>
              <a:rPr lang="es-ES_tradnl" sz="1500" dirty="0" err="1"/>
              <a:t>Gramont</a:t>
            </a:r>
            <a:r>
              <a:rPr lang="es-ES_tradnl" sz="1500" dirty="0"/>
              <a:t> ASCO 2007 </a:t>
            </a:r>
            <a:r>
              <a:rPr lang="es-ES_tradnl" sz="1500" dirty="0" err="1"/>
              <a:t>Abstract</a:t>
            </a:r>
            <a:r>
              <a:rPr lang="es-ES_tradnl" sz="1500" dirty="0"/>
              <a:t> 4007.</a:t>
            </a:r>
            <a:endParaRPr lang="en-US" sz="1500" dirty="0"/>
          </a:p>
        </p:txBody>
      </p:sp>
    </p:spTree>
    <p:extLst>
      <p:ext uri="{BB962C8B-B14F-4D97-AF65-F5344CB8AC3E}">
        <p14:creationId xmlns:p14="http://schemas.microsoft.com/office/powerpoint/2010/main" val="87335817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5" name="Rectangle 2"/>
          <p:cNvSpPr>
            <a:spLocks noGrp="1" noChangeArrowheads="1"/>
          </p:cNvSpPr>
          <p:nvPr>
            <p:ph type="title"/>
          </p:nvPr>
        </p:nvSpPr>
        <p:spPr>
          <a:xfrm>
            <a:off x="241300" y="404813"/>
            <a:ext cx="8674100" cy="762000"/>
          </a:xfrm>
        </p:spPr>
        <p:txBody>
          <a:bodyPr/>
          <a:lstStyle/>
          <a:p>
            <a:pPr eaLnBrk="1" hangingPunct="1"/>
            <a:r>
              <a:rPr lang="en-GB" smtClean="0">
                <a:solidFill>
                  <a:srgbClr val="FFFF00"/>
                </a:solidFill>
                <a:ea typeface="MS PGothic" pitchFamily="34" charset="-128"/>
              </a:rPr>
              <a:t>MOSAIC: OS: Stage II and Stage III</a:t>
            </a:r>
          </a:p>
        </p:txBody>
      </p:sp>
      <p:sp>
        <p:nvSpPr>
          <p:cNvPr id="105478" name="Rectangle 30"/>
          <p:cNvSpPr>
            <a:spLocks noChangeArrowheads="1"/>
          </p:cNvSpPr>
          <p:nvPr/>
        </p:nvSpPr>
        <p:spPr bwMode="auto">
          <a:xfrm>
            <a:off x="12646" y="6588936"/>
            <a:ext cx="15843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lIns="0" tIns="0" rIns="0" bIns="0">
            <a:spAutoFit/>
          </a:bodyPr>
          <a:lstStyle/>
          <a:p>
            <a:pPr algn="r">
              <a:buFont typeface="Wingdings" pitchFamily="2" charset="2"/>
              <a:buNone/>
            </a:pPr>
            <a:r>
              <a:rPr lang="en-GB" sz="1600" dirty="0">
                <a:cs typeface="Arial" pitchFamily="34" charset="0"/>
              </a:rPr>
              <a:t>Andre JCO 2009</a:t>
            </a:r>
          </a:p>
        </p:txBody>
      </p:sp>
      <p:graphicFrame>
        <p:nvGraphicFramePr>
          <p:cNvPr id="10" name="Table 9"/>
          <p:cNvGraphicFramePr>
            <a:graphicFrameLocks noGrp="1"/>
          </p:cNvGraphicFramePr>
          <p:nvPr>
            <p:extLst>
              <p:ext uri="{D42A27DB-BD31-4B8C-83A1-F6EECF244321}">
                <p14:modId xmlns:p14="http://schemas.microsoft.com/office/powerpoint/2010/main" val="2543104083"/>
              </p:ext>
            </p:extLst>
          </p:nvPr>
        </p:nvGraphicFramePr>
        <p:xfrm>
          <a:off x="609600" y="2743200"/>
          <a:ext cx="8077200" cy="2667000"/>
        </p:xfrm>
        <a:graphic>
          <a:graphicData uri="http://schemas.openxmlformats.org/drawingml/2006/table">
            <a:tbl>
              <a:tblPr>
                <a:tableStyleId>{5C22544A-7EE6-4342-B048-85BDC9FD1C3A}</a:tableStyleId>
              </a:tblPr>
              <a:tblGrid>
                <a:gridCol w="1447800"/>
                <a:gridCol w="1371600"/>
                <a:gridCol w="2057400"/>
                <a:gridCol w="2180949"/>
                <a:gridCol w="1019451"/>
              </a:tblGrid>
              <a:tr h="1052594">
                <a:tc>
                  <a:txBody>
                    <a:bodyPr/>
                    <a:lstStyle/>
                    <a:p>
                      <a:pPr marL="0" marR="0" algn="ctr">
                        <a:lnSpc>
                          <a:spcPct val="115000"/>
                        </a:lnSpc>
                        <a:spcBef>
                          <a:spcPts val="300"/>
                        </a:spcBef>
                        <a:spcAft>
                          <a:spcPts val="300"/>
                        </a:spcAft>
                      </a:pPr>
                      <a:endParaRPr lang="en-US" sz="2000" dirty="0">
                        <a:solidFill>
                          <a:schemeClr val="bg1"/>
                        </a:solidFill>
                        <a:effectLst/>
                        <a:latin typeface="Calibri" pitchFamily="34" charset="0"/>
                        <a:ea typeface="Times New Roman"/>
                        <a:cs typeface="Calibri" pitchFamily="34" charset="0"/>
                      </a:endParaRPr>
                    </a:p>
                  </a:txBody>
                  <a:tcPr marL="38100" marR="381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1">
                        <a:lumMod val="75000"/>
                      </a:schemeClr>
                    </a:solidFill>
                  </a:tcPr>
                </a:tc>
                <a:tc>
                  <a:txBody>
                    <a:bodyPr/>
                    <a:lstStyle/>
                    <a:p>
                      <a:pPr marL="0" marR="0" algn="ctr">
                        <a:lnSpc>
                          <a:spcPct val="115000"/>
                        </a:lnSpc>
                        <a:spcBef>
                          <a:spcPts val="300"/>
                        </a:spcBef>
                        <a:spcAft>
                          <a:spcPts val="300"/>
                        </a:spcAft>
                      </a:pPr>
                      <a:r>
                        <a:rPr lang="en-US" sz="2000" dirty="0" smtClean="0">
                          <a:solidFill>
                            <a:schemeClr val="bg1"/>
                          </a:solidFill>
                          <a:effectLst/>
                          <a:latin typeface="Calibri" pitchFamily="34" charset="0"/>
                          <a:ea typeface="Times New Roman"/>
                          <a:cs typeface="Calibri" pitchFamily="34" charset="0"/>
                        </a:rPr>
                        <a:t>FL</a:t>
                      </a:r>
                      <a:endParaRPr lang="en-US" sz="2000" dirty="0">
                        <a:solidFill>
                          <a:schemeClr val="bg1"/>
                        </a:solidFill>
                        <a:effectLst/>
                        <a:latin typeface="Calibri" pitchFamily="34" charset="0"/>
                        <a:ea typeface="Times New Roman"/>
                        <a:cs typeface="Calibri" pitchFamily="34" charset="0"/>
                      </a:endParaRPr>
                    </a:p>
                  </a:txBody>
                  <a:tcPr marL="38100" marR="381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1">
                        <a:lumMod val="75000"/>
                      </a:schemeClr>
                    </a:solidFill>
                  </a:tcPr>
                </a:tc>
                <a:tc>
                  <a:txBody>
                    <a:bodyPr/>
                    <a:lstStyle/>
                    <a:p>
                      <a:pPr marL="0" marR="0" algn="ctr">
                        <a:lnSpc>
                          <a:spcPct val="115000"/>
                        </a:lnSpc>
                        <a:spcBef>
                          <a:spcPts val="300"/>
                        </a:spcBef>
                        <a:spcAft>
                          <a:spcPts val="300"/>
                        </a:spcAft>
                      </a:pPr>
                      <a:r>
                        <a:rPr lang="en-US" sz="2000" dirty="0" smtClean="0">
                          <a:solidFill>
                            <a:schemeClr val="bg1"/>
                          </a:solidFill>
                          <a:effectLst/>
                          <a:latin typeface="Calibri" pitchFamily="34" charset="0"/>
                          <a:cs typeface="Calibri" pitchFamily="34" charset="0"/>
                        </a:rPr>
                        <a:t>FL + </a:t>
                      </a:r>
                      <a:r>
                        <a:rPr lang="en-US" sz="2000" dirty="0" err="1" smtClean="0">
                          <a:solidFill>
                            <a:schemeClr val="bg1"/>
                          </a:solidFill>
                          <a:effectLst/>
                          <a:latin typeface="Calibri" pitchFamily="34" charset="0"/>
                          <a:cs typeface="Calibri" pitchFamily="34" charset="0"/>
                        </a:rPr>
                        <a:t>oxaliplatin</a:t>
                      </a:r>
                      <a:endParaRPr lang="en-US" sz="2000" dirty="0">
                        <a:solidFill>
                          <a:schemeClr val="bg1"/>
                        </a:solidFill>
                        <a:effectLst/>
                        <a:latin typeface="Calibri" pitchFamily="34" charset="0"/>
                        <a:ea typeface="Times New Roman"/>
                        <a:cs typeface="Calibri" pitchFamily="34" charset="0"/>
                      </a:endParaRPr>
                    </a:p>
                  </a:txBody>
                  <a:tcPr marL="38100" marR="381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1">
                        <a:lumMod val="75000"/>
                      </a:schemeClr>
                    </a:solidFill>
                  </a:tcPr>
                </a:tc>
                <a:tc>
                  <a:txBody>
                    <a:bodyPr/>
                    <a:lstStyle/>
                    <a:p>
                      <a:pPr marL="0" marR="0" algn="ctr">
                        <a:lnSpc>
                          <a:spcPct val="115000"/>
                        </a:lnSpc>
                        <a:spcBef>
                          <a:spcPts val="300"/>
                        </a:spcBef>
                        <a:spcAft>
                          <a:spcPts val="300"/>
                        </a:spcAft>
                      </a:pPr>
                      <a:r>
                        <a:rPr lang="en-US" sz="2000" dirty="0" smtClean="0">
                          <a:solidFill>
                            <a:schemeClr val="bg1"/>
                          </a:solidFill>
                          <a:effectLst/>
                          <a:latin typeface="Calibri" pitchFamily="34" charset="0"/>
                          <a:cs typeface="Calibri" pitchFamily="34" charset="0"/>
                        </a:rPr>
                        <a:t>Hazard ratio</a:t>
                      </a:r>
                      <a:r>
                        <a:rPr lang="en-US" sz="2000" baseline="0" dirty="0" smtClean="0">
                          <a:solidFill>
                            <a:schemeClr val="bg1"/>
                          </a:solidFill>
                          <a:effectLst/>
                          <a:latin typeface="Calibri" pitchFamily="34" charset="0"/>
                          <a:cs typeface="Calibri" pitchFamily="34" charset="0"/>
                        </a:rPr>
                        <a:t> (95% CI)</a:t>
                      </a:r>
                      <a:endParaRPr lang="en-US" sz="2000" dirty="0">
                        <a:solidFill>
                          <a:schemeClr val="bg1"/>
                        </a:solidFill>
                        <a:effectLst/>
                        <a:latin typeface="Calibri" pitchFamily="34" charset="0"/>
                        <a:ea typeface="Times New Roman"/>
                        <a:cs typeface="Calibri" pitchFamily="34" charset="0"/>
                      </a:endParaRPr>
                    </a:p>
                  </a:txBody>
                  <a:tcPr marL="38100" marR="381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1">
                        <a:lumMod val="75000"/>
                      </a:schemeClr>
                    </a:solidFill>
                  </a:tcPr>
                </a:tc>
                <a:tc>
                  <a:txBody>
                    <a:bodyPr/>
                    <a:lstStyle/>
                    <a:p>
                      <a:pPr marL="0" marR="0" algn="ctr">
                        <a:lnSpc>
                          <a:spcPct val="115000"/>
                        </a:lnSpc>
                        <a:spcBef>
                          <a:spcPts val="300"/>
                        </a:spcBef>
                        <a:spcAft>
                          <a:spcPts val="300"/>
                        </a:spcAft>
                      </a:pPr>
                      <a:r>
                        <a:rPr lang="en-US" sz="2000" i="1" dirty="0" smtClean="0">
                          <a:solidFill>
                            <a:schemeClr val="bg1"/>
                          </a:solidFill>
                          <a:effectLst/>
                          <a:latin typeface="Calibri" pitchFamily="34" charset="0"/>
                          <a:ea typeface="+mn-ea"/>
                          <a:cs typeface="Calibri" pitchFamily="34" charset="0"/>
                        </a:rPr>
                        <a:t>P</a:t>
                      </a:r>
                      <a:endParaRPr lang="en-US" sz="2000" i="1" dirty="0">
                        <a:solidFill>
                          <a:schemeClr val="bg1"/>
                        </a:solidFill>
                        <a:effectLst/>
                        <a:latin typeface="Calibri" pitchFamily="34" charset="0"/>
                        <a:ea typeface="Times New Roman"/>
                        <a:cs typeface="Calibri" pitchFamily="34" charset="0"/>
                      </a:endParaRPr>
                    </a:p>
                  </a:txBody>
                  <a:tcPr marL="38100" marR="381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1">
                        <a:lumMod val="75000"/>
                      </a:schemeClr>
                    </a:solidFill>
                  </a:tcPr>
                </a:tc>
              </a:tr>
              <a:tr h="776206">
                <a:tc>
                  <a:txBody>
                    <a:bodyPr/>
                    <a:lstStyle/>
                    <a:p>
                      <a:pPr marL="0" marR="0" algn="l">
                        <a:lnSpc>
                          <a:spcPct val="115000"/>
                        </a:lnSpc>
                        <a:spcBef>
                          <a:spcPts val="300"/>
                        </a:spcBef>
                        <a:spcAft>
                          <a:spcPts val="300"/>
                        </a:spcAft>
                      </a:pPr>
                      <a:r>
                        <a:rPr lang="en-US" sz="2000" dirty="0" smtClean="0">
                          <a:solidFill>
                            <a:schemeClr val="tx1"/>
                          </a:solidFill>
                          <a:effectLst/>
                          <a:latin typeface="Calibri" pitchFamily="34" charset="0"/>
                          <a:ea typeface="Times New Roman"/>
                          <a:cs typeface="Calibri" pitchFamily="34" charset="0"/>
                        </a:rPr>
                        <a:t>Stage II</a:t>
                      </a:r>
                      <a:endParaRPr lang="en-US" sz="2000" dirty="0">
                        <a:solidFill>
                          <a:schemeClr val="tx1"/>
                        </a:solidFill>
                        <a:effectLst/>
                        <a:latin typeface="Calibri" pitchFamily="34" charset="0"/>
                        <a:ea typeface="Times New Roman"/>
                        <a:cs typeface="Calibri" pitchFamily="34" charset="0"/>
                      </a:endParaRPr>
                    </a:p>
                  </a:txBody>
                  <a:tcPr marL="38100" marR="381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300"/>
                        </a:spcBef>
                        <a:spcAft>
                          <a:spcPts val="300"/>
                        </a:spcAft>
                      </a:pPr>
                      <a:r>
                        <a:rPr lang="en-US" sz="2000" dirty="0" smtClean="0">
                          <a:solidFill>
                            <a:schemeClr val="tx1"/>
                          </a:solidFill>
                          <a:effectLst/>
                          <a:latin typeface="Calibri" pitchFamily="34" charset="0"/>
                          <a:ea typeface="Times New Roman"/>
                          <a:cs typeface="Calibri" pitchFamily="34" charset="0"/>
                        </a:rPr>
                        <a:t>86.8</a:t>
                      </a:r>
                      <a:endParaRPr lang="en-US" sz="2000" dirty="0">
                        <a:solidFill>
                          <a:schemeClr val="tx1"/>
                        </a:solidFill>
                        <a:effectLst/>
                        <a:latin typeface="Calibri" pitchFamily="34" charset="0"/>
                        <a:ea typeface="Times New Roman"/>
                        <a:cs typeface="Calibri" pitchFamily="34" charset="0"/>
                      </a:endParaRPr>
                    </a:p>
                  </a:txBody>
                  <a:tcPr marL="38100" marR="381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300"/>
                        </a:spcBef>
                        <a:spcAft>
                          <a:spcPts val="300"/>
                        </a:spcAft>
                      </a:pPr>
                      <a:r>
                        <a:rPr lang="en-US" sz="2000" dirty="0" smtClean="0">
                          <a:solidFill>
                            <a:schemeClr val="tx1"/>
                          </a:solidFill>
                          <a:effectLst/>
                          <a:latin typeface="Calibri" pitchFamily="34" charset="0"/>
                          <a:ea typeface="Times New Roman"/>
                          <a:cs typeface="Calibri" pitchFamily="34" charset="0"/>
                        </a:rPr>
                        <a:t>86.9</a:t>
                      </a:r>
                      <a:endParaRPr lang="en-US" sz="2000" dirty="0">
                        <a:solidFill>
                          <a:schemeClr val="tx1"/>
                        </a:solidFill>
                        <a:effectLst/>
                        <a:latin typeface="Calibri" pitchFamily="34" charset="0"/>
                        <a:ea typeface="Times New Roman"/>
                        <a:cs typeface="Calibri" pitchFamily="34" charset="0"/>
                      </a:endParaRPr>
                    </a:p>
                  </a:txBody>
                  <a:tcPr marL="38100" marR="381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300"/>
                        </a:spcBef>
                        <a:spcAft>
                          <a:spcPts val="300"/>
                        </a:spcAft>
                      </a:pPr>
                      <a:r>
                        <a:rPr lang="en-US" sz="2000" dirty="0" smtClean="0">
                          <a:solidFill>
                            <a:schemeClr val="tx1"/>
                          </a:solidFill>
                          <a:effectLst/>
                          <a:latin typeface="Calibri" pitchFamily="34" charset="0"/>
                          <a:ea typeface="Times New Roman"/>
                          <a:cs typeface="Calibri" pitchFamily="34" charset="0"/>
                        </a:rPr>
                        <a:t>1.00 (0.70 to 1.41)</a:t>
                      </a:r>
                      <a:endParaRPr lang="en-US" sz="2000" dirty="0">
                        <a:solidFill>
                          <a:schemeClr val="tx1"/>
                        </a:solidFill>
                        <a:effectLst/>
                        <a:latin typeface="Calibri" pitchFamily="34" charset="0"/>
                        <a:ea typeface="Times New Roman"/>
                        <a:cs typeface="Calibri" pitchFamily="34" charset="0"/>
                      </a:endParaRPr>
                    </a:p>
                  </a:txBody>
                  <a:tcPr marL="38100" marR="381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300"/>
                        </a:spcBef>
                        <a:spcAft>
                          <a:spcPts val="300"/>
                        </a:spcAft>
                      </a:pPr>
                      <a:r>
                        <a:rPr lang="en-US" sz="2000" dirty="0" smtClean="0">
                          <a:solidFill>
                            <a:schemeClr val="tx1"/>
                          </a:solidFill>
                          <a:effectLst/>
                          <a:latin typeface="Calibri" pitchFamily="34" charset="0"/>
                          <a:ea typeface="Times New Roman"/>
                          <a:cs typeface="Calibri" pitchFamily="34" charset="0"/>
                        </a:rPr>
                        <a:t>0.986</a:t>
                      </a:r>
                      <a:endParaRPr lang="en-US" sz="2000" dirty="0">
                        <a:solidFill>
                          <a:schemeClr val="tx1"/>
                        </a:solidFill>
                        <a:effectLst/>
                        <a:latin typeface="Calibri" pitchFamily="34" charset="0"/>
                        <a:ea typeface="Times New Roman"/>
                        <a:cs typeface="Calibri" pitchFamily="34" charset="0"/>
                      </a:endParaRPr>
                    </a:p>
                  </a:txBody>
                  <a:tcPr marL="38100" marR="381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r>
              <a:tr h="838200">
                <a:tc>
                  <a:txBody>
                    <a:bodyPr/>
                    <a:lstStyle/>
                    <a:p>
                      <a:pPr marL="0" marR="0" algn="l">
                        <a:lnSpc>
                          <a:spcPct val="115000"/>
                        </a:lnSpc>
                        <a:spcBef>
                          <a:spcPts val="300"/>
                        </a:spcBef>
                        <a:spcAft>
                          <a:spcPts val="300"/>
                        </a:spcAft>
                      </a:pPr>
                      <a:r>
                        <a:rPr lang="en-US" sz="2000" dirty="0" smtClean="0">
                          <a:solidFill>
                            <a:schemeClr val="tx1"/>
                          </a:solidFill>
                          <a:effectLst/>
                          <a:latin typeface="Calibri" pitchFamily="34" charset="0"/>
                          <a:ea typeface="Times New Roman"/>
                          <a:cs typeface="Calibri" pitchFamily="34" charset="0"/>
                        </a:rPr>
                        <a:t>Stage III</a:t>
                      </a:r>
                      <a:endParaRPr lang="en-US" sz="2000" dirty="0">
                        <a:solidFill>
                          <a:schemeClr val="tx1"/>
                        </a:solidFill>
                        <a:effectLst/>
                        <a:latin typeface="Calibri" pitchFamily="34" charset="0"/>
                        <a:ea typeface="Times New Roman"/>
                        <a:cs typeface="Calibri" pitchFamily="34" charset="0"/>
                      </a:endParaRPr>
                    </a:p>
                  </a:txBody>
                  <a:tcPr marL="38100" marR="381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300"/>
                        </a:spcBef>
                        <a:spcAft>
                          <a:spcPts val="300"/>
                        </a:spcAft>
                      </a:pPr>
                      <a:r>
                        <a:rPr lang="en-US" sz="2000" dirty="0" smtClean="0">
                          <a:solidFill>
                            <a:schemeClr val="tx1"/>
                          </a:solidFill>
                          <a:effectLst/>
                          <a:latin typeface="Calibri" pitchFamily="34" charset="0"/>
                          <a:cs typeface="Calibri" pitchFamily="34" charset="0"/>
                        </a:rPr>
                        <a:t>68.7</a:t>
                      </a:r>
                      <a:endParaRPr lang="en-US" sz="2000" dirty="0">
                        <a:solidFill>
                          <a:schemeClr val="tx1"/>
                        </a:solidFill>
                        <a:effectLst/>
                        <a:latin typeface="Calibri" pitchFamily="34" charset="0"/>
                        <a:ea typeface="Times New Roman"/>
                        <a:cs typeface="Calibri" pitchFamily="34" charset="0"/>
                      </a:endParaRPr>
                    </a:p>
                  </a:txBody>
                  <a:tcPr marL="38100" marR="381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300"/>
                        </a:spcBef>
                        <a:spcAft>
                          <a:spcPts val="300"/>
                        </a:spcAft>
                      </a:pPr>
                      <a:r>
                        <a:rPr lang="en-US" sz="2000" dirty="0" smtClean="0">
                          <a:solidFill>
                            <a:schemeClr val="tx1"/>
                          </a:solidFill>
                          <a:effectLst/>
                          <a:latin typeface="Calibri" pitchFamily="34" charset="0"/>
                          <a:ea typeface="Times New Roman"/>
                          <a:cs typeface="Calibri" pitchFamily="34" charset="0"/>
                        </a:rPr>
                        <a:t>72.9</a:t>
                      </a:r>
                      <a:endParaRPr lang="en-US" sz="2000" dirty="0">
                        <a:solidFill>
                          <a:schemeClr val="tx1"/>
                        </a:solidFill>
                        <a:effectLst/>
                        <a:latin typeface="Calibri" pitchFamily="34" charset="0"/>
                        <a:ea typeface="Times New Roman"/>
                        <a:cs typeface="Calibri" pitchFamily="34" charset="0"/>
                      </a:endParaRPr>
                    </a:p>
                  </a:txBody>
                  <a:tcPr marL="38100" marR="381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300"/>
                        </a:spcBef>
                        <a:spcAft>
                          <a:spcPts val="300"/>
                        </a:spcAft>
                      </a:pPr>
                      <a:r>
                        <a:rPr lang="en-US" sz="2000" dirty="0" smtClean="0">
                          <a:solidFill>
                            <a:schemeClr val="tx1"/>
                          </a:solidFill>
                          <a:effectLst/>
                          <a:latin typeface="Calibri" pitchFamily="34" charset="0"/>
                          <a:ea typeface="Times New Roman"/>
                          <a:cs typeface="Calibri" pitchFamily="34" charset="0"/>
                        </a:rPr>
                        <a:t>0.80 (0.65 to 0.97)</a:t>
                      </a:r>
                      <a:endParaRPr lang="en-US" sz="2000" dirty="0">
                        <a:solidFill>
                          <a:schemeClr val="tx1"/>
                        </a:solidFill>
                        <a:effectLst/>
                        <a:latin typeface="Calibri" pitchFamily="34" charset="0"/>
                        <a:ea typeface="Times New Roman"/>
                        <a:cs typeface="Calibri" pitchFamily="34" charset="0"/>
                      </a:endParaRPr>
                    </a:p>
                  </a:txBody>
                  <a:tcPr marL="38100" marR="381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300"/>
                        </a:spcBef>
                        <a:spcAft>
                          <a:spcPts val="300"/>
                        </a:spcAft>
                      </a:pPr>
                      <a:r>
                        <a:rPr lang="en-US" sz="2000" dirty="0" smtClean="0">
                          <a:solidFill>
                            <a:schemeClr val="tx1"/>
                          </a:solidFill>
                          <a:effectLst/>
                          <a:latin typeface="Calibri" pitchFamily="34" charset="0"/>
                          <a:ea typeface="Times New Roman"/>
                          <a:cs typeface="Calibri" pitchFamily="34" charset="0"/>
                        </a:rPr>
                        <a:t>0.023</a:t>
                      </a:r>
                      <a:endParaRPr lang="en-US" sz="2000" dirty="0">
                        <a:solidFill>
                          <a:schemeClr val="tx1"/>
                        </a:solidFill>
                        <a:effectLst/>
                        <a:latin typeface="Calibri" pitchFamily="34" charset="0"/>
                        <a:ea typeface="Times New Roman"/>
                        <a:cs typeface="Calibri" pitchFamily="34" charset="0"/>
                      </a:endParaRPr>
                    </a:p>
                  </a:txBody>
                  <a:tcPr marL="38100" marR="3810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2" name="TextBox 1"/>
          <p:cNvSpPr txBox="1"/>
          <p:nvPr/>
        </p:nvSpPr>
        <p:spPr>
          <a:xfrm>
            <a:off x="685800" y="2057400"/>
            <a:ext cx="6096000" cy="430887"/>
          </a:xfrm>
          <a:prstGeom prst="rect">
            <a:avLst/>
          </a:prstGeom>
          <a:noFill/>
        </p:spPr>
        <p:txBody>
          <a:bodyPr wrap="square" rtlCol="0">
            <a:spAutoFit/>
          </a:bodyPr>
          <a:lstStyle/>
          <a:p>
            <a:r>
              <a:rPr lang="en-US" sz="2200" dirty="0"/>
              <a:t>Probability of survival at 6 years (%)</a:t>
            </a:r>
          </a:p>
        </p:txBody>
      </p:sp>
    </p:spTree>
    <p:extLst>
      <p:ext uri="{BB962C8B-B14F-4D97-AF65-F5344CB8AC3E}">
        <p14:creationId xmlns:p14="http://schemas.microsoft.com/office/powerpoint/2010/main" val="389411781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MOSAIC Adjuvant Trial:</a:t>
            </a:r>
            <a:br>
              <a:rPr lang="en-US" dirty="0" smtClean="0"/>
            </a:br>
            <a:r>
              <a:rPr lang="en-US" dirty="0" smtClean="0"/>
              <a:t>FOLFOX4 vs. LV5FU2 x 6 Months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5667318"/>
              </p:ext>
            </p:extLst>
          </p:nvPr>
        </p:nvGraphicFramePr>
        <p:xfrm>
          <a:off x="304800" y="1981200"/>
          <a:ext cx="8609016" cy="3505200"/>
        </p:xfrm>
        <a:graphic>
          <a:graphicData uri="http://schemas.openxmlformats.org/drawingml/2006/table">
            <a:tbl>
              <a:tblPr firstRow="1" bandRow="1">
                <a:tableStyleId>{5C22544A-7EE6-4342-B048-85BDC9FD1C3A}</a:tableStyleId>
              </a:tblPr>
              <a:tblGrid>
                <a:gridCol w="1076127"/>
                <a:gridCol w="1076127"/>
                <a:gridCol w="1076127"/>
                <a:gridCol w="1076127"/>
                <a:gridCol w="1076127"/>
                <a:gridCol w="1076127"/>
                <a:gridCol w="1076127"/>
                <a:gridCol w="1076127"/>
              </a:tblGrid>
              <a:tr h="370840">
                <a:tc>
                  <a:txBody>
                    <a:bodyPr/>
                    <a:lstStyle/>
                    <a:p>
                      <a:endParaRPr lang="en-US" sz="2000" b="1" dirty="0"/>
                    </a:p>
                  </a:txBody>
                  <a:tcPr>
                    <a:lnL w="12700" cmpd="sng">
                      <a:noFill/>
                    </a:lnL>
                    <a:lnR w="28575" cap="flat" cmpd="sng" algn="ctr">
                      <a:solidFill>
                        <a:schemeClr val="tx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lumMod val="60000"/>
                        <a:lumOff val="40000"/>
                      </a:schemeClr>
                    </a:solidFill>
                  </a:tcPr>
                </a:tc>
                <a:tc>
                  <a:txBody>
                    <a:bodyPr/>
                    <a:lstStyle/>
                    <a:p>
                      <a:pPr algn="ctr"/>
                      <a:endParaRPr lang="en-US" sz="2000"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lumMod val="60000"/>
                        <a:lumOff val="40000"/>
                      </a:schemeClr>
                    </a:solidFill>
                  </a:tcPr>
                </a:tc>
                <a:tc>
                  <a:txBody>
                    <a:bodyPr/>
                    <a:lstStyle/>
                    <a:p>
                      <a:pPr algn="r"/>
                      <a:r>
                        <a:rPr lang="en-US" sz="2000" b="1" dirty="0" smtClean="0"/>
                        <a:t>5</a:t>
                      </a:r>
                      <a:r>
                        <a:rPr lang="en-US" sz="2000" b="1" baseline="0" dirty="0" smtClean="0"/>
                        <a:t> year </a:t>
                      </a:r>
                      <a:endParaRPr lang="en-US" sz="2000" b="1" dirty="0"/>
                    </a:p>
                  </a:txBody>
                  <a:tcPr>
                    <a:lnL w="28575" cap="flat" cmpd="sng" algn="ctr">
                      <a:solidFill>
                        <a:schemeClr val="tx1"/>
                      </a:solidFill>
                      <a:prstDash val="solid"/>
                      <a:round/>
                      <a:headEnd type="none" w="med" len="med"/>
                      <a:tailEnd type="none" w="med" len="med"/>
                    </a:lnL>
                    <a:lnR w="12700" cmpd="sng">
                      <a:noFill/>
                    </a:lnR>
                    <a:lnT w="12700" cmpd="sng">
                      <a:noFill/>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60000"/>
                        <a:lumOff val="40000"/>
                      </a:schemeClr>
                    </a:solidFill>
                  </a:tcPr>
                </a:tc>
                <a:tc>
                  <a:txBody>
                    <a:bodyPr/>
                    <a:lstStyle/>
                    <a:p>
                      <a:pPr algn="l"/>
                      <a:r>
                        <a:rPr lang="en-US" sz="2000" b="1" dirty="0" smtClean="0"/>
                        <a:t>DFS</a:t>
                      </a:r>
                      <a:endParaRPr lang="en-US" sz="2000" b="1" dirty="0"/>
                    </a:p>
                  </a:txBody>
                  <a:tcPr>
                    <a:lnL w="12700" cmpd="sng">
                      <a:noFill/>
                    </a:lnL>
                    <a:lnR w="28575" cap="flat" cmpd="sng" algn="ctr">
                      <a:solidFill>
                        <a:schemeClr val="tx1"/>
                      </a:solidFill>
                      <a:prstDash val="solid"/>
                      <a:round/>
                      <a:headEnd type="none" w="med" len="med"/>
                      <a:tailEnd type="none" w="med" len="med"/>
                    </a:lnR>
                    <a:lnT w="12700" cmpd="sng">
                      <a:noFill/>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60000"/>
                        <a:lumOff val="40000"/>
                      </a:schemeClr>
                    </a:solidFill>
                  </a:tcPr>
                </a:tc>
                <a:tc>
                  <a:txBody>
                    <a:bodyPr/>
                    <a:lstStyle/>
                    <a:p>
                      <a:pPr algn="r"/>
                      <a:r>
                        <a:rPr lang="en-US" sz="2000" b="1" dirty="0" smtClean="0"/>
                        <a:t>5 year</a:t>
                      </a:r>
                      <a:endParaRPr lang="en-US" sz="2000" b="1" dirty="0"/>
                    </a:p>
                  </a:txBody>
                  <a:tcPr>
                    <a:lnL w="28575" cap="flat" cmpd="sng" algn="ctr">
                      <a:solidFill>
                        <a:schemeClr val="tx1"/>
                      </a:solidFill>
                      <a:prstDash val="solid"/>
                      <a:round/>
                      <a:headEnd type="none" w="med" len="med"/>
                      <a:tailEnd type="none" w="med" len="med"/>
                    </a:lnL>
                    <a:lnR w="12700" cmpd="sng">
                      <a:noFill/>
                    </a:lnR>
                    <a:lnT w="12700" cmpd="sng">
                      <a:noFill/>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60000"/>
                        <a:lumOff val="40000"/>
                      </a:schemeClr>
                    </a:solidFill>
                  </a:tcPr>
                </a:tc>
                <a:tc>
                  <a:txBody>
                    <a:bodyPr/>
                    <a:lstStyle/>
                    <a:p>
                      <a:pPr algn="l"/>
                      <a:r>
                        <a:rPr lang="en-US" sz="2000" b="1" dirty="0" smtClean="0"/>
                        <a:t>TTR</a:t>
                      </a:r>
                      <a:endParaRPr lang="en-US" sz="2000" b="1" dirty="0"/>
                    </a:p>
                  </a:txBody>
                  <a:tcPr>
                    <a:lnL w="12700" cmpd="sng">
                      <a:noFill/>
                    </a:lnL>
                    <a:lnR w="28575" cap="flat" cmpd="sng" algn="ctr">
                      <a:solidFill>
                        <a:schemeClr val="tx1"/>
                      </a:solidFill>
                      <a:prstDash val="solid"/>
                      <a:round/>
                      <a:headEnd type="none" w="med" len="med"/>
                      <a:tailEnd type="none" w="med" len="med"/>
                    </a:lnR>
                    <a:lnT w="12700" cmpd="sng">
                      <a:noFill/>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60000"/>
                        <a:lumOff val="40000"/>
                      </a:schemeClr>
                    </a:solidFill>
                  </a:tcPr>
                </a:tc>
                <a:tc>
                  <a:txBody>
                    <a:bodyPr/>
                    <a:lstStyle/>
                    <a:p>
                      <a:pPr algn="r"/>
                      <a:r>
                        <a:rPr lang="en-US" sz="2000" b="1" dirty="0" smtClean="0"/>
                        <a:t>6 year </a:t>
                      </a:r>
                      <a:endParaRPr lang="en-US" sz="2000" b="1" dirty="0"/>
                    </a:p>
                  </a:txBody>
                  <a:tcPr>
                    <a:lnL w="28575" cap="flat" cmpd="sng" algn="ctr">
                      <a:solidFill>
                        <a:schemeClr val="tx1"/>
                      </a:solidFill>
                      <a:prstDash val="solid"/>
                      <a:round/>
                      <a:headEnd type="none" w="med" len="med"/>
                      <a:tailEnd type="none" w="med" len="med"/>
                    </a:lnL>
                    <a:lnR w="12700" cmpd="sng">
                      <a:noFill/>
                    </a:lnR>
                    <a:lnT w="12700" cmpd="sng">
                      <a:noFill/>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60000"/>
                        <a:lumOff val="40000"/>
                      </a:schemeClr>
                    </a:solidFill>
                  </a:tcPr>
                </a:tc>
                <a:tc>
                  <a:txBody>
                    <a:bodyPr/>
                    <a:lstStyle/>
                    <a:p>
                      <a:pPr algn="l"/>
                      <a:r>
                        <a:rPr lang="en-US" sz="2000" b="1" dirty="0" smtClean="0"/>
                        <a:t>OS</a:t>
                      </a:r>
                      <a:endParaRPr lang="en-US" sz="2000" b="1" dirty="0"/>
                    </a:p>
                  </a:txBody>
                  <a:tcPr>
                    <a:lnL w="12700" cmpd="sng">
                      <a:noFill/>
                    </a:lnL>
                    <a:lnR w="12700" cmpd="sng">
                      <a:noFill/>
                    </a:lnR>
                    <a:lnT w="12700" cmpd="sng">
                      <a:noFill/>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60000"/>
                        <a:lumOff val="40000"/>
                      </a:schemeClr>
                    </a:solidFill>
                  </a:tcPr>
                </a:tc>
              </a:tr>
              <a:tr h="370840">
                <a:tc>
                  <a:txBody>
                    <a:bodyPr/>
                    <a:lstStyle/>
                    <a:p>
                      <a:endParaRPr lang="en-US" sz="2000" b="1" dirty="0"/>
                    </a:p>
                  </a:txBody>
                  <a:tcPr>
                    <a:lnL w="12700" cmpd="sng">
                      <a:noFill/>
                    </a:lnL>
                    <a:lnR w="28575" cap="flat" cmpd="sng" algn="ctr">
                      <a:solidFill>
                        <a:schemeClr val="tx1"/>
                      </a:solidFill>
                      <a:prstDash val="solid"/>
                      <a:round/>
                      <a:headEnd type="none" w="med" len="med"/>
                      <a:tailEnd type="none" w="med" len="med"/>
                    </a:lnR>
                    <a:lnT w="38100" cmpd="sng">
                      <a:noFill/>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60000"/>
                        <a:lumOff val="40000"/>
                      </a:schemeClr>
                    </a:solidFill>
                  </a:tcPr>
                </a:tc>
                <a:tc>
                  <a:txBody>
                    <a:bodyPr/>
                    <a:lstStyle/>
                    <a:p>
                      <a:pPr algn="ctr"/>
                      <a:r>
                        <a:rPr lang="en-US" sz="2000" b="1" dirty="0" smtClean="0">
                          <a:solidFill>
                            <a:schemeClr val="tx1"/>
                          </a:solidFill>
                        </a:rPr>
                        <a:t>N</a:t>
                      </a:r>
                      <a:endParaRPr lang="en-US" sz="2000"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mpd="sng">
                      <a:noFill/>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60000"/>
                        <a:lumOff val="40000"/>
                      </a:schemeClr>
                    </a:solidFill>
                  </a:tcPr>
                </a:tc>
                <a:tc>
                  <a:txBody>
                    <a:bodyPr/>
                    <a:lstStyle/>
                    <a:p>
                      <a:pPr algn="ctr"/>
                      <a:r>
                        <a:rPr lang="en-US" sz="2000" b="1" dirty="0" smtClean="0">
                          <a:solidFill>
                            <a:schemeClr val="tx1"/>
                          </a:solidFill>
                        </a:rPr>
                        <a:t>HR</a:t>
                      </a:r>
                      <a:endParaRPr lang="en-US" sz="2000"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60000"/>
                        <a:lumOff val="40000"/>
                      </a:schemeClr>
                    </a:solidFill>
                  </a:tcPr>
                </a:tc>
                <a:tc>
                  <a:txBody>
                    <a:bodyPr/>
                    <a:lstStyle/>
                    <a:p>
                      <a:pPr algn="ctr"/>
                      <a:r>
                        <a:rPr lang="en-US" sz="2000" b="1" dirty="0" smtClean="0">
                          <a:solidFill>
                            <a:schemeClr val="tx1"/>
                          </a:solidFill>
                        </a:rPr>
                        <a:t>p</a:t>
                      </a:r>
                      <a:endParaRPr lang="en-US" sz="2000"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60000"/>
                        <a:lumOff val="40000"/>
                      </a:schemeClr>
                    </a:solidFill>
                  </a:tcPr>
                </a:tc>
                <a:tc>
                  <a:txBody>
                    <a:bodyPr/>
                    <a:lstStyle/>
                    <a:p>
                      <a:pPr algn="ctr"/>
                      <a:r>
                        <a:rPr lang="en-US" sz="2000" b="1" dirty="0" smtClean="0">
                          <a:solidFill>
                            <a:schemeClr val="tx1"/>
                          </a:solidFill>
                        </a:rPr>
                        <a:t>HR</a:t>
                      </a:r>
                      <a:endParaRPr lang="en-US" sz="2000"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60000"/>
                        <a:lumOff val="40000"/>
                      </a:schemeClr>
                    </a:solidFill>
                  </a:tcPr>
                </a:tc>
                <a:tc>
                  <a:txBody>
                    <a:bodyPr/>
                    <a:lstStyle/>
                    <a:p>
                      <a:pPr algn="ctr"/>
                      <a:r>
                        <a:rPr lang="en-US" sz="2000" b="1" dirty="0" smtClean="0">
                          <a:solidFill>
                            <a:schemeClr val="tx1"/>
                          </a:solidFill>
                        </a:rPr>
                        <a:t>p</a:t>
                      </a:r>
                      <a:endParaRPr lang="en-US" sz="2000"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60000"/>
                        <a:lumOff val="40000"/>
                      </a:schemeClr>
                    </a:solidFill>
                  </a:tcPr>
                </a:tc>
                <a:tc>
                  <a:txBody>
                    <a:bodyPr/>
                    <a:lstStyle/>
                    <a:p>
                      <a:pPr algn="ctr"/>
                      <a:r>
                        <a:rPr lang="en-US" sz="2000" b="1" dirty="0" smtClean="0">
                          <a:solidFill>
                            <a:schemeClr val="tx1"/>
                          </a:solidFill>
                        </a:rPr>
                        <a:t>HR</a:t>
                      </a:r>
                      <a:endParaRPr lang="en-US" sz="2000" b="1"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60000"/>
                        <a:lumOff val="40000"/>
                      </a:schemeClr>
                    </a:solidFill>
                  </a:tcPr>
                </a:tc>
                <a:tc>
                  <a:txBody>
                    <a:bodyPr/>
                    <a:lstStyle/>
                    <a:p>
                      <a:pPr algn="ctr"/>
                      <a:r>
                        <a:rPr lang="en-US" sz="2000" b="1" dirty="0" smtClean="0">
                          <a:solidFill>
                            <a:schemeClr val="tx1"/>
                          </a:solidFill>
                        </a:rPr>
                        <a:t>p</a:t>
                      </a:r>
                      <a:endParaRPr lang="en-US" sz="2000" b="1" dirty="0">
                        <a:solidFill>
                          <a:schemeClr val="tx1"/>
                        </a:solidFill>
                      </a:endParaRPr>
                    </a:p>
                  </a:txBody>
                  <a:tcPr>
                    <a:lnL w="28575" cap="flat" cmpd="sng" algn="ctr">
                      <a:solidFill>
                        <a:schemeClr val="tx1"/>
                      </a:solidFill>
                      <a:prstDash val="solid"/>
                      <a:round/>
                      <a:headEnd type="none" w="med" len="med"/>
                      <a:tailEnd type="none" w="med" len="med"/>
                    </a:lnL>
                    <a:lnR w="12700" cmpd="sng">
                      <a:noFill/>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60000"/>
                        <a:lumOff val="40000"/>
                      </a:schemeClr>
                    </a:solidFill>
                  </a:tcPr>
                </a:tc>
              </a:tr>
              <a:tr h="248920">
                <a:tc>
                  <a:txBody>
                    <a:bodyPr/>
                    <a:lstStyle/>
                    <a:p>
                      <a:r>
                        <a:rPr lang="en-US" sz="2000" b="1" dirty="0" smtClean="0">
                          <a:solidFill>
                            <a:schemeClr val="bg1">
                              <a:lumMod val="75000"/>
                            </a:schemeClr>
                          </a:solidFill>
                        </a:rPr>
                        <a:t>Stage</a:t>
                      </a:r>
                      <a:r>
                        <a:rPr lang="en-US" sz="2000" b="1" baseline="0" dirty="0" smtClean="0">
                          <a:solidFill>
                            <a:schemeClr val="bg1">
                              <a:lumMod val="75000"/>
                            </a:schemeClr>
                          </a:solidFill>
                        </a:rPr>
                        <a:t> III</a:t>
                      </a:r>
                      <a:endParaRPr lang="en-US" sz="2000" b="1" dirty="0">
                        <a:solidFill>
                          <a:schemeClr val="bg1">
                            <a:lumMod val="75000"/>
                          </a:schemeClr>
                        </a:solidFill>
                      </a:endParaRPr>
                    </a:p>
                  </a:txBody>
                  <a:tcPr>
                    <a:lnL w="28575" cap="flat" cmpd="sng" algn="ctr">
                      <a:solidFill>
                        <a:schemeClr val="bg1">
                          <a:lumMod val="20000"/>
                          <a:lumOff val="80000"/>
                        </a:schemeClr>
                      </a:solidFill>
                      <a:prstDash val="solid"/>
                      <a:round/>
                      <a:headEnd type="none" w="med" len="med"/>
                      <a:tailEnd type="none" w="med" len="med"/>
                    </a:lnL>
                    <a:lnR w="28575" cap="flat" cmpd="sng" algn="ctr">
                      <a:solidFill>
                        <a:schemeClr val="bg1">
                          <a:lumMod val="20000"/>
                          <a:lumOff val="80000"/>
                        </a:schemeClr>
                      </a:solid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bg1">
                          <a:lumMod val="20000"/>
                          <a:lumOff val="80000"/>
                        </a:schemeClr>
                      </a:solidFill>
                      <a:prstDash val="solid"/>
                      <a:round/>
                      <a:headEnd type="none" w="med" len="med"/>
                      <a:tailEnd type="none" w="med" len="med"/>
                    </a:lnB>
                    <a:solidFill>
                      <a:schemeClr val="tx1"/>
                    </a:solidFill>
                  </a:tcPr>
                </a:tc>
                <a:tc>
                  <a:txBody>
                    <a:bodyPr/>
                    <a:lstStyle/>
                    <a:p>
                      <a:pPr algn="ctr"/>
                      <a:r>
                        <a:rPr lang="en-US" sz="2400" b="1" dirty="0" smtClean="0">
                          <a:solidFill>
                            <a:schemeClr val="bg1">
                              <a:lumMod val="75000"/>
                            </a:schemeClr>
                          </a:solidFill>
                        </a:rPr>
                        <a:t>1347</a:t>
                      </a:r>
                      <a:endParaRPr lang="en-US" sz="2400" b="1" dirty="0">
                        <a:solidFill>
                          <a:schemeClr val="bg1">
                            <a:lumMod val="75000"/>
                          </a:schemeClr>
                        </a:solidFill>
                      </a:endParaRPr>
                    </a:p>
                  </a:txBody>
                  <a:tcPr anchor="ctr">
                    <a:lnL w="28575" cap="flat" cmpd="sng" algn="ctr">
                      <a:solidFill>
                        <a:schemeClr val="bg1">
                          <a:lumMod val="20000"/>
                          <a:lumOff val="80000"/>
                        </a:schemeClr>
                      </a:solidFill>
                      <a:prstDash val="solid"/>
                      <a:round/>
                      <a:headEnd type="none" w="med" len="med"/>
                      <a:tailEnd type="none" w="med" len="med"/>
                    </a:lnL>
                    <a:lnR w="28575" cap="flat" cmpd="sng" algn="ctr">
                      <a:solidFill>
                        <a:schemeClr val="bg1">
                          <a:lumMod val="20000"/>
                          <a:lumOff val="80000"/>
                        </a:schemeClr>
                      </a:solid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bg1">
                          <a:lumMod val="20000"/>
                          <a:lumOff val="80000"/>
                        </a:schemeClr>
                      </a:solidFill>
                      <a:prstDash val="solid"/>
                      <a:round/>
                      <a:headEnd type="none" w="med" len="med"/>
                      <a:tailEnd type="none" w="med" len="med"/>
                    </a:lnB>
                    <a:solidFill>
                      <a:schemeClr val="tx1"/>
                    </a:solidFill>
                  </a:tcPr>
                </a:tc>
                <a:tc>
                  <a:txBody>
                    <a:bodyPr/>
                    <a:lstStyle/>
                    <a:p>
                      <a:pPr algn="ctr"/>
                      <a:r>
                        <a:rPr lang="en-US" sz="2400" b="1" dirty="0" smtClean="0">
                          <a:solidFill>
                            <a:schemeClr val="bg1">
                              <a:lumMod val="75000"/>
                            </a:schemeClr>
                          </a:solidFill>
                        </a:rPr>
                        <a:t>0.78</a:t>
                      </a:r>
                      <a:endParaRPr lang="en-US" sz="2400" b="1" dirty="0">
                        <a:solidFill>
                          <a:schemeClr val="bg1">
                            <a:lumMod val="75000"/>
                          </a:schemeClr>
                        </a:solidFill>
                      </a:endParaRPr>
                    </a:p>
                  </a:txBody>
                  <a:tcPr anchor="ctr">
                    <a:lnL w="28575" cap="flat" cmpd="sng" algn="ctr">
                      <a:solidFill>
                        <a:schemeClr val="bg1">
                          <a:lumMod val="20000"/>
                          <a:lumOff val="80000"/>
                        </a:schemeClr>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20000"/>
                        <a:lumOff val="80000"/>
                      </a:schemeClr>
                    </a:solidFill>
                  </a:tcPr>
                </a:tc>
                <a:tc>
                  <a:txBody>
                    <a:bodyPr/>
                    <a:lstStyle/>
                    <a:p>
                      <a:pPr algn="ctr"/>
                      <a:r>
                        <a:rPr lang="en-US" sz="2400" b="1" dirty="0" smtClean="0">
                          <a:solidFill>
                            <a:schemeClr val="bg1">
                              <a:lumMod val="75000"/>
                            </a:schemeClr>
                          </a:solidFill>
                        </a:rPr>
                        <a:t>.005</a:t>
                      </a:r>
                      <a:endParaRPr lang="en-US" sz="2400" b="1" dirty="0">
                        <a:solidFill>
                          <a:schemeClr val="bg1">
                            <a:lumMod val="75000"/>
                          </a:schemeClr>
                        </a:solidFill>
                      </a:endParaRPr>
                    </a:p>
                  </a:txBody>
                  <a:tcPr anchor="ctr">
                    <a:lnL w="28575" cap="flat" cmpd="sng" algn="ctr">
                      <a:solidFill>
                        <a:schemeClr val="tx1"/>
                      </a:solidFill>
                      <a:prstDash val="solid"/>
                      <a:round/>
                      <a:headEnd type="none" w="med" len="med"/>
                      <a:tailEnd type="none" w="med" len="med"/>
                    </a:lnL>
                    <a:lnR w="28575" cap="flat" cmpd="sng" algn="ctr">
                      <a:solidFill>
                        <a:schemeClr val="bg1">
                          <a:lumMod val="20000"/>
                          <a:lumOff val="80000"/>
                        </a:schemeClr>
                      </a:solid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20000"/>
                        <a:lumOff val="80000"/>
                      </a:schemeClr>
                    </a:solidFill>
                  </a:tcPr>
                </a:tc>
                <a:tc>
                  <a:txBody>
                    <a:bodyPr/>
                    <a:lstStyle/>
                    <a:p>
                      <a:pPr algn="ctr"/>
                      <a:r>
                        <a:rPr lang="en-US" sz="2400" b="1" dirty="0" smtClean="0">
                          <a:solidFill>
                            <a:schemeClr val="bg1">
                              <a:lumMod val="75000"/>
                            </a:schemeClr>
                          </a:solidFill>
                        </a:rPr>
                        <a:t>0.74</a:t>
                      </a:r>
                      <a:endParaRPr lang="en-US" sz="2400" b="1" dirty="0">
                        <a:solidFill>
                          <a:schemeClr val="bg1">
                            <a:lumMod val="75000"/>
                          </a:schemeClr>
                        </a:solidFill>
                      </a:endParaRPr>
                    </a:p>
                  </a:txBody>
                  <a:tcPr anchor="ctr">
                    <a:lnL w="28575" cap="flat" cmpd="sng" algn="ctr">
                      <a:solidFill>
                        <a:schemeClr val="bg1">
                          <a:lumMod val="20000"/>
                          <a:lumOff val="80000"/>
                        </a:schemeClr>
                      </a:solidFill>
                      <a:prstDash val="solid"/>
                      <a:round/>
                      <a:headEnd type="none" w="med" len="med"/>
                      <a:tailEnd type="none" w="med" len="med"/>
                    </a:lnL>
                    <a:lnR w="28575" cap="flat" cmpd="sng" algn="ctr">
                      <a:solidFill>
                        <a:schemeClr val="bg1">
                          <a:lumMod val="20000"/>
                          <a:lumOff val="80000"/>
                        </a:schemeClr>
                      </a:solid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bg1">
                          <a:lumMod val="20000"/>
                          <a:lumOff val="80000"/>
                        </a:schemeClr>
                      </a:solidFill>
                      <a:prstDash val="solid"/>
                      <a:round/>
                      <a:headEnd type="none" w="med" len="med"/>
                      <a:tailEnd type="none" w="med" len="med"/>
                    </a:lnB>
                    <a:solidFill>
                      <a:schemeClr val="tx1"/>
                    </a:solidFill>
                  </a:tcPr>
                </a:tc>
                <a:tc>
                  <a:txBody>
                    <a:bodyPr/>
                    <a:lstStyle/>
                    <a:p>
                      <a:pPr algn="ctr"/>
                      <a:r>
                        <a:rPr lang="en-US" sz="2400" b="1" dirty="0" smtClean="0">
                          <a:solidFill>
                            <a:schemeClr val="bg1">
                              <a:lumMod val="75000"/>
                            </a:schemeClr>
                          </a:solidFill>
                        </a:rPr>
                        <a:t>.001</a:t>
                      </a:r>
                      <a:endParaRPr lang="en-US" sz="2400" b="1" dirty="0">
                        <a:solidFill>
                          <a:schemeClr val="bg1">
                            <a:lumMod val="75000"/>
                          </a:schemeClr>
                        </a:solidFill>
                      </a:endParaRPr>
                    </a:p>
                  </a:txBody>
                  <a:tcPr anchor="ctr">
                    <a:lnL w="28575" cap="flat" cmpd="sng" algn="ctr">
                      <a:solidFill>
                        <a:schemeClr val="bg1">
                          <a:lumMod val="20000"/>
                          <a:lumOff val="80000"/>
                        </a:schemeClr>
                      </a:solidFill>
                      <a:prstDash val="solid"/>
                      <a:round/>
                      <a:headEnd type="none" w="med" len="med"/>
                      <a:tailEnd type="none" w="med" len="med"/>
                    </a:lnL>
                    <a:lnR w="28575" cap="flat" cmpd="sng" algn="ctr">
                      <a:solidFill>
                        <a:schemeClr val="bg1">
                          <a:lumMod val="20000"/>
                          <a:lumOff val="80000"/>
                        </a:schemeClr>
                      </a:solid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bg1">
                          <a:lumMod val="20000"/>
                          <a:lumOff val="80000"/>
                        </a:schemeClr>
                      </a:solidFill>
                      <a:prstDash val="solid"/>
                      <a:round/>
                      <a:headEnd type="none" w="med" len="med"/>
                      <a:tailEnd type="none" w="med" len="med"/>
                    </a:lnB>
                    <a:solidFill>
                      <a:schemeClr val="tx1"/>
                    </a:solidFill>
                  </a:tcPr>
                </a:tc>
                <a:tc>
                  <a:txBody>
                    <a:bodyPr/>
                    <a:lstStyle/>
                    <a:p>
                      <a:pPr algn="ctr"/>
                      <a:r>
                        <a:rPr lang="en-US" sz="2400" b="1" dirty="0" smtClean="0">
                          <a:solidFill>
                            <a:schemeClr val="bg1">
                              <a:lumMod val="75000"/>
                            </a:schemeClr>
                          </a:solidFill>
                        </a:rPr>
                        <a:t>0.80</a:t>
                      </a:r>
                      <a:endParaRPr lang="en-US" sz="2400" b="1" dirty="0">
                        <a:solidFill>
                          <a:schemeClr val="bg1">
                            <a:lumMod val="75000"/>
                          </a:schemeClr>
                        </a:solidFill>
                      </a:endParaRPr>
                    </a:p>
                  </a:txBody>
                  <a:tcPr anchor="ctr">
                    <a:lnL w="28575" cap="flat" cmpd="sng" algn="ctr">
                      <a:solidFill>
                        <a:schemeClr val="bg1">
                          <a:lumMod val="20000"/>
                          <a:lumOff val="80000"/>
                        </a:schemeClr>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20000"/>
                        <a:lumOff val="80000"/>
                      </a:schemeClr>
                    </a:solidFill>
                  </a:tcPr>
                </a:tc>
                <a:tc>
                  <a:txBody>
                    <a:bodyPr/>
                    <a:lstStyle/>
                    <a:p>
                      <a:pPr algn="ctr"/>
                      <a:r>
                        <a:rPr lang="en-US" sz="2400" b="1" dirty="0" smtClean="0">
                          <a:solidFill>
                            <a:schemeClr val="bg1">
                              <a:lumMod val="75000"/>
                            </a:schemeClr>
                          </a:solidFill>
                        </a:rPr>
                        <a:t>.023</a:t>
                      </a:r>
                      <a:endParaRPr lang="en-US" sz="2400" b="1" dirty="0">
                        <a:solidFill>
                          <a:schemeClr val="bg1">
                            <a:lumMod val="75000"/>
                          </a:schemeClr>
                        </a:solidFill>
                      </a:endParaRPr>
                    </a:p>
                  </a:txBody>
                  <a:tcPr anchor="ctr">
                    <a:lnL w="28575" cap="flat" cmpd="sng" algn="ctr">
                      <a:solidFill>
                        <a:schemeClr val="tx1"/>
                      </a:solidFill>
                      <a:prstDash val="solid"/>
                      <a:round/>
                      <a:headEnd type="none" w="med" len="med"/>
                      <a:tailEnd type="none" w="med" len="med"/>
                    </a:lnL>
                    <a:lnR w="28575" cap="flat" cmpd="sng" algn="ctr">
                      <a:solidFill>
                        <a:schemeClr val="bg1">
                          <a:lumMod val="20000"/>
                          <a:lumOff val="80000"/>
                        </a:schemeClr>
                      </a:solid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20000"/>
                        <a:lumOff val="80000"/>
                      </a:schemeClr>
                    </a:solidFill>
                  </a:tcPr>
                </a:tc>
              </a:tr>
              <a:tr h="370840">
                <a:tc>
                  <a:txBody>
                    <a:bodyPr/>
                    <a:lstStyle/>
                    <a:p>
                      <a:r>
                        <a:rPr lang="en-US" sz="2000" b="1" dirty="0" smtClean="0">
                          <a:solidFill>
                            <a:schemeClr val="bg1">
                              <a:lumMod val="75000"/>
                            </a:schemeClr>
                          </a:solidFill>
                        </a:rPr>
                        <a:t>Stage II</a:t>
                      </a:r>
                      <a:endParaRPr lang="en-US" sz="2000" b="1" dirty="0">
                        <a:solidFill>
                          <a:schemeClr val="bg1">
                            <a:lumMod val="75000"/>
                          </a:schemeClr>
                        </a:solidFill>
                      </a:endParaRPr>
                    </a:p>
                  </a:txBody>
                  <a:tcPr>
                    <a:lnL w="28575" cap="flat" cmpd="sng" algn="ctr">
                      <a:solidFill>
                        <a:schemeClr val="bg1">
                          <a:lumMod val="20000"/>
                          <a:lumOff val="80000"/>
                        </a:schemeClr>
                      </a:solidFill>
                      <a:prstDash val="solid"/>
                      <a:round/>
                      <a:headEnd type="none" w="med" len="med"/>
                      <a:tailEnd type="none" w="med" len="med"/>
                    </a:lnL>
                    <a:lnR w="28575" cap="flat" cmpd="sng" algn="ctr">
                      <a:solidFill>
                        <a:schemeClr val="bg1">
                          <a:lumMod val="20000"/>
                          <a:lumOff val="80000"/>
                        </a:schemeClr>
                      </a:solidFill>
                      <a:prstDash val="solid"/>
                      <a:round/>
                      <a:headEnd type="none" w="med" len="med"/>
                      <a:tailEnd type="none" w="med" len="med"/>
                    </a:lnR>
                    <a:lnT w="28575" cap="flat" cmpd="sng" algn="ctr">
                      <a:solidFill>
                        <a:schemeClr val="bg1">
                          <a:lumMod val="20000"/>
                          <a:lumOff val="80000"/>
                        </a:schemeClr>
                      </a:solidFill>
                      <a:prstDash val="solid"/>
                      <a:round/>
                      <a:headEnd type="none" w="med" len="med"/>
                      <a:tailEnd type="none" w="med" len="med"/>
                    </a:lnT>
                    <a:lnB w="28575" cap="flat" cmpd="sng" algn="ctr">
                      <a:solidFill>
                        <a:schemeClr val="bg1">
                          <a:lumMod val="20000"/>
                          <a:lumOff val="80000"/>
                        </a:schemeClr>
                      </a:solidFill>
                      <a:prstDash val="solid"/>
                      <a:round/>
                      <a:headEnd type="none" w="med" len="med"/>
                      <a:tailEnd type="none" w="med" len="med"/>
                    </a:lnB>
                    <a:solidFill>
                      <a:schemeClr val="tx1"/>
                    </a:solidFill>
                  </a:tcPr>
                </a:tc>
                <a:tc>
                  <a:txBody>
                    <a:bodyPr/>
                    <a:lstStyle/>
                    <a:p>
                      <a:pPr algn="ctr"/>
                      <a:r>
                        <a:rPr lang="en-US" sz="2400" b="1" dirty="0" smtClean="0">
                          <a:solidFill>
                            <a:schemeClr val="bg1">
                              <a:lumMod val="75000"/>
                            </a:schemeClr>
                          </a:solidFill>
                        </a:rPr>
                        <a:t>899</a:t>
                      </a:r>
                      <a:endParaRPr lang="en-US" sz="2400" b="1" dirty="0">
                        <a:solidFill>
                          <a:schemeClr val="bg1">
                            <a:lumMod val="75000"/>
                          </a:schemeClr>
                        </a:solidFill>
                      </a:endParaRPr>
                    </a:p>
                  </a:txBody>
                  <a:tcPr anchor="ctr">
                    <a:lnL w="28575" cap="flat" cmpd="sng" algn="ctr">
                      <a:solidFill>
                        <a:schemeClr val="bg1">
                          <a:lumMod val="20000"/>
                          <a:lumOff val="80000"/>
                        </a:schemeClr>
                      </a:solidFill>
                      <a:prstDash val="solid"/>
                      <a:round/>
                      <a:headEnd type="none" w="med" len="med"/>
                      <a:tailEnd type="none" w="med" len="med"/>
                    </a:lnL>
                    <a:lnR w="28575" cap="flat" cmpd="sng" algn="ctr">
                      <a:solidFill>
                        <a:schemeClr val="bg1">
                          <a:lumMod val="20000"/>
                          <a:lumOff val="80000"/>
                        </a:schemeClr>
                      </a:solidFill>
                      <a:prstDash val="solid"/>
                      <a:round/>
                      <a:headEnd type="none" w="med" len="med"/>
                      <a:tailEnd type="none" w="med" len="med"/>
                    </a:lnR>
                    <a:lnT w="28575" cap="flat" cmpd="sng" algn="ctr">
                      <a:solidFill>
                        <a:schemeClr val="bg1">
                          <a:lumMod val="20000"/>
                          <a:lumOff val="80000"/>
                        </a:schemeClr>
                      </a:solidFill>
                      <a:prstDash val="solid"/>
                      <a:round/>
                      <a:headEnd type="none" w="med" len="med"/>
                      <a:tailEnd type="none" w="med" len="med"/>
                    </a:lnT>
                    <a:lnB w="28575" cap="flat" cmpd="sng" algn="ctr">
                      <a:solidFill>
                        <a:schemeClr val="bg1">
                          <a:lumMod val="20000"/>
                          <a:lumOff val="80000"/>
                        </a:schemeClr>
                      </a:solidFill>
                      <a:prstDash val="solid"/>
                      <a:round/>
                      <a:headEnd type="none" w="med" len="med"/>
                      <a:tailEnd type="none" w="med" len="med"/>
                    </a:lnB>
                    <a:solidFill>
                      <a:schemeClr val="tx1"/>
                    </a:solidFill>
                  </a:tcPr>
                </a:tc>
                <a:tc>
                  <a:txBody>
                    <a:bodyPr/>
                    <a:lstStyle/>
                    <a:p>
                      <a:pPr algn="ctr"/>
                      <a:r>
                        <a:rPr lang="en-US" sz="2400" b="1" dirty="0" smtClean="0">
                          <a:solidFill>
                            <a:schemeClr val="bg1">
                              <a:lumMod val="75000"/>
                            </a:schemeClr>
                          </a:solidFill>
                        </a:rPr>
                        <a:t>0.84</a:t>
                      </a:r>
                      <a:endParaRPr lang="en-US" sz="2400" b="1" dirty="0">
                        <a:solidFill>
                          <a:schemeClr val="bg1">
                            <a:lumMod val="75000"/>
                          </a:schemeClr>
                        </a:solidFill>
                      </a:endParaRPr>
                    </a:p>
                  </a:txBody>
                  <a:tcPr anchor="ctr">
                    <a:lnL w="28575" cap="flat" cmpd="sng" algn="ctr">
                      <a:solidFill>
                        <a:schemeClr val="bg1">
                          <a:lumMod val="20000"/>
                          <a:lumOff val="80000"/>
                        </a:schemeClr>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20000"/>
                        <a:lumOff val="80000"/>
                      </a:schemeClr>
                    </a:solidFill>
                  </a:tcPr>
                </a:tc>
                <a:tc>
                  <a:txBody>
                    <a:bodyPr/>
                    <a:lstStyle/>
                    <a:p>
                      <a:pPr algn="ctr"/>
                      <a:r>
                        <a:rPr lang="en-US" sz="2400" b="1" dirty="0" smtClean="0">
                          <a:solidFill>
                            <a:schemeClr val="bg1">
                              <a:lumMod val="75000"/>
                            </a:schemeClr>
                          </a:solidFill>
                        </a:rPr>
                        <a:t>.258</a:t>
                      </a:r>
                      <a:endParaRPr lang="en-US" sz="2400" b="1" dirty="0">
                        <a:solidFill>
                          <a:schemeClr val="bg1">
                            <a:lumMod val="75000"/>
                          </a:schemeClr>
                        </a:solidFill>
                      </a:endParaRPr>
                    </a:p>
                  </a:txBody>
                  <a:tcPr anchor="ctr">
                    <a:lnL w="28575" cap="flat" cmpd="sng" algn="ctr">
                      <a:solidFill>
                        <a:schemeClr val="tx1"/>
                      </a:solidFill>
                      <a:prstDash val="solid"/>
                      <a:round/>
                      <a:headEnd type="none" w="med" len="med"/>
                      <a:tailEnd type="none" w="med" len="med"/>
                    </a:lnL>
                    <a:lnR w="28575" cap="flat" cmpd="sng" algn="ctr">
                      <a:solidFill>
                        <a:schemeClr val="bg1">
                          <a:lumMod val="20000"/>
                          <a:lumOff val="80000"/>
                        </a:schemeClr>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20000"/>
                        <a:lumOff val="80000"/>
                      </a:schemeClr>
                    </a:solidFill>
                  </a:tcPr>
                </a:tc>
                <a:tc>
                  <a:txBody>
                    <a:bodyPr/>
                    <a:lstStyle/>
                    <a:p>
                      <a:pPr algn="ctr"/>
                      <a:r>
                        <a:rPr lang="en-US" sz="2400" b="1" dirty="0" smtClean="0">
                          <a:solidFill>
                            <a:schemeClr val="bg1">
                              <a:lumMod val="75000"/>
                            </a:schemeClr>
                          </a:solidFill>
                        </a:rPr>
                        <a:t>0.70</a:t>
                      </a:r>
                      <a:endParaRPr lang="en-US" sz="2400" b="1" dirty="0">
                        <a:solidFill>
                          <a:schemeClr val="bg1">
                            <a:lumMod val="75000"/>
                          </a:schemeClr>
                        </a:solidFill>
                      </a:endParaRPr>
                    </a:p>
                  </a:txBody>
                  <a:tcPr anchor="ctr">
                    <a:lnL w="28575" cap="flat" cmpd="sng" algn="ctr">
                      <a:solidFill>
                        <a:schemeClr val="bg1">
                          <a:lumMod val="20000"/>
                          <a:lumOff val="80000"/>
                        </a:schemeClr>
                      </a:solidFill>
                      <a:prstDash val="solid"/>
                      <a:round/>
                      <a:headEnd type="none" w="med" len="med"/>
                      <a:tailEnd type="none" w="med" len="med"/>
                    </a:lnL>
                    <a:lnR w="28575" cap="flat" cmpd="sng" algn="ctr">
                      <a:solidFill>
                        <a:schemeClr val="bg1">
                          <a:lumMod val="20000"/>
                          <a:lumOff val="80000"/>
                        </a:schemeClr>
                      </a:solidFill>
                      <a:prstDash val="solid"/>
                      <a:round/>
                      <a:headEnd type="none" w="med" len="med"/>
                      <a:tailEnd type="none" w="med" len="med"/>
                    </a:lnR>
                    <a:lnT w="28575" cap="flat" cmpd="sng" algn="ctr">
                      <a:solidFill>
                        <a:schemeClr val="bg1">
                          <a:lumMod val="20000"/>
                          <a:lumOff val="80000"/>
                        </a:schemeClr>
                      </a:solidFill>
                      <a:prstDash val="solid"/>
                      <a:round/>
                      <a:headEnd type="none" w="med" len="med"/>
                      <a:tailEnd type="none" w="med" len="med"/>
                    </a:lnT>
                    <a:lnB w="28575" cap="flat" cmpd="sng" algn="ctr">
                      <a:solidFill>
                        <a:schemeClr val="bg1">
                          <a:lumMod val="20000"/>
                          <a:lumOff val="80000"/>
                        </a:schemeClr>
                      </a:solidFill>
                      <a:prstDash val="solid"/>
                      <a:round/>
                      <a:headEnd type="none" w="med" len="med"/>
                      <a:tailEnd type="none" w="med" len="med"/>
                    </a:lnB>
                    <a:solidFill>
                      <a:schemeClr val="tx1"/>
                    </a:solidFill>
                  </a:tcPr>
                </a:tc>
                <a:tc>
                  <a:txBody>
                    <a:bodyPr/>
                    <a:lstStyle/>
                    <a:p>
                      <a:pPr algn="ctr"/>
                      <a:r>
                        <a:rPr lang="en-US" sz="2400" b="1" dirty="0" smtClean="0">
                          <a:solidFill>
                            <a:schemeClr val="bg1">
                              <a:lumMod val="75000"/>
                            </a:schemeClr>
                          </a:solidFill>
                        </a:rPr>
                        <a:t>.045</a:t>
                      </a:r>
                      <a:endParaRPr lang="en-US" sz="2400" b="1" dirty="0">
                        <a:solidFill>
                          <a:schemeClr val="bg1">
                            <a:lumMod val="75000"/>
                          </a:schemeClr>
                        </a:solidFill>
                      </a:endParaRPr>
                    </a:p>
                  </a:txBody>
                  <a:tcPr anchor="ctr">
                    <a:lnL w="28575" cap="flat" cmpd="sng" algn="ctr">
                      <a:solidFill>
                        <a:schemeClr val="bg1">
                          <a:lumMod val="20000"/>
                          <a:lumOff val="80000"/>
                        </a:schemeClr>
                      </a:solidFill>
                      <a:prstDash val="solid"/>
                      <a:round/>
                      <a:headEnd type="none" w="med" len="med"/>
                      <a:tailEnd type="none" w="med" len="med"/>
                    </a:lnL>
                    <a:lnR w="28575" cap="flat" cmpd="sng" algn="ctr">
                      <a:solidFill>
                        <a:schemeClr val="bg1">
                          <a:lumMod val="20000"/>
                          <a:lumOff val="80000"/>
                        </a:schemeClr>
                      </a:solidFill>
                      <a:prstDash val="solid"/>
                      <a:round/>
                      <a:headEnd type="none" w="med" len="med"/>
                      <a:tailEnd type="none" w="med" len="med"/>
                    </a:lnR>
                    <a:lnT w="28575" cap="flat" cmpd="sng" algn="ctr">
                      <a:solidFill>
                        <a:schemeClr val="bg1">
                          <a:lumMod val="20000"/>
                          <a:lumOff val="80000"/>
                        </a:schemeClr>
                      </a:solidFill>
                      <a:prstDash val="solid"/>
                      <a:round/>
                      <a:headEnd type="none" w="med" len="med"/>
                      <a:tailEnd type="none" w="med" len="med"/>
                    </a:lnT>
                    <a:lnB w="28575" cap="flat" cmpd="sng" algn="ctr">
                      <a:solidFill>
                        <a:schemeClr val="bg1">
                          <a:lumMod val="20000"/>
                          <a:lumOff val="80000"/>
                        </a:schemeClr>
                      </a:solidFill>
                      <a:prstDash val="solid"/>
                      <a:round/>
                      <a:headEnd type="none" w="med" len="med"/>
                      <a:tailEnd type="none" w="med" len="med"/>
                    </a:lnB>
                    <a:solidFill>
                      <a:schemeClr val="tx1"/>
                    </a:solidFill>
                  </a:tcPr>
                </a:tc>
                <a:tc>
                  <a:txBody>
                    <a:bodyPr/>
                    <a:lstStyle/>
                    <a:p>
                      <a:pPr algn="ctr"/>
                      <a:r>
                        <a:rPr lang="en-US" sz="2400" b="1" dirty="0" smtClean="0">
                          <a:solidFill>
                            <a:schemeClr val="bg1">
                              <a:lumMod val="75000"/>
                            </a:schemeClr>
                          </a:solidFill>
                        </a:rPr>
                        <a:t>1.00</a:t>
                      </a:r>
                      <a:endParaRPr lang="en-US" sz="2400" b="1" dirty="0">
                        <a:solidFill>
                          <a:schemeClr val="bg1">
                            <a:lumMod val="75000"/>
                          </a:schemeClr>
                        </a:solidFill>
                      </a:endParaRPr>
                    </a:p>
                  </a:txBody>
                  <a:tcPr anchor="ctr">
                    <a:lnL w="28575" cap="flat" cmpd="sng" algn="ctr">
                      <a:solidFill>
                        <a:schemeClr val="bg1">
                          <a:lumMod val="20000"/>
                          <a:lumOff val="80000"/>
                        </a:schemeClr>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20000"/>
                        <a:lumOff val="80000"/>
                      </a:schemeClr>
                    </a:solidFill>
                  </a:tcPr>
                </a:tc>
                <a:tc>
                  <a:txBody>
                    <a:bodyPr/>
                    <a:lstStyle/>
                    <a:p>
                      <a:pPr algn="ctr"/>
                      <a:r>
                        <a:rPr lang="en-US" sz="2400" b="1" dirty="0" smtClean="0">
                          <a:solidFill>
                            <a:schemeClr val="bg1">
                              <a:lumMod val="75000"/>
                            </a:schemeClr>
                          </a:solidFill>
                        </a:rPr>
                        <a:t>.986</a:t>
                      </a:r>
                      <a:endParaRPr lang="en-US" sz="2400" b="1" dirty="0">
                        <a:solidFill>
                          <a:schemeClr val="bg1">
                            <a:lumMod val="75000"/>
                          </a:schemeClr>
                        </a:solidFill>
                      </a:endParaRPr>
                    </a:p>
                  </a:txBody>
                  <a:tcPr anchor="ctr">
                    <a:lnL w="28575" cap="flat" cmpd="sng" algn="ctr">
                      <a:solidFill>
                        <a:schemeClr val="tx1"/>
                      </a:solidFill>
                      <a:prstDash val="solid"/>
                      <a:round/>
                      <a:headEnd type="none" w="med" len="med"/>
                      <a:tailEnd type="none" w="med" len="med"/>
                    </a:lnL>
                    <a:lnR w="28575" cap="flat" cmpd="sng" algn="ctr">
                      <a:solidFill>
                        <a:schemeClr val="bg1">
                          <a:lumMod val="20000"/>
                          <a:lumOff val="80000"/>
                        </a:schemeClr>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lumMod val="20000"/>
                        <a:lumOff val="80000"/>
                      </a:schemeClr>
                    </a:solidFill>
                  </a:tcPr>
                </a:tc>
              </a:tr>
              <a:tr h="370840">
                <a:tc>
                  <a:txBody>
                    <a:bodyPr/>
                    <a:lstStyle/>
                    <a:p>
                      <a:r>
                        <a:rPr lang="en-US" sz="2000" b="1" dirty="0" smtClean="0">
                          <a:solidFill>
                            <a:schemeClr val="bg1">
                              <a:lumMod val="75000"/>
                            </a:schemeClr>
                          </a:solidFill>
                        </a:rPr>
                        <a:t>High Risk Stage II*</a:t>
                      </a:r>
                      <a:endParaRPr lang="en-US" sz="2000" b="1" dirty="0">
                        <a:solidFill>
                          <a:schemeClr val="bg1">
                            <a:lumMod val="75000"/>
                          </a:schemeClr>
                        </a:solidFill>
                      </a:endParaRPr>
                    </a:p>
                  </a:txBody>
                  <a:tcPr>
                    <a:lnL w="28575" cap="flat" cmpd="sng" algn="ctr">
                      <a:solidFill>
                        <a:schemeClr val="bg1">
                          <a:lumMod val="20000"/>
                          <a:lumOff val="80000"/>
                        </a:schemeClr>
                      </a:solidFill>
                      <a:prstDash val="solid"/>
                      <a:round/>
                      <a:headEnd type="none" w="med" len="med"/>
                      <a:tailEnd type="none" w="med" len="med"/>
                    </a:lnL>
                    <a:lnR w="28575" cap="flat" cmpd="sng" algn="ctr">
                      <a:solidFill>
                        <a:schemeClr val="bg1">
                          <a:lumMod val="20000"/>
                          <a:lumOff val="80000"/>
                        </a:schemeClr>
                      </a:solidFill>
                      <a:prstDash val="solid"/>
                      <a:round/>
                      <a:headEnd type="none" w="med" len="med"/>
                      <a:tailEnd type="none" w="med" len="med"/>
                    </a:lnR>
                    <a:lnT w="28575" cap="flat" cmpd="sng" algn="ctr">
                      <a:solidFill>
                        <a:schemeClr val="bg1">
                          <a:lumMod val="20000"/>
                          <a:lumOff val="80000"/>
                        </a:schemeClr>
                      </a:solidFill>
                      <a:prstDash val="solid"/>
                      <a:round/>
                      <a:headEnd type="none" w="med" len="med"/>
                      <a:tailEnd type="none" w="med" len="med"/>
                    </a:lnT>
                    <a:lnB w="28575" cap="flat" cmpd="sng" algn="ctr">
                      <a:solidFill>
                        <a:schemeClr val="bg1">
                          <a:lumMod val="20000"/>
                          <a:lumOff val="80000"/>
                        </a:schemeClr>
                      </a:solidFill>
                      <a:prstDash val="solid"/>
                      <a:round/>
                      <a:headEnd type="none" w="med" len="med"/>
                      <a:tailEnd type="none" w="med" len="med"/>
                    </a:lnB>
                    <a:solidFill>
                      <a:schemeClr val="tx1"/>
                    </a:solidFill>
                  </a:tcPr>
                </a:tc>
                <a:tc>
                  <a:txBody>
                    <a:bodyPr/>
                    <a:lstStyle/>
                    <a:p>
                      <a:pPr algn="ctr"/>
                      <a:r>
                        <a:rPr lang="en-US" sz="2400" b="1" dirty="0" smtClean="0">
                          <a:solidFill>
                            <a:schemeClr val="bg1">
                              <a:lumMod val="75000"/>
                            </a:schemeClr>
                          </a:solidFill>
                        </a:rPr>
                        <a:t>569</a:t>
                      </a:r>
                      <a:endParaRPr lang="en-US" sz="2400" b="1" dirty="0">
                        <a:solidFill>
                          <a:schemeClr val="bg1">
                            <a:lumMod val="75000"/>
                          </a:schemeClr>
                        </a:solidFill>
                      </a:endParaRPr>
                    </a:p>
                  </a:txBody>
                  <a:tcPr anchor="ctr">
                    <a:lnL w="28575" cap="flat" cmpd="sng" algn="ctr">
                      <a:solidFill>
                        <a:schemeClr val="bg1">
                          <a:lumMod val="20000"/>
                          <a:lumOff val="80000"/>
                        </a:schemeClr>
                      </a:solidFill>
                      <a:prstDash val="solid"/>
                      <a:round/>
                      <a:headEnd type="none" w="med" len="med"/>
                      <a:tailEnd type="none" w="med" len="med"/>
                    </a:lnL>
                    <a:lnR w="28575" cap="flat" cmpd="sng" algn="ctr">
                      <a:solidFill>
                        <a:schemeClr val="bg1">
                          <a:lumMod val="20000"/>
                          <a:lumOff val="80000"/>
                        </a:schemeClr>
                      </a:solidFill>
                      <a:prstDash val="solid"/>
                      <a:round/>
                      <a:headEnd type="none" w="med" len="med"/>
                      <a:tailEnd type="none" w="med" len="med"/>
                    </a:lnR>
                    <a:lnT w="28575" cap="flat" cmpd="sng" algn="ctr">
                      <a:solidFill>
                        <a:schemeClr val="bg1">
                          <a:lumMod val="20000"/>
                          <a:lumOff val="80000"/>
                        </a:schemeClr>
                      </a:solidFill>
                      <a:prstDash val="solid"/>
                      <a:round/>
                      <a:headEnd type="none" w="med" len="med"/>
                      <a:tailEnd type="none" w="med" len="med"/>
                    </a:lnT>
                    <a:lnB w="28575" cap="flat" cmpd="sng" algn="ctr">
                      <a:solidFill>
                        <a:schemeClr val="bg1">
                          <a:lumMod val="20000"/>
                          <a:lumOff val="80000"/>
                        </a:schemeClr>
                      </a:solidFill>
                      <a:prstDash val="solid"/>
                      <a:round/>
                      <a:headEnd type="none" w="med" len="med"/>
                      <a:tailEnd type="none" w="med" len="med"/>
                    </a:lnB>
                    <a:solidFill>
                      <a:schemeClr val="tx1"/>
                    </a:solidFill>
                  </a:tcPr>
                </a:tc>
                <a:tc>
                  <a:txBody>
                    <a:bodyPr/>
                    <a:lstStyle/>
                    <a:p>
                      <a:pPr algn="ctr"/>
                      <a:r>
                        <a:rPr lang="en-US" sz="2400" b="1" dirty="0" smtClean="0">
                          <a:solidFill>
                            <a:schemeClr val="bg1">
                              <a:lumMod val="75000"/>
                            </a:schemeClr>
                          </a:solidFill>
                        </a:rPr>
                        <a:t>0.72</a:t>
                      </a:r>
                      <a:endParaRPr lang="en-US" sz="2400" b="1" dirty="0">
                        <a:solidFill>
                          <a:schemeClr val="bg1">
                            <a:lumMod val="75000"/>
                          </a:schemeClr>
                        </a:solidFill>
                      </a:endParaRPr>
                    </a:p>
                  </a:txBody>
                  <a:tcPr anchor="ctr">
                    <a:lnL w="28575" cap="flat" cmpd="sng" algn="ctr">
                      <a:solidFill>
                        <a:schemeClr val="bg1">
                          <a:lumMod val="20000"/>
                          <a:lumOff val="80000"/>
                        </a:schemeClr>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bg1">
                          <a:lumMod val="20000"/>
                          <a:lumOff val="80000"/>
                        </a:schemeClr>
                      </a:solidFill>
                      <a:prstDash val="solid"/>
                      <a:round/>
                      <a:headEnd type="none" w="med" len="med"/>
                      <a:tailEnd type="none" w="med" len="med"/>
                    </a:lnB>
                    <a:solidFill>
                      <a:schemeClr val="bg1">
                        <a:lumMod val="20000"/>
                        <a:lumOff val="80000"/>
                      </a:schemeClr>
                    </a:solidFill>
                  </a:tcPr>
                </a:tc>
                <a:tc>
                  <a:txBody>
                    <a:bodyPr/>
                    <a:lstStyle/>
                    <a:p>
                      <a:pPr algn="ctr"/>
                      <a:r>
                        <a:rPr lang="en-US" sz="2400" b="1" dirty="0" smtClean="0">
                          <a:solidFill>
                            <a:schemeClr val="bg1">
                              <a:lumMod val="75000"/>
                            </a:schemeClr>
                          </a:solidFill>
                        </a:rPr>
                        <a:t>.062</a:t>
                      </a:r>
                      <a:endParaRPr lang="en-US" sz="2400" b="1" dirty="0">
                        <a:solidFill>
                          <a:schemeClr val="bg1">
                            <a:lumMod val="75000"/>
                          </a:schemeClr>
                        </a:solidFill>
                      </a:endParaRPr>
                    </a:p>
                  </a:txBody>
                  <a:tcPr anchor="ctr">
                    <a:lnL w="28575" cap="flat" cmpd="sng" algn="ctr">
                      <a:solidFill>
                        <a:schemeClr val="tx1"/>
                      </a:solidFill>
                      <a:prstDash val="solid"/>
                      <a:round/>
                      <a:headEnd type="none" w="med" len="med"/>
                      <a:tailEnd type="none" w="med" len="med"/>
                    </a:lnL>
                    <a:lnR w="28575" cap="flat" cmpd="sng" algn="ctr">
                      <a:solidFill>
                        <a:schemeClr val="bg1">
                          <a:lumMod val="20000"/>
                          <a:lumOff val="80000"/>
                        </a:schemeClr>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bg1">
                          <a:lumMod val="20000"/>
                          <a:lumOff val="80000"/>
                        </a:schemeClr>
                      </a:solidFill>
                      <a:prstDash val="solid"/>
                      <a:round/>
                      <a:headEnd type="none" w="med" len="med"/>
                      <a:tailEnd type="none" w="med" len="med"/>
                    </a:lnB>
                    <a:solidFill>
                      <a:schemeClr val="bg1">
                        <a:lumMod val="20000"/>
                        <a:lumOff val="80000"/>
                      </a:schemeClr>
                    </a:solidFill>
                  </a:tcPr>
                </a:tc>
                <a:tc>
                  <a:txBody>
                    <a:bodyPr/>
                    <a:lstStyle/>
                    <a:p>
                      <a:pPr algn="ctr"/>
                      <a:r>
                        <a:rPr lang="en-US" sz="2400" b="1" dirty="0" smtClean="0">
                          <a:solidFill>
                            <a:schemeClr val="bg1">
                              <a:lumMod val="75000"/>
                            </a:schemeClr>
                          </a:solidFill>
                        </a:rPr>
                        <a:t>0.62</a:t>
                      </a:r>
                      <a:endParaRPr lang="en-US" sz="2400" b="1" dirty="0">
                        <a:solidFill>
                          <a:schemeClr val="bg1">
                            <a:lumMod val="75000"/>
                          </a:schemeClr>
                        </a:solidFill>
                      </a:endParaRPr>
                    </a:p>
                  </a:txBody>
                  <a:tcPr anchor="ctr">
                    <a:lnL w="28575" cap="flat" cmpd="sng" algn="ctr">
                      <a:solidFill>
                        <a:schemeClr val="bg1">
                          <a:lumMod val="20000"/>
                          <a:lumOff val="80000"/>
                        </a:schemeClr>
                      </a:solidFill>
                      <a:prstDash val="solid"/>
                      <a:round/>
                      <a:headEnd type="none" w="med" len="med"/>
                      <a:tailEnd type="none" w="med" len="med"/>
                    </a:lnL>
                    <a:lnR w="28575" cap="flat" cmpd="sng" algn="ctr">
                      <a:solidFill>
                        <a:schemeClr val="bg1">
                          <a:lumMod val="20000"/>
                          <a:lumOff val="80000"/>
                        </a:schemeClr>
                      </a:solidFill>
                      <a:prstDash val="solid"/>
                      <a:round/>
                      <a:headEnd type="none" w="med" len="med"/>
                      <a:tailEnd type="none" w="med" len="med"/>
                    </a:lnR>
                    <a:lnT w="28575" cap="flat" cmpd="sng" algn="ctr">
                      <a:solidFill>
                        <a:schemeClr val="bg1">
                          <a:lumMod val="20000"/>
                          <a:lumOff val="80000"/>
                        </a:schemeClr>
                      </a:solidFill>
                      <a:prstDash val="solid"/>
                      <a:round/>
                      <a:headEnd type="none" w="med" len="med"/>
                      <a:tailEnd type="none" w="med" len="med"/>
                    </a:lnT>
                    <a:lnB w="28575" cap="flat" cmpd="sng" algn="ctr">
                      <a:solidFill>
                        <a:schemeClr val="bg1">
                          <a:lumMod val="20000"/>
                          <a:lumOff val="80000"/>
                        </a:schemeClr>
                      </a:solidFill>
                      <a:prstDash val="solid"/>
                      <a:round/>
                      <a:headEnd type="none" w="med" len="med"/>
                      <a:tailEnd type="none" w="med" len="med"/>
                    </a:lnB>
                    <a:solidFill>
                      <a:schemeClr val="tx1"/>
                    </a:solidFill>
                  </a:tcPr>
                </a:tc>
                <a:tc>
                  <a:txBody>
                    <a:bodyPr/>
                    <a:lstStyle/>
                    <a:p>
                      <a:pPr algn="ctr"/>
                      <a:r>
                        <a:rPr lang="en-US" sz="2400" b="1" dirty="0" smtClean="0">
                          <a:solidFill>
                            <a:schemeClr val="bg1">
                              <a:lumMod val="75000"/>
                            </a:schemeClr>
                          </a:solidFill>
                        </a:rPr>
                        <a:t>.002</a:t>
                      </a:r>
                      <a:endParaRPr lang="en-US" sz="2400" b="1" dirty="0">
                        <a:solidFill>
                          <a:schemeClr val="bg1">
                            <a:lumMod val="75000"/>
                          </a:schemeClr>
                        </a:solidFill>
                      </a:endParaRPr>
                    </a:p>
                  </a:txBody>
                  <a:tcPr anchor="ctr">
                    <a:lnL w="28575" cap="flat" cmpd="sng" algn="ctr">
                      <a:solidFill>
                        <a:schemeClr val="bg1">
                          <a:lumMod val="20000"/>
                          <a:lumOff val="80000"/>
                        </a:schemeClr>
                      </a:solidFill>
                      <a:prstDash val="solid"/>
                      <a:round/>
                      <a:headEnd type="none" w="med" len="med"/>
                      <a:tailEnd type="none" w="med" len="med"/>
                    </a:lnL>
                    <a:lnR w="28575" cap="flat" cmpd="sng" algn="ctr">
                      <a:solidFill>
                        <a:schemeClr val="bg1">
                          <a:lumMod val="20000"/>
                          <a:lumOff val="80000"/>
                        </a:schemeClr>
                      </a:solidFill>
                      <a:prstDash val="solid"/>
                      <a:round/>
                      <a:headEnd type="none" w="med" len="med"/>
                      <a:tailEnd type="none" w="med" len="med"/>
                    </a:lnR>
                    <a:lnT w="28575" cap="flat" cmpd="sng" algn="ctr">
                      <a:solidFill>
                        <a:schemeClr val="bg1">
                          <a:lumMod val="20000"/>
                          <a:lumOff val="80000"/>
                        </a:schemeClr>
                      </a:solidFill>
                      <a:prstDash val="solid"/>
                      <a:round/>
                      <a:headEnd type="none" w="med" len="med"/>
                      <a:tailEnd type="none" w="med" len="med"/>
                    </a:lnT>
                    <a:lnB w="28575" cap="flat" cmpd="sng" algn="ctr">
                      <a:solidFill>
                        <a:schemeClr val="bg1">
                          <a:lumMod val="20000"/>
                          <a:lumOff val="80000"/>
                        </a:schemeClr>
                      </a:solidFill>
                      <a:prstDash val="solid"/>
                      <a:round/>
                      <a:headEnd type="none" w="med" len="med"/>
                      <a:tailEnd type="none" w="med" len="med"/>
                    </a:lnB>
                    <a:solidFill>
                      <a:schemeClr val="tx1"/>
                    </a:solidFill>
                  </a:tcPr>
                </a:tc>
                <a:tc>
                  <a:txBody>
                    <a:bodyPr/>
                    <a:lstStyle/>
                    <a:p>
                      <a:pPr algn="ctr"/>
                      <a:r>
                        <a:rPr lang="en-US" sz="2400" b="1" dirty="0" smtClean="0">
                          <a:solidFill>
                            <a:schemeClr val="bg1">
                              <a:lumMod val="75000"/>
                            </a:schemeClr>
                          </a:solidFill>
                        </a:rPr>
                        <a:t>0.91</a:t>
                      </a:r>
                      <a:endParaRPr lang="en-US" sz="2400" b="1" dirty="0">
                        <a:solidFill>
                          <a:schemeClr val="bg1">
                            <a:lumMod val="75000"/>
                          </a:schemeClr>
                        </a:solidFill>
                      </a:endParaRPr>
                    </a:p>
                  </a:txBody>
                  <a:tcPr anchor="ctr">
                    <a:lnL w="28575" cap="flat" cmpd="sng" algn="ctr">
                      <a:solidFill>
                        <a:schemeClr val="bg1">
                          <a:lumMod val="20000"/>
                          <a:lumOff val="80000"/>
                        </a:schemeClr>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bg1">
                          <a:lumMod val="20000"/>
                          <a:lumOff val="80000"/>
                        </a:schemeClr>
                      </a:solidFill>
                      <a:prstDash val="solid"/>
                      <a:round/>
                      <a:headEnd type="none" w="med" len="med"/>
                      <a:tailEnd type="none" w="med" len="med"/>
                    </a:lnB>
                    <a:solidFill>
                      <a:schemeClr val="bg1">
                        <a:lumMod val="20000"/>
                        <a:lumOff val="80000"/>
                      </a:schemeClr>
                    </a:solidFill>
                  </a:tcPr>
                </a:tc>
                <a:tc>
                  <a:txBody>
                    <a:bodyPr/>
                    <a:lstStyle/>
                    <a:p>
                      <a:pPr algn="ctr"/>
                      <a:r>
                        <a:rPr lang="en-US" sz="2400" b="1" dirty="0" smtClean="0">
                          <a:solidFill>
                            <a:schemeClr val="bg1">
                              <a:lumMod val="75000"/>
                            </a:schemeClr>
                          </a:solidFill>
                        </a:rPr>
                        <a:t>.648</a:t>
                      </a:r>
                      <a:endParaRPr lang="en-US" sz="2400" b="1" dirty="0">
                        <a:solidFill>
                          <a:schemeClr val="bg1">
                            <a:lumMod val="75000"/>
                          </a:schemeClr>
                        </a:solidFill>
                      </a:endParaRPr>
                    </a:p>
                  </a:txBody>
                  <a:tcPr anchor="ctr">
                    <a:lnL w="28575" cap="flat" cmpd="sng" algn="ctr">
                      <a:solidFill>
                        <a:schemeClr val="tx1"/>
                      </a:solidFill>
                      <a:prstDash val="solid"/>
                      <a:round/>
                      <a:headEnd type="none" w="med" len="med"/>
                      <a:tailEnd type="none" w="med" len="med"/>
                    </a:lnL>
                    <a:lnR w="28575" cap="flat" cmpd="sng" algn="ctr">
                      <a:solidFill>
                        <a:schemeClr val="bg1">
                          <a:lumMod val="20000"/>
                          <a:lumOff val="80000"/>
                        </a:schemeClr>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bg1">
                          <a:lumMod val="20000"/>
                          <a:lumOff val="80000"/>
                        </a:schemeClr>
                      </a:solidFill>
                      <a:prstDash val="solid"/>
                      <a:round/>
                      <a:headEnd type="none" w="med" len="med"/>
                      <a:tailEnd type="none" w="med" len="med"/>
                    </a:lnB>
                    <a:solidFill>
                      <a:schemeClr val="bg1">
                        <a:lumMod val="20000"/>
                        <a:lumOff val="80000"/>
                      </a:schemeClr>
                    </a:solidFill>
                  </a:tcPr>
                </a:tc>
              </a:tr>
            </a:tbl>
          </a:graphicData>
        </a:graphic>
      </p:graphicFrame>
      <p:sp>
        <p:nvSpPr>
          <p:cNvPr id="5" name="TextBox 4"/>
          <p:cNvSpPr txBox="1"/>
          <p:nvPr/>
        </p:nvSpPr>
        <p:spPr>
          <a:xfrm>
            <a:off x="446985" y="6324600"/>
            <a:ext cx="4429482" cy="369332"/>
          </a:xfrm>
          <a:prstGeom prst="rect">
            <a:avLst/>
          </a:prstGeom>
          <a:noFill/>
        </p:spPr>
        <p:txBody>
          <a:bodyPr wrap="none" rtlCol="0">
            <a:spAutoFit/>
          </a:bodyPr>
          <a:lstStyle/>
          <a:p>
            <a:r>
              <a:rPr lang="en-US" dirty="0" err="1" smtClean="0"/>
              <a:t>Tournigand</a:t>
            </a:r>
            <a:r>
              <a:rPr lang="en-US" dirty="0" smtClean="0"/>
              <a:t> et al. JCO 30 (27):3353, 2012</a:t>
            </a:r>
            <a:endParaRPr lang="en-US" dirty="0"/>
          </a:p>
        </p:txBody>
      </p:sp>
      <p:sp>
        <p:nvSpPr>
          <p:cNvPr id="6" name="TextBox 5"/>
          <p:cNvSpPr txBox="1"/>
          <p:nvPr/>
        </p:nvSpPr>
        <p:spPr>
          <a:xfrm>
            <a:off x="381000" y="5638800"/>
            <a:ext cx="8458200" cy="646331"/>
          </a:xfrm>
          <a:prstGeom prst="rect">
            <a:avLst/>
          </a:prstGeom>
          <a:noFill/>
        </p:spPr>
        <p:txBody>
          <a:bodyPr wrap="square" rtlCol="0">
            <a:spAutoFit/>
          </a:bodyPr>
          <a:lstStyle/>
          <a:p>
            <a:r>
              <a:rPr lang="en-US" b="1" dirty="0" smtClean="0"/>
              <a:t>*T4, tumor perforation, bowel obstruction, poor differentiation, venous invasion,  or &lt;10 LN</a:t>
            </a:r>
            <a:endParaRPr lang="en-US" b="1" dirty="0"/>
          </a:p>
        </p:txBody>
      </p:sp>
    </p:spTree>
    <p:extLst>
      <p:ext uri="{BB962C8B-B14F-4D97-AF65-F5344CB8AC3E}">
        <p14:creationId xmlns:p14="http://schemas.microsoft.com/office/powerpoint/2010/main" val="176056052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CVEG_21164_CRC_Vern_DT4">
  <a:themeElements>
    <a:clrScheme name="">
      <a:dk1>
        <a:srgbClr val="FF8100"/>
      </a:dk1>
      <a:lt1>
        <a:srgbClr val="FFFFFF"/>
      </a:lt1>
      <a:dk2>
        <a:srgbClr val="000066"/>
      </a:dk2>
      <a:lt2>
        <a:srgbClr val="FFFF00"/>
      </a:lt2>
      <a:accent1>
        <a:srgbClr val="FF0000"/>
      </a:accent1>
      <a:accent2>
        <a:srgbClr val="B2B2B2"/>
      </a:accent2>
      <a:accent3>
        <a:srgbClr val="AAAAB8"/>
      </a:accent3>
      <a:accent4>
        <a:srgbClr val="DADADA"/>
      </a:accent4>
      <a:accent5>
        <a:srgbClr val="FFAAAA"/>
      </a:accent5>
      <a:accent6>
        <a:srgbClr val="A1A1A1"/>
      </a:accent6>
      <a:hlink>
        <a:srgbClr val="3366FF"/>
      </a:hlink>
      <a:folHlink>
        <a:srgbClr val="66FF33"/>
      </a:folHlink>
    </a:clrScheme>
    <a:fontScheme name="CVEG_21164_CRC_Vern_DT4">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1" i="1" u="none" strike="noStrike" cap="none" normalizeH="0" baseline="0" smtClean="0">
            <a:ln>
              <a:noFill/>
            </a:ln>
            <a:solidFill>
              <a:srgbClr val="FF0000"/>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2857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1" i="1" u="none" strike="noStrike" cap="none" normalizeH="0" baseline="0" smtClean="0">
            <a:ln>
              <a:noFill/>
            </a:ln>
            <a:solidFill>
              <a:srgbClr val="FF0000"/>
            </a:solidFill>
            <a:effectLst/>
            <a:latin typeface="Arial" pitchFamily="34" charset="0"/>
          </a:defRPr>
        </a:defPPr>
      </a:lstStyle>
    </a:lnDef>
  </a:objectDefaults>
  <a:extraClrSchemeLst>
    <a:extraClrScheme>
      <a:clrScheme name="CVEG_21164_CRC_Vern_DT4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VEG_21164_CRC_Vern_DT4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VEG_21164_CRC_Vern_DT4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VEG_21164_CRC_Vern_DT4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VEG_21164_CRC_Vern_DT4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VEG_21164_CRC_Vern_DT4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VEG_21164_CRC_Vern_DT4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CVEG_21164_CRC_Vern_DT4 8">
        <a:dk1>
          <a:srgbClr val="000000"/>
        </a:dk1>
        <a:lt1>
          <a:srgbClr val="FFFFFF"/>
        </a:lt1>
        <a:dk2>
          <a:srgbClr val="44BEBE"/>
        </a:dk2>
        <a:lt2>
          <a:srgbClr val="008080"/>
        </a:lt2>
        <a:accent1>
          <a:srgbClr val="BFFC44"/>
        </a:accent1>
        <a:accent2>
          <a:srgbClr val="BCBCBC"/>
        </a:accent2>
        <a:accent3>
          <a:srgbClr val="FFFFFF"/>
        </a:accent3>
        <a:accent4>
          <a:srgbClr val="000000"/>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
      <a:clrScheme name="CVEG_21164_CRC_Vern_DT4 9">
        <a:dk1>
          <a:srgbClr val="008080"/>
        </a:dk1>
        <a:lt1>
          <a:srgbClr val="FFFFFF"/>
        </a:lt1>
        <a:dk2>
          <a:srgbClr val="000C28"/>
        </a:dk2>
        <a:lt2>
          <a:srgbClr val="44BEBE"/>
        </a:lt2>
        <a:accent1>
          <a:srgbClr val="BFFC44"/>
        </a:accent1>
        <a:accent2>
          <a:srgbClr val="BCBCBC"/>
        </a:accent2>
        <a:accent3>
          <a:srgbClr val="AAAAAC"/>
        </a:accent3>
        <a:accent4>
          <a:srgbClr val="DADADA"/>
        </a:accent4>
        <a:accent5>
          <a:srgbClr val="DCFDB0"/>
        </a:accent5>
        <a:accent6>
          <a:srgbClr val="AAAAAA"/>
        </a:accent6>
        <a:hlink>
          <a:srgbClr val="EBEBEB"/>
        </a:hlink>
        <a:folHlink>
          <a:srgbClr val="000C28"/>
        </a:folHlink>
      </a:clrScheme>
      <a:clrMap bg1="dk2" tx1="lt1" bg2="dk1" tx2="lt2" accent1="accent1" accent2="accent2" accent3="accent3" accent4="accent4" accent5="accent5" accent6="accent6" hlink="hlink" folHlink="folHlink"/>
    </a:extraClrScheme>
    <a:extraClrScheme>
      <a:clrScheme name="CVEG_21164_CRC_Vern_DT4 10">
        <a:dk1>
          <a:srgbClr val="FFFFFF"/>
        </a:dk1>
        <a:lt1>
          <a:srgbClr val="FFFFFF"/>
        </a:lt1>
        <a:dk2>
          <a:srgbClr val="44BEBE"/>
        </a:dk2>
        <a:lt2>
          <a:srgbClr val="008080"/>
        </a:lt2>
        <a:accent1>
          <a:srgbClr val="BFFC44"/>
        </a:accent1>
        <a:accent2>
          <a:srgbClr val="BCBCBC"/>
        </a:accent2>
        <a:accent3>
          <a:srgbClr val="FFFFFF"/>
        </a:accent3>
        <a:accent4>
          <a:srgbClr val="DADADA"/>
        </a:accent4>
        <a:accent5>
          <a:srgbClr val="DCFDB0"/>
        </a:accent5>
        <a:accent6>
          <a:srgbClr val="AAAAAA"/>
        </a:accent6>
        <a:hlink>
          <a:srgbClr val="EBEBEB"/>
        </a:hlink>
        <a:folHlink>
          <a:srgbClr val="000C2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jo temp w/o lines11/30/00">
  <a:themeElements>
    <a:clrScheme name="">
      <a:dk1>
        <a:srgbClr val="000000"/>
      </a:dk1>
      <a:lt1>
        <a:srgbClr val="FFFFFF"/>
      </a:lt1>
      <a:dk2>
        <a:srgbClr val="210AA8"/>
      </a:dk2>
      <a:lt2>
        <a:srgbClr val="FFFF00"/>
      </a:lt2>
      <a:accent1>
        <a:srgbClr val="F47A00"/>
      </a:accent1>
      <a:accent2>
        <a:srgbClr val="0EF20E"/>
      </a:accent2>
      <a:accent3>
        <a:srgbClr val="ABAAD1"/>
      </a:accent3>
      <a:accent4>
        <a:srgbClr val="DADADA"/>
      </a:accent4>
      <a:accent5>
        <a:srgbClr val="F8BEAA"/>
      </a:accent5>
      <a:accent6>
        <a:srgbClr val="0CDB0C"/>
      </a:accent6>
      <a:hlink>
        <a:srgbClr val="FFFF00"/>
      </a:hlink>
      <a:folHlink>
        <a:srgbClr val="66FFCC"/>
      </a:folHlink>
    </a:clrScheme>
    <a:fontScheme name="mjo temp w/o lines11/30/00">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1"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1" i="0" u="none" strike="noStrike" cap="none" normalizeH="0" baseline="0" smtClean="0">
            <a:ln>
              <a:noFill/>
            </a:ln>
            <a:solidFill>
              <a:schemeClr val="tx1"/>
            </a:solidFill>
            <a:effectLst/>
            <a:latin typeface="Tahoma" pitchFamily="34" charset="0"/>
          </a:defRPr>
        </a:defPPr>
      </a:lstStyle>
    </a:lnDef>
  </a:objectDefaults>
  <a:extraClrSchemeLst>
    <a:extraClrScheme>
      <a:clrScheme name="mjo temp w/o lines11/30/00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jo temp w/o lines11/30/00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jo temp w/o lines11/30/00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jo temp w/o lines11/30/00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jo temp w/o lines11/30/00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jo temp w/o lines11/30/00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jo temp w/o lines11/30/00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mjo temp w/o lines11/30/00 8">
        <a:dk1>
          <a:srgbClr val="808080"/>
        </a:dk1>
        <a:lt1>
          <a:srgbClr val="FFFFFF"/>
        </a:lt1>
        <a:dk2>
          <a:srgbClr val="210AA8"/>
        </a:dk2>
        <a:lt2>
          <a:srgbClr val="FFFF00"/>
        </a:lt2>
        <a:accent1>
          <a:srgbClr val="00CC99"/>
        </a:accent1>
        <a:accent2>
          <a:srgbClr val="FF3300"/>
        </a:accent2>
        <a:accent3>
          <a:srgbClr val="ABAAD1"/>
        </a:accent3>
        <a:accent4>
          <a:srgbClr val="DADADA"/>
        </a:accent4>
        <a:accent5>
          <a:srgbClr val="AAE2CA"/>
        </a:accent5>
        <a:accent6>
          <a:srgbClr val="E72D00"/>
        </a:accent6>
        <a:hlink>
          <a:srgbClr val="00FF00"/>
        </a:hlink>
        <a:folHlink>
          <a:srgbClr val="FFFF00"/>
        </a:folHlink>
      </a:clrScheme>
      <a:clrMap bg1="dk2" tx1="lt1" bg2="dk1" tx2="lt2" accent1="accent1" accent2="accent2" accent3="accent3" accent4="accent4" accent5="accent5" accent6="accent6" hlink="hlink" folHlink="folHlink"/>
    </a:extraClrScheme>
    <a:extraClrScheme>
      <a:clrScheme name="mjo temp w/o lines11/30/00 9">
        <a:dk1>
          <a:srgbClr val="808080"/>
        </a:dk1>
        <a:lt1>
          <a:srgbClr val="FFFFFF"/>
        </a:lt1>
        <a:dk2>
          <a:srgbClr val="210AA8"/>
        </a:dk2>
        <a:lt2>
          <a:srgbClr val="FFFFFF"/>
        </a:lt2>
        <a:accent1>
          <a:srgbClr val="00CC99"/>
        </a:accent1>
        <a:accent2>
          <a:srgbClr val="FF3300"/>
        </a:accent2>
        <a:accent3>
          <a:srgbClr val="ABAAD1"/>
        </a:accent3>
        <a:accent4>
          <a:srgbClr val="DADADA"/>
        </a:accent4>
        <a:accent5>
          <a:srgbClr val="AAE2CA"/>
        </a:accent5>
        <a:accent6>
          <a:srgbClr val="E72D00"/>
        </a:accent6>
        <a:hlink>
          <a:srgbClr val="00FF00"/>
        </a:hlink>
        <a:folHlink>
          <a:srgbClr val="FFFF0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1661</TotalTime>
  <Words>1903</Words>
  <Application>Microsoft Macintosh PowerPoint</Application>
  <PresentationFormat>On-screen Show (4:3)</PresentationFormat>
  <Paragraphs>418</Paragraphs>
  <Slides>28</Slides>
  <Notes>28</Notes>
  <HiddenSlides>0</HiddenSlides>
  <MMClips>0</MMClips>
  <ScaleCrop>false</ScaleCrop>
  <HeadingPairs>
    <vt:vector size="4" baseType="variant">
      <vt:variant>
        <vt:lpstr>Theme</vt:lpstr>
      </vt:variant>
      <vt:variant>
        <vt:i4>3</vt:i4>
      </vt:variant>
      <vt:variant>
        <vt:lpstr>Slide Titles</vt:lpstr>
      </vt:variant>
      <vt:variant>
        <vt:i4>28</vt:i4>
      </vt:variant>
    </vt:vector>
  </HeadingPairs>
  <TitlesOfParts>
    <vt:vector size="31" baseType="lpstr">
      <vt:lpstr>CVEG_21164_CRC_Vern_DT4</vt:lpstr>
      <vt:lpstr>mjo temp w/o lines11/30/00</vt:lpstr>
      <vt:lpstr>1_Blank Presentation</vt:lpstr>
      <vt:lpstr>PowerPoint Presentation</vt:lpstr>
      <vt:lpstr>Is There a Role for  Oxaliplatin-Based Adjuvant Therapy in Stage II Colon Cancer?</vt:lpstr>
      <vt:lpstr>PowerPoint Presentation</vt:lpstr>
      <vt:lpstr>How much absolute benefit in terms of reduction in the risk of relapse do you believe is necessary to justify using ________________________?</vt:lpstr>
      <vt:lpstr>5-Year Relative Survival By AJCC Stage</vt:lpstr>
      <vt:lpstr>Stage II Colon Cancer:   The Problem</vt:lpstr>
      <vt:lpstr>PowerPoint Presentation</vt:lpstr>
      <vt:lpstr>MOSAIC: OS: Stage II and Stage III</vt:lpstr>
      <vt:lpstr>MOSAIC Adjuvant Trial: FOLFOX4 vs. LV5FU2 x 6 Months</vt:lpstr>
      <vt:lpstr>PowerPoint Presentation</vt:lpstr>
      <vt:lpstr>How to interpret these data?</vt:lpstr>
      <vt:lpstr>  Validation of the 12-gene colon cancer Recurrence Score (RS) in NSABP C-07 as a predictor of recurrence in stage II and III colon cancer patients treated with 5FU/LV (FU) and 5FU/LV + oxaliplatin (FU+Ox) </vt:lpstr>
      <vt:lpstr>The 12-Gene Oncotype DX®  Colon Cancer Recurrence Score®*</vt:lpstr>
      <vt:lpstr>Development and Validation of  the 12-Gene Colon Cancer Recurrence Score</vt:lpstr>
      <vt:lpstr>Pre-Specified Primary Analysis:  Recurrence Score Predicts Recurrence Risk in Stage II &amp; III Colon Cancer Patients in NSABP C-07 (n=892)</vt:lpstr>
      <vt:lpstr>Contribution of RS Beyond                               Clinical and Pathologic Covariates Pre-specified Multivariate Analysis (n=892)</vt:lpstr>
      <vt:lpstr>Five-Year Recurrence Risk in 5FU Treated Arm Cox Regression Analysis (n=892)</vt:lpstr>
      <vt:lpstr>Five-Year Recurrence Risk  by Recurrence Score (RS)</vt:lpstr>
      <vt:lpstr>Primary Analysis: Recurrence Score Predicts Recurrence Risk in Stage II &amp; III Colon Cancer Patients in NSABP C-07 (n=892)</vt:lpstr>
      <vt:lpstr>Conclusion </vt:lpstr>
      <vt:lpstr>PowerPoint Presentation</vt:lpstr>
      <vt:lpstr>Case: 60 yo with Grade II MSS T3N0 (27 nodes) tumor  Oncotype DX colon cancer assay?</vt:lpstr>
      <vt:lpstr>PowerPoint Presentation</vt:lpstr>
      <vt:lpstr>PowerPoint Presentation</vt:lpstr>
      <vt:lpstr>Case: 60 yo with Grade II MSS T4N0 (27 nodes) tumor   Oncotype DX colon cancer assay?</vt:lpstr>
      <vt:lpstr>PowerPoint Presentation</vt:lpstr>
      <vt:lpstr>Case: 60 yo with Grade II MSS T4N0 (27 nodes) tumor   Systemic treatment?</vt:lpstr>
      <vt:lpstr>Case: 60 yo with Grade II MSS T4N2 (27 nodes) tumor   Oncotype DX colon cancer assay?</vt:lpstr>
    </vt:vector>
  </TitlesOfParts>
  <Manager/>
  <Company>Research To Practice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To Practice</dc:title>
  <dc:subject/>
  <dc:creator>Research To Practice</dc:creator>
  <cp:keywords/>
  <dc:description/>
  <cp:lastModifiedBy>Aura Herrmann</cp:lastModifiedBy>
  <cp:revision>52</cp:revision>
  <dcterms:created xsi:type="dcterms:W3CDTF">2013-01-20T12:00:37Z</dcterms:created>
  <dcterms:modified xsi:type="dcterms:W3CDTF">2013-03-12T22:09:16Z</dcterms:modified>
  <cp:category/>
</cp:coreProperties>
</file>