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embeddings/oleObject1.bin" ContentType="application/vnd.openxmlformats-officedocument.oleObject"/>
  <Override PartName="/ppt/notesSlides/notesSlide8.xml" ContentType="application/vnd.openxmlformats-officedocument.presentationml.notesSlide+xml"/>
  <Override PartName="/ppt/embeddings/oleObject2.bin" ContentType="application/vnd.openxmlformats-officedocument.oleObject"/>
  <Override PartName="/ppt/notesSlides/notesSlide9.xml" ContentType="application/vnd.openxmlformats-officedocument.presentationml.notesSlide+xml"/>
  <Override PartName="/ppt/embeddings/oleObject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5128" r:id="rId2"/>
  </p:sldMasterIdLst>
  <p:notesMasterIdLst>
    <p:notesMasterId r:id="rId12"/>
  </p:notesMasterIdLst>
  <p:handoutMasterIdLst>
    <p:handoutMasterId r:id="rId13"/>
  </p:handoutMasterIdLst>
  <p:sldIdLst>
    <p:sldId id="298" r:id="rId3"/>
    <p:sldId id="287" r:id="rId4"/>
    <p:sldId id="289" r:id="rId5"/>
    <p:sldId id="297" r:id="rId6"/>
    <p:sldId id="296" r:id="rId7"/>
    <p:sldId id="292" r:id="rId8"/>
    <p:sldId id="293" r:id="rId9"/>
    <p:sldId id="294" r:id="rId10"/>
    <p:sldId id="295" r:id="rId1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E0E3"/>
    <a:srgbClr val="A6A6A6"/>
    <a:srgbClr val="004383"/>
    <a:srgbClr val="005796"/>
    <a:srgbClr val="012A50"/>
    <a:srgbClr val="EFC53D"/>
    <a:srgbClr val="FCB0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224" autoAdjust="0"/>
    <p:restoredTop sz="90594" autoAdjust="0"/>
  </p:normalViewPr>
  <p:slideViewPr>
    <p:cSldViewPr>
      <p:cViewPr>
        <p:scale>
          <a:sx n="100" d="100"/>
          <a:sy n="100" d="100"/>
        </p:scale>
        <p:origin x="-2328"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4" d="100"/>
          <a:sy n="84" d="100"/>
        </p:scale>
        <p:origin x="-2944"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79416B8-CF8B-7640-B47E-7A5DEE4448E0}" type="datetimeFigureOut">
              <a:rPr lang="en-US"/>
              <a:pPr>
                <a:defRPr/>
              </a:pPr>
              <a:t>3/12/13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6EAC32C-666E-8C4F-80CB-08888815048A}" type="slidenum">
              <a:rPr lang="en-US"/>
              <a:pPr>
                <a:defRPr/>
              </a:pPr>
              <a:t>‹#›</a:t>
            </a:fld>
            <a:endParaRPr lang="en-US"/>
          </a:p>
        </p:txBody>
      </p:sp>
    </p:spTree>
    <p:extLst>
      <p:ext uri="{BB962C8B-B14F-4D97-AF65-F5344CB8AC3E}">
        <p14:creationId xmlns:p14="http://schemas.microsoft.com/office/powerpoint/2010/main" val="2397828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3" name="Rectangle 3"/>
          <p:cNvSpPr>
            <a:spLocks noGrp="1" noChangeArrowheads="1"/>
          </p:cNvSpPr>
          <p:nvPr>
            <p:ph type="dt" idx="1"/>
          </p:nvPr>
        </p:nvSpPr>
        <p:spPr bwMode="auto">
          <a:xfrm>
            <a:off x="388620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defRPr sz="1200"/>
            </a:lvl1pPr>
          </a:lstStyle>
          <a:p>
            <a:pPr>
              <a:defRPr/>
            </a:pPr>
            <a:fld id="{133AE368-95B0-C747-A94A-9B756A4DCF30}" type="slidenum">
              <a:rPr lang="en-US"/>
              <a:pPr>
                <a:defRPr/>
              </a:pPr>
              <a:t>‹#›</a:t>
            </a:fld>
            <a:endParaRPr lang="en-US"/>
          </a:p>
        </p:txBody>
      </p:sp>
    </p:spTree>
    <p:extLst>
      <p:ext uri="{BB962C8B-B14F-4D97-AF65-F5344CB8AC3E}">
        <p14:creationId xmlns:p14="http://schemas.microsoft.com/office/powerpoint/2010/main" val="141045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Slide Image Placeholder 1"/>
          <p:cNvSpPr>
            <a:spLocks noGrp="1" noRot="1" noChangeAspect="1"/>
          </p:cNvSpPr>
          <p:nvPr>
            <p:ph type="sldImg"/>
          </p:nvPr>
        </p:nvSpPr>
        <p:spPr>
          <a:ln/>
        </p:spPr>
      </p:sp>
      <p:sp>
        <p:nvSpPr>
          <p:cNvPr id="819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819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4B51BD5-2355-6B41-858E-63A5876B777A}" type="slidenum">
              <a:rPr lang="en-US" sz="1200"/>
              <a:pPr/>
              <a:t>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49F64BF-3C1E-3648-AC24-3209557A8A21}" type="slidenum">
              <a:rPr lang="en-US" sz="1200">
                <a:solidFill>
                  <a:srgbClr val="000000"/>
                </a:solidFill>
              </a:rPr>
              <a:pPr/>
              <a:t>2</a:t>
            </a:fld>
            <a:endParaRPr lang="en-US" sz="1200">
              <a:solidFill>
                <a:srgbClr val="000000"/>
              </a:solidFill>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a:ln/>
        </p:spPr>
      </p:sp>
      <p:sp>
        <p:nvSpPr>
          <p:cNvPr id="12290"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2291"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F4ABCAB-4B23-A64B-9A64-028CCE6304C2}" type="slidenum">
              <a:rPr lang="en-US" sz="1200"/>
              <a:pPr/>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p:cNvSpPr>
          <p:nvPr>
            <p:ph type="sldImg"/>
          </p:nvPr>
        </p:nvSpPr>
        <p:spPr>
          <a:ln/>
        </p:spPr>
      </p:sp>
      <p:sp>
        <p:nvSpPr>
          <p:cNvPr id="14338"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4339"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B7D71E6-FD83-A34A-AAEE-E641CB67230B}" type="slidenum">
              <a:rPr lang="en-US" sz="1200"/>
              <a:pPr/>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a:ln/>
        </p:spPr>
      </p:sp>
      <p:sp>
        <p:nvSpPr>
          <p:cNvPr id="163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638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03262B7-FE85-5644-9ABC-16DD8177551C}" type="slidenum">
              <a:rPr lang="en-US" sz="1200"/>
              <a:pPr/>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0DA5FC6-7409-084E-979D-49CEC6FC9FDD}" type="slidenum">
              <a:rPr lang="en-US" sz="1200"/>
              <a:pPr/>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Notes Placeholder 1"/>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693801670"/>
      </p:ext>
    </p:extLst>
  </p:cSld>
  <p:clrMapOvr>
    <a:masterClrMapping/>
  </p:clrMapOvr>
  <p:transition xmlns:p14="http://schemas.microsoft.com/office/powerpoint/2010/mai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128403"/>
      </p:ext>
    </p:extLst>
  </p:cSld>
  <p:clrMapOvr>
    <a:masterClrMapping/>
  </p:clrMapOvr>
  <p:transition xmlns:p14="http://schemas.microsoft.com/office/powerpoint/2010/mai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75801092"/>
      </p:ext>
    </p:extLst>
  </p:cSld>
  <p:clrMapOvr>
    <a:masterClrMapping/>
  </p:clrMapOvr>
  <p:transition xmlns:p14="http://schemas.microsoft.com/office/powerpoint/2010/mai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RTP_SlideBackground-ASCO-GI-13_v1fr-Tit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85800" y="1981200"/>
            <a:ext cx="7772400" cy="1143000"/>
          </a:xfrm>
        </p:spPr>
        <p:txBody>
          <a:bodyPr/>
          <a:lstStyle>
            <a:lvl1pPr algn="ctr">
              <a:defRPr sz="2300"/>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3584069129"/>
      </p:ext>
    </p:extLst>
  </p:cSld>
  <p:clrMapOvr>
    <a:masterClrMapping/>
  </p:clrMapOvr>
  <p:transition xmlns:p14="http://schemas.microsoft.com/office/powerpoint/2010/mai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2786237"/>
      </p:ext>
    </p:extLst>
  </p:cSld>
  <p:clrMapOvr>
    <a:masterClrMapping/>
  </p:clrMapOvr>
  <p:transition xmlns:p14="http://schemas.microsoft.com/office/powerpoint/2010/mai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53340100"/>
      </p:ext>
    </p:extLst>
  </p:cSld>
  <p:clrMapOvr>
    <a:masterClrMapping/>
  </p:clrMapOvr>
  <p:transition xmlns:p14="http://schemas.microsoft.com/office/powerpoint/2010/main"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0685055"/>
      </p:ext>
    </p:extLst>
  </p:cSld>
  <p:clrMapOvr>
    <a:masterClrMapping/>
  </p:clrMapOvr>
  <p:transition xmlns:p14="http://schemas.microsoft.com/office/powerpoint/2010/main"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3619619"/>
      </p:ext>
    </p:extLst>
  </p:cSld>
  <p:clrMapOvr>
    <a:masterClrMapping/>
  </p:clrMapOvr>
  <p:transition xmlns:p14="http://schemas.microsoft.com/office/powerpoint/2010/main"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01771942"/>
      </p:ext>
    </p:extLst>
  </p:cSld>
  <p:clrMapOvr>
    <a:masterClrMapping/>
  </p:clrMapOvr>
  <p:transition xmlns:p14="http://schemas.microsoft.com/office/powerpoint/2010/main"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687854"/>
      </p:ext>
    </p:extLst>
  </p:cSld>
  <p:clrMapOvr>
    <a:masterClrMapping/>
  </p:clrMapOvr>
  <p:transition xmlns:p14="http://schemas.microsoft.com/office/powerpoint/2010/main"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0457993"/>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3388798"/>
      </p:ext>
    </p:extLst>
  </p:cSld>
  <p:clrMapOvr>
    <a:masterClrMapping/>
  </p:clrMapOvr>
  <p:transition xmlns:p14="http://schemas.microsoft.com/office/powerpoint/2010/mai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95202765"/>
      </p:ext>
    </p:extLst>
  </p:cSld>
  <p:clrMapOvr>
    <a:masterClrMapping/>
  </p:clrMapOvr>
  <p:transition xmlns:p14="http://schemas.microsoft.com/office/powerpoint/2010/main"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61305392"/>
      </p:ext>
    </p:extLst>
  </p:cSld>
  <p:clrMapOvr>
    <a:masterClrMapping/>
  </p:clrMapOvr>
  <p:transition xmlns:p14="http://schemas.microsoft.com/office/powerpoint/2010/main"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489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489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9491803"/>
      </p:ext>
    </p:extLst>
  </p:cSld>
  <p:clrMapOvr>
    <a:masterClrMapping/>
  </p:clrMapOvr>
  <p:transition xmlns:p14="http://schemas.microsoft.com/office/powerpoint/2010/mai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1734850"/>
      </p:ext>
    </p:extLst>
  </p:cSld>
  <p:clrMapOvr>
    <a:masterClrMapping/>
  </p:clrMapOvr>
  <p:transition xmlns:p14="http://schemas.microsoft.com/office/powerpoint/2010/mai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62088"/>
            <a:ext cx="3810000" cy="5027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247168"/>
      </p:ext>
    </p:extLst>
  </p:cSld>
  <p:clrMapOvr>
    <a:masterClrMapping/>
  </p:clrMapOvr>
  <p:transition xmlns:p14="http://schemas.microsoft.com/office/powerpoint/2010/mai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8795396"/>
      </p:ext>
    </p:extLst>
  </p:cSld>
  <p:clrMapOvr>
    <a:masterClrMapping/>
  </p:clrMapOvr>
  <p:transition xmlns:p14="http://schemas.microsoft.com/office/powerpoint/2010/mai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59964019"/>
      </p:ext>
    </p:extLst>
  </p:cSld>
  <p:clrMapOvr>
    <a:masterClrMapping/>
  </p:clrMapOvr>
  <p:transition xmlns:p14="http://schemas.microsoft.com/office/powerpoint/2010/mai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91686"/>
      </p:ext>
    </p:extLst>
  </p:cSld>
  <p:clrMapOvr>
    <a:masterClrMapping/>
  </p:clrMapOvr>
  <p:transition xmlns:p14="http://schemas.microsoft.com/office/powerpoint/2010/mai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5689203"/>
      </p:ext>
    </p:extLst>
  </p:cSld>
  <p:clrMapOvr>
    <a:masterClrMapping/>
  </p:clrMapOvr>
  <p:transition xmlns:p14="http://schemas.microsoft.com/office/powerpoint/2010/mai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5597354"/>
      </p:ext>
    </p:extLst>
  </p:cSld>
  <p:clrMapOvr>
    <a:masterClrMapping/>
  </p:clrMapOvr>
  <p:transition xmlns:p14="http://schemas.microsoft.com/office/powerpoint/2010/main"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306" r:id="rId1"/>
    <p:sldLayoutId id="2147485286" r:id="rId2"/>
    <p:sldLayoutId id="2147485287" r:id="rId3"/>
    <p:sldLayoutId id="2147485288" r:id="rId4"/>
    <p:sldLayoutId id="2147485289" r:id="rId5"/>
    <p:sldLayoutId id="2147485290" r:id="rId6"/>
    <p:sldLayoutId id="2147485291" r:id="rId7"/>
    <p:sldLayoutId id="2147485292" r:id="rId8"/>
    <p:sldLayoutId id="2147485293" r:id="rId9"/>
    <p:sldLayoutId id="2147485294" r:id="rId10"/>
    <p:sldLayoutId id="2147485295"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1" descr="RTP_SlideBackground-YiR_v3fr-bulleted.pn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2"/>
          <p:cNvSpPr>
            <a:spLocks noGrp="1" noChangeArrowheads="1"/>
          </p:cNvSpPr>
          <p:nvPr>
            <p:ph type="title"/>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85800" y="1462088"/>
            <a:ext cx="7772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5307" r:id="rId1"/>
    <p:sldLayoutId id="2147485296" r:id="rId2"/>
    <p:sldLayoutId id="2147485297" r:id="rId3"/>
    <p:sldLayoutId id="2147485298" r:id="rId4"/>
    <p:sldLayoutId id="2147485299" r:id="rId5"/>
    <p:sldLayoutId id="2147485300" r:id="rId6"/>
    <p:sldLayoutId id="2147485301" r:id="rId7"/>
    <p:sldLayoutId id="2147485302" r:id="rId8"/>
    <p:sldLayoutId id="2147485303" r:id="rId9"/>
    <p:sldLayoutId id="2147485304" r:id="rId10"/>
    <p:sldLayoutId id="2147485305" r:id="rId11"/>
  </p:sldLayoutIdLst>
  <p:transition xmlns:p14="http://schemas.microsoft.com/office/powerpoint/2010/main" advClick="0"/>
  <p:txStyles>
    <p:titleStyle>
      <a:lvl1pPr algn="l" rtl="0" eaLnBrk="0" fontAlgn="base" hangingPunct="0">
        <a:spcBef>
          <a:spcPct val="0"/>
        </a:spcBef>
        <a:spcAft>
          <a:spcPct val="0"/>
        </a:spcAft>
        <a:defRPr sz="2600" b="1">
          <a:solidFill>
            <a:srgbClr val="BBE0E3"/>
          </a:solidFill>
          <a:latin typeface="+mj-lt"/>
          <a:ea typeface="+mj-ea"/>
          <a:cs typeface="+mj-cs"/>
        </a:defRPr>
      </a:lvl1pPr>
      <a:lvl2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2pPr>
      <a:lvl3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3pPr>
      <a:lvl4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4pPr>
      <a:lvl5pPr algn="l" rtl="0" eaLnBrk="0" fontAlgn="base" hangingPunct="0">
        <a:spcBef>
          <a:spcPct val="0"/>
        </a:spcBef>
        <a:spcAft>
          <a:spcPct val="0"/>
        </a:spcAft>
        <a:defRPr sz="2600" b="1">
          <a:solidFill>
            <a:srgbClr val="BBE0E3"/>
          </a:solidFill>
          <a:latin typeface="Arial" charset="0"/>
          <a:ea typeface="ＭＳ Ｐゴシック" charset="0"/>
          <a:cs typeface="ＭＳ Ｐゴシック" charset="0"/>
        </a:defRPr>
      </a:lvl5pPr>
      <a:lvl6pPr marL="457200" algn="l" rtl="0" fontAlgn="base">
        <a:spcBef>
          <a:spcPct val="0"/>
        </a:spcBef>
        <a:spcAft>
          <a:spcPct val="0"/>
        </a:spcAft>
        <a:defRPr sz="2600" b="1">
          <a:solidFill>
            <a:srgbClr val="EFC53D"/>
          </a:solidFill>
          <a:latin typeface="Arial" charset="0"/>
          <a:ea typeface="ＭＳ Ｐゴシック" charset="0"/>
          <a:cs typeface="ＭＳ Ｐゴシック" charset="0"/>
        </a:defRPr>
      </a:lvl6pPr>
      <a:lvl7pPr marL="914400" algn="l" rtl="0" fontAlgn="base">
        <a:spcBef>
          <a:spcPct val="0"/>
        </a:spcBef>
        <a:spcAft>
          <a:spcPct val="0"/>
        </a:spcAft>
        <a:defRPr sz="2600" b="1">
          <a:solidFill>
            <a:srgbClr val="EFC53D"/>
          </a:solidFill>
          <a:latin typeface="Arial" charset="0"/>
          <a:ea typeface="ＭＳ Ｐゴシック" charset="0"/>
          <a:cs typeface="ＭＳ Ｐゴシック" charset="0"/>
        </a:defRPr>
      </a:lvl7pPr>
      <a:lvl8pPr marL="1371600" algn="l" rtl="0" fontAlgn="base">
        <a:spcBef>
          <a:spcPct val="0"/>
        </a:spcBef>
        <a:spcAft>
          <a:spcPct val="0"/>
        </a:spcAft>
        <a:defRPr sz="2600" b="1">
          <a:solidFill>
            <a:srgbClr val="EFC53D"/>
          </a:solidFill>
          <a:latin typeface="Arial" charset="0"/>
          <a:ea typeface="ＭＳ Ｐゴシック" charset="0"/>
          <a:cs typeface="ＭＳ Ｐゴシック" charset="0"/>
        </a:defRPr>
      </a:lvl8pPr>
      <a:lvl9pPr marL="1828800" algn="l" rtl="0" fontAlgn="base">
        <a:spcBef>
          <a:spcPct val="0"/>
        </a:spcBef>
        <a:spcAft>
          <a:spcPct val="0"/>
        </a:spcAft>
        <a:defRPr sz="2600" b="1">
          <a:solidFill>
            <a:srgbClr val="EFC53D"/>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25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500">
          <a:solidFill>
            <a:schemeClr val="bg1"/>
          </a:solidFill>
          <a:latin typeface="+mn-lt"/>
          <a:ea typeface="+mn-ea"/>
        </a:defRPr>
      </a:lvl2pPr>
      <a:lvl3pPr marL="1143000" indent="-228600" algn="l" rtl="0" eaLnBrk="0" fontAlgn="base" hangingPunct="0">
        <a:spcBef>
          <a:spcPct val="20000"/>
        </a:spcBef>
        <a:spcAft>
          <a:spcPct val="0"/>
        </a:spcAft>
        <a:buChar char="•"/>
        <a:defRPr sz="2500">
          <a:solidFill>
            <a:schemeClr val="bg1"/>
          </a:solidFill>
          <a:latin typeface="+mn-lt"/>
          <a:ea typeface="+mn-ea"/>
        </a:defRPr>
      </a:lvl3pPr>
      <a:lvl4pPr marL="1600200" indent="-228600" algn="l" rtl="0" eaLnBrk="0" fontAlgn="base" hangingPunct="0">
        <a:spcBef>
          <a:spcPct val="20000"/>
        </a:spcBef>
        <a:spcAft>
          <a:spcPct val="0"/>
        </a:spcAft>
        <a:buChar char="–"/>
        <a:defRPr sz="2500">
          <a:solidFill>
            <a:schemeClr val="bg1"/>
          </a:solidFill>
          <a:latin typeface="+mn-lt"/>
          <a:ea typeface="+mn-ea"/>
        </a:defRPr>
      </a:lvl4pPr>
      <a:lvl5pPr marL="2057400" indent="-228600" algn="l" rtl="0" eaLnBrk="0" fontAlgn="base" hangingPunct="0">
        <a:spcBef>
          <a:spcPct val="20000"/>
        </a:spcBef>
        <a:spcAft>
          <a:spcPct val="0"/>
        </a:spcAft>
        <a:buChar char="»"/>
        <a:defRPr sz="2500">
          <a:solidFill>
            <a:schemeClr val="bg1"/>
          </a:solidFill>
          <a:latin typeface="+mn-lt"/>
          <a:ea typeface="+mn-ea"/>
        </a:defRPr>
      </a:lvl5pPr>
      <a:lvl6pPr marL="2514600" indent="-228600" algn="l" rtl="0" fontAlgn="base">
        <a:spcBef>
          <a:spcPct val="20000"/>
        </a:spcBef>
        <a:spcAft>
          <a:spcPct val="0"/>
        </a:spcAft>
        <a:buChar char="»"/>
        <a:defRPr sz="2500">
          <a:solidFill>
            <a:schemeClr val="bg1"/>
          </a:solidFill>
          <a:latin typeface="+mn-lt"/>
          <a:ea typeface="+mn-ea"/>
        </a:defRPr>
      </a:lvl6pPr>
      <a:lvl7pPr marL="2971800" indent="-228600" algn="l" rtl="0" fontAlgn="base">
        <a:spcBef>
          <a:spcPct val="20000"/>
        </a:spcBef>
        <a:spcAft>
          <a:spcPct val="0"/>
        </a:spcAft>
        <a:buChar char="»"/>
        <a:defRPr sz="2500">
          <a:solidFill>
            <a:schemeClr val="bg1"/>
          </a:solidFill>
          <a:latin typeface="+mn-lt"/>
          <a:ea typeface="+mn-ea"/>
        </a:defRPr>
      </a:lvl7pPr>
      <a:lvl8pPr marL="3429000" indent="-228600" algn="l" rtl="0" fontAlgn="base">
        <a:spcBef>
          <a:spcPct val="20000"/>
        </a:spcBef>
        <a:spcAft>
          <a:spcPct val="0"/>
        </a:spcAft>
        <a:buChar char="»"/>
        <a:defRPr sz="2500">
          <a:solidFill>
            <a:schemeClr val="bg1"/>
          </a:solidFill>
          <a:latin typeface="+mn-lt"/>
          <a:ea typeface="+mn-ea"/>
        </a:defRPr>
      </a:lvl8pPr>
      <a:lvl9pPr marL="3886200" indent="-228600" algn="l" rtl="0" fontAlgn="base">
        <a:spcBef>
          <a:spcPct val="20000"/>
        </a:spcBef>
        <a:spcAft>
          <a:spcPct val="0"/>
        </a:spcAft>
        <a:buChar char="»"/>
        <a:defRPr sz="25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oleObject" Target="../embeddings/oleObject1.bin"/><Relationship Id="rId5" Type="http://schemas.openxmlformats.org/officeDocument/2006/relationships/oleObject" Target="../embeddings/Microsoft_Excel_Chart1.xls"/><Relationship Id="rId6"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2.bin"/><Relationship Id="rId5" Type="http://schemas.openxmlformats.org/officeDocument/2006/relationships/oleObject" Target="../embeddings/Microsoft_Excel_Chart2.xls"/><Relationship Id="rId6" Type="http://schemas.openxmlformats.org/officeDocument/2006/relationships/image" Target="../media/image5.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3.bin"/><Relationship Id="rId5" Type="http://schemas.openxmlformats.org/officeDocument/2006/relationships/oleObject" Target="../embeddings/Microsoft_Excel_Chart3.xls"/><Relationship Id="rId6" Type="http://schemas.openxmlformats.org/officeDocument/2006/relationships/image" Target="../media/image6.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Content Placeholder 2"/>
          <p:cNvSpPr>
            <a:spLocks noGrp="1"/>
          </p:cNvSpPr>
          <p:nvPr>
            <p:ph idx="1"/>
          </p:nvPr>
        </p:nvSpPr>
        <p:spPr>
          <a:xfrm>
            <a:off x="457200" y="1371600"/>
            <a:ext cx="8229600" cy="4525963"/>
          </a:xfrm>
        </p:spPr>
        <p:txBody>
          <a:bodyPr/>
          <a:lstStyle/>
          <a:p>
            <a:pPr marL="0" indent="0" algn="ctr" eaLnBrk="1" hangingPunct="1">
              <a:buFontTx/>
              <a:buNone/>
            </a:pPr>
            <a:r>
              <a:rPr lang="en-US" sz="2800" dirty="0">
                <a:latin typeface="Arial" charset="0"/>
                <a:ea typeface="ＭＳ Ｐゴシック" charset="0"/>
                <a:cs typeface="ＭＳ Ｐゴシック" charset="0"/>
              </a:rPr>
              <a:t>Please note, these are the actual video-recorded proceedings from the live CME event and may include the use of trade names and other raw, unedited content. Select slides from the original presentation are omitted where Research To Practice was unable to obtain permission from the publication source and/or author. Links to view the actual reference materials have been provided for your use in place of any omitted </a:t>
            </a:r>
            <a:r>
              <a:rPr lang="en-US" sz="2800" dirty="0" smtClean="0">
                <a:latin typeface="Arial" charset="0"/>
                <a:ea typeface="ＭＳ Ｐゴシック" charset="0"/>
                <a:cs typeface="ＭＳ Ｐゴシック" charset="0"/>
              </a:rPr>
              <a:t>slides.</a:t>
            </a:r>
          </a:p>
          <a:p>
            <a:pPr marL="0" indent="0" algn="ctr" eaLnBrk="1" hangingPunct="1">
              <a:buFontTx/>
              <a:buNone/>
            </a:pPr>
            <a:endParaRPr lang="en-US" sz="2800" dirty="0">
              <a:latin typeface="Arial" charset="0"/>
              <a:ea typeface="ＭＳ Ｐゴシック" charset="0"/>
              <a:cs typeface="ＭＳ Ｐゴシック" charset="0"/>
            </a:endParaRPr>
          </a:p>
        </p:txBody>
      </p:sp>
    </p:spTree>
  </p:cSld>
  <p:clrMapOvr>
    <a:masterClrMapping/>
  </p:clrMapOvr>
  <p:transition xmlns:p14="http://schemas.microsoft.com/office/powerpoint/2010/mai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ctrTitle"/>
          </p:nvPr>
        </p:nvSpPr>
        <p:spPr>
          <a:xfrm>
            <a:off x="685800" y="457200"/>
            <a:ext cx="7772400" cy="2971800"/>
          </a:xfrm>
        </p:spPr>
        <p:txBody>
          <a:bodyPr/>
          <a:lstStyle/>
          <a:p>
            <a:pPr eaLnBrk="1" hangingPunct="1">
              <a:spcAft>
                <a:spcPts val="600"/>
              </a:spcAft>
            </a:pPr>
            <a:r>
              <a:rPr lang="en-US" sz="2800">
                <a:latin typeface="Arial" charset="0"/>
                <a:ea typeface="ＭＳ Ｐゴシック" charset="0"/>
                <a:cs typeface="ＭＳ Ｐゴシック" charset="0"/>
              </a:rPr>
              <a:t>Beyond the Guidelines</a:t>
            </a:r>
            <a:r>
              <a:rPr lang="en-US">
                <a:solidFill>
                  <a:srgbClr val="EFC53D"/>
                </a:solidFill>
                <a:latin typeface="Arial" charset="0"/>
                <a:ea typeface="ＭＳ Ｐゴシック" charset="0"/>
                <a:cs typeface="ＭＳ Ｐゴシック" charset="0"/>
              </a:rPr>
              <a:t/>
            </a:r>
            <a:br>
              <a:rPr lang="en-US">
                <a:solidFill>
                  <a:srgbClr val="EFC53D"/>
                </a:solidFill>
                <a:latin typeface="Arial" charset="0"/>
                <a:ea typeface="ＭＳ Ｐゴシック" charset="0"/>
                <a:cs typeface="ＭＳ Ｐゴシック" charset="0"/>
              </a:rPr>
            </a:br>
            <a:r>
              <a:rPr lang="en-US" sz="600">
                <a:solidFill>
                  <a:srgbClr val="EFC53D"/>
                </a:solidFill>
                <a:latin typeface="Arial" charset="0"/>
                <a:ea typeface="ＭＳ Ｐゴシック" charset="0"/>
                <a:cs typeface="ＭＳ Ｐゴシック" charset="0"/>
              </a:rPr>
              <a:t/>
            </a:r>
            <a:br>
              <a:rPr lang="en-US" sz="600">
                <a:solidFill>
                  <a:srgbClr val="EFC53D"/>
                </a:solidFill>
                <a:latin typeface="Arial" charset="0"/>
                <a:ea typeface="ＭＳ Ｐゴシック" charset="0"/>
                <a:cs typeface="ＭＳ Ｐゴシック" charset="0"/>
              </a:rPr>
            </a:br>
            <a:r>
              <a:rPr lang="en-US" sz="2200">
                <a:solidFill>
                  <a:srgbClr val="EFC53D"/>
                </a:solidFill>
                <a:latin typeface="Arial" charset="0"/>
                <a:ea typeface="ＭＳ Ｐゴシック" charset="0"/>
                <a:cs typeface="ＭＳ Ｐゴシック" charset="0"/>
              </a:rPr>
              <a:t>Clinical Investigators Provide Their Perspectives on Current </a:t>
            </a:r>
            <a:r>
              <a:rPr lang="en-US" sz="2200">
                <a:solidFill>
                  <a:srgbClr val="EFC53D"/>
                </a:solidFill>
                <a:latin typeface="Arial" charset="0"/>
                <a:ea typeface="ＭＳ Ｐゴシック" charset="0"/>
                <a:cs typeface="Arial" charset="0"/>
              </a:rPr>
              <a:t>Strategies and Ongoing Research in the Management of Gastrointestinal Cancers</a:t>
            </a:r>
            <a:br>
              <a:rPr lang="en-US" sz="2200">
                <a:solidFill>
                  <a:srgbClr val="EFC53D"/>
                </a:solidFill>
                <a:latin typeface="Arial" charset="0"/>
                <a:ea typeface="ＭＳ Ｐゴシック" charset="0"/>
                <a:cs typeface="Arial" charset="0"/>
              </a:rPr>
            </a:br>
            <a:r>
              <a:rPr lang="en-US" sz="2200">
                <a:solidFill>
                  <a:srgbClr val="EFC53D"/>
                </a:solidFill>
                <a:latin typeface="Arial" charset="0"/>
                <a:ea typeface="ＭＳ Ｐゴシック" charset="0"/>
                <a:cs typeface="Arial" charset="0"/>
              </a:rPr>
              <a:t/>
            </a:r>
            <a:br>
              <a:rPr lang="en-US" sz="2200">
                <a:solidFill>
                  <a:srgbClr val="EFC53D"/>
                </a:solidFill>
                <a:latin typeface="Arial" charset="0"/>
                <a:ea typeface="ＭＳ Ｐゴシック" charset="0"/>
                <a:cs typeface="Arial" charset="0"/>
              </a:rPr>
            </a:br>
            <a:r>
              <a:rPr lang="en-US" sz="2200">
                <a:latin typeface="Arial" charset="0"/>
                <a:ea typeface="ＭＳ Ｐゴシック" charset="0"/>
                <a:cs typeface="Arial" charset="0"/>
              </a:rPr>
              <a:t>Part I — Cancers of the Colon and Rectum</a:t>
            </a:r>
            <a:r>
              <a:rPr lang="en-US" sz="2200">
                <a:solidFill>
                  <a:srgbClr val="EFC53D"/>
                </a:solidFill>
                <a:latin typeface="Arial" charset="0"/>
                <a:ea typeface="ＭＳ Ｐゴシック" charset="0"/>
                <a:cs typeface="Arial" charset="0"/>
              </a:rPr>
              <a:t/>
            </a:r>
            <a:br>
              <a:rPr lang="en-US" sz="2200">
                <a:solidFill>
                  <a:srgbClr val="EFC53D"/>
                </a:solidFill>
                <a:latin typeface="Arial" charset="0"/>
                <a:ea typeface="ＭＳ Ｐゴシック" charset="0"/>
                <a:cs typeface="Arial" charset="0"/>
              </a:rPr>
            </a:br>
            <a:r>
              <a:rPr lang="en-US" sz="2200">
                <a:solidFill>
                  <a:srgbClr val="EFC53D"/>
                </a:solidFill>
                <a:latin typeface="Arial" charset="0"/>
                <a:ea typeface="ＭＳ Ｐゴシック" charset="0"/>
                <a:cs typeface="Arial" charset="0"/>
              </a:rPr>
              <a:t/>
            </a:r>
            <a:br>
              <a:rPr lang="en-US" sz="2200">
                <a:solidFill>
                  <a:srgbClr val="EFC53D"/>
                </a:solidFill>
                <a:latin typeface="Arial" charset="0"/>
                <a:ea typeface="ＭＳ Ｐゴシック" charset="0"/>
                <a:cs typeface="Arial" charset="0"/>
              </a:rPr>
            </a:br>
            <a:r>
              <a:rPr lang="en-US" sz="2200">
                <a:solidFill>
                  <a:srgbClr val="EFC53D"/>
                </a:solidFill>
                <a:latin typeface="Arial" charset="0"/>
                <a:ea typeface="ＭＳ Ｐゴシック" charset="0"/>
                <a:cs typeface="ＭＳ Ｐゴシック" charset="0"/>
              </a:rPr>
              <a:t>January 24</a:t>
            </a:r>
            <a:r>
              <a:rPr lang="pl-PL" sz="2200">
                <a:solidFill>
                  <a:srgbClr val="EFC53D"/>
                </a:solidFill>
                <a:latin typeface="Arial" charset="0"/>
                <a:ea typeface="ＭＳ Ｐゴシック" charset="0"/>
                <a:cs typeface="ＭＳ Ｐゴシック" charset="0"/>
              </a:rPr>
              <a:t>, 2013</a:t>
            </a:r>
            <a:br>
              <a:rPr lang="pl-PL" sz="2200">
                <a:solidFill>
                  <a:srgbClr val="EFC53D"/>
                </a:solidFill>
                <a:latin typeface="Arial" charset="0"/>
                <a:ea typeface="ＭＳ Ｐゴシック" charset="0"/>
                <a:cs typeface="ＭＳ Ｐゴシック" charset="0"/>
              </a:rPr>
            </a:br>
            <a:r>
              <a:rPr lang="pl-PL" sz="2200">
                <a:solidFill>
                  <a:srgbClr val="EFC53D"/>
                </a:solidFill>
                <a:latin typeface="Arial" charset="0"/>
                <a:ea typeface="ＭＳ Ｐゴシック" charset="0"/>
                <a:cs typeface="ＭＳ Ｐゴシック" charset="0"/>
              </a:rPr>
              <a:t>7:30 PM – 9:30 PM</a:t>
            </a:r>
            <a:endParaRPr lang="en-US">
              <a:latin typeface="Arial" charset="0"/>
              <a:ea typeface="ＭＳ Ｐゴシック" charset="0"/>
              <a:cs typeface="ＭＳ Ｐゴシック" charset="0"/>
            </a:endParaRPr>
          </a:p>
        </p:txBody>
      </p:sp>
      <p:sp>
        <p:nvSpPr>
          <p:cNvPr id="9218" name="Text Box 3"/>
          <p:cNvSpPr txBox="1">
            <a:spLocks noChangeArrowheads="1"/>
          </p:cNvSpPr>
          <p:nvPr/>
        </p:nvSpPr>
        <p:spPr bwMode="auto">
          <a:xfrm>
            <a:off x="3408363" y="5703888"/>
            <a:ext cx="2328862"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Aft>
                <a:spcPct val="20000"/>
              </a:spcAft>
              <a:buClr>
                <a:srgbClr val="000000"/>
              </a:buClr>
              <a:buSzPct val="80000"/>
              <a:buFont typeface="Wingdings" charset="0"/>
              <a:buNone/>
            </a:pPr>
            <a:r>
              <a:rPr lang="en-US" sz="2000" b="1">
                <a:solidFill>
                  <a:srgbClr val="BBE0E3"/>
                </a:solidFill>
              </a:rPr>
              <a:t>Moderator</a:t>
            </a:r>
            <a:r>
              <a:rPr lang="en-US" sz="1800" b="1">
                <a:solidFill>
                  <a:srgbClr val="FFFFFF"/>
                </a:solidFill>
              </a:rPr>
              <a:t/>
            </a:r>
            <a:br>
              <a:rPr lang="en-US" sz="1800" b="1">
                <a:solidFill>
                  <a:srgbClr val="FFFFFF"/>
                </a:solidFill>
              </a:rPr>
            </a:br>
            <a:r>
              <a:rPr lang="en-US" sz="1800" b="1">
                <a:solidFill>
                  <a:srgbClr val="FFFFFF"/>
                </a:solidFill>
              </a:rPr>
              <a:t>Neil Love, MD</a:t>
            </a:r>
            <a:endParaRPr lang="en-US" sz="2000" b="1">
              <a:solidFill>
                <a:srgbClr val="FFFFFF"/>
              </a:solidFill>
            </a:endParaRPr>
          </a:p>
        </p:txBody>
      </p:sp>
      <p:sp>
        <p:nvSpPr>
          <p:cNvPr id="9219" name="Text Box 4"/>
          <p:cNvSpPr txBox="1">
            <a:spLocks noChangeArrowheads="1"/>
          </p:cNvSpPr>
          <p:nvPr/>
        </p:nvSpPr>
        <p:spPr bwMode="auto">
          <a:xfrm>
            <a:off x="5029200" y="4456113"/>
            <a:ext cx="3048000" cy="108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a:solidFill>
                  <a:srgbClr val="FFFFFF"/>
                </a:solidFill>
              </a:rPr>
              <a:t>Richard M Goldberg, MD</a:t>
            </a:r>
          </a:p>
          <a:p>
            <a:r>
              <a:rPr lang="en-US" sz="1800" b="1">
                <a:solidFill>
                  <a:srgbClr val="FFFFFF"/>
                </a:solidFill>
              </a:rPr>
              <a:t>Josep Tabernero, MD</a:t>
            </a:r>
          </a:p>
        </p:txBody>
      </p:sp>
      <p:sp>
        <p:nvSpPr>
          <p:cNvPr id="9220" name="Text Box 6"/>
          <p:cNvSpPr txBox="1">
            <a:spLocks noChangeArrowheads="1"/>
          </p:cNvSpPr>
          <p:nvPr/>
        </p:nvSpPr>
        <p:spPr bwMode="auto">
          <a:xfrm>
            <a:off x="1295400" y="4456113"/>
            <a:ext cx="3276600"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b="1">
                <a:solidFill>
                  <a:srgbClr val="FFFFFF"/>
                </a:solidFill>
              </a:rPr>
              <a:t>Howard S Hochster, MD</a:t>
            </a:r>
          </a:p>
          <a:p>
            <a:r>
              <a:rPr lang="en-US" sz="1800" b="1">
                <a:solidFill>
                  <a:srgbClr val="FFFFFF"/>
                </a:solidFill>
              </a:rPr>
              <a:t>John L Marshall, MD</a:t>
            </a:r>
          </a:p>
          <a:p>
            <a:r>
              <a:rPr lang="en-US" sz="1800" b="1">
                <a:solidFill>
                  <a:srgbClr val="FFFFFF"/>
                </a:solidFill>
              </a:rPr>
              <a:t>Eric Van Cutsem, MD, PhD</a:t>
            </a:r>
          </a:p>
        </p:txBody>
      </p:sp>
      <p:sp>
        <p:nvSpPr>
          <p:cNvPr id="9221" name="Text Box 7"/>
          <p:cNvSpPr txBox="1">
            <a:spLocks noChangeArrowheads="1"/>
          </p:cNvSpPr>
          <p:nvPr/>
        </p:nvSpPr>
        <p:spPr bwMode="auto">
          <a:xfrm>
            <a:off x="3998913" y="4016375"/>
            <a:ext cx="1095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solidFill>
                  <a:srgbClr val="BBE0E3"/>
                </a:solidFill>
              </a:rPr>
              <a:t>Faculty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p:txBody>
          <a:bodyPr/>
          <a:lstStyle/>
          <a:p>
            <a:pPr eaLnBrk="1" hangingPunct="1"/>
            <a:r>
              <a:rPr lang="en-US">
                <a:latin typeface="Arial" charset="0"/>
                <a:ea typeface="ヒラギノ角ゴ Pro W3" charset="0"/>
                <a:cs typeface="ヒラギノ角ゴ Pro W3" charset="0"/>
              </a:rPr>
              <a:t>Agenda</a:t>
            </a:r>
            <a:endParaRPr lang="en-US">
              <a:latin typeface="Arial" charset="0"/>
              <a:ea typeface="ＭＳ Ｐゴシック" charset="0"/>
              <a:cs typeface="ＭＳ Ｐゴシック" charset="0"/>
            </a:endParaRPr>
          </a:p>
        </p:txBody>
      </p:sp>
      <p:graphicFrame>
        <p:nvGraphicFramePr>
          <p:cNvPr id="4" name="Table 3"/>
          <p:cNvGraphicFramePr>
            <a:graphicFrameLocks noGrp="1"/>
          </p:cNvGraphicFramePr>
          <p:nvPr/>
        </p:nvGraphicFramePr>
        <p:xfrm>
          <a:off x="381000" y="1295400"/>
          <a:ext cx="8382000" cy="4800600"/>
        </p:xfrm>
        <a:graphic>
          <a:graphicData uri="http://schemas.openxmlformats.org/drawingml/2006/table">
            <a:tbl>
              <a:tblPr/>
              <a:tblGrid>
                <a:gridCol w="8382000"/>
              </a:tblGrid>
              <a:tr h="96012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1 </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Hochster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Adjuvant Systemic Therapy for </a:t>
                      </a:r>
                      <a:b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b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Colon Cancer</a:t>
                      </a:r>
                      <a:endParaRPr kumimoji="0" lang="en-US" sz="2400" b="0" i="1" u="none" strike="noStrike" cap="none" normalizeH="0" baseline="0" dirty="0">
                        <a:ln>
                          <a:noFill/>
                        </a:ln>
                        <a:solidFill>
                          <a:schemeClr val="bg1"/>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96012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2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Marshall: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Management of Patients with Metastatic Disease with Progression on </a:t>
                      </a:r>
                      <a:r>
                        <a:rPr kumimoji="0" lang="en-US" sz="2400" b="0" i="1" u="none" strike="noStrike" cap="none" normalizeH="0" baseline="0" dirty="0" err="1" smtClean="0">
                          <a:ln>
                            <a:noFill/>
                          </a:ln>
                          <a:solidFill>
                            <a:srgbClr val="FFFFFF"/>
                          </a:solidFill>
                          <a:effectLst/>
                          <a:latin typeface="Arial" charset="0"/>
                          <a:ea typeface="ヒラギノ角ゴ Pro W3" charset="0"/>
                          <a:cs typeface="ヒラギノ角ゴ Pro W3" charset="0"/>
                        </a:rPr>
                        <a:t>Bevacizumab</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96012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3 – </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Prof Van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Cutsem</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New Approaches to </a:t>
                      </a:r>
                      <a:b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b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Anti-angiogenesis: </a:t>
                      </a:r>
                      <a:r>
                        <a:rPr kumimoji="0" lang="en-US" sz="2400" b="0" i="1" u="none" strike="noStrike" cap="none" normalizeH="0" baseline="0" dirty="0" err="1" smtClean="0">
                          <a:ln>
                            <a:noFill/>
                          </a:ln>
                          <a:solidFill>
                            <a:srgbClr val="FFFFFF"/>
                          </a:solidFill>
                          <a:effectLst/>
                          <a:latin typeface="Arial" charset="0"/>
                          <a:ea typeface="ヒラギノ角ゴ Pro W3" charset="0"/>
                          <a:cs typeface="ヒラギノ角ゴ Pro W3" charset="0"/>
                        </a:rPr>
                        <a:t>Aflibercept</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96012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4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Goldberg: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Later-Line Systemic Treatment of Metastatic Colorectal Cancer</a:t>
                      </a:r>
                      <a:endParaRPr kumimoji="0" lang="en-US" sz="2400" b="0" i="1" u="none" strike="noStrike" cap="none" normalizeH="0" baseline="0" dirty="0">
                        <a:ln>
                          <a:noFill/>
                        </a:ln>
                        <a:solidFill>
                          <a:srgbClr val="FFFFFF"/>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r h="960120">
                <a:tc>
                  <a:txBody>
                    <a:bodyPr/>
                    <a:lstStyle/>
                    <a:p>
                      <a:pPr marL="0" marR="0" lvl="0" indent="0" algn="l" defTabSz="4572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a:ln>
                            <a:noFill/>
                          </a:ln>
                          <a:solidFill>
                            <a:srgbClr val="EFC53D"/>
                          </a:solidFill>
                          <a:effectLst/>
                          <a:latin typeface="Arial" charset="0"/>
                          <a:ea typeface="ヒラギノ角ゴ Pro W3" charset="0"/>
                          <a:cs typeface="ヒラギノ角ゴ Pro W3" charset="0"/>
                        </a:rPr>
                        <a:t>Module 5 –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Dr</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1" i="0" u="none" strike="noStrike" cap="none" normalizeH="0" baseline="0" dirty="0" err="1" smtClean="0">
                          <a:ln>
                            <a:noFill/>
                          </a:ln>
                          <a:solidFill>
                            <a:srgbClr val="EFC53D"/>
                          </a:solidFill>
                          <a:effectLst/>
                          <a:latin typeface="Arial" charset="0"/>
                          <a:ea typeface="ヒラギノ角ゴ Pro W3" charset="0"/>
                          <a:cs typeface="ヒラギノ角ゴ Pro W3" charset="0"/>
                        </a:rPr>
                        <a:t>Tabernero</a:t>
                      </a:r>
                      <a:r>
                        <a:rPr kumimoji="0" lang="en-US" sz="2400" b="1" i="0" u="none" strike="noStrike" cap="none" normalizeH="0" baseline="0" dirty="0" smtClean="0">
                          <a:ln>
                            <a:noFill/>
                          </a:ln>
                          <a:solidFill>
                            <a:srgbClr val="EFC53D"/>
                          </a:solidFill>
                          <a:effectLst/>
                          <a:latin typeface="Arial" charset="0"/>
                          <a:ea typeface="ヒラギノ角ゴ Pro W3" charset="0"/>
                          <a:cs typeface="ヒラギノ角ゴ Pro W3" charset="0"/>
                        </a:rPr>
                        <a:t>: </a:t>
                      </a:r>
                      <a:r>
                        <a:rPr kumimoji="0" lang="en-US" sz="2400" b="0" i="1" u="none" strike="noStrike" cap="none" normalizeH="0" baseline="0" dirty="0" smtClean="0">
                          <a:ln>
                            <a:noFill/>
                          </a:ln>
                          <a:solidFill>
                            <a:srgbClr val="FFFFFF"/>
                          </a:solidFill>
                          <a:effectLst/>
                          <a:latin typeface="Arial" charset="0"/>
                          <a:ea typeface="ヒラギノ角ゴ Pro W3" charset="0"/>
                          <a:cs typeface="ヒラギノ角ゴ Pro W3" charset="0"/>
                        </a:rPr>
                        <a:t>Special Situations — Liver-Only Metastases; Synchronous Primary and Metastatic Disease</a:t>
                      </a:r>
                      <a:endParaRPr kumimoji="0" lang="en-US" sz="2400" b="0" i="0" u="none" strike="noStrike" cap="none" normalizeH="0" baseline="0" dirty="0">
                        <a:ln>
                          <a:noFill/>
                        </a:ln>
                        <a:solidFill>
                          <a:srgbClr val="CDE7F3"/>
                        </a:solidFill>
                        <a:effectLst/>
                        <a:latin typeface="Arial" charset="0"/>
                        <a:ea typeface="ヒラギノ角ゴ Pro W3" charset="0"/>
                        <a:cs typeface="ヒラギノ角ゴ Pro W3" charset="0"/>
                      </a:endParaRPr>
                    </a:p>
                  </a:txBody>
                  <a:tcPr marT="45715" marB="45715" anchor="ctr" horzOverflow="overflow">
                    <a:lnL>
                      <a:noFill/>
                    </a:lnL>
                    <a:lnR>
                      <a:noFill/>
                    </a:lnR>
                    <a:lnT>
                      <a:noFill/>
                    </a:lnT>
                    <a:lnB>
                      <a:noFill/>
                    </a:lnB>
                    <a:lnTlToBr>
                      <a:noFill/>
                    </a:lnTlToBr>
                    <a:lnBlToTr>
                      <a:noFill/>
                    </a:lnBlToTr>
                    <a:noFill/>
                  </a:tcPr>
                </a:tc>
              </a:tr>
            </a:tbl>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3" descr="Screen shot 2013-01-24 at 7.02.29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57200"/>
            <a:ext cx="8305800" cy="562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TextBox 1"/>
          <p:cNvSpPr txBox="1">
            <a:spLocks noChangeArrowheads="1"/>
          </p:cNvSpPr>
          <p:nvPr/>
        </p:nvSpPr>
        <p:spPr bwMode="auto">
          <a:xfrm>
            <a:off x="31750" y="6477000"/>
            <a:ext cx="57435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400"/>
              <a:t>Love N et al. 2013 Gastrointestinal Cancers Symposium; Abstract 479.</a:t>
            </a:r>
          </a:p>
        </p:txBody>
      </p:sp>
    </p:spTree>
  </p:cSld>
  <p:clrMapOvr>
    <a:masterClrMapping/>
  </p:clrMapOvr>
  <p:transition xmlns:p14="http://schemas.microsoft.com/office/powerpoint/2010/mai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3"/>
          <p:cNvSpPr>
            <a:spLocks noGrp="1"/>
          </p:cNvSpPr>
          <p:nvPr>
            <p:ph type="title"/>
          </p:nvPr>
        </p:nvSpPr>
        <p:spPr>
          <a:xfrm>
            <a:off x="685800" y="2667000"/>
            <a:ext cx="7772400" cy="1676400"/>
          </a:xfrm>
        </p:spPr>
        <p:txBody>
          <a:bodyPr/>
          <a:lstStyle/>
          <a:p>
            <a:pPr algn="ctr"/>
            <a:r>
              <a:rPr lang="en-US" sz="3600">
                <a:solidFill>
                  <a:schemeClr val="bg1"/>
                </a:solidFill>
                <a:latin typeface="Arial" charset="0"/>
                <a:ea typeface="ＭＳ Ｐゴシック" charset="0"/>
                <a:cs typeface="ＭＳ Ｐゴシック" charset="0"/>
              </a:rPr>
              <a:t>Research To Practice GI Cancers Clinical Investigator Survey</a:t>
            </a:r>
            <a:br>
              <a:rPr lang="en-US" sz="3600">
                <a:solidFill>
                  <a:schemeClr val="bg1"/>
                </a:solidFill>
                <a:latin typeface="Arial" charset="0"/>
                <a:ea typeface="ＭＳ Ｐゴシック" charset="0"/>
                <a:cs typeface="ＭＳ Ｐゴシック" charset="0"/>
              </a:rPr>
            </a:br>
            <a:r>
              <a:rPr lang="en-US" sz="3600">
                <a:solidFill>
                  <a:schemeClr val="bg1"/>
                </a:solidFill>
                <a:latin typeface="Arial" charset="0"/>
                <a:ea typeface="ＭＳ Ｐゴシック" charset="0"/>
                <a:cs typeface="ＭＳ Ｐゴシック" charset="0"/>
              </a:rPr>
              <a:t>January 3-18, 2013 </a:t>
            </a:r>
          </a:p>
        </p:txBody>
      </p:sp>
    </p:spTree>
  </p:cSld>
  <p:clrMapOvr>
    <a:masterClrMapping/>
  </p:clrMapOvr>
  <p:transition xmlns:p14="http://schemas.microsoft.com/office/powerpoint/2010/mai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a:solidFill>
                  <a:srgbClr val="FFFF00"/>
                </a:solidFill>
                <a:latin typeface="Arial" charset="0"/>
                <a:ea typeface="ＭＳ Ｐゴシック" charset="0"/>
                <a:cs typeface="ＭＳ Ｐゴシック" charset="0"/>
              </a:rPr>
              <a:t>Survey Participants</a:t>
            </a:r>
          </a:p>
        </p:txBody>
      </p:sp>
      <p:sp>
        <p:nvSpPr>
          <p:cNvPr id="17410" name="Content Placeholder 2"/>
          <p:cNvSpPr>
            <a:spLocks noGrp="1"/>
          </p:cNvSpPr>
          <p:nvPr>
            <p:ph idx="1"/>
          </p:nvPr>
        </p:nvSpPr>
        <p:spPr>
          <a:xfrm>
            <a:off x="762000" y="1462088"/>
            <a:ext cx="3200400" cy="5027612"/>
          </a:xfrm>
        </p:spPr>
        <p:txBody>
          <a:bodyPr/>
          <a:lstStyle/>
          <a:p>
            <a:pPr marL="0" indent="0">
              <a:buFontTx/>
              <a:buNone/>
            </a:pPr>
            <a:r>
              <a:rPr lang="en-US" sz="1800">
                <a:latin typeface="Arial" charset="0"/>
                <a:ea typeface="ＭＳ Ｐゴシック" charset="0"/>
                <a:cs typeface="ＭＳ Ｐゴシック" charset="0"/>
              </a:rPr>
              <a:t>Jaffer A Ajani, MD</a:t>
            </a:r>
          </a:p>
          <a:p>
            <a:pPr marL="0" indent="0">
              <a:buFontTx/>
              <a:buNone/>
            </a:pPr>
            <a:r>
              <a:rPr lang="en-US" sz="1800">
                <a:latin typeface="Arial" charset="0"/>
                <a:ea typeface="ＭＳ Ｐゴシック" charset="0"/>
                <a:cs typeface="ＭＳ Ｐゴシック" charset="0"/>
              </a:rPr>
              <a:t>Steven R Alberts, MD, MPH</a:t>
            </a:r>
          </a:p>
          <a:p>
            <a:pPr marL="0" indent="0">
              <a:buFontTx/>
              <a:buNone/>
            </a:pPr>
            <a:r>
              <a:rPr lang="en-US" sz="1800">
                <a:latin typeface="Arial" charset="0"/>
                <a:ea typeface="ＭＳ Ｐゴシック" charset="0"/>
                <a:cs typeface="ＭＳ Ｐゴシック" charset="0"/>
              </a:rPr>
              <a:t>Dirk Arnold, MD</a:t>
            </a:r>
          </a:p>
          <a:p>
            <a:pPr marL="0" indent="0">
              <a:buFontTx/>
              <a:buNone/>
            </a:pPr>
            <a:r>
              <a:rPr lang="en-US" sz="1800">
                <a:latin typeface="Arial" charset="0"/>
                <a:ea typeface="ＭＳ Ｐゴシック" charset="0"/>
                <a:cs typeface="ＭＳ Ｐゴシック" charset="0"/>
              </a:rPr>
              <a:t>Al B Benson III, MD </a:t>
            </a:r>
          </a:p>
          <a:p>
            <a:pPr marL="0" indent="0">
              <a:buFontTx/>
              <a:buNone/>
            </a:pPr>
            <a:r>
              <a:rPr lang="en-US" sz="1800">
                <a:latin typeface="Arial" charset="0"/>
                <a:ea typeface="ＭＳ Ｐゴシック" charset="0"/>
                <a:cs typeface="ＭＳ Ｐゴシック" charset="0"/>
              </a:rPr>
              <a:t>Charles D Blanke, MD</a:t>
            </a:r>
          </a:p>
          <a:p>
            <a:pPr marL="0" indent="0">
              <a:buFontTx/>
              <a:buNone/>
            </a:pPr>
            <a:r>
              <a:rPr lang="en-US" sz="1800">
                <a:latin typeface="Arial" charset="0"/>
                <a:ea typeface="ＭＳ Ｐゴシック" charset="0"/>
                <a:cs typeface="ＭＳ Ｐゴシック" charset="0"/>
              </a:rPr>
              <a:t>George A Fisher, MD, PhD</a:t>
            </a:r>
          </a:p>
          <a:p>
            <a:pPr marL="0" indent="0">
              <a:buFontTx/>
              <a:buNone/>
            </a:pPr>
            <a:r>
              <a:rPr lang="en-US" sz="1800">
                <a:latin typeface="Arial" charset="0"/>
                <a:ea typeface="ＭＳ Ｐゴシック" charset="0"/>
                <a:cs typeface="ＭＳ Ｐゴシック" charset="0"/>
              </a:rPr>
              <a:t>Charles S Fuchs, MD, MPH</a:t>
            </a:r>
          </a:p>
          <a:p>
            <a:pPr marL="0" indent="0">
              <a:buFontTx/>
              <a:buNone/>
            </a:pPr>
            <a:r>
              <a:rPr lang="en-US" sz="1800">
                <a:latin typeface="Arial" charset="0"/>
                <a:ea typeface="ＭＳ Ｐゴシック" charset="0"/>
                <a:cs typeface="ＭＳ Ｐゴシック" charset="0"/>
              </a:rPr>
              <a:t>Richard M Goldberg, MD</a:t>
            </a:r>
          </a:p>
          <a:p>
            <a:pPr marL="0" indent="0">
              <a:buFontTx/>
              <a:buNone/>
            </a:pPr>
            <a:r>
              <a:rPr lang="en-US" sz="1800">
                <a:latin typeface="Arial" charset="0"/>
                <a:ea typeface="ＭＳ Ｐゴシック" charset="0"/>
                <a:cs typeface="ＭＳ Ｐゴシック" charset="0"/>
              </a:rPr>
              <a:t>Axel Grothey, MD</a:t>
            </a:r>
          </a:p>
          <a:p>
            <a:pPr marL="0" indent="0">
              <a:buFontTx/>
              <a:buNone/>
            </a:pPr>
            <a:r>
              <a:rPr lang="en-US" sz="1800">
                <a:latin typeface="Arial" charset="0"/>
                <a:ea typeface="ＭＳ Ｐゴシック" charset="0"/>
                <a:cs typeface="ＭＳ Ｐゴシック" charset="0"/>
              </a:rPr>
              <a:t>Daniel G Haller, MD</a:t>
            </a:r>
          </a:p>
          <a:p>
            <a:pPr marL="0" indent="0">
              <a:buFontTx/>
              <a:buNone/>
            </a:pPr>
            <a:r>
              <a:rPr lang="en-US" sz="1800">
                <a:latin typeface="Arial" charset="0"/>
                <a:ea typeface="ＭＳ Ｐゴシック" charset="0"/>
                <a:cs typeface="ＭＳ Ｐゴシック" charset="0"/>
              </a:rPr>
              <a:t>Howard S Hochster, MD</a:t>
            </a:r>
          </a:p>
          <a:p>
            <a:pPr marL="0" indent="0">
              <a:buFontTx/>
              <a:buNone/>
            </a:pPr>
            <a:r>
              <a:rPr lang="en-US" sz="1800">
                <a:latin typeface="Arial" charset="0"/>
                <a:ea typeface="ＭＳ Ｐゴシック" charset="0"/>
                <a:cs typeface="ＭＳ Ｐゴシック" charset="0"/>
              </a:rPr>
              <a:t>Matthew Kulke, MD, MMSc</a:t>
            </a:r>
          </a:p>
        </p:txBody>
      </p:sp>
      <p:sp>
        <p:nvSpPr>
          <p:cNvPr id="17411" name="Content Placeholder 2"/>
          <p:cNvSpPr txBox="1">
            <a:spLocks/>
          </p:cNvSpPr>
          <p:nvPr/>
        </p:nvSpPr>
        <p:spPr bwMode="auto">
          <a:xfrm>
            <a:off x="4800600" y="1462088"/>
            <a:ext cx="3581400" cy="502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pPr>
            <a:r>
              <a:rPr lang="en-US" sz="1800">
                <a:solidFill>
                  <a:schemeClr val="bg1"/>
                </a:solidFill>
              </a:rPr>
              <a:t>Heinz-Josef Lenz, MD</a:t>
            </a:r>
          </a:p>
          <a:p>
            <a:pPr>
              <a:spcBef>
                <a:spcPct val="20000"/>
              </a:spcBef>
            </a:pPr>
            <a:r>
              <a:rPr lang="en-US" sz="1800">
                <a:solidFill>
                  <a:schemeClr val="bg1"/>
                </a:solidFill>
              </a:rPr>
              <a:t>John L Marshall, MD</a:t>
            </a:r>
          </a:p>
          <a:p>
            <a:pPr>
              <a:spcBef>
                <a:spcPct val="20000"/>
              </a:spcBef>
            </a:pPr>
            <a:r>
              <a:rPr lang="en-US" sz="1800">
                <a:solidFill>
                  <a:schemeClr val="bg1"/>
                </a:solidFill>
              </a:rPr>
              <a:t>Robert J Mayer, MD</a:t>
            </a:r>
          </a:p>
          <a:p>
            <a:pPr>
              <a:spcBef>
                <a:spcPct val="20000"/>
              </a:spcBef>
            </a:pPr>
            <a:r>
              <a:rPr lang="en-US" sz="1800">
                <a:solidFill>
                  <a:schemeClr val="bg1"/>
                </a:solidFill>
              </a:rPr>
              <a:t>Jeffrey A Meyerhardt, MD, MPH</a:t>
            </a:r>
          </a:p>
          <a:p>
            <a:pPr>
              <a:spcBef>
                <a:spcPct val="20000"/>
              </a:spcBef>
            </a:pPr>
            <a:r>
              <a:rPr lang="en-US" sz="1800">
                <a:solidFill>
                  <a:schemeClr val="bg1"/>
                </a:solidFill>
              </a:rPr>
              <a:t>Bert H O’Neil, MD</a:t>
            </a:r>
          </a:p>
          <a:p>
            <a:pPr>
              <a:spcBef>
                <a:spcPct val="20000"/>
              </a:spcBef>
            </a:pPr>
            <a:r>
              <a:rPr lang="en-US" sz="1800">
                <a:solidFill>
                  <a:schemeClr val="bg1"/>
                </a:solidFill>
              </a:rPr>
              <a:t>Eileen M O’Reilly, MD</a:t>
            </a:r>
          </a:p>
          <a:p>
            <a:pPr>
              <a:spcBef>
                <a:spcPct val="20000"/>
              </a:spcBef>
            </a:pPr>
            <a:r>
              <a:rPr lang="en-US" sz="1800">
                <a:solidFill>
                  <a:schemeClr val="bg1"/>
                </a:solidFill>
              </a:rPr>
              <a:t>Philip A Philip, MD, PhD, FRCP</a:t>
            </a:r>
          </a:p>
          <a:p>
            <a:pPr>
              <a:spcBef>
                <a:spcPct val="20000"/>
              </a:spcBef>
            </a:pPr>
            <a:r>
              <a:rPr lang="en-US" sz="1800">
                <a:solidFill>
                  <a:schemeClr val="bg1"/>
                </a:solidFill>
              </a:rPr>
              <a:t>Alberto F Sobrero, MD</a:t>
            </a:r>
          </a:p>
          <a:p>
            <a:pPr>
              <a:spcBef>
                <a:spcPct val="20000"/>
              </a:spcBef>
            </a:pPr>
            <a:r>
              <a:rPr lang="en-US" sz="1800">
                <a:solidFill>
                  <a:schemeClr val="bg1"/>
                </a:solidFill>
              </a:rPr>
              <a:t>Josep Tabernero, MD</a:t>
            </a:r>
          </a:p>
          <a:p>
            <a:pPr>
              <a:spcBef>
                <a:spcPct val="20000"/>
              </a:spcBef>
            </a:pPr>
            <a:r>
              <a:rPr lang="en-US" sz="1800">
                <a:solidFill>
                  <a:schemeClr val="bg1"/>
                </a:solidFill>
              </a:rPr>
              <a:t>Eric Van Cutsem, MD, PhD</a:t>
            </a:r>
          </a:p>
          <a:p>
            <a:pPr>
              <a:spcBef>
                <a:spcPct val="20000"/>
              </a:spcBef>
            </a:pPr>
            <a:r>
              <a:rPr lang="en-US" sz="1800">
                <a:solidFill>
                  <a:schemeClr val="bg1"/>
                </a:solidFill>
              </a:rPr>
              <a:t>Alan P Venook, MD</a:t>
            </a:r>
          </a:p>
          <a:p>
            <a:pPr>
              <a:spcBef>
                <a:spcPct val="20000"/>
              </a:spcBef>
            </a:pPr>
            <a:r>
              <a:rPr lang="en-US" sz="1800">
                <a:solidFill>
                  <a:schemeClr val="bg1"/>
                </a:solidFill>
              </a:rPr>
              <a:t>Andrew X Zhu, MD, PhD </a:t>
            </a:r>
          </a:p>
        </p:txBody>
      </p:sp>
    </p:spTree>
  </p:cSld>
  <p:clrMapOvr>
    <a:masterClrMapping/>
  </p:clrMapOvr>
  <p:transition xmlns:p14="http://schemas.microsoft.com/office/powerpoint/2010/mai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600075" y="558800"/>
            <a:ext cx="7769225" cy="838200"/>
          </a:xfrm>
        </p:spPr>
        <p:txBody>
          <a:bodyPr/>
          <a:lstStyle/>
          <a:p>
            <a:r>
              <a:rPr lang="en-US" sz="2400">
                <a:solidFill>
                  <a:srgbClr val="FFFF00"/>
                </a:solidFill>
                <a:latin typeface="Arial" charset="0"/>
                <a:ea typeface="ＭＳ Ｐゴシック" charset="0"/>
                <a:cs typeface="ＭＳ Ｐゴシック" charset="0"/>
              </a:rPr>
              <a:t>During the past year, approximately how many new patients came into your practice with…</a:t>
            </a:r>
          </a:p>
        </p:txBody>
      </p:sp>
      <p:graphicFrame>
        <p:nvGraphicFramePr>
          <p:cNvPr id="19458" name="Object 84"/>
          <p:cNvGraphicFramePr>
            <a:graphicFrameLocks noChangeAspect="1"/>
          </p:cNvGraphicFramePr>
          <p:nvPr/>
        </p:nvGraphicFramePr>
        <p:xfrm>
          <a:off x="330200" y="1701800"/>
          <a:ext cx="8524875" cy="4400550"/>
        </p:xfrm>
        <a:graphic>
          <a:graphicData uri="http://schemas.openxmlformats.org/presentationml/2006/ole">
            <mc:AlternateContent xmlns:mc="http://schemas.openxmlformats.org/markup-compatibility/2006">
              <mc:Choice xmlns:v="urn:schemas-microsoft-com:vml" Requires="v">
                <p:oleObj spid="_x0000_s19460" r:id="rId5" imgW="8527599" imgH="4400948" progId="Excel.Chart.8">
                  <p:embed/>
                </p:oleObj>
              </mc:Choice>
              <mc:Fallback>
                <p:oleObj r:id="rId5" imgW="8527599" imgH="4400948" progId="Excel.Chart.8">
                  <p:embed/>
                  <p:pic>
                    <p:nvPicPr>
                      <p:cNvPr id="0" name="Object 8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200" y="1701800"/>
                        <a:ext cx="852487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59" name="TextBox 7"/>
          <p:cNvSpPr txBox="1">
            <a:spLocks noChangeArrowheads="1"/>
          </p:cNvSpPr>
          <p:nvPr/>
        </p:nvSpPr>
        <p:spPr bwMode="auto">
          <a:xfrm>
            <a:off x="141288" y="6400800"/>
            <a:ext cx="6945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a:t>RTP GI Cancers Clinical Investigator Survey (N = 23), January 3-18, 2013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600075" y="558800"/>
            <a:ext cx="7769225" cy="838200"/>
          </a:xfrm>
        </p:spPr>
        <p:txBody>
          <a:bodyPr/>
          <a:lstStyle/>
          <a:p>
            <a:r>
              <a:rPr lang="en-US" sz="2400">
                <a:solidFill>
                  <a:srgbClr val="FFFF00"/>
                </a:solidFill>
                <a:latin typeface="Arial" charset="0"/>
                <a:ea typeface="ＭＳ Ｐゴシック" charset="0"/>
                <a:cs typeface="ＭＳ Ｐゴシック" charset="0"/>
              </a:rPr>
              <a:t>Approximately what percent of your practice involves the following areas? (median)</a:t>
            </a:r>
          </a:p>
        </p:txBody>
      </p:sp>
      <p:sp>
        <p:nvSpPr>
          <p:cNvPr id="21506" name="TextBox 7"/>
          <p:cNvSpPr txBox="1">
            <a:spLocks noChangeArrowheads="1"/>
          </p:cNvSpPr>
          <p:nvPr/>
        </p:nvSpPr>
        <p:spPr bwMode="auto">
          <a:xfrm>
            <a:off x="141288" y="6400800"/>
            <a:ext cx="7791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a:solidFill>
                  <a:srgbClr val="FFFFFF"/>
                </a:solidFill>
              </a:rPr>
              <a:t>Survey of 67 randomly selected oncologists (December 15, 2012-January 21, 2013)</a:t>
            </a:r>
          </a:p>
        </p:txBody>
      </p:sp>
      <p:graphicFrame>
        <p:nvGraphicFramePr>
          <p:cNvPr id="21507" name="Chart 1"/>
          <p:cNvGraphicFramePr>
            <a:graphicFrameLocks/>
          </p:cNvGraphicFramePr>
          <p:nvPr/>
        </p:nvGraphicFramePr>
        <p:xfrm>
          <a:off x="635000" y="1778000"/>
          <a:ext cx="7950200" cy="4165600"/>
        </p:xfrm>
        <a:graphic>
          <a:graphicData uri="http://schemas.openxmlformats.org/presentationml/2006/ole">
            <mc:AlternateContent xmlns:mc="http://schemas.openxmlformats.org/markup-compatibility/2006">
              <mc:Choice xmlns:v="urn:schemas-microsoft-com:vml" Requires="v">
                <p:oleObj spid="_x0000_s21508" r:id="rId5" imgW="7948527" imgH="4163224" progId="Excel.Chart.8">
                  <p:embed/>
                </p:oleObj>
              </mc:Choice>
              <mc:Fallback>
                <p:oleObj r:id="rId5" imgW="7948527" imgH="4163224" progId="Excel.Chart.8">
                  <p:embed/>
                  <p:pic>
                    <p:nvPicPr>
                      <p:cNvPr id="0" name="Chart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000" y="1778000"/>
                        <a:ext cx="7950200"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600075" y="558800"/>
            <a:ext cx="7769225" cy="838200"/>
          </a:xfrm>
        </p:spPr>
        <p:txBody>
          <a:bodyPr/>
          <a:lstStyle/>
          <a:p>
            <a:r>
              <a:rPr lang="en-US" sz="2400" u="sng">
                <a:solidFill>
                  <a:srgbClr val="FFFF00"/>
                </a:solidFill>
                <a:latin typeface="Arial" charset="0"/>
                <a:ea typeface="ＭＳ Ｐゴシック" charset="0"/>
                <a:cs typeface="ＭＳ Ｐゴシック" charset="0"/>
              </a:rPr>
              <a:t>In the past year</a:t>
            </a:r>
            <a:r>
              <a:rPr lang="en-US" sz="2400">
                <a:solidFill>
                  <a:srgbClr val="FFFF00"/>
                </a:solidFill>
                <a:latin typeface="Arial" charset="0"/>
                <a:ea typeface="ＭＳ Ｐゴシック" charset="0"/>
                <a:cs typeface="ＭＳ Ｐゴシック" charset="0"/>
              </a:rPr>
              <a:t>, about how many </a:t>
            </a:r>
            <a:r>
              <a:rPr lang="en-US" sz="2400" u="sng">
                <a:solidFill>
                  <a:srgbClr val="FFFF00"/>
                </a:solidFill>
                <a:latin typeface="Arial" charset="0"/>
                <a:ea typeface="ＭＳ Ｐゴシック" charset="0"/>
                <a:cs typeface="ＭＳ Ｐゴシック" charset="0"/>
              </a:rPr>
              <a:t>new</a:t>
            </a:r>
            <a:r>
              <a:rPr lang="en-US" sz="2400">
                <a:solidFill>
                  <a:srgbClr val="FFFF00"/>
                </a:solidFill>
                <a:latin typeface="Arial" charset="0"/>
                <a:ea typeface="ＭＳ Ｐゴシック" charset="0"/>
                <a:cs typeface="ＭＳ Ｐゴシック" charset="0"/>
              </a:rPr>
              <a:t> patients </a:t>
            </a:r>
            <a:br>
              <a:rPr lang="en-US" sz="2400">
                <a:solidFill>
                  <a:srgbClr val="FFFF00"/>
                </a:solidFill>
                <a:latin typeface="Arial" charset="0"/>
                <a:ea typeface="ＭＳ Ｐゴシック" charset="0"/>
                <a:cs typeface="ＭＳ Ｐゴシック" charset="0"/>
              </a:rPr>
            </a:br>
            <a:r>
              <a:rPr lang="en-US" sz="2400">
                <a:solidFill>
                  <a:srgbClr val="FFFF00"/>
                </a:solidFill>
                <a:latin typeface="Arial" charset="0"/>
                <a:ea typeface="ＭＳ Ｐゴシック" charset="0"/>
                <a:cs typeface="ＭＳ Ｐゴシック" charset="0"/>
              </a:rPr>
              <a:t>with the following diagnoses have entered your practice? (median)</a:t>
            </a:r>
          </a:p>
        </p:txBody>
      </p:sp>
      <p:sp>
        <p:nvSpPr>
          <p:cNvPr id="23554" name="TextBox 7"/>
          <p:cNvSpPr txBox="1">
            <a:spLocks noChangeArrowheads="1"/>
          </p:cNvSpPr>
          <p:nvPr/>
        </p:nvSpPr>
        <p:spPr bwMode="auto">
          <a:xfrm>
            <a:off x="141288" y="6400800"/>
            <a:ext cx="77914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600">
                <a:solidFill>
                  <a:srgbClr val="FFFFFF"/>
                </a:solidFill>
              </a:rPr>
              <a:t>Survey of 70 randomly selected oncologists (December 15, 2012-January 21, 2013)</a:t>
            </a:r>
          </a:p>
        </p:txBody>
      </p:sp>
      <p:sp>
        <p:nvSpPr>
          <p:cNvPr id="23555" name="TextBox 2"/>
          <p:cNvSpPr txBox="1">
            <a:spLocks noChangeArrowheads="1"/>
          </p:cNvSpPr>
          <p:nvPr/>
        </p:nvSpPr>
        <p:spPr bwMode="auto">
          <a:xfrm>
            <a:off x="609600" y="1676400"/>
            <a:ext cx="3429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2000"/>
              <a:t>Total: 200.5</a:t>
            </a:r>
          </a:p>
        </p:txBody>
      </p:sp>
      <p:graphicFrame>
        <p:nvGraphicFramePr>
          <p:cNvPr id="23556" name="Chart 3"/>
          <p:cNvGraphicFramePr>
            <a:graphicFrameLocks/>
          </p:cNvGraphicFramePr>
          <p:nvPr/>
        </p:nvGraphicFramePr>
        <p:xfrm>
          <a:off x="406400" y="1930400"/>
          <a:ext cx="7874000" cy="4445000"/>
        </p:xfrm>
        <a:graphic>
          <a:graphicData uri="http://schemas.openxmlformats.org/presentationml/2006/ole">
            <mc:AlternateContent xmlns:mc="http://schemas.openxmlformats.org/markup-compatibility/2006">
              <mc:Choice xmlns:v="urn:schemas-microsoft-com:vml" Requires="v">
                <p:oleObj spid="_x0000_s23557" r:id="rId5" imgW="7869285" imgH="4443617" progId="Excel.Chart.8">
                  <p:embed/>
                </p:oleObj>
              </mc:Choice>
              <mc:Fallback>
                <p:oleObj r:id="rId5" imgW="7869285" imgH="4443617" progId="Excel.Chart.8">
                  <p:embed/>
                  <p:pic>
                    <p:nvPicPr>
                      <p:cNvPr id="0" name="Chart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400" y="1930400"/>
                        <a:ext cx="7874000"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
      <a:dk1>
        <a:srgbClr val="FFFFFF"/>
      </a:dk1>
      <a:lt1>
        <a:srgbClr val="FFFFFF"/>
      </a:lt1>
      <a:dk2>
        <a:srgbClr val="0000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1573</TotalTime>
  <Words>439</Words>
  <Application>Microsoft Macintosh PowerPoint</Application>
  <PresentationFormat>On-screen Show (4:3)</PresentationFormat>
  <Paragraphs>55</Paragraphs>
  <Slides>9</Slides>
  <Notes>9</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6" baseType="lpstr">
      <vt:lpstr>Arial</vt:lpstr>
      <vt:lpstr>ＭＳ Ｐゴシック</vt:lpstr>
      <vt:lpstr>Wingdings</vt:lpstr>
      <vt:lpstr>ヒラギノ角ゴ Pro W3</vt:lpstr>
      <vt:lpstr>Blank Presentation</vt:lpstr>
      <vt:lpstr>1_Blank Presentation</vt:lpstr>
      <vt:lpstr>Excel.Chart.8</vt:lpstr>
      <vt:lpstr>PowerPoint Presentation</vt:lpstr>
      <vt:lpstr>Beyond the Guidelines  Clinical Investigators Provide Their Perspectives on Current Strategies and Ongoing Research in the Management of Gastrointestinal Cancers  Part I — Cancers of the Colon and Rectum  January 24, 2013 7:30 PM – 9:30 PM</vt:lpstr>
      <vt:lpstr>Agenda</vt:lpstr>
      <vt:lpstr>PowerPoint Presentation</vt:lpstr>
      <vt:lpstr>Research To Practice GI Cancers Clinical Investigator Survey January 3-18, 2013 </vt:lpstr>
      <vt:lpstr>Survey Participants</vt:lpstr>
      <vt:lpstr>During the past year, approximately how many new patients came into your practice with…</vt:lpstr>
      <vt:lpstr>Approximately what percent of your practice involves the following areas? (median)</vt:lpstr>
      <vt:lpstr>In the past year, about how many new patients  with the following diagnoses have entered your practice? (median)</vt:lpstr>
    </vt:vector>
  </TitlesOfParts>
  <Manager/>
  <Company>Research To Practice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To Practice </dc:title>
  <dc:subject/>
  <dc:creator>Fernando G Rendina </dc:creator>
  <cp:keywords/>
  <dc:description/>
  <cp:lastModifiedBy>Aura Herrmann</cp:lastModifiedBy>
  <cp:revision>178</cp:revision>
  <cp:lastPrinted>2013-01-24T21:05:30Z</cp:lastPrinted>
  <dcterms:created xsi:type="dcterms:W3CDTF">2012-08-13T12:55:31Z</dcterms:created>
  <dcterms:modified xsi:type="dcterms:W3CDTF">2013-03-12T22:08:40Z</dcterms:modified>
  <cp:category/>
</cp:coreProperties>
</file>