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 id="2147483670" r:id="rId3"/>
  </p:sldMasterIdLst>
  <p:notesMasterIdLst>
    <p:notesMasterId r:id="rId32"/>
  </p:notesMasterIdLst>
  <p:handoutMasterIdLst>
    <p:handoutMasterId r:id="rId33"/>
  </p:handoutMasterIdLst>
  <p:sldIdLst>
    <p:sldId id="605" r:id="rId4"/>
    <p:sldId id="570" r:id="rId5"/>
    <p:sldId id="606" r:id="rId6"/>
    <p:sldId id="598" r:id="rId7"/>
    <p:sldId id="599" r:id="rId8"/>
    <p:sldId id="600" r:id="rId9"/>
    <p:sldId id="572" r:id="rId10"/>
    <p:sldId id="611" r:id="rId11"/>
    <p:sldId id="583" r:id="rId12"/>
    <p:sldId id="579" r:id="rId13"/>
    <p:sldId id="573" r:id="rId14"/>
    <p:sldId id="596" r:id="rId15"/>
    <p:sldId id="574" r:id="rId16"/>
    <p:sldId id="575" r:id="rId17"/>
    <p:sldId id="586" r:id="rId18"/>
    <p:sldId id="592" r:id="rId19"/>
    <p:sldId id="593" r:id="rId20"/>
    <p:sldId id="345" r:id="rId21"/>
    <p:sldId id="569" r:id="rId22"/>
    <p:sldId id="324" r:id="rId23"/>
    <p:sldId id="607" r:id="rId24"/>
    <p:sldId id="309" r:id="rId25"/>
    <p:sldId id="597" r:id="rId26"/>
    <p:sldId id="608" r:id="rId27"/>
    <p:sldId id="609" r:id="rId28"/>
    <p:sldId id="602" r:id="rId29"/>
    <p:sldId id="610" r:id="rId30"/>
    <p:sldId id="601" r:id="rId31"/>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ott Ralph" initials="SR" lastIdx="59"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8E3"/>
    <a:srgbClr val="B0B9AC"/>
    <a:srgbClr val="E2AE1E"/>
    <a:srgbClr val="6E6F71"/>
    <a:srgbClr val="0167B5"/>
    <a:srgbClr val="241320"/>
    <a:srgbClr val="10F022"/>
    <a:srgbClr val="FFFFFF"/>
    <a:srgbClr val="FFFF66"/>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80" autoAdjust="0"/>
    <p:restoredTop sz="99560" autoAdjust="0"/>
  </p:normalViewPr>
  <p:slideViewPr>
    <p:cSldViewPr>
      <p:cViewPr>
        <p:scale>
          <a:sx n="100" d="100"/>
          <a:sy n="100" d="100"/>
        </p:scale>
        <p:origin x="-2048" y="-6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2392"/>
    </p:cViewPr>
  </p:sorterViewPr>
  <p:notesViewPr>
    <p:cSldViewPr>
      <p:cViewPr varScale="1">
        <p:scale>
          <a:sx n="86" d="100"/>
          <a:sy n="86" d="100"/>
        </p:scale>
        <p:origin x="-3768" y="-11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notesMaster" Target="notesMasters/notesMaster1.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commentAuthors" Target="commentAuthors.xml"/><Relationship Id="rId36" Type="http://schemas.openxmlformats.org/officeDocument/2006/relationships/presProps" Target="presProp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5819903353202"/>
          <c:y val="0.0448275862068965"/>
          <c:w val="0.58925589324698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Sheet1!$A$2:$A$5</c:f>
              <c:strCache>
                <c:ptCount val="4"/>
                <c:pt idx="0">
                  <c:v>Yes, for more than 3 years</c:v>
                </c:pt>
                <c:pt idx="1">
                  <c:v>Yes, for 3 years</c:v>
                </c:pt>
                <c:pt idx="2">
                  <c:v>Yes, for a year</c:v>
                </c:pt>
                <c:pt idx="3">
                  <c:v>No</c:v>
                </c:pt>
              </c:strCache>
            </c:strRef>
          </c:cat>
          <c:val>
            <c:numRef>
              <c:f>Sheet1!$B$2:$B$5</c:f>
              <c:numCache>
                <c:formatCode>0%</c:formatCode>
                <c:ptCount val="4"/>
                <c:pt idx="0">
                  <c:v>0.03</c:v>
                </c:pt>
                <c:pt idx="1">
                  <c:v>0.66</c:v>
                </c:pt>
                <c:pt idx="2">
                  <c:v>0.18</c:v>
                </c:pt>
                <c:pt idx="3">
                  <c:v>0.13</c:v>
                </c:pt>
              </c:numCache>
            </c:numRef>
          </c:val>
        </c:ser>
        <c:dLbls>
          <c:showLegendKey val="0"/>
          <c:showVal val="0"/>
          <c:showCatName val="0"/>
          <c:showSerName val="0"/>
          <c:showPercent val="0"/>
          <c:showBubbleSize val="0"/>
        </c:dLbls>
        <c:gapWidth val="150"/>
        <c:axId val="463792360"/>
        <c:axId val="463832808"/>
      </c:barChart>
      <c:catAx>
        <c:axId val="463792360"/>
        <c:scaling>
          <c:orientation val="minMax"/>
        </c:scaling>
        <c:delete val="0"/>
        <c:axPos val="l"/>
        <c:majorTickMark val="out"/>
        <c:minorTickMark val="none"/>
        <c:tickLblPos val="nextTo"/>
        <c:txPr>
          <a:bodyPr/>
          <a:lstStyle/>
          <a:p>
            <a:pPr algn="r">
              <a:defRPr sz="1600"/>
            </a:pPr>
            <a:endParaRPr lang="en-US"/>
          </a:p>
        </c:txPr>
        <c:crossAx val="463832808"/>
        <c:crosses val="autoZero"/>
        <c:auto val="1"/>
        <c:lblAlgn val="ctr"/>
        <c:lblOffset val="100"/>
        <c:noMultiLvlLbl val="0"/>
      </c:catAx>
      <c:valAx>
        <c:axId val="463832808"/>
        <c:scaling>
          <c:orientation val="minMax"/>
        </c:scaling>
        <c:delete val="0"/>
        <c:axPos val="b"/>
        <c:numFmt formatCode="0%" sourceLinked="1"/>
        <c:majorTickMark val="out"/>
        <c:minorTickMark val="none"/>
        <c:tickLblPos val="nextTo"/>
        <c:txPr>
          <a:bodyPr/>
          <a:lstStyle/>
          <a:p>
            <a:pPr>
              <a:defRPr sz="1600"/>
            </a:pPr>
            <a:endParaRPr lang="en-US"/>
          </a:p>
        </c:txPr>
        <c:crossAx val="46379236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5819903353202"/>
          <c:y val="0.0448275862068965"/>
          <c:w val="0.58925589324698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3"/>
                <c:pt idx="0">
                  <c:v>Regorafenib is more toxic</c:v>
                </c:pt>
                <c:pt idx="1">
                  <c:v>Sunitinib is more toxic</c:v>
                </c:pt>
                <c:pt idx="2">
                  <c:v>About the same</c:v>
                </c:pt>
              </c:strCache>
            </c:strRef>
          </c:cat>
          <c:val>
            <c:numRef>
              <c:f>Sheet1!$B$2:$B$4</c:f>
              <c:numCache>
                <c:formatCode>0%</c:formatCode>
                <c:ptCount val="3"/>
                <c:pt idx="0">
                  <c:v>0.26</c:v>
                </c:pt>
                <c:pt idx="1">
                  <c:v>0.26</c:v>
                </c:pt>
                <c:pt idx="2">
                  <c:v>0.48</c:v>
                </c:pt>
              </c:numCache>
            </c:numRef>
          </c:val>
        </c:ser>
        <c:dLbls>
          <c:showLegendKey val="0"/>
          <c:showVal val="0"/>
          <c:showCatName val="0"/>
          <c:showSerName val="0"/>
          <c:showPercent val="0"/>
          <c:showBubbleSize val="0"/>
        </c:dLbls>
        <c:gapWidth val="150"/>
        <c:axId val="464468168"/>
        <c:axId val="464471176"/>
      </c:barChart>
      <c:catAx>
        <c:axId val="464468168"/>
        <c:scaling>
          <c:orientation val="minMax"/>
        </c:scaling>
        <c:delete val="0"/>
        <c:axPos val="l"/>
        <c:majorTickMark val="out"/>
        <c:minorTickMark val="none"/>
        <c:tickLblPos val="nextTo"/>
        <c:txPr>
          <a:bodyPr/>
          <a:lstStyle/>
          <a:p>
            <a:pPr algn="r">
              <a:defRPr sz="1600"/>
            </a:pPr>
            <a:endParaRPr lang="en-US"/>
          </a:p>
        </c:txPr>
        <c:crossAx val="464471176"/>
        <c:crosses val="autoZero"/>
        <c:auto val="1"/>
        <c:lblAlgn val="ctr"/>
        <c:lblOffset val="100"/>
        <c:noMultiLvlLbl val="0"/>
      </c:catAx>
      <c:valAx>
        <c:axId val="464471176"/>
        <c:scaling>
          <c:orientation val="minMax"/>
        </c:scaling>
        <c:delete val="0"/>
        <c:axPos val="b"/>
        <c:numFmt formatCode="0%" sourceLinked="1"/>
        <c:majorTickMark val="out"/>
        <c:minorTickMark val="none"/>
        <c:tickLblPos val="nextTo"/>
        <c:txPr>
          <a:bodyPr/>
          <a:lstStyle/>
          <a:p>
            <a:pPr>
              <a:defRPr sz="1600"/>
            </a:pPr>
            <a:endParaRPr lang="en-US"/>
          </a:p>
        </c:txPr>
        <c:crossAx val="46446816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85352613633576"/>
          <c:y val="0.0448275862068965"/>
          <c:w val="0.43972318296661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Sheet1!$A$2:$A$4</c:f>
              <c:strCache>
                <c:ptCount val="1"/>
                <c:pt idx="0">
                  <c:v>Other</c:v>
                </c:pt>
              </c:strCache>
            </c:strRef>
          </c:cat>
          <c:val>
            <c:numRef>
              <c:f>Sheet1!$B$2:$B$4</c:f>
              <c:numCache>
                <c:formatCode>0%</c:formatCode>
                <c:ptCount val="3"/>
                <c:pt idx="0">
                  <c:v>0.0</c:v>
                </c:pt>
                <c:pt idx="1">
                  <c:v>0.29</c:v>
                </c:pt>
                <c:pt idx="2">
                  <c:v>0.71</c:v>
                </c:pt>
              </c:numCache>
            </c:numRef>
          </c:val>
        </c:ser>
        <c:dLbls>
          <c:showLegendKey val="0"/>
          <c:showVal val="0"/>
          <c:showCatName val="0"/>
          <c:showSerName val="0"/>
          <c:showPercent val="0"/>
          <c:showBubbleSize val="0"/>
        </c:dLbls>
        <c:gapWidth val="150"/>
        <c:axId val="556329112"/>
        <c:axId val="463724120"/>
      </c:barChart>
      <c:catAx>
        <c:axId val="556329112"/>
        <c:scaling>
          <c:orientation val="minMax"/>
        </c:scaling>
        <c:delete val="0"/>
        <c:axPos val="l"/>
        <c:majorTickMark val="out"/>
        <c:minorTickMark val="none"/>
        <c:tickLblPos val="nextTo"/>
        <c:txPr>
          <a:bodyPr/>
          <a:lstStyle/>
          <a:p>
            <a:pPr algn="r">
              <a:defRPr sz="1600"/>
            </a:pPr>
            <a:endParaRPr lang="en-US"/>
          </a:p>
        </c:txPr>
        <c:crossAx val="463724120"/>
        <c:crosses val="autoZero"/>
        <c:auto val="1"/>
        <c:lblAlgn val="ctr"/>
        <c:lblOffset val="100"/>
        <c:noMultiLvlLbl val="0"/>
      </c:catAx>
      <c:valAx>
        <c:axId val="463724120"/>
        <c:scaling>
          <c:orientation val="minMax"/>
        </c:scaling>
        <c:delete val="0"/>
        <c:axPos val="b"/>
        <c:numFmt formatCode="0%" sourceLinked="1"/>
        <c:majorTickMark val="out"/>
        <c:minorTickMark val="none"/>
        <c:tickLblPos val="nextTo"/>
        <c:txPr>
          <a:bodyPr/>
          <a:lstStyle/>
          <a:p>
            <a:pPr>
              <a:defRPr sz="1600"/>
            </a:pPr>
            <a:endParaRPr lang="en-US"/>
          </a:p>
        </c:txPr>
        <c:crossAx val="55632911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dirty="0">
                <a:latin typeface="Arial" pitchFamily="34" charset="0"/>
                <a:ea typeface="MS PGothic" pitchFamily="34" charset="-128"/>
                <a:cs typeface="+mn-cs"/>
              </a:defRPr>
            </a:lvl1pPr>
          </a:lstStyle>
          <a:p>
            <a:pPr>
              <a:defRPr/>
            </a:pPr>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ea typeface="MS PGothic" pitchFamily="34" charset="-128"/>
                <a:cs typeface="+mn-cs"/>
              </a:defRPr>
            </a:lvl1pPr>
          </a:lstStyle>
          <a:p>
            <a:pPr>
              <a:defRPr/>
            </a:pPr>
            <a:fld id="{506D31DE-FD50-4EF6-984D-19ECFBD595B2}" type="datetimeFigureOut">
              <a:rPr lang="en-US"/>
              <a:pPr>
                <a:defRPr/>
              </a:pPr>
              <a:t>3/20/13</a:t>
            </a:fld>
            <a:endParaRPr lang="en-GB"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dirty="0">
                <a:latin typeface="Arial" pitchFamily="34" charset="0"/>
                <a:ea typeface="MS PGothic" pitchFamily="34" charset="-128"/>
                <a:cs typeface="+mn-cs"/>
              </a:defRPr>
            </a:lvl1pPr>
          </a:lstStyle>
          <a:p>
            <a:pPr>
              <a:defRPr/>
            </a:pPr>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ea typeface="MS PGothic" pitchFamily="34" charset="-128"/>
                <a:cs typeface="+mn-cs"/>
              </a:defRPr>
            </a:lvl1pPr>
          </a:lstStyle>
          <a:p>
            <a:pPr>
              <a:defRPr/>
            </a:pPr>
            <a:fld id="{403877FE-7945-4BBA-83B9-5F4BF4CFE1E4}" type="slidenum">
              <a:rPr lang="en-GB"/>
              <a:pPr>
                <a:defRPr/>
              </a:pPr>
              <a:t>‹#›</a:t>
            </a:fld>
            <a:endParaRPr lang="en-GB" dirty="0"/>
          </a:p>
        </p:txBody>
      </p:sp>
    </p:spTree>
    <p:extLst>
      <p:ext uri="{BB962C8B-B14F-4D97-AF65-F5344CB8AC3E}">
        <p14:creationId xmlns:p14="http://schemas.microsoft.com/office/powerpoint/2010/main" val="6640023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a:defRPr sz="1200" dirty="0">
                <a:latin typeface="Arial" charset="0"/>
                <a:ea typeface="ＭＳ Ｐゴシック" pitchFamily="50" charset="-128"/>
                <a:cs typeface="+mn-cs"/>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ea typeface="MS PGothic" pitchFamily="34" charset="-128"/>
                <a:cs typeface="+mn-cs"/>
              </a:defRPr>
            </a:lvl1pPr>
          </a:lstStyle>
          <a:p>
            <a:pPr>
              <a:defRPr/>
            </a:pPr>
            <a:fld id="{7D353838-598B-4D14-8A9B-8CAE546CBFCD}" type="datetimeFigureOut">
              <a:rPr lang="en-US"/>
              <a:pPr>
                <a:defRPr/>
              </a:pPr>
              <a:t>3/20/13</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79450" y="4716463"/>
            <a:ext cx="5438775" cy="4467225"/>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9750"/>
            <a:ext cx="2946400" cy="496888"/>
          </a:xfrm>
          <a:prstGeom prst="rect">
            <a:avLst/>
          </a:prstGeom>
        </p:spPr>
        <p:txBody>
          <a:bodyPr vert="horz" wrap="square" lIns="91440" tIns="45720" rIns="91440" bIns="45720" numCol="1" anchor="b" anchorCtr="0" compatLnSpc="1">
            <a:prstTxWarp prst="textNoShape">
              <a:avLst/>
            </a:prstTxWarp>
          </a:bodyPr>
          <a:lstStyle>
            <a:lvl1pPr>
              <a:defRPr sz="1200" dirty="0">
                <a:latin typeface="Arial" charset="0"/>
                <a:ea typeface="ＭＳ Ｐゴシック" pitchFamily="50" charset="-128"/>
                <a:cs typeface="+mn-cs"/>
              </a:defRPr>
            </a:lvl1pPr>
          </a:lstStyle>
          <a:p>
            <a:pPr>
              <a:defRPr/>
            </a:pPr>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ea typeface="MS PGothic" pitchFamily="34" charset="-128"/>
                <a:cs typeface="+mn-cs"/>
              </a:defRPr>
            </a:lvl1pPr>
          </a:lstStyle>
          <a:p>
            <a:pPr>
              <a:defRPr/>
            </a:pPr>
            <a:fld id="{5CA21A26-C1AD-43B3-A098-D5885592E626}" type="slidenum">
              <a:rPr lang="en-GB"/>
              <a:pPr>
                <a:defRPr/>
              </a:pPr>
              <a:t>‹#›</a:t>
            </a:fld>
            <a:endParaRPr lang="en-GB" dirty="0"/>
          </a:p>
        </p:txBody>
      </p:sp>
    </p:spTree>
    <p:extLst>
      <p:ext uri="{BB962C8B-B14F-4D97-AF65-F5344CB8AC3E}">
        <p14:creationId xmlns:p14="http://schemas.microsoft.com/office/powerpoint/2010/main" val="16144211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a:t>
            </a:fld>
            <a:endParaRPr lang="en-GB" dirty="0"/>
          </a:p>
        </p:txBody>
      </p:sp>
    </p:spTree>
    <p:extLst>
      <p:ext uri="{BB962C8B-B14F-4D97-AF65-F5344CB8AC3E}">
        <p14:creationId xmlns:p14="http://schemas.microsoft.com/office/powerpoint/2010/main" val="2175355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91041"/>
            <a:fld id="{747D3185-8FB2-4607-B507-E55034E31AC7}" type="slidenum">
              <a:rPr lang="en-US"/>
              <a:pPr defTabSz="991041"/>
              <a:t>10</a:t>
            </a:fld>
            <a:endParaRPr lang="en-US"/>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p:spPr>
      </p:sp>
      <p:sp>
        <p:nvSpPr>
          <p:cNvPr id="174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4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91041"/>
            <a:fld id="{5E7A2C15-210A-4B09-B719-E70267AD18D2}" type="slidenum">
              <a:rPr lang="en-US"/>
              <a:pPr defTabSz="991041"/>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12</a:t>
            </a:fld>
            <a:endParaRPr lang="en-GB" dirty="0"/>
          </a:p>
        </p:txBody>
      </p:sp>
    </p:spTree>
    <p:extLst>
      <p:ext uri="{BB962C8B-B14F-4D97-AF65-F5344CB8AC3E}">
        <p14:creationId xmlns:p14="http://schemas.microsoft.com/office/powerpoint/2010/main" val="1771192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13</a:t>
            </a:fld>
            <a:endParaRPr lang="en-GB" dirty="0"/>
          </a:p>
        </p:txBody>
      </p:sp>
    </p:spTree>
    <p:extLst>
      <p:ext uri="{BB962C8B-B14F-4D97-AF65-F5344CB8AC3E}">
        <p14:creationId xmlns:p14="http://schemas.microsoft.com/office/powerpoint/2010/main" val="524526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6AD9E28B-8FD7-4CB4-BFB3-6CF437FCE112}" type="slidenum">
              <a:rPr lang="en-US" smtClean="0">
                <a:solidFill>
                  <a:srgbClr val="000000"/>
                </a:solidFill>
                <a:ea typeface="ＭＳ Ｐゴシック" pitchFamily="34" charset="-128"/>
                <a:cs typeface="Arial" pitchFamily="34" charset="0"/>
              </a:rPr>
              <a:pPr/>
              <a:t>14</a:t>
            </a:fld>
            <a:endParaRPr lang="en-US" smtClean="0">
              <a:solidFill>
                <a:srgbClr val="000000"/>
              </a:solidFill>
              <a:ea typeface="ＭＳ Ｐゴシック" pitchFamily="34" charset="-128"/>
              <a:cs typeface="Arial" pitchFamily="34" charset="0"/>
            </a:endParaRPr>
          </a:p>
        </p:txBody>
      </p:sp>
      <p:sp>
        <p:nvSpPr>
          <p:cNvPr id="125955" name="Rectangle 2"/>
          <p:cNvSpPr>
            <a:spLocks noGrp="1" noRot="1" noChangeAspect="1" noChangeArrowheads="1" noTextEdit="1"/>
          </p:cNvSpPr>
          <p:nvPr>
            <p:ph type="sldImg"/>
          </p:nvPr>
        </p:nvSpPr>
        <p:spPr>
          <a:xfrm>
            <a:off x="917575" y="746125"/>
            <a:ext cx="4960938" cy="3722688"/>
          </a:xfrm>
          <a:ln/>
        </p:spPr>
      </p:sp>
      <p:sp>
        <p:nvSpPr>
          <p:cNvPr id="125956" name="Rectangle 3"/>
          <p:cNvSpPr>
            <a:spLocks noGrp="1" noChangeArrowheads="1"/>
          </p:cNvSpPr>
          <p:nvPr>
            <p:ph type="body" idx="1"/>
          </p:nvPr>
        </p:nvSpPr>
        <p:spPr>
          <a:xfrm>
            <a:off x="905767" y="4716236"/>
            <a:ext cx="4986142" cy="4466715"/>
          </a:xfrm>
          <a:noFill/>
          <a:ln/>
        </p:spPr>
        <p:txBody>
          <a:bodyPr/>
          <a:lstStyle/>
          <a:p>
            <a:pPr eaLnBrk="1" hangingPunct="1"/>
            <a:endParaRPr lang="en-US" smtClean="0">
              <a:latin typeface="Arial" pitchFamily="34" charset="0"/>
              <a:ea typeface="ＭＳ Ｐゴシック" pitchFamily="34" charset="-128"/>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15</a:t>
            </a:fld>
            <a:endParaRPr lang="en-GB" dirty="0"/>
          </a:p>
        </p:txBody>
      </p:sp>
    </p:spTree>
    <p:extLst>
      <p:ext uri="{BB962C8B-B14F-4D97-AF65-F5344CB8AC3E}">
        <p14:creationId xmlns:p14="http://schemas.microsoft.com/office/powerpoint/2010/main" val="24986757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16</a:t>
            </a:fld>
            <a:endParaRPr lang="en-GB" dirty="0"/>
          </a:p>
        </p:txBody>
      </p:sp>
    </p:spTree>
    <p:extLst>
      <p:ext uri="{BB962C8B-B14F-4D97-AF65-F5344CB8AC3E}">
        <p14:creationId xmlns:p14="http://schemas.microsoft.com/office/powerpoint/2010/main" val="73244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17</a:t>
            </a:fld>
            <a:endParaRPr lang="en-GB" dirty="0"/>
          </a:p>
        </p:txBody>
      </p:sp>
    </p:spTree>
    <p:extLst>
      <p:ext uri="{BB962C8B-B14F-4D97-AF65-F5344CB8AC3E}">
        <p14:creationId xmlns:p14="http://schemas.microsoft.com/office/powerpoint/2010/main" val="40206303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18</a:t>
            </a:fld>
            <a:endParaRPr lang="en-GB" dirty="0"/>
          </a:p>
        </p:txBody>
      </p:sp>
    </p:spTree>
    <p:extLst>
      <p:ext uri="{BB962C8B-B14F-4D97-AF65-F5344CB8AC3E}">
        <p14:creationId xmlns:p14="http://schemas.microsoft.com/office/powerpoint/2010/main" val="28694165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19</a:t>
            </a:fld>
            <a:endParaRPr lang="en-GB" dirty="0"/>
          </a:p>
        </p:txBody>
      </p:sp>
    </p:spTree>
    <p:extLst>
      <p:ext uri="{BB962C8B-B14F-4D97-AF65-F5344CB8AC3E}">
        <p14:creationId xmlns:p14="http://schemas.microsoft.com/office/powerpoint/2010/main" val="195104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a:t>
            </a:fld>
            <a:endParaRPr lang="en-GB" dirty="0"/>
          </a:p>
        </p:txBody>
      </p:sp>
    </p:spTree>
    <p:extLst>
      <p:ext uri="{BB962C8B-B14F-4D97-AF65-F5344CB8AC3E}">
        <p14:creationId xmlns:p14="http://schemas.microsoft.com/office/powerpoint/2010/main" val="21491875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20</a:t>
            </a:fld>
            <a:endParaRPr lang="en-GB" dirty="0"/>
          </a:p>
        </p:txBody>
      </p:sp>
      <p:sp>
        <p:nvSpPr>
          <p:cNvPr id="5" name="Notes Placeholder 4"/>
          <p:cNvSpPr>
            <a:spLocks noGrp="1"/>
          </p:cNvSpPr>
          <p:nvPr>
            <p:ph type="body" sz="quarter" idx="1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21</a:t>
            </a:fld>
            <a:endParaRPr lang="en-GB" dirty="0"/>
          </a:p>
        </p:txBody>
      </p:sp>
    </p:spTree>
    <p:extLst>
      <p:ext uri="{BB962C8B-B14F-4D97-AF65-F5344CB8AC3E}">
        <p14:creationId xmlns:p14="http://schemas.microsoft.com/office/powerpoint/2010/main" val="36113880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22</a:t>
            </a:fld>
            <a:endParaRPr lang="en-GB" dirty="0"/>
          </a:p>
        </p:txBody>
      </p:sp>
    </p:spTree>
    <p:extLst>
      <p:ext uri="{BB962C8B-B14F-4D97-AF65-F5344CB8AC3E}">
        <p14:creationId xmlns:p14="http://schemas.microsoft.com/office/powerpoint/2010/main" val="26648356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23</a:t>
            </a:fld>
            <a:endParaRPr lang="en-GB" dirty="0"/>
          </a:p>
        </p:txBody>
      </p:sp>
    </p:spTree>
    <p:extLst>
      <p:ext uri="{BB962C8B-B14F-4D97-AF65-F5344CB8AC3E}">
        <p14:creationId xmlns:p14="http://schemas.microsoft.com/office/powerpoint/2010/main" val="39915943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24</a:t>
            </a:fld>
            <a:endParaRPr lang="en-GB" dirty="0"/>
          </a:p>
        </p:txBody>
      </p:sp>
    </p:spTree>
    <p:extLst>
      <p:ext uri="{BB962C8B-B14F-4D97-AF65-F5344CB8AC3E}">
        <p14:creationId xmlns:p14="http://schemas.microsoft.com/office/powerpoint/2010/main" val="42144550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25</a:t>
            </a:fld>
            <a:endParaRPr lang="en-GB" dirty="0"/>
          </a:p>
        </p:txBody>
      </p:sp>
    </p:spTree>
    <p:extLst>
      <p:ext uri="{BB962C8B-B14F-4D97-AF65-F5344CB8AC3E}">
        <p14:creationId xmlns:p14="http://schemas.microsoft.com/office/powerpoint/2010/main" val="36192637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26</a:t>
            </a:fld>
            <a:endParaRPr lang="en-GB" dirty="0"/>
          </a:p>
        </p:txBody>
      </p:sp>
    </p:spTree>
    <p:extLst>
      <p:ext uri="{BB962C8B-B14F-4D97-AF65-F5344CB8AC3E}">
        <p14:creationId xmlns:p14="http://schemas.microsoft.com/office/powerpoint/2010/main" val="9359112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27</a:t>
            </a:fld>
            <a:endParaRPr lang="en-GB" dirty="0"/>
          </a:p>
        </p:txBody>
      </p:sp>
    </p:spTree>
    <p:extLst>
      <p:ext uri="{BB962C8B-B14F-4D97-AF65-F5344CB8AC3E}">
        <p14:creationId xmlns:p14="http://schemas.microsoft.com/office/powerpoint/2010/main" val="29947742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28</a:t>
            </a:fld>
            <a:endParaRPr lang="en-GB" dirty="0"/>
          </a:p>
        </p:txBody>
      </p:sp>
    </p:spTree>
    <p:extLst>
      <p:ext uri="{BB962C8B-B14F-4D97-AF65-F5344CB8AC3E}">
        <p14:creationId xmlns:p14="http://schemas.microsoft.com/office/powerpoint/2010/main" val="3202449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3</a:t>
            </a:fld>
            <a:endParaRPr lang="en-GB" dirty="0"/>
          </a:p>
        </p:txBody>
      </p:sp>
    </p:spTree>
    <p:extLst>
      <p:ext uri="{BB962C8B-B14F-4D97-AF65-F5344CB8AC3E}">
        <p14:creationId xmlns:p14="http://schemas.microsoft.com/office/powerpoint/2010/main" val="2695864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4</a:t>
            </a:fld>
            <a:endParaRPr lang="en-GB" dirty="0"/>
          </a:p>
        </p:txBody>
      </p:sp>
    </p:spTree>
    <p:extLst>
      <p:ext uri="{BB962C8B-B14F-4D97-AF65-F5344CB8AC3E}">
        <p14:creationId xmlns:p14="http://schemas.microsoft.com/office/powerpoint/2010/main" val="3821433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5</a:t>
            </a:fld>
            <a:endParaRPr lang="en-GB" dirty="0"/>
          </a:p>
        </p:txBody>
      </p:sp>
    </p:spTree>
    <p:extLst>
      <p:ext uri="{BB962C8B-B14F-4D97-AF65-F5344CB8AC3E}">
        <p14:creationId xmlns:p14="http://schemas.microsoft.com/office/powerpoint/2010/main" val="3461932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6</a:t>
            </a:fld>
            <a:endParaRPr lang="en-GB" dirty="0"/>
          </a:p>
        </p:txBody>
      </p:sp>
    </p:spTree>
    <p:extLst>
      <p:ext uri="{BB962C8B-B14F-4D97-AF65-F5344CB8AC3E}">
        <p14:creationId xmlns:p14="http://schemas.microsoft.com/office/powerpoint/2010/main" val="4058751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CA21A26-C1AD-43B3-A098-D5885592E626}" type="slidenum">
              <a:rPr lang="en-GB" smtClean="0"/>
              <a:pPr>
                <a:defRPr/>
              </a:pPr>
              <a:t>7</a:t>
            </a:fld>
            <a:endParaRPr lang="en-GB" dirty="0"/>
          </a:p>
        </p:txBody>
      </p:sp>
    </p:spTree>
    <p:extLst>
      <p:ext uri="{BB962C8B-B14F-4D97-AF65-F5344CB8AC3E}">
        <p14:creationId xmlns:p14="http://schemas.microsoft.com/office/powerpoint/2010/main" val="3636426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91041"/>
            <a:fld id="{257388BC-B80A-4E5D-A7D2-132A85CF07DA}" type="slidenum">
              <a:rPr lang="en-US"/>
              <a:pPr defTabSz="991041"/>
              <a:t>8</a:t>
            </a:fld>
            <a:endParaRPr lang="en-US"/>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91041"/>
            <a:fld id="{14F468D5-E454-420F-B86B-1EC897000CA8}" type="slidenum">
              <a:rPr lang="en-US"/>
              <a:pPr defTabSz="991041"/>
              <a:t>9</a:t>
            </a:fld>
            <a:endParaRPr lang="en-US"/>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990600"/>
            <a:ext cx="8305800" cy="1470025"/>
          </a:xfrm>
        </p:spPr>
        <p:txBody>
          <a:bodyPr/>
          <a:lstStyle>
            <a:lvl1pPr algn="ctr">
              <a:defRPr/>
            </a:lvl1pPr>
          </a:lstStyle>
          <a:p>
            <a:r>
              <a:rPr lang="en-US" smtClean="0"/>
              <a:t>Click to edit Master title style</a:t>
            </a:r>
            <a:endParaRPr lang="en-US"/>
          </a:p>
        </p:txBody>
      </p:sp>
      <p:sp>
        <p:nvSpPr>
          <p:cNvPr id="3" name="Subtitle 2"/>
          <p:cNvSpPr>
            <a:spLocks noGrp="1"/>
          </p:cNvSpPr>
          <p:nvPr>
            <p:ph type="subTitle" idx="1"/>
          </p:nvPr>
        </p:nvSpPr>
        <p:spPr>
          <a:xfrm>
            <a:off x="457200" y="3581399"/>
            <a:ext cx="8305800" cy="917575"/>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6549" y="1310400"/>
            <a:ext cx="4139571" cy="488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248" y="1310400"/>
            <a:ext cx="4128280" cy="488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D847F6E6-4B0D-DC42-A245-E33B970F1B19}" type="datetimeFigureOut">
              <a:rPr lang="en-US"/>
              <a:pPr>
                <a:defRPr/>
              </a:pPr>
              <a:t>3/20/13</a:t>
            </a:fld>
            <a:endParaRPr lang="en-US"/>
          </a:p>
        </p:txBody>
      </p:sp>
      <p:sp>
        <p:nvSpPr>
          <p:cNvPr id="6" name="Footer Placeholder 5"/>
          <p:cNvSpPr>
            <a:spLocks noGrp="1"/>
          </p:cNvSpPr>
          <p:nvPr>
            <p:ph type="ftr" sz="quarter" idx="11"/>
          </p:nvPr>
        </p:nvSpPr>
        <p:spPr/>
        <p:txBody>
          <a:bodyPr/>
          <a:lstStyle>
            <a:lvl1pPr>
              <a:defRPr>
                <a:solidFill>
                  <a:srgbClr val="E0A6C3"/>
                </a:solidFill>
              </a:defRPr>
            </a:lvl1pPr>
          </a:lstStyle>
          <a:p>
            <a:pPr>
              <a:defRPr/>
            </a:pPr>
            <a:endParaRPr lang="en-US">
              <a:latin typeface="Arial"/>
            </a:endParaRPr>
          </a:p>
        </p:txBody>
      </p:sp>
      <p:sp>
        <p:nvSpPr>
          <p:cNvPr id="7" name="Slide Number Placeholder 6"/>
          <p:cNvSpPr>
            <a:spLocks noGrp="1"/>
          </p:cNvSpPr>
          <p:nvPr>
            <p:ph type="sldNum" sz="quarter" idx="12"/>
          </p:nvPr>
        </p:nvSpPr>
        <p:spPr/>
        <p:txBody>
          <a:bodyPr/>
          <a:lstStyle>
            <a:lvl1pPr>
              <a:defRPr/>
            </a:lvl1pPr>
          </a:lstStyle>
          <a:p>
            <a:pPr>
              <a:defRPr/>
            </a:pPr>
            <a:fld id="{64352452-9A79-3247-80AD-2FAF66F5722C}" type="slidenum">
              <a:rPr lang="en-US"/>
              <a:pPr>
                <a:defRPr/>
              </a:pPr>
              <a:t>‹#›</a:t>
            </a:fld>
            <a:endParaRPr lang="en-US"/>
          </a:p>
        </p:txBody>
      </p:sp>
    </p:spTree>
    <p:extLst>
      <p:ext uri="{BB962C8B-B14F-4D97-AF65-F5344CB8AC3E}">
        <p14:creationId xmlns:p14="http://schemas.microsoft.com/office/powerpoint/2010/main" val="39345310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66549" y="1310400"/>
            <a:ext cx="4152439" cy="639762"/>
          </a:xfrm>
        </p:spPr>
        <p:txBody>
          <a:bodyPr anchor="b"/>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266549" y="1950162"/>
            <a:ext cx="4152439" cy="42202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76354" y="1310400"/>
            <a:ext cx="4120174" cy="639762"/>
          </a:xfrm>
        </p:spPr>
        <p:txBody>
          <a:bodyPr anchor="b"/>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76354" y="1950162"/>
            <a:ext cx="4120174" cy="42202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A1E53D5B-825C-3549-9EEA-E12D02B05331}" type="datetimeFigureOut">
              <a:rPr lang="en-US"/>
              <a:pPr>
                <a:defRPr/>
              </a:pPr>
              <a:t>3/20/13</a:t>
            </a:fld>
            <a:endParaRPr lang="en-US"/>
          </a:p>
        </p:txBody>
      </p:sp>
      <p:sp>
        <p:nvSpPr>
          <p:cNvPr id="8" name="Footer Placeholder 7"/>
          <p:cNvSpPr>
            <a:spLocks noGrp="1"/>
          </p:cNvSpPr>
          <p:nvPr>
            <p:ph type="ftr" sz="quarter" idx="11"/>
          </p:nvPr>
        </p:nvSpPr>
        <p:spPr/>
        <p:txBody>
          <a:bodyPr/>
          <a:lstStyle>
            <a:lvl1pPr>
              <a:defRPr>
                <a:solidFill>
                  <a:srgbClr val="E0A6C3"/>
                </a:solidFill>
              </a:defRPr>
            </a:lvl1pPr>
          </a:lstStyle>
          <a:p>
            <a:pPr>
              <a:defRPr/>
            </a:pPr>
            <a:endParaRPr lang="en-US">
              <a:latin typeface="Arial"/>
            </a:endParaRPr>
          </a:p>
        </p:txBody>
      </p:sp>
      <p:sp>
        <p:nvSpPr>
          <p:cNvPr id="9" name="Slide Number Placeholder 8"/>
          <p:cNvSpPr>
            <a:spLocks noGrp="1"/>
          </p:cNvSpPr>
          <p:nvPr>
            <p:ph type="sldNum" sz="quarter" idx="12"/>
          </p:nvPr>
        </p:nvSpPr>
        <p:spPr/>
        <p:txBody>
          <a:bodyPr/>
          <a:lstStyle>
            <a:lvl1pPr>
              <a:defRPr/>
            </a:lvl1pPr>
          </a:lstStyle>
          <a:p>
            <a:pPr>
              <a:defRPr/>
            </a:pPr>
            <a:fld id="{95FE93BF-F4E1-C54E-9C47-64A2065B7D32}" type="slidenum">
              <a:rPr lang="en-US"/>
              <a:pPr>
                <a:defRPr/>
              </a:pPr>
              <a:t>‹#›</a:t>
            </a:fld>
            <a:endParaRPr lang="en-US"/>
          </a:p>
        </p:txBody>
      </p:sp>
    </p:spTree>
    <p:extLst>
      <p:ext uri="{BB962C8B-B14F-4D97-AF65-F5344CB8AC3E}">
        <p14:creationId xmlns:p14="http://schemas.microsoft.com/office/powerpoint/2010/main" val="15232033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99B57A1-1484-5941-9C88-1F67DDA28553}" type="datetimeFigureOut">
              <a:rPr lang="en-US"/>
              <a:pPr>
                <a:defRPr/>
              </a:pPr>
              <a:t>3/20/13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solidFill>
                <a:srgbClr val="9A3668">
                  <a:lumMod val="40000"/>
                  <a:lumOff val="60000"/>
                </a:srgbClr>
              </a:solidFill>
              <a:latin typeface="Arial"/>
            </a:endParaRPr>
          </a:p>
        </p:txBody>
      </p:sp>
      <p:sp>
        <p:nvSpPr>
          <p:cNvPr id="5" name="Slide Number Placeholder 5"/>
          <p:cNvSpPr>
            <a:spLocks noGrp="1"/>
          </p:cNvSpPr>
          <p:nvPr>
            <p:ph type="sldNum" sz="quarter" idx="12"/>
          </p:nvPr>
        </p:nvSpPr>
        <p:spPr/>
        <p:txBody>
          <a:bodyPr/>
          <a:lstStyle>
            <a:lvl1pPr>
              <a:defRPr/>
            </a:lvl1pPr>
          </a:lstStyle>
          <a:p>
            <a:pPr>
              <a:defRPr/>
            </a:pPr>
            <a:fld id="{7BA89693-4A58-0F4B-BC1E-70D5E3A4A1C6}" type="slidenum">
              <a:rPr lang="en-US"/>
              <a:pPr>
                <a:defRPr/>
              </a:pPr>
              <a:t>‹#›</a:t>
            </a:fld>
            <a:endParaRPr lang="en-US"/>
          </a:p>
        </p:txBody>
      </p:sp>
    </p:spTree>
    <p:extLst>
      <p:ext uri="{BB962C8B-B14F-4D97-AF65-F5344CB8AC3E}">
        <p14:creationId xmlns:p14="http://schemas.microsoft.com/office/powerpoint/2010/main" val="12003995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8017C02-5122-E74A-832A-E7CC2A21874C}" type="datetimeFigureOut">
              <a:rPr lang="en-US"/>
              <a:pPr>
                <a:defRPr/>
              </a:pPr>
              <a:t>3/20/13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solidFill>
                <a:srgbClr val="9A3668">
                  <a:lumMod val="40000"/>
                  <a:lumOff val="60000"/>
                </a:srgbClr>
              </a:solidFill>
              <a:latin typeface="Arial"/>
            </a:endParaRPr>
          </a:p>
        </p:txBody>
      </p:sp>
      <p:sp>
        <p:nvSpPr>
          <p:cNvPr id="4" name="Slide Number Placeholder 5"/>
          <p:cNvSpPr>
            <a:spLocks noGrp="1"/>
          </p:cNvSpPr>
          <p:nvPr>
            <p:ph type="sldNum" sz="quarter" idx="12"/>
          </p:nvPr>
        </p:nvSpPr>
        <p:spPr/>
        <p:txBody>
          <a:bodyPr/>
          <a:lstStyle>
            <a:lvl1pPr>
              <a:defRPr/>
            </a:lvl1pPr>
          </a:lstStyle>
          <a:p>
            <a:pPr>
              <a:defRPr/>
            </a:pPr>
            <a:fld id="{1872B361-3127-AC44-AEA6-3B36E969D223}" type="slidenum">
              <a:rPr lang="en-US"/>
              <a:pPr>
                <a:defRPr/>
              </a:pPr>
              <a:t>‹#›</a:t>
            </a:fld>
            <a:endParaRPr lang="en-US"/>
          </a:p>
        </p:txBody>
      </p:sp>
    </p:spTree>
    <p:extLst>
      <p:ext uri="{BB962C8B-B14F-4D97-AF65-F5344CB8AC3E}">
        <p14:creationId xmlns:p14="http://schemas.microsoft.com/office/powerpoint/2010/main" val="28993675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6550" y="360000"/>
            <a:ext cx="3112724" cy="800063"/>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488809" y="360000"/>
            <a:ext cx="5197989" cy="582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66550" y="1160064"/>
            <a:ext cx="3112724" cy="50247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D7AC5CAF-A9AF-7F48-A081-91A2E6F4FE6E}" type="datetimeFigureOut">
              <a:rPr lang="en-US"/>
              <a:pPr>
                <a:defRPr/>
              </a:pPr>
              <a:t>3/20/13</a:t>
            </a:fld>
            <a:endParaRPr lang="en-US"/>
          </a:p>
        </p:txBody>
      </p:sp>
      <p:sp>
        <p:nvSpPr>
          <p:cNvPr id="6" name="Footer Placeholder 5"/>
          <p:cNvSpPr>
            <a:spLocks noGrp="1"/>
          </p:cNvSpPr>
          <p:nvPr>
            <p:ph type="ftr" sz="quarter" idx="11"/>
          </p:nvPr>
        </p:nvSpPr>
        <p:spPr/>
        <p:txBody>
          <a:bodyPr/>
          <a:lstStyle>
            <a:lvl1pPr>
              <a:defRPr>
                <a:solidFill>
                  <a:srgbClr val="E0A6C3"/>
                </a:solidFill>
              </a:defRPr>
            </a:lvl1pPr>
          </a:lstStyle>
          <a:p>
            <a:pPr>
              <a:defRPr/>
            </a:pPr>
            <a:endParaRPr lang="en-US">
              <a:latin typeface="Arial"/>
            </a:endParaRPr>
          </a:p>
        </p:txBody>
      </p:sp>
      <p:sp>
        <p:nvSpPr>
          <p:cNvPr id="7" name="Slide Number Placeholder 6"/>
          <p:cNvSpPr>
            <a:spLocks noGrp="1"/>
          </p:cNvSpPr>
          <p:nvPr>
            <p:ph type="sldNum" sz="quarter" idx="12"/>
          </p:nvPr>
        </p:nvSpPr>
        <p:spPr/>
        <p:txBody>
          <a:bodyPr/>
          <a:lstStyle>
            <a:lvl1pPr>
              <a:defRPr/>
            </a:lvl1pPr>
          </a:lstStyle>
          <a:p>
            <a:pPr>
              <a:defRPr/>
            </a:pPr>
            <a:fld id="{5446F227-F673-7248-AA87-8D354CABC078}" type="slidenum">
              <a:rPr lang="en-US"/>
              <a:pPr>
                <a:defRPr/>
              </a:pPr>
              <a:t>‹#›</a:t>
            </a:fld>
            <a:endParaRPr lang="en-US"/>
          </a:p>
        </p:txBody>
      </p:sp>
    </p:spTree>
    <p:extLst>
      <p:ext uri="{BB962C8B-B14F-4D97-AF65-F5344CB8AC3E}">
        <p14:creationId xmlns:p14="http://schemas.microsoft.com/office/powerpoint/2010/main" val="34855364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797262"/>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09437"/>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4000"/>
            <a:ext cx="5486400" cy="7007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A6C425E-2AA1-4245-996B-33E8F85E52AA}" type="datetimeFigureOut">
              <a:rPr lang="en-US"/>
              <a:pPr>
                <a:defRPr/>
              </a:pPr>
              <a:t>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solidFill>
                <a:srgbClr val="9A3668">
                  <a:lumMod val="40000"/>
                  <a:lumOff val="60000"/>
                </a:srgbClr>
              </a:solidFill>
              <a:latin typeface="Arial"/>
            </a:endParaRPr>
          </a:p>
        </p:txBody>
      </p:sp>
      <p:sp>
        <p:nvSpPr>
          <p:cNvPr id="7" name="Slide Number Placeholder 5"/>
          <p:cNvSpPr>
            <a:spLocks noGrp="1"/>
          </p:cNvSpPr>
          <p:nvPr>
            <p:ph type="sldNum" sz="quarter" idx="12"/>
          </p:nvPr>
        </p:nvSpPr>
        <p:spPr/>
        <p:txBody>
          <a:bodyPr/>
          <a:lstStyle>
            <a:lvl1pPr>
              <a:defRPr/>
            </a:lvl1pPr>
          </a:lstStyle>
          <a:p>
            <a:pPr>
              <a:defRPr/>
            </a:pPr>
            <a:fld id="{859EA61F-57BE-1C4F-A3CE-6F6A743E3C72}" type="slidenum">
              <a:rPr lang="en-US"/>
              <a:pPr>
                <a:defRPr/>
              </a:pPr>
              <a:t>‹#›</a:t>
            </a:fld>
            <a:endParaRPr lang="en-US"/>
          </a:p>
        </p:txBody>
      </p:sp>
    </p:spTree>
    <p:extLst>
      <p:ext uri="{BB962C8B-B14F-4D97-AF65-F5344CB8AC3E}">
        <p14:creationId xmlns:p14="http://schemas.microsoft.com/office/powerpoint/2010/main" val="28842013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8FC054-A7D4-A445-99EA-3ACFD6270168}" type="datetimeFigureOut">
              <a:rPr lang="en-US"/>
              <a:pPr>
                <a:defRPr/>
              </a:pPr>
              <a:t>3/20/13</a:t>
            </a:fld>
            <a:endParaRPr lang="en-US"/>
          </a:p>
        </p:txBody>
      </p:sp>
      <p:sp>
        <p:nvSpPr>
          <p:cNvPr id="5" name="Footer Placeholder 4"/>
          <p:cNvSpPr>
            <a:spLocks noGrp="1"/>
          </p:cNvSpPr>
          <p:nvPr>
            <p:ph type="ftr" sz="quarter" idx="11"/>
          </p:nvPr>
        </p:nvSpPr>
        <p:spPr/>
        <p:txBody>
          <a:bodyPr/>
          <a:lstStyle>
            <a:lvl1pPr>
              <a:defRPr>
                <a:solidFill>
                  <a:srgbClr val="E0A6C3"/>
                </a:solidFill>
              </a:defRPr>
            </a:lvl1pPr>
          </a:lstStyle>
          <a:p>
            <a:pPr>
              <a:defRPr/>
            </a:pPr>
            <a:endParaRPr lang="en-US">
              <a:latin typeface="Arial"/>
            </a:endParaRPr>
          </a:p>
        </p:txBody>
      </p:sp>
      <p:sp>
        <p:nvSpPr>
          <p:cNvPr id="6" name="Slide Number Placeholder 5"/>
          <p:cNvSpPr>
            <a:spLocks noGrp="1"/>
          </p:cNvSpPr>
          <p:nvPr>
            <p:ph type="sldNum" sz="quarter" idx="12"/>
          </p:nvPr>
        </p:nvSpPr>
        <p:spPr/>
        <p:txBody>
          <a:bodyPr/>
          <a:lstStyle>
            <a:lvl1pPr>
              <a:defRPr/>
            </a:lvl1pPr>
          </a:lstStyle>
          <a:p>
            <a:pPr>
              <a:defRPr/>
            </a:pPr>
            <a:fld id="{787A7EAA-0381-5945-8DE2-BB9E4F5273BB}" type="slidenum">
              <a:rPr lang="en-US"/>
              <a:pPr>
                <a:defRPr/>
              </a:pPr>
              <a:t>‹#›</a:t>
            </a:fld>
            <a:endParaRPr lang="en-US"/>
          </a:p>
        </p:txBody>
      </p:sp>
    </p:spTree>
    <p:extLst>
      <p:ext uri="{BB962C8B-B14F-4D97-AF65-F5344CB8AC3E}">
        <p14:creationId xmlns:p14="http://schemas.microsoft.com/office/powerpoint/2010/main" val="33360706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24000"/>
            <a:ext cx="2057400" cy="58708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6549" y="324000"/>
            <a:ext cx="6210451" cy="58708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FEC4D14-5AB9-B14D-A9F4-9277311452A3}" type="datetimeFigureOut">
              <a:rPr lang="en-US"/>
              <a:pPr>
                <a:defRPr/>
              </a:pPr>
              <a:t>3/20/13</a:t>
            </a:fld>
            <a:endParaRPr lang="en-US"/>
          </a:p>
        </p:txBody>
      </p:sp>
      <p:sp>
        <p:nvSpPr>
          <p:cNvPr id="5" name="Footer Placeholder 4"/>
          <p:cNvSpPr>
            <a:spLocks noGrp="1"/>
          </p:cNvSpPr>
          <p:nvPr>
            <p:ph type="ftr" sz="quarter" idx="11"/>
          </p:nvPr>
        </p:nvSpPr>
        <p:spPr/>
        <p:txBody>
          <a:bodyPr/>
          <a:lstStyle>
            <a:lvl1pPr>
              <a:defRPr>
                <a:solidFill>
                  <a:srgbClr val="E0A6C3"/>
                </a:solidFill>
              </a:defRPr>
            </a:lvl1pPr>
          </a:lstStyle>
          <a:p>
            <a:pPr>
              <a:defRPr/>
            </a:pPr>
            <a:endParaRPr lang="en-US">
              <a:latin typeface="Arial"/>
            </a:endParaRPr>
          </a:p>
        </p:txBody>
      </p:sp>
      <p:sp>
        <p:nvSpPr>
          <p:cNvPr id="6" name="Slide Number Placeholder 5"/>
          <p:cNvSpPr>
            <a:spLocks noGrp="1"/>
          </p:cNvSpPr>
          <p:nvPr>
            <p:ph type="sldNum" sz="quarter" idx="12"/>
          </p:nvPr>
        </p:nvSpPr>
        <p:spPr/>
        <p:txBody>
          <a:bodyPr/>
          <a:lstStyle>
            <a:lvl1pPr>
              <a:defRPr/>
            </a:lvl1pPr>
          </a:lstStyle>
          <a:p>
            <a:pPr>
              <a:defRPr/>
            </a:pPr>
            <a:fld id="{7D93E36F-FB84-1446-B8DE-E1BE3DADCA92}" type="slidenum">
              <a:rPr lang="en-US"/>
              <a:pPr>
                <a:defRPr/>
              </a:pPr>
              <a:t>‹#›</a:t>
            </a:fld>
            <a:endParaRPr lang="en-US"/>
          </a:p>
        </p:txBody>
      </p:sp>
    </p:spTree>
    <p:extLst>
      <p:ext uri="{BB962C8B-B14F-4D97-AF65-F5344CB8AC3E}">
        <p14:creationId xmlns:p14="http://schemas.microsoft.com/office/powerpoint/2010/main" val="26023161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2" name="Title 1"/>
          <p:cNvSpPr>
            <a:spLocks noGrp="1"/>
          </p:cNvSpPr>
          <p:nvPr>
            <p:ph type="title"/>
          </p:nvPr>
        </p:nvSpPr>
        <p:spPr>
          <a:xfrm>
            <a:off x="431278" y="248696"/>
            <a:ext cx="8550275" cy="827088"/>
          </a:xfrm>
        </p:spPr>
        <p:txBody>
          <a:bodyPr/>
          <a:lstStyle/>
          <a:p>
            <a:r>
              <a:rPr lang="en-US" dirty="0" smtClean="0"/>
              <a:t>Click to edit Master title style</a:t>
            </a:r>
            <a:endParaRPr lang="en-US" dirty="0"/>
          </a:p>
        </p:txBody>
      </p:sp>
      <p:sp>
        <p:nvSpPr>
          <p:cNvPr id="22" name="Content Placeholder 2"/>
          <p:cNvSpPr>
            <a:spLocks noGrp="1"/>
          </p:cNvSpPr>
          <p:nvPr>
            <p:ph idx="1"/>
          </p:nvPr>
        </p:nvSpPr>
        <p:spPr>
          <a:xfrm>
            <a:off x="418596" y="1219200"/>
            <a:ext cx="8456613" cy="4752975"/>
          </a:xfrm>
        </p:spPr>
        <p:txBody>
          <a:bodyPr/>
          <a:lstStyle>
            <a:lvl1pPr>
              <a:defRPr sz="2200">
                <a:effectLst/>
              </a:defRPr>
            </a:lvl1pPr>
            <a:lvl2pPr>
              <a:defRPr>
                <a:effectLst/>
              </a:defRPr>
            </a:lvl2pPr>
            <a:lvl3pPr>
              <a:defRPr>
                <a:effectLst/>
              </a:defRPr>
            </a:lvl3pPr>
            <a:lvl4pPr>
              <a:defRPr>
                <a:effectLst/>
              </a:defRPr>
            </a:lvl4pPr>
            <a:lvl5pPr>
              <a:defRPr>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037368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6157723"/>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28600" y="1447800"/>
            <a:ext cx="8686800" cy="4678363"/>
          </a:xfrm>
        </p:spPr>
        <p:txBody>
          <a:bodyPr/>
          <a:lstStyle>
            <a:lvl1pPr>
              <a:buClr>
                <a:srgbClr val="FFFF00"/>
              </a:buClr>
              <a:defRPr/>
            </a:lvl1pPr>
            <a:lvl2pPr>
              <a:buClr>
                <a:srgbClr val="FFFF00"/>
              </a:buClr>
              <a:defRPr/>
            </a:lvl2pPr>
            <a:lvl3pPr>
              <a:buClr>
                <a:srgbClr val="FFFF66"/>
              </a:buClr>
              <a:defRPr/>
            </a:lvl3pPr>
          </a:lstStyle>
          <a:p>
            <a:pPr lvl="0"/>
            <a:r>
              <a:rPr lang="en-US" dirty="0" smtClean="0"/>
              <a:t>Click to edit Master text styles</a:t>
            </a:r>
          </a:p>
          <a:p>
            <a:pPr lvl="1"/>
            <a:r>
              <a:rPr lang="en-US" dirty="0" smtClean="0"/>
              <a:t>Second level</a:t>
            </a:r>
          </a:p>
          <a:p>
            <a:pPr lvl="2"/>
            <a:r>
              <a:rPr lang="en-US" smtClean="0"/>
              <a:t>Third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4610573"/>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8422959"/>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715194"/>
      </p:ext>
    </p:extLst>
  </p:cSld>
  <p:clrMapOvr>
    <a:masterClrMapping/>
  </p:clrMapOvr>
  <p:transition xmlns:p14="http://schemas.microsoft.com/office/powerpoint/2010/mai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3754626"/>
      </p:ext>
    </p:extLst>
  </p:cSld>
  <p:clrMapOvr>
    <a:masterClrMapping/>
  </p:clrMapOvr>
  <p:transition xmlns:p14="http://schemas.microsoft.com/office/powerpoint/2010/mai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56978807"/>
      </p:ext>
    </p:extLst>
  </p:cSld>
  <p:clrMapOvr>
    <a:masterClrMapping/>
  </p:clrMapOvr>
  <p:transition xmlns:p14="http://schemas.microsoft.com/office/powerpoint/2010/mai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937997"/>
      </p:ext>
    </p:extLst>
  </p:cSld>
  <p:clrMapOvr>
    <a:masterClrMapping/>
  </p:clrMapOvr>
  <p:transition xmlns:p14="http://schemas.microsoft.com/office/powerpoint/2010/mai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5135549"/>
      </p:ext>
    </p:extLst>
  </p:cSld>
  <p:clrMapOvr>
    <a:masterClrMapping/>
  </p:clrMapOvr>
  <p:transition xmlns:p14="http://schemas.microsoft.com/office/powerpoint/2010/main"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041434"/>
      </p:ext>
    </p:extLst>
  </p:cSld>
  <p:clrMapOvr>
    <a:masterClrMapping/>
  </p:clrMapOvr>
  <p:transition xmlns:p14="http://schemas.microsoft.com/office/powerpoint/2010/main"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8400132"/>
      </p:ext>
    </p:extLst>
  </p:cSld>
  <p:clrMapOvr>
    <a:masterClrMapping/>
  </p:clrMapOvr>
  <p:transition xmlns:p14="http://schemas.microsoft.com/office/powerpoint/2010/mai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3884634"/>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7988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reatment">
    <p:spTree>
      <p:nvGrpSpPr>
        <p:cNvPr id="1" name=""/>
        <p:cNvGrpSpPr/>
        <p:nvPr/>
      </p:nvGrpSpPr>
      <p:grpSpPr>
        <a:xfrm>
          <a:off x="0" y="0"/>
          <a:ext cx="0" cy="0"/>
          <a:chOff x="0" y="0"/>
          <a:chExt cx="0" cy="0"/>
        </a:xfrm>
      </p:grpSpPr>
      <p:sp>
        <p:nvSpPr>
          <p:cNvPr id="21" name="Title 1"/>
          <p:cNvSpPr>
            <a:spLocks noGrp="1"/>
          </p:cNvSpPr>
          <p:nvPr>
            <p:ph type="title"/>
          </p:nvPr>
        </p:nvSpPr>
        <p:spPr>
          <a:xfrm>
            <a:off x="431278" y="248696"/>
            <a:ext cx="8550275" cy="827088"/>
          </a:xfrm>
        </p:spPr>
        <p:txBody>
          <a:bodyPr/>
          <a:lstStyle/>
          <a:p>
            <a:r>
              <a:rPr lang="en-US" smtClean="0"/>
              <a:t>Click to edit Master title style</a:t>
            </a:r>
            <a:endParaRPr lang="en-US"/>
          </a:p>
        </p:txBody>
      </p:sp>
      <p:sp>
        <p:nvSpPr>
          <p:cNvPr id="22" name="Content Placeholder 2"/>
          <p:cNvSpPr>
            <a:spLocks noGrp="1"/>
          </p:cNvSpPr>
          <p:nvPr>
            <p:ph idx="1"/>
          </p:nvPr>
        </p:nvSpPr>
        <p:spPr>
          <a:xfrm>
            <a:off x="418596" y="1524000"/>
            <a:ext cx="8456613" cy="4752975"/>
          </a:xfrm>
        </p:spPr>
        <p:txBody>
          <a:bodyPr/>
          <a:lstStyle>
            <a:lvl1pPr>
              <a:defRPr sz="2200">
                <a:effectLst/>
              </a:defRPr>
            </a:lvl1pPr>
            <a:lvl2pPr>
              <a:defRPr>
                <a:effectLst/>
              </a:defRPr>
            </a:lvl2pPr>
            <a:lvl3pPr>
              <a:defRPr>
                <a:effectLst/>
              </a:defRPr>
            </a:lvl3pPr>
            <a:lvl4pPr>
              <a:defRPr>
                <a:effectLst/>
              </a:defRPr>
            </a:lvl4pPr>
            <a:lvl5pPr>
              <a:defRPr>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601973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2" name="Title 1"/>
          <p:cNvSpPr>
            <a:spLocks noGrp="1"/>
          </p:cNvSpPr>
          <p:nvPr>
            <p:ph type="title"/>
          </p:nvPr>
        </p:nvSpPr>
        <p:spPr>
          <a:xfrm>
            <a:off x="431278" y="248696"/>
            <a:ext cx="8550275" cy="827088"/>
          </a:xfrm>
        </p:spPr>
        <p:txBody>
          <a:bodyPr/>
          <a:lstStyle/>
          <a:p>
            <a:r>
              <a:rPr lang="en-US" smtClean="0"/>
              <a:t>Click to edit Master title style</a:t>
            </a:r>
            <a:endParaRPr lang="en-US"/>
          </a:p>
        </p:txBody>
      </p:sp>
      <p:sp>
        <p:nvSpPr>
          <p:cNvPr id="22" name="Content Placeholder 2"/>
          <p:cNvSpPr>
            <a:spLocks noGrp="1"/>
          </p:cNvSpPr>
          <p:nvPr>
            <p:ph idx="1"/>
          </p:nvPr>
        </p:nvSpPr>
        <p:spPr>
          <a:xfrm>
            <a:off x="418596" y="1524000"/>
            <a:ext cx="8456613" cy="4752975"/>
          </a:xfrm>
        </p:spPr>
        <p:txBody>
          <a:bodyPr/>
          <a:lstStyle>
            <a:lvl1pPr>
              <a:defRPr sz="2200">
                <a:effectLst/>
              </a:defRPr>
            </a:lvl1pPr>
            <a:lvl2pPr>
              <a:defRPr>
                <a:effectLst/>
              </a:defRPr>
            </a:lvl2pPr>
            <a:lvl3pPr>
              <a:defRPr>
                <a:effectLst/>
              </a:defRPr>
            </a:lvl3pPr>
            <a:lvl4pPr>
              <a:defRPr>
                <a:effectLst/>
              </a:defRPr>
            </a:lvl4pPr>
            <a:lvl5pPr>
              <a:defRPr>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151655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6549" y="1275528"/>
            <a:ext cx="8513886" cy="1309272"/>
          </a:xfrm>
        </p:spPr>
        <p:txBody>
          <a:bodyPr>
            <a:normAutofit/>
          </a:bodyPr>
          <a:lstStyle>
            <a:lvl1pPr algn="ctr">
              <a:defRPr sz="4400">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932181" y="2743200"/>
            <a:ext cx="6400800" cy="1536631"/>
          </a:xfrm>
        </p:spPr>
        <p:txBody>
          <a:bodyPr/>
          <a:lstStyle>
            <a:lvl1pPr marL="0" indent="0" algn="l">
              <a:buNone/>
              <a:defRPr>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2814638" y="5961063"/>
            <a:ext cx="942975" cy="269875"/>
          </a:xfrm>
        </p:spPr>
        <p:txBody>
          <a:bodyPr/>
          <a:lstStyle>
            <a:lvl1pPr>
              <a:defRPr>
                <a:solidFill>
                  <a:schemeClr val="tx1"/>
                </a:solidFill>
              </a:defRPr>
            </a:lvl1pPr>
          </a:lstStyle>
          <a:p>
            <a:pPr>
              <a:defRPr/>
            </a:pPr>
            <a:fld id="{082188F8-AC43-2C4F-9502-30D936C9E239}" type="datetimeFigureOut">
              <a:rPr lang="en-US">
                <a:solidFill>
                  <a:srgbClr val="731448"/>
                </a:solidFill>
              </a:rPr>
              <a:pPr>
                <a:defRPr/>
              </a:pPr>
              <a:t>3/20/13</a:t>
            </a:fld>
            <a:endParaRPr lang="en-US">
              <a:solidFill>
                <a:srgbClr val="731448"/>
              </a:solidFill>
            </a:endParaRPr>
          </a:p>
        </p:txBody>
      </p:sp>
      <p:sp>
        <p:nvSpPr>
          <p:cNvPr id="5" name="Footer Placeholder 4"/>
          <p:cNvSpPr>
            <a:spLocks noGrp="1"/>
          </p:cNvSpPr>
          <p:nvPr>
            <p:ph type="ftr" sz="quarter" idx="11"/>
          </p:nvPr>
        </p:nvSpPr>
        <p:spPr>
          <a:xfrm>
            <a:off x="3903663" y="5961063"/>
            <a:ext cx="4116387" cy="269875"/>
          </a:xfrm>
        </p:spPr>
        <p:txBody>
          <a:bodyPr/>
          <a:lstStyle>
            <a:lvl1pPr>
              <a:defRPr>
                <a:solidFill>
                  <a:schemeClr val="tx1"/>
                </a:solidFill>
              </a:defRPr>
            </a:lvl1pPr>
          </a:lstStyle>
          <a:p>
            <a:pPr>
              <a:defRPr/>
            </a:pPr>
            <a:endParaRPr lang="en-US">
              <a:solidFill>
                <a:srgbClr val="731448"/>
              </a:solidFill>
              <a:latin typeface="Arial"/>
            </a:endParaRPr>
          </a:p>
        </p:txBody>
      </p:sp>
      <p:sp>
        <p:nvSpPr>
          <p:cNvPr id="6" name="Slide Number Placeholder 5"/>
          <p:cNvSpPr>
            <a:spLocks noGrp="1"/>
          </p:cNvSpPr>
          <p:nvPr>
            <p:ph type="sldNum" sz="quarter" idx="12"/>
          </p:nvPr>
        </p:nvSpPr>
        <p:spPr>
          <a:xfrm>
            <a:off x="2254250" y="5961063"/>
            <a:ext cx="452438" cy="269875"/>
          </a:xfrm>
        </p:spPr>
        <p:txBody>
          <a:bodyPr/>
          <a:lstStyle>
            <a:lvl1pPr>
              <a:defRPr>
                <a:solidFill>
                  <a:schemeClr val="tx1"/>
                </a:solidFill>
              </a:defRPr>
            </a:lvl1pPr>
          </a:lstStyle>
          <a:p>
            <a:pPr>
              <a:defRPr/>
            </a:pPr>
            <a:fld id="{0523DD13-7698-FC4C-9705-A859B9A44975}" type="slidenum">
              <a:rPr lang="en-US">
                <a:solidFill>
                  <a:srgbClr val="731448"/>
                </a:solidFill>
              </a:rPr>
              <a:pPr>
                <a:defRPr/>
              </a:pPr>
              <a:t>‹#›</a:t>
            </a:fld>
            <a:endParaRPr lang="en-US">
              <a:solidFill>
                <a:srgbClr val="731448"/>
              </a:solidFill>
            </a:endParaRPr>
          </a:p>
        </p:txBody>
      </p:sp>
    </p:spTree>
    <p:extLst>
      <p:ext uri="{BB962C8B-B14F-4D97-AF65-F5344CB8AC3E}">
        <p14:creationId xmlns:p14="http://schemas.microsoft.com/office/powerpoint/2010/main" val="41948650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FB7E8A1-A809-904B-A0A0-BB6BA79A3FCA}" type="datetimeFigureOut">
              <a:rPr lang="en-US"/>
              <a:pPr>
                <a:defRPr/>
              </a:pPr>
              <a:t>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srgbClr val="9A3668">
                  <a:lumMod val="40000"/>
                  <a:lumOff val="60000"/>
                </a:srgbClr>
              </a:solidFill>
              <a:latin typeface="Arial"/>
            </a:endParaRPr>
          </a:p>
        </p:txBody>
      </p:sp>
      <p:sp>
        <p:nvSpPr>
          <p:cNvPr id="6" name="Slide Number Placeholder 5"/>
          <p:cNvSpPr>
            <a:spLocks noGrp="1"/>
          </p:cNvSpPr>
          <p:nvPr>
            <p:ph type="sldNum" sz="quarter" idx="12"/>
          </p:nvPr>
        </p:nvSpPr>
        <p:spPr/>
        <p:txBody>
          <a:bodyPr/>
          <a:lstStyle>
            <a:lvl1pPr>
              <a:defRPr/>
            </a:lvl1pPr>
          </a:lstStyle>
          <a:p>
            <a:pPr>
              <a:defRPr/>
            </a:pPr>
            <a:fld id="{2D2DBB5D-40EB-424C-94E6-5EFD57D103AB}" type="slidenum">
              <a:rPr lang="en-US"/>
              <a:pPr>
                <a:defRPr/>
              </a:pPr>
              <a:t>‹#›</a:t>
            </a:fld>
            <a:endParaRPr lang="en-US"/>
          </a:p>
        </p:txBody>
      </p:sp>
    </p:spTree>
    <p:extLst>
      <p:ext uri="{BB962C8B-B14F-4D97-AF65-F5344CB8AC3E}">
        <p14:creationId xmlns:p14="http://schemas.microsoft.com/office/powerpoint/2010/main" val="18200842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6549" y="4406900"/>
            <a:ext cx="8420250" cy="1362075"/>
          </a:xfrm>
        </p:spPr>
        <p:txBody>
          <a:bodyPr anchor="t"/>
          <a:lstStyle>
            <a:lvl1pPr algn="l">
              <a:defRPr sz="4000" b="1" cap="all">
                <a:solidFill>
                  <a:schemeClr val="accent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266549" y="2906713"/>
            <a:ext cx="842025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FB05188-CB70-7A49-BB55-5624E5B5C23F}" type="datetimeFigureOut">
              <a:rPr lang="en-US"/>
              <a:pPr>
                <a:defRPr/>
              </a:pPr>
              <a:t>3/20/13</a:t>
            </a:fld>
            <a:endParaRPr lang="en-US"/>
          </a:p>
        </p:txBody>
      </p:sp>
      <p:sp>
        <p:nvSpPr>
          <p:cNvPr id="5" name="Footer Placeholder 4"/>
          <p:cNvSpPr>
            <a:spLocks noGrp="1"/>
          </p:cNvSpPr>
          <p:nvPr>
            <p:ph type="ftr" sz="quarter" idx="11"/>
          </p:nvPr>
        </p:nvSpPr>
        <p:spPr/>
        <p:txBody>
          <a:bodyPr/>
          <a:lstStyle>
            <a:lvl1pPr>
              <a:defRPr>
                <a:solidFill>
                  <a:srgbClr val="E0A6C3"/>
                </a:solidFill>
              </a:defRPr>
            </a:lvl1pPr>
          </a:lstStyle>
          <a:p>
            <a:pPr>
              <a:defRPr/>
            </a:pPr>
            <a:endParaRPr lang="en-US">
              <a:latin typeface="Arial"/>
            </a:endParaRPr>
          </a:p>
        </p:txBody>
      </p:sp>
      <p:sp>
        <p:nvSpPr>
          <p:cNvPr id="6" name="Slide Number Placeholder 5"/>
          <p:cNvSpPr>
            <a:spLocks noGrp="1"/>
          </p:cNvSpPr>
          <p:nvPr>
            <p:ph type="sldNum" sz="quarter" idx="12"/>
          </p:nvPr>
        </p:nvSpPr>
        <p:spPr/>
        <p:txBody>
          <a:bodyPr/>
          <a:lstStyle>
            <a:lvl1pPr>
              <a:defRPr/>
            </a:lvl1pPr>
          </a:lstStyle>
          <a:p>
            <a:pPr>
              <a:defRPr/>
            </a:pPr>
            <a:fld id="{5CE1A7DC-7EAB-4147-B827-C2E6A5C663CC}" type="slidenum">
              <a:rPr lang="en-US"/>
              <a:pPr>
                <a:defRPr/>
              </a:pPr>
              <a:t>‹#›</a:t>
            </a:fld>
            <a:endParaRPr lang="en-US"/>
          </a:p>
        </p:txBody>
      </p:sp>
    </p:spTree>
    <p:extLst>
      <p:ext uri="{BB962C8B-B14F-4D97-AF65-F5344CB8AC3E}">
        <p14:creationId xmlns:p14="http://schemas.microsoft.com/office/powerpoint/2010/main" val="15160260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7.xml"/><Relationship Id="rId12" Type="http://schemas.openxmlformats.org/officeDocument/2006/relationships/slideLayout" Target="../slideLayouts/slideLayout18.xml"/><Relationship Id="rId13"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slideLayout" Target="../slideLayouts/slideLayout13.xml"/><Relationship Id="rId8" Type="http://schemas.openxmlformats.org/officeDocument/2006/relationships/slideLayout" Target="../slideLayouts/slideLayout14.xml"/><Relationship Id="rId9" Type="http://schemas.openxmlformats.org/officeDocument/2006/relationships/slideLayout" Target="../slideLayouts/slideLayout15.xml"/><Relationship Id="rId10"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9.xml"/><Relationship Id="rId12" Type="http://schemas.openxmlformats.org/officeDocument/2006/relationships/theme" Target="../theme/theme3.xml"/><Relationship Id="rId13" Type="http://schemas.openxmlformats.org/officeDocument/2006/relationships/image" Target="../media/image1.png"/><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28600" y="274638"/>
            <a:ext cx="8686800" cy="1096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28600" y="1447800"/>
            <a:ext cx="86868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66" r:id="rId5"/>
    <p:sldLayoutId id="2147483669" r:id="rId6"/>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ctr" rtl="0" eaLnBrk="0" fontAlgn="base" hangingPunct="0">
        <a:spcBef>
          <a:spcPct val="0"/>
        </a:spcBef>
        <a:spcAft>
          <a:spcPct val="0"/>
        </a:spcAft>
        <a:defRPr sz="3000" b="1" kern="1200">
          <a:solidFill>
            <a:srgbClr val="FFFF00"/>
          </a:solidFill>
          <a:latin typeface="+mj-lt"/>
          <a:ea typeface="ＭＳ Ｐゴシック" pitchFamily="34" charset="-128"/>
          <a:cs typeface="MS PGothic" charset="0"/>
        </a:defRPr>
      </a:lvl1pPr>
      <a:lvl2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2pPr>
      <a:lvl3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3pPr>
      <a:lvl4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4pPr>
      <a:lvl5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5pPr>
      <a:lvl6pPr marL="457200" algn="l" rtl="0" fontAlgn="base">
        <a:spcBef>
          <a:spcPct val="0"/>
        </a:spcBef>
        <a:spcAft>
          <a:spcPct val="0"/>
        </a:spcAft>
        <a:defRPr sz="4400" b="1">
          <a:solidFill>
            <a:srgbClr val="80D044"/>
          </a:solidFill>
          <a:latin typeface="Arial" charset="0"/>
        </a:defRPr>
      </a:lvl6pPr>
      <a:lvl7pPr marL="914400" algn="l" rtl="0" fontAlgn="base">
        <a:spcBef>
          <a:spcPct val="0"/>
        </a:spcBef>
        <a:spcAft>
          <a:spcPct val="0"/>
        </a:spcAft>
        <a:defRPr sz="4400" b="1">
          <a:solidFill>
            <a:srgbClr val="80D044"/>
          </a:solidFill>
          <a:latin typeface="Arial" charset="0"/>
        </a:defRPr>
      </a:lvl7pPr>
      <a:lvl8pPr marL="1371600" algn="l" rtl="0" fontAlgn="base">
        <a:spcBef>
          <a:spcPct val="0"/>
        </a:spcBef>
        <a:spcAft>
          <a:spcPct val="0"/>
        </a:spcAft>
        <a:defRPr sz="4400" b="1">
          <a:solidFill>
            <a:srgbClr val="80D044"/>
          </a:solidFill>
          <a:latin typeface="Arial" charset="0"/>
        </a:defRPr>
      </a:lvl8pPr>
      <a:lvl9pPr marL="1828800" algn="l" rtl="0" fontAlgn="base">
        <a:spcBef>
          <a:spcPct val="0"/>
        </a:spcBef>
        <a:spcAft>
          <a:spcPct val="0"/>
        </a:spcAft>
        <a:defRPr sz="4400" b="1">
          <a:solidFill>
            <a:srgbClr val="80D044"/>
          </a:solidFill>
          <a:latin typeface="Arial" charset="0"/>
        </a:defRPr>
      </a:lvl9pPr>
    </p:titleStyle>
    <p:bodyStyle>
      <a:lvl1pPr marL="174625" indent="-174625" algn="l" rtl="0" eaLnBrk="0" fontAlgn="base" hangingPunct="0">
        <a:spcBef>
          <a:spcPts val="1800"/>
        </a:spcBef>
        <a:spcAft>
          <a:spcPct val="0"/>
        </a:spcAft>
        <a:buClr>
          <a:srgbClr val="800000"/>
        </a:buClr>
        <a:buFont typeface="Arial" charset="0"/>
        <a:buChar char="•"/>
        <a:defRPr sz="2000" kern="1200">
          <a:solidFill>
            <a:schemeClr val="bg1"/>
          </a:solidFill>
          <a:latin typeface="+mn-lt"/>
          <a:ea typeface="ＭＳ Ｐゴシック" pitchFamily="34" charset="-128"/>
          <a:cs typeface="MS PGothic" charset="0"/>
        </a:defRPr>
      </a:lvl1pPr>
      <a:lvl2pPr marL="538163" indent="-188913" algn="l" rtl="0" eaLnBrk="0" fontAlgn="base" hangingPunct="0">
        <a:spcBef>
          <a:spcPct val="20000"/>
        </a:spcBef>
        <a:spcAft>
          <a:spcPct val="0"/>
        </a:spcAft>
        <a:buClr>
          <a:srgbClr val="FFFF00"/>
        </a:buClr>
        <a:buFont typeface="Arial" charset="0"/>
        <a:buChar char="–"/>
        <a:defRPr sz="2000" kern="1200">
          <a:solidFill>
            <a:schemeClr val="bg1"/>
          </a:solidFill>
          <a:latin typeface="+mn-lt"/>
          <a:ea typeface="ＭＳ Ｐゴシック" pitchFamily="34" charset="-128"/>
          <a:cs typeface="MS PGothic" charset="0"/>
        </a:defRPr>
      </a:lvl2pPr>
      <a:lvl3pPr marL="984250" indent="-176213" algn="l" rtl="0" eaLnBrk="0" fontAlgn="base" hangingPunct="0">
        <a:spcBef>
          <a:spcPct val="20000"/>
        </a:spcBef>
        <a:spcAft>
          <a:spcPct val="0"/>
        </a:spcAft>
        <a:buClr>
          <a:srgbClr val="FFFF00"/>
        </a:buClr>
        <a:buFont typeface="Arial" charset="0"/>
        <a:buChar char="•"/>
        <a:defRPr sz="2000" kern="1200">
          <a:solidFill>
            <a:schemeClr val="bg1"/>
          </a:solidFill>
          <a:latin typeface="+mn-lt"/>
          <a:ea typeface="ＭＳ Ｐゴシック"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mn-lt"/>
          <a:ea typeface="ＭＳ Ｐゴシック"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mn-lt"/>
          <a:ea typeface="ＭＳ Ｐゴシック"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66700" y="269875"/>
            <a:ext cx="8529638"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266700" y="1371600"/>
            <a:ext cx="8529638" cy="481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85825" y="6451600"/>
            <a:ext cx="1260475" cy="26987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E0A6C3"/>
                </a:solidFill>
                <a:cs typeface="Arial" charset="0"/>
              </a:defRPr>
            </a:lvl1pPr>
          </a:lstStyle>
          <a:p>
            <a:pPr defTabSz="457200">
              <a:defRPr/>
            </a:pPr>
            <a:fld id="{EC1E988A-6A64-3843-9FA8-4A41930AEFB0}" type="datetimeFigureOut">
              <a:rPr lang="en-US">
                <a:ea typeface="ＭＳ Ｐゴシック" charset="0"/>
              </a:rPr>
              <a:pPr defTabSz="457200">
                <a:defRPr/>
              </a:pPr>
              <a:t>3/20/13</a:t>
            </a:fld>
            <a:endParaRPr lang="en-US">
              <a:ea typeface="ＭＳ Ｐゴシック" charset="0"/>
            </a:endParaRPr>
          </a:p>
        </p:txBody>
      </p:sp>
      <p:sp>
        <p:nvSpPr>
          <p:cNvPr id="5" name="Footer Placeholder 4"/>
          <p:cNvSpPr>
            <a:spLocks noGrp="1"/>
          </p:cNvSpPr>
          <p:nvPr>
            <p:ph type="ftr" sz="quarter" idx="3"/>
          </p:nvPr>
        </p:nvSpPr>
        <p:spPr>
          <a:xfrm>
            <a:off x="2246313" y="6451600"/>
            <a:ext cx="3844925" cy="269875"/>
          </a:xfrm>
          <a:prstGeom prst="rect">
            <a:avLst/>
          </a:prstGeom>
        </p:spPr>
        <p:txBody>
          <a:bodyPr vert="horz" lIns="91440" tIns="45720" rIns="91440" bIns="45720" rtlCol="0" anchor="ctr"/>
          <a:lstStyle>
            <a:lvl1pPr algn="ctr" fontAlgn="auto">
              <a:spcBef>
                <a:spcPts val="0"/>
              </a:spcBef>
              <a:spcAft>
                <a:spcPts val="0"/>
              </a:spcAft>
              <a:defRPr sz="1200">
                <a:solidFill>
                  <a:schemeClr val="accent4">
                    <a:lumMod val="40000"/>
                    <a:lumOff val="60000"/>
                  </a:schemeClr>
                </a:solidFill>
                <a:latin typeface="+mn-lt"/>
                <a:ea typeface="+mn-ea"/>
                <a:cs typeface="+mn-cs"/>
              </a:defRPr>
            </a:lvl1pPr>
          </a:lstStyle>
          <a:p>
            <a:pPr defTabSz="457200">
              <a:defRPr/>
            </a:pPr>
            <a:endParaRPr lang="en-US">
              <a:solidFill>
                <a:srgbClr val="9A3668">
                  <a:lumMod val="40000"/>
                  <a:lumOff val="60000"/>
                </a:srgbClr>
              </a:solidFill>
              <a:latin typeface="Arial"/>
            </a:endParaRPr>
          </a:p>
        </p:txBody>
      </p:sp>
      <p:sp>
        <p:nvSpPr>
          <p:cNvPr id="6" name="Slide Number Placeholder 5"/>
          <p:cNvSpPr>
            <a:spLocks noGrp="1"/>
          </p:cNvSpPr>
          <p:nvPr>
            <p:ph type="sldNum" sz="quarter" idx="4"/>
          </p:nvPr>
        </p:nvSpPr>
        <p:spPr>
          <a:xfrm>
            <a:off x="266700" y="6451600"/>
            <a:ext cx="531813" cy="26987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E0A6C3"/>
                </a:solidFill>
                <a:cs typeface="Arial" charset="0"/>
              </a:defRPr>
            </a:lvl1pPr>
          </a:lstStyle>
          <a:p>
            <a:pPr defTabSz="457200">
              <a:defRPr/>
            </a:pPr>
            <a:fld id="{48FD5E30-4623-EE4A-879D-09F7CF70DF12}" type="slidenum">
              <a:rPr lang="en-US">
                <a:ea typeface="ＭＳ Ｐゴシック" charset="0"/>
              </a:rPr>
              <a:pPr defTabSz="457200">
                <a:defRPr/>
              </a:pPr>
              <a:t>‹#›</a:t>
            </a:fld>
            <a:endParaRPr lang="en-US">
              <a:ea typeface="ＭＳ Ｐゴシック" charset="0"/>
            </a:endParaRPr>
          </a:p>
        </p:txBody>
      </p:sp>
    </p:spTree>
    <p:extLst>
      <p:ext uri="{BB962C8B-B14F-4D97-AF65-F5344CB8AC3E}">
        <p14:creationId xmlns:p14="http://schemas.microsoft.com/office/powerpoint/2010/main" val="1674551728"/>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7" r:id="rId12"/>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l" defTabSz="457200" rtl="0" eaLnBrk="0" fontAlgn="base" hangingPunct="0">
        <a:spcBef>
          <a:spcPct val="0"/>
        </a:spcBef>
        <a:spcAft>
          <a:spcPct val="0"/>
        </a:spcAft>
        <a:defRPr sz="4000" b="1" kern="1200">
          <a:solidFill>
            <a:schemeClr val="accent1"/>
          </a:solidFill>
          <a:latin typeface="+mj-lt"/>
          <a:ea typeface="ＭＳ Ｐゴシック" charset="0"/>
          <a:cs typeface="ＭＳ Ｐゴシック" charset="0"/>
        </a:defRPr>
      </a:lvl1pPr>
      <a:lvl2pPr algn="l" defTabSz="457200" rtl="0" eaLnBrk="0" fontAlgn="base" hangingPunct="0">
        <a:spcBef>
          <a:spcPct val="0"/>
        </a:spcBef>
        <a:spcAft>
          <a:spcPct val="0"/>
        </a:spcAft>
        <a:defRPr sz="4000" b="1">
          <a:solidFill>
            <a:schemeClr val="accent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4000" b="1">
          <a:solidFill>
            <a:schemeClr val="accent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4000" b="1">
          <a:solidFill>
            <a:schemeClr val="accent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4000" b="1">
          <a:solidFill>
            <a:schemeClr val="accent1"/>
          </a:solidFill>
          <a:latin typeface="Arial" charset="0"/>
          <a:ea typeface="ＭＳ Ｐゴシック" charset="0"/>
          <a:cs typeface="ＭＳ Ｐゴシック" charset="0"/>
        </a:defRPr>
      </a:lvl5pPr>
      <a:lvl6pPr marL="457200" algn="l" defTabSz="457200" rtl="0" fontAlgn="base">
        <a:spcBef>
          <a:spcPct val="0"/>
        </a:spcBef>
        <a:spcAft>
          <a:spcPct val="0"/>
        </a:spcAft>
        <a:defRPr sz="4000" b="1">
          <a:solidFill>
            <a:schemeClr val="accent1"/>
          </a:solidFill>
          <a:latin typeface="Arial" charset="0"/>
        </a:defRPr>
      </a:lvl6pPr>
      <a:lvl7pPr marL="914400" algn="l" defTabSz="457200" rtl="0" fontAlgn="base">
        <a:spcBef>
          <a:spcPct val="0"/>
        </a:spcBef>
        <a:spcAft>
          <a:spcPct val="0"/>
        </a:spcAft>
        <a:defRPr sz="4000" b="1">
          <a:solidFill>
            <a:schemeClr val="accent1"/>
          </a:solidFill>
          <a:latin typeface="Arial" charset="0"/>
        </a:defRPr>
      </a:lvl7pPr>
      <a:lvl8pPr marL="1371600" algn="l" defTabSz="457200" rtl="0" fontAlgn="base">
        <a:spcBef>
          <a:spcPct val="0"/>
        </a:spcBef>
        <a:spcAft>
          <a:spcPct val="0"/>
        </a:spcAft>
        <a:defRPr sz="4000" b="1">
          <a:solidFill>
            <a:schemeClr val="accent1"/>
          </a:solidFill>
          <a:latin typeface="Arial" charset="0"/>
        </a:defRPr>
      </a:lvl8pPr>
      <a:lvl9pPr marL="1828800" algn="l" defTabSz="457200" rtl="0" fontAlgn="base">
        <a:spcBef>
          <a:spcPct val="0"/>
        </a:spcBef>
        <a:spcAft>
          <a:spcPct val="0"/>
        </a:spcAft>
        <a:defRPr sz="4000" b="1">
          <a:solidFill>
            <a:schemeClr val="accent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5.xml"/><Relationship Id="rId3" Type="http://schemas.openxmlformats.org/officeDocument/2006/relationships/chart" Target="../charts/char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0.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7.xml"/><Relationship Id="rId3" Type="http://schemas.openxmlformats.org/officeDocument/2006/relationships/chart" Target="../charts/char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8.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dirty="0">
                <a:solidFill>
                  <a:srgbClr val="241320"/>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extLst>
      <p:ext uri="{BB962C8B-B14F-4D97-AF65-F5344CB8AC3E}">
        <p14:creationId xmlns:p14="http://schemas.microsoft.com/office/powerpoint/2010/main" val="17194797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8"/>
          <p:cNvSpPr>
            <a:spLocks noChangeArrowheads="1"/>
          </p:cNvSpPr>
          <p:nvPr/>
        </p:nvSpPr>
        <p:spPr bwMode="auto">
          <a:xfrm>
            <a:off x="533400" y="2743200"/>
            <a:ext cx="8077200" cy="990600"/>
          </a:xfrm>
          <a:prstGeom prst="rect">
            <a:avLst/>
          </a:prstGeom>
          <a:solidFill>
            <a:schemeClr val="tx1">
              <a:alpha val="30196"/>
            </a:schemeClr>
          </a:solidFill>
          <a:ln w="9525" algn="ctr">
            <a:noFill/>
            <a:round/>
            <a:headEnd/>
            <a:tailEnd/>
          </a:ln>
        </p:spPr>
        <p:txBody>
          <a:bodyPr/>
          <a:lstStyle/>
          <a:p>
            <a:pPr defTabSz="914400" eaLnBrk="0" hangingPunct="0"/>
            <a:endParaRPr lang="en-US" sz="2400">
              <a:latin typeface="Times" pitchFamily="18" charset="0"/>
            </a:endParaRPr>
          </a:p>
        </p:txBody>
      </p:sp>
      <p:sp>
        <p:nvSpPr>
          <p:cNvPr id="104451" name="Rectangle 19"/>
          <p:cNvSpPr>
            <a:spLocks noChangeArrowheads="1"/>
          </p:cNvSpPr>
          <p:nvPr/>
        </p:nvSpPr>
        <p:spPr bwMode="auto">
          <a:xfrm>
            <a:off x="533400" y="3733800"/>
            <a:ext cx="8077200" cy="1143000"/>
          </a:xfrm>
          <a:prstGeom prst="rect">
            <a:avLst/>
          </a:prstGeom>
          <a:solidFill>
            <a:schemeClr val="tx1">
              <a:alpha val="20000"/>
            </a:schemeClr>
          </a:solidFill>
          <a:ln w="9525" algn="ctr">
            <a:noFill/>
            <a:round/>
            <a:headEnd/>
            <a:tailEnd/>
          </a:ln>
        </p:spPr>
        <p:txBody>
          <a:bodyPr/>
          <a:lstStyle/>
          <a:p>
            <a:pPr defTabSz="914400" eaLnBrk="0" hangingPunct="0"/>
            <a:endParaRPr lang="en-US" sz="2400">
              <a:latin typeface="Times" pitchFamily="18" charset="0"/>
            </a:endParaRPr>
          </a:p>
        </p:txBody>
      </p:sp>
      <p:sp>
        <p:nvSpPr>
          <p:cNvPr id="104452" name="Rectangle 20"/>
          <p:cNvSpPr>
            <a:spLocks noChangeArrowheads="1"/>
          </p:cNvSpPr>
          <p:nvPr/>
        </p:nvSpPr>
        <p:spPr bwMode="auto">
          <a:xfrm>
            <a:off x="533400" y="4876800"/>
            <a:ext cx="8077200" cy="990600"/>
          </a:xfrm>
          <a:prstGeom prst="rect">
            <a:avLst/>
          </a:prstGeom>
          <a:solidFill>
            <a:schemeClr val="tx1">
              <a:alpha val="10196"/>
            </a:schemeClr>
          </a:solidFill>
          <a:ln w="9525" algn="ctr">
            <a:noFill/>
            <a:round/>
            <a:headEnd/>
            <a:tailEnd/>
          </a:ln>
        </p:spPr>
        <p:txBody>
          <a:bodyPr/>
          <a:lstStyle/>
          <a:p>
            <a:pPr defTabSz="914400" eaLnBrk="0" hangingPunct="0"/>
            <a:endParaRPr lang="en-US" sz="2400">
              <a:latin typeface="Times" pitchFamily="18" charset="0"/>
            </a:endParaRPr>
          </a:p>
        </p:txBody>
      </p:sp>
      <p:sp>
        <p:nvSpPr>
          <p:cNvPr id="2" name="Title 1"/>
          <p:cNvSpPr>
            <a:spLocks noGrp="1"/>
          </p:cNvSpPr>
          <p:nvPr>
            <p:ph type="title"/>
          </p:nvPr>
        </p:nvSpPr>
        <p:spPr>
          <a:xfrm>
            <a:off x="431800" y="249238"/>
            <a:ext cx="8550275" cy="827087"/>
          </a:xfrm>
        </p:spPr>
        <p:txBody>
          <a:bodyPr>
            <a:noAutofit/>
          </a:bodyPr>
          <a:lstStyle/>
          <a:p>
            <a:pPr>
              <a:defRPr/>
            </a:pPr>
            <a:r>
              <a:rPr lang="en-US" dirty="0" smtClean="0">
                <a:solidFill>
                  <a:srgbClr val="800000"/>
                </a:solidFill>
                <a:ea typeface="+mj-ea"/>
              </a:rPr>
              <a:t>Predict malignancy / assess recurrence risk</a:t>
            </a:r>
            <a:endParaRPr lang="en-US" dirty="0">
              <a:solidFill>
                <a:srgbClr val="800000"/>
              </a:solidFill>
              <a:ea typeface="+mj-ea"/>
            </a:endParaRPr>
          </a:p>
        </p:txBody>
      </p:sp>
      <p:sp>
        <p:nvSpPr>
          <p:cNvPr id="104454" name="Content Placeholder 2"/>
          <p:cNvSpPr>
            <a:spLocks noGrp="1"/>
          </p:cNvSpPr>
          <p:nvPr>
            <p:ph idx="1"/>
          </p:nvPr>
        </p:nvSpPr>
        <p:spPr>
          <a:xfrm>
            <a:off x="419100" y="1143000"/>
            <a:ext cx="8456613" cy="4981575"/>
          </a:xfrm>
        </p:spPr>
        <p:txBody>
          <a:bodyPr/>
          <a:lstStyle/>
          <a:p>
            <a:pPr>
              <a:lnSpc>
                <a:spcPct val="100000"/>
              </a:lnSpc>
              <a:spcAft>
                <a:spcPts val="1200"/>
              </a:spcAft>
            </a:pPr>
            <a:r>
              <a:rPr lang="en-US" dirty="0" smtClean="0">
                <a:latin typeface="News Gothic MT" pitchFamily="34" charset="0"/>
                <a:cs typeface="News Gothic MT" pitchFamily="34" charset="0"/>
              </a:rPr>
              <a:t>≥</a:t>
            </a:r>
            <a:r>
              <a:rPr lang="en-US" sz="2400" dirty="0" smtClean="0">
                <a:solidFill>
                  <a:srgbClr val="241320"/>
                </a:solidFill>
                <a:latin typeface="News Gothic MT" pitchFamily="34" charset="0"/>
                <a:cs typeface="News Gothic MT" pitchFamily="34" charset="0"/>
              </a:rPr>
              <a:t>50% of GIST recurrence or metastasis, even after complete resection</a:t>
            </a:r>
            <a:endParaRPr lang="en-US" sz="2400" baseline="30000" dirty="0">
              <a:solidFill>
                <a:srgbClr val="241320"/>
              </a:solidFill>
              <a:latin typeface="News Gothic MT" pitchFamily="34" charset="0"/>
              <a:cs typeface="News Gothic MT" pitchFamily="34" charset="0"/>
            </a:endParaRPr>
          </a:p>
          <a:p>
            <a:pPr>
              <a:lnSpc>
                <a:spcPct val="100000"/>
              </a:lnSpc>
              <a:spcAft>
                <a:spcPts val="1200"/>
              </a:spcAft>
            </a:pPr>
            <a:r>
              <a:rPr lang="en-US" sz="2400" dirty="0" smtClean="0">
                <a:solidFill>
                  <a:srgbClr val="241320"/>
                </a:solidFill>
                <a:latin typeface="News Gothic MT" pitchFamily="34" charset="0"/>
                <a:cs typeface="News Gothic MT" pitchFamily="34" charset="0"/>
              </a:rPr>
              <a:t>  Risk of recurrence:</a:t>
            </a:r>
            <a:endParaRPr lang="en-US" sz="2400" baseline="30000" dirty="0" smtClean="0">
              <a:solidFill>
                <a:srgbClr val="241320"/>
              </a:solidFill>
              <a:latin typeface="News Gothic MT" pitchFamily="34" charset="0"/>
              <a:cs typeface="News Gothic MT" pitchFamily="34" charset="0"/>
            </a:endParaRPr>
          </a:p>
          <a:p>
            <a:pPr>
              <a:lnSpc>
                <a:spcPct val="80000"/>
              </a:lnSpc>
              <a:spcBef>
                <a:spcPts val="1200"/>
              </a:spcBef>
              <a:spcAft>
                <a:spcPts val="1200"/>
              </a:spcAft>
            </a:pPr>
            <a:endParaRPr lang="en-US" dirty="0" smtClean="0">
              <a:latin typeface="News Gothic MT" pitchFamily="34" charset="0"/>
              <a:cs typeface="News Gothic MT" pitchFamily="34" charset="0"/>
            </a:endParaRPr>
          </a:p>
          <a:p>
            <a:pPr>
              <a:lnSpc>
                <a:spcPct val="80000"/>
              </a:lnSpc>
              <a:spcBef>
                <a:spcPts val="1200"/>
              </a:spcBef>
              <a:spcAft>
                <a:spcPts val="1200"/>
              </a:spcAft>
            </a:pPr>
            <a:endParaRPr lang="en-US" dirty="0" smtClean="0">
              <a:latin typeface="News Gothic MT" pitchFamily="34" charset="0"/>
              <a:cs typeface="News Gothic MT" pitchFamily="34" charset="0"/>
            </a:endParaRPr>
          </a:p>
        </p:txBody>
      </p:sp>
      <p:grpSp>
        <p:nvGrpSpPr>
          <p:cNvPr id="3" name="Group 14"/>
          <p:cNvGrpSpPr>
            <a:grpSpLocks/>
          </p:cNvGrpSpPr>
          <p:nvPr/>
        </p:nvGrpSpPr>
        <p:grpSpPr bwMode="auto">
          <a:xfrm>
            <a:off x="838200" y="2743200"/>
            <a:ext cx="7772400" cy="3048000"/>
            <a:chOff x="1143000" y="2971800"/>
            <a:chExt cx="7772400" cy="3505200"/>
          </a:xfrm>
        </p:grpSpPr>
        <p:sp>
          <p:nvSpPr>
            <p:cNvPr id="7" name="Rounded Rectangle 6"/>
            <p:cNvSpPr/>
            <p:nvPr/>
          </p:nvSpPr>
          <p:spPr>
            <a:xfrm>
              <a:off x="1143000" y="5505450"/>
              <a:ext cx="1828800" cy="876300"/>
            </a:xfrm>
            <a:prstGeom prst="roundRect">
              <a:avLst/>
            </a:prstGeom>
            <a:noFill/>
            <a:ln/>
            <a:effectLst>
              <a:outerShdw blurRad="40000" dist="38100" dir="5400000" rotWithShape="0">
                <a:srgbClr val="000000">
                  <a:alpha val="35000"/>
                </a:srgbClr>
              </a:outerShdw>
            </a:effectLst>
          </p:spPr>
          <p:style>
            <a:lnRef idx="0">
              <a:schemeClr val="accent6"/>
            </a:lnRef>
            <a:fillRef idx="3">
              <a:schemeClr val="accent6"/>
            </a:fillRef>
            <a:effectRef idx="3">
              <a:schemeClr val="accent6"/>
            </a:effectRef>
            <a:fontRef idx="minor">
              <a:schemeClr val="lt1"/>
            </a:fontRef>
          </p:style>
          <p:txBody>
            <a:bodyPr anchor="ctr"/>
            <a:lstStyle/>
            <a:p>
              <a:pPr algn="ctr" defTabSz="914309" fontAlgn="auto">
                <a:spcBef>
                  <a:spcPts val="0"/>
                </a:spcBef>
                <a:spcAft>
                  <a:spcPts val="0"/>
                </a:spcAft>
                <a:defRPr sz="1800" kern="1200">
                  <a:solidFill>
                    <a:schemeClr val="tx1"/>
                  </a:solidFill>
                  <a:latin typeface="+mn-lt"/>
                  <a:ea typeface="+mn-ea"/>
                  <a:cs typeface="+mn-cs"/>
                </a:defRPr>
              </a:pPr>
              <a:r>
                <a:rPr lang="en-US" sz="2000" b="1" dirty="0">
                  <a:solidFill>
                    <a:schemeClr val="tx1"/>
                  </a:solidFill>
                  <a:latin typeface="News Gothic MT"/>
                  <a:cs typeface="News Gothic MT"/>
                </a:rPr>
                <a:t>Location</a:t>
              </a:r>
            </a:p>
          </p:txBody>
        </p:sp>
        <p:cxnSp>
          <p:nvCxnSpPr>
            <p:cNvPr id="10" name="Straight Arrow Connector 9"/>
            <p:cNvCxnSpPr/>
            <p:nvPr/>
          </p:nvCxnSpPr>
          <p:spPr>
            <a:xfrm>
              <a:off x="3124200" y="5942092"/>
              <a:ext cx="685800" cy="1825"/>
            </a:xfrm>
            <a:prstGeom prst="straightConnector1">
              <a:avLst/>
            </a:prstGeom>
            <a:ln w="381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4038600" y="5410835"/>
              <a:ext cx="4648200" cy="10661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14309" fontAlgn="auto">
                <a:spcBef>
                  <a:spcPts val="0"/>
                </a:spcBef>
                <a:spcAft>
                  <a:spcPts val="0"/>
                </a:spcAft>
                <a:defRPr sz="1800" kern="1200">
                  <a:solidFill>
                    <a:schemeClr val="tx1"/>
                  </a:solidFill>
                  <a:latin typeface="+mn-lt"/>
                  <a:ea typeface="+mn-ea"/>
                  <a:cs typeface="+mn-cs"/>
                </a:defRPr>
              </a:pPr>
              <a:r>
                <a:rPr lang="en-US" dirty="0">
                  <a:solidFill>
                    <a:schemeClr val="tx1"/>
                  </a:solidFill>
                  <a:latin typeface="News Gothic MT"/>
                  <a:cs typeface="News Gothic MT"/>
                </a:rPr>
                <a:t>Small bowel location of GIST, compared with other GI locations, is associated with higher risk (</a:t>
              </a:r>
              <a:r>
                <a:rPr lang="en-US" i="1" dirty="0">
                  <a:solidFill>
                    <a:schemeClr val="tx1"/>
                  </a:solidFill>
                  <a:latin typeface="News Gothic MT"/>
                  <a:cs typeface="News Gothic MT"/>
                </a:rPr>
                <a:t>P</a:t>
              </a:r>
              <a:r>
                <a:rPr lang="en-US" dirty="0">
                  <a:solidFill>
                    <a:schemeClr val="tx1"/>
                  </a:solidFill>
                  <a:latin typeface="News Gothic MT"/>
                  <a:cs typeface="News Gothic MT"/>
                </a:rPr>
                <a:t>=0.02; HR=1.7)</a:t>
              </a:r>
            </a:p>
          </p:txBody>
        </p:sp>
        <p:sp>
          <p:nvSpPr>
            <p:cNvPr id="8" name="Rounded Rectangle 7"/>
            <p:cNvSpPr/>
            <p:nvPr/>
          </p:nvSpPr>
          <p:spPr>
            <a:xfrm>
              <a:off x="1143000" y="3067050"/>
              <a:ext cx="1828800" cy="876300"/>
            </a:xfrm>
            <a:prstGeom prst="roundRect">
              <a:avLst/>
            </a:prstGeom>
            <a:noFill/>
            <a:ln/>
            <a:effectLst>
              <a:outerShdw blurRad="40000" dist="38100" dir="5400000" rotWithShape="0">
                <a:srgbClr val="000000">
                  <a:alpha val="35000"/>
                </a:srgbClr>
              </a:outerShdw>
            </a:effectLst>
          </p:spPr>
          <p:style>
            <a:lnRef idx="0">
              <a:schemeClr val="accent3"/>
            </a:lnRef>
            <a:fillRef idx="3">
              <a:schemeClr val="accent3"/>
            </a:fillRef>
            <a:effectRef idx="3">
              <a:schemeClr val="accent3"/>
            </a:effectRef>
            <a:fontRef idx="minor">
              <a:schemeClr val="lt1"/>
            </a:fontRef>
          </p:style>
          <p:txBody>
            <a:bodyPr lIns="0" rIns="0" bIns="0" anchor="ctr"/>
            <a:lstStyle/>
            <a:p>
              <a:pPr algn="ctr" defTabSz="914309" fontAlgn="auto">
                <a:lnSpc>
                  <a:spcPts val="2500"/>
                </a:lnSpc>
                <a:spcBef>
                  <a:spcPts val="0"/>
                </a:spcBef>
                <a:spcAft>
                  <a:spcPts val="0"/>
                </a:spcAft>
                <a:defRPr sz="1800" kern="1200">
                  <a:solidFill>
                    <a:schemeClr val="tx1"/>
                  </a:solidFill>
                  <a:latin typeface="+mn-lt"/>
                  <a:ea typeface="+mn-ea"/>
                  <a:cs typeface="+mn-cs"/>
                </a:defRPr>
              </a:pPr>
              <a:r>
                <a:rPr lang="en-US" sz="2000" b="1" dirty="0">
                  <a:solidFill>
                    <a:schemeClr val="tx1"/>
                  </a:solidFill>
                  <a:latin typeface="News Gothic MT"/>
                  <a:cs typeface="News Gothic MT"/>
                </a:rPr>
                <a:t>Mitotic Index</a:t>
              </a:r>
            </a:p>
          </p:txBody>
        </p:sp>
        <p:sp>
          <p:nvSpPr>
            <p:cNvPr id="17" name="Rounded Rectangle 16"/>
            <p:cNvSpPr/>
            <p:nvPr/>
          </p:nvSpPr>
          <p:spPr>
            <a:xfrm>
              <a:off x="4038600" y="2971800"/>
              <a:ext cx="4876800" cy="10661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solidFill>
                    <a:schemeClr val="tx1"/>
                  </a:solidFill>
                  <a:latin typeface="News Gothic MT" pitchFamily="34" charset="0"/>
                  <a:ea typeface="News Gothic MT" pitchFamily="34" charset="0"/>
                  <a:cs typeface="News Gothic MT" pitchFamily="34" charset="0"/>
                </a:rPr>
                <a:t>High mitotic rate (≥5/50 HPF) was associated with higher risk compared with lower mitotic rates (</a:t>
              </a:r>
              <a:r>
                <a:rPr lang="en-US" i="1">
                  <a:solidFill>
                    <a:schemeClr val="tx1"/>
                  </a:solidFill>
                  <a:latin typeface="News Gothic MT" pitchFamily="34" charset="0"/>
                  <a:ea typeface="News Gothic MT" pitchFamily="34" charset="0"/>
                  <a:cs typeface="News Gothic MT" pitchFamily="34" charset="0"/>
                </a:rPr>
                <a:t>P</a:t>
              </a:r>
              <a:r>
                <a:rPr lang="en-US">
                  <a:solidFill>
                    <a:schemeClr val="tx1"/>
                  </a:solidFill>
                  <a:latin typeface="News Gothic MT" pitchFamily="34" charset="0"/>
                  <a:ea typeface="News Gothic MT" pitchFamily="34" charset="0"/>
                  <a:cs typeface="News Gothic MT" pitchFamily="34" charset="0"/>
                </a:rPr>
                <a:t>&lt;0.0001; HR=11.3)</a:t>
              </a:r>
            </a:p>
          </p:txBody>
        </p:sp>
        <p:sp>
          <p:nvSpPr>
            <p:cNvPr id="9" name="Rounded Rectangle 8"/>
            <p:cNvSpPr/>
            <p:nvPr/>
          </p:nvSpPr>
          <p:spPr>
            <a:xfrm>
              <a:off x="1143000" y="4286250"/>
              <a:ext cx="1828800" cy="876300"/>
            </a:xfrm>
            <a:prstGeom prst="roundRect">
              <a:avLst/>
            </a:prstGeom>
            <a:noFill/>
            <a:ln/>
            <a:effectLst>
              <a:outerShdw blurRad="50800" dist="38100" dir="2700000">
                <a:srgbClr val="000000">
                  <a:alpha val="43000"/>
                </a:srgbClr>
              </a:outerShdw>
            </a:effectLst>
          </p:spPr>
          <p:style>
            <a:lnRef idx="0">
              <a:schemeClr val="accent6"/>
            </a:lnRef>
            <a:fillRef idx="3">
              <a:schemeClr val="accent6"/>
            </a:fillRef>
            <a:effectRef idx="3">
              <a:schemeClr val="accent6"/>
            </a:effectRef>
            <a:fontRef idx="minor">
              <a:schemeClr val="lt1"/>
            </a:fontRef>
          </p:style>
          <p:txBody>
            <a:bodyPr anchor="ctr"/>
            <a:lstStyle/>
            <a:p>
              <a:pPr algn="ctr" defTabSz="914309" fontAlgn="auto">
                <a:spcBef>
                  <a:spcPts val="0"/>
                </a:spcBef>
                <a:spcAft>
                  <a:spcPts val="0"/>
                </a:spcAft>
                <a:defRPr sz="1800" kern="1200">
                  <a:solidFill>
                    <a:schemeClr val="tx1"/>
                  </a:solidFill>
                  <a:latin typeface="+mn-lt"/>
                  <a:ea typeface="+mn-ea"/>
                  <a:cs typeface="+mn-cs"/>
                </a:defRPr>
              </a:pPr>
              <a:r>
                <a:rPr lang="en-US" sz="2000" b="1" dirty="0">
                  <a:solidFill>
                    <a:schemeClr val="tx1"/>
                  </a:solidFill>
                  <a:latin typeface="News Gothic MT"/>
                  <a:cs typeface="News Gothic MT"/>
                </a:rPr>
                <a:t>Size</a:t>
              </a:r>
            </a:p>
          </p:txBody>
        </p:sp>
        <p:sp>
          <p:nvSpPr>
            <p:cNvPr id="18" name="Rounded Rectangle 17"/>
            <p:cNvSpPr/>
            <p:nvPr/>
          </p:nvSpPr>
          <p:spPr>
            <a:xfrm>
              <a:off x="4038600" y="4191318"/>
              <a:ext cx="4648200" cy="10661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a:solidFill>
                    <a:schemeClr val="tx1"/>
                  </a:solidFill>
                  <a:latin typeface="News Gothic MT" pitchFamily="34" charset="0"/>
                  <a:ea typeface="News Gothic MT" pitchFamily="34" charset="0"/>
                  <a:cs typeface="News Gothic MT" pitchFamily="34" charset="0"/>
                </a:rPr>
                <a:t>Increased tumor size (&lt;5 cm vs 5-10 cm vs ≥10 cm) is associated with higher risk (</a:t>
              </a:r>
              <a:r>
                <a:rPr lang="en-US" i="1">
                  <a:solidFill>
                    <a:schemeClr val="tx1"/>
                  </a:solidFill>
                  <a:latin typeface="News Gothic MT" pitchFamily="34" charset="0"/>
                  <a:ea typeface="News Gothic MT" pitchFamily="34" charset="0"/>
                  <a:cs typeface="News Gothic MT" pitchFamily="34" charset="0"/>
                </a:rPr>
                <a:t>P</a:t>
              </a:r>
              <a:r>
                <a:rPr lang="en-US">
                  <a:solidFill>
                    <a:schemeClr val="tx1"/>
                  </a:solidFill>
                  <a:latin typeface="News Gothic MT" pitchFamily="34" charset="0"/>
                  <a:ea typeface="News Gothic MT" pitchFamily="34" charset="0"/>
                  <a:cs typeface="News Gothic MT" pitchFamily="34" charset="0"/>
                </a:rPr>
                <a:t>&lt;0.0001; HR=2.0)</a:t>
              </a:r>
            </a:p>
          </p:txBody>
        </p:sp>
        <p:cxnSp>
          <p:nvCxnSpPr>
            <p:cNvPr id="25" name="Straight Arrow Connector 24"/>
            <p:cNvCxnSpPr/>
            <p:nvPr/>
          </p:nvCxnSpPr>
          <p:spPr>
            <a:xfrm>
              <a:off x="3124200" y="4724400"/>
              <a:ext cx="685800" cy="0"/>
            </a:xfrm>
            <a:prstGeom prst="straightConnector1">
              <a:avLst/>
            </a:prstGeom>
            <a:ln w="3810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124200" y="3504883"/>
              <a:ext cx="685800" cy="1826"/>
            </a:xfrm>
            <a:prstGeom prst="straightConnector1">
              <a:avLst/>
            </a:prstGeom>
            <a:ln w="38100">
              <a:solidFill>
                <a:schemeClr val="accent6"/>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47409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auto">
          <a:xfrm>
            <a:off x="5391057" y="2211344"/>
            <a:ext cx="3475994" cy="3960856"/>
          </a:xfrm>
          <a:prstGeom prst="roundRect">
            <a:avLst/>
          </a:prstGeom>
          <a:solidFill>
            <a:schemeClr val="tx1">
              <a:alpha val="50000"/>
            </a:schemeClr>
          </a:solidFill>
          <a:ln w="9525" cap="flat" cmpd="sng" algn="ctr">
            <a:solidFill>
              <a:schemeClr val="tx1"/>
            </a:solidFill>
            <a:prstDash val="solid"/>
            <a:round/>
            <a:headEnd type="none" w="med" len="med"/>
            <a:tailEnd type="none" w="med" len="med"/>
          </a:ln>
          <a:effectLst/>
          <a:scene3d>
            <a:camera prst="orthographicFront"/>
            <a:lightRig rig="threePt" dir="t">
              <a:rot lat="0" lon="0" rev="1200000"/>
            </a:lightRig>
          </a:scene3d>
          <a:sp3d>
            <a:bevelT w="25400" h="25400"/>
          </a:sp3d>
        </p:spPr>
        <p:txBody>
          <a:bodyPr/>
          <a:lstStyle/>
          <a:p>
            <a:pPr defTabSz="914400" eaLnBrk="0" hangingPunct="0">
              <a:defRPr sz="1800" kern="1200">
                <a:solidFill>
                  <a:schemeClr val="tx1"/>
                </a:solidFill>
                <a:latin typeface="+mn-lt"/>
                <a:ea typeface="+mn-ea"/>
                <a:cs typeface="+mn-cs"/>
              </a:defRPr>
            </a:pPr>
            <a:endParaRPr lang="en-US" sz="2400">
              <a:latin typeface="Times" pitchFamily="18" charset="0"/>
              <a:cs typeface="+mn-cs"/>
            </a:endParaRPr>
          </a:p>
        </p:txBody>
      </p:sp>
      <p:pic>
        <p:nvPicPr>
          <p:cNvPr id="5" name="Picture 4" descr="VenookGraph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2209800"/>
            <a:ext cx="3738652" cy="3992880"/>
          </a:xfrm>
          <a:prstGeom prst="rect">
            <a:avLst/>
          </a:prstGeom>
        </p:spPr>
      </p:pic>
      <p:sp>
        <p:nvSpPr>
          <p:cNvPr id="2" name="Title 1"/>
          <p:cNvSpPr>
            <a:spLocks noGrp="1"/>
          </p:cNvSpPr>
          <p:nvPr>
            <p:ph type="title"/>
          </p:nvPr>
        </p:nvSpPr>
        <p:spPr>
          <a:xfrm>
            <a:off x="431800" y="0"/>
            <a:ext cx="8026400" cy="1066800"/>
          </a:xfrm>
        </p:spPr>
        <p:txBody>
          <a:bodyPr>
            <a:noAutofit/>
          </a:bodyPr>
          <a:lstStyle/>
          <a:p>
            <a:pPr>
              <a:defRPr/>
            </a:pPr>
            <a:r>
              <a:rPr lang="en-US" sz="3600" dirty="0" smtClean="0">
                <a:solidFill>
                  <a:srgbClr val="800000"/>
                </a:solidFill>
                <a:effectLst>
                  <a:outerShdw blurRad="38100" dist="38100" dir="2700000" algn="tl">
                    <a:srgbClr val="000000">
                      <a:alpha val="43137"/>
                    </a:srgbClr>
                  </a:outerShdw>
                </a:effectLst>
                <a:ea typeface="+mj-ea"/>
              </a:rPr>
              <a:t>Common mutations in GIST</a:t>
            </a:r>
            <a:endParaRPr lang="en-US" sz="3600" dirty="0">
              <a:solidFill>
                <a:srgbClr val="800000"/>
              </a:solidFill>
              <a:effectLst>
                <a:outerShdw blurRad="38100" dist="38100" dir="2700000" algn="tl">
                  <a:srgbClr val="000000">
                    <a:alpha val="43137"/>
                  </a:srgbClr>
                </a:outerShdw>
              </a:effectLst>
              <a:ea typeface="+mj-ea"/>
            </a:endParaRPr>
          </a:p>
        </p:txBody>
      </p:sp>
      <p:graphicFrame>
        <p:nvGraphicFramePr>
          <p:cNvPr id="7" name="Table 6"/>
          <p:cNvGraphicFramePr>
            <a:graphicFrameLocks noGrp="1"/>
          </p:cNvGraphicFramePr>
          <p:nvPr>
            <p:extLst>
              <p:ext uri="{D42A27DB-BD31-4B8C-83A1-F6EECF244321}">
                <p14:modId xmlns:p14="http://schemas.microsoft.com/office/powerpoint/2010/main" val="544404055"/>
              </p:ext>
            </p:extLst>
          </p:nvPr>
        </p:nvGraphicFramePr>
        <p:xfrm>
          <a:off x="349250" y="1219200"/>
          <a:ext cx="4679950" cy="2685754"/>
        </p:xfrm>
        <a:graphic>
          <a:graphicData uri="http://schemas.openxmlformats.org/drawingml/2006/table">
            <a:tbl>
              <a:tblPr firstRow="1" bandRow="1">
                <a:tableStyleId>{2D5ABB26-0587-4C30-8999-92F81FD0307C}</a:tableStyleId>
              </a:tblPr>
              <a:tblGrid>
                <a:gridCol w="1631950"/>
                <a:gridCol w="1371600"/>
                <a:gridCol w="1676400"/>
              </a:tblGrid>
              <a:tr h="364431">
                <a:tc>
                  <a:txBody>
                    <a:bodyPr/>
                    <a:lstStyle/>
                    <a:p>
                      <a:pPr>
                        <a:lnSpc>
                          <a:spcPts val="1600"/>
                        </a:lnSpc>
                      </a:pPr>
                      <a:r>
                        <a:rPr lang="en-US" sz="1800" b="1" dirty="0" smtClean="0">
                          <a:solidFill>
                            <a:srgbClr val="F79646"/>
                          </a:solidFill>
                          <a:latin typeface="News Gothic MT"/>
                          <a:cs typeface="News Gothic MT"/>
                        </a:rPr>
                        <a:t>Mutation</a:t>
                      </a:r>
                      <a:endParaRPr lang="en-US" sz="1800" b="1" dirty="0">
                        <a:solidFill>
                          <a:srgbClr val="F79646"/>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indent="0" algn="l" defTabSz="914400" rtl="0" eaLnBrk="1" fontAlgn="auto" latinLnBrk="0" hangingPunct="1">
                        <a:lnSpc>
                          <a:spcPts val="1600"/>
                        </a:lnSpc>
                        <a:spcBef>
                          <a:spcPts val="0"/>
                        </a:spcBef>
                        <a:spcAft>
                          <a:spcPts val="0"/>
                        </a:spcAft>
                        <a:buClrTx/>
                        <a:buSzTx/>
                        <a:buFontTx/>
                        <a:buNone/>
                        <a:tabLst/>
                        <a:defRPr/>
                      </a:pPr>
                      <a:r>
                        <a:rPr lang="en-US" sz="1800" b="1" spc="-80" baseline="0" dirty="0" smtClean="0">
                          <a:solidFill>
                            <a:srgbClr val="F79646"/>
                          </a:solidFill>
                          <a:latin typeface="News Gothic MT"/>
                          <a:cs typeface="News Gothic MT"/>
                        </a:rPr>
                        <a:t>Frequency</a:t>
                      </a:r>
                      <a:endParaRPr lang="en-US" sz="1800" b="1" spc="-80" baseline="0" dirty="0">
                        <a:solidFill>
                          <a:srgbClr val="F79646"/>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indent="0" algn="l" defTabSz="914400" rtl="0" eaLnBrk="1" fontAlgn="auto" latinLnBrk="0" hangingPunct="1">
                        <a:lnSpc>
                          <a:spcPts val="1600"/>
                        </a:lnSpc>
                        <a:spcBef>
                          <a:spcPts val="0"/>
                        </a:spcBef>
                        <a:spcAft>
                          <a:spcPts val="0"/>
                        </a:spcAft>
                        <a:buClrTx/>
                        <a:buSzTx/>
                        <a:buFontTx/>
                        <a:buNone/>
                        <a:tabLst/>
                        <a:defRPr/>
                      </a:pPr>
                      <a:r>
                        <a:rPr lang="en-US" sz="1800" b="1" dirty="0" smtClean="0">
                          <a:solidFill>
                            <a:srgbClr val="F79646"/>
                          </a:solidFill>
                          <a:latin typeface="News Gothic MT"/>
                          <a:cs typeface="News Gothic MT"/>
                        </a:rPr>
                        <a:t>Distribution</a:t>
                      </a:r>
                      <a:endParaRPr lang="en-US" sz="1800" b="1" dirty="0">
                        <a:solidFill>
                          <a:srgbClr val="F79646"/>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r h="364431">
                <a:tc>
                  <a:txBody>
                    <a:bodyPr/>
                    <a:lstStyle/>
                    <a:p>
                      <a:pPr>
                        <a:lnSpc>
                          <a:spcPts val="1600"/>
                        </a:lnSpc>
                      </a:pPr>
                      <a:r>
                        <a:rPr lang="en-US" sz="2000" b="1" i="1" dirty="0" smtClean="0">
                          <a:solidFill>
                            <a:srgbClr val="800000"/>
                          </a:solidFill>
                          <a:latin typeface="News Gothic MT"/>
                          <a:cs typeface="News Gothic MT"/>
                        </a:rPr>
                        <a:t>KIT</a:t>
                      </a:r>
                      <a:endParaRPr lang="en-US" sz="2000" b="1" i="1" dirty="0">
                        <a:solidFill>
                          <a:srgbClr val="800000"/>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algn="l">
                        <a:lnSpc>
                          <a:spcPts val="1600"/>
                        </a:lnSpc>
                      </a:pPr>
                      <a:endParaRPr lang="en-US" sz="1600" dirty="0">
                        <a:solidFill>
                          <a:srgbClr val="F79646"/>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a:lnSpc>
                          <a:spcPts val="1600"/>
                        </a:lnSpc>
                      </a:pPr>
                      <a:endParaRPr lang="en-US" sz="1600" dirty="0">
                        <a:solidFill>
                          <a:srgbClr val="F79646"/>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r h="364431">
                <a:tc>
                  <a:txBody>
                    <a:bodyPr/>
                    <a:lstStyle/>
                    <a:p>
                      <a:pPr>
                        <a:lnSpc>
                          <a:spcPts val="1600"/>
                        </a:lnSpc>
                      </a:pPr>
                      <a:r>
                        <a:rPr lang="en-US" sz="1600" b="1" dirty="0" err="1" smtClean="0">
                          <a:latin typeface="News Gothic MT"/>
                          <a:cs typeface="News Gothic MT"/>
                        </a:rPr>
                        <a:t>Exon</a:t>
                      </a:r>
                      <a:r>
                        <a:rPr lang="en-US" sz="1600" b="1" dirty="0" smtClean="0">
                          <a:latin typeface="News Gothic MT"/>
                          <a:cs typeface="News Gothic MT"/>
                        </a:rPr>
                        <a:t> 11</a:t>
                      </a:r>
                      <a:endParaRPr lang="en-US" sz="1600" b="1" dirty="0">
                        <a:solidFill>
                          <a:schemeClr val="tx1"/>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smtClean="0">
                          <a:ln>
                            <a:noFill/>
                          </a:ln>
                          <a:effectLst/>
                          <a:latin typeface="News Gothic MT"/>
                          <a:cs typeface="News Gothic MT"/>
                        </a:rPr>
                        <a:t>67%</a:t>
                      </a:r>
                      <a:endParaRPr lang="en-US" sz="1600" b="1" dirty="0">
                        <a:solidFill>
                          <a:schemeClr val="tx1"/>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smtClean="0">
                          <a:ln>
                            <a:noFill/>
                          </a:ln>
                          <a:effectLst/>
                          <a:latin typeface="News Gothic MT"/>
                          <a:cs typeface="News Gothic MT"/>
                        </a:rPr>
                        <a:t>All sites</a:t>
                      </a:r>
                      <a:endParaRPr lang="en-US" sz="1600" b="1" dirty="0">
                        <a:solidFill>
                          <a:schemeClr val="tx1"/>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r h="364431">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err="1" smtClean="0">
                          <a:ln>
                            <a:noFill/>
                          </a:ln>
                          <a:effectLst/>
                          <a:latin typeface="News Gothic MT"/>
                          <a:cs typeface="News Gothic MT"/>
                        </a:rPr>
                        <a:t>Exon</a:t>
                      </a:r>
                      <a:r>
                        <a:rPr kumimoji="0" lang="en-US" sz="1600" b="1" u="none" strike="noStrike" cap="none" normalizeH="0" baseline="0" dirty="0" smtClean="0">
                          <a:ln>
                            <a:noFill/>
                          </a:ln>
                          <a:effectLst/>
                          <a:latin typeface="News Gothic MT"/>
                          <a:cs typeface="News Gothic MT"/>
                        </a:rPr>
                        <a:t> 9</a:t>
                      </a:r>
                      <a:endParaRPr kumimoji="0" lang="en-US" sz="1600" b="1" i="0" u="none" strike="noStrike" cap="none" normalizeH="0" baseline="0" dirty="0" smtClean="0">
                        <a:ln>
                          <a:noFill/>
                        </a:ln>
                        <a:solidFill>
                          <a:schemeClr val="tx1"/>
                        </a:solidFill>
                        <a:effectLst/>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smtClean="0">
                          <a:ln>
                            <a:noFill/>
                          </a:ln>
                          <a:effectLst/>
                          <a:latin typeface="News Gothic MT"/>
                          <a:cs typeface="News Gothic MT"/>
                        </a:rPr>
                        <a:t>10%</a:t>
                      </a:r>
                      <a:endParaRPr kumimoji="0" lang="en-US" sz="1600" b="1" i="0" u="none" strike="noStrike" cap="none" normalizeH="0" baseline="0" dirty="0" smtClean="0">
                        <a:ln>
                          <a:noFill/>
                        </a:ln>
                        <a:solidFill>
                          <a:schemeClr val="tx1"/>
                        </a:solidFill>
                        <a:effectLst/>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smtClean="0">
                          <a:ln>
                            <a:noFill/>
                          </a:ln>
                          <a:effectLst/>
                          <a:latin typeface="News Gothic MT"/>
                          <a:cs typeface="News Gothic MT"/>
                        </a:rPr>
                        <a:t>Small bowel, colon</a:t>
                      </a:r>
                      <a:endParaRPr kumimoji="0" lang="en-US" sz="1600" b="1" i="0" u="none" strike="noStrike" cap="none" normalizeH="0" baseline="0" dirty="0" smtClean="0">
                        <a:ln>
                          <a:noFill/>
                        </a:ln>
                        <a:solidFill>
                          <a:schemeClr val="tx1"/>
                        </a:solidFill>
                        <a:effectLst/>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r h="364431">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err="1" smtClean="0">
                          <a:ln>
                            <a:noFill/>
                          </a:ln>
                          <a:effectLst/>
                          <a:latin typeface="News Gothic MT"/>
                          <a:cs typeface="News Gothic MT"/>
                        </a:rPr>
                        <a:t>Exons</a:t>
                      </a:r>
                      <a:r>
                        <a:rPr kumimoji="0" lang="en-US" sz="1600" b="1" u="none" strike="noStrike" cap="none" normalizeH="0" baseline="0" dirty="0" smtClean="0">
                          <a:ln>
                            <a:noFill/>
                          </a:ln>
                          <a:effectLst/>
                          <a:latin typeface="News Gothic MT"/>
                          <a:cs typeface="News Gothic MT"/>
                        </a:rPr>
                        <a:t> 13 &amp; 17</a:t>
                      </a:r>
                      <a:endParaRPr kumimoji="0" lang="en-US" sz="1600" b="1" i="0" u="none" strike="noStrike" cap="none" normalizeH="0" baseline="0" dirty="0" smtClean="0">
                        <a:ln>
                          <a:noFill/>
                        </a:ln>
                        <a:solidFill>
                          <a:schemeClr val="tx1"/>
                        </a:solidFill>
                        <a:effectLst/>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smtClean="0">
                          <a:ln>
                            <a:noFill/>
                          </a:ln>
                          <a:effectLst/>
                          <a:latin typeface="News Gothic MT"/>
                          <a:cs typeface="News Gothic MT"/>
                        </a:rPr>
                        <a:t>2%</a:t>
                      </a:r>
                      <a:endParaRPr kumimoji="0" lang="en-US" sz="1600" b="1" i="0" u="none" strike="noStrike" cap="none" normalizeH="0" baseline="0" dirty="0" smtClean="0">
                        <a:ln>
                          <a:noFill/>
                        </a:ln>
                        <a:solidFill>
                          <a:schemeClr val="tx1"/>
                        </a:solidFill>
                        <a:effectLst/>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smtClean="0">
                          <a:ln>
                            <a:noFill/>
                          </a:ln>
                          <a:effectLst/>
                          <a:latin typeface="News Gothic MT"/>
                          <a:cs typeface="News Gothic MT"/>
                        </a:rPr>
                        <a:t>All sites</a:t>
                      </a:r>
                      <a:endParaRPr kumimoji="0" lang="en-US" sz="1600" b="1" i="0" u="none" strike="noStrike" cap="none" normalizeH="0" baseline="0" dirty="0" smtClean="0">
                        <a:ln>
                          <a:noFill/>
                        </a:ln>
                        <a:solidFill>
                          <a:schemeClr val="tx1"/>
                        </a:solidFill>
                        <a:effectLst/>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r h="364431">
                <a:tc>
                  <a:txBody>
                    <a:bodyPr/>
                    <a:lstStyle/>
                    <a:p>
                      <a:pPr marL="228600" marR="0" lvl="0" indent="-228600" algn="l" defTabSz="914400" rtl="0" eaLnBrk="1" fontAlgn="base" latinLnBrk="0" hangingPunct="1">
                        <a:lnSpc>
                          <a:spcPts val="1600"/>
                        </a:lnSpc>
                        <a:spcBef>
                          <a:spcPct val="0"/>
                        </a:spcBef>
                        <a:spcAft>
                          <a:spcPct val="30000"/>
                        </a:spcAft>
                        <a:buClr>
                          <a:schemeClr val="tx2"/>
                        </a:buClr>
                        <a:buSzPct val="95000"/>
                        <a:buFont typeface="Wingdings" pitchFamily="2" charset="2"/>
                        <a:buNone/>
                        <a:tabLst/>
                      </a:pPr>
                      <a:r>
                        <a:rPr kumimoji="0" lang="en-US" sz="1600" b="1" u="none" strike="noStrike" cap="none" normalizeH="0" baseline="0" dirty="0" err="1" smtClean="0">
                          <a:ln>
                            <a:noFill/>
                          </a:ln>
                          <a:effectLst/>
                          <a:latin typeface="News Gothic MT"/>
                          <a:cs typeface="News Gothic MT"/>
                        </a:rPr>
                        <a:t>Exon</a:t>
                      </a:r>
                      <a:r>
                        <a:rPr kumimoji="0" lang="en-US" sz="1600" b="1" u="none" strike="noStrike" cap="none" normalizeH="0" baseline="0" dirty="0" smtClean="0">
                          <a:ln>
                            <a:noFill/>
                          </a:ln>
                          <a:effectLst/>
                          <a:latin typeface="News Gothic MT"/>
                          <a:cs typeface="News Gothic MT"/>
                        </a:rPr>
                        <a:t> 8</a:t>
                      </a:r>
                      <a:endParaRPr kumimoji="0" lang="en-US" sz="1600" b="1" i="0" u="none" strike="noStrike" cap="none" normalizeH="0" baseline="0" dirty="0" smtClean="0">
                        <a:ln>
                          <a:noFill/>
                        </a:ln>
                        <a:solidFill>
                          <a:schemeClr val="tx1"/>
                        </a:solidFill>
                        <a:effectLst/>
                        <a:latin typeface="News Gothic MT"/>
                        <a:cs typeface="News Gothic MT"/>
                      </a:endParaRPr>
                    </a:p>
                  </a:txBody>
                  <a:tcPr anchor="ctr" horzOverflow="overflow">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228600" marR="0" lvl="0" indent="-228600" algn="l" defTabSz="914400" rtl="0" eaLnBrk="1" fontAlgn="base" latinLnBrk="0" hangingPunct="1">
                        <a:lnSpc>
                          <a:spcPts val="1600"/>
                        </a:lnSpc>
                        <a:spcBef>
                          <a:spcPct val="0"/>
                        </a:spcBef>
                        <a:spcAft>
                          <a:spcPct val="30000"/>
                        </a:spcAft>
                        <a:buClr>
                          <a:schemeClr val="tx2"/>
                        </a:buClr>
                        <a:buSzPct val="95000"/>
                        <a:buFont typeface="Wingdings" pitchFamily="2" charset="2"/>
                        <a:buNone/>
                        <a:tabLst/>
                      </a:pPr>
                      <a:r>
                        <a:rPr kumimoji="0" lang="en-US" sz="1600" b="1" u="none" strike="noStrike" cap="none" normalizeH="0" baseline="0" dirty="0" smtClean="0">
                          <a:ln>
                            <a:noFill/>
                          </a:ln>
                          <a:effectLst/>
                          <a:latin typeface="News Gothic MT"/>
                          <a:cs typeface="News Gothic MT"/>
                        </a:rPr>
                        <a:t>Rare</a:t>
                      </a:r>
                      <a:endParaRPr kumimoji="0" lang="en-US" sz="1600" b="1" i="0" u="none" strike="noStrike" cap="none" normalizeH="0" baseline="0" dirty="0" smtClean="0">
                        <a:ln>
                          <a:noFill/>
                        </a:ln>
                        <a:solidFill>
                          <a:schemeClr val="tx1"/>
                        </a:solidFill>
                        <a:effectLst/>
                        <a:latin typeface="News Gothic MT"/>
                        <a:cs typeface="News Gothic MT"/>
                      </a:endParaRPr>
                    </a:p>
                  </a:txBody>
                  <a:tcPr anchor="ctr" horzOverflow="overflow">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228600" marR="0" lvl="0" indent="-228600" algn="l" defTabSz="914400" rtl="0" eaLnBrk="1" fontAlgn="base" latinLnBrk="0" hangingPunct="1">
                        <a:lnSpc>
                          <a:spcPts val="1600"/>
                        </a:lnSpc>
                        <a:spcBef>
                          <a:spcPct val="0"/>
                        </a:spcBef>
                        <a:spcAft>
                          <a:spcPct val="30000"/>
                        </a:spcAft>
                        <a:buClr>
                          <a:schemeClr val="tx2"/>
                        </a:buClr>
                        <a:buSzPct val="95000"/>
                        <a:buFont typeface="Wingdings" pitchFamily="2" charset="2"/>
                        <a:buNone/>
                        <a:tabLst/>
                      </a:pPr>
                      <a:r>
                        <a:rPr kumimoji="0" lang="en-US" sz="1600" b="1" u="none" strike="noStrike" cap="none" normalizeH="0" baseline="0" dirty="0" smtClean="0">
                          <a:ln>
                            <a:noFill/>
                          </a:ln>
                          <a:effectLst/>
                          <a:latin typeface="News Gothic MT"/>
                          <a:cs typeface="News Gothic MT"/>
                        </a:rPr>
                        <a:t>Small bowel</a:t>
                      </a:r>
                      <a:endParaRPr kumimoji="0" lang="en-US" sz="1600" b="1" i="0" u="none" strike="noStrike" cap="none" normalizeH="0" baseline="0" dirty="0" smtClean="0">
                        <a:ln>
                          <a:noFill/>
                        </a:ln>
                        <a:solidFill>
                          <a:schemeClr val="tx1"/>
                        </a:solidFill>
                        <a:effectLst/>
                        <a:latin typeface="News Gothic MT"/>
                        <a:cs typeface="News Gothic MT"/>
                      </a:endParaRPr>
                    </a:p>
                  </a:txBody>
                  <a:tcPr anchor="ctr" horzOverflow="overflow">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r h="364431">
                <a:tc>
                  <a:txBody>
                    <a:bodyPr/>
                    <a:lstStyle/>
                    <a:p>
                      <a:endParaRPr lang="en-US" dirty="0"/>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endParaRPr lang="en-US" dirty="0"/>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228600" marR="0" lvl="0" indent="-228600" algn="l" defTabSz="914400" rtl="0" eaLnBrk="1" fontAlgn="base" latinLnBrk="0" hangingPunct="1">
                        <a:lnSpc>
                          <a:spcPts val="1600"/>
                        </a:lnSpc>
                        <a:spcBef>
                          <a:spcPct val="0"/>
                        </a:spcBef>
                        <a:spcAft>
                          <a:spcPct val="30000"/>
                        </a:spcAft>
                        <a:buClr>
                          <a:schemeClr val="tx2"/>
                        </a:buClr>
                        <a:buSzPct val="95000"/>
                        <a:buFont typeface="Wingdings" pitchFamily="2" charset="2"/>
                        <a:buNone/>
                        <a:tabLst/>
                      </a:pPr>
                      <a:endParaRPr kumimoji="0" lang="en-US" sz="1600" b="0" i="0" u="none" strike="noStrike" cap="none" normalizeH="0" baseline="0" dirty="0" smtClean="0">
                        <a:ln>
                          <a:noFill/>
                        </a:ln>
                        <a:solidFill>
                          <a:schemeClr val="tx1"/>
                        </a:solidFill>
                        <a:effectLst/>
                        <a:latin typeface="News Gothic MT"/>
                        <a:cs typeface="News Gothic MT"/>
                      </a:endParaRPr>
                    </a:p>
                  </a:txBody>
                  <a:tcPr anchor="ctr" horzOverflow="overflow">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410809227"/>
              </p:ext>
            </p:extLst>
          </p:nvPr>
        </p:nvGraphicFramePr>
        <p:xfrm>
          <a:off x="349250" y="3962400"/>
          <a:ext cx="4648200" cy="1782218"/>
        </p:xfrm>
        <a:graphic>
          <a:graphicData uri="http://schemas.openxmlformats.org/drawingml/2006/table">
            <a:tbl>
              <a:tblPr firstRow="1" bandRow="1">
                <a:tableStyleId>{2D5ABB26-0587-4C30-8999-92F81FD0307C}</a:tableStyleId>
              </a:tblPr>
              <a:tblGrid>
                <a:gridCol w="1549400"/>
                <a:gridCol w="1121750"/>
                <a:gridCol w="1977050"/>
              </a:tblGrid>
              <a:tr h="364431">
                <a:tc>
                  <a:txBody>
                    <a:bodyPr/>
                    <a:lstStyle/>
                    <a:p>
                      <a:pPr>
                        <a:lnSpc>
                          <a:spcPts val="1600"/>
                        </a:lnSpc>
                      </a:pPr>
                      <a:r>
                        <a:rPr lang="en-US" sz="2000" b="1" i="1" dirty="0" smtClean="0">
                          <a:solidFill>
                            <a:srgbClr val="800000"/>
                          </a:solidFill>
                          <a:latin typeface="News Gothic MT"/>
                          <a:cs typeface="News Gothic MT"/>
                        </a:rPr>
                        <a:t>PDGFRA</a:t>
                      </a:r>
                      <a:endParaRPr lang="en-US" sz="2000" b="1" i="1" dirty="0">
                        <a:solidFill>
                          <a:srgbClr val="800000"/>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a:lnSpc>
                          <a:spcPts val="1600"/>
                        </a:lnSpc>
                      </a:pPr>
                      <a:endParaRPr lang="en-US" sz="1600" dirty="0">
                        <a:solidFill>
                          <a:schemeClr val="tx1"/>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a:lnSpc>
                          <a:spcPts val="1600"/>
                        </a:lnSpc>
                      </a:pPr>
                      <a:endParaRPr lang="en-US" sz="1600" dirty="0">
                        <a:solidFill>
                          <a:schemeClr val="tx1"/>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r h="688925">
                <a:tc>
                  <a:txBody>
                    <a:bodyPr/>
                    <a:lstStyle/>
                    <a:p>
                      <a:pPr>
                        <a:lnSpc>
                          <a:spcPts val="1600"/>
                        </a:lnSpc>
                      </a:pPr>
                      <a:r>
                        <a:rPr lang="en-US" sz="1600" b="1" dirty="0" err="1" smtClean="0">
                          <a:solidFill>
                            <a:srgbClr val="241320"/>
                          </a:solidFill>
                          <a:latin typeface="News Gothic MT"/>
                          <a:cs typeface="News Gothic MT"/>
                        </a:rPr>
                        <a:t>Exon</a:t>
                      </a:r>
                      <a:r>
                        <a:rPr lang="en-US" sz="1600" b="1" dirty="0" smtClean="0">
                          <a:solidFill>
                            <a:srgbClr val="241320"/>
                          </a:solidFill>
                          <a:latin typeface="News Gothic MT"/>
                          <a:cs typeface="News Gothic MT"/>
                        </a:rPr>
                        <a:t> 18</a:t>
                      </a:r>
                      <a:endParaRPr lang="en-US" sz="1600" b="1" dirty="0">
                        <a:solidFill>
                          <a:srgbClr val="241320"/>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smtClean="0">
                          <a:ln>
                            <a:noFill/>
                          </a:ln>
                          <a:solidFill>
                            <a:srgbClr val="241320"/>
                          </a:solidFill>
                          <a:effectLst/>
                          <a:latin typeface="News Gothic MT"/>
                          <a:cs typeface="News Gothic MT"/>
                        </a:rPr>
                        <a:t>6%</a:t>
                      </a:r>
                      <a:endParaRPr lang="en-US" sz="1600" b="1" dirty="0">
                        <a:solidFill>
                          <a:srgbClr val="241320"/>
                        </a:solidFill>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smtClean="0">
                          <a:ln>
                            <a:noFill/>
                          </a:ln>
                          <a:solidFill>
                            <a:srgbClr val="241320"/>
                          </a:solidFill>
                          <a:effectLst/>
                          <a:latin typeface="News Gothic MT"/>
                          <a:cs typeface="News Gothic MT"/>
                        </a:rPr>
                        <a:t>All sites</a:t>
                      </a:r>
                      <a:endParaRPr kumimoji="0" lang="en-US" sz="1600" b="1" i="0" u="none" strike="noStrike" cap="none" normalizeH="0" baseline="0" dirty="0" smtClean="0">
                        <a:ln>
                          <a:noFill/>
                        </a:ln>
                        <a:solidFill>
                          <a:srgbClr val="241320"/>
                        </a:solidFill>
                        <a:effectLst/>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r h="364431">
                <a:tc>
                  <a:txBody>
                    <a:bodyPr/>
                    <a:lstStyle/>
                    <a:p>
                      <a:pPr marL="228600" marR="0" lvl="0" indent="-228600" algn="l" defTabSz="914400" rtl="0" eaLnBrk="1" fontAlgn="base" latinLnBrk="0" hangingPunct="1">
                        <a:lnSpc>
                          <a:spcPts val="1600"/>
                        </a:lnSpc>
                        <a:spcBef>
                          <a:spcPct val="0"/>
                        </a:spcBef>
                        <a:spcAft>
                          <a:spcPct val="30000"/>
                        </a:spcAft>
                        <a:buClr>
                          <a:schemeClr val="tx2"/>
                        </a:buClr>
                        <a:buSzPct val="95000"/>
                        <a:buFont typeface="Wingdings" pitchFamily="2" charset="2"/>
                        <a:buNone/>
                        <a:tabLst/>
                      </a:pPr>
                      <a:r>
                        <a:rPr kumimoji="0" lang="en-US" sz="1600" b="1" u="none" strike="noStrike" cap="none" normalizeH="0" baseline="0" dirty="0" err="1" smtClean="0">
                          <a:ln>
                            <a:noFill/>
                          </a:ln>
                          <a:solidFill>
                            <a:srgbClr val="241320"/>
                          </a:solidFill>
                          <a:effectLst/>
                          <a:latin typeface="News Gothic MT"/>
                          <a:cs typeface="News Gothic MT"/>
                        </a:rPr>
                        <a:t>Exon</a:t>
                      </a:r>
                      <a:r>
                        <a:rPr kumimoji="0" lang="en-US" sz="1600" b="1" u="none" strike="noStrike" cap="none" normalizeH="0" baseline="0" dirty="0" smtClean="0">
                          <a:ln>
                            <a:noFill/>
                          </a:ln>
                          <a:solidFill>
                            <a:srgbClr val="241320"/>
                          </a:solidFill>
                          <a:effectLst/>
                          <a:latin typeface="News Gothic MT"/>
                          <a:cs typeface="News Gothic MT"/>
                        </a:rPr>
                        <a:t> 12</a:t>
                      </a:r>
                      <a:endParaRPr kumimoji="0" lang="en-US" sz="1600" b="1" i="0" u="none" strike="noStrike" cap="none" normalizeH="0" baseline="0" dirty="0" smtClean="0">
                        <a:ln>
                          <a:noFill/>
                        </a:ln>
                        <a:solidFill>
                          <a:srgbClr val="241320"/>
                        </a:solidFill>
                        <a:effectLst/>
                        <a:latin typeface="News Gothic MT"/>
                        <a:cs typeface="News Gothic MT"/>
                      </a:endParaRPr>
                    </a:p>
                  </a:txBody>
                  <a:tcPr anchor="ctr" horzOverflow="overflow">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228600" marR="0" lvl="0" indent="-228600" algn="l" defTabSz="914400" rtl="0" eaLnBrk="1" fontAlgn="base" latinLnBrk="0" hangingPunct="1">
                        <a:lnSpc>
                          <a:spcPts val="1600"/>
                        </a:lnSpc>
                        <a:spcBef>
                          <a:spcPct val="0"/>
                        </a:spcBef>
                        <a:spcAft>
                          <a:spcPct val="30000"/>
                        </a:spcAft>
                        <a:buClr>
                          <a:schemeClr val="tx2"/>
                        </a:buClr>
                        <a:buSzPct val="95000"/>
                        <a:buFont typeface="Wingdings" pitchFamily="2" charset="2"/>
                        <a:buNone/>
                        <a:tabLst/>
                      </a:pPr>
                      <a:r>
                        <a:rPr kumimoji="0" lang="en-US" sz="1600" b="1" u="none" strike="noStrike" cap="none" normalizeH="0" baseline="0" dirty="0" smtClean="0">
                          <a:ln>
                            <a:noFill/>
                          </a:ln>
                          <a:solidFill>
                            <a:srgbClr val="241320"/>
                          </a:solidFill>
                          <a:effectLst/>
                          <a:latin typeface="News Gothic MT"/>
                          <a:cs typeface="News Gothic MT"/>
                        </a:rPr>
                        <a:t>1%</a:t>
                      </a:r>
                      <a:endParaRPr kumimoji="0" lang="en-US" sz="1600" b="1" i="0" u="none" strike="noStrike" cap="none" normalizeH="0" baseline="0" dirty="0" smtClean="0">
                        <a:ln>
                          <a:noFill/>
                        </a:ln>
                        <a:solidFill>
                          <a:srgbClr val="241320"/>
                        </a:solidFill>
                        <a:effectLst/>
                        <a:latin typeface="News Gothic MT"/>
                        <a:cs typeface="News Gothic MT"/>
                      </a:endParaRPr>
                    </a:p>
                  </a:txBody>
                  <a:tcPr anchor="ctr" horzOverflow="overflow">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228600" marR="0" lvl="0" indent="-228600" algn="l" defTabSz="914400" rtl="0" eaLnBrk="1" fontAlgn="base" latinLnBrk="0" hangingPunct="1">
                        <a:lnSpc>
                          <a:spcPts val="1600"/>
                        </a:lnSpc>
                        <a:spcBef>
                          <a:spcPct val="0"/>
                        </a:spcBef>
                        <a:spcAft>
                          <a:spcPct val="30000"/>
                        </a:spcAft>
                        <a:buClr>
                          <a:schemeClr val="tx2"/>
                        </a:buClr>
                        <a:buSzPct val="95000"/>
                        <a:buFont typeface="Wingdings" pitchFamily="2" charset="2"/>
                        <a:buNone/>
                        <a:tabLst/>
                      </a:pPr>
                      <a:r>
                        <a:rPr kumimoji="0" lang="en-US" sz="1600" b="1" u="none" strike="noStrike" cap="none" normalizeH="0" baseline="0" dirty="0" smtClean="0">
                          <a:ln>
                            <a:noFill/>
                          </a:ln>
                          <a:solidFill>
                            <a:srgbClr val="241320"/>
                          </a:solidFill>
                          <a:effectLst/>
                          <a:latin typeface="News Gothic MT"/>
                          <a:cs typeface="News Gothic MT"/>
                        </a:rPr>
                        <a:t>All sites</a:t>
                      </a:r>
                      <a:endParaRPr kumimoji="0" lang="en-US" sz="1600" b="1" i="0" u="none" strike="noStrike" cap="none" normalizeH="0" baseline="0" dirty="0" smtClean="0">
                        <a:ln>
                          <a:noFill/>
                        </a:ln>
                        <a:solidFill>
                          <a:srgbClr val="241320"/>
                        </a:solidFill>
                        <a:effectLst/>
                        <a:latin typeface="News Gothic MT"/>
                        <a:cs typeface="News Gothic MT"/>
                      </a:endParaRPr>
                    </a:p>
                  </a:txBody>
                  <a:tcPr anchor="ctr" horzOverflow="overflow">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r h="364431">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err="1" smtClean="0">
                          <a:ln>
                            <a:noFill/>
                          </a:ln>
                          <a:solidFill>
                            <a:srgbClr val="241320"/>
                          </a:solidFill>
                          <a:effectLst/>
                          <a:latin typeface="News Gothic MT"/>
                          <a:cs typeface="News Gothic MT"/>
                        </a:rPr>
                        <a:t>Exon</a:t>
                      </a:r>
                      <a:r>
                        <a:rPr kumimoji="0" lang="en-US" sz="1600" b="1" u="none" strike="noStrike" cap="none" normalizeH="0" baseline="0" dirty="0" smtClean="0">
                          <a:ln>
                            <a:noFill/>
                          </a:ln>
                          <a:solidFill>
                            <a:srgbClr val="241320"/>
                          </a:solidFill>
                          <a:effectLst/>
                          <a:latin typeface="News Gothic MT"/>
                          <a:cs typeface="News Gothic MT"/>
                        </a:rPr>
                        <a:t> 14</a:t>
                      </a:r>
                      <a:endParaRPr kumimoji="0" lang="en-US" sz="1600" b="1" i="0" u="none" strike="noStrike" cap="none" normalizeH="0" baseline="0" dirty="0" smtClean="0">
                        <a:ln>
                          <a:noFill/>
                        </a:ln>
                        <a:solidFill>
                          <a:srgbClr val="241320"/>
                        </a:solidFill>
                        <a:effectLst/>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smtClean="0">
                          <a:ln>
                            <a:noFill/>
                          </a:ln>
                          <a:solidFill>
                            <a:srgbClr val="241320"/>
                          </a:solidFill>
                          <a:effectLst/>
                          <a:latin typeface="News Gothic MT"/>
                          <a:cs typeface="News Gothic MT"/>
                        </a:rPr>
                        <a:t>&lt;1%</a:t>
                      </a:r>
                      <a:endParaRPr kumimoji="0" lang="en-US" sz="1600" b="1" i="0" u="none" strike="noStrike" cap="none" normalizeH="0" baseline="0" dirty="0" smtClean="0">
                        <a:ln>
                          <a:noFill/>
                        </a:ln>
                        <a:solidFill>
                          <a:srgbClr val="241320"/>
                        </a:solidFill>
                        <a:effectLst/>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sz="1600" b="1" u="none" strike="noStrike" cap="none" normalizeH="0" baseline="0" dirty="0" smtClean="0">
                          <a:ln>
                            <a:noFill/>
                          </a:ln>
                          <a:solidFill>
                            <a:srgbClr val="241320"/>
                          </a:solidFill>
                          <a:effectLst/>
                          <a:latin typeface="News Gothic MT"/>
                          <a:cs typeface="News Gothic MT"/>
                        </a:rPr>
                        <a:t>Stomach</a:t>
                      </a:r>
                      <a:endParaRPr kumimoji="0" lang="en-US" sz="1600" b="1" i="0" u="none" strike="noStrike" cap="none" normalizeH="0" baseline="0" dirty="0" smtClean="0">
                        <a:ln>
                          <a:noFill/>
                        </a:ln>
                        <a:solidFill>
                          <a:srgbClr val="241320"/>
                        </a:solidFill>
                        <a:effectLst/>
                        <a:latin typeface="News Gothic MT"/>
                        <a:cs typeface="News Gothic MT"/>
                      </a:endParaRPr>
                    </a:p>
                  </a:txBody>
                  <a:tcPr anchor="ctr">
                    <a:lnT w="12700" cap="flat" cmpd="sng" algn="ctr">
                      <a:solidFill>
                        <a:srgbClr val="CCCCFF"/>
                      </a:solidFill>
                      <a:prstDash val="solid"/>
                      <a:round/>
                      <a:headEnd type="none" w="med" len="med"/>
                      <a:tailEnd type="none" w="med" len="med"/>
                    </a:lnT>
                    <a:lnB w="12700" cap="flat" cmpd="sng" algn="ctr">
                      <a:solidFill>
                        <a:srgbClr val="CCCCFF"/>
                      </a:solidFill>
                      <a:prstDash val="solid"/>
                      <a:round/>
                      <a:headEnd type="none" w="med" len="med"/>
                      <a:tailEnd type="none" w="med" len="med"/>
                    </a:lnB>
                  </a:tcPr>
                </a:tc>
              </a:tr>
            </a:tbl>
          </a:graphicData>
        </a:graphic>
      </p:graphicFrame>
      <p:sp>
        <p:nvSpPr>
          <p:cNvPr id="12" name="Rounded Rectangle 11"/>
          <p:cNvSpPr/>
          <p:nvPr/>
        </p:nvSpPr>
        <p:spPr bwMode="auto">
          <a:xfrm>
            <a:off x="5410200" y="1143000"/>
            <a:ext cx="3505200" cy="838200"/>
          </a:xfrm>
          <a:prstGeom prst="roundRect">
            <a:avLst/>
          </a:prstGeom>
          <a:solidFill>
            <a:schemeClr val="bg2">
              <a:alpha val="20000"/>
            </a:schemeClr>
          </a:solidFill>
          <a:ln w="9525" cap="flat" cmpd="sng" algn="ctr">
            <a:noFill/>
            <a:prstDash val="solid"/>
            <a:round/>
            <a:headEnd type="none" w="med" len="med"/>
            <a:tailEnd type="none" w="med" len="med"/>
          </a:ln>
          <a:effectLst>
            <a:outerShdw blurRad="40005" dist="22860" dir="5400000" algn="ctr" rotWithShape="0">
              <a:schemeClr val="bg2">
                <a:alpha val="35000"/>
              </a:schemeClr>
            </a:outerShdw>
          </a:effectLst>
          <a:scene3d>
            <a:camera prst="orthographicFront"/>
            <a:lightRig rig="threePt" dir="t">
              <a:rot lat="0" lon="0" rev="1200000"/>
            </a:lightRig>
          </a:scene3d>
          <a:sp3d>
            <a:bevelT w="25400" h="25400"/>
          </a:sp3d>
        </p:spPr>
        <p:txBody>
          <a:bodyPr/>
          <a:lstStyle/>
          <a:p>
            <a:pPr indent="-177800" algn="ctr" defTabSz="914400" eaLnBrk="0" hangingPunct="0">
              <a:spcAft>
                <a:spcPts val="1200"/>
              </a:spcAft>
              <a:defRPr sz="1800" kern="1200">
                <a:solidFill>
                  <a:schemeClr val="tx1"/>
                </a:solidFill>
                <a:latin typeface="+mn-lt"/>
                <a:ea typeface="+mn-ea"/>
                <a:cs typeface="+mn-cs"/>
              </a:defRPr>
            </a:pPr>
            <a:r>
              <a:rPr lang="en-US" sz="2000" b="1" dirty="0">
                <a:latin typeface="News Gothic MT"/>
                <a:cs typeface="News Gothic MT"/>
              </a:rPr>
              <a:t>GIST location does </a:t>
            </a:r>
            <a:r>
              <a:rPr lang="en-US" sz="2000" b="1" i="1" u="sng" dirty="0">
                <a:latin typeface="News Gothic MT"/>
                <a:cs typeface="News Gothic MT"/>
              </a:rPr>
              <a:t>not</a:t>
            </a:r>
            <a:r>
              <a:rPr lang="en-US" sz="2000" b="1" dirty="0">
                <a:latin typeface="News Gothic MT"/>
                <a:cs typeface="News Gothic MT"/>
              </a:rPr>
              <a:t> predict type of mutation</a:t>
            </a:r>
          </a:p>
        </p:txBody>
      </p:sp>
      <p:sp>
        <p:nvSpPr>
          <p:cNvPr id="128058" name="Text Box 4"/>
          <p:cNvSpPr txBox="1">
            <a:spLocks noChangeArrowheads="1"/>
          </p:cNvSpPr>
          <p:nvPr/>
        </p:nvSpPr>
        <p:spPr bwMode="auto">
          <a:xfrm>
            <a:off x="228600" y="6553200"/>
            <a:ext cx="5921375" cy="230188"/>
          </a:xfrm>
          <a:prstGeom prst="rect">
            <a:avLst/>
          </a:prstGeom>
          <a:noFill/>
          <a:ln w="12700">
            <a:noFill/>
            <a:miter lim="800000"/>
            <a:headEnd/>
            <a:tailEnd/>
          </a:ln>
        </p:spPr>
        <p:txBody>
          <a:bodyPr>
            <a:spAutoFit/>
          </a:bodyPr>
          <a:lstStyle/>
          <a:p>
            <a:pPr marL="228600" indent="-228600" defTabSz="914400">
              <a:spcBef>
                <a:spcPct val="30000"/>
              </a:spcBef>
            </a:pPr>
            <a:r>
              <a:rPr lang="en-US" sz="900" dirty="0" err="1"/>
              <a:t>Corless</a:t>
            </a:r>
            <a:r>
              <a:rPr lang="en-US" sz="900" dirty="0"/>
              <a:t> CL et al. </a:t>
            </a:r>
            <a:r>
              <a:rPr lang="en-US" sz="900" i="1" dirty="0" err="1"/>
              <a:t>Annu</a:t>
            </a:r>
            <a:r>
              <a:rPr lang="en-US" sz="900" i="1" dirty="0"/>
              <a:t> Rev </a:t>
            </a:r>
            <a:r>
              <a:rPr lang="en-US" sz="900" i="1" dirty="0" err="1"/>
              <a:t>Pathol</a:t>
            </a:r>
            <a:r>
              <a:rPr lang="en-US" sz="900" i="1" dirty="0"/>
              <a:t>. </a:t>
            </a:r>
            <a:r>
              <a:rPr lang="en-US" sz="900" dirty="0"/>
              <a:t>2008;3:557-586.</a:t>
            </a:r>
          </a:p>
        </p:txBody>
      </p:sp>
      <p:sp>
        <p:nvSpPr>
          <p:cNvPr id="3" name="Rectangle 2"/>
          <p:cNvSpPr/>
          <p:nvPr/>
        </p:nvSpPr>
        <p:spPr>
          <a:xfrm>
            <a:off x="1295400" y="3429000"/>
            <a:ext cx="3505200" cy="762000"/>
          </a:xfrm>
          <a:prstGeom prst="rect">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t>Wild type = 12 -15 %</a:t>
            </a:r>
            <a:endParaRPr lang="en-US" sz="2000" b="1" dirty="0"/>
          </a:p>
        </p:txBody>
      </p:sp>
      <p:sp>
        <p:nvSpPr>
          <p:cNvPr id="4" name="TextBox 3"/>
          <p:cNvSpPr txBox="1"/>
          <p:nvPr/>
        </p:nvSpPr>
        <p:spPr>
          <a:xfrm>
            <a:off x="5334000" y="4114800"/>
            <a:ext cx="990600" cy="276999"/>
          </a:xfrm>
          <a:prstGeom prst="rect">
            <a:avLst/>
          </a:prstGeom>
          <a:noFill/>
        </p:spPr>
        <p:txBody>
          <a:bodyPr wrap="square" rtlCol="0">
            <a:spAutoFit/>
          </a:bodyPr>
          <a:lstStyle/>
          <a:p>
            <a:r>
              <a:rPr lang="en-US" sz="1200" b="1" dirty="0" smtClean="0"/>
              <a:t>Duodenum</a:t>
            </a:r>
            <a:endParaRPr lang="en-US" sz="1200" b="1" dirty="0"/>
          </a:p>
        </p:txBody>
      </p:sp>
      <p:sp>
        <p:nvSpPr>
          <p:cNvPr id="11" name="TextBox 10"/>
          <p:cNvSpPr txBox="1"/>
          <p:nvPr/>
        </p:nvSpPr>
        <p:spPr>
          <a:xfrm>
            <a:off x="5334000" y="4435191"/>
            <a:ext cx="990600" cy="594009"/>
          </a:xfrm>
          <a:prstGeom prst="rect">
            <a:avLst/>
          </a:prstGeom>
          <a:noFill/>
        </p:spPr>
        <p:txBody>
          <a:bodyPr wrap="square" rtlCol="0">
            <a:spAutoFit/>
          </a:bodyPr>
          <a:lstStyle/>
          <a:p>
            <a:pPr>
              <a:lnSpc>
                <a:spcPct val="90000"/>
              </a:lnSpc>
            </a:pPr>
            <a:r>
              <a:rPr lang="en-US" sz="1200" b="1" dirty="0" smtClean="0"/>
              <a:t>Large intestine (colon)</a:t>
            </a:r>
            <a:endParaRPr lang="en-US" sz="1200" b="1" dirty="0"/>
          </a:p>
        </p:txBody>
      </p:sp>
      <p:sp>
        <p:nvSpPr>
          <p:cNvPr id="13" name="TextBox 12"/>
          <p:cNvSpPr txBox="1"/>
          <p:nvPr/>
        </p:nvSpPr>
        <p:spPr>
          <a:xfrm>
            <a:off x="5410200" y="5029200"/>
            <a:ext cx="990600" cy="276999"/>
          </a:xfrm>
          <a:prstGeom prst="rect">
            <a:avLst/>
          </a:prstGeom>
          <a:noFill/>
        </p:spPr>
        <p:txBody>
          <a:bodyPr wrap="square" rtlCol="0">
            <a:spAutoFit/>
          </a:bodyPr>
          <a:lstStyle/>
          <a:p>
            <a:r>
              <a:rPr lang="en-US" sz="1200" b="1" dirty="0" smtClean="0"/>
              <a:t>Rectum</a:t>
            </a:r>
            <a:endParaRPr lang="en-US" sz="1200" b="1" dirty="0"/>
          </a:p>
        </p:txBody>
      </p:sp>
      <p:sp>
        <p:nvSpPr>
          <p:cNvPr id="14" name="TextBox 13"/>
          <p:cNvSpPr txBox="1"/>
          <p:nvPr/>
        </p:nvSpPr>
        <p:spPr>
          <a:xfrm>
            <a:off x="8077200" y="4953000"/>
            <a:ext cx="609600" cy="276999"/>
          </a:xfrm>
          <a:prstGeom prst="rect">
            <a:avLst/>
          </a:prstGeom>
          <a:noFill/>
        </p:spPr>
        <p:txBody>
          <a:bodyPr wrap="square" rtlCol="0">
            <a:spAutoFit/>
          </a:bodyPr>
          <a:lstStyle/>
          <a:p>
            <a:r>
              <a:rPr lang="en-US" sz="1200" b="1" dirty="0" smtClean="0"/>
              <a:t>Anus</a:t>
            </a:r>
            <a:endParaRPr lang="en-US" sz="1200" b="1" dirty="0"/>
          </a:p>
        </p:txBody>
      </p:sp>
      <p:sp>
        <p:nvSpPr>
          <p:cNvPr id="16" name="TextBox 15"/>
          <p:cNvSpPr txBox="1"/>
          <p:nvPr/>
        </p:nvSpPr>
        <p:spPr>
          <a:xfrm>
            <a:off x="8009467" y="4495800"/>
            <a:ext cx="905933" cy="461665"/>
          </a:xfrm>
          <a:prstGeom prst="rect">
            <a:avLst/>
          </a:prstGeom>
          <a:noFill/>
        </p:spPr>
        <p:txBody>
          <a:bodyPr wrap="square" rtlCol="0">
            <a:spAutoFit/>
          </a:bodyPr>
          <a:lstStyle/>
          <a:p>
            <a:r>
              <a:rPr lang="en-US" sz="1200" b="1" dirty="0" smtClean="0"/>
              <a:t>Small </a:t>
            </a:r>
            <a:r>
              <a:rPr lang="en-US" sz="1200" b="1" dirty="0"/>
              <a:t>i</a:t>
            </a:r>
            <a:r>
              <a:rPr lang="en-US" sz="1200" b="1" dirty="0" smtClean="0"/>
              <a:t>ntestine</a:t>
            </a:r>
            <a:endParaRPr lang="en-US" sz="1200" b="1" dirty="0"/>
          </a:p>
        </p:txBody>
      </p:sp>
      <p:sp>
        <p:nvSpPr>
          <p:cNvPr id="19" name="TextBox 18"/>
          <p:cNvSpPr txBox="1"/>
          <p:nvPr/>
        </p:nvSpPr>
        <p:spPr>
          <a:xfrm>
            <a:off x="7924800" y="4114800"/>
            <a:ext cx="990600" cy="276999"/>
          </a:xfrm>
          <a:prstGeom prst="rect">
            <a:avLst/>
          </a:prstGeom>
          <a:noFill/>
        </p:spPr>
        <p:txBody>
          <a:bodyPr wrap="square" rtlCol="0">
            <a:spAutoFit/>
          </a:bodyPr>
          <a:lstStyle/>
          <a:p>
            <a:r>
              <a:rPr lang="en-US" sz="1200" b="1" dirty="0" smtClean="0"/>
              <a:t>Stomach</a:t>
            </a:r>
            <a:endParaRPr lang="en-US" sz="1200" b="1" dirty="0"/>
          </a:p>
        </p:txBody>
      </p:sp>
      <p:sp>
        <p:nvSpPr>
          <p:cNvPr id="20" name="TextBox 19"/>
          <p:cNvSpPr txBox="1"/>
          <p:nvPr/>
        </p:nvSpPr>
        <p:spPr>
          <a:xfrm>
            <a:off x="7696200" y="3075801"/>
            <a:ext cx="1143000" cy="276999"/>
          </a:xfrm>
          <a:prstGeom prst="rect">
            <a:avLst/>
          </a:prstGeom>
          <a:noFill/>
        </p:spPr>
        <p:txBody>
          <a:bodyPr wrap="square" rtlCol="0">
            <a:spAutoFit/>
          </a:bodyPr>
          <a:lstStyle/>
          <a:p>
            <a:r>
              <a:rPr lang="en-US" sz="1200" b="1" dirty="0" smtClean="0"/>
              <a:t>Esophagus</a:t>
            </a:r>
            <a:endParaRPr lang="en-US" sz="1200" b="1" dirty="0"/>
          </a:p>
        </p:txBody>
      </p:sp>
      <p:sp>
        <p:nvSpPr>
          <p:cNvPr id="21" name="TextBox 20"/>
          <p:cNvSpPr txBox="1"/>
          <p:nvPr/>
        </p:nvSpPr>
        <p:spPr>
          <a:xfrm>
            <a:off x="7696200" y="2743200"/>
            <a:ext cx="838200" cy="276999"/>
          </a:xfrm>
          <a:prstGeom prst="rect">
            <a:avLst/>
          </a:prstGeom>
          <a:noFill/>
        </p:spPr>
        <p:txBody>
          <a:bodyPr wrap="square" rtlCol="0">
            <a:spAutoFit/>
          </a:bodyPr>
          <a:lstStyle/>
          <a:p>
            <a:r>
              <a:rPr lang="en-US" sz="1200" b="1" dirty="0" smtClean="0"/>
              <a:t>Mouth</a:t>
            </a:r>
            <a:endParaRPr lang="en-US" sz="1200" b="1" dirty="0"/>
          </a:p>
        </p:txBody>
      </p:sp>
    </p:spTree>
    <p:extLst>
      <p:ext uri="{BB962C8B-B14F-4D97-AF65-F5344CB8AC3E}">
        <p14:creationId xmlns:p14="http://schemas.microsoft.com/office/powerpoint/2010/main" val="20761535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2133600"/>
            <a:ext cx="8839200" cy="3200400"/>
          </a:xfrm>
          <a:prstGeom prst="rect">
            <a:avLst/>
          </a:prstGeom>
          <a:solidFill>
            <a:srgbClr val="0000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t>MUTATIONAL ANALYSIS</a:t>
            </a:r>
          </a:p>
          <a:p>
            <a:pPr algn="ctr"/>
            <a:endParaRPr lang="en-US" sz="3200" dirty="0" smtClean="0"/>
          </a:p>
          <a:p>
            <a:pPr algn="ctr"/>
            <a:r>
              <a:rPr lang="en-US" sz="3200" dirty="0" smtClean="0"/>
              <a:t>NCCN: No recommendations</a:t>
            </a:r>
            <a:endParaRPr lang="en-US" sz="3200" dirty="0"/>
          </a:p>
          <a:p>
            <a:pPr algn="ctr"/>
            <a:r>
              <a:rPr lang="en-US" sz="3200" dirty="0" smtClean="0"/>
              <a:t>In practice: All tumors analyzed at first visit</a:t>
            </a:r>
          </a:p>
          <a:p>
            <a:pPr algn="ctr"/>
            <a:r>
              <a:rPr lang="en-US" sz="3200" dirty="0"/>
              <a:t>o</a:t>
            </a:r>
            <a:r>
              <a:rPr lang="en-US" sz="3200" dirty="0" smtClean="0"/>
              <a:t>r with development of metastatic disease</a:t>
            </a:r>
            <a:endParaRPr lang="en-US" sz="3200" dirty="0"/>
          </a:p>
        </p:txBody>
      </p:sp>
      <p:sp>
        <p:nvSpPr>
          <p:cNvPr id="4" name="Title 1"/>
          <p:cNvSpPr txBox="1">
            <a:spLocks/>
          </p:cNvSpPr>
          <p:nvPr/>
        </p:nvSpPr>
        <p:spPr>
          <a:xfrm>
            <a:off x="152400" y="228600"/>
            <a:ext cx="8915400" cy="1066800"/>
          </a:xfrm>
          <a:prstGeom prst="rect">
            <a:avLst/>
          </a:prstGeom>
        </p:spPr>
        <p:txBody>
          <a:bodyPr>
            <a:noAutofit/>
          </a:bodyPr>
          <a:lstStyle>
            <a:lvl1pPr algn="ctr" rtl="0" eaLnBrk="0" fontAlgn="base" hangingPunct="0">
              <a:spcBef>
                <a:spcPct val="0"/>
              </a:spcBef>
              <a:spcAft>
                <a:spcPct val="0"/>
              </a:spcAft>
              <a:defRPr sz="3000" b="1" kern="1200">
                <a:solidFill>
                  <a:srgbClr val="FFFF00"/>
                </a:solidFill>
                <a:latin typeface="+mj-lt"/>
                <a:ea typeface="ＭＳ Ｐゴシック" pitchFamily="34" charset="-128"/>
                <a:cs typeface="MS PGothic" charset="0"/>
              </a:defRPr>
            </a:lvl1pPr>
            <a:lvl2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2pPr>
            <a:lvl3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3pPr>
            <a:lvl4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4pPr>
            <a:lvl5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5pPr>
            <a:lvl6pPr marL="457200" algn="l" rtl="0" fontAlgn="base">
              <a:spcBef>
                <a:spcPct val="0"/>
              </a:spcBef>
              <a:spcAft>
                <a:spcPct val="0"/>
              </a:spcAft>
              <a:defRPr sz="4400" b="1">
                <a:solidFill>
                  <a:srgbClr val="80D044"/>
                </a:solidFill>
                <a:latin typeface="Arial" charset="0"/>
              </a:defRPr>
            </a:lvl6pPr>
            <a:lvl7pPr marL="914400" algn="l" rtl="0" fontAlgn="base">
              <a:spcBef>
                <a:spcPct val="0"/>
              </a:spcBef>
              <a:spcAft>
                <a:spcPct val="0"/>
              </a:spcAft>
              <a:defRPr sz="4400" b="1">
                <a:solidFill>
                  <a:srgbClr val="80D044"/>
                </a:solidFill>
                <a:latin typeface="Arial" charset="0"/>
              </a:defRPr>
            </a:lvl7pPr>
            <a:lvl8pPr marL="1371600" algn="l" rtl="0" fontAlgn="base">
              <a:spcBef>
                <a:spcPct val="0"/>
              </a:spcBef>
              <a:spcAft>
                <a:spcPct val="0"/>
              </a:spcAft>
              <a:defRPr sz="4400" b="1">
                <a:solidFill>
                  <a:srgbClr val="80D044"/>
                </a:solidFill>
                <a:latin typeface="Arial" charset="0"/>
              </a:defRPr>
            </a:lvl8pPr>
            <a:lvl9pPr marL="1828800" algn="l" rtl="0" fontAlgn="base">
              <a:spcBef>
                <a:spcPct val="0"/>
              </a:spcBef>
              <a:spcAft>
                <a:spcPct val="0"/>
              </a:spcAft>
              <a:defRPr sz="4400" b="1">
                <a:solidFill>
                  <a:srgbClr val="80D044"/>
                </a:solidFill>
                <a:latin typeface="Arial" charset="0"/>
              </a:defRPr>
            </a:lvl9pPr>
          </a:lstStyle>
          <a:p>
            <a:pPr>
              <a:defRPr/>
            </a:pPr>
            <a:r>
              <a:rPr lang="en-US" sz="3600" dirty="0" smtClean="0">
                <a:solidFill>
                  <a:srgbClr val="800000"/>
                </a:solidFill>
                <a:effectLst>
                  <a:outerShdw blurRad="38100" dist="38100" dir="2700000" algn="tl">
                    <a:srgbClr val="000000">
                      <a:alpha val="43137"/>
                    </a:srgbClr>
                  </a:outerShdw>
                </a:effectLst>
                <a:ea typeface="+mj-ea"/>
              </a:rPr>
              <a:t>NCCN Guidelines Version 3.2012</a:t>
            </a:r>
          </a:p>
          <a:p>
            <a:pPr>
              <a:defRPr/>
            </a:pPr>
            <a:r>
              <a:rPr lang="en-US" sz="3600" dirty="0" smtClean="0">
                <a:solidFill>
                  <a:srgbClr val="800000"/>
                </a:solidFill>
                <a:effectLst>
                  <a:outerShdw blurRad="38100" dist="38100" dir="2700000" algn="tl">
                    <a:srgbClr val="000000">
                      <a:alpha val="43137"/>
                    </a:srgbClr>
                  </a:outerShdw>
                </a:effectLst>
                <a:ea typeface="+mj-ea"/>
              </a:rPr>
              <a:t>Gastrointestinal Stromal Tumors (GIST)</a:t>
            </a:r>
            <a:endParaRPr lang="en-US" sz="3600" dirty="0">
              <a:solidFill>
                <a:srgbClr val="800000"/>
              </a:solidFill>
              <a:effectLst>
                <a:outerShdw blurRad="38100" dist="38100" dir="2700000" algn="tl">
                  <a:srgbClr val="000000">
                    <a:alpha val="43137"/>
                  </a:srgbClr>
                </a:outerShdw>
              </a:effectLst>
              <a:ea typeface="+mj-ea"/>
            </a:endParaRPr>
          </a:p>
        </p:txBody>
      </p:sp>
    </p:spTree>
    <p:extLst>
      <p:ext uri="{BB962C8B-B14F-4D97-AF65-F5344CB8AC3E}">
        <p14:creationId xmlns:p14="http://schemas.microsoft.com/office/powerpoint/2010/main" val="24119089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304800" y="76200"/>
            <a:ext cx="8534400" cy="1008062"/>
          </a:xfrm>
        </p:spPr>
        <p:txBody>
          <a:bodyPr/>
          <a:lstStyle/>
          <a:p>
            <a:pPr eaLnBrk="1" hangingPunct="1">
              <a:defRPr/>
            </a:pPr>
            <a:r>
              <a:rPr lang="en-US" dirty="0" smtClean="0">
                <a:solidFill>
                  <a:srgbClr val="800000"/>
                </a:solidFill>
                <a:effectLst/>
              </a:rPr>
              <a:t>Phase III trials for advanced GIST genotype vs PFS (all </a:t>
            </a:r>
            <a:r>
              <a:rPr lang="en-US" dirty="0" err="1">
                <a:solidFill>
                  <a:srgbClr val="800000"/>
                </a:solidFill>
              </a:rPr>
              <a:t>i</a:t>
            </a:r>
            <a:r>
              <a:rPr lang="en-US" dirty="0" err="1" smtClean="0">
                <a:solidFill>
                  <a:srgbClr val="800000"/>
                </a:solidFill>
              </a:rPr>
              <a:t>matinib</a:t>
            </a:r>
            <a:r>
              <a:rPr lang="en-US" dirty="0" smtClean="0">
                <a:solidFill>
                  <a:srgbClr val="800000"/>
                </a:solidFill>
              </a:rPr>
              <a:t> </a:t>
            </a:r>
            <a:r>
              <a:rPr lang="en-US" dirty="0">
                <a:solidFill>
                  <a:srgbClr val="800000"/>
                </a:solidFill>
              </a:rPr>
              <a:t>d</a:t>
            </a:r>
            <a:r>
              <a:rPr lang="en-US" dirty="0" smtClean="0">
                <a:solidFill>
                  <a:srgbClr val="800000"/>
                </a:solidFill>
                <a:effectLst/>
              </a:rPr>
              <a:t>oses)</a:t>
            </a:r>
          </a:p>
        </p:txBody>
      </p:sp>
      <p:sp>
        <p:nvSpPr>
          <p:cNvPr id="92169" name="Text Box 9"/>
          <p:cNvSpPr txBox="1">
            <a:spLocks noChangeArrowheads="1"/>
          </p:cNvSpPr>
          <p:nvPr/>
        </p:nvSpPr>
        <p:spPr bwMode="auto">
          <a:xfrm>
            <a:off x="748907" y="6246524"/>
            <a:ext cx="2818600" cy="584776"/>
          </a:xfrm>
          <a:prstGeom prst="rect">
            <a:avLst/>
          </a:prstGeom>
          <a:noFill/>
          <a:ln w="12700" algn="ctr">
            <a:noFill/>
            <a:miter lim="800000"/>
            <a:headEnd/>
            <a:tailEnd/>
          </a:ln>
        </p:spPr>
        <p:txBody>
          <a:bodyPr wrap="none">
            <a:spAutoFit/>
          </a:bodyPr>
          <a:lstStyle/>
          <a:p>
            <a:pPr algn="ctr"/>
            <a:r>
              <a:rPr lang="en-US" sz="1600" dirty="0">
                <a:ea typeface="ＭＳ Ｐゴシック" pitchFamily="34" charset="-128"/>
              </a:rPr>
              <a:t>Heinrich </a:t>
            </a:r>
            <a:r>
              <a:rPr lang="en-US" sz="1600" dirty="0" smtClean="0">
                <a:ea typeface="ＭＳ Ｐゴシック" pitchFamily="34" charset="-128"/>
              </a:rPr>
              <a:t>MC et </a:t>
            </a:r>
            <a:r>
              <a:rPr lang="en-US" sz="1600" dirty="0">
                <a:ea typeface="ＭＳ Ｐゴシック" pitchFamily="34" charset="-128"/>
              </a:rPr>
              <a:t>al. J Clin </a:t>
            </a:r>
            <a:r>
              <a:rPr lang="en-US" sz="1600" dirty="0" err="1">
                <a:ea typeface="ＭＳ Ｐゴシック" pitchFamily="34" charset="-128"/>
              </a:rPr>
              <a:t>Onc</a:t>
            </a:r>
            <a:r>
              <a:rPr lang="en-US" sz="1600" dirty="0">
                <a:ea typeface="ＭＳ Ｐゴシック" pitchFamily="34" charset="-128"/>
              </a:rPr>
              <a:t> </a:t>
            </a:r>
          </a:p>
          <a:p>
            <a:pPr algn="ctr"/>
            <a:r>
              <a:rPr lang="en-US" sz="1600" dirty="0">
                <a:ea typeface="ＭＳ Ｐゴシック" pitchFamily="34" charset="-128"/>
              </a:rPr>
              <a:t>2008, 26(33):5360-7 </a:t>
            </a:r>
          </a:p>
        </p:txBody>
      </p:sp>
      <p:sp>
        <p:nvSpPr>
          <p:cNvPr id="92170" name="Rectangle 10"/>
          <p:cNvSpPr>
            <a:spLocks noChangeArrowheads="1"/>
          </p:cNvSpPr>
          <p:nvPr/>
        </p:nvSpPr>
        <p:spPr bwMode="auto">
          <a:xfrm>
            <a:off x="5018859" y="6273224"/>
            <a:ext cx="3583032" cy="584776"/>
          </a:xfrm>
          <a:prstGeom prst="rect">
            <a:avLst/>
          </a:prstGeom>
          <a:noFill/>
          <a:ln w="12700" algn="ctr">
            <a:noFill/>
            <a:miter lim="800000"/>
            <a:headEnd/>
            <a:tailEnd/>
          </a:ln>
        </p:spPr>
        <p:txBody>
          <a:bodyPr wrap="none" anchor="ctr">
            <a:spAutoFit/>
          </a:bodyPr>
          <a:lstStyle/>
          <a:p>
            <a:pPr algn="ctr" eaLnBrk="0" hangingPunct="0"/>
            <a:r>
              <a:rPr lang="en-US" sz="1600" dirty="0" err="1">
                <a:ea typeface="ＭＳ Ｐゴシック" pitchFamily="34" charset="-128"/>
              </a:rPr>
              <a:t>Debiec-</a:t>
            </a:r>
            <a:r>
              <a:rPr lang="en-US" sz="1600" dirty="0" err="1" smtClean="0">
                <a:ea typeface="ＭＳ Ｐゴシック" pitchFamily="34" charset="-128"/>
              </a:rPr>
              <a:t>Rychter</a:t>
            </a:r>
            <a:r>
              <a:rPr lang="en-US" sz="1600" dirty="0" smtClean="0">
                <a:ea typeface="ＭＳ Ｐゴシック" pitchFamily="34" charset="-128"/>
              </a:rPr>
              <a:t> M </a:t>
            </a:r>
            <a:r>
              <a:rPr lang="en-US" sz="1600" dirty="0">
                <a:ea typeface="ＭＳ Ｐゴシック" pitchFamily="34" charset="-128"/>
              </a:rPr>
              <a:t>et al. </a:t>
            </a:r>
            <a:r>
              <a:rPr lang="en-US" sz="1600" dirty="0" err="1">
                <a:ea typeface="ＭＳ Ｐゴシック" pitchFamily="34" charset="-128"/>
              </a:rPr>
              <a:t>Eur</a:t>
            </a:r>
            <a:r>
              <a:rPr lang="en-US" sz="1600" dirty="0">
                <a:ea typeface="ＭＳ Ｐゴシック" pitchFamily="34" charset="-128"/>
              </a:rPr>
              <a:t> J Cancer </a:t>
            </a:r>
          </a:p>
          <a:p>
            <a:pPr algn="ctr" eaLnBrk="0" hangingPunct="0"/>
            <a:r>
              <a:rPr lang="en-US" sz="1600" dirty="0">
                <a:ea typeface="ＭＳ Ｐゴシック" pitchFamily="34" charset="-128"/>
              </a:rPr>
              <a:t>2006, 42(8):1093-103 </a:t>
            </a:r>
          </a:p>
        </p:txBody>
      </p:sp>
      <p:sp>
        <p:nvSpPr>
          <p:cNvPr id="92181" name="Rectangle 21"/>
          <p:cNvSpPr>
            <a:spLocks noChangeArrowheads="1"/>
          </p:cNvSpPr>
          <p:nvPr/>
        </p:nvSpPr>
        <p:spPr bwMode="auto">
          <a:xfrm>
            <a:off x="5622925" y="1508125"/>
            <a:ext cx="2454275" cy="396875"/>
          </a:xfrm>
          <a:prstGeom prst="rect">
            <a:avLst/>
          </a:prstGeom>
          <a:noFill/>
          <a:ln w="12700" algn="ctr">
            <a:noFill/>
            <a:miter lim="800000"/>
            <a:headEnd/>
            <a:tailEnd/>
          </a:ln>
        </p:spPr>
        <p:txBody>
          <a:bodyPr wrap="none">
            <a:spAutoFit/>
          </a:bodyPr>
          <a:lstStyle/>
          <a:p>
            <a:pPr algn="ctr"/>
            <a:r>
              <a:rPr lang="en-US" sz="2000" dirty="0">
                <a:ea typeface="ＭＳ Ｐゴシック" pitchFamily="34" charset="-128"/>
              </a:rPr>
              <a:t>EORTC/ISG/AGITG</a:t>
            </a:r>
          </a:p>
        </p:txBody>
      </p:sp>
      <p:sp>
        <p:nvSpPr>
          <p:cNvPr id="92182" name="Rectangle 22"/>
          <p:cNvSpPr>
            <a:spLocks noChangeArrowheads="1"/>
          </p:cNvSpPr>
          <p:nvPr/>
        </p:nvSpPr>
        <p:spPr bwMode="auto">
          <a:xfrm>
            <a:off x="1187538" y="1524000"/>
            <a:ext cx="1823862" cy="400110"/>
          </a:xfrm>
          <a:prstGeom prst="rect">
            <a:avLst/>
          </a:prstGeom>
          <a:noFill/>
          <a:ln w="12700" algn="ctr">
            <a:noFill/>
            <a:miter lim="800000"/>
            <a:headEnd/>
            <a:tailEnd/>
          </a:ln>
        </p:spPr>
        <p:txBody>
          <a:bodyPr wrap="none">
            <a:spAutoFit/>
          </a:bodyPr>
          <a:lstStyle/>
          <a:p>
            <a:pPr algn="ctr"/>
            <a:r>
              <a:rPr lang="en-US" sz="2000" dirty="0" smtClean="0">
                <a:ea typeface="ＭＳ Ｐゴシック" pitchFamily="34" charset="-128"/>
              </a:rPr>
              <a:t>SWOG-S0033</a:t>
            </a:r>
            <a:endParaRPr lang="en-US" sz="2000" dirty="0">
              <a:ea typeface="ＭＳ Ｐゴシック" pitchFamily="34" charset="-128"/>
            </a:endParaRPr>
          </a:p>
        </p:txBody>
      </p:sp>
      <p:sp>
        <p:nvSpPr>
          <p:cNvPr id="3" name="TextBox 2"/>
          <p:cNvSpPr txBox="1"/>
          <p:nvPr/>
        </p:nvSpPr>
        <p:spPr>
          <a:xfrm>
            <a:off x="5181600" y="2133600"/>
            <a:ext cx="3505200" cy="2308324"/>
          </a:xfrm>
          <a:prstGeom prst="rect">
            <a:avLst/>
          </a:prstGeom>
          <a:noFill/>
        </p:spPr>
        <p:txBody>
          <a:bodyPr wrap="square" rtlCol="0">
            <a:spAutoFit/>
          </a:bodyPr>
          <a:lstStyle/>
          <a:p>
            <a:r>
              <a:rPr lang="en-US" dirty="0" smtClean="0"/>
              <a:t>Patients </a:t>
            </a:r>
            <a:r>
              <a:rPr lang="en-US" dirty="0"/>
              <a:t>with GIST harboring </a:t>
            </a:r>
            <a:r>
              <a:rPr lang="en-US" dirty="0" smtClean="0"/>
              <a:t>exon </a:t>
            </a:r>
            <a:r>
              <a:rPr lang="en-US" dirty="0"/>
              <a:t>9 mutant KIT showed significantly worse PFS when compared to patients whose tumors expressed exon 11 mutant KIT or </a:t>
            </a:r>
            <a:r>
              <a:rPr lang="en-US" dirty="0" smtClean="0"/>
              <a:t>those without </a:t>
            </a:r>
            <a:r>
              <a:rPr lang="en-US" dirty="0"/>
              <a:t>detectable KIT or PDGFRA </a:t>
            </a:r>
            <a:r>
              <a:rPr lang="en-US" dirty="0" smtClean="0"/>
              <a:t>mutations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594513325"/>
              </p:ext>
            </p:extLst>
          </p:nvPr>
        </p:nvGraphicFramePr>
        <p:xfrm>
          <a:off x="228600" y="2286000"/>
          <a:ext cx="4724400" cy="1645920"/>
        </p:xfrm>
        <a:graphic>
          <a:graphicData uri="http://schemas.openxmlformats.org/drawingml/2006/table">
            <a:tbl>
              <a:tblPr firstRow="1" bandRow="1">
                <a:tableStyleId>{5C22544A-7EE6-4342-B048-85BDC9FD1C3A}</a:tableStyleId>
              </a:tblPr>
              <a:tblGrid>
                <a:gridCol w="1295400"/>
                <a:gridCol w="1219200"/>
                <a:gridCol w="1219200"/>
                <a:gridCol w="990600"/>
              </a:tblGrid>
              <a:tr h="647700">
                <a:tc>
                  <a:txBody>
                    <a:bodyPr/>
                    <a:lstStyle/>
                    <a:p>
                      <a:endParaRPr lang="en-US" sz="1600" baseline="0" dirty="0">
                        <a:solidFill>
                          <a:srgbClr val="000000"/>
                        </a:solidFill>
                        <a:latin typeface="Arial"/>
                        <a:cs typeface="Arial"/>
                      </a:endParaRPr>
                    </a:p>
                  </a:txBody>
                  <a:tcPr anchor="b">
                    <a:solidFill>
                      <a:srgbClr val="B0B9AC"/>
                    </a:solidFill>
                  </a:tcPr>
                </a:tc>
                <a:tc>
                  <a:txBody>
                    <a:bodyPr/>
                    <a:lstStyle/>
                    <a:p>
                      <a:pPr algn="ctr"/>
                      <a:r>
                        <a:rPr lang="en-US" sz="1600" b="1" u="none" kern="1200" baseline="0" dirty="0" smtClean="0">
                          <a:solidFill>
                            <a:srgbClr val="000000"/>
                          </a:solidFill>
                          <a:latin typeface="Arial"/>
                          <a:ea typeface="+mn-ea"/>
                          <a:cs typeface="Arial"/>
                        </a:rPr>
                        <a:t>KIT exon 11-mutant</a:t>
                      </a:r>
                      <a:br>
                        <a:rPr lang="en-US" sz="1600" b="1" u="none" kern="1200" baseline="0" dirty="0" smtClean="0">
                          <a:solidFill>
                            <a:srgbClr val="000000"/>
                          </a:solidFill>
                          <a:latin typeface="Arial"/>
                          <a:ea typeface="+mn-ea"/>
                          <a:cs typeface="Arial"/>
                        </a:rPr>
                      </a:br>
                      <a:r>
                        <a:rPr lang="en-US" sz="1600" b="1" u="none" kern="1200" baseline="0" dirty="0" smtClean="0">
                          <a:solidFill>
                            <a:srgbClr val="000000"/>
                          </a:solidFill>
                          <a:latin typeface="Arial"/>
                          <a:ea typeface="+mn-ea"/>
                          <a:cs typeface="Arial"/>
                        </a:rPr>
                        <a:t>(n = 283)</a:t>
                      </a:r>
                      <a:endParaRPr lang="en-US" sz="1600" baseline="0" dirty="0">
                        <a:solidFill>
                          <a:srgbClr val="000000"/>
                        </a:solidFill>
                        <a:latin typeface="Arial"/>
                        <a:cs typeface="Arial"/>
                      </a:endParaRPr>
                    </a:p>
                  </a:txBody>
                  <a:tcPr anchor="b">
                    <a:solidFill>
                      <a:srgbClr val="B0B9AC"/>
                    </a:solidFill>
                  </a:tcPr>
                </a:tc>
                <a:tc>
                  <a:txBody>
                    <a:bodyPr/>
                    <a:lstStyle/>
                    <a:p>
                      <a:pPr algn="ctr"/>
                      <a:r>
                        <a:rPr lang="en-US" sz="1600" b="1" u="none" kern="1200" baseline="0" dirty="0" smtClean="0">
                          <a:solidFill>
                            <a:srgbClr val="000000"/>
                          </a:solidFill>
                          <a:latin typeface="Arial"/>
                          <a:ea typeface="+mn-ea"/>
                          <a:cs typeface="Arial"/>
                        </a:rPr>
                        <a:t>KIT exon </a:t>
                      </a:r>
                      <a:br>
                        <a:rPr lang="en-US" sz="1600" b="1" u="none" kern="1200" baseline="0" dirty="0" smtClean="0">
                          <a:solidFill>
                            <a:srgbClr val="000000"/>
                          </a:solidFill>
                          <a:latin typeface="Arial"/>
                          <a:ea typeface="+mn-ea"/>
                          <a:cs typeface="Arial"/>
                        </a:rPr>
                      </a:br>
                      <a:r>
                        <a:rPr lang="en-US" sz="1600" b="1" u="none" kern="1200" baseline="0" dirty="0" smtClean="0">
                          <a:solidFill>
                            <a:srgbClr val="000000"/>
                          </a:solidFill>
                          <a:latin typeface="Arial"/>
                          <a:ea typeface="+mn-ea"/>
                          <a:cs typeface="Arial"/>
                        </a:rPr>
                        <a:t>9-mutant</a:t>
                      </a:r>
                      <a:br>
                        <a:rPr lang="en-US" sz="1600" b="1" u="none" kern="1200" baseline="0" dirty="0" smtClean="0">
                          <a:solidFill>
                            <a:srgbClr val="000000"/>
                          </a:solidFill>
                          <a:latin typeface="Arial"/>
                          <a:ea typeface="+mn-ea"/>
                          <a:cs typeface="Arial"/>
                        </a:rPr>
                      </a:br>
                      <a:r>
                        <a:rPr lang="en-US" sz="1600" b="1" u="none" kern="1200" baseline="0" dirty="0" smtClean="0">
                          <a:solidFill>
                            <a:srgbClr val="000000"/>
                          </a:solidFill>
                          <a:latin typeface="Arial"/>
                          <a:ea typeface="+mn-ea"/>
                          <a:cs typeface="Arial"/>
                        </a:rPr>
                        <a:t>(n = 32)</a:t>
                      </a:r>
                      <a:endParaRPr lang="en-US" sz="1600" baseline="0" dirty="0">
                        <a:solidFill>
                          <a:srgbClr val="000000"/>
                        </a:solidFill>
                        <a:latin typeface="Arial"/>
                        <a:cs typeface="Arial"/>
                      </a:endParaRPr>
                    </a:p>
                  </a:txBody>
                  <a:tcPr anchor="b">
                    <a:solidFill>
                      <a:srgbClr val="B0B9AC"/>
                    </a:solidFill>
                  </a:tcPr>
                </a:tc>
                <a:tc>
                  <a:txBody>
                    <a:bodyPr/>
                    <a:lstStyle/>
                    <a:p>
                      <a:pPr algn="ctr"/>
                      <a:r>
                        <a:rPr lang="en-US" sz="1600" b="1" u="none" kern="1200" baseline="0" dirty="0" smtClean="0">
                          <a:solidFill>
                            <a:srgbClr val="000000"/>
                          </a:solidFill>
                          <a:latin typeface="Arial"/>
                          <a:ea typeface="+mn-ea"/>
                          <a:cs typeface="Arial"/>
                        </a:rPr>
                        <a:t>Wild type</a:t>
                      </a:r>
                      <a:br>
                        <a:rPr lang="en-US" sz="1600" b="1" u="none" kern="1200" baseline="0" dirty="0" smtClean="0">
                          <a:solidFill>
                            <a:srgbClr val="000000"/>
                          </a:solidFill>
                          <a:latin typeface="Arial"/>
                          <a:ea typeface="+mn-ea"/>
                          <a:cs typeface="Arial"/>
                        </a:rPr>
                      </a:br>
                      <a:r>
                        <a:rPr lang="en-US" sz="1600" b="1" u="none" kern="1200" baseline="0" dirty="0" smtClean="0">
                          <a:solidFill>
                            <a:srgbClr val="000000"/>
                          </a:solidFill>
                          <a:latin typeface="Arial"/>
                          <a:ea typeface="+mn-ea"/>
                          <a:cs typeface="Arial"/>
                        </a:rPr>
                        <a:t> (n = 67)</a:t>
                      </a:r>
                      <a:endParaRPr lang="en-US" sz="1600" baseline="0" dirty="0">
                        <a:solidFill>
                          <a:srgbClr val="000000"/>
                        </a:solidFill>
                        <a:latin typeface="Arial"/>
                        <a:cs typeface="Arial"/>
                      </a:endParaRPr>
                    </a:p>
                  </a:txBody>
                  <a:tcPr anchor="b">
                    <a:solidFill>
                      <a:srgbClr val="B0B9AC"/>
                    </a:solidFill>
                  </a:tcPr>
                </a:tc>
              </a:tr>
              <a:tr h="647700">
                <a:tc>
                  <a:txBody>
                    <a:bodyPr/>
                    <a:lstStyle/>
                    <a:p>
                      <a:r>
                        <a:rPr lang="en-US" sz="1600" u="none" kern="1200" baseline="0" dirty="0" smtClean="0">
                          <a:solidFill>
                            <a:schemeClr val="dk1"/>
                          </a:solidFill>
                          <a:latin typeface="Arial"/>
                          <a:ea typeface="+mn-ea"/>
                          <a:cs typeface="Arial"/>
                        </a:rPr>
                        <a:t>Time to progression (TTP)</a:t>
                      </a:r>
                      <a:endParaRPr lang="en-US" sz="1600" baseline="0" dirty="0">
                        <a:latin typeface="Arial"/>
                        <a:cs typeface="Arial"/>
                      </a:endParaRPr>
                    </a:p>
                  </a:txBody>
                  <a:tcPr anchor="ctr">
                    <a:solidFill>
                      <a:srgbClr val="E4E8E3"/>
                    </a:solidFill>
                  </a:tcPr>
                </a:tc>
                <a:tc>
                  <a:txBody>
                    <a:bodyPr/>
                    <a:lstStyle/>
                    <a:p>
                      <a:pPr algn="ctr"/>
                      <a:r>
                        <a:rPr lang="en-US" sz="1600" u="none" kern="1200" baseline="0" dirty="0" smtClean="0">
                          <a:solidFill>
                            <a:schemeClr val="dk1"/>
                          </a:solidFill>
                          <a:latin typeface="Arial"/>
                          <a:ea typeface="+mn-ea"/>
                          <a:cs typeface="Arial"/>
                        </a:rPr>
                        <a:t>24.7 </a:t>
                      </a:r>
                      <a:r>
                        <a:rPr lang="en-US" sz="1600" u="none" kern="1200" baseline="0" dirty="0" err="1" smtClean="0">
                          <a:solidFill>
                            <a:schemeClr val="dk1"/>
                          </a:solidFill>
                          <a:latin typeface="Arial"/>
                          <a:ea typeface="+mn-ea"/>
                          <a:cs typeface="Arial"/>
                        </a:rPr>
                        <a:t>mo</a:t>
                      </a:r>
                      <a:endParaRPr lang="en-US" sz="1600" baseline="0" dirty="0">
                        <a:latin typeface="Arial"/>
                        <a:cs typeface="Arial"/>
                      </a:endParaRPr>
                    </a:p>
                  </a:txBody>
                  <a:tcPr anchor="ctr">
                    <a:solidFill>
                      <a:srgbClr val="E4E8E3"/>
                    </a:solidFill>
                  </a:tcPr>
                </a:tc>
                <a:tc>
                  <a:txBody>
                    <a:bodyPr/>
                    <a:lstStyle/>
                    <a:p>
                      <a:pPr algn="ctr"/>
                      <a:r>
                        <a:rPr lang="cs-CZ" sz="1600" u="none" kern="1200" baseline="0" dirty="0" smtClean="0">
                          <a:solidFill>
                            <a:schemeClr val="dk1"/>
                          </a:solidFill>
                          <a:latin typeface="Arial"/>
                          <a:ea typeface="+mn-ea"/>
                          <a:cs typeface="Arial"/>
                        </a:rPr>
                        <a:t>16.7 </a:t>
                      </a:r>
                      <a:r>
                        <a:rPr lang="cs-CZ" sz="1600" u="none" kern="1200" baseline="0" dirty="0" err="1" smtClean="0">
                          <a:solidFill>
                            <a:schemeClr val="dk1"/>
                          </a:solidFill>
                          <a:latin typeface="Arial"/>
                          <a:ea typeface="+mn-ea"/>
                          <a:cs typeface="Arial"/>
                        </a:rPr>
                        <a:t>mo</a:t>
                      </a:r>
                      <a:r>
                        <a:rPr lang="cs-CZ" sz="1600" u="none" kern="1200" baseline="0" dirty="0" smtClean="0">
                          <a:solidFill>
                            <a:schemeClr val="dk1"/>
                          </a:solidFill>
                          <a:latin typeface="Arial"/>
                          <a:ea typeface="+mn-ea"/>
                          <a:cs typeface="Arial"/>
                        </a:rPr>
                        <a:t> </a:t>
                      </a:r>
                      <a:endParaRPr lang="en-US" sz="1600" baseline="0" dirty="0">
                        <a:latin typeface="Arial"/>
                        <a:cs typeface="Arial"/>
                      </a:endParaRPr>
                    </a:p>
                  </a:txBody>
                  <a:tcPr anchor="ctr">
                    <a:solidFill>
                      <a:srgbClr val="E4E8E3"/>
                    </a:solidFill>
                  </a:tcPr>
                </a:tc>
                <a:tc>
                  <a:txBody>
                    <a:bodyPr/>
                    <a:lstStyle/>
                    <a:p>
                      <a:pPr algn="ctr"/>
                      <a:r>
                        <a:rPr lang="en-US" sz="1600" u="none" kern="1200" baseline="0" dirty="0" smtClean="0">
                          <a:solidFill>
                            <a:schemeClr val="dk1"/>
                          </a:solidFill>
                          <a:latin typeface="Arial"/>
                          <a:ea typeface="+mn-ea"/>
                          <a:cs typeface="Arial"/>
                        </a:rPr>
                        <a:t>12.8 </a:t>
                      </a:r>
                      <a:r>
                        <a:rPr lang="en-US" sz="1600" u="none" kern="1200" baseline="0" dirty="0" err="1" smtClean="0">
                          <a:solidFill>
                            <a:schemeClr val="dk1"/>
                          </a:solidFill>
                          <a:latin typeface="Arial"/>
                          <a:ea typeface="+mn-ea"/>
                          <a:cs typeface="Arial"/>
                        </a:rPr>
                        <a:t>mo</a:t>
                      </a:r>
                      <a:endParaRPr lang="en-US" sz="1600" baseline="0" dirty="0">
                        <a:latin typeface="Arial"/>
                        <a:cs typeface="Arial"/>
                      </a:endParaRPr>
                    </a:p>
                  </a:txBody>
                  <a:tcPr anchor="ctr">
                    <a:solidFill>
                      <a:srgbClr val="E4E8E3"/>
                    </a:solidFill>
                  </a:tcPr>
                </a:tc>
              </a:tr>
            </a:tbl>
          </a:graphicData>
        </a:graphic>
      </p:graphicFrame>
      <p:sp>
        <p:nvSpPr>
          <p:cNvPr id="2" name="TextBox 1"/>
          <p:cNvSpPr txBox="1"/>
          <p:nvPr/>
        </p:nvSpPr>
        <p:spPr>
          <a:xfrm>
            <a:off x="228600" y="4572000"/>
            <a:ext cx="8686800" cy="1651734"/>
          </a:xfrm>
          <a:prstGeom prst="rect">
            <a:avLst/>
          </a:prstGeom>
          <a:noFill/>
        </p:spPr>
        <p:txBody>
          <a:bodyPr wrap="square" rtlCol="0">
            <a:spAutoFit/>
          </a:bodyPr>
          <a:lstStyle/>
          <a:p>
            <a:pPr marL="285750" indent="-285750">
              <a:lnSpc>
                <a:spcPct val="95000"/>
              </a:lnSpc>
              <a:spcBef>
                <a:spcPts val="600"/>
              </a:spcBef>
              <a:buFont typeface="Arial"/>
              <a:buChar char="•"/>
            </a:pPr>
            <a:r>
              <a:rPr lang="en-US" sz="1600" dirty="0" smtClean="0"/>
              <a:t>There </a:t>
            </a:r>
            <a:r>
              <a:rPr lang="en-US" sz="1600" dirty="0"/>
              <a:t>was a significantly longer TTP for patients with GIST harboring KIT exon 11 mutation versus KIT exon 9 mutation (p = 0.0013)</a:t>
            </a:r>
            <a:r>
              <a:rPr lang="en-US" sz="1600" dirty="0" smtClean="0"/>
              <a:t>.</a:t>
            </a:r>
            <a:endParaRPr lang="en-US" sz="1600" dirty="0"/>
          </a:p>
          <a:p>
            <a:pPr marL="285750" indent="-285750">
              <a:lnSpc>
                <a:spcPct val="95000"/>
              </a:lnSpc>
              <a:spcBef>
                <a:spcPts val="600"/>
              </a:spcBef>
              <a:buFont typeface="Arial"/>
              <a:buChar char="•"/>
            </a:pPr>
            <a:r>
              <a:rPr lang="en-US" sz="1600" dirty="0" smtClean="0"/>
              <a:t>There </a:t>
            </a:r>
            <a:r>
              <a:rPr lang="en-US" sz="1600" dirty="0"/>
              <a:t>was a significantly longer TTP for patients with GIST harboring KIT exon 11 mutation versus KIT wild type (p = 0.005)</a:t>
            </a:r>
            <a:r>
              <a:rPr lang="en-US" sz="1600" dirty="0" smtClean="0"/>
              <a:t>.</a:t>
            </a:r>
            <a:endParaRPr lang="en-US" sz="1600" dirty="0"/>
          </a:p>
          <a:p>
            <a:pPr marL="285750" indent="-285750">
              <a:lnSpc>
                <a:spcPct val="95000"/>
              </a:lnSpc>
              <a:spcBef>
                <a:spcPts val="600"/>
              </a:spcBef>
              <a:buFont typeface="Arial"/>
              <a:buChar char="•"/>
            </a:pPr>
            <a:r>
              <a:rPr lang="en-US" sz="1600" dirty="0" smtClean="0"/>
              <a:t>There </a:t>
            </a:r>
            <a:r>
              <a:rPr lang="en-US" sz="1600" dirty="0"/>
              <a:t>was no significant difference in TTP between patients with GIST harboring KIT exon 9 mutation versus wild type (p = 0.46).</a:t>
            </a:r>
          </a:p>
        </p:txBody>
      </p:sp>
    </p:spTree>
    <p:extLst>
      <p:ext uri="{BB962C8B-B14F-4D97-AF65-F5344CB8AC3E}">
        <p14:creationId xmlns:p14="http://schemas.microsoft.com/office/powerpoint/2010/main" val="22959349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3570" name="Group 2"/>
          <p:cNvGraphicFramePr>
            <a:graphicFrameLocks noGrp="1"/>
          </p:cNvGraphicFramePr>
          <p:nvPr>
            <p:extLst>
              <p:ext uri="{D42A27DB-BD31-4B8C-83A1-F6EECF244321}">
                <p14:modId xmlns:p14="http://schemas.microsoft.com/office/powerpoint/2010/main" val="2262068070"/>
              </p:ext>
            </p:extLst>
          </p:nvPr>
        </p:nvGraphicFramePr>
        <p:xfrm>
          <a:off x="1143000" y="2514600"/>
          <a:ext cx="6781801" cy="2286000"/>
        </p:xfrm>
        <a:graphic>
          <a:graphicData uri="http://schemas.openxmlformats.org/drawingml/2006/table">
            <a:tbl>
              <a:tblPr/>
              <a:tblGrid>
                <a:gridCol w="3795275"/>
                <a:gridCol w="1478648"/>
                <a:gridCol w="1507878"/>
              </a:tblGrid>
              <a:tr h="571500">
                <a:tc>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endParaRPr kumimoji="0" lang="en-US" sz="2000" b="1" i="0" u="none" strike="noStrike" cap="none" normalizeH="0" baseline="0" dirty="0" smtClean="0">
                        <a:ln>
                          <a:noFill/>
                        </a:ln>
                        <a:solidFill>
                          <a:srgbClr val="241320"/>
                        </a:solidFill>
                        <a:effectLst/>
                        <a:latin typeface="Arial" pitchFamily="34" charset="0"/>
                        <a:cs typeface="Arial" pitchFamily="34" charset="0"/>
                      </a:endParaRPr>
                    </a:p>
                  </a:txBody>
                  <a:tcPr marL="90000" marR="90000" marT="46791" marB="46791" anchor="b" horzOverflow="overflow">
                    <a:lnL w="12700" cap="flat" cmpd="sng" algn="ctr">
                      <a:solidFill>
                        <a:srgbClr val="99CCFF"/>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r>
                        <a:rPr kumimoji="0" lang="en-US" sz="2000" b="1" i="0" u="none" strike="noStrike" cap="none" normalizeH="0" baseline="0" dirty="0" smtClean="0">
                          <a:ln>
                            <a:noFill/>
                          </a:ln>
                          <a:solidFill>
                            <a:srgbClr val="800000"/>
                          </a:solidFill>
                          <a:effectLst/>
                          <a:latin typeface="Arial" pitchFamily="34" charset="0"/>
                          <a:cs typeface="Arial" pitchFamily="34" charset="0"/>
                        </a:rPr>
                        <a:t>400 mg</a:t>
                      </a:r>
                    </a:p>
                  </a:txBody>
                  <a:tcPr marL="90000" marR="90000" marT="46791" marB="46791" anchor="b" anchorCtr="1" horzOverflow="overflow">
                    <a:lnL w="12700" cap="flat" cmpd="sng" algn="ctr">
                      <a:solidFill>
                        <a:srgbClr val="99CCFF"/>
                      </a:solidFill>
                      <a:prstDash val="solid"/>
                      <a:round/>
                      <a:headEnd type="none" w="med" len="med"/>
                      <a:tailEnd type="none" w="med" len="med"/>
                    </a:lnL>
                    <a:lnR w="12700" cap="flat" cmpd="sng" algn="ctr">
                      <a:solidFill>
                        <a:srgbClr val="99CCFF"/>
                      </a:solidFill>
                      <a:prstDash val="solid"/>
                      <a:round/>
                      <a:headEnd type="none" w="sm" len="sm"/>
                      <a:tailEnd type="none" w="sm" len="sm"/>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r>
                        <a:rPr kumimoji="0" lang="en-US" sz="2000" b="1" i="0" u="none" strike="noStrike" cap="none" normalizeH="0" baseline="0" dirty="0" smtClean="0">
                          <a:ln>
                            <a:noFill/>
                          </a:ln>
                          <a:solidFill>
                            <a:srgbClr val="241320"/>
                          </a:solidFill>
                          <a:effectLst/>
                          <a:latin typeface="Arial" pitchFamily="34" charset="0"/>
                          <a:cs typeface="Arial" pitchFamily="34" charset="0"/>
                        </a:rPr>
                        <a:t>800 mg</a:t>
                      </a:r>
                    </a:p>
                  </a:txBody>
                  <a:tcPr marL="90000" marR="90000" marT="46791" marB="46791" anchor="b" anchorCtr="1" horzOverflow="overflow">
                    <a:lnL w="12700" cap="flat" cmpd="sng" algn="ctr">
                      <a:solidFill>
                        <a:srgbClr val="99CCFF"/>
                      </a:solidFill>
                      <a:prstDash val="solid"/>
                      <a:round/>
                      <a:headEnd type="none" w="sm" len="sm"/>
                      <a:tailEnd type="none" w="sm" len="sm"/>
                    </a:lnL>
                    <a:lnR w="12700" cap="flat" cmpd="sng" algn="ctr">
                      <a:solidFill>
                        <a:srgbClr val="99CCFF"/>
                      </a:solidFill>
                      <a:prstDash val="solid"/>
                      <a:round/>
                      <a:headEnd type="none" w="med" len="med"/>
                      <a:tailEnd type="none" w="med" len="med"/>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r>
                        <a:rPr kumimoji="0" lang="en-US" sz="2000" b="1" i="0" u="none" strike="noStrike" cap="none" normalizeH="0" baseline="0" dirty="0" smtClean="0">
                          <a:ln>
                            <a:noFill/>
                          </a:ln>
                          <a:solidFill>
                            <a:srgbClr val="241320"/>
                          </a:solidFill>
                          <a:effectLst/>
                          <a:latin typeface="Arial" pitchFamily="34" charset="0"/>
                          <a:cs typeface="Arial" pitchFamily="34" charset="0"/>
                        </a:rPr>
                        <a:t>Median PFS (months)</a:t>
                      </a:r>
                    </a:p>
                  </a:txBody>
                  <a:tcPr marL="90000" marR="90000" marT="46791" marB="46791" anchor="ctr" horzOverflow="overflow">
                    <a:lnL w="12700" cap="flat" cmpd="sng" algn="ctr">
                      <a:solidFill>
                        <a:srgbClr val="99CCFF"/>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r>
                        <a:rPr kumimoji="0" lang="en-US" sz="2000" b="1" i="0" u="none" strike="noStrike" cap="none" normalizeH="0" baseline="0" dirty="0" smtClean="0">
                          <a:ln>
                            <a:noFill/>
                          </a:ln>
                          <a:solidFill>
                            <a:srgbClr val="800000"/>
                          </a:solidFill>
                          <a:effectLst/>
                          <a:latin typeface="Arial" pitchFamily="34" charset="0"/>
                          <a:cs typeface="Arial" pitchFamily="34" charset="0"/>
                        </a:rPr>
                        <a:t>6 </a:t>
                      </a:r>
                      <a:r>
                        <a:rPr kumimoji="0" lang="en-US" sz="2000" b="1" i="0" u="none" strike="noStrike" cap="none" normalizeH="0" baseline="0" dirty="0" err="1" smtClean="0">
                          <a:ln>
                            <a:noFill/>
                          </a:ln>
                          <a:solidFill>
                            <a:srgbClr val="800000"/>
                          </a:solidFill>
                          <a:effectLst/>
                          <a:latin typeface="Arial" pitchFamily="34" charset="0"/>
                          <a:cs typeface="Arial" pitchFamily="34" charset="0"/>
                        </a:rPr>
                        <a:t>mo</a:t>
                      </a:r>
                      <a:endParaRPr kumimoji="0" lang="en-US" sz="2000" b="1" i="0" u="none" strike="noStrike" cap="none" normalizeH="0" baseline="0" dirty="0" smtClean="0">
                        <a:ln>
                          <a:noFill/>
                        </a:ln>
                        <a:solidFill>
                          <a:srgbClr val="800000"/>
                        </a:solidFill>
                        <a:effectLst/>
                        <a:latin typeface="Arial" pitchFamily="34" charset="0"/>
                        <a:cs typeface="Arial" pitchFamily="34" charset="0"/>
                      </a:endParaRPr>
                    </a:p>
                  </a:txBody>
                  <a:tcPr marL="90000" marR="90000" marT="46791" marB="46791" anchor="ctr" anchorCtr="1" horzOverflow="overflow">
                    <a:lnL w="12700" cap="flat" cmpd="sng" algn="ctr">
                      <a:solidFill>
                        <a:srgbClr val="99CCFF"/>
                      </a:solidFill>
                      <a:prstDash val="solid"/>
                      <a:round/>
                      <a:headEnd type="none" w="med" len="med"/>
                      <a:tailEnd type="none" w="med" len="med"/>
                    </a:lnL>
                    <a:lnR w="12700" cap="flat" cmpd="sng" algn="ctr">
                      <a:solidFill>
                        <a:srgbClr val="99CCFF"/>
                      </a:solidFill>
                      <a:prstDash val="solid"/>
                      <a:round/>
                      <a:headEnd type="none" w="sm" len="sm"/>
                      <a:tailEnd type="none" w="sm" len="sm"/>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r>
                        <a:rPr kumimoji="0" lang="en-US" sz="2000" b="1" i="0" u="none" strike="noStrike" cap="none" normalizeH="0" baseline="0" dirty="0" smtClean="0">
                          <a:ln>
                            <a:noFill/>
                          </a:ln>
                          <a:solidFill>
                            <a:srgbClr val="241320"/>
                          </a:solidFill>
                          <a:effectLst/>
                          <a:latin typeface="Arial" pitchFamily="34" charset="0"/>
                          <a:cs typeface="Arial" pitchFamily="34" charset="0"/>
                        </a:rPr>
                        <a:t>19 </a:t>
                      </a:r>
                      <a:r>
                        <a:rPr kumimoji="0" lang="en-US" sz="2000" b="1" i="0" u="none" strike="noStrike" cap="none" normalizeH="0" baseline="0" dirty="0" err="1" smtClean="0">
                          <a:ln>
                            <a:noFill/>
                          </a:ln>
                          <a:solidFill>
                            <a:srgbClr val="241320"/>
                          </a:solidFill>
                          <a:effectLst/>
                          <a:latin typeface="Arial" pitchFamily="34" charset="0"/>
                          <a:cs typeface="Arial" pitchFamily="34" charset="0"/>
                        </a:rPr>
                        <a:t>mo</a:t>
                      </a:r>
                      <a:endParaRPr kumimoji="0" lang="en-US" sz="2000" b="1" i="0" u="none" strike="noStrike" cap="none" normalizeH="0" baseline="0" dirty="0" smtClean="0">
                        <a:ln>
                          <a:noFill/>
                        </a:ln>
                        <a:solidFill>
                          <a:srgbClr val="241320"/>
                        </a:solidFill>
                        <a:effectLst/>
                        <a:latin typeface="Arial" pitchFamily="34" charset="0"/>
                        <a:cs typeface="Arial" pitchFamily="34" charset="0"/>
                      </a:endParaRPr>
                    </a:p>
                  </a:txBody>
                  <a:tcPr marL="90000" marR="90000" marT="46791" marB="46791" anchor="ctr" anchorCtr="1" horzOverflow="overflow">
                    <a:lnL w="12700" cap="flat" cmpd="sng" algn="ctr">
                      <a:solidFill>
                        <a:srgbClr val="99CCFF"/>
                      </a:solidFill>
                      <a:prstDash val="solid"/>
                      <a:round/>
                      <a:headEnd type="none" w="sm" len="sm"/>
                      <a:tailEnd type="none" w="sm" len="sm"/>
                    </a:lnL>
                    <a:lnR w="12700" cap="flat" cmpd="sng" algn="ctr">
                      <a:solidFill>
                        <a:srgbClr val="99CCFF"/>
                      </a:solidFill>
                      <a:prstDash val="solid"/>
                      <a:round/>
                      <a:headEnd type="none" w="med" len="med"/>
                      <a:tailEnd type="none" w="med" len="med"/>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r>
                        <a:rPr kumimoji="0" lang="en-US" sz="2000" b="1" i="0" u="none" strike="noStrike" cap="none" normalizeH="0" baseline="0" dirty="0" smtClean="0">
                          <a:ln>
                            <a:noFill/>
                          </a:ln>
                          <a:solidFill>
                            <a:srgbClr val="241320"/>
                          </a:solidFill>
                          <a:effectLst/>
                          <a:latin typeface="Arial" pitchFamily="34" charset="0"/>
                          <a:cs typeface="Arial" pitchFamily="34" charset="0"/>
                        </a:rPr>
                        <a:t>3-year estimate (%)</a:t>
                      </a:r>
                    </a:p>
                  </a:txBody>
                  <a:tcPr marL="90000" marR="90000" marT="46791" marB="46791" anchor="ctr" horzOverflow="overflow">
                    <a:lnL w="12700" cap="flat" cmpd="sng" algn="ctr">
                      <a:solidFill>
                        <a:srgbClr val="99CCFF"/>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r>
                        <a:rPr kumimoji="0" lang="en-US" sz="2000" b="1" i="0" u="none" strike="noStrike" cap="none" normalizeH="0" baseline="0" dirty="0" smtClean="0">
                          <a:ln>
                            <a:noFill/>
                          </a:ln>
                          <a:solidFill>
                            <a:srgbClr val="800000"/>
                          </a:solidFill>
                          <a:effectLst/>
                          <a:latin typeface="Arial" pitchFamily="34" charset="0"/>
                          <a:cs typeface="Arial" pitchFamily="34" charset="0"/>
                        </a:rPr>
                        <a:t>5%</a:t>
                      </a:r>
                    </a:p>
                  </a:txBody>
                  <a:tcPr marL="90000" marR="90000" marT="46791" marB="46791" anchor="ctr" anchorCtr="1" horzOverflow="overflow">
                    <a:lnL w="12700" cap="flat" cmpd="sng" algn="ctr">
                      <a:solidFill>
                        <a:srgbClr val="99CCFF"/>
                      </a:solidFill>
                      <a:prstDash val="solid"/>
                      <a:round/>
                      <a:headEnd type="none" w="med" len="med"/>
                      <a:tailEnd type="none" w="med" len="med"/>
                    </a:lnL>
                    <a:lnR w="12700" cap="flat" cmpd="sng" algn="ctr">
                      <a:solidFill>
                        <a:srgbClr val="99CCFF"/>
                      </a:solidFill>
                      <a:prstDash val="solid"/>
                      <a:round/>
                      <a:headEnd type="none" w="sm" len="sm"/>
                      <a:tailEnd type="none" w="sm" len="sm"/>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r>
                        <a:rPr kumimoji="0" lang="en-US" sz="2000" b="1" i="0" u="none" strike="noStrike" cap="none" normalizeH="0" baseline="0" dirty="0" smtClean="0">
                          <a:ln>
                            <a:noFill/>
                          </a:ln>
                          <a:solidFill>
                            <a:srgbClr val="241320"/>
                          </a:solidFill>
                          <a:effectLst/>
                          <a:latin typeface="Arial" pitchFamily="34" charset="0"/>
                          <a:cs typeface="Arial" pitchFamily="34" charset="0"/>
                        </a:rPr>
                        <a:t>17%</a:t>
                      </a:r>
                    </a:p>
                  </a:txBody>
                  <a:tcPr marL="90000" marR="90000" marT="46791" marB="46791" anchor="ctr" anchorCtr="1" horzOverflow="overflow">
                    <a:lnL w="12700" cap="flat" cmpd="sng" algn="ctr">
                      <a:solidFill>
                        <a:srgbClr val="99CCFF"/>
                      </a:solidFill>
                      <a:prstDash val="solid"/>
                      <a:round/>
                      <a:headEnd type="none" w="sm" len="sm"/>
                      <a:tailEnd type="none" w="sm" len="sm"/>
                    </a:lnL>
                    <a:lnR w="12700" cap="flat" cmpd="sng" algn="ctr">
                      <a:solidFill>
                        <a:srgbClr val="99CCFF"/>
                      </a:solidFill>
                      <a:prstDash val="solid"/>
                      <a:round/>
                      <a:headEnd type="none" w="med" len="med"/>
                      <a:tailEnd type="none" w="med" len="med"/>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r>
              <a:tr h="571500">
                <a:tc>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r>
                        <a:rPr kumimoji="0" lang="en-US" sz="2000" b="0" i="1" u="none" strike="noStrike" cap="none" normalizeH="0" baseline="0" dirty="0" smtClean="0">
                          <a:ln>
                            <a:noFill/>
                          </a:ln>
                          <a:solidFill>
                            <a:srgbClr val="800000"/>
                          </a:solidFill>
                          <a:effectLst/>
                          <a:latin typeface="Arial" pitchFamily="34" charset="0"/>
                          <a:cs typeface="Arial" pitchFamily="34" charset="0"/>
                        </a:rPr>
                        <a:t>P</a:t>
                      </a:r>
                      <a:r>
                        <a:rPr kumimoji="0" lang="en-US" sz="2000" b="0" i="0" u="none" strike="noStrike" cap="none" normalizeH="0" baseline="0" dirty="0" smtClean="0">
                          <a:ln>
                            <a:noFill/>
                          </a:ln>
                          <a:solidFill>
                            <a:srgbClr val="800000"/>
                          </a:solidFill>
                          <a:effectLst/>
                          <a:latin typeface="Arial" pitchFamily="34" charset="0"/>
                          <a:cs typeface="Arial" pitchFamily="34" charset="0"/>
                        </a:rPr>
                        <a:t> value (</a:t>
                      </a:r>
                      <a:r>
                        <a:rPr kumimoji="0" lang="en-US" sz="2000" b="0" i="0" u="none" strike="noStrike" cap="none" normalizeH="0" baseline="0" dirty="0" err="1" smtClean="0">
                          <a:ln>
                            <a:noFill/>
                          </a:ln>
                          <a:solidFill>
                            <a:srgbClr val="800000"/>
                          </a:solidFill>
                          <a:effectLst/>
                          <a:latin typeface="Arial" pitchFamily="34" charset="0"/>
                          <a:cs typeface="Arial" pitchFamily="34" charset="0"/>
                        </a:rPr>
                        <a:t>logrank</a:t>
                      </a:r>
                      <a:r>
                        <a:rPr kumimoji="0" lang="en-US" sz="2000" b="0" i="0" u="none" strike="noStrike" cap="none" normalizeH="0" baseline="0" dirty="0" smtClean="0">
                          <a:ln>
                            <a:noFill/>
                          </a:ln>
                          <a:solidFill>
                            <a:srgbClr val="800000"/>
                          </a:solidFill>
                          <a:effectLst/>
                          <a:latin typeface="Arial" pitchFamily="34" charset="0"/>
                          <a:cs typeface="Arial" pitchFamily="34" charset="0"/>
                        </a:rPr>
                        <a:t> test)</a:t>
                      </a:r>
                    </a:p>
                  </a:txBody>
                  <a:tcPr marL="90000" marR="90000" marT="46791" marB="46791" anchor="ctr" horzOverflow="overflow">
                    <a:lnL w="12700" cap="flat" cmpd="sng" algn="ctr">
                      <a:solidFill>
                        <a:srgbClr val="99CCFF"/>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r>
                        <a:rPr kumimoji="0" lang="en-US" sz="2000" b="0" i="0" u="none" strike="noStrike" cap="none" normalizeH="0" baseline="0" dirty="0" smtClean="0">
                          <a:ln>
                            <a:noFill/>
                          </a:ln>
                          <a:solidFill>
                            <a:srgbClr val="800000"/>
                          </a:solidFill>
                          <a:effectLst/>
                          <a:latin typeface="Arial" pitchFamily="34" charset="0"/>
                          <a:cs typeface="Arial" pitchFamily="34" charset="0"/>
                        </a:rPr>
                        <a:t>0.017</a:t>
                      </a:r>
                    </a:p>
                  </a:txBody>
                  <a:tcPr marL="90000" marR="90000" marT="46791" marB="46791" anchor="ctr" anchorCtr="1" horzOverflow="overflow">
                    <a:lnL w="12700" cap="flat" cmpd="sng" algn="ctr">
                      <a:solidFill>
                        <a:srgbClr val="99CCFF"/>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1" fontAlgn="base" latinLnBrk="0" hangingPunct="1">
                        <a:lnSpc>
                          <a:spcPct val="100000"/>
                        </a:lnSpc>
                        <a:spcBef>
                          <a:spcPct val="0"/>
                        </a:spcBef>
                        <a:spcAft>
                          <a:spcPct val="20000"/>
                        </a:spcAft>
                        <a:buClr>
                          <a:schemeClr val="tx2"/>
                        </a:buClr>
                        <a:buSzPct val="90000"/>
                        <a:buFont typeface="Wingdings" pitchFamily="2" charset="2"/>
                        <a:buNone/>
                        <a:tabLst/>
                      </a:pPr>
                      <a:endParaRPr kumimoji="0" lang="en-US" sz="2000" b="0" i="0" u="none" strike="noStrike" cap="none" normalizeH="0" baseline="0" dirty="0" smtClean="0">
                        <a:ln>
                          <a:noFill/>
                        </a:ln>
                        <a:solidFill>
                          <a:srgbClr val="800000"/>
                        </a:solidFill>
                        <a:effectLst/>
                        <a:latin typeface="Arial" pitchFamily="34" charset="0"/>
                        <a:cs typeface="Arial" pitchFamily="34" charset="0"/>
                      </a:endParaRPr>
                    </a:p>
                  </a:txBody>
                  <a:tcPr marL="90000" marR="90000" marT="46791" marB="46791" anchor="ctr" anchorCtr="1" horzOverflow="overflow">
                    <a:lnL w="12700" cap="flat" cmpd="sng" algn="ctr">
                      <a:solidFill>
                        <a:srgbClr val="99CCFF"/>
                      </a:solidFill>
                      <a:prstDash val="solid"/>
                      <a:round/>
                      <a:headEnd type="none" w="sm" len="sm"/>
                      <a:tailEnd type="none" w="sm" len="sm"/>
                    </a:lnL>
                    <a:lnR w="12700" cap="flat" cmpd="sng" algn="ctr">
                      <a:solidFill>
                        <a:srgbClr val="99CCFF"/>
                      </a:solidFill>
                      <a:prstDash val="solid"/>
                      <a:round/>
                      <a:headEnd type="none" w="med" len="med"/>
                      <a:tailEnd type="none" w="med" len="med"/>
                    </a:lnR>
                    <a:lnT w="12700" cap="flat" cmpd="sng" algn="ctr">
                      <a:solidFill>
                        <a:srgbClr val="99CCFF"/>
                      </a:solidFill>
                      <a:prstDash val="solid"/>
                      <a:round/>
                      <a:headEnd type="none" w="med" len="med"/>
                      <a:tailEnd type="none" w="med" len="med"/>
                    </a:lnT>
                    <a:lnB w="12700" cap="flat" cmpd="sng" algn="ctr">
                      <a:solidFill>
                        <a:srgbClr val="99CCFF"/>
                      </a:solidFill>
                      <a:prstDash val="solid"/>
                      <a:round/>
                      <a:headEnd type="none" w="med" len="med"/>
                      <a:tailEnd type="none" w="med" len="med"/>
                    </a:lnB>
                    <a:lnTlToBr>
                      <a:noFill/>
                    </a:lnTlToBr>
                    <a:lnBlToTr>
                      <a:noFill/>
                    </a:lnBlToTr>
                    <a:noFill/>
                  </a:tcPr>
                </a:tc>
              </a:tr>
            </a:tbl>
          </a:graphicData>
        </a:graphic>
      </p:graphicFrame>
      <p:sp>
        <p:nvSpPr>
          <p:cNvPr id="93208" name="Text Box 24"/>
          <p:cNvSpPr txBox="1">
            <a:spLocks noChangeArrowheads="1"/>
          </p:cNvSpPr>
          <p:nvPr/>
        </p:nvSpPr>
        <p:spPr bwMode="auto">
          <a:xfrm>
            <a:off x="3429000" y="1962090"/>
            <a:ext cx="2422183" cy="400110"/>
          </a:xfrm>
          <a:prstGeom prst="rect">
            <a:avLst/>
          </a:prstGeom>
          <a:noFill/>
          <a:ln w="9525">
            <a:noFill/>
            <a:miter lim="800000"/>
            <a:headEnd/>
            <a:tailEnd/>
          </a:ln>
        </p:spPr>
        <p:txBody>
          <a:bodyPr wrap="none">
            <a:spAutoFit/>
          </a:bodyPr>
          <a:lstStyle/>
          <a:p>
            <a:pPr algn="ctr"/>
            <a:r>
              <a:rPr lang="en-US" sz="2000" i="1" dirty="0">
                <a:ea typeface="ＭＳ Ｐゴシック" pitchFamily="34" charset="-128"/>
              </a:rPr>
              <a:t>KIT</a:t>
            </a:r>
            <a:r>
              <a:rPr lang="en-US" sz="2000" dirty="0">
                <a:ea typeface="ＭＳ Ｐゴシック" pitchFamily="34" charset="-128"/>
              </a:rPr>
              <a:t> exon 9 mutants</a:t>
            </a:r>
          </a:p>
        </p:txBody>
      </p:sp>
      <p:sp>
        <p:nvSpPr>
          <p:cNvPr id="93249" name="Rectangle 68"/>
          <p:cNvSpPr>
            <a:spLocks noGrp="1" noChangeArrowheads="1"/>
          </p:cNvSpPr>
          <p:nvPr>
            <p:ph type="title"/>
          </p:nvPr>
        </p:nvSpPr>
        <p:spPr>
          <a:xfrm>
            <a:off x="304800" y="228600"/>
            <a:ext cx="8534400" cy="914400"/>
          </a:xfrm>
        </p:spPr>
        <p:txBody>
          <a:bodyPr/>
          <a:lstStyle/>
          <a:p>
            <a:pPr eaLnBrk="1" hangingPunct="1"/>
            <a:r>
              <a:rPr lang="en-US" sz="2800" dirty="0" smtClean="0">
                <a:solidFill>
                  <a:srgbClr val="800000"/>
                </a:solidFill>
              </a:rPr>
              <a:t>GIST Meta-Analysis of Exon 9 Tumors</a:t>
            </a:r>
            <a:br>
              <a:rPr lang="en-US" sz="2800" dirty="0" smtClean="0">
                <a:solidFill>
                  <a:srgbClr val="800000"/>
                </a:solidFill>
              </a:rPr>
            </a:br>
            <a:r>
              <a:rPr lang="en-US" sz="2800" dirty="0" smtClean="0">
                <a:solidFill>
                  <a:srgbClr val="800000"/>
                </a:solidFill>
              </a:rPr>
              <a:t>Progression-Free Survival </a:t>
            </a:r>
            <a:r>
              <a:rPr lang="en-US" sz="2800" i="1" dirty="0" err="1" smtClean="0">
                <a:solidFill>
                  <a:srgbClr val="800000"/>
                </a:solidFill>
              </a:rPr>
              <a:t>vs</a:t>
            </a:r>
            <a:r>
              <a:rPr lang="en-US" sz="2800" dirty="0" smtClean="0">
                <a:solidFill>
                  <a:srgbClr val="800000"/>
                </a:solidFill>
              </a:rPr>
              <a:t> </a:t>
            </a:r>
            <a:r>
              <a:rPr lang="en-US" sz="2800" dirty="0" err="1">
                <a:solidFill>
                  <a:srgbClr val="800000"/>
                </a:solidFill>
              </a:rPr>
              <a:t>Imatinib</a:t>
            </a:r>
            <a:r>
              <a:rPr lang="en-US" sz="2800" dirty="0">
                <a:solidFill>
                  <a:srgbClr val="800000"/>
                </a:solidFill>
              </a:rPr>
              <a:t> Dose</a:t>
            </a:r>
            <a:endParaRPr lang="en-US" sz="2800" dirty="0" smtClean="0">
              <a:solidFill>
                <a:srgbClr val="800000"/>
              </a:solidFill>
            </a:endParaRPr>
          </a:p>
        </p:txBody>
      </p:sp>
      <p:sp>
        <p:nvSpPr>
          <p:cNvPr id="93253" name="Text Box 74"/>
          <p:cNvSpPr txBox="1">
            <a:spLocks noChangeArrowheads="1"/>
          </p:cNvSpPr>
          <p:nvPr/>
        </p:nvSpPr>
        <p:spPr bwMode="auto">
          <a:xfrm>
            <a:off x="0" y="6473825"/>
            <a:ext cx="8991600" cy="307975"/>
          </a:xfrm>
          <a:prstGeom prst="rect">
            <a:avLst/>
          </a:prstGeom>
          <a:noFill/>
          <a:ln w="9525" algn="ctr">
            <a:noFill/>
            <a:miter lim="800000"/>
            <a:headEnd/>
            <a:tailEnd/>
          </a:ln>
        </p:spPr>
        <p:txBody>
          <a:bodyPr>
            <a:spAutoFit/>
          </a:bodyPr>
          <a:lstStyle/>
          <a:p>
            <a:pPr marL="461963" indent="-461963" eaLnBrk="0" hangingPunct="0">
              <a:spcBef>
                <a:spcPct val="50000"/>
              </a:spcBef>
              <a:buClr>
                <a:srgbClr val="FFFF00"/>
              </a:buClr>
              <a:buSzPct val="95000"/>
              <a:buFont typeface="Wingdings" pitchFamily="2" charset="2"/>
              <a:buNone/>
            </a:pPr>
            <a:r>
              <a:rPr lang="sv-SE" sz="1400" dirty="0">
                <a:solidFill>
                  <a:srgbClr val="1D3214"/>
                </a:solidFill>
                <a:ea typeface="ＭＳ Ｐゴシック" pitchFamily="34" charset="-128"/>
              </a:rPr>
              <a:t>GIST Meta-</a:t>
            </a:r>
            <a:r>
              <a:rPr lang="sv-SE" sz="1400" dirty="0" err="1">
                <a:solidFill>
                  <a:srgbClr val="1D3214"/>
                </a:solidFill>
                <a:ea typeface="ＭＳ Ｐゴシック" pitchFamily="34" charset="-128"/>
              </a:rPr>
              <a:t>Analysis</a:t>
            </a:r>
            <a:r>
              <a:rPr lang="sv-SE" sz="1400" dirty="0">
                <a:solidFill>
                  <a:srgbClr val="1D3214"/>
                </a:solidFill>
                <a:ea typeface="ＭＳ Ｐゴシック" pitchFamily="34" charset="-128"/>
              </a:rPr>
              <a:t> Group (</a:t>
            </a:r>
            <a:r>
              <a:rPr lang="sv-SE" sz="1400" dirty="0" err="1">
                <a:solidFill>
                  <a:srgbClr val="1D3214"/>
                </a:solidFill>
                <a:ea typeface="ＭＳ Ｐゴシック" pitchFamily="34" charset="-128"/>
              </a:rPr>
              <a:t>MetaGIST</a:t>
            </a:r>
            <a:r>
              <a:rPr lang="sv-SE" sz="1400" dirty="0">
                <a:solidFill>
                  <a:srgbClr val="1D3214"/>
                </a:solidFill>
                <a:ea typeface="ＭＳ Ｐゴシック" pitchFamily="34" charset="-128"/>
              </a:rPr>
              <a:t>). </a:t>
            </a:r>
            <a:r>
              <a:rPr lang="en-US" sz="1400" dirty="0">
                <a:solidFill>
                  <a:srgbClr val="1D3214"/>
                </a:solidFill>
                <a:ea typeface="ＭＳ Ｐゴシック" pitchFamily="34" charset="-128"/>
              </a:rPr>
              <a:t>J </a:t>
            </a:r>
            <a:r>
              <a:rPr lang="en-US" sz="1400" dirty="0" err="1">
                <a:solidFill>
                  <a:srgbClr val="1D3214"/>
                </a:solidFill>
                <a:ea typeface="ＭＳ Ｐゴシック" pitchFamily="34" charset="-128"/>
              </a:rPr>
              <a:t>Clin</a:t>
            </a:r>
            <a:r>
              <a:rPr lang="en-US" sz="1400" dirty="0">
                <a:solidFill>
                  <a:srgbClr val="1D3214"/>
                </a:solidFill>
                <a:ea typeface="ＭＳ Ｐゴシック" pitchFamily="34" charset="-128"/>
              </a:rPr>
              <a:t> </a:t>
            </a:r>
            <a:r>
              <a:rPr lang="en-US" sz="1400" dirty="0" err="1">
                <a:solidFill>
                  <a:srgbClr val="1D3214"/>
                </a:solidFill>
                <a:ea typeface="ＭＳ Ｐゴシック" pitchFamily="34" charset="-128"/>
              </a:rPr>
              <a:t>Oncol</a:t>
            </a:r>
            <a:r>
              <a:rPr lang="en-US" sz="1400" dirty="0">
                <a:solidFill>
                  <a:srgbClr val="1D3214"/>
                </a:solidFill>
                <a:ea typeface="ＭＳ Ｐゴシック" pitchFamily="34" charset="-128"/>
              </a:rPr>
              <a:t>. 2010;28(7):1247-1253. </a:t>
            </a:r>
          </a:p>
        </p:txBody>
      </p:sp>
    </p:spTree>
    <p:extLst>
      <p:ext uri="{BB962C8B-B14F-4D97-AF65-F5344CB8AC3E}">
        <p14:creationId xmlns:p14="http://schemas.microsoft.com/office/powerpoint/2010/main" val="30570933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idx="4294967295"/>
          </p:nvPr>
        </p:nvSpPr>
        <p:spPr>
          <a:xfrm>
            <a:off x="457200" y="76200"/>
            <a:ext cx="8229600" cy="838200"/>
          </a:xfrm>
        </p:spPr>
        <p:txBody>
          <a:bodyPr/>
          <a:lstStyle/>
          <a:p>
            <a:pPr eaLnBrk="1" hangingPunct="1"/>
            <a:r>
              <a:rPr lang="en-US" sz="2800" dirty="0" smtClean="0">
                <a:solidFill>
                  <a:srgbClr val="800000"/>
                </a:solidFill>
              </a:rPr>
              <a:t>Mutational analysis affects treatment strategy</a:t>
            </a:r>
          </a:p>
        </p:txBody>
      </p:sp>
      <p:sp>
        <p:nvSpPr>
          <p:cNvPr id="94211" name="Content Placeholder 2"/>
          <p:cNvSpPr>
            <a:spLocks noGrp="1"/>
          </p:cNvSpPr>
          <p:nvPr>
            <p:ph idx="4294967295"/>
          </p:nvPr>
        </p:nvSpPr>
        <p:spPr>
          <a:xfrm>
            <a:off x="304800" y="990600"/>
            <a:ext cx="8534400" cy="5181600"/>
          </a:xfrm>
        </p:spPr>
        <p:txBody>
          <a:bodyPr/>
          <a:lstStyle/>
          <a:p>
            <a:pPr>
              <a:buFont typeface="Arial" pitchFamily="34" charset="0"/>
              <a:buChar char="•"/>
            </a:pPr>
            <a:r>
              <a:rPr lang="en-US" sz="2400" dirty="0" smtClean="0">
                <a:solidFill>
                  <a:srgbClr val="241320"/>
                </a:solidFill>
              </a:rPr>
              <a:t>GISTs with exon 11 mutations have better progression-free and overall survival compared to exon 9 and wild-type GISTs</a:t>
            </a:r>
          </a:p>
          <a:p>
            <a:pPr>
              <a:buFont typeface="Arial" pitchFamily="34" charset="0"/>
              <a:buChar char="•"/>
            </a:pPr>
            <a:r>
              <a:rPr lang="en-US" sz="2400" dirty="0" smtClean="0">
                <a:solidFill>
                  <a:srgbClr val="241320"/>
                </a:solidFill>
              </a:rPr>
              <a:t>Exon 9 mutant GISTs have improved PFS when treated with 800 mg </a:t>
            </a:r>
            <a:r>
              <a:rPr lang="en-US" sz="2400" dirty="0" err="1" smtClean="0">
                <a:solidFill>
                  <a:srgbClr val="241320"/>
                </a:solidFill>
              </a:rPr>
              <a:t>imatinib</a:t>
            </a:r>
            <a:r>
              <a:rPr lang="en-US" sz="2400" dirty="0" smtClean="0">
                <a:solidFill>
                  <a:srgbClr val="241320"/>
                </a:solidFill>
              </a:rPr>
              <a:t> daily</a:t>
            </a:r>
          </a:p>
          <a:p>
            <a:pPr>
              <a:buFont typeface="Arial" pitchFamily="34" charset="0"/>
              <a:buChar char="•"/>
            </a:pPr>
            <a:r>
              <a:rPr lang="en-US" sz="2400" dirty="0" smtClean="0">
                <a:solidFill>
                  <a:srgbClr val="241320"/>
                </a:solidFill>
              </a:rPr>
              <a:t>GISTs with a specific mutation in PDGFRA (D842V) are resistant to </a:t>
            </a:r>
            <a:r>
              <a:rPr lang="en-US" sz="2400" dirty="0" err="1" smtClean="0">
                <a:solidFill>
                  <a:srgbClr val="241320"/>
                </a:solidFill>
              </a:rPr>
              <a:t>imatinib</a:t>
            </a:r>
            <a:endParaRPr lang="en-US" sz="2400" dirty="0" smtClean="0">
              <a:solidFill>
                <a:srgbClr val="241320"/>
              </a:solidFill>
            </a:endParaRPr>
          </a:p>
          <a:p>
            <a:pPr>
              <a:buFont typeface="Arial" pitchFamily="34" charset="0"/>
              <a:buChar char="•"/>
            </a:pPr>
            <a:r>
              <a:rPr lang="en-US" sz="2400" dirty="0" smtClean="0">
                <a:solidFill>
                  <a:srgbClr val="241320"/>
                </a:solidFill>
              </a:rPr>
              <a:t>Kinase gene mutations are prognostic for untreated tumors</a:t>
            </a:r>
            <a:endParaRPr lang="en-US" sz="2400" b="1" dirty="0" smtClean="0">
              <a:solidFill>
                <a:srgbClr val="241320"/>
              </a:solidFill>
            </a:endParaRPr>
          </a:p>
          <a:p>
            <a:pPr>
              <a:buFont typeface="Arial" pitchFamily="34" charset="0"/>
              <a:buChar char="•"/>
            </a:pPr>
            <a:r>
              <a:rPr lang="en-US" sz="2400" dirty="0" smtClean="0">
                <a:solidFill>
                  <a:srgbClr val="241320"/>
                </a:solidFill>
              </a:rPr>
              <a:t>Kinase gene mutations are predictive of therapeutic benefit</a:t>
            </a:r>
            <a:endParaRPr lang="en-US" sz="2000" dirty="0" smtClean="0"/>
          </a:p>
        </p:txBody>
      </p:sp>
    </p:spTree>
    <p:extLst>
      <p:ext uri="{BB962C8B-B14F-4D97-AF65-F5344CB8AC3E}">
        <p14:creationId xmlns:p14="http://schemas.microsoft.com/office/powerpoint/2010/main" val="30865449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457200" y="762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1" kern="1200">
                <a:solidFill>
                  <a:srgbClr val="FFFF00"/>
                </a:solidFill>
                <a:latin typeface="+mj-lt"/>
                <a:ea typeface="ＭＳ Ｐゴシック" pitchFamily="34" charset="-128"/>
                <a:cs typeface="MS PGothic" charset="0"/>
              </a:defRPr>
            </a:lvl1pPr>
            <a:lvl2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2pPr>
            <a:lvl3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3pPr>
            <a:lvl4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4pPr>
            <a:lvl5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5pPr>
            <a:lvl6pPr marL="457200" algn="l" rtl="0" fontAlgn="base">
              <a:spcBef>
                <a:spcPct val="0"/>
              </a:spcBef>
              <a:spcAft>
                <a:spcPct val="0"/>
              </a:spcAft>
              <a:defRPr sz="4400" b="1">
                <a:solidFill>
                  <a:srgbClr val="80D044"/>
                </a:solidFill>
                <a:latin typeface="Arial" charset="0"/>
              </a:defRPr>
            </a:lvl6pPr>
            <a:lvl7pPr marL="914400" algn="l" rtl="0" fontAlgn="base">
              <a:spcBef>
                <a:spcPct val="0"/>
              </a:spcBef>
              <a:spcAft>
                <a:spcPct val="0"/>
              </a:spcAft>
              <a:defRPr sz="4400" b="1">
                <a:solidFill>
                  <a:srgbClr val="80D044"/>
                </a:solidFill>
                <a:latin typeface="Arial" charset="0"/>
              </a:defRPr>
            </a:lvl7pPr>
            <a:lvl8pPr marL="1371600" algn="l" rtl="0" fontAlgn="base">
              <a:spcBef>
                <a:spcPct val="0"/>
              </a:spcBef>
              <a:spcAft>
                <a:spcPct val="0"/>
              </a:spcAft>
              <a:defRPr sz="4400" b="1">
                <a:solidFill>
                  <a:srgbClr val="80D044"/>
                </a:solidFill>
                <a:latin typeface="Arial" charset="0"/>
              </a:defRPr>
            </a:lvl8pPr>
            <a:lvl9pPr marL="1828800" algn="l" rtl="0" fontAlgn="base">
              <a:spcBef>
                <a:spcPct val="0"/>
              </a:spcBef>
              <a:spcAft>
                <a:spcPct val="0"/>
              </a:spcAft>
              <a:defRPr sz="4400" b="1">
                <a:solidFill>
                  <a:srgbClr val="80D044"/>
                </a:solidFill>
                <a:latin typeface="Arial" charset="0"/>
              </a:defRPr>
            </a:lvl9pPr>
          </a:lstStyle>
          <a:p>
            <a:pPr eaLnBrk="1" hangingPunct="1"/>
            <a:r>
              <a:rPr lang="en-US" dirty="0" smtClean="0">
                <a:solidFill>
                  <a:srgbClr val="800000"/>
                </a:solidFill>
              </a:rPr>
              <a:t>Dosing and Administration of </a:t>
            </a:r>
            <a:r>
              <a:rPr lang="en-US" dirty="0" err="1" smtClean="0">
                <a:solidFill>
                  <a:srgbClr val="800000"/>
                </a:solidFill>
              </a:rPr>
              <a:t>Imatinib</a:t>
            </a:r>
            <a:endParaRPr lang="en-US" dirty="0" smtClean="0">
              <a:solidFill>
                <a:srgbClr val="800000"/>
              </a:solidFill>
            </a:endParaRPr>
          </a:p>
        </p:txBody>
      </p:sp>
      <p:sp>
        <p:nvSpPr>
          <p:cNvPr id="4" name="Text Box 74"/>
          <p:cNvSpPr txBox="1">
            <a:spLocks noChangeArrowheads="1"/>
          </p:cNvSpPr>
          <p:nvPr/>
        </p:nvSpPr>
        <p:spPr bwMode="auto">
          <a:xfrm>
            <a:off x="304800" y="6400800"/>
            <a:ext cx="7772400" cy="307777"/>
          </a:xfrm>
          <a:prstGeom prst="rect">
            <a:avLst/>
          </a:prstGeom>
          <a:noFill/>
          <a:ln w="9525" algn="ctr">
            <a:noFill/>
            <a:miter lim="800000"/>
            <a:headEnd/>
            <a:tailEnd/>
          </a:ln>
        </p:spPr>
        <p:txBody>
          <a:bodyPr wrap="square">
            <a:spAutoFit/>
          </a:bodyPr>
          <a:lstStyle/>
          <a:p>
            <a:pPr marL="461963" indent="-461963" eaLnBrk="0" hangingPunct="0">
              <a:spcBef>
                <a:spcPct val="50000"/>
              </a:spcBef>
              <a:buClr>
                <a:srgbClr val="FFFF00"/>
              </a:buClr>
              <a:buSzPct val="95000"/>
              <a:buFont typeface="Wingdings" pitchFamily="2" charset="2"/>
              <a:buNone/>
            </a:pPr>
            <a:r>
              <a:rPr lang="en-US" sz="1400" dirty="0" smtClean="0">
                <a:solidFill>
                  <a:srgbClr val="1D3214"/>
                </a:solidFill>
                <a:ea typeface="ＭＳ Ｐゴシック" pitchFamily="34" charset="-128"/>
              </a:rPr>
              <a:t>NCCN Guidelines Version 3.2012. Gastrointestinal Stromal Tumors (GIST)</a:t>
            </a:r>
            <a:endParaRPr lang="en-US" sz="1400" dirty="0">
              <a:solidFill>
                <a:srgbClr val="1D3214"/>
              </a:solidFill>
              <a:ea typeface="ＭＳ Ｐゴシック" pitchFamily="34" charset="-128"/>
            </a:endParaRPr>
          </a:p>
        </p:txBody>
      </p:sp>
      <p:pic>
        <p:nvPicPr>
          <p:cNvPr id="5" name="Picture 4" descr="VenookGraph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97000"/>
            <a:ext cx="9144000" cy="4041648"/>
          </a:xfrm>
          <a:prstGeom prst="rect">
            <a:avLst/>
          </a:prstGeom>
        </p:spPr>
      </p:pic>
    </p:spTree>
    <p:extLst>
      <p:ext uri="{BB962C8B-B14F-4D97-AF65-F5344CB8AC3E}">
        <p14:creationId xmlns:p14="http://schemas.microsoft.com/office/powerpoint/2010/main" val="22637774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457200" y="762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1" kern="1200">
                <a:solidFill>
                  <a:srgbClr val="FFFF00"/>
                </a:solidFill>
                <a:latin typeface="+mj-lt"/>
                <a:ea typeface="ＭＳ Ｐゴシック" pitchFamily="34" charset="-128"/>
                <a:cs typeface="MS PGothic" charset="0"/>
              </a:defRPr>
            </a:lvl1pPr>
            <a:lvl2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2pPr>
            <a:lvl3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3pPr>
            <a:lvl4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4pPr>
            <a:lvl5pPr algn="ctr" rtl="0" eaLnBrk="0" fontAlgn="base" hangingPunct="0">
              <a:spcBef>
                <a:spcPct val="0"/>
              </a:spcBef>
              <a:spcAft>
                <a:spcPct val="0"/>
              </a:spcAft>
              <a:defRPr sz="3000" b="1">
                <a:solidFill>
                  <a:srgbClr val="FFFF00"/>
                </a:solidFill>
                <a:latin typeface="Arial" charset="0"/>
                <a:ea typeface="ＭＳ Ｐゴシック" pitchFamily="34" charset="-128"/>
                <a:cs typeface="MS PGothic" charset="0"/>
              </a:defRPr>
            </a:lvl5pPr>
            <a:lvl6pPr marL="457200" algn="l" rtl="0" fontAlgn="base">
              <a:spcBef>
                <a:spcPct val="0"/>
              </a:spcBef>
              <a:spcAft>
                <a:spcPct val="0"/>
              </a:spcAft>
              <a:defRPr sz="4400" b="1">
                <a:solidFill>
                  <a:srgbClr val="80D044"/>
                </a:solidFill>
                <a:latin typeface="Arial" charset="0"/>
              </a:defRPr>
            </a:lvl6pPr>
            <a:lvl7pPr marL="914400" algn="l" rtl="0" fontAlgn="base">
              <a:spcBef>
                <a:spcPct val="0"/>
              </a:spcBef>
              <a:spcAft>
                <a:spcPct val="0"/>
              </a:spcAft>
              <a:defRPr sz="4400" b="1">
                <a:solidFill>
                  <a:srgbClr val="80D044"/>
                </a:solidFill>
                <a:latin typeface="Arial" charset="0"/>
              </a:defRPr>
            </a:lvl7pPr>
            <a:lvl8pPr marL="1371600" algn="l" rtl="0" fontAlgn="base">
              <a:spcBef>
                <a:spcPct val="0"/>
              </a:spcBef>
              <a:spcAft>
                <a:spcPct val="0"/>
              </a:spcAft>
              <a:defRPr sz="4400" b="1">
                <a:solidFill>
                  <a:srgbClr val="80D044"/>
                </a:solidFill>
                <a:latin typeface="Arial" charset="0"/>
              </a:defRPr>
            </a:lvl8pPr>
            <a:lvl9pPr marL="1828800" algn="l" rtl="0" fontAlgn="base">
              <a:spcBef>
                <a:spcPct val="0"/>
              </a:spcBef>
              <a:spcAft>
                <a:spcPct val="0"/>
              </a:spcAft>
              <a:defRPr sz="4400" b="1">
                <a:solidFill>
                  <a:srgbClr val="80D044"/>
                </a:solidFill>
                <a:latin typeface="Arial" charset="0"/>
              </a:defRPr>
            </a:lvl9pPr>
          </a:lstStyle>
          <a:p>
            <a:pPr eaLnBrk="1" hangingPunct="1"/>
            <a:r>
              <a:rPr lang="en-US" dirty="0" smtClean="0">
                <a:solidFill>
                  <a:srgbClr val="800000"/>
                </a:solidFill>
              </a:rPr>
              <a:t>Dosing and Administration of </a:t>
            </a:r>
            <a:r>
              <a:rPr lang="en-US" dirty="0" err="1" smtClean="0">
                <a:solidFill>
                  <a:srgbClr val="800000"/>
                </a:solidFill>
              </a:rPr>
              <a:t>Sunitinib</a:t>
            </a:r>
            <a:endParaRPr lang="en-US" dirty="0" smtClean="0">
              <a:solidFill>
                <a:srgbClr val="800000"/>
              </a:solidFill>
            </a:endParaRPr>
          </a:p>
        </p:txBody>
      </p:sp>
      <p:sp>
        <p:nvSpPr>
          <p:cNvPr id="4" name="Text Box 74"/>
          <p:cNvSpPr txBox="1">
            <a:spLocks noChangeArrowheads="1"/>
          </p:cNvSpPr>
          <p:nvPr/>
        </p:nvSpPr>
        <p:spPr bwMode="auto">
          <a:xfrm>
            <a:off x="304800" y="6400800"/>
            <a:ext cx="7772400" cy="307777"/>
          </a:xfrm>
          <a:prstGeom prst="rect">
            <a:avLst/>
          </a:prstGeom>
          <a:noFill/>
          <a:ln w="9525" algn="ctr">
            <a:noFill/>
            <a:miter lim="800000"/>
            <a:headEnd/>
            <a:tailEnd/>
          </a:ln>
        </p:spPr>
        <p:txBody>
          <a:bodyPr wrap="square">
            <a:spAutoFit/>
          </a:bodyPr>
          <a:lstStyle/>
          <a:p>
            <a:pPr marL="461963" indent="-461963" eaLnBrk="0" hangingPunct="0">
              <a:spcBef>
                <a:spcPct val="50000"/>
              </a:spcBef>
              <a:buClr>
                <a:srgbClr val="FFFF00"/>
              </a:buClr>
              <a:buSzPct val="95000"/>
              <a:buFont typeface="Wingdings" pitchFamily="2" charset="2"/>
              <a:buNone/>
            </a:pPr>
            <a:r>
              <a:rPr lang="en-US" sz="1400" dirty="0" smtClean="0">
                <a:solidFill>
                  <a:srgbClr val="1D3214"/>
                </a:solidFill>
                <a:ea typeface="ＭＳ Ｐゴシック" pitchFamily="34" charset="-128"/>
              </a:rPr>
              <a:t>NCCN Guidelines Version 3.2012. Gastrointestinal Stromal Tumors (GIST)</a:t>
            </a:r>
            <a:endParaRPr lang="en-US" sz="1400" dirty="0">
              <a:solidFill>
                <a:srgbClr val="1D3214"/>
              </a:solidFill>
              <a:ea typeface="ＭＳ Ｐゴシック" pitchFamily="34" charset="-128"/>
            </a:endParaRPr>
          </a:p>
        </p:txBody>
      </p:sp>
      <p:pic>
        <p:nvPicPr>
          <p:cNvPr id="5" name="Picture 4" descr="VenookGraph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19200"/>
            <a:ext cx="9144000" cy="4764024"/>
          </a:xfrm>
          <a:prstGeom prst="rect">
            <a:avLst/>
          </a:prstGeom>
        </p:spPr>
      </p:pic>
    </p:spTree>
    <p:extLst>
      <p:ext uri="{BB962C8B-B14F-4D97-AF65-F5344CB8AC3E}">
        <p14:creationId xmlns:p14="http://schemas.microsoft.com/office/powerpoint/2010/main" val="14658493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274638"/>
            <a:ext cx="9144000" cy="1096962"/>
          </a:xfrm>
        </p:spPr>
        <p:txBody>
          <a:bodyPr/>
          <a:lstStyle/>
          <a:p>
            <a:r>
              <a:rPr lang="en-US" b="0" dirty="0" err="1" smtClean="0">
                <a:solidFill>
                  <a:schemeClr val="tx1"/>
                </a:solidFill>
                <a:latin typeface="Chalkboard"/>
                <a:cs typeface="Chalkboard"/>
              </a:rPr>
              <a:t>Regorafenib</a:t>
            </a:r>
            <a:r>
              <a:rPr lang="en-US" b="0" dirty="0" smtClean="0">
                <a:solidFill>
                  <a:schemeClr val="tx1"/>
                </a:solidFill>
                <a:latin typeface="Chalkboard"/>
                <a:cs typeface="Chalkboard"/>
              </a:rPr>
              <a:t> (BAY 73-4506):</a:t>
            </a:r>
            <a:br>
              <a:rPr lang="en-US" b="0" dirty="0" smtClean="0">
                <a:solidFill>
                  <a:schemeClr val="tx1"/>
                </a:solidFill>
                <a:latin typeface="Chalkboard"/>
                <a:cs typeface="Chalkboard"/>
              </a:rPr>
            </a:br>
            <a:r>
              <a:rPr lang="en-US" b="0" dirty="0" smtClean="0">
                <a:solidFill>
                  <a:schemeClr val="tx1"/>
                </a:solidFill>
                <a:latin typeface="Chalkboard"/>
                <a:cs typeface="Chalkboard"/>
              </a:rPr>
              <a:t>Structurally Distinct Inhibitor of Multiple Kinases </a:t>
            </a:r>
            <a:endParaRPr lang="en-US" b="0" baseline="30000" dirty="0" smtClean="0">
              <a:solidFill>
                <a:schemeClr val="tx1"/>
              </a:solidFill>
              <a:latin typeface="Chalkboard"/>
              <a:cs typeface="Chalkboard"/>
            </a:endParaRPr>
          </a:p>
        </p:txBody>
      </p:sp>
      <p:sp>
        <p:nvSpPr>
          <p:cNvPr id="4099" name="TextBox 5"/>
          <p:cNvSpPr txBox="1">
            <a:spLocks noChangeArrowheads="1"/>
          </p:cNvSpPr>
          <p:nvPr/>
        </p:nvSpPr>
        <p:spPr bwMode="auto">
          <a:xfrm>
            <a:off x="228600" y="6400800"/>
            <a:ext cx="5105400" cy="330200"/>
          </a:xfrm>
          <a:prstGeom prst="rect">
            <a:avLst/>
          </a:prstGeom>
          <a:noFill/>
          <a:ln w="9525">
            <a:noFill/>
            <a:miter lim="800000"/>
            <a:headEnd/>
            <a:tailEnd/>
          </a:ln>
        </p:spPr>
        <p:txBody>
          <a:bodyPr lIns="72000" tIns="72000" rIns="72000" bIns="72000" anchor="b">
            <a:spAutoFit/>
          </a:bodyPr>
          <a:lstStyle/>
          <a:p>
            <a:r>
              <a:rPr lang="en-US" sz="1200" b="1" dirty="0" smtClean="0">
                <a:solidFill>
                  <a:srgbClr val="1D3214"/>
                </a:solidFill>
              </a:rPr>
              <a:t>Scott M </a:t>
            </a:r>
            <a:r>
              <a:rPr lang="en-US" sz="1200" b="1" i="1" dirty="0">
                <a:solidFill>
                  <a:srgbClr val="1D3214"/>
                </a:solidFill>
              </a:rPr>
              <a:t>et al. </a:t>
            </a:r>
            <a:r>
              <a:rPr lang="en-US" sz="1200" b="1" i="1" dirty="0" err="1">
                <a:solidFill>
                  <a:srgbClr val="1D3214"/>
                </a:solidFill>
              </a:rPr>
              <a:t>Int</a:t>
            </a:r>
            <a:r>
              <a:rPr lang="en-US" sz="1200" b="1" i="1" dirty="0">
                <a:solidFill>
                  <a:srgbClr val="1D3214"/>
                </a:solidFill>
              </a:rPr>
              <a:t> J Cancer </a:t>
            </a:r>
            <a:r>
              <a:rPr lang="en-US" sz="1200" b="1" dirty="0">
                <a:solidFill>
                  <a:srgbClr val="1D3214"/>
                </a:solidFill>
              </a:rPr>
              <a:t>2011; 129: 245-255.</a:t>
            </a:r>
          </a:p>
        </p:txBody>
      </p:sp>
      <p:grpSp>
        <p:nvGrpSpPr>
          <p:cNvPr id="4100" name="Group 1"/>
          <p:cNvGrpSpPr>
            <a:grpSpLocks/>
          </p:cNvGrpSpPr>
          <p:nvPr/>
        </p:nvGrpSpPr>
        <p:grpSpPr bwMode="auto">
          <a:xfrm>
            <a:off x="990600" y="2895600"/>
            <a:ext cx="2743200" cy="1295400"/>
            <a:chOff x="3429001" y="1295400"/>
            <a:chExt cx="2362201" cy="990600"/>
          </a:xfrm>
        </p:grpSpPr>
        <p:sp>
          <p:nvSpPr>
            <p:cNvPr id="24" name="Rounded Rectangle 23"/>
            <p:cNvSpPr/>
            <p:nvPr/>
          </p:nvSpPr>
          <p:spPr>
            <a:xfrm>
              <a:off x="3429001" y="1295400"/>
              <a:ext cx="2362201" cy="9906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pic>
          <p:nvPicPr>
            <p:cNvPr id="4133" name="Picture 2" descr="C:\Users\Scottr\AppData\Local\Microsoft\Windows\Temporary Internet Files\Content.Outlook\31S09BYR\molecule.png"/>
            <p:cNvPicPr>
              <a:picLocks noChangeAspect="1" noChangeArrowheads="1"/>
            </p:cNvPicPr>
            <p:nvPr/>
          </p:nvPicPr>
          <p:blipFill>
            <a:blip r:embed="rId3" cstate="print"/>
            <a:srcRect/>
            <a:stretch>
              <a:fillRect/>
            </a:stretch>
          </p:blipFill>
          <p:spPr bwMode="auto">
            <a:xfrm>
              <a:off x="3524250" y="1349375"/>
              <a:ext cx="2170113" cy="657225"/>
            </a:xfrm>
            <a:prstGeom prst="rect">
              <a:avLst/>
            </a:prstGeom>
            <a:noFill/>
            <a:ln w="9525">
              <a:noFill/>
              <a:miter lim="800000"/>
              <a:headEnd/>
              <a:tailEnd/>
            </a:ln>
          </p:spPr>
        </p:pic>
        <p:sp>
          <p:nvSpPr>
            <p:cNvPr id="4134" name="Rectangle 27"/>
            <p:cNvSpPr>
              <a:spLocks noChangeArrowheads="1"/>
            </p:cNvSpPr>
            <p:nvPr/>
          </p:nvSpPr>
          <p:spPr bwMode="auto">
            <a:xfrm>
              <a:off x="3930751" y="1958975"/>
              <a:ext cx="1241223" cy="282430"/>
            </a:xfrm>
            <a:prstGeom prst="rect">
              <a:avLst/>
            </a:prstGeom>
            <a:noFill/>
            <a:ln w="9525">
              <a:noFill/>
              <a:miter lim="800000"/>
              <a:headEnd/>
              <a:tailEnd/>
            </a:ln>
          </p:spPr>
          <p:txBody>
            <a:bodyPr wrap="none">
              <a:spAutoFit/>
            </a:bodyPr>
            <a:lstStyle/>
            <a:p>
              <a:pPr algn="ctr"/>
              <a:r>
                <a:rPr lang="en-US" dirty="0" err="1">
                  <a:solidFill>
                    <a:srgbClr val="000000"/>
                  </a:solidFill>
                </a:rPr>
                <a:t>Regorafenib</a:t>
              </a:r>
              <a:endParaRPr lang="en-GB" dirty="0"/>
            </a:p>
          </p:txBody>
        </p:sp>
      </p:grpSp>
      <p:graphicFrame>
        <p:nvGraphicFramePr>
          <p:cNvPr id="28" name="Group 162"/>
          <p:cNvGraphicFramePr>
            <a:graphicFrameLocks noGrp="1"/>
          </p:cNvGraphicFramePr>
          <p:nvPr>
            <p:extLst>
              <p:ext uri="{D42A27DB-BD31-4B8C-83A1-F6EECF244321}">
                <p14:modId xmlns:p14="http://schemas.microsoft.com/office/powerpoint/2010/main" val="3141766046"/>
              </p:ext>
            </p:extLst>
          </p:nvPr>
        </p:nvGraphicFramePr>
        <p:xfrm>
          <a:off x="4594225" y="2540000"/>
          <a:ext cx="3581951" cy="2819400"/>
        </p:xfrm>
        <a:graphic>
          <a:graphicData uri="http://schemas.openxmlformats.org/drawingml/2006/table">
            <a:tbl>
              <a:tblPr/>
              <a:tblGrid>
                <a:gridCol w="2049738"/>
                <a:gridCol w="1532213"/>
              </a:tblGrid>
              <a:tr h="352425">
                <a:tc>
                  <a:txBody>
                    <a:bodyPr/>
                    <a:lstStyle/>
                    <a:p>
                      <a:pPr marL="0" marR="0" lvl="0" indent="0" algn="l" defTabSz="914400" rtl="0" eaLnBrk="1" fontAlgn="base" latinLnBrk="0" hangingPunct="1">
                        <a:lnSpc>
                          <a:spcPct val="95000"/>
                        </a:lnSpc>
                        <a:spcBef>
                          <a:spcPct val="50000"/>
                        </a:spcBef>
                        <a:spcAft>
                          <a:spcPct val="0"/>
                        </a:spcAft>
                        <a:buClr>
                          <a:srgbClr val="FFFF00"/>
                        </a:buClr>
                        <a:buSzPct val="125000"/>
                        <a:buFont typeface="Wingdings" pitchFamily="2" charset="2"/>
                        <a:buNone/>
                        <a:tabLst/>
                      </a:pPr>
                      <a:endParaRPr kumimoji="0" lang="en-GB" sz="1800" b="0" i="0" u="none" strike="noStrike" cap="none" normalizeH="0" baseline="0" dirty="0" smtClean="0">
                        <a:ln>
                          <a:noFill/>
                        </a:ln>
                        <a:solidFill>
                          <a:srgbClr val="1D3214"/>
                        </a:solidFill>
                        <a:effectLst/>
                        <a:latin typeface="Arial" pitchFamily="34" charset="0"/>
                        <a:ea typeface="ＭＳ Ｐゴシック" pitchFamily="34" charset="-128"/>
                        <a:cs typeface="Arial" pitchFamily="34" charset="0"/>
                      </a:endParaRPr>
                    </a:p>
                  </a:txBody>
                  <a:tcPr marL="91419" marR="91419" marT="45710" marB="45710" anchor="b"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US" sz="1800" b="1" i="0" u="none" strike="noStrike" cap="none" normalizeH="0" baseline="0" dirty="0" smtClean="0">
                          <a:ln>
                            <a:noFill/>
                          </a:ln>
                          <a:solidFill>
                            <a:srgbClr val="1D3214"/>
                          </a:solidFill>
                          <a:effectLst/>
                          <a:latin typeface="Arial" pitchFamily="34" charset="0"/>
                          <a:ea typeface="ＭＳ Ｐゴシック" pitchFamily="34" charset="-128"/>
                          <a:cs typeface="Arial" pitchFamily="34" charset="0"/>
                        </a:rPr>
                        <a:t>IC</a:t>
                      </a:r>
                      <a:r>
                        <a:rPr kumimoji="0" lang="en-US" sz="1800" b="1" i="0" u="none" strike="noStrike" cap="none" normalizeH="0" baseline="-25000" dirty="0" smtClean="0">
                          <a:ln>
                            <a:noFill/>
                          </a:ln>
                          <a:solidFill>
                            <a:srgbClr val="1D3214"/>
                          </a:solidFill>
                          <a:effectLst/>
                          <a:latin typeface="Arial" pitchFamily="34" charset="0"/>
                          <a:ea typeface="ＭＳ Ｐゴシック" pitchFamily="34" charset="-128"/>
                          <a:cs typeface="Arial" pitchFamily="34" charset="0"/>
                        </a:rPr>
                        <a:t>50</a:t>
                      </a:r>
                      <a:r>
                        <a:rPr kumimoji="0" lang="en-US" sz="1800" b="1" i="0" u="none" strike="noStrike" cap="none" normalizeH="0" baseline="0" dirty="0" smtClean="0">
                          <a:ln>
                            <a:noFill/>
                          </a:ln>
                          <a:solidFill>
                            <a:srgbClr val="1D3214"/>
                          </a:solidFill>
                          <a:effectLst/>
                          <a:latin typeface="Arial" pitchFamily="34" charset="0"/>
                          <a:ea typeface="ＭＳ Ｐゴシック" pitchFamily="34" charset="-128"/>
                          <a:cs typeface="Arial" pitchFamily="34" charset="0"/>
                        </a:rPr>
                        <a:t> (nmol/l)</a:t>
                      </a:r>
                    </a:p>
                  </a:txBody>
                  <a:tcPr marL="91419" marR="91419" marT="45710" marB="45710" anchor="b"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52425">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KIT</a:t>
                      </a:r>
                    </a:p>
                  </a:txBody>
                  <a:tcPr marL="91419" marR="91419" marT="45710" marB="45710" anchor="ctr" horzOverflow="overflow">
                    <a:lnL>
                      <a:noFill/>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 7</a:t>
                      </a:r>
                    </a:p>
                  </a:txBody>
                  <a:tcPr marL="91419" marR="91419" marT="45710" marB="45710" anchor="ctr" horzOverflow="overflow">
                    <a:lnL>
                      <a:noFill/>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r>
              <a:tr h="352425">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VEGFR-1</a:t>
                      </a:r>
                    </a:p>
                  </a:txBody>
                  <a:tcPr marL="91419" marR="91419"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 13</a:t>
                      </a:r>
                    </a:p>
                  </a:txBody>
                  <a:tcPr marL="91419" marR="91419" marT="45710" marB="45710" anchor="ctr" horzOverflow="overflow">
                    <a:lnL>
                      <a:noFill/>
                    </a:lnL>
                    <a:lnR>
                      <a:noFill/>
                    </a:lnR>
                    <a:lnT>
                      <a:noFill/>
                    </a:lnT>
                    <a:lnB>
                      <a:noFill/>
                    </a:lnB>
                    <a:lnTlToBr>
                      <a:noFill/>
                    </a:lnTlToBr>
                    <a:lnBlToTr>
                      <a:noFill/>
                    </a:lnBlToTr>
                    <a:noFill/>
                  </a:tcPr>
                </a:tc>
              </a:tr>
              <a:tr h="352425">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Murine VEGFR-2</a:t>
                      </a:r>
                    </a:p>
                  </a:txBody>
                  <a:tcPr marL="91419" marR="91419"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 4</a:t>
                      </a:r>
                    </a:p>
                  </a:txBody>
                  <a:tcPr marL="91419" marR="91419" marT="45710" marB="45710" anchor="ctr" horzOverflow="overflow">
                    <a:lnL>
                      <a:noFill/>
                    </a:lnL>
                    <a:lnR>
                      <a:noFill/>
                    </a:lnR>
                    <a:lnT>
                      <a:noFill/>
                    </a:lnT>
                    <a:lnB>
                      <a:noFill/>
                    </a:lnB>
                    <a:lnTlToBr>
                      <a:noFill/>
                    </a:lnTlToBr>
                    <a:lnBlToTr>
                      <a:noFill/>
                    </a:lnBlToTr>
                    <a:noFill/>
                  </a:tcPr>
                </a:tc>
              </a:tr>
              <a:tr h="352425">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PDGFR-β</a:t>
                      </a:r>
                    </a:p>
                  </a:txBody>
                  <a:tcPr marL="91419" marR="91419"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 22</a:t>
                      </a:r>
                    </a:p>
                  </a:txBody>
                  <a:tcPr marL="91419" marR="91419" marT="45710" marB="45710" anchor="ctr" horzOverflow="overflow">
                    <a:lnL>
                      <a:noFill/>
                    </a:lnL>
                    <a:lnR>
                      <a:noFill/>
                    </a:lnR>
                    <a:lnT>
                      <a:noFill/>
                    </a:lnT>
                    <a:lnB>
                      <a:noFill/>
                    </a:lnB>
                    <a:lnTlToBr>
                      <a:noFill/>
                    </a:lnTlToBr>
                    <a:lnBlToTr>
                      <a:noFill/>
                    </a:lnBlToTr>
                    <a:noFill/>
                  </a:tcPr>
                </a:tc>
              </a:tr>
              <a:tr h="352425">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RET</a:t>
                      </a:r>
                    </a:p>
                  </a:txBody>
                  <a:tcPr marL="91419" marR="91419"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 1.5</a:t>
                      </a:r>
                    </a:p>
                  </a:txBody>
                  <a:tcPr marL="91419" marR="91419" marT="45710" marB="45710" anchor="ctr" horzOverflow="overflow">
                    <a:lnL>
                      <a:noFill/>
                    </a:lnL>
                    <a:lnR>
                      <a:noFill/>
                    </a:lnR>
                    <a:lnT>
                      <a:noFill/>
                    </a:lnT>
                    <a:lnB>
                      <a:noFill/>
                    </a:lnB>
                    <a:lnTlToBr>
                      <a:noFill/>
                    </a:lnTlToBr>
                    <a:lnBlToTr>
                      <a:noFill/>
                    </a:lnBlToTr>
                    <a:noFill/>
                  </a:tcPr>
                </a:tc>
              </a:tr>
              <a:tr h="352425">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B-RAF</a:t>
                      </a:r>
                    </a:p>
                  </a:txBody>
                  <a:tcPr marL="91419" marR="91419" marT="45710" marB="4571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28</a:t>
                      </a:r>
                    </a:p>
                  </a:txBody>
                  <a:tcPr marL="91419" marR="91419" marT="45710" marB="45710" anchor="ctr" horzOverflow="overflow">
                    <a:lnL>
                      <a:noFill/>
                    </a:lnL>
                    <a:lnR>
                      <a:noFill/>
                    </a:lnR>
                    <a:lnT>
                      <a:noFill/>
                    </a:lnT>
                    <a:lnB>
                      <a:noFill/>
                    </a:lnB>
                    <a:lnTlToBr>
                      <a:noFill/>
                    </a:lnTlToBr>
                    <a:lnBlToTr>
                      <a:noFill/>
                    </a:lnBlToTr>
                    <a:noFill/>
                  </a:tcPr>
                </a:tc>
              </a:tr>
              <a:tr h="352425">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FGFR1</a:t>
                      </a:r>
                    </a:p>
                  </a:txBody>
                  <a:tcPr marL="91419" marR="91419" marT="45710" marB="45710" anchor="ctr" horzOverflow="overflow">
                    <a:lnL>
                      <a:noFill/>
                    </a:lnL>
                    <a:lnR>
                      <a:noFill/>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5000"/>
                        </a:lnSpc>
                        <a:spcBef>
                          <a:spcPct val="0"/>
                        </a:spcBef>
                        <a:spcAft>
                          <a:spcPct val="0"/>
                        </a:spcAft>
                        <a:buClrTx/>
                        <a:buSzPct val="125000"/>
                        <a:buFont typeface="Wingdings" pitchFamily="2" charset="2"/>
                        <a:buNone/>
                        <a:tabLst/>
                      </a:pPr>
                      <a:r>
                        <a:rPr kumimoji="0" lang="en-GB" altLang="ja-JP" sz="1800" b="0" i="0" u="none" strike="noStrike" cap="none" normalizeH="0" baseline="0" dirty="0" smtClean="0">
                          <a:ln>
                            <a:noFill/>
                          </a:ln>
                          <a:solidFill>
                            <a:srgbClr val="1D3214"/>
                          </a:solidFill>
                          <a:effectLst/>
                          <a:latin typeface="Arial" pitchFamily="34" charset="0"/>
                          <a:ea typeface="ＭＳ Ｐゴシック" pitchFamily="34" charset="-128"/>
                          <a:cs typeface="Times New Roman" pitchFamily="18" charset="0"/>
                        </a:rPr>
                        <a:t>202</a:t>
                      </a:r>
                    </a:p>
                  </a:txBody>
                  <a:tcPr marL="91419" marR="91419" marT="45710" marB="45710" anchor="ctr" horzOverflow="overflow">
                    <a:lnL>
                      <a:noFill/>
                    </a:lnL>
                    <a:lnR>
                      <a:noFill/>
                    </a:lnR>
                    <a:lnT>
                      <a:noFill/>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29" name="Text Box 89"/>
          <p:cNvSpPr txBox="1">
            <a:spLocks noChangeArrowheads="1"/>
          </p:cNvSpPr>
          <p:nvPr/>
        </p:nvSpPr>
        <p:spPr bwMode="auto">
          <a:xfrm>
            <a:off x="5029200" y="2057400"/>
            <a:ext cx="2709863" cy="400050"/>
          </a:xfrm>
          <a:prstGeom prst="rect">
            <a:avLst/>
          </a:prstGeom>
          <a:no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fontAlgn="auto" hangingPunct="1">
              <a:spcBef>
                <a:spcPts val="0"/>
              </a:spcBef>
              <a:spcAft>
                <a:spcPts val="0"/>
              </a:spcAft>
              <a:defRPr/>
            </a:pPr>
            <a:r>
              <a:rPr lang="en-US" sz="2000" b="1" kern="0" dirty="0" smtClean="0">
                <a:solidFill>
                  <a:srgbClr val="1D3214"/>
                </a:solidFill>
              </a:rPr>
              <a:t>Biochemical activity</a:t>
            </a:r>
          </a:p>
        </p:txBody>
      </p:sp>
      <p:sp>
        <p:nvSpPr>
          <p:cNvPr id="3" name="TextBox 2"/>
          <p:cNvSpPr txBox="1"/>
          <p:nvPr/>
        </p:nvSpPr>
        <p:spPr>
          <a:xfrm>
            <a:off x="2133600" y="3505200"/>
            <a:ext cx="685800" cy="369332"/>
          </a:xfrm>
          <a:prstGeom prst="rect">
            <a:avLst/>
          </a:prstGeom>
          <a:noFill/>
        </p:spPr>
        <p:txBody>
          <a:bodyPr wrap="square" rtlCol="0">
            <a:spAutoFit/>
          </a:bodyPr>
          <a:lstStyle/>
          <a:p>
            <a:r>
              <a:rPr lang="en-US" dirty="0" smtClean="0"/>
              <a:t>   </a:t>
            </a:r>
            <a:r>
              <a:rPr lang="en-US" dirty="0" smtClean="0">
                <a:solidFill>
                  <a:srgbClr val="FF0000"/>
                </a:solidFill>
              </a:rPr>
              <a:t>x</a:t>
            </a:r>
            <a:endParaRPr lang="en-US" dirty="0">
              <a:solidFill>
                <a:srgbClr val="FF0000"/>
              </a:solidFill>
            </a:endParaRPr>
          </a:p>
        </p:txBody>
      </p:sp>
      <p:sp>
        <p:nvSpPr>
          <p:cNvPr id="4" name="Rectangle 3"/>
          <p:cNvSpPr/>
          <p:nvPr/>
        </p:nvSpPr>
        <p:spPr>
          <a:xfrm>
            <a:off x="1447800" y="3810000"/>
            <a:ext cx="1752600" cy="3810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err="1" smtClean="0">
                <a:solidFill>
                  <a:srgbClr val="FF0000"/>
                </a:solidFill>
              </a:rPr>
              <a:t>Sorafenib</a:t>
            </a:r>
            <a:endParaRPr lang="en-US" b="1"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solidFill>
                  <a:srgbClr val="1D3214"/>
                </a:solidFill>
              </a:rPr>
              <a:t>Clinical Experience of </a:t>
            </a:r>
            <a:r>
              <a:rPr lang="en-US" dirty="0" err="1" smtClean="0">
                <a:solidFill>
                  <a:srgbClr val="1D3214"/>
                </a:solidFill>
              </a:rPr>
              <a:t>Regorafenib</a:t>
            </a:r>
            <a:r>
              <a:rPr lang="en-US" dirty="0" smtClean="0">
                <a:solidFill>
                  <a:srgbClr val="1D3214"/>
                </a:solidFill>
              </a:rPr>
              <a:t> in Patients With Solid Tumors and Advanced GIST: Rationale for Phase III Trial</a:t>
            </a:r>
          </a:p>
        </p:txBody>
      </p:sp>
      <p:sp>
        <p:nvSpPr>
          <p:cNvPr id="5123" name="Content Placeholder 2"/>
          <p:cNvSpPr>
            <a:spLocks noGrp="1"/>
          </p:cNvSpPr>
          <p:nvPr>
            <p:ph idx="1"/>
          </p:nvPr>
        </p:nvSpPr>
        <p:spPr>
          <a:xfrm>
            <a:off x="228600" y="1447800"/>
            <a:ext cx="8915400" cy="4678363"/>
          </a:xfrm>
        </p:spPr>
        <p:txBody>
          <a:bodyPr/>
          <a:lstStyle/>
          <a:p>
            <a:endParaRPr lang="en-US" dirty="0" smtClean="0">
              <a:solidFill>
                <a:srgbClr val="1D3214"/>
              </a:solidFill>
            </a:endParaRPr>
          </a:p>
          <a:p>
            <a:r>
              <a:rPr lang="en-US" dirty="0" smtClean="0">
                <a:solidFill>
                  <a:srgbClr val="1D3214"/>
                </a:solidFill>
              </a:rPr>
              <a:t>Phase I dose escalation study in unselected solid tumor patients </a:t>
            </a:r>
            <a:r>
              <a:rPr lang="en-US" baseline="30000" dirty="0" smtClean="0">
                <a:solidFill>
                  <a:srgbClr val="1D3214"/>
                </a:solidFill>
              </a:rPr>
              <a:t>1</a:t>
            </a:r>
          </a:p>
          <a:p>
            <a:pPr lvl="1"/>
            <a:r>
              <a:rPr lang="en-US" dirty="0" smtClean="0">
                <a:solidFill>
                  <a:srgbClr val="1D3214"/>
                </a:solidFill>
                <a:ea typeface="ＭＳ Ｐゴシック" pitchFamily="2" charset="-128"/>
              </a:rPr>
              <a:t>Established recommended phase II dose and schedule as</a:t>
            </a:r>
            <a:br>
              <a:rPr lang="en-US" dirty="0" smtClean="0">
                <a:solidFill>
                  <a:srgbClr val="1D3214"/>
                </a:solidFill>
                <a:ea typeface="ＭＳ Ｐゴシック" pitchFamily="2" charset="-128"/>
              </a:rPr>
            </a:br>
            <a:r>
              <a:rPr lang="en-US" dirty="0" smtClean="0">
                <a:solidFill>
                  <a:srgbClr val="1D3214"/>
                </a:solidFill>
                <a:ea typeface="ＭＳ Ｐゴシック" pitchFamily="2" charset="-128"/>
              </a:rPr>
              <a:t>160 mg orally once daily for 3 weeks on and 1 week off (4-week cycle)</a:t>
            </a:r>
          </a:p>
          <a:p>
            <a:pPr lvl="1"/>
            <a:r>
              <a:rPr lang="en-US" dirty="0" smtClean="0">
                <a:solidFill>
                  <a:srgbClr val="1D3214"/>
                </a:solidFill>
              </a:rPr>
              <a:t>Acceptable safety profile and preliminary evidence of efficacy</a:t>
            </a:r>
          </a:p>
          <a:p>
            <a:pPr>
              <a:spcBef>
                <a:spcPts val="3000"/>
              </a:spcBef>
            </a:pPr>
            <a:r>
              <a:rPr lang="en-US" dirty="0" smtClean="0">
                <a:solidFill>
                  <a:srgbClr val="1D3214"/>
                </a:solidFill>
              </a:rPr>
              <a:t>Phase II study in patients with metastatic GIST</a:t>
            </a:r>
            <a:br>
              <a:rPr lang="en-US" dirty="0" smtClean="0">
                <a:solidFill>
                  <a:srgbClr val="1D3214"/>
                </a:solidFill>
              </a:rPr>
            </a:br>
            <a:r>
              <a:rPr lang="en-US" dirty="0" smtClean="0">
                <a:solidFill>
                  <a:srgbClr val="1D3214"/>
                </a:solidFill>
              </a:rPr>
              <a:t>after failure of at least </a:t>
            </a:r>
            <a:r>
              <a:rPr lang="en-US" dirty="0" err="1" smtClean="0">
                <a:solidFill>
                  <a:srgbClr val="1D3214"/>
                </a:solidFill>
              </a:rPr>
              <a:t>imatinib</a:t>
            </a:r>
            <a:r>
              <a:rPr lang="en-US" dirty="0" smtClean="0">
                <a:solidFill>
                  <a:srgbClr val="1D3214"/>
                </a:solidFill>
              </a:rPr>
              <a:t> and </a:t>
            </a:r>
            <a:r>
              <a:rPr lang="en-US" dirty="0" err="1" smtClean="0">
                <a:solidFill>
                  <a:srgbClr val="1D3214"/>
                </a:solidFill>
              </a:rPr>
              <a:t>sunitinib</a:t>
            </a:r>
            <a:r>
              <a:rPr lang="en-US" dirty="0" smtClean="0">
                <a:solidFill>
                  <a:srgbClr val="1D3214"/>
                </a:solidFill>
              </a:rPr>
              <a:t> </a:t>
            </a:r>
            <a:r>
              <a:rPr lang="en-US" baseline="30000" dirty="0" smtClean="0">
                <a:solidFill>
                  <a:srgbClr val="1D3214"/>
                </a:solidFill>
              </a:rPr>
              <a:t>2</a:t>
            </a:r>
          </a:p>
          <a:p>
            <a:pPr lvl="1"/>
            <a:r>
              <a:rPr lang="en-US" dirty="0" smtClean="0">
                <a:solidFill>
                  <a:srgbClr val="1D3214"/>
                </a:solidFill>
              </a:rPr>
              <a:t>Disease control in 79% of patients</a:t>
            </a:r>
          </a:p>
          <a:p>
            <a:pPr lvl="1"/>
            <a:r>
              <a:rPr lang="en-US" dirty="0" smtClean="0">
                <a:solidFill>
                  <a:srgbClr val="1D3214"/>
                </a:solidFill>
              </a:rPr>
              <a:t>Median progression-free survival: 10 months</a:t>
            </a:r>
          </a:p>
          <a:p>
            <a:pPr lvl="1"/>
            <a:r>
              <a:rPr lang="en-US" dirty="0" smtClean="0">
                <a:solidFill>
                  <a:srgbClr val="1D3214"/>
                </a:solidFill>
              </a:rPr>
              <a:t>Median overall survival: not reached after 8.3 months</a:t>
            </a:r>
            <a:r>
              <a:rPr lang="ja-JP" altLang="en-US" dirty="0" smtClean="0">
                <a:solidFill>
                  <a:srgbClr val="1D3214"/>
                </a:solidFill>
              </a:rPr>
              <a:t> </a:t>
            </a:r>
            <a:r>
              <a:rPr lang="en-GB" altLang="ja-JP" dirty="0" smtClean="0"/>
              <a:t>of</a:t>
            </a:r>
            <a:r>
              <a:rPr lang="en-US" altLang="ja-JP" dirty="0" smtClean="0"/>
              <a:t> follow up</a:t>
            </a:r>
            <a:endParaRPr lang="en-US" dirty="0" smtClean="0"/>
          </a:p>
        </p:txBody>
      </p:sp>
      <p:sp>
        <p:nvSpPr>
          <p:cNvPr id="5124" name="TextBox 5"/>
          <p:cNvSpPr txBox="1">
            <a:spLocks noChangeArrowheads="1"/>
          </p:cNvSpPr>
          <p:nvPr/>
        </p:nvSpPr>
        <p:spPr bwMode="auto">
          <a:xfrm>
            <a:off x="457200" y="6172200"/>
            <a:ext cx="5257800" cy="514350"/>
          </a:xfrm>
          <a:prstGeom prst="rect">
            <a:avLst/>
          </a:prstGeom>
          <a:noFill/>
          <a:ln w="9525">
            <a:noFill/>
            <a:miter lim="800000"/>
            <a:headEnd/>
            <a:tailEnd/>
          </a:ln>
        </p:spPr>
        <p:txBody>
          <a:bodyPr lIns="72000" tIns="72000" rIns="72000" bIns="72000" anchor="b">
            <a:spAutoFit/>
          </a:bodyPr>
          <a:lstStyle/>
          <a:p>
            <a:pPr marL="177800" indent="-177800">
              <a:buFont typeface="Arial" charset="0"/>
              <a:buAutoNum type="arabicPeriod"/>
            </a:pPr>
            <a:r>
              <a:rPr lang="en-US" sz="1200" dirty="0" err="1">
                <a:solidFill>
                  <a:srgbClr val="1D3214"/>
                </a:solidFill>
              </a:rPr>
              <a:t>Mross</a:t>
            </a:r>
            <a:r>
              <a:rPr lang="en-US" sz="1200" dirty="0">
                <a:solidFill>
                  <a:srgbClr val="1D3214"/>
                </a:solidFill>
              </a:rPr>
              <a:t> K </a:t>
            </a:r>
            <a:r>
              <a:rPr lang="en-US" sz="1200" i="1" dirty="0">
                <a:solidFill>
                  <a:srgbClr val="1D3214"/>
                </a:solidFill>
              </a:rPr>
              <a:t>et al. </a:t>
            </a:r>
            <a:r>
              <a:rPr lang="en-US" sz="1200" i="1" dirty="0" err="1">
                <a:solidFill>
                  <a:srgbClr val="1D3214"/>
                </a:solidFill>
              </a:rPr>
              <a:t>Clin</a:t>
            </a:r>
            <a:r>
              <a:rPr lang="en-US" sz="1200" i="1" dirty="0">
                <a:solidFill>
                  <a:srgbClr val="1D3214"/>
                </a:solidFill>
              </a:rPr>
              <a:t> Cancer Res </a:t>
            </a:r>
            <a:r>
              <a:rPr lang="en-US" sz="1200" dirty="0">
                <a:solidFill>
                  <a:srgbClr val="1D3214"/>
                </a:solidFill>
              </a:rPr>
              <a:t>2012; </a:t>
            </a:r>
            <a:r>
              <a:rPr lang="en-US" sz="1200" b="1" dirty="0">
                <a:solidFill>
                  <a:srgbClr val="1D3214"/>
                </a:solidFill>
              </a:rPr>
              <a:t>18</a:t>
            </a:r>
            <a:r>
              <a:rPr lang="en-US" sz="1200" dirty="0">
                <a:solidFill>
                  <a:srgbClr val="1D3214"/>
                </a:solidFill>
              </a:rPr>
              <a:t>: 2658-2667.</a:t>
            </a:r>
          </a:p>
          <a:p>
            <a:pPr marL="177800" indent="-177800">
              <a:buFont typeface="Arial" charset="0"/>
              <a:buAutoNum type="arabicPeriod"/>
            </a:pPr>
            <a:r>
              <a:rPr lang="en-US" sz="1200" dirty="0">
                <a:solidFill>
                  <a:srgbClr val="1D3214"/>
                </a:solidFill>
              </a:rPr>
              <a:t>George S </a:t>
            </a:r>
            <a:r>
              <a:rPr lang="en-US" sz="1200" i="1" dirty="0">
                <a:solidFill>
                  <a:srgbClr val="1D3214"/>
                </a:solidFill>
              </a:rPr>
              <a:t>et al. J </a:t>
            </a:r>
            <a:r>
              <a:rPr lang="en-US" sz="1200" i="1" dirty="0" err="1">
                <a:solidFill>
                  <a:srgbClr val="1D3214"/>
                </a:solidFill>
              </a:rPr>
              <a:t>Clin</a:t>
            </a:r>
            <a:r>
              <a:rPr lang="en-US" sz="1200" i="1" dirty="0">
                <a:solidFill>
                  <a:srgbClr val="1D3214"/>
                </a:solidFill>
              </a:rPr>
              <a:t> </a:t>
            </a:r>
            <a:r>
              <a:rPr lang="en-US" sz="1200" i="1" dirty="0" err="1">
                <a:solidFill>
                  <a:srgbClr val="1D3214"/>
                </a:solidFill>
              </a:rPr>
              <a:t>Oncol</a:t>
            </a:r>
            <a:r>
              <a:rPr lang="en-US" sz="1200" i="1" dirty="0">
                <a:solidFill>
                  <a:srgbClr val="1D3214"/>
                </a:solidFill>
              </a:rPr>
              <a:t> </a:t>
            </a:r>
            <a:r>
              <a:rPr lang="en-US" sz="1200" dirty="0">
                <a:solidFill>
                  <a:srgbClr val="1D3214"/>
                </a:solidFill>
              </a:rPr>
              <a:t>2012; </a:t>
            </a:r>
            <a:r>
              <a:rPr lang="en-US" sz="1200" b="1" dirty="0"/>
              <a:t>30</a:t>
            </a:r>
            <a:r>
              <a:rPr lang="en-US" sz="1200" dirty="0"/>
              <a:t>(19):2401-2407.</a:t>
            </a:r>
            <a:endParaRPr lang="en-US" sz="1200" dirty="0">
              <a:solidFill>
                <a:srgbClr val="1D3214"/>
              </a:solidFill>
            </a:endParaRPr>
          </a:p>
        </p:txBody>
      </p:sp>
    </p:spTree>
    <p:extLst>
      <p:ext uri="{BB962C8B-B14F-4D97-AF65-F5344CB8AC3E}">
        <p14:creationId xmlns:p14="http://schemas.microsoft.com/office/powerpoint/2010/main" val="3881941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6549" y="2057400"/>
            <a:ext cx="8513886" cy="1309272"/>
          </a:xfrm>
        </p:spPr>
        <p:txBody>
          <a:bodyPr>
            <a:normAutofit/>
          </a:bodyPr>
          <a:lstStyle/>
          <a:p>
            <a:r>
              <a:rPr lang="en-US" dirty="0" smtClean="0">
                <a:latin typeface="Chalkboard"/>
                <a:cs typeface="Chalkboard"/>
              </a:rPr>
              <a:t>Gastrointestinal Stromal Tumor</a:t>
            </a:r>
            <a:endParaRPr lang="en-US" dirty="0">
              <a:latin typeface="Chalkboard"/>
              <a:cs typeface="Chalkboard"/>
            </a:endParaRPr>
          </a:p>
        </p:txBody>
      </p:sp>
      <p:sp>
        <p:nvSpPr>
          <p:cNvPr id="3" name="Subtitle 2"/>
          <p:cNvSpPr>
            <a:spLocks noGrp="1"/>
          </p:cNvSpPr>
          <p:nvPr>
            <p:ph type="subTitle" idx="1"/>
          </p:nvPr>
        </p:nvSpPr>
        <p:spPr>
          <a:xfrm>
            <a:off x="0" y="3525072"/>
            <a:ext cx="9144001" cy="1536631"/>
          </a:xfrm>
        </p:spPr>
        <p:txBody>
          <a:bodyPr/>
          <a:lstStyle/>
          <a:p>
            <a:pPr algn="ctr"/>
            <a:r>
              <a:rPr lang="en-US" sz="2800" b="1" dirty="0" smtClean="0">
                <a:solidFill>
                  <a:srgbClr val="241320"/>
                </a:solidFill>
                <a:latin typeface="Chalkboard"/>
                <a:cs typeface="Chalkboard"/>
              </a:rPr>
              <a:t>Alan P. Venook, MD</a:t>
            </a:r>
          </a:p>
          <a:p>
            <a:pPr algn="ctr"/>
            <a:r>
              <a:rPr lang="en-US" sz="2800" b="1" dirty="0" smtClean="0">
                <a:solidFill>
                  <a:srgbClr val="241320"/>
                </a:solidFill>
                <a:latin typeface="Chalkboard"/>
                <a:cs typeface="Chalkboard"/>
              </a:rPr>
              <a:t>University of California, San Francisco</a:t>
            </a:r>
            <a:endParaRPr lang="en-US" sz="2800" b="1" dirty="0">
              <a:solidFill>
                <a:srgbClr val="241320"/>
              </a:solidFill>
              <a:latin typeface="Chalkboard"/>
              <a:cs typeface="Chalkboard"/>
            </a:endParaRPr>
          </a:p>
        </p:txBody>
      </p:sp>
    </p:spTree>
    <p:extLst>
      <p:ext uri="{BB962C8B-B14F-4D97-AF65-F5344CB8AC3E}">
        <p14:creationId xmlns:p14="http://schemas.microsoft.com/office/powerpoint/2010/main" val="34553808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7696200" y="2133600"/>
            <a:ext cx="1219200" cy="3276600"/>
            <a:chOff x="7696200" y="2209800"/>
            <a:chExt cx="1219200" cy="3276600"/>
          </a:xfrm>
        </p:grpSpPr>
        <p:sp>
          <p:nvSpPr>
            <p:cNvPr id="21" name="Right Arrow 20"/>
            <p:cNvSpPr>
              <a:spLocks noChangeArrowheads="1"/>
            </p:cNvSpPr>
            <p:nvPr/>
          </p:nvSpPr>
          <p:spPr bwMode="auto">
            <a:xfrm>
              <a:off x="7696200" y="5029200"/>
              <a:ext cx="838200" cy="304800"/>
            </a:xfrm>
            <a:prstGeom prst="rightArrow">
              <a:avLst>
                <a:gd name="adj1" fmla="val 50000"/>
                <a:gd name="adj2" fmla="val 49997"/>
              </a:avLst>
            </a:prstGeom>
            <a:solidFill>
              <a:srgbClr val="0000FF"/>
            </a:solidFill>
            <a:ln w="9525">
              <a:noFill/>
              <a:miter lim="800000"/>
              <a:headEnd/>
              <a:tailEnd/>
            </a:ln>
            <a:effectLst/>
          </p:spPr>
          <p:txBody>
            <a:bodyPr anchor="ctr"/>
            <a:lstStyle/>
            <a:p>
              <a:pPr algn="ctr">
                <a:defRPr/>
              </a:pPr>
              <a:endParaRPr lang="en-US" dirty="0">
                <a:solidFill>
                  <a:srgbClr val="000000"/>
                </a:solidFill>
                <a:latin typeface="+mn-lt"/>
                <a:ea typeface="+mn-ea"/>
                <a:cs typeface="+mn-cs"/>
              </a:endParaRPr>
            </a:p>
          </p:txBody>
        </p:sp>
        <p:sp>
          <p:nvSpPr>
            <p:cNvPr id="25" name="Right Arrow 24"/>
            <p:cNvSpPr>
              <a:spLocks noChangeArrowheads="1"/>
            </p:cNvSpPr>
            <p:nvPr/>
          </p:nvSpPr>
          <p:spPr bwMode="auto">
            <a:xfrm>
              <a:off x="7696200" y="2514600"/>
              <a:ext cx="838200" cy="112712"/>
            </a:xfrm>
            <a:prstGeom prst="rightArrow">
              <a:avLst>
                <a:gd name="adj1" fmla="val 50000"/>
                <a:gd name="adj2" fmla="val 49997"/>
              </a:avLst>
            </a:prstGeom>
            <a:solidFill>
              <a:srgbClr val="0000FF"/>
            </a:solidFill>
            <a:ln w="9525">
              <a:noFill/>
              <a:miter lim="800000"/>
              <a:headEnd/>
              <a:tailEnd/>
            </a:ln>
            <a:effectLst/>
          </p:spPr>
          <p:txBody>
            <a:bodyPr anchor="ctr"/>
            <a:lstStyle/>
            <a:p>
              <a:pPr algn="ctr">
                <a:defRPr/>
              </a:pPr>
              <a:endParaRPr lang="en-US" dirty="0">
                <a:solidFill>
                  <a:srgbClr val="000000"/>
                </a:solidFill>
                <a:latin typeface="+mn-lt"/>
                <a:ea typeface="+mn-ea"/>
                <a:cs typeface="+mn-cs"/>
              </a:endParaRPr>
            </a:p>
          </p:txBody>
        </p:sp>
        <p:sp>
          <p:nvSpPr>
            <p:cNvPr id="40" name="Rounded Rectangle 6"/>
            <p:cNvSpPr>
              <a:spLocks noChangeArrowheads="1"/>
            </p:cNvSpPr>
            <p:nvPr/>
          </p:nvSpPr>
          <p:spPr bwMode="auto">
            <a:xfrm>
              <a:off x="8534400" y="2209800"/>
              <a:ext cx="381000" cy="3276600"/>
            </a:xfrm>
            <a:prstGeom prst="roundRect">
              <a:avLst>
                <a:gd name="adj" fmla="val 10154"/>
              </a:avLst>
            </a:prstGeom>
            <a:solidFill>
              <a:srgbClr val="FFFFFF"/>
            </a:solidFill>
            <a:ln w="9525">
              <a:noFill/>
              <a:round/>
              <a:headEnd/>
              <a:tailEnd/>
            </a:ln>
            <a:effectLst>
              <a:outerShdw dist="23000" dir="5400000" rotWithShape="0">
                <a:srgbClr val="808080">
                  <a:alpha val="34998"/>
                </a:srgbClr>
              </a:outerShdw>
            </a:effectLst>
          </p:spPr>
          <p:txBody>
            <a:bodyPr anchor="ctr"/>
            <a:lstStyle/>
            <a:p>
              <a:pPr algn="ctr">
                <a:defRPr/>
              </a:pPr>
              <a:r>
                <a:rPr lang="en-US" sz="1600" b="1" dirty="0">
                  <a:solidFill>
                    <a:srgbClr val="000066"/>
                  </a:solidFill>
                  <a:cs typeface="+mn-cs"/>
                </a:rPr>
                <a:t>OF F</a:t>
              </a:r>
            </a:p>
            <a:p>
              <a:pPr algn="ctr">
                <a:defRPr/>
              </a:pPr>
              <a:endParaRPr lang="en-US" sz="1600" b="1" dirty="0">
                <a:solidFill>
                  <a:srgbClr val="000066"/>
                </a:solidFill>
                <a:cs typeface="+mn-cs"/>
              </a:endParaRPr>
            </a:p>
            <a:p>
              <a:pPr algn="ctr">
                <a:defRPr/>
              </a:pPr>
              <a:r>
                <a:rPr lang="en-US" sz="1600" b="1" dirty="0">
                  <a:solidFill>
                    <a:srgbClr val="000066"/>
                  </a:solidFill>
                  <a:cs typeface="+mn-cs"/>
                </a:rPr>
                <a:t>TREATMENT</a:t>
              </a:r>
            </a:p>
          </p:txBody>
        </p:sp>
      </p:grpSp>
      <p:grpSp>
        <p:nvGrpSpPr>
          <p:cNvPr id="3" name="Group 7"/>
          <p:cNvGrpSpPr>
            <a:grpSpLocks/>
          </p:cNvGrpSpPr>
          <p:nvPr/>
        </p:nvGrpSpPr>
        <p:grpSpPr bwMode="auto">
          <a:xfrm>
            <a:off x="4800600" y="1905000"/>
            <a:ext cx="3276600" cy="1905000"/>
            <a:chOff x="4800600" y="1981200"/>
            <a:chExt cx="3276600" cy="1905000"/>
          </a:xfrm>
        </p:grpSpPr>
        <p:sp>
          <p:nvSpPr>
            <p:cNvPr id="26" name="Rectangle 25"/>
            <p:cNvSpPr>
              <a:spLocks noChangeArrowheads="1"/>
            </p:cNvSpPr>
            <p:nvPr/>
          </p:nvSpPr>
          <p:spPr bwMode="auto">
            <a:xfrm rot="16200000">
              <a:off x="5083175" y="3429000"/>
              <a:ext cx="174625" cy="739775"/>
            </a:xfrm>
            <a:prstGeom prst="rect">
              <a:avLst/>
            </a:prstGeom>
            <a:solidFill>
              <a:srgbClr val="0000FF"/>
            </a:solidFill>
            <a:ln w="9525">
              <a:noFill/>
              <a:miter lim="800000"/>
              <a:headEnd/>
              <a:tailEnd/>
            </a:ln>
            <a:effectLst/>
          </p:spPr>
          <p:txBody>
            <a:bodyPr anchor="ctr"/>
            <a:lstStyle/>
            <a:p>
              <a:pPr algn="ctr">
                <a:lnSpc>
                  <a:spcPct val="80000"/>
                </a:lnSpc>
                <a:defRPr/>
              </a:pPr>
              <a:endParaRPr lang="en-US" sz="1400" b="1" dirty="0">
                <a:solidFill>
                  <a:schemeClr val="bg1"/>
                </a:solidFill>
                <a:latin typeface="+mn-lt"/>
                <a:ea typeface="+mn-ea"/>
                <a:cs typeface="+mn-cs"/>
              </a:endParaRPr>
            </a:p>
          </p:txBody>
        </p:sp>
        <p:grpSp>
          <p:nvGrpSpPr>
            <p:cNvPr id="6164" name="Group 6"/>
            <p:cNvGrpSpPr>
              <a:grpSpLocks/>
            </p:cNvGrpSpPr>
            <p:nvPr/>
          </p:nvGrpSpPr>
          <p:grpSpPr bwMode="auto">
            <a:xfrm>
              <a:off x="5257800" y="1981200"/>
              <a:ext cx="2819400" cy="1905000"/>
              <a:chOff x="5257800" y="1981200"/>
              <a:chExt cx="2819400" cy="1905000"/>
            </a:xfrm>
          </p:grpSpPr>
          <p:sp>
            <p:nvSpPr>
              <p:cNvPr id="24" name="Right Arrow 23"/>
              <p:cNvSpPr>
                <a:spLocks noChangeArrowheads="1"/>
              </p:cNvSpPr>
              <p:nvPr/>
            </p:nvSpPr>
            <p:spPr bwMode="auto">
              <a:xfrm rot="5400000">
                <a:off x="6591300" y="2781300"/>
                <a:ext cx="838200" cy="304800"/>
              </a:xfrm>
              <a:prstGeom prst="rightArrow">
                <a:avLst>
                  <a:gd name="adj1" fmla="val 50000"/>
                  <a:gd name="adj2" fmla="val 49997"/>
                </a:avLst>
              </a:prstGeom>
              <a:solidFill>
                <a:srgbClr val="0000FF"/>
              </a:solidFill>
              <a:ln w="9525">
                <a:noFill/>
                <a:miter lim="800000"/>
                <a:headEnd/>
                <a:tailEnd/>
              </a:ln>
              <a:effectLst/>
            </p:spPr>
            <p:txBody>
              <a:bodyPr anchor="ctr"/>
              <a:lstStyle/>
              <a:p>
                <a:pPr algn="ctr">
                  <a:defRPr/>
                </a:pPr>
                <a:endParaRPr lang="en-US" dirty="0">
                  <a:solidFill>
                    <a:srgbClr val="000000"/>
                  </a:solidFill>
                  <a:latin typeface="+mn-lt"/>
                  <a:ea typeface="+mn-ea"/>
                  <a:cs typeface="+mn-cs"/>
                </a:endParaRPr>
              </a:p>
            </p:txBody>
          </p:sp>
          <p:grpSp>
            <p:nvGrpSpPr>
              <p:cNvPr id="6166" name="Group 3"/>
              <p:cNvGrpSpPr>
                <a:grpSpLocks/>
              </p:cNvGrpSpPr>
              <p:nvPr/>
            </p:nvGrpSpPr>
            <p:grpSpPr bwMode="auto">
              <a:xfrm>
                <a:off x="5257800" y="1981200"/>
                <a:ext cx="2819400" cy="1905000"/>
                <a:chOff x="5257800" y="1981200"/>
                <a:chExt cx="2819400" cy="1905000"/>
              </a:xfrm>
            </p:grpSpPr>
            <p:sp>
              <p:nvSpPr>
                <p:cNvPr id="33" name="Rounded Rectangle 6"/>
                <p:cNvSpPr>
                  <a:spLocks noChangeArrowheads="1"/>
                </p:cNvSpPr>
                <p:nvPr/>
              </p:nvSpPr>
              <p:spPr bwMode="auto">
                <a:xfrm>
                  <a:off x="5965825" y="2057400"/>
                  <a:ext cx="2111375" cy="990600"/>
                </a:xfrm>
                <a:prstGeom prst="roundRect">
                  <a:avLst>
                    <a:gd name="adj" fmla="val 10154"/>
                  </a:avLst>
                </a:prstGeom>
                <a:solidFill>
                  <a:srgbClr val="FFFFFF"/>
                </a:solidFill>
                <a:ln w="9525">
                  <a:noFill/>
                  <a:round/>
                  <a:headEnd/>
                  <a:tailEnd/>
                </a:ln>
                <a:effectLst>
                  <a:outerShdw dist="23000" dir="5400000" rotWithShape="0">
                    <a:srgbClr val="808080">
                      <a:alpha val="34998"/>
                    </a:srgbClr>
                  </a:outerShdw>
                </a:effectLst>
              </p:spPr>
              <p:txBody>
                <a:bodyPr anchor="ctr"/>
                <a:lstStyle/>
                <a:p>
                  <a:pPr algn="ctr">
                    <a:defRPr/>
                  </a:pPr>
                  <a:r>
                    <a:rPr lang="en-US" sz="1600" b="1" dirty="0">
                      <a:solidFill>
                        <a:srgbClr val="000066"/>
                      </a:solidFill>
                      <a:cs typeface="+mn-cs"/>
                    </a:rPr>
                    <a:t>Disease progression</a:t>
                  </a:r>
                  <a:endParaRPr lang="en-US" sz="1600" dirty="0">
                    <a:solidFill>
                      <a:srgbClr val="000066"/>
                    </a:solidFill>
                    <a:cs typeface="+mn-cs"/>
                  </a:endParaRPr>
                </a:p>
                <a:p>
                  <a:pPr algn="ctr">
                    <a:defRPr/>
                  </a:pPr>
                  <a:r>
                    <a:rPr lang="en-US" sz="1400" dirty="0">
                      <a:solidFill>
                        <a:srgbClr val="000066"/>
                      </a:solidFill>
                      <a:cs typeface="+mn-cs"/>
                    </a:rPr>
                    <a:t>p</a:t>
                  </a:r>
                  <a:r>
                    <a:rPr lang="en-US" sz="1400" dirty="0" smtClean="0">
                      <a:solidFill>
                        <a:srgbClr val="000066"/>
                      </a:solidFill>
                      <a:cs typeface="+mn-cs"/>
                    </a:rPr>
                    <a:t>er independent blinded central </a:t>
                  </a:r>
                  <a:r>
                    <a:rPr lang="en-US" sz="1400" dirty="0">
                      <a:solidFill>
                        <a:srgbClr val="000066"/>
                      </a:solidFill>
                      <a:cs typeface="+mn-cs"/>
                    </a:rPr>
                    <a:t>review</a:t>
                  </a:r>
                </a:p>
              </p:txBody>
            </p:sp>
            <p:sp>
              <p:nvSpPr>
                <p:cNvPr id="39" name="Rectangle 38"/>
                <p:cNvSpPr>
                  <a:spLocks noChangeArrowheads="1"/>
                </p:cNvSpPr>
                <p:nvPr/>
              </p:nvSpPr>
              <p:spPr bwMode="auto">
                <a:xfrm>
                  <a:off x="5410200" y="1981200"/>
                  <a:ext cx="152400" cy="1905000"/>
                </a:xfrm>
                <a:prstGeom prst="rect">
                  <a:avLst/>
                </a:prstGeom>
                <a:solidFill>
                  <a:srgbClr val="0000FF"/>
                </a:solidFill>
                <a:ln w="9525">
                  <a:noFill/>
                  <a:miter lim="800000"/>
                  <a:headEnd/>
                  <a:tailEnd/>
                </a:ln>
                <a:effectLst/>
              </p:spPr>
              <p:txBody>
                <a:bodyPr anchor="ctr"/>
                <a:lstStyle/>
                <a:p>
                  <a:pPr algn="ctr">
                    <a:lnSpc>
                      <a:spcPct val="80000"/>
                    </a:lnSpc>
                    <a:defRPr/>
                  </a:pPr>
                  <a:endParaRPr lang="en-US" sz="1400" b="1" dirty="0">
                    <a:solidFill>
                      <a:schemeClr val="bg1"/>
                    </a:solidFill>
                    <a:latin typeface="+mn-lt"/>
                    <a:ea typeface="+mn-ea"/>
                    <a:cs typeface="+mn-cs"/>
                  </a:endParaRPr>
                </a:p>
              </p:txBody>
            </p:sp>
            <p:sp>
              <p:nvSpPr>
                <p:cNvPr id="43" name="Right Arrow 42"/>
                <p:cNvSpPr>
                  <a:spLocks noChangeArrowheads="1"/>
                </p:cNvSpPr>
                <p:nvPr/>
              </p:nvSpPr>
              <p:spPr bwMode="auto">
                <a:xfrm>
                  <a:off x="5486400" y="2667000"/>
                  <a:ext cx="457200" cy="304800"/>
                </a:xfrm>
                <a:prstGeom prst="rightArrow">
                  <a:avLst>
                    <a:gd name="adj1" fmla="val 50000"/>
                    <a:gd name="adj2" fmla="val 49997"/>
                  </a:avLst>
                </a:prstGeom>
                <a:solidFill>
                  <a:srgbClr val="0000FF"/>
                </a:solidFill>
                <a:ln w="9525">
                  <a:noFill/>
                  <a:miter lim="800000"/>
                  <a:headEnd/>
                  <a:tailEnd/>
                </a:ln>
                <a:effectLst/>
              </p:spPr>
              <p:txBody>
                <a:bodyPr anchor="ctr"/>
                <a:lstStyle/>
                <a:p>
                  <a:pPr algn="ctr">
                    <a:defRPr/>
                  </a:pPr>
                  <a:endParaRPr lang="en-US" dirty="0">
                    <a:solidFill>
                      <a:srgbClr val="000000"/>
                    </a:solidFill>
                    <a:latin typeface="+mn-lt"/>
                    <a:ea typeface="+mn-ea"/>
                    <a:cs typeface="+mn-cs"/>
                  </a:endParaRPr>
                </a:p>
              </p:txBody>
            </p:sp>
            <p:sp>
              <p:nvSpPr>
                <p:cNvPr id="44" name="Rectangle 43"/>
                <p:cNvSpPr>
                  <a:spLocks noChangeArrowheads="1"/>
                </p:cNvSpPr>
                <p:nvPr/>
              </p:nvSpPr>
              <p:spPr bwMode="auto">
                <a:xfrm rot="16200000">
                  <a:off x="5334000" y="1905000"/>
                  <a:ext cx="152400" cy="304800"/>
                </a:xfrm>
                <a:prstGeom prst="rect">
                  <a:avLst/>
                </a:prstGeom>
                <a:solidFill>
                  <a:srgbClr val="0000FF"/>
                </a:solidFill>
                <a:ln w="9525">
                  <a:noFill/>
                  <a:miter lim="800000"/>
                  <a:headEnd/>
                  <a:tailEnd/>
                </a:ln>
                <a:effectLst/>
              </p:spPr>
              <p:txBody>
                <a:bodyPr anchor="ctr"/>
                <a:lstStyle/>
                <a:p>
                  <a:pPr algn="ctr">
                    <a:lnSpc>
                      <a:spcPct val="80000"/>
                    </a:lnSpc>
                    <a:defRPr/>
                  </a:pPr>
                  <a:endParaRPr lang="en-US" sz="1400" b="1" dirty="0">
                    <a:solidFill>
                      <a:schemeClr val="bg1"/>
                    </a:solidFill>
                    <a:latin typeface="+mn-lt"/>
                    <a:ea typeface="+mn-ea"/>
                    <a:cs typeface="+mn-cs"/>
                  </a:endParaRPr>
                </a:p>
              </p:txBody>
            </p:sp>
          </p:grpSp>
        </p:grpSp>
      </p:grpSp>
      <p:sp>
        <p:nvSpPr>
          <p:cNvPr id="6148" name="Title 1"/>
          <p:cNvSpPr>
            <a:spLocks noGrp="1"/>
          </p:cNvSpPr>
          <p:nvPr>
            <p:ph type="title"/>
          </p:nvPr>
        </p:nvSpPr>
        <p:spPr>
          <a:xfrm>
            <a:off x="228600" y="0"/>
            <a:ext cx="8686800" cy="1096963"/>
          </a:xfrm>
        </p:spPr>
        <p:txBody>
          <a:bodyPr/>
          <a:lstStyle/>
          <a:p>
            <a:r>
              <a:rPr lang="en-US" dirty="0" err="1" smtClean="0">
                <a:solidFill>
                  <a:srgbClr val="800000"/>
                </a:solidFill>
              </a:rPr>
              <a:t>Regorafenib</a:t>
            </a:r>
            <a:r>
              <a:rPr lang="en-US" dirty="0" smtClean="0">
                <a:solidFill>
                  <a:srgbClr val="800000"/>
                </a:solidFill>
              </a:rPr>
              <a:t> In Progressive GIST (GRID): </a:t>
            </a:r>
            <a:r>
              <a:rPr lang="en-US" sz="2400" b="0" dirty="0" err="1" smtClean="0">
                <a:solidFill>
                  <a:srgbClr val="800000"/>
                </a:solidFill>
                <a:latin typeface="Arial"/>
                <a:cs typeface="Arial"/>
              </a:rPr>
              <a:t>Demetri</a:t>
            </a:r>
            <a:r>
              <a:rPr lang="en-US" sz="2400" b="0" dirty="0" smtClean="0">
                <a:solidFill>
                  <a:srgbClr val="800000"/>
                </a:solidFill>
                <a:latin typeface="Arial"/>
                <a:cs typeface="Arial"/>
              </a:rPr>
              <a:t> GD et al, </a:t>
            </a:r>
            <a:r>
              <a:rPr lang="cs-CZ" sz="2400" b="0" dirty="0">
                <a:solidFill>
                  <a:srgbClr val="800000"/>
                </a:solidFill>
                <a:latin typeface="Arial"/>
                <a:cs typeface="Arial"/>
              </a:rPr>
              <a:t>Lancet 2013;381(9863):295-302.</a:t>
            </a:r>
            <a:endParaRPr lang="en-US" sz="2400" b="0" dirty="0" smtClean="0">
              <a:solidFill>
                <a:srgbClr val="800000"/>
              </a:solidFill>
              <a:latin typeface="Arial"/>
              <a:cs typeface="Arial"/>
            </a:endParaRPr>
          </a:p>
        </p:txBody>
      </p:sp>
      <p:sp>
        <p:nvSpPr>
          <p:cNvPr id="6149" name="Content Placeholder 2"/>
          <p:cNvSpPr>
            <a:spLocks noGrp="1"/>
          </p:cNvSpPr>
          <p:nvPr>
            <p:ph idx="1"/>
          </p:nvPr>
        </p:nvSpPr>
        <p:spPr>
          <a:xfrm>
            <a:off x="228600" y="4495800"/>
            <a:ext cx="8839200" cy="2209800"/>
          </a:xfrm>
        </p:spPr>
        <p:txBody>
          <a:bodyPr/>
          <a:lstStyle/>
          <a:p>
            <a:pPr marL="0" indent="0">
              <a:buNone/>
            </a:pPr>
            <a:endParaRPr lang="en-US" sz="2800" dirty="0" smtClean="0">
              <a:solidFill>
                <a:srgbClr val="FFFF00"/>
              </a:solidFill>
            </a:endParaRPr>
          </a:p>
          <a:p>
            <a:pPr>
              <a:buClrTx/>
            </a:pPr>
            <a:r>
              <a:rPr lang="en-US" sz="2800" dirty="0">
                <a:solidFill>
                  <a:srgbClr val="800000"/>
                </a:solidFill>
              </a:rPr>
              <a:t>1</a:t>
            </a:r>
            <a:r>
              <a:rPr lang="en-US" sz="2800" dirty="0" smtClean="0">
                <a:solidFill>
                  <a:srgbClr val="800000"/>
                </a:solidFill>
              </a:rPr>
              <a:t>00% prior </a:t>
            </a:r>
            <a:r>
              <a:rPr lang="en-US" sz="2800" dirty="0" err="1" smtClean="0">
                <a:solidFill>
                  <a:srgbClr val="800000"/>
                </a:solidFill>
              </a:rPr>
              <a:t>imatinib</a:t>
            </a:r>
            <a:r>
              <a:rPr lang="en-US" sz="2800" dirty="0" smtClean="0">
                <a:solidFill>
                  <a:srgbClr val="800000"/>
                </a:solidFill>
              </a:rPr>
              <a:t> and </a:t>
            </a:r>
            <a:r>
              <a:rPr lang="en-US" sz="2800" dirty="0" err="1" smtClean="0">
                <a:solidFill>
                  <a:srgbClr val="800000"/>
                </a:solidFill>
              </a:rPr>
              <a:t>sunitinib</a:t>
            </a:r>
            <a:endParaRPr lang="en-US" sz="2800" dirty="0" smtClean="0">
              <a:solidFill>
                <a:srgbClr val="800000"/>
              </a:solidFill>
            </a:endParaRPr>
          </a:p>
          <a:p>
            <a:endParaRPr lang="en-US" sz="1800" dirty="0" smtClean="0"/>
          </a:p>
          <a:p>
            <a:endParaRPr lang="en-US" sz="1800" dirty="0" smtClean="0"/>
          </a:p>
        </p:txBody>
      </p:sp>
      <p:grpSp>
        <p:nvGrpSpPr>
          <p:cNvPr id="6" name="Group 2"/>
          <p:cNvGrpSpPr>
            <a:grpSpLocks/>
          </p:cNvGrpSpPr>
          <p:nvPr/>
        </p:nvGrpSpPr>
        <p:grpSpPr bwMode="auto">
          <a:xfrm>
            <a:off x="1905000" y="1219200"/>
            <a:ext cx="3357563" cy="3124200"/>
            <a:chOff x="1905000" y="1295400"/>
            <a:chExt cx="3358200" cy="3124200"/>
          </a:xfrm>
        </p:grpSpPr>
        <p:sp>
          <p:nvSpPr>
            <p:cNvPr id="27" name="Right Arrow 26"/>
            <p:cNvSpPr>
              <a:spLocks noChangeArrowheads="1"/>
            </p:cNvSpPr>
            <p:nvPr/>
          </p:nvSpPr>
          <p:spPr bwMode="auto">
            <a:xfrm>
              <a:off x="1905000" y="2794000"/>
              <a:ext cx="457287" cy="325437"/>
            </a:xfrm>
            <a:prstGeom prst="rightArrow">
              <a:avLst>
                <a:gd name="adj1" fmla="val 50000"/>
                <a:gd name="adj2" fmla="val 49997"/>
              </a:avLst>
            </a:prstGeom>
            <a:solidFill>
              <a:srgbClr val="0000FF"/>
            </a:solidFill>
            <a:ln w="9525">
              <a:noFill/>
              <a:miter lim="800000"/>
              <a:headEnd/>
              <a:tailEnd/>
            </a:ln>
            <a:effectLst/>
          </p:spPr>
          <p:txBody>
            <a:bodyPr anchor="ctr"/>
            <a:lstStyle/>
            <a:p>
              <a:pPr algn="ctr">
                <a:defRPr/>
              </a:pPr>
              <a:endParaRPr lang="en-US" dirty="0">
                <a:solidFill>
                  <a:srgbClr val="000000"/>
                </a:solidFill>
                <a:latin typeface="+mn-lt"/>
                <a:ea typeface="+mn-ea"/>
                <a:cs typeface="+mn-cs"/>
              </a:endParaRPr>
            </a:p>
          </p:txBody>
        </p:sp>
        <p:grpSp>
          <p:nvGrpSpPr>
            <p:cNvPr id="7" name="Group 28"/>
            <p:cNvGrpSpPr/>
            <p:nvPr/>
          </p:nvGrpSpPr>
          <p:grpSpPr>
            <a:xfrm>
              <a:off x="2443888" y="1925517"/>
              <a:ext cx="887141" cy="2036883"/>
              <a:chOff x="3318600" y="1392236"/>
              <a:chExt cx="887141" cy="2036883"/>
            </a:xfrm>
            <a:solidFill>
              <a:srgbClr val="0000FF"/>
            </a:solidFill>
            <a:effectLst/>
          </p:grpSpPr>
          <p:sp>
            <p:nvSpPr>
              <p:cNvPr id="30" name="Right Arrow 29"/>
              <p:cNvSpPr>
                <a:spLocks noChangeArrowheads="1"/>
              </p:cNvSpPr>
              <p:nvPr/>
            </p:nvSpPr>
            <p:spPr bwMode="auto">
              <a:xfrm>
                <a:off x="3318600" y="3124319"/>
                <a:ext cx="832712" cy="304800"/>
              </a:xfrm>
              <a:prstGeom prst="rightArrow">
                <a:avLst>
                  <a:gd name="adj1" fmla="val 50000"/>
                  <a:gd name="adj2" fmla="val 49997"/>
                </a:avLst>
              </a:prstGeom>
              <a:grpFill/>
              <a:ln w="9525">
                <a:noFill/>
                <a:miter lim="800000"/>
                <a:headEnd/>
                <a:tailEnd/>
              </a:ln>
              <a:effectLst/>
            </p:spPr>
            <p:txBody>
              <a:bodyPr anchor="ctr"/>
              <a:lstStyle/>
              <a:p>
                <a:pPr algn="ctr">
                  <a:defRPr/>
                </a:pPr>
                <a:endParaRPr lang="en-US" dirty="0">
                  <a:solidFill>
                    <a:srgbClr val="000000"/>
                  </a:solidFill>
                  <a:latin typeface="+mn-lt"/>
                  <a:ea typeface="+mn-ea"/>
                  <a:cs typeface="+mn-cs"/>
                </a:endParaRPr>
              </a:p>
            </p:txBody>
          </p:sp>
          <p:sp>
            <p:nvSpPr>
              <p:cNvPr id="31" name="Right Arrow 30"/>
              <p:cNvSpPr>
                <a:spLocks noChangeArrowheads="1"/>
              </p:cNvSpPr>
              <p:nvPr/>
            </p:nvSpPr>
            <p:spPr bwMode="auto">
              <a:xfrm>
                <a:off x="3355112" y="1392236"/>
                <a:ext cx="796200" cy="304800"/>
              </a:xfrm>
              <a:prstGeom prst="rightArrow">
                <a:avLst>
                  <a:gd name="adj1" fmla="val 50000"/>
                  <a:gd name="adj2" fmla="val 49997"/>
                </a:avLst>
              </a:prstGeom>
              <a:grpFill/>
              <a:ln w="9525">
                <a:noFill/>
                <a:miter lim="800000"/>
                <a:headEnd/>
                <a:tailEnd/>
              </a:ln>
              <a:effectLst/>
            </p:spPr>
            <p:txBody>
              <a:bodyPr anchor="ctr"/>
              <a:lstStyle/>
              <a:p>
                <a:pPr algn="ctr">
                  <a:defRPr/>
                </a:pPr>
                <a:endParaRPr lang="en-US" dirty="0">
                  <a:solidFill>
                    <a:srgbClr val="000000"/>
                  </a:solidFill>
                  <a:latin typeface="+mn-lt"/>
                  <a:ea typeface="+mn-ea"/>
                  <a:cs typeface="+mn-cs"/>
                </a:endParaRPr>
              </a:p>
            </p:txBody>
          </p:sp>
          <p:sp>
            <p:nvSpPr>
              <p:cNvPr id="32" name="TextBox 5"/>
              <p:cNvSpPr txBox="1">
                <a:spLocks noChangeArrowheads="1"/>
              </p:cNvSpPr>
              <p:nvPr/>
            </p:nvSpPr>
            <p:spPr bwMode="auto">
              <a:xfrm>
                <a:off x="3583455" y="2166603"/>
                <a:ext cx="622286" cy="353943"/>
              </a:xfrm>
              <a:prstGeom prst="rect">
                <a:avLst/>
              </a:prstGeom>
              <a:noFill/>
              <a:ln w="9525">
                <a:noFill/>
                <a:miter lim="800000"/>
                <a:headEnd/>
                <a:tailEnd/>
              </a:ln>
            </p:spPr>
            <p:txBody>
              <a:bodyPr wrap="none">
                <a:spAutoFit/>
              </a:bodyPr>
              <a:lstStyle/>
              <a:p>
                <a:pPr>
                  <a:defRPr/>
                </a:pPr>
                <a:r>
                  <a:rPr lang="en-US" sz="1700" b="1" dirty="0">
                    <a:solidFill>
                      <a:schemeClr val="bg1"/>
                    </a:solidFill>
                    <a:cs typeface="+mn-cs"/>
                  </a:rPr>
                  <a:t>2 : 1</a:t>
                </a:r>
              </a:p>
            </p:txBody>
          </p:sp>
        </p:grpSp>
        <p:grpSp>
          <p:nvGrpSpPr>
            <p:cNvPr id="6159" name="Group 34"/>
            <p:cNvGrpSpPr>
              <a:grpSpLocks/>
            </p:cNvGrpSpPr>
            <p:nvPr/>
          </p:nvGrpSpPr>
          <p:grpSpPr bwMode="auto">
            <a:xfrm>
              <a:off x="3276600" y="1295400"/>
              <a:ext cx="1986600" cy="3124200"/>
              <a:chOff x="3792537" y="762000"/>
              <a:chExt cx="2520000" cy="3124200"/>
            </a:xfrm>
          </p:grpSpPr>
          <p:sp>
            <p:nvSpPr>
              <p:cNvPr id="36" name="Rounded Rectangle 35"/>
              <p:cNvSpPr>
                <a:spLocks noChangeArrowheads="1"/>
              </p:cNvSpPr>
              <p:nvPr/>
            </p:nvSpPr>
            <p:spPr bwMode="auto">
              <a:xfrm>
                <a:off x="3792867" y="762000"/>
                <a:ext cx="2519670" cy="1619250"/>
              </a:xfrm>
              <a:prstGeom prst="roundRect">
                <a:avLst>
                  <a:gd name="adj" fmla="val 16667"/>
                </a:avLst>
              </a:prstGeom>
              <a:solidFill>
                <a:srgbClr val="FFFFFF"/>
              </a:solidFill>
              <a:ln w="9525">
                <a:noFill/>
                <a:round/>
                <a:headEnd/>
                <a:tailEnd/>
              </a:ln>
              <a:effectLst>
                <a:outerShdw dist="23000" dir="5400000" rotWithShape="0">
                  <a:srgbClr val="808080">
                    <a:alpha val="34998"/>
                  </a:srgbClr>
                </a:outerShdw>
              </a:effectLst>
            </p:spPr>
            <p:txBody>
              <a:bodyPr anchor="ctr"/>
              <a:lstStyle/>
              <a:p>
                <a:pPr algn="ctr">
                  <a:defRPr/>
                </a:pPr>
                <a:r>
                  <a:rPr lang="en-US" sz="1600" b="1" dirty="0">
                    <a:solidFill>
                      <a:srgbClr val="000066"/>
                    </a:solidFill>
                    <a:latin typeface="+mn-lt"/>
                    <a:ea typeface="+mn-ea"/>
                    <a:cs typeface="+mn-cs"/>
                  </a:rPr>
                  <a:t>Regorafenib + best supportive care (BSC</a:t>
                </a:r>
                <a:r>
                  <a:rPr lang="en-US" sz="1600" b="1" dirty="0" smtClean="0">
                    <a:solidFill>
                      <a:srgbClr val="000066"/>
                    </a:solidFill>
                    <a:latin typeface="+mn-lt"/>
                    <a:ea typeface="+mn-ea"/>
                    <a:cs typeface="+mn-cs"/>
                  </a:rPr>
                  <a:t>)</a:t>
                </a:r>
                <a:endParaRPr lang="en-US" sz="1600" b="1" dirty="0">
                  <a:solidFill>
                    <a:srgbClr val="000066"/>
                  </a:solidFill>
                  <a:latin typeface="+mn-lt"/>
                  <a:ea typeface="+mn-ea"/>
                  <a:cs typeface="+mn-cs"/>
                </a:endParaRPr>
              </a:p>
              <a:p>
                <a:pPr algn="ctr">
                  <a:defRPr/>
                </a:pPr>
                <a:r>
                  <a:rPr lang="en-US" sz="1400" dirty="0">
                    <a:solidFill>
                      <a:srgbClr val="000066"/>
                    </a:solidFill>
                    <a:latin typeface="+mn-lt"/>
                    <a:ea typeface="+mn-ea"/>
                    <a:cs typeface="+mn-cs"/>
                  </a:rPr>
                  <a:t>160 mg once daily </a:t>
                </a:r>
                <a:br>
                  <a:rPr lang="en-US" sz="1400" dirty="0">
                    <a:solidFill>
                      <a:srgbClr val="000066"/>
                    </a:solidFill>
                    <a:latin typeface="+mn-lt"/>
                    <a:ea typeface="+mn-ea"/>
                    <a:cs typeface="+mn-cs"/>
                  </a:rPr>
                </a:br>
                <a:r>
                  <a:rPr lang="en-US" sz="1400" dirty="0">
                    <a:solidFill>
                      <a:srgbClr val="000066"/>
                    </a:solidFill>
                    <a:latin typeface="+mn-lt"/>
                    <a:ea typeface="+mn-ea"/>
                    <a:cs typeface="+mn-cs"/>
                  </a:rPr>
                  <a:t>3 weeks on, </a:t>
                </a:r>
                <a:r>
                  <a:rPr lang="en-US" sz="1400" dirty="0" smtClean="0">
                    <a:solidFill>
                      <a:srgbClr val="000066"/>
                    </a:solidFill>
                    <a:latin typeface="+mn-lt"/>
                    <a:ea typeface="+mn-ea"/>
                    <a:cs typeface="+mn-cs"/>
                  </a:rPr>
                  <a:t/>
                </a:r>
                <a:br>
                  <a:rPr lang="en-US" sz="1400" dirty="0" smtClean="0">
                    <a:solidFill>
                      <a:srgbClr val="000066"/>
                    </a:solidFill>
                    <a:latin typeface="+mn-lt"/>
                    <a:ea typeface="+mn-ea"/>
                    <a:cs typeface="+mn-cs"/>
                  </a:rPr>
                </a:br>
                <a:r>
                  <a:rPr lang="en-US" sz="1400" dirty="0" smtClean="0">
                    <a:solidFill>
                      <a:srgbClr val="000066"/>
                    </a:solidFill>
                    <a:latin typeface="+mn-lt"/>
                    <a:ea typeface="+mn-ea"/>
                    <a:cs typeface="+mn-cs"/>
                  </a:rPr>
                  <a:t>1 </a:t>
                </a:r>
                <a:r>
                  <a:rPr lang="en-US" sz="1400" dirty="0">
                    <a:solidFill>
                      <a:srgbClr val="000066"/>
                    </a:solidFill>
                    <a:latin typeface="+mn-lt"/>
                    <a:ea typeface="+mn-ea"/>
                    <a:cs typeface="+mn-cs"/>
                  </a:rPr>
                  <a:t>week off (n=133)</a:t>
                </a:r>
              </a:p>
            </p:txBody>
          </p:sp>
          <p:sp>
            <p:nvSpPr>
              <p:cNvPr id="37" name="Rounded Rectangle 36"/>
              <p:cNvSpPr>
                <a:spLocks noChangeArrowheads="1"/>
              </p:cNvSpPr>
              <p:nvPr/>
            </p:nvSpPr>
            <p:spPr bwMode="auto">
              <a:xfrm>
                <a:off x="3792867" y="2743200"/>
                <a:ext cx="2519670" cy="1143000"/>
              </a:xfrm>
              <a:prstGeom prst="roundRect">
                <a:avLst>
                  <a:gd name="adj" fmla="val 16667"/>
                </a:avLst>
              </a:prstGeom>
              <a:solidFill>
                <a:srgbClr val="FFFFFF"/>
              </a:solidFill>
              <a:ln w="9525">
                <a:noFill/>
                <a:round/>
                <a:headEnd/>
                <a:tailEnd/>
              </a:ln>
              <a:effectLst>
                <a:outerShdw dist="23000" dir="5400000" rotWithShape="0">
                  <a:srgbClr val="808080">
                    <a:alpha val="34998"/>
                  </a:srgbClr>
                </a:outerShdw>
              </a:effectLst>
            </p:spPr>
            <p:txBody>
              <a:bodyPr anchor="ctr"/>
              <a:lstStyle/>
              <a:p>
                <a:pPr algn="ctr">
                  <a:defRPr/>
                </a:pPr>
                <a:r>
                  <a:rPr lang="en-US" sz="1600" b="1" dirty="0">
                    <a:solidFill>
                      <a:srgbClr val="000066"/>
                    </a:solidFill>
                    <a:latin typeface="+mn-lt"/>
                    <a:ea typeface="+mn-ea"/>
                    <a:cs typeface="+mn-cs"/>
                  </a:rPr>
                  <a:t>Placebo + BSC </a:t>
                </a:r>
                <a:br>
                  <a:rPr lang="en-US" sz="1600" b="1" dirty="0">
                    <a:solidFill>
                      <a:srgbClr val="000066"/>
                    </a:solidFill>
                    <a:latin typeface="+mn-lt"/>
                    <a:ea typeface="+mn-ea"/>
                    <a:cs typeface="+mn-cs"/>
                  </a:rPr>
                </a:br>
                <a:r>
                  <a:rPr lang="en-US" sz="1400" dirty="0">
                    <a:solidFill>
                      <a:srgbClr val="000066"/>
                    </a:solidFill>
                    <a:latin typeface="+mn-lt"/>
                    <a:ea typeface="+mn-ea"/>
                    <a:cs typeface="+mn-cs"/>
                  </a:rPr>
                  <a:t>3 weeks on, </a:t>
                </a:r>
                <a:r>
                  <a:rPr lang="en-US" sz="1400" dirty="0" smtClean="0">
                    <a:solidFill>
                      <a:srgbClr val="000066"/>
                    </a:solidFill>
                    <a:latin typeface="+mn-lt"/>
                    <a:ea typeface="+mn-ea"/>
                    <a:cs typeface="+mn-cs"/>
                  </a:rPr>
                  <a:t/>
                </a:r>
                <a:br>
                  <a:rPr lang="en-US" sz="1400" dirty="0" smtClean="0">
                    <a:solidFill>
                      <a:srgbClr val="000066"/>
                    </a:solidFill>
                    <a:latin typeface="+mn-lt"/>
                    <a:ea typeface="+mn-ea"/>
                    <a:cs typeface="+mn-cs"/>
                  </a:rPr>
                </a:br>
                <a:r>
                  <a:rPr lang="en-US" sz="1400" dirty="0" smtClean="0">
                    <a:solidFill>
                      <a:srgbClr val="000066"/>
                    </a:solidFill>
                    <a:latin typeface="+mn-lt"/>
                    <a:ea typeface="+mn-ea"/>
                    <a:cs typeface="+mn-cs"/>
                  </a:rPr>
                  <a:t>1 </a:t>
                </a:r>
                <a:r>
                  <a:rPr lang="en-US" sz="1400" dirty="0">
                    <a:solidFill>
                      <a:srgbClr val="000066"/>
                    </a:solidFill>
                    <a:latin typeface="+mn-lt"/>
                    <a:ea typeface="+mn-ea"/>
                    <a:cs typeface="+mn-cs"/>
                  </a:rPr>
                  <a:t>week off (n=66)</a:t>
                </a:r>
              </a:p>
            </p:txBody>
          </p:sp>
        </p:grpSp>
        <p:sp>
          <p:nvSpPr>
            <p:cNvPr id="38" name="Rectangle 37"/>
            <p:cNvSpPr>
              <a:spLocks noChangeArrowheads="1"/>
            </p:cNvSpPr>
            <p:nvPr/>
          </p:nvSpPr>
          <p:spPr bwMode="auto">
            <a:xfrm>
              <a:off x="2362287" y="1566862"/>
              <a:ext cx="381072" cy="2700338"/>
            </a:xfrm>
            <a:prstGeom prst="rect">
              <a:avLst/>
            </a:prstGeom>
            <a:solidFill>
              <a:srgbClr val="0000FF"/>
            </a:solidFill>
            <a:ln w="9525">
              <a:noFill/>
              <a:miter lim="800000"/>
              <a:headEnd/>
              <a:tailEnd/>
            </a:ln>
            <a:effectLst/>
          </p:spPr>
          <p:txBody>
            <a:bodyPr anchor="ctr"/>
            <a:lstStyle/>
            <a:p>
              <a:pPr algn="ctr">
                <a:lnSpc>
                  <a:spcPct val="80000"/>
                </a:lnSpc>
                <a:defRPr/>
              </a:pPr>
              <a:r>
                <a:rPr lang="en-US" sz="1400" b="1" dirty="0">
                  <a:solidFill>
                    <a:schemeClr val="bg1"/>
                  </a:solidFill>
                  <a:latin typeface="+mn-lt"/>
                  <a:ea typeface="+mn-ea"/>
                  <a:cs typeface="+mn-cs"/>
                </a:rPr>
                <a:t>RANDOM I ZAT I ON</a:t>
              </a:r>
            </a:p>
          </p:txBody>
        </p:sp>
      </p:grpSp>
      <p:grpSp>
        <p:nvGrpSpPr>
          <p:cNvPr id="9" name="Group 4"/>
          <p:cNvGrpSpPr>
            <a:grpSpLocks/>
          </p:cNvGrpSpPr>
          <p:nvPr/>
        </p:nvGrpSpPr>
        <p:grpSpPr bwMode="auto">
          <a:xfrm>
            <a:off x="5943600" y="3276600"/>
            <a:ext cx="2133600" cy="2209800"/>
            <a:chOff x="5943600" y="3352800"/>
            <a:chExt cx="2133600" cy="2209800"/>
          </a:xfrm>
        </p:grpSpPr>
        <p:sp>
          <p:nvSpPr>
            <p:cNvPr id="22" name="Right Arrow 21"/>
            <p:cNvSpPr>
              <a:spLocks noChangeArrowheads="1"/>
            </p:cNvSpPr>
            <p:nvPr/>
          </p:nvSpPr>
          <p:spPr bwMode="auto">
            <a:xfrm rot="5400000">
              <a:off x="6591300" y="4305300"/>
              <a:ext cx="838200" cy="304800"/>
            </a:xfrm>
            <a:prstGeom prst="rightArrow">
              <a:avLst>
                <a:gd name="adj1" fmla="val 50000"/>
                <a:gd name="adj2" fmla="val 49997"/>
              </a:avLst>
            </a:prstGeom>
            <a:solidFill>
              <a:srgbClr val="0000FF"/>
            </a:solidFill>
            <a:ln w="9525">
              <a:noFill/>
              <a:miter lim="800000"/>
              <a:headEnd/>
              <a:tailEnd/>
            </a:ln>
            <a:effectLst/>
          </p:spPr>
          <p:txBody>
            <a:bodyPr anchor="ctr"/>
            <a:lstStyle/>
            <a:p>
              <a:pPr algn="ctr">
                <a:defRPr/>
              </a:pPr>
              <a:endParaRPr lang="en-US" dirty="0">
                <a:solidFill>
                  <a:srgbClr val="000000"/>
                </a:solidFill>
                <a:latin typeface="+mn-lt"/>
                <a:ea typeface="+mn-ea"/>
                <a:cs typeface="+mn-cs"/>
              </a:endParaRPr>
            </a:p>
          </p:txBody>
        </p:sp>
        <p:sp>
          <p:nvSpPr>
            <p:cNvPr id="41" name="Rounded Rectangle 6"/>
            <p:cNvSpPr>
              <a:spLocks noChangeArrowheads="1"/>
            </p:cNvSpPr>
            <p:nvPr/>
          </p:nvSpPr>
          <p:spPr bwMode="auto">
            <a:xfrm>
              <a:off x="5943600" y="3352800"/>
              <a:ext cx="2111375" cy="1219200"/>
            </a:xfrm>
            <a:prstGeom prst="roundRect">
              <a:avLst>
                <a:gd name="adj" fmla="val 10154"/>
              </a:avLst>
            </a:prstGeom>
            <a:solidFill>
              <a:srgbClr val="FFFFFF"/>
            </a:solidFill>
            <a:ln w="9525">
              <a:noFill/>
              <a:round/>
              <a:headEnd/>
              <a:tailEnd/>
            </a:ln>
            <a:effectLst>
              <a:outerShdw dist="23000" dir="5400000" rotWithShape="0">
                <a:srgbClr val="808080">
                  <a:alpha val="34998"/>
                </a:srgbClr>
              </a:outerShdw>
            </a:effectLst>
          </p:spPr>
          <p:txBody>
            <a:bodyPr anchor="ctr"/>
            <a:lstStyle/>
            <a:p>
              <a:pPr algn="ctr">
                <a:defRPr/>
              </a:pPr>
              <a:r>
                <a:rPr lang="en-US" sz="1600" b="1" dirty="0">
                  <a:solidFill>
                    <a:srgbClr val="000066"/>
                  </a:solidFill>
                  <a:cs typeface="+mn-cs"/>
                </a:rPr>
                <a:t>Unblinding</a:t>
              </a:r>
            </a:p>
            <a:p>
              <a:pPr algn="ctr">
                <a:defRPr/>
              </a:pPr>
              <a:r>
                <a:rPr lang="en-US" sz="1400" dirty="0">
                  <a:solidFill>
                    <a:srgbClr val="000066"/>
                  </a:solidFill>
                  <a:cs typeface="+mn-cs"/>
                </a:rPr>
                <a:t>Crossover offered for placebo arm or continued regorafenib for treatment arm</a:t>
              </a:r>
            </a:p>
          </p:txBody>
        </p:sp>
        <p:sp>
          <p:nvSpPr>
            <p:cNvPr id="42" name="Rounded Rectangle 6"/>
            <p:cNvSpPr>
              <a:spLocks noChangeArrowheads="1"/>
            </p:cNvSpPr>
            <p:nvPr/>
          </p:nvSpPr>
          <p:spPr bwMode="auto">
            <a:xfrm>
              <a:off x="5965825" y="4876800"/>
              <a:ext cx="2111375" cy="685800"/>
            </a:xfrm>
            <a:prstGeom prst="roundRect">
              <a:avLst>
                <a:gd name="adj" fmla="val 10154"/>
              </a:avLst>
            </a:prstGeom>
            <a:solidFill>
              <a:srgbClr val="FFFFFF"/>
            </a:solidFill>
            <a:ln w="9525">
              <a:noFill/>
              <a:round/>
              <a:headEnd/>
              <a:tailEnd/>
            </a:ln>
            <a:effectLst>
              <a:outerShdw dist="23000" dir="5400000" rotWithShape="0">
                <a:srgbClr val="808080">
                  <a:alpha val="34998"/>
                </a:srgbClr>
              </a:outerShdw>
            </a:effectLst>
          </p:spPr>
          <p:txBody>
            <a:bodyPr anchor="ctr"/>
            <a:lstStyle/>
            <a:p>
              <a:pPr algn="ctr">
                <a:defRPr/>
              </a:pPr>
              <a:r>
                <a:rPr lang="en-US" sz="1600" b="1" dirty="0" err="1">
                  <a:solidFill>
                    <a:srgbClr val="000066"/>
                  </a:solidFill>
                  <a:cs typeface="+mn-cs"/>
                </a:rPr>
                <a:t>Regorafenib</a:t>
              </a:r>
              <a:r>
                <a:rPr lang="en-US" sz="1600" b="1" dirty="0">
                  <a:solidFill>
                    <a:srgbClr val="000066"/>
                  </a:solidFill>
                  <a:cs typeface="+mn-cs"/>
                </a:rPr>
                <a:t> </a:t>
              </a:r>
              <a:r>
                <a:rPr lang="en-US" sz="1400" b="1" dirty="0">
                  <a:solidFill>
                    <a:srgbClr val="000066"/>
                  </a:solidFill>
                  <a:cs typeface="+mn-cs"/>
                </a:rPr>
                <a:t>(</a:t>
              </a:r>
              <a:r>
                <a:rPr lang="en-US" sz="1400" b="1" dirty="0" err="1">
                  <a:solidFill>
                    <a:srgbClr val="000066"/>
                  </a:solidFill>
                  <a:cs typeface="+mn-cs"/>
                </a:rPr>
                <a:t>unblinded</a:t>
              </a:r>
              <a:r>
                <a:rPr lang="en-US" sz="1400" b="1" dirty="0">
                  <a:solidFill>
                    <a:srgbClr val="000066"/>
                  </a:solidFill>
                  <a:cs typeface="+mn-cs"/>
                </a:rPr>
                <a:t>)</a:t>
              </a:r>
              <a:br>
                <a:rPr lang="en-US" sz="1400" b="1" dirty="0">
                  <a:solidFill>
                    <a:srgbClr val="000066"/>
                  </a:solidFill>
                  <a:cs typeface="+mn-cs"/>
                </a:rPr>
              </a:br>
              <a:r>
                <a:rPr lang="en-US" sz="1400" b="1" dirty="0">
                  <a:solidFill>
                    <a:srgbClr val="000066"/>
                  </a:solidFill>
                  <a:cs typeface="+mn-cs"/>
                </a:rPr>
                <a:t>until next progression</a:t>
              </a:r>
              <a:endParaRPr lang="en-US" sz="1400" dirty="0">
                <a:solidFill>
                  <a:srgbClr val="000066"/>
                </a:solidFill>
                <a:cs typeface="+mn-cs"/>
              </a:endParaRPr>
            </a:p>
          </p:txBody>
        </p:sp>
      </p:grpSp>
      <p:sp>
        <p:nvSpPr>
          <p:cNvPr id="28" name="Rounded Rectangle 1"/>
          <p:cNvSpPr>
            <a:spLocks noChangeArrowheads="1"/>
          </p:cNvSpPr>
          <p:nvPr/>
        </p:nvSpPr>
        <p:spPr bwMode="auto">
          <a:xfrm>
            <a:off x="127000" y="1606550"/>
            <a:ext cx="1930400" cy="2508250"/>
          </a:xfrm>
          <a:prstGeom prst="roundRect">
            <a:avLst>
              <a:gd name="adj" fmla="val 7983"/>
            </a:avLst>
          </a:prstGeom>
          <a:solidFill>
            <a:srgbClr val="FFFFFF"/>
          </a:solidFill>
          <a:ln w="9525">
            <a:noFill/>
            <a:round/>
            <a:headEnd/>
            <a:tailEnd/>
          </a:ln>
          <a:effectLst>
            <a:outerShdw dist="23000" dir="5400000" rotWithShape="0">
              <a:srgbClr val="808080">
                <a:alpha val="34998"/>
              </a:srgbClr>
            </a:outerShdw>
          </a:effectLst>
        </p:spPr>
        <p:txBody>
          <a:bodyPr anchor="ctr"/>
          <a:lstStyle/>
          <a:p>
            <a:pPr algn="ctr">
              <a:defRPr/>
            </a:pPr>
            <a:r>
              <a:rPr lang="en-US" sz="1600" b="1" dirty="0">
                <a:solidFill>
                  <a:srgbClr val="000066"/>
                </a:solidFill>
                <a:cs typeface="+mn-cs"/>
              </a:rPr>
              <a:t>Metastatic/ unresectable GIST </a:t>
            </a:r>
            <a:r>
              <a:rPr lang="en-US" sz="1600" b="1" dirty="0" err="1" smtClean="0">
                <a:solidFill>
                  <a:srgbClr val="000066"/>
                </a:solidFill>
                <a:cs typeface="+mn-cs"/>
              </a:rPr>
              <a:t>pts</a:t>
            </a:r>
            <a:r>
              <a:rPr lang="en-US" sz="1600" b="1" dirty="0" smtClean="0">
                <a:solidFill>
                  <a:srgbClr val="000066"/>
                </a:solidFill>
                <a:cs typeface="+mn-cs"/>
              </a:rPr>
              <a:t> progressing despite at </a:t>
            </a:r>
            <a:r>
              <a:rPr lang="en-US" sz="1600" b="1" dirty="0">
                <a:solidFill>
                  <a:srgbClr val="000066"/>
                </a:solidFill>
                <a:cs typeface="+mn-cs"/>
              </a:rPr>
              <a:t>least </a:t>
            </a:r>
            <a:r>
              <a:rPr lang="en-US" sz="1600" b="1" dirty="0" smtClean="0">
                <a:solidFill>
                  <a:srgbClr val="000066"/>
                </a:solidFill>
                <a:cs typeface="+mn-cs"/>
              </a:rPr>
              <a:t>prior </a:t>
            </a:r>
            <a:r>
              <a:rPr lang="en-US" sz="1600" b="1" dirty="0" err="1" smtClean="0">
                <a:solidFill>
                  <a:srgbClr val="000066"/>
                </a:solidFill>
                <a:cs typeface="+mn-cs"/>
              </a:rPr>
              <a:t>imatinib</a:t>
            </a:r>
            <a:r>
              <a:rPr lang="en-US" sz="1600" b="1" dirty="0" smtClean="0">
                <a:solidFill>
                  <a:srgbClr val="000066"/>
                </a:solidFill>
                <a:cs typeface="+mn-cs"/>
              </a:rPr>
              <a:t> </a:t>
            </a:r>
            <a:r>
              <a:rPr lang="en-US" sz="1600" b="1" u="sng" dirty="0">
                <a:solidFill>
                  <a:srgbClr val="000066"/>
                </a:solidFill>
                <a:cs typeface="+mn-cs"/>
              </a:rPr>
              <a:t>and</a:t>
            </a:r>
            <a:r>
              <a:rPr lang="en-US" sz="1600" b="1" dirty="0">
                <a:solidFill>
                  <a:srgbClr val="000066"/>
                </a:solidFill>
                <a:cs typeface="+mn-cs"/>
              </a:rPr>
              <a:t> sunitinib</a:t>
            </a:r>
            <a:endParaRPr lang="en-US" sz="1400" b="1" dirty="0">
              <a:solidFill>
                <a:srgbClr val="000066"/>
              </a:solidFill>
              <a:cs typeface="+mn-cs"/>
            </a:endParaRPr>
          </a:p>
          <a:p>
            <a:pPr algn="ctr">
              <a:defRPr/>
            </a:pPr>
            <a:r>
              <a:rPr lang="en-US" sz="1400" dirty="0">
                <a:solidFill>
                  <a:srgbClr val="000066"/>
                </a:solidFill>
                <a:cs typeface="+mn-cs"/>
              </a:rPr>
              <a:t>(n=236 screened; </a:t>
            </a:r>
          </a:p>
          <a:p>
            <a:pPr algn="ctr">
              <a:defRPr/>
            </a:pPr>
            <a:r>
              <a:rPr lang="en-US" sz="1400" dirty="0">
                <a:solidFill>
                  <a:srgbClr val="000066"/>
                </a:solidFill>
                <a:cs typeface="+mn-cs"/>
              </a:rPr>
              <a:t>n=199 randomized)</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dissolv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149">
                                            <p:txEl>
                                              <p:pRg st="1" end="1"/>
                                            </p:txEl>
                                          </p:spTgt>
                                        </p:tgtEl>
                                        <p:attrNameLst>
                                          <p:attrName>style.visibility</p:attrName>
                                        </p:attrNameLst>
                                      </p:cBhvr>
                                      <p:to>
                                        <p:strVal val="visible"/>
                                      </p:to>
                                    </p:set>
                                    <p:anim calcmode="lin" valueType="num">
                                      <p:cBhvr additive="base">
                                        <p:cTn id="27" dur="500" fill="hold"/>
                                        <p:tgtEl>
                                          <p:spTgt spid="6149">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14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46038"/>
            <a:ext cx="8686800" cy="1096962"/>
          </a:xfrm>
        </p:spPr>
        <p:txBody>
          <a:bodyPr/>
          <a:lstStyle/>
          <a:p>
            <a:r>
              <a:rPr lang="en-US" dirty="0" smtClean="0">
                <a:solidFill>
                  <a:srgbClr val="800000"/>
                </a:solidFill>
              </a:rPr>
              <a:t>GRID Study: Progression-Free Survival (primary endpoint </a:t>
            </a:r>
            <a:r>
              <a:rPr lang="en-US" dirty="0">
                <a:solidFill>
                  <a:srgbClr val="800000"/>
                </a:solidFill>
              </a:rPr>
              <a:t>-</a:t>
            </a:r>
            <a:r>
              <a:rPr lang="en-US" dirty="0" smtClean="0">
                <a:solidFill>
                  <a:srgbClr val="800000"/>
                </a:solidFill>
              </a:rPr>
              <a:t> blinded central review)</a:t>
            </a:r>
          </a:p>
        </p:txBody>
      </p:sp>
      <p:sp>
        <p:nvSpPr>
          <p:cNvPr id="12291" name="TextBox 7"/>
          <p:cNvSpPr txBox="1">
            <a:spLocks noChangeArrowheads="1"/>
          </p:cNvSpPr>
          <p:nvPr/>
        </p:nvSpPr>
        <p:spPr bwMode="auto">
          <a:xfrm>
            <a:off x="0" y="6019800"/>
            <a:ext cx="9144000" cy="380480"/>
          </a:xfrm>
          <a:prstGeom prst="rect">
            <a:avLst/>
          </a:prstGeom>
          <a:noFill/>
          <a:ln w="9525">
            <a:noFill/>
            <a:miter lim="800000"/>
            <a:headEnd/>
            <a:tailEnd/>
          </a:ln>
        </p:spPr>
        <p:txBody>
          <a:bodyPr lIns="0" tIns="36000" rIns="0" bIns="36000">
            <a:spAutoFit/>
          </a:bodyPr>
          <a:lstStyle/>
          <a:p>
            <a:pPr algn="ctr"/>
            <a:r>
              <a:rPr lang="en-US" sz="2000" b="1" dirty="0" smtClean="0">
                <a:solidFill>
                  <a:srgbClr val="800000"/>
                </a:solidFill>
              </a:rPr>
              <a:t>Response rate = 4.5%</a:t>
            </a:r>
            <a:endParaRPr lang="en-US" sz="2000" b="1" dirty="0">
              <a:solidFill>
                <a:srgbClr val="80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78534657"/>
              </p:ext>
            </p:extLst>
          </p:nvPr>
        </p:nvGraphicFramePr>
        <p:xfrm>
          <a:off x="685800" y="1828800"/>
          <a:ext cx="7467600" cy="2514600"/>
        </p:xfrm>
        <a:graphic>
          <a:graphicData uri="http://schemas.openxmlformats.org/drawingml/2006/table">
            <a:tbl>
              <a:tblPr firstRow="1" bandRow="1">
                <a:tableStyleId>{5C22544A-7EE6-4342-B048-85BDC9FD1C3A}</a:tableStyleId>
              </a:tblPr>
              <a:tblGrid>
                <a:gridCol w="2489200"/>
                <a:gridCol w="2489200"/>
                <a:gridCol w="2489200"/>
              </a:tblGrid>
              <a:tr h="914400">
                <a:tc>
                  <a:txBody>
                    <a:bodyPr/>
                    <a:lstStyle/>
                    <a:p>
                      <a:pPr algn="ctr"/>
                      <a:endParaRPr lang="en-US" dirty="0">
                        <a:solidFill>
                          <a:srgbClr val="24132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err="1" smtClean="0">
                          <a:solidFill>
                            <a:srgbClr val="241320"/>
                          </a:solidFill>
                        </a:rPr>
                        <a:t>Regorafenib</a:t>
                      </a:r>
                      <a:r>
                        <a:rPr lang="en-US" dirty="0" smtClean="0">
                          <a:solidFill>
                            <a:srgbClr val="241320"/>
                          </a:solidFill>
                        </a:rPr>
                        <a:t>, N=133</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dirty="0" smtClean="0">
                          <a:solidFill>
                            <a:srgbClr val="241320"/>
                          </a:solidFill>
                        </a:rPr>
                        <a:t>Placebo, N=66</a:t>
                      </a:r>
                      <a:endParaRPr lang="en-US" dirty="0">
                        <a:solidFill>
                          <a:srgbClr val="24132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914400">
                <a:tc>
                  <a:txBody>
                    <a:bodyPr/>
                    <a:lstStyle/>
                    <a:p>
                      <a:pPr algn="ctr"/>
                      <a:r>
                        <a:rPr lang="en-US" dirty="0" smtClean="0"/>
                        <a:t>Median PFS</a:t>
                      </a:r>
                      <a:br>
                        <a:rPr lang="en-US" dirty="0" smtClean="0"/>
                      </a:br>
                      <a:r>
                        <a:rPr lang="en-US" dirty="0" smtClean="0"/>
                        <a:t>(95% CI)</a:t>
                      </a:r>
                      <a:endParaRPr 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dirty="0" smtClean="0"/>
                        <a:t>4.8 months</a:t>
                      </a:r>
                      <a:br>
                        <a:rPr lang="en-US" dirty="0" smtClean="0"/>
                      </a:br>
                      <a:r>
                        <a:rPr lang="en-US" dirty="0" smtClean="0"/>
                        <a:t>(4.1-5.8)</a:t>
                      </a:r>
                      <a:endParaRPr 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dirty="0" smtClean="0"/>
                        <a:t>0.9 months</a:t>
                      </a:r>
                      <a:br>
                        <a:rPr lang="en-US" dirty="0" smtClean="0"/>
                      </a:br>
                      <a:r>
                        <a:rPr lang="en-US" dirty="0" smtClean="0"/>
                        <a:t>(0.9-1.1)</a:t>
                      </a:r>
                      <a:endParaRPr 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685800">
                <a:tc>
                  <a:txBody>
                    <a:bodyPr/>
                    <a:lstStyle/>
                    <a:p>
                      <a:pPr algn="ctr"/>
                      <a:r>
                        <a:rPr lang="en-US" dirty="0" smtClean="0"/>
                        <a:t>Number of events</a:t>
                      </a:r>
                      <a:endParaRPr 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dirty="0" smtClean="0"/>
                        <a:t>81 (60.9%)</a:t>
                      </a:r>
                      <a:endParaRPr 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dirty="0" smtClean="0"/>
                        <a:t>63 (95.5%)</a:t>
                      </a:r>
                      <a:endParaRPr 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sp>
        <p:nvSpPr>
          <p:cNvPr id="4" name="TextBox 3"/>
          <p:cNvSpPr txBox="1"/>
          <p:nvPr/>
        </p:nvSpPr>
        <p:spPr>
          <a:xfrm>
            <a:off x="762000" y="4419600"/>
            <a:ext cx="7924800" cy="646331"/>
          </a:xfrm>
          <a:prstGeom prst="rect">
            <a:avLst/>
          </a:prstGeom>
          <a:noFill/>
        </p:spPr>
        <p:txBody>
          <a:bodyPr wrap="square" rtlCol="0">
            <a:spAutoFit/>
          </a:bodyPr>
          <a:lstStyle/>
          <a:p>
            <a:r>
              <a:rPr lang="en-US" dirty="0" smtClean="0"/>
              <a:t>Hazard ratio (95% CI): 0.27 (0.19-0.39)</a:t>
            </a:r>
            <a:br>
              <a:rPr lang="en-US" dirty="0" smtClean="0"/>
            </a:br>
            <a:r>
              <a:rPr lang="en-US" dirty="0" smtClean="0"/>
              <a:t>1-sided p-value: &lt;0.0001</a:t>
            </a:r>
            <a:endParaRPr lang="en-US" dirty="0"/>
          </a:p>
        </p:txBody>
      </p:sp>
    </p:spTree>
    <p:extLst>
      <p:ext uri="{BB962C8B-B14F-4D97-AF65-F5344CB8AC3E}">
        <p14:creationId xmlns:p14="http://schemas.microsoft.com/office/powerpoint/2010/main" val="30171904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76200"/>
            <a:ext cx="9144000" cy="1096963"/>
          </a:xfrm>
        </p:spPr>
        <p:txBody>
          <a:bodyPr/>
          <a:lstStyle/>
          <a:p>
            <a:r>
              <a:rPr lang="en-US" sz="2800" dirty="0" smtClean="0">
                <a:solidFill>
                  <a:srgbClr val="800000"/>
                </a:solidFill>
              </a:rPr>
              <a:t>Drug-Related Treatment-Emergent Adverse Events</a:t>
            </a:r>
            <a:br>
              <a:rPr lang="en-US" sz="2800" dirty="0" smtClean="0">
                <a:solidFill>
                  <a:srgbClr val="800000"/>
                </a:solidFill>
              </a:rPr>
            </a:br>
            <a:r>
              <a:rPr lang="en-US" sz="2800" dirty="0" smtClean="0">
                <a:solidFill>
                  <a:srgbClr val="800000"/>
                </a:solidFill>
              </a:rPr>
              <a:t>in ≥10% of Patients During Double-Blind Treatment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92517021"/>
              </p:ext>
            </p:extLst>
          </p:nvPr>
        </p:nvGraphicFramePr>
        <p:xfrm>
          <a:off x="228600" y="1074738"/>
          <a:ext cx="8686802" cy="3634028"/>
        </p:xfrm>
        <a:graphic>
          <a:graphicData uri="http://schemas.openxmlformats.org/drawingml/2006/table">
            <a:tbl>
              <a:tblPr/>
              <a:tblGrid>
                <a:gridCol w="2342971"/>
                <a:gridCol w="793178"/>
                <a:gridCol w="793177"/>
                <a:gridCol w="793178"/>
                <a:gridCol w="793177"/>
                <a:gridCol w="793178"/>
                <a:gridCol w="791588"/>
                <a:gridCol w="793177"/>
                <a:gridCol w="793178"/>
              </a:tblGrid>
              <a:tr h="180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chemeClr val="tx2"/>
                        </a:solidFill>
                        <a:effectLst/>
                        <a:latin typeface="Arial" charset="0"/>
                        <a:ea typeface="MS PGothic" pitchFamily="34" charset="-128"/>
                      </a:endParaRPr>
                    </a:p>
                  </a:txBody>
                  <a:tcPr marL="72092" marR="72092" marT="36003" marB="36003" anchor="ctr" horzOverflow="overflow">
                    <a:lnL>
                      <a:noFill/>
                    </a:lnL>
                    <a:lnR>
                      <a:noFill/>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Regorafenib (N=132),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Median 23 </a:t>
                      </a:r>
                      <a:r>
                        <a:rPr kumimoji="0" lang="en-US" sz="1700" b="1" i="0" u="none" strike="noStrike" cap="none" normalizeH="0" baseline="0" dirty="0" err="1" smtClean="0">
                          <a:ln>
                            <a:noFill/>
                          </a:ln>
                          <a:solidFill>
                            <a:schemeClr val="tx2"/>
                          </a:solidFill>
                          <a:effectLst/>
                          <a:latin typeface="Arial" charset="0"/>
                          <a:ea typeface="MS PGothic" pitchFamily="34" charset="-128"/>
                        </a:rPr>
                        <a:t>wks</a:t>
                      </a:r>
                      <a:r>
                        <a:rPr kumimoji="0" lang="en-US" sz="1700" b="1" i="0" u="none" strike="noStrike" cap="none" normalizeH="0" baseline="0" dirty="0" smtClean="0">
                          <a:ln>
                            <a:noFill/>
                          </a:ln>
                          <a:solidFill>
                            <a:schemeClr val="tx2"/>
                          </a:solidFill>
                          <a:effectLst/>
                          <a:latin typeface="Arial" charset="0"/>
                          <a:ea typeface="MS PGothic" pitchFamily="34" charset="-128"/>
                        </a:rPr>
                        <a:t> exposure</a:t>
                      </a:r>
                    </a:p>
                  </a:txBody>
                  <a:tcPr marL="72092" marR="72092" marT="36003" marB="36003" anchor="ctr"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Placebo (N=66),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Median 7 </a:t>
                      </a:r>
                      <a:r>
                        <a:rPr kumimoji="0" lang="en-US" sz="1700" b="1" i="0" u="none" strike="noStrike" cap="none" normalizeH="0" baseline="0" dirty="0" err="1" smtClean="0">
                          <a:ln>
                            <a:noFill/>
                          </a:ln>
                          <a:solidFill>
                            <a:schemeClr val="tx2"/>
                          </a:solidFill>
                          <a:effectLst/>
                          <a:latin typeface="Arial" charset="0"/>
                          <a:ea typeface="MS PGothic" pitchFamily="34" charset="-128"/>
                        </a:rPr>
                        <a:t>wks</a:t>
                      </a:r>
                      <a:r>
                        <a:rPr kumimoji="0" lang="en-US" sz="1700" b="1" i="0" u="none" strike="noStrike" cap="none" normalizeH="0" baseline="0" dirty="0" smtClean="0">
                          <a:ln>
                            <a:noFill/>
                          </a:ln>
                          <a:solidFill>
                            <a:schemeClr val="tx2"/>
                          </a:solidFill>
                          <a:effectLst/>
                          <a:latin typeface="Arial" charset="0"/>
                          <a:ea typeface="MS PGothic" pitchFamily="34" charset="-128"/>
                        </a:rPr>
                        <a:t> exposure</a:t>
                      </a:r>
                    </a:p>
                  </a:txBody>
                  <a:tcPr marL="72092" marR="72092" marT="36003" marB="36003" anchor="ctr" horzOverflow="overflow">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r>
              <a:tr h="180000">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Grade</a:t>
                      </a:r>
                    </a:p>
                  </a:txBody>
                  <a:tcPr marL="72092" marR="72092" marT="36003" marB="36003" anchor="ctr" horzOverflow="overflow">
                    <a:lnL>
                      <a:noFill/>
                    </a:lnL>
                    <a:lnR>
                      <a:noFill/>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All</a:t>
                      </a:r>
                    </a:p>
                  </a:txBody>
                  <a:tcPr marL="72092" marR="72092" marT="36003" marB="36003"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3</a:t>
                      </a:r>
                    </a:p>
                  </a:txBody>
                  <a:tcPr marL="72092" marR="72092" marT="36003" marB="36003"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4</a:t>
                      </a:r>
                    </a:p>
                  </a:txBody>
                  <a:tcPr marL="72092" marR="72092" marT="36003" marB="36003"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5</a:t>
                      </a:r>
                    </a:p>
                  </a:txBody>
                  <a:tcPr marL="72092" marR="72092" marT="36003" marB="36003"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All</a:t>
                      </a:r>
                    </a:p>
                  </a:txBody>
                  <a:tcPr marL="72092" marR="72092" marT="36003" marB="36003" horzOverflow="overflow">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3</a:t>
                      </a:r>
                    </a:p>
                  </a:txBody>
                  <a:tcPr marL="72092" marR="72092" marT="36003" marB="36003"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4</a:t>
                      </a:r>
                    </a:p>
                  </a:txBody>
                  <a:tcPr marL="72092" marR="72092" marT="36003" marB="36003"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2"/>
                          </a:solidFill>
                          <a:effectLst/>
                          <a:latin typeface="Arial" charset="0"/>
                          <a:ea typeface="MS PGothic" pitchFamily="34" charset="-128"/>
                        </a:rPr>
                        <a:t>5</a:t>
                      </a:r>
                    </a:p>
                  </a:txBody>
                  <a:tcPr marL="72092" marR="72092" marT="36003" marB="36003"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180000">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Hand-foot skin reaction</a:t>
                      </a:r>
                    </a:p>
                  </a:txBody>
                  <a:tcPr marT="45724" marB="45724" anchor="ctr" horzOverflow="overflow">
                    <a:lnL>
                      <a:noFill/>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56.1</a:t>
                      </a:r>
                    </a:p>
                  </a:txBody>
                  <a:tcPr marT="45724" marB="45724" anchor="ctr" horzOverflow="overflow">
                    <a:lnL>
                      <a:noFill/>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1" i="0" u="none" strike="noStrike" cap="none" normalizeH="0" baseline="0" dirty="0" smtClean="0">
                          <a:ln>
                            <a:noFill/>
                          </a:ln>
                          <a:solidFill>
                            <a:srgbClr val="800000"/>
                          </a:solidFill>
                          <a:effectLst/>
                          <a:latin typeface="+mn-lt"/>
                          <a:cs typeface="Arial" charset="0"/>
                        </a:rPr>
                        <a:t>19.7</a:t>
                      </a:r>
                    </a:p>
                  </a:txBody>
                  <a:tcPr marT="45724" marB="45724" anchor="ctr" horzOverflow="overflow">
                    <a:lnL>
                      <a:noFill/>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15.2</a:t>
                      </a:r>
                    </a:p>
                  </a:txBody>
                  <a:tcPr marT="45724" marB="45724" anchor="ctr" horzOverflow="overflow">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1" i="0" u="none" strike="noStrike" cap="none" normalizeH="0" baseline="0" dirty="0" smtClean="0">
                          <a:ln>
                            <a:noFill/>
                          </a:ln>
                          <a:solidFill>
                            <a:srgbClr val="800000"/>
                          </a:solidFill>
                          <a:effectLst/>
                          <a:latin typeface="+mn-lt"/>
                          <a:cs typeface="Arial" charset="0"/>
                        </a:rPr>
                        <a:t>1.5</a:t>
                      </a:r>
                    </a:p>
                  </a:txBody>
                  <a:tcPr marT="45724" marB="45724" anchor="ctr" horzOverflow="overflow">
                    <a:lnL>
                      <a:noFill/>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r>
              <a:tr h="180000">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Times New Roman" pitchFamily="18" charset="0"/>
                        </a:rPr>
                        <a:t>Hypertension</a:t>
                      </a:r>
                      <a:endParaRPr kumimoji="0" lang="en-US" sz="1700" b="0" i="0" u="none" strike="noStrike" cap="none" normalizeH="0" baseline="0" dirty="0" smtClean="0">
                        <a:ln>
                          <a:noFill/>
                        </a:ln>
                        <a:solidFill>
                          <a:srgbClr val="800000"/>
                        </a:solidFill>
                        <a:effectLst/>
                        <a:latin typeface="+mn-lt"/>
                        <a:cs typeface="Arial" charset="0"/>
                      </a:endParaRPr>
                    </a:p>
                  </a:txBody>
                  <a:tcPr marT="45724" marB="45724" anchor="ctr" horzOverflow="overflow">
                    <a:lnL>
                      <a:noFill/>
                    </a:lnL>
                    <a:lnR>
                      <a:noFill/>
                    </a:lnR>
                    <a:lnT w="12700" cap="flat" cmpd="sng" algn="ctr">
                      <a:no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Times New Roman" pitchFamily="18" charset="0"/>
                        </a:rPr>
                        <a:t>48.5</a:t>
                      </a:r>
                      <a:endParaRPr kumimoji="0" lang="en-US" sz="1700" b="0" i="0" u="none" strike="noStrike" cap="none" normalizeH="0" baseline="0" dirty="0" smtClean="0">
                        <a:ln>
                          <a:noFill/>
                        </a:ln>
                        <a:solidFill>
                          <a:srgbClr val="800000"/>
                        </a:solidFill>
                        <a:effectLst/>
                        <a:latin typeface="+mn-lt"/>
                        <a:cs typeface="Arial" charset="0"/>
                      </a:endParaRPr>
                    </a:p>
                  </a:txBody>
                  <a:tcPr marT="45724" marB="45724" anchor="ctr" horzOverflow="overflow">
                    <a:lnL>
                      <a:noFill/>
                    </a:lnL>
                    <a:lnR>
                      <a:noFill/>
                    </a:lnR>
                    <a:lnT w="12700" cap="flat" cmpd="sng" algn="ctr">
                      <a:no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1" i="0" u="none" strike="noStrike" cap="none" normalizeH="0" baseline="0" dirty="0" smtClean="0">
                          <a:ln>
                            <a:noFill/>
                          </a:ln>
                          <a:solidFill>
                            <a:srgbClr val="800000"/>
                          </a:solidFill>
                          <a:effectLst/>
                          <a:latin typeface="+mn-lt"/>
                          <a:cs typeface="Times New Roman" pitchFamily="18" charset="0"/>
                        </a:rPr>
                        <a:t>22.7</a:t>
                      </a:r>
                      <a:endParaRPr kumimoji="0" lang="en-US" sz="1700" b="1" i="0" u="none" strike="noStrike" cap="none" normalizeH="0" baseline="0" dirty="0" smtClean="0">
                        <a:ln>
                          <a:noFill/>
                        </a:ln>
                        <a:solidFill>
                          <a:srgbClr val="800000"/>
                        </a:solidFill>
                        <a:effectLst/>
                        <a:latin typeface="+mn-lt"/>
                        <a:cs typeface="Arial" charset="0"/>
                      </a:endParaRPr>
                    </a:p>
                  </a:txBody>
                  <a:tcPr marT="45724" marB="45724" anchor="ctr" horzOverflow="overflow">
                    <a:lnL>
                      <a:noFill/>
                    </a:lnL>
                    <a:lnR>
                      <a:noFill/>
                    </a:lnR>
                    <a:lnT w="12700" cap="flat" cmpd="sng" algn="ctr">
                      <a:no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Times New Roman" pitchFamily="18" charset="0"/>
                        </a:rPr>
                        <a:t>0.8</a:t>
                      </a:r>
                      <a:endParaRPr kumimoji="0" lang="en-US" sz="1700" b="0" i="0" u="none" strike="noStrike" cap="none" normalizeH="0" baseline="0" dirty="0" smtClean="0">
                        <a:ln>
                          <a:noFill/>
                        </a:ln>
                        <a:solidFill>
                          <a:srgbClr val="800000"/>
                        </a:solidFill>
                        <a:effectLst/>
                        <a:latin typeface="+mn-lt"/>
                        <a:cs typeface="Arial" charset="0"/>
                      </a:endParaRPr>
                    </a:p>
                  </a:txBody>
                  <a:tcPr marT="45724" marB="45724" anchor="ctr" horzOverflow="overflow">
                    <a:lnL>
                      <a:noFill/>
                    </a:lnL>
                    <a:lnR>
                      <a:noFill/>
                    </a:lnR>
                    <a:lnT w="12700" cap="flat" cmpd="sng" algn="ctr">
                      <a:no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Times New Roman" pitchFamily="18" charset="0"/>
                        </a:rPr>
                        <a:t>0</a:t>
                      </a:r>
                      <a:endParaRPr kumimoji="0" lang="en-US" sz="1700" b="0" i="0" u="none" strike="noStrike" cap="none" normalizeH="0" baseline="0" dirty="0" smtClean="0">
                        <a:ln>
                          <a:noFill/>
                        </a:ln>
                        <a:solidFill>
                          <a:srgbClr val="800000"/>
                        </a:solidFill>
                        <a:effectLst/>
                        <a:latin typeface="+mn-lt"/>
                        <a:cs typeface="Arial" charset="0"/>
                      </a:endParaRPr>
                    </a:p>
                  </a:txBody>
                  <a:tcPr marT="45724" marB="45724" anchor="ctr" horzOverflow="overflow">
                    <a:lnL>
                      <a:noFill/>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16.7</a:t>
                      </a:r>
                    </a:p>
                  </a:txBody>
                  <a:tcPr marT="45724" marB="45724" anchor="ctr" horzOverflow="overflow">
                    <a:lnL w="1270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1" i="0" u="none" strike="noStrike" cap="none" normalizeH="0" baseline="0" dirty="0" smtClean="0">
                          <a:ln>
                            <a:noFill/>
                          </a:ln>
                          <a:solidFill>
                            <a:srgbClr val="800000"/>
                          </a:solidFill>
                          <a:effectLst/>
                          <a:latin typeface="+mn-lt"/>
                          <a:cs typeface="Arial" charset="0"/>
                        </a:rPr>
                        <a:t>3.0</a:t>
                      </a:r>
                    </a:p>
                  </a:txBody>
                  <a:tcPr marT="45724" marB="45724" anchor="ctr" horzOverflow="overflow">
                    <a:lnL>
                      <a:noFill/>
                    </a:lnL>
                    <a:lnR>
                      <a:noFill/>
                    </a:lnR>
                    <a:lnT w="12700" cap="flat" cmpd="sng" algn="ctr">
                      <a:no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Times New Roman" pitchFamily="18" charset="0"/>
                        </a:rPr>
                        <a:t>0</a:t>
                      </a:r>
                      <a:endParaRPr kumimoji="0" lang="en-US" sz="1700" b="0" i="0" u="none" strike="noStrike" cap="none" normalizeH="0" baseline="0" dirty="0" smtClean="0">
                        <a:ln>
                          <a:noFill/>
                        </a:ln>
                        <a:solidFill>
                          <a:srgbClr val="800000"/>
                        </a:solidFill>
                        <a:effectLst/>
                        <a:latin typeface="+mn-lt"/>
                        <a:cs typeface="Arial" charset="0"/>
                      </a:endParaRPr>
                    </a:p>
                  </a:txBody>
                  <a:tcPr marT="45724" marB="45724" anchor="ctr" horzOverflow="overflow">
                    <a:lnL>
                      <a:noFill/>
                    </a:lnL>
                    <a:lnR>
                      <a:noFill/>
                    </a:lnR>
                    <a:lnT w="12700" cap="flat" cmpd="sng" algn="ctr">
                      <a:no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w="12700" cap="flat" cmpd="sng" algn="ctr">
                      <a:noFill/>
                      <a:prstDash val="solid"/>
                      <a:round/>
                      <a:headEnd type="none" w="med" len="med"/>
                      <a:tailEnd type="none" w="med" len="med"/>
                    </a:lnT>
                    <a:lnB>
                      <a:noFill/>
                    </a:lnB>
                    <a:lnTlToBr>
                      <a:noFill/>
                    </a:lnTlToBr>
                    <a:lnBlToTr>
                      <a:noFill/>
                    </a:lnBlToTr>
                    <a:noFill/>
                  </a:tcPr>
                </a:tc>
              </a:tr>
              <a:tr h="180000">
                <a:tc>
                  <a:txBody>
                    <a:bodyPr/>
                    <a:lstStyle/>
                    <a:p>
                      <a:pPr algn="l"/>
                      <a:r>
                        <a:rPr lang="de-DE" sz="1700" dirty="0" smtClean="0">
                          <a:solidFill>
                            <a:srgbClr val="800000"/>
                          </a:solidFill>
                        </a:rPr>
                        <a:t>Diarrhea</a:t>
                      </a:r>
                      <a:endParaRPr lang="de-DE" sz="1700" dirty="0">
                        <a:solidFill>
                          <a:srgbClr val="800000"/>
                        </a:solidFill>
                      </a:endParaRPr>
                    </a:p>
                  </a:txBody>
                  <a:tcPr marT="45724" marB="45724" anchor="ctr" horzOverflow="overflow">
                    <a:lnL>
                      <a:noFill/>
                    </a:lnL>
                    <a:lnR>
                      <a:noFill/>
                    </a:lnR>
                    <a:lnT>
                      <a:noFill/>
                    </a:lnT>
                    <a:lnB>
                      <a:noFill/>
                    </a:lnB>
                    <a:lnTlToBr>
                      <a:noFill/>
                    </a:lnTlToBr>
                    <a:lnBlToTr>
                      <a:noFill/>
                    </a:lnBlToTr>
                    <a:noFill/>
                  </a:tcPr>
                </a:tc>
                <a:tc>
                  <a:txBody>
                    <a:bodyPr/>
                    <a:lstStyle/>
                    <a:p>
                      <a:pPr algn="ctr"/>
                      <a:r>
                        <a:rPr lang="de-DE" sz="1700" dirty="0" smtClean="0">
                          <a:solidFill>
                            <a:srgbClr val="800000"/>
                          </a:solidFill>
                        </a:rPr>
                        <a:t>40.9</a:t>
                      </a:r>
                      <a:endParaRPr lang="de-DE" sz="1700" dirty="0">
                        <a:solidFill>
                          <a:srgbClr val="800000"/>
                        </a:solidFill>
                      </a:endParaRPr>
                    </a:p>
                  </a:txBody>
                  <a:tcPr marT="45724" marB="45724" anchor="ctr" horzOverflow="overflow">
                    <a:lnL>
                      <a:noFill/>
                    </a:lnL>
                    <a:lnR>
                      <a:noFill/>
                    </a:lnR>
                    <a:lnT>
                      <a:noFill/>
                    </a:lnT>
                    <a:lnB>
                      <a:noFill/>
                    </a:lnB>
                    <a:lnTlToBr>
                      <a:noFill/>
                    </a:lnTlToBr>
                    <a:lnBlToTr>
                      <a:noFill/>
                    </a:lnBlToTr>
                    <a:noFill/>
                  </a:tcPr>
                </a:tc>
                <a:tc>
                  <a:txBody>
                    <a:bodyPr/>
                    <a:lstStyle/>
                    <a:p>
                      <a:pPr algn="ctr"/>
                      <a:r>
                        <a:rPr lang="de-DE" sz="1700" dirty="0" smtClean="0">
                          <a:solidFill>
                            <a:srgbClr val="800000"/>
                          </a:solidFill>
                        </a:rPr>
                        <a:t>5.3</a:t>
                      </a:r>
                      <a:endParaRPr lang="de-DE" sz="1700" dirty="0">
                        <a:solidFill>
                          <a:srgbClr val="800000"/>
                        </a:solidFill>
                      </a:endParaRPr>
                    </a:p>
                  </a:txBody>
                  <a:tcPr marT="45724" marB="45724" anchor="ctr" horzOverflow="overflow">
                    <a:lnL>
                      <a:noFill/>
                    </a:lnL>
                    <a:lnR>
                      <a:noFill/>
                    </a:lnR>
                    <a:lnT>
                      <a:noFill/>
                    </a:lnT>
                    <a:lnB>
                      <a:noFill/>
                    </a:lnB>
                    <a:lnTlToBr>
                      <a:noFill/>
                    </a:lnTlToBr>
                    <a:lnBlToTr>
                      <a:noFill/>
                    </a:lnBlToTr>
                    <a:noFill/>
                  </a:tcPr>
                </a:tc>
                <a:tc>
                  <a:txBody>
                    <a:bodyPr/>
                    <a:lstStyle/>
                    <a:p>
                      <a:pPr algn="ctr"/>
                      <a:r>
                        <a:rPr lang="de-DE" sz="1700" dirty="0" smtClean="0">
                          <a:solidFill>
                            <a:srgbClr val="800000"/>
                          </a:solidFill>
                        </a:rPr>
                        <a:t>0</a:t>
                      </a:r>
                      <a:endParaRPr lang="de-DE" sz="1700" dirty="0">
                        <a:solidFill>
                          <a:srgbClr val="800000"/>
                        </a:solidFill>
                      </a:endParaRPr>
                    </a:p>
                  </a:txBody>
                  <a:tcPr marT="45724" marB="45724" anchor="ctr" horzOverflow="overflow">
                    <a:lnL>
                      <a:noFill/>
                    </a:lnL>
                    <a:lnR>
                      <a:noFill/>
                    </a:lnR>
                    <a:lnT>
                      <a:noFill/>
                    </a:lnT>
                    <a:lnB>
                      <a:noFill/>
                    </a:lnB>
                    <a:lnTlToBr>
                      <a:noFill/>
                    </a:lnTlToBr>
                    <a:lnBlToTr>
                      <a:noFill/>
                    </a:lnBlToTr>
                    <a:noFill/>
                  </a:tcPr>
                </a:tc>
                <a:tc>
                  <a:txBody>
                    <a:bodyPr/>
                    <a:lstStyle/>
                    <a:p>
                      <a:pPr algn="ctr"/>
                      <a:r>
                        <a:rPr lang="de-DE" sz="1700" dirty="0" smtClean="0">
                          <a:solidFill>
                            <a:srgbClr val="800000"/>
                          </a:solidFill>
                        </a:rPr>
                        <a:t>0</a:t>
                      </a:r>
                      <a:endParaRPr lang="de-DE" sz="1700" dirty="0">
                        <a:solidFill>
                          <a:srgbClr val="800000"/>
                        </a:solidFill>
                      </a:endParaRPr>
                    </a:p>
                  </a:txBody>
                  <a:tcPr marT="45724" marB="45724" anchor="ctr" horzOverflow="overflow">
                    <a:lnL>
                      <a:noFill/>
                    </a:lnL>
                    <a:lnR w="1270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algn="ctr"/>
                      <a:r>
                        <a:rPr lang="de-DE" sz="1700" dirty="0" smtClean="0">
                          <a:solidFill>
                            <a:srgbClr val="800000"/>
                          </a:solidFill>
                        </a:rPr>
                        <a:t>7.6</a:t>
                      </a:r>
                      <a:endParaRPr lang="de-DE" sz="1700" dirty="0">
                        <a:solidFill>
                          <a:srgbClr val="800000"/>
                        </a:solidFill>
                      </a:endParaRPr>
                    </a:p>
                  </a:txBody>
                  <a:tcPr marT="45724" marB="45724" anchor="ct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algn="ctr"/>
                      <a:r>
                        <a:rPr lang="de-DE" sz="1700" dirty="0" smtClean="0">
                          <a:solidFill>
                            <a:srgbClr val="800000"/>
                          </a:solidFill>
                        </a:rPr>
                        <a:t>0</a:t>
                      </a:r>
                      <a:endParaRPr lang="de-DE" sz="1700" dirty="0">
                        <a:solidFill>
                          <a:srgbClr val="800000"/>
                        </a:solidFill>
                      </a:endParaRPr>
                    </a:p>
                  </a:txBody>
                  <a:tcPr marT="45724" marB="45724" anchor="ctr" horzOverflow="overflow">
                    <a:lnL>
                      <a:noFill/>
                    </a:lnL>
                    <a:lnR>
                      <a:noFill/>
                    </a:lnR>
                    <a:lnT>
                      <a:noFill/>
                    </a:lnT>
                    <a:lnB>
                      <a:noFill/>
                    </a:lnB>
                    <a:lnTlToBr>
                      <a:noFill/>
                    </a:lnTlToBr>
                    <a:lnBlToTr>
                      <a:noFill/>
                    </a:lnBlToTr>
                    <a:noFill/>
                  </a:tcPr>
                </a:tc>
                <a:tc>
                  <a:txBody>
                    <a:bodyPr/>
                    <a:lstStyle/>
                    <a:p>
                      <a:pPr algn="ctr"/>
                      <a:r>
                        <a:rPr lang="de-DE" sz="1700" dirty="0" smtClean="0">
                          <a:solidFill>
                            <a:srgbClr val="800000"/>
                          </a:solidFill>
                        </a:rPr>
                        <a:t>0</a:t>
                      </a:r>
                      <a:endParaRPr lang="de-DE" sz="1700" dirty="0">
                        <a:solidFill>
                          <a:srgbClr val="800000"/>
                        </a:solidFill>
                      </a:endParaRPr>
                    </a:p>
                  </a:txBody>
                  <a:tcPr marT="45724" marB="45724" anchor="ctr" horzOverflow="overflow">
                    <a:lnL>
                      <a:noFill/>
                    </a:lnL>
                    <a:lnR>
                      <a:noFill/>
                    </a:lnR>
                    <a:lnT>
                      <a:noFill/>
                    </a:lnT>
                    <a:lnB>
                      <a:noFill/>
                    </a:lnB>
                    <a:lnTlToBr>
                      <a:noFill/>
                    </a:lnTlToBr>
                    <a:lnBlToTr>
                      <a:noFill/>
                    </a:lnBlToTr>
                    <a:noFill/>
                  </a:tcPr>
                </a:tc>
                <a:tc>
                  <a:txBody>
                    <a:bodyPr/>
                    <a:lstStyle/>
                    <a:p>
                      <a:pPr algn="ctr"/>
                      <a:r>
                        <a:rPr lang="de-DE" sz="1700" dirty="0" smtClean="0">
                          <a:solidFill>
                            <a:srgbClr val="800000"/>
                          </a:solidFill>
                        </a:rPr>
                        <a:t>0</a:t>
                      </a:r>
                      <a:endParaRPr lang="de-DE" sz="1700" dirty="0">
                        <a:solidFill>
                          <a:srgbClr val="800000"/>
                        </a:solidFill>
                      </a:endParaRPr>
                    </a:p>
                  </a:txBody>
                  <a:tcPr marT="45724" marB="45724" anchor="ctr" horzOverflow="overflow">
                    <a:lnL>
                      <a:noFill/>
                    </a:lnL>
                    <a:lnR>
                      <a:noFill/>
                    </a:lnR>
                    <a:lnT>
                      <a:noFill/>
                    </a:lnT>
                    <a:lnB>
                      <a:noFill/>
                    </a:lnB>
                    <a:lnTlToBr>
                      <a:noFill/>
                    </a:lnTlToBr>
                    <a:lnBlToTr>
                      <a:noFill/>
                    </a:lnBlToTr>
                    <a:noFill/>
                  </a:tcPr>
                </a:tc>
              </a:tr>
              <a:tr h="180000">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Fatigue</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38.6</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2.3</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w="1270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27.3</a:t>
                      </a:r>
                    </a:p>
                  </a:txBody>
                  <a:tcPr marT="45724" marB="45724" anchor="ct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1.5</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1.5</a:t>
                      </a:r>
                    </a:p>
                  </a:txBody>
                  <a:tcPr marT="45724" marB="45724" anchor="ctr" horzOverflow="overflow">
                    <a:lnL>
                      <a:noFill/>
                    </a:lnL>
                    <a:lnR>
                      <a:noFill/>
                    </a:lnR>
                    <a:lnT>
                      <a:noFill/>
                    </a:lnT>
                    <a:lnB>
                      <a:noFill/>
                    </a:lnB>
                    <a:lnTlToBr>
                      <a:noFill/>
                    </a:lnTlToBr>
                    <a:lnBlToTr>
                      <a:noFill/>
                    </a:lnBlToTr>
                    <a:noFill/>
                  </a:tcPr>
                </a:tc>
              </a:tr>
              <a:tr h="180000">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Mucositis, oral</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37.9</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1.5</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w="1270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9.1</a:t>
                      </a:r>
                    </a:p>
                  </a:txBody>
                  <a:tcPr marT="45724" marB="45724" anchor="ct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1.5</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r>
              <a:tr h="180000">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Alopecia</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23.5</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1.5</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w="1270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3.0</a:t>
                      </a:r>
                    </a:p>
                  </a:txBody>
                  <a:tcPr marT="45724" marB="45724" anchor="ct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r>
              <a:tr h="180000">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Hoarseness</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22.0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w="12700" cap="flat" cmpd="sng" algn="ctr">
                      <a:solidFill>
                        <a:schemeClr val="bg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4.5</a:t>
                      </a:r>
                    </a:p>
                  </a:txBody>
                  <a:tcPr marT="45724" marB="45724" anchor="ct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700" b="0" i="0" u="none" strike="noStrike" cap="none" normalizeH="0" baseline="0" dirty="0" smtClean="0">
                          <a:ln>
                            <a:noFill/>
                          </a:ln>
                          <a:solidFill>
                            <a:srgbClr val="800000"/>
                          </a:solidFill>
                          <a:effectLst/>
                          <a:latin typeface="+mn-lt"/>
                          <a:cs typeface="Arial" charset="0"/>
                        </a:rPr>
                        <a:t>0</a:t>
                      </a:r>
                    </a:p>
                  </a:txBody>
                  <a:tcPr marT="45724" marB="45724" anchor="ctr" horzOverflow="overflow">
                    <a:lnL>
                      <a:noFill/>
                    </a:lnL>
                    <a:lnR>
                      <a:noFill/>
                    </a:lnR>
                    <a:lnT>
                      <a:noFill/>
                    </a:lnT>
                    <a:lnB>
                      <a:noFill/>
                    </a:lnB>
                    <a:lnTlToBr>
                      <a:noFill/>
                    </a:lnTlToBr>
                    <a:lnBlToTr>
                      <a:noFill/>
                    </a:lnBlToTr>
                    <a:noFill/>
                  </a:tcPr>
                </a:tc>
              </a:tr>
            </a:tbl>
          </a:graphicData>
        </a:graphic>
      </p:graphicFrame>
      <p:sp>
        <p:nvSpPr>
          <p:cNvPr id="5" name="Rectangle 4"/>
          <p:cNvSpPr/>
          <p:nvPr/>
        </p:nvSpPr>
        <p:spPr>
          <a:xfrm>
            <a:off x="3429000" y="1684338"/>
            <a:ext cx="685800" cy="1668462"/>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7" name="Rectangle 6"/>
          <p:cNvSpPr/>
          <p:nvPr/>
        </p:nvSpPr>
        <p:spPr>
          <a:xfrm>
            <a:off x="6625046" y="1676400"/>
            <a:ext cx="685800" cy="1668462"/>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useBgFill="1">
        <p:nvSpPr>
          <p:cNvPr id="2" name="TextBox 1"/>
          <p:cNvSpPr txBox="1"/>
          <p:nvPr/>
        </p:nvSpPr>
        <p:spPr>
          <a:xfrm>
            <a:off x="0" y="4801850"/>
            <a:ext cx="9144000" cy="1446550"/>
          </a:xfrm>
          <a:prstGeom prst="rect">
            <a:avLst/>
          </a:prstGeom>
        </p:spPr>
        <p:txBody>
          <a:bodyPr wrap="square" rtlCol="0">
            <a:spAutoFit/>
          </a:bodyPr>
          <a:lstStyle/>
          <a:p>
            <a:r>
              <a:rPr lang="en-US" sz="2000" dirty="0" smtClean="0">
                <a:solidFill>
                  <a:srgbClr val="FFFF00"/>
                </a:solidFill>
              </a:rPr>
              <a:t>			    </a:t>
            </a:r>
            <a:r>
              <a:rPr lang="en-US" sz="2000" dirty="0" smtClean="0">
                <a:solidFill>
                  <a:srgbClr val="24491B"/>
                </a:solidFill>
              </a:rPr>
              <a:t>Treatment-Emergent Adverse Events Leading to </a:t>
            </a:r>
            <a:br>
              <a:rPr lang="en-US" sz="2000" dirty="0" smtClean="0">
                <a:solidFill>
                  <a:srgbClr val="24491B"/>
                </a:solidFill>
              </a:rPr>
            </a:br>
            <a:r>
              <a:rPr lang="en-US" sz="2000" dirty="0" smtClean="0">
                <a:solidFill>
                  <a:srgbClr val="24491B"/>
                </a:solidFill>
              </a:rPr>
              <a:t>                                            Permanent Discontinuation of Study Treatment</a:t>
            </a:r>
          </a:p>
          <a:p>
            <a:r>
              <a:rPr lang="en-US" dirty="0">
                <a:solidFill>
                  <a:srgbClr val="24491B"/>
                </a:solidFill>
              </a:rPr>
              <a:t>	</a:t>
            </a:r>
            <a:r>
              <a:rPr lang="en-US" dirty="0" smtClean="0">
                <a:solidFill>
                  <a:srgbClr val="24491B"/>
                </a:solidFill>
              </a:rPr>
              <a:t>		        </a:t>
            </a:r>
            <a:r>
              <a:rPr lang="en-US" sz="2400" u="sng" dirty="0" err="1" smtClean="0">
                <a:solidFill>
                  <a:srgbClr val="24491B"/>
                </a:solidFill>
              </a:rPr>
              <a:t>Regorafenib</a:t>
            </a:r>
            <a:r>
              <a:rPr lang="en-US" sz="2400" dirty="0" smtClean="0">
                <a:solidFill>
                  <a:srgbClr val="24491B"/>
                </a:solidFill>
              </a:rPr>
              <a:t>		</a:t>
            </a:r>
            <a:r>
              <a:rPr lang="en-US" sz="2400" u="sng" dirty="0" smtClean="0">
                <a:solidFill>
                  <a:srgbClr val="24491B"/>
                </a:solidFill>
              </a:rPr>
              <a:t>Placebo </a:t>
            </a:r>
          </a:p>
          <a:p>
            <a:r>
              <a:rPr lang="en-US" dirty="0">
                <a:solidFill>
                  <a:srgbClr val="24491B"/>
                </a:solidFill>
              </a:rPr>
              <a:t>	</a:t>
            </a:r>
            <a:r>
              <a:rPr lang="en-US" dirty="0" smtClean="0">
                <a:solidFill>
                  <a:srgbClr val="24491B"/>
                </a:solidFill>
              </a:rPr>
              <a:t>		            </a:t>
            </a:r>
            <a:r>
              <a:rPr lang="en-US" sz="2400" dirty="0" smtClean="0">
                <a:solidFill>
                  <a:srgbClr val="24491B"/>
                </a:solidFill>
              </a:rPr>
              <a:t>8 (6.1%)		</a:t>
            </a:r>
            <a:r>
              <a:rPr lang="en-US" sz="2400" dirty="0">
                <a:solidFill>
                  <a:srgbClr val="24491B"/>
                </a:solidFill>
              </a:rPr>
              <a:t> </a:t>
            </a:r>
            <a:r>
              <a:rPr lang="en-US" sz="2400" dirty="0" smtClean="0">
                <a:solidFill>
                  <a:srgbClr val="24491B"/>
                </a:solidFill>
              </a:rPr>
              <a:t>5 (7.6%)</a:t>
            </a:r>
            <a:endParaRPr lang="en-US" dirty="0">
              <a:solidFill>
                <a:srgbClr val="FFFF00"/>
              </a:solidFill>
            </a:endParaRPr>
          </a:p>
        </p:txBody>
      </p:sp>
      <p:cxnSp>
        <p:nvCxnSpPr>
          <p:cNvPr id="11" name="Straight Connector 10"/>
          <p:cNvCxnSpPr/>
          <p:nvPr/>
        </p:nvCxnSpPr>
        <p:spPr>
          <a:xfrm>
            <a:off x="0" y="4724400"/>
            <a:ext cx="9144000" cy="0"/>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800000"/>
                </a:solidFill>
                <a:latin typeface="Chalkboard"/>
                <a:cs typeface="Chalkboard"/>
              </a:rPr>
              <a:t>Therapy for metastatic GIST</a:t>
            </a:r>
            <a:endParaRPr lang="en-US" sz="3200" dirty="0">
              <a:solidFill>
                <a:srgbClr val="800000"/>
              </a:solidFill>
              <a:latin typeface="Chalkboard"/>
              <a:cs typeface="Chalkboard"/>
            </a:endParaRPr>
          </a:p>
        </p:txBody>
      </p:sp>
      <p:sp>
        <p:nvSpPr>
          <p:cNvPr id="3" name="Content Placeholder 2"/>
          <p:cNvSpPr>
            <a:spLocks noGrp="1"/>
          </p:cNvSpPr>
          <p:nvPr>
            <p:ph idx="1"/>
          </p:nvPr>
        </p:nvSpPr>
        <p:spPr/>
        <p:txBody>
          <a:bodyPr/>
          <a:lstStyle/>
          <a:p>
            <a:r>
              <a:rPr lang="en-US" sz="2800" dirty="0" smtClean="0">
                <a:solidFill>
                  <a:schemeClr val="tx1"/>
                </a:solidFill>
                <a:latin typeface="Chalkboard"/>
                <a:cs typeface="Chalkboard"/>
              </a:rPr>
              <a:t>1</a:t>
            </a:r>
            <a:r>
              <a:rPr lang="en-US" sz="2800" baseline="30000" dirty="0" smtClean="0">
                <a:solidFill>
                  <a:schemeClr val="tx1"/>
                </a:solidFill>
                <a:latin typeface="Chalkboard"/>
                <a:cs typeface="Chalkboard"/>
              </a:rPr>
              <a:t>st</a:t>
            </a:r>
            <a:r>
              <a:rPr lang="en-US" sz="2800" dirty="0" smtClean="0">
                <a:solidFill>
                  <a:schemeClr val="tx1"/>
                </a:solidFill>
                <a:latin typeface="Chalkboard"/>
                <a:cs typeface="Chalkboard"/>
              </a:rPr>
              <a:t> line: </a:t>
            </a:r>
            <a:r>
              <a:rPr lang="en-US" sz="2800" dirty="0" err="1" smtClean="0">
                <a:solidFill>
                  <a:schemeClr val="tx1"/>
                </a:solidFill>
                <a:latin typeface="Chalkboard"/>
                <a:cs typeface="Chalkboard"/>
              </a:rPr>
              <a:t>Imatinib</a:t>
            </a:r>
            <a:r>
              <a:rPr lang="en-US" sz="2800" dirty="0" smtClean="0">
                <a:solidFill>
                  <a:schemeClr val="tx1"/>
                </a:solidFill>
                <a:latin typeface="Chalkboard"/>
                <a:cs typeface="Chalkboard"/>
              </a:rPr>
              <a:t> (dose escalate exon 9 </a:t>
            </a:r>
            <a:r>
              <a:rPr lang="en-US" sz="2800" i="1" dirty="0" err="1" smtClean="0">
                <a:solidFill>
                  <a:schemeClr val="tx1"/>
                </a:solidFill>
                <a:latin typeface="Chalkboard"/>
                <a:cs typeface="Chalkboard"/>
              </a:rPr>
              <a:t>mut</a:t>
            </a:r>
            <a:r>
              <a:rPr lang="en-US" sz="2800" dirty="0" smtClean="0">
                <a:solidFill>
                  <a:schemeClr val="tx1"/>
                </a:solidFill>
                <a:latin typeface="Chalkboard"/>
                <a:cs typeface="Chalkboard"/>
              </a:rPr>
              <a:t>)</a:t>
            </a:r>
          </a:p>
          <a:p>
            <a:r>
              <a:rPr lang="en-US" sz="2800" dirty="0" smtClean="0">
                <a:solidFill>
                  <a:schemeClr val="tx1"/>
                </a:solidFill>
                <a:latin typeface="Chalkboard"/>
                <a:cs typeface="Chalkboard"/>
              </a:rPr>
              <a:t>2</a:t>
            </a:r>
            <a:r>
              <a:rPr lang="en-US" sz="2800" baseline="30000" dirty="0" smtClean="0">
                <a:solidFill>
                  <a:schemeClr val="tx1"/>
                </a:solidFill>
                <a:latin typeface="Chalkboard"/>
                <a:cs typeface="Chalkboard"/>
              </a:rPr>
              <a:t>nd</a:t>
            </a:r>
            <a:r>
              <a:rPr lang="en-US" sz="2800" dirty="0" smtClean="0">
                <a:solidFill>
                  <a:schemeClr val="tx1"/>
                </a:solidFill>
                <a:latin typeface="Chalkboard"/>
                <a:cs typeface="Chalkboard"/>
              </a:rPr>
              <a:t> line: </a:t>
            </a:r>
            <a:r>
              <a:rPr lang="en-US" sz="2800" dirty="0" err="1" smtClean="0">
                <a:solidFill>
                  <a:schemeClr val="tx1"/>
                </a:solidFill>
                <a:latin typeface="Chalkboard"/>
                <a:cs typeface="Chalkboard"/>
              </a:rPr>
              <a:t>Sunitinib</a:t>
            </a:r>
            <a:endParaRPr lang="en-US" sz="2800" dirty="0" smtClean="0">
              <a:solidFill>
                <a:schemeClr val="tx1"/>
              </a:solidFill>
              <a:latin typeface="Chalkboard"/>
              <a:cs typeface="Chalkboard"/>
            </a:endParaRPr>
          </a:p>
          <a:p>
            <a:r>
              <a:rPr lang="en-US" sz="2800" dirty="0" smtClean="0">
                <a:solidFill>
                  <a:schemeClr val="tx1"/>
                </a:solidFill>
                <a:latin typeface="Chalkboard"/>
                <a:cs typeface="Chalkboard"/>
              </a:rPr>
              <a:t>Refractory: </a:t>
            </a:r>
            <a:r>
              <a:rPr lang="en-US" sz="2800" dirty="0" err="1" smtClean="0">
                <a:solidFill>
                  <a:schemeClr val="tx1"/>
                </a:solidFill>
                <a:latin typeface="Chalkboard"/>
                <a:cs typeface="Chalkboard"/>
              </a:rPr>
              <a:t>Regorafenib</a:t>
            </a:r>
            <a:r>
              <a:rPr lang="en-US" sz="2800" dirty="0" smtClean="0">
                <a:solidFill>
                  <a:schemeClr val="tx1"/>
                </a:solidFill>
                <a:latin typeface="Chalkboard"/>
                <a:cs typeface="Chalkboard"/>
              </a:rPr>
              <a:t> </a:t>
            </a:r>
            <a:r>
              <a:rPr lang="en-US" sz="2800" i="1" dirty="0" smtClean="0">
                <a:solidFill>
                  <a:schemeClr val="tx1"/>
                </a:solidFill>
                <a:latin typeface="Chalkboard"/>
                <a:cs typeface="Chalkboard"/>
              </a:rPr>
              <a:t>once approved</a:t>
            </a:r>
            <a:endParaRPr lang="en-US" sz="2800" dirty="0">
              <a:solidFill>
                <a:schemeClr val="tx1"/>
              </a:solidFill>
              <a:latin typeface="Chalkboard"/>
              <a:cs typeface="Chalkboard"/>
            </a:endParaRPr>
          </a:p>
          <a:p>
            <a:r>
              <a:rPr lang="en-US" sz="2800" dirty="0" smtClean="0">
                <a:solidFill>
                  <a:schemeClr val="tx1"/>
                </a:solidFill>
                <a:latin typeface="Chalkboard"/>
                <a:cs typeface="Chalkboard"/>
              </a:rPr>
              <a:t>Beyond PD: Do patients progress more slowly if maintained on TKI?</a:t>
            </a:r>
          </a:p>
        </p:txBody>
      </p:sp>
    </p:spTree>
    <p:extLst>
      <p:ext uri="{BB962C8B-B14F-4D97-AF65-F5344CB8AC3E}">
        <p14:creationId xmlns:p14="http://schemas.microsoft.com/office/powerpoint/2010/main" val="25003284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3" descr="1.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371600"/>
            <a:ext cx="8534400"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0" name="Picture 4" descr="2.tif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4648200"/>
            <a:ext cx="38862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7073337"/>
      </p:ext>
    </p:extLst>
  </p:cSld>
  <p:clrMapOvr>
    <a:masterClrMapping/>
  </p:clrMapOvr>
  <p:transition xmlns:p14="http://schemas.microsoft.com/office/powerpoint/2010/mai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What is your best estimate in terms of the </a:t>
            </a:r>
            <a:r>
              <a:rPr lang="en-US" sz="2400" b="1" u="sng" dirty="0" smtClean="0">
                <a:solidFill>
                  <a:srgbClr val="FFFFFF"/>
                </a:solidFill>
              </a:rPr>
              <a:t>side effects/toxicity</a:t>
            </a:r>
            <a:r>
              <a:rPr lang="en-US" sz="2400" b="1" dirty="0" smtClean="0">
                <a:solidFill>
                  <a:srgbClr val="FFFFFF"/>
                </a:solidFill>
              </a:rPr>
              <a:t> of </a:t>
            </a:r>
            <a:r>
              <a:rPr lang="en-US" sz="2400" b="1" dirty="0" err="1" smtClean="0">
                <a:solidFill>
                  <a:srgbClr val="FFFFFF"/>
                </a:solidFill>
              </a:rPr>
              <a:t>regorafenib</a:t>
            </a:r>
            <a:r>
              <a:rPr lang="en-US" sz="2400" b="1" dirty="0" smtClean="0">
                <a:solidFill>
                  <a:srgbClr val="FFFFFF"/>
                </a:solidFill>
              </a:rPr>
              <a:t> versus </a:t>
            </a:r>
            <a:r>
              <a:rPr lang="en-US" sz="2400" b="1" dirty="0" err="1" smtClean="0">
                <a:solidFill>
                  <a:srgbClr val="FFFFFF"/>
                </a:solidFill>
              </a:rPr>
              <a:t>sunitinib</a:t>
            </a:r>
            <a:r>
              <a:rPr lang="en-US" sz="2400" b="1" dirty="0" smtClean="0">
                <a:solidFill>
                  <a:srgbClr val="FFFFFF"/>
                </a:solidFill>
              </a:rPr>
              <a:t> for GIST?</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2237203245"/>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318533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descr="RegVsSun-Toxicity_v1tjd.png"/>
          <p:cNvPicPr>
            <a:picLocks noChangeAspect="1"/>
          </p:cNvPicPr>
          <p:nvPr/>
        </p:nvPicPr>
        <p:blipFill>
          <a:blip r:embed="rId3"/>
          <a:stretch>
            <a:fillRect/>
          </a:stretch>
        </p:blipFill>
        <p:spPr>
          <a:xfrm>
            <a:off x="3243912" y="4343400"/>
            <a:ext cx="5290488" cy="2029101"/>
          </a:xfrm>
          <a:prstGeom prst="rect">
            <a:avLst/>
          </a:prstGeom>
        </p:spPr>
      </p:pic>
      <p:pic>
        <p:nvPicPr>
          <p:cNvPr id="23" name="Picture 22" descr="RegVsSun-Efficacy_v1tjd.png"/>
          <p:cNvPicPr>
            <a:picLocks noChangeAspect="1"/>
          </p:cNvPicPr>
          <p:nvPr/>
        </p:nvPicPr>
        <p:blipFill>
          <a:blip r:embed="rId4"/>
          <a:stretch>
            <a:fillRect/>
          </a:stretch>
        </p:blipFill>
        <p:spPr>
          <a:xfrm>
            <a:off x="3243912" y="1219197"/>
            <a:ext cx="5290488" cy="2029101"/>
          </a:xfrm>
          <a:prstGeom prst="rect">
            <a:avLst/>
          </a:prstGeom>
        </p:spPr>
      </p:pic>
      <p:sp>
        <p:nvSpPr>
          <p:cNvPr id="2" name="Title 1"/>
          <p:cNvSpPr>
            <a:spLocks noGrp="1"/>
          </p:cNvSpPr>
          <p:nvPr>
            <p:ph type="title"/>
          </p:nvPr>
        </p:nvSpPr>
        <p:spPr>
          <a:xfrm>
            <a:off x="685800" y="152400"/>
            <a:ext cx="7772400" cy="990600"/>
          </a:xfrm>
        </p:spPr>
        <p:txBody>
          <a:bodyPr/>
          <a:lstStyle/>
          <a:p>
            <a:r>
              <a:rPr lang="en-US" sz="2400" u="sng" dirty="0" smtClean="0">
                <a:solidFill>
                  <a:srgbClr val="FFFF00"/>
                </a:solidFill>
              </a:rPr>
              <a:t>Clinical </a:t>
            </a:r>
            <a:r>
              <a:rPr lang="en-US" sz="2400" u="sng" dirty="0">
                <a:solidFill>
                  <a:srgbClr val="FFFF00"/>
                </a:solidFill>
              </a:rPr>
              <a:t>efficacy</a:t>
            </a:r>
            <a:r>
              <a:rPr lang="en-US" sz="2400" dirty="0">
                <a:solidFill>
                  <a:srgbClr val="FFFF00"/>
                </a:solidFill>
              </a:rPr>
              <a:t> of </a:t>
            </a:r>
            <a:r>
              <a:rPr lang="en-US" sz="2400" dirty="0" err="1">
                <a:solidFill>
                  <a:srgbClr val="FFFF00"/>
                </a:solidFill>
              </a:rPr>
              <a:t>regorafenib</a:t>
            </a:r>
            <a:r>
              <a:rPr lang="en-US" sz="2400" dirty="0">
                <a:solidFill>
                  <a:srgbClr val="FFFF00"/>
                </a:solidFill>
              </a:rPr>
              <a:t> versus </a:t>
            </a:r>
            <a:r>
              <a:rPr lang="en-US" sz="2400" dirty="0" err="1" smtClean="0">
                <a:solidFill>
                  <a:srgbClr val="FFFF00"/>
                </a:solidFill>
              </a:rPr>
              <a:t>sunitinib</a:t>
            </a:r>
            <a:r>
              <a:rPr lang="en-US" sz="2400" dirty="0" smtClean="0">
                <a:solidFill>
                  <a:srgbClr val="FFFF00"/>
                </a:solidFill>
              </a:rPr>
              <a:t>:</a:t>
            </a:r>
            <a:endParaRPr lang="en-US" sz="2400" dirty="0">
              <a:solidFill>
                <a:srgbClr val="FFFF00"/>
              </a:solidFill>
            </a:endParaRPr>
          </a:p>
        </p:txBody>
      </p:sp>
      <p:sp>
        <p:nvSpPr>
          <p:cNvPr id="4" name="Title 1"/>
          <p:cNvSpPr txBox="1">
            <a:spLocks/>
          </p:cNvSpPr>
          <p:nvPr/>
        </p:nvSpPr>
        <p:spPr bwMode="auto">
          <a:xfrm>
            <a:off x="685800" y="3276600"/>
            <a:ext cx="8077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sz="2400" u="sng" dirty="0" smtClean="0">
                <a:solidFill>
                  <a:srgbClr val="FFFF00"/>
                </a:solidFill>
                <a:latin typeface="Arial"/>
                <a:ea typeface="ＭＳ Ｐゴシック"/>
                <a:cs typeface="ＭＳ Ｐゴシック"/>
              </a:rPr>
              <a:t>Side </a:t>
            </a:r>
            <a:r>
              <a:rPr lang="en-US" sz="2400" u="sng" dirty="0">
                <a:solidFill>
                  <a:srgbClr val="FFFF00"/>
                </a:solidFill>
                <a:latin typeface="Arial"/>
                <a:ea typeface="ＭＳ Ｐゴシック"/>
                <a:cs typeface="ＭＳ Ｐゴシック"/>
              </a:rPr>
              <a:t>effects/toxicity</a:t>
            </a:r>
            <a:r>
              <a:rPr lang="en-US" sz="2400" dirty="0">
                <a:solidFill>
                  <a:srgbClr val="FFFF00"/>
                </a:solidFill>
                <a:latin typeface="Arial"/>
                <a:ea typeface="ＭＳ Ｐゴシック"/>
                <a:cs typeface="ＭＳ Ｐゴシック"/>
              </a:rPr>
              <a:t> of </a:t>
            </a:r>
            <a:r>
              <a:rPr lang="en-US" sz="2400" dirty="0" err="1">
                <a:solidFill>
                  <a:srgbClr val="FFFF00"/>
                </a:solidFill>
                <a:latin typeface="Arial"/>
                <a:ea typeface="ＭＳ Ｐゴシック"/>
                <a:cs typeface="ＭＳ Ｐゴシック"/>
              </a:rPr>
              <a:t>regorafenib</a:t>
            </a:r>
            <a:r>
              <a:rPr lang="en-US" sz="2400" dirty="0">
                <a:solidFill>
                  <a:srgbClr val="FFFF00"/>
                </a:solidFill>
                <a:latin typeface="Arial"/>
                <a:ea typeface="ＭＳ Ｐゴシック"/>
                <a:cs typeface="ＭＳ Ｐゴシック"/>
              </a:rPr>
              <a:t> versus </a:t>
            </a:r>
            <a:r>
              <a:rPr lang="en-US" sz="2400" dirty="0" err="1" smtClean="0">
                <a:solidFill>
                  <a:srgbClr val="FFFF00"/>
                </a:solidFill>
                <a:latin typeface="Arial"/>
                <a:ea typeface="ＭＳ Ｐゴシック"/>
                <a:cs typeface="ＭＳ Ｐゴシック"/>
              </a:rPr>
              <a:t>sunitinib</a:t>
            </a:r>
            <a:r>
              <a:rPr lang="en-US" sz="2400" dirty="0" smtClean="0">
                <a:solidFill>
                  <a:srgbClr val="FFFF00"/>
                </a:solidFill>
                <a:latin typeface="Arial"/>
                <a:ea typeface="ＭＳ Ｐゴシック"/>
                <a:cs typeface="ＭＳ Ｐゴシック"/>
              </a:rPr>
              <a:t>:</a:t>
            </a:r>
            <a:endParaRPr lang="en-US" sz="2400" dirty="0">
              <a:solidFill>
                <a:srgbClr val="FFFF00"/>
              </a:solidFill>
              <a:latin typeface="Arial"/>
              <a:ea typeface="ＭＳ Ｐゴシック"/>
              <a:cs typeface="ＭＳ Ｐゴシック"/>
            </a:endParaRPr>
          </a:p>
        </p:txBody>
      </p:sp>
      <p:sp>
        <p:nvSpPr>
          <p:cNvPr id="8" name="TextBox 7"/>
          <p:cNvSpPr txBox="1"/>
          <p:nvPr/>
        </p:nvSpPr>
        <p:spPr>
          <a:xfrm>
            <a:off x="141169" y="6400800"/>
            <a:ext cx="6945431" cy="338554"/>
          </a:xfrm>
          <a:prstGeom prst="rect">
            <a:avLst/>
          </a:prstGeom>
          <a:noFill/>
        </p:spPr>
        <p:txBody>
          <a:bodyPr wrap="none" rtlCol="0">
            <a:spAutoFit/>
          </a:bodyPr>
          <a:lstStyle/>
          <a:p>
            <a:pPr eaLnBrk="0" hangingPunct="0"/>
            <a:r>
              <a:rPr lang="en-US" sz="1600" dirty="0" smtClean="0">
                <a:solidFill>
                  <a:srgbClr val="FFFFFF"/>
                </a:solidFill>
                <a:ea typeface="ＭＳ Ｐゴシック" charset="0"/>
                <a:cs typeface="ＭＳ Ｐゴシック" charset="0"/>
              </a:rPr>
              <a:t>RTP GI Cancers Clinical Investigator Survey (N = 17), January 3-18, 2013 </a:t>
            </a:r>
            <a:endParaRPr lang="en-US" sz="1600" dirty="0">
              <a:solidFill>
                <a:srgbClr val="FFFFFF"/>
              </a:solidFill>
              <a:ea typeface="ＭＳ Ｐゴシック" charset="0"/>
              <a:cs typeface="ＭＳ Ｐゴシック" charset="0"/>
            </a:endParaRPr>
          </a:p>
        </p:txBody>
      </p:sp>
      <p:sp>
        <p:nvSpPr>
          <p:cNvPr id="10" name="Rectangle 9"/>
          <p:cNvSpPr/>
          <p:nvPr/>
        </p:nvSpPr>
        <p:spPr>
          <a:xfrm>
            <a:off x="1611441" y="1436146"/>
            <a:ext cx="1621858" cy="338554"/>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About the same</a:t>
            </a:r>
          </a:p>
        </p:txBody>
      </p:sp>
      <p:sp>
        <p:nvSpPr>
          <p:cNvPr id="11" name="Rectangle 10"/>
          <p:cNvSpPr/>
          <p:nvPr/>
        </p:nvSpPr>
        <p:spPr>
          <a:xfrm>
            <a:off x="714360" y="2057400"/>
            <a:ext cx="2518939" cy="338554"/>
          </a:xfrm>
          <a:prstGeom prst="rect">
            <a:avLst/>
          </a:prstGeom>
        </p:spPr>
        <p:txBody>
          <a:bodyPr wrap="none">
            <a:spAutoFit/>
          </a:bodyPr>
          <a:lstStyle/>
          <a:p>
            <a:pPr algn="r" eaLnBrk="0" hangingPunct="0"/>
            <a:r>
              <a:rPr lang="en-US" sz="1600" dirty="0" err="1" smtClean="0">
                <a:solidFill>
                  <a:srgbClr val="FFFFFF"/>
                </a:solidFill>
                <a:ea typeface="ＭＳ Ｐゴシック" charset="0"/>
                <a:cs typeface="ＭＳ Ｐゴシック" charset="0"/>
              </a:rPr>
              <a:t>Sunitinib</a:t>
            </a:r>
            <a:r>
              <a:rPr lang="en-US" sz="1600" dirty="0" smtClean="0">
                <a:solidFill>
                  <a:srgbClr val="FFFFFF"/>
                </a:solidFill>
                <a:ea typeface="ＭＳ Ｐゴシック" charset="0"/>
                <a:cs typeface="ＭＳ Ｐゴシック" charset="0"/>
              </a:rPr>
              <a:t> more efficacious</a:t>
            </a:r>
          </a:p>
        </p:txBody>
      </p:sp>
      <p:sp>
        <p:nvSpPr>
          <p:cNvPr id="12" name="Rectangle 11"/>
          <p:cNvSpPr/>
          <p:nvPr/>
        </p:nvSpPr>
        <p:spPr>
          <a:xfrm>
            <a:off x="383540" y="2667000"/>
            <a:ext cx="2849759" cy="338554"/>
          </a:xfrm>
          <a:prstGeom prst="rect">
            <a:avLst/>
          </a:prstGeom>
        </p:spPr>
        <p:txBody>
          <a:bodyPr wrap="none">
            <a:spAutoFit/>
          </a:bodyPr>
          <a:lstStyle/>
          <a:p>
            <a:pPr algn="r" eaLnBrk="0" hangingPunct="0"/>
            <a:r>
              <a:rPr lang="en-US" sz="1600" dirty="0" err="1" smtClean="0">
                <a:solidFill>
                  <a:srgbClr val="FFFFFF"/>
                </a:solidFill>
                <a:ea typeface="ＭＳ Ｐゴシック" charset="0"/>
                <a:cs typeface="ＭＳ Ｐゴシック" charset="0"/>
              </a:rPr>
              <a:t>Regorafenib</a:t>
            </a:r>
            <a:r>
              <a:rPr lang="en-US" sz="1600" dirty="0" smtClean="0">
                <a:solidFill>
                  <a:srgbClr val="FFFFFF"/>
                </a:solidFill>
                <a:ea typeface="ＭＳ Ｐゴシック" charset="0"/>
                <a:cs typeface="ＭＳ Ｐゴシック" charset="0"/>
              </a:rPr>
              <a:t> more efficacious</a:t>
            </a:r>
          </a:p>
        </p:txBody>
      </p:sp>
      <p:sp>
        <p:nvSpPr>
          <p:cNvPr id="13" name="Rectangle 12"/>
          <p:cNvSpPr/>
          <p:nvPr/>
        </p:nvSpPr>
        <p:spPr>
          <a:xfrm>
            <a:off x="7358714" y="1436146"/>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8</a:t>
            </a:r>
          </a:p>
        </p:txBody>
      </p:sp>
      <p:sp>
        <p:nvSpPr>
          <p:cNvPr id="14" name="Rectangle 13"/>
          <p:cNvSpPr/>
          <p:nvPr/>
        </p:nvSpPr>
        <p:spPr>
          <a:xfrm>
            <a:off x="5301314" y="20574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4</a:t>
            </a:r>
          </a:p>
        </p:txBody>
      </p:sp>
      <p:sp>
        <p:nvSpPr>
          <p:cNvPr id="15" name="Rectangle 14"/>
          <p:cNvSpPr/>
          <p:nvPr/>
        </p:nvSpPr>
        <p:spPr>
          <a:xfrm>
            <a:off x="5840734" y="26670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5</a:t>
            </a:r>
          </a:p>
        </p:txBody>
      </p:sp>
      <p:sp>
        <p:nvSpPr>
          <p:cNvPr id="26" name="Rectangle 25"/>
          <p:cNvSpPr/>
          <p:nvPr/>
        </p:nvSpPr>
        <p:spPr>
          <a:xfrm>
            <a:off x="1611441" y="4560349"/>
            <a:ext cx="1621858" cy="338554"/>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About the same</a:t>
            </a:r>
          </a:p>
        </p:txBody>
      </p:sp>
      <p:sp>
        <p:nvSpPr>
          <p:cNvPr id="27" name="Rectangle 26"/>
          <p:cNvSpPr/>
          <p:nvPr/>
        </p:nvSpPr>
        <p:spPr>
          <a:xfrm>
            <a:off x="1258179" y="5181603"/>
            <a:ext cx="1975120" cy="338554"/>
          </a:xfrm>
          <a:prstGeom prst="rect">
            <a:avLst/>
          </a:prstGeom>
        </p:spPr>
        <p:txBody>
          <a:bodyPr wrap="none">
            <a:spAutoFit/>
          </a:bodyPr>
          <a:lstStyle/>
          <a:p>
            <a:pPr algn="r" eaLnBrk="0" hangingPunct="0"/>
            <a:r>
              <a:rPr lang="en-US" sz="1600" dirty="0" err="1" smtClean="0">
                <a:solidFill>
                  <a:srgbClr val="FFFFFF"/>
                </a:solidFill>
                <a:ea typeface="ＭＳ Ｐゴシック" charset="0"/>
                <a:cs typeface="ＭＳ Ｐゴシック" charset="0"/>
              </a:rPr>
              <a:t>Sunitinib</a:t>
            </a:r>
            <a:r>
              <a:rPr lang="en-US" sz="1600" dirty="0" smtClean="0">
                <a:solidFill>
                  <a:srgbClr val="FFFFFF"/>
                </a:solidFill>
                <a:ea typeface="ＭＳ Ｐゴシック" charset="0"/>
                <a:cs typeface="ＭＳ Ｐゴシック" charset="0"/>
              </a:rPr>
              <a:t> more toxic</a:t>
            </a:r>
          </a:p>
        </p:txBody>
      </p:sp>
      <p:sp>
        <p:nvSpPr>
          <p:cNvPr id="28" name="Rectangle 27"/>
          <p:cNvSpPr/>
          <p:nvPr/>
        </p:nvSpPr>
        <p:spPr>
          <a:xfrm>
            <a:off x="927359" y="5791203"/>
            <a:ext cx="2305940" cy="338554"/>
          </a:xfrm>
          <a:prstGeom prst="rect">
            <a:avLst/>
          </a:prstGeom>
        </p:spPr>
        <p:txBody>
          <a:bodyPr wrap="none">
            <a:spAutoFit/>
          </a:bodyPr>
          <a:lstStyle/>
          <a:p>
            <a:pPr algn="r" eaLnBrk="0" hangingPunct="0"/>
            <a:r>
              <a:rPr lang="en-US" sz="1600" dirty="0" err="1" smtClean="0">
                <a:solidFill>
                  <a:srgbClr val="FFFFFF"/>
                </a:solidFill>
                <a:ea typeface="ＭＳ Ｐゴシック" charset="0"/>
                <a:cs typeface="ＭＳ Ｐゴシック" charset="0"/>
              </a:rPr>
              <a:t>Regorafenib</a:t>
            </a:r>
            <a:r>
              <a:rPr lang="en-US" sz="1600" dirty="0" smtClean="0">
                <a:solidFill>
                  <a:srgbClr val="FFFFFF"/>
                </a:solidFill>
                <a:ea typeface="ＭＳ Ｐゴシック" charset="0"/>
                <a:cs typeface="ＭＳ Ｐゴシック" charset="0"/>
              </a:rPr>
              <a:t> more toxic</a:t>
            </a:r>
          </a:p>
        </p:txBody>
      </p:sp>
      <p:sp>
        <p:nvSpPr>
          <p:cNvPr id="29" name="Rectangle 28"/>
          <p:cNvSpPr/>
          <p:nvPr/>
        </p:nvSpPr>
        <p:spPr>
          <a:xfrm>
            <a:off x="6851980" y="4560349"/>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7</a:t>
            </a:r>
          </a:p>
        </p:txBody>
      </p:sp>
      <p:sp>
        <p:nvSpPr>
          <p:cNvPr id="30" name="Rectangle 29"/>
          <p:cNvSpPr/>
          <p:nvPr/>
        </p:nvSpPr>
        <p:spPr>
          <a:xfrm>
            <a:off x="6851980" y="5181603"/>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7</a:t>
            </a:r>
          </a:p>
        </p:txBody>
      </p:sp>
      <p:sp>
        <p:nvSpPr>
          <p:cNvPr id="31" name="Rectangle 30"/>
          <p:cNvSpPr/>
          <p:nvPr/>
        </p:nvSpPr>
        <p:spPr>
          <a:xfrm>
            <a:off x="4800600" y="5791203"/>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3</a:t>
            </a:r>
          </a:p>
        </p:txBody>
      </p:sp>
    </p:spTree>
    <p:extLst>
      <p:ext uri="{BB962C8B-B14F-4D97-AF65-F5344CB8AC3E}">
        <p14:creationId xmlns:p14="http://schemas.microsoft.com/office/powerpoint/2010/main" val="647647629"/>
      </p:ext>
    </p:extLst>
  </p:cSld>
  <p:clrMapOvr>
    <a:masterClrMapping/>
  </p:clrMapOvr>
  <p:transition xmlns:p14="http://schemas.microsoft.com/office/powerpoint/2010/mai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In general, what would be your preferred sequence of systemic agents for metastatic GIST if </a:t>
            </a:r>
            <a:r>
              <a:rPr lang="en-US" sz="2400" b="1" dirty="0" err="1" smtClean="0">
                <a:solidFill>
                  <a:srgbClr val="FFFFFF"/>
                </a:solidFill>
              </a:rPr>
              <a:t>regorafenib</a:t>
            </a:r>
            <a:r>
              <a:rPr lang="en-US" sz="2400" b="1" dirty="0" smtClean="0">
                <a:solidFill>
                  <a:srgbClr val="FFFFFF"/>
                </a:solidFill>
              </a:rPr>
              <a:t> were accessible?</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1137879927"/>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685800" y="2743200"/>
            <a:ext cx="3810000" cy="369332"/>
          </a:xfrm>
          <a:prstGeom prst="rect">
            <a:avLst/>
          </a:prstGeom>
          <a:noFill/>
        </p:spPr>
        <p:txBody>
          <a:bodyPr wrap="square" rtlCol="0">
            <a:spAutoFit/>
          </a:bodyPr>
          <a:lstStyle/>
          <a:p>
            <a:r>
              <a:rPr lang="en-US" dirty="0" err="1" smtClean="0"/>
              <a:t>Imatinib</a:t>
            </a:r>
            <a:r>
              <a:rPr lang="en-US" dirty="0" smtClean="0"/>
              <a:t> </a:t>
            </a:r>
            <a:r>
              <a:rPr lang="en-US" dirty="0" smtClean="0">
                <a:latin typeface="Wingdings 3" charset="2"/>
                <a:cs typeface="Wingdings 3" charset="2"/>
              </a:rPr>
              <a:t>g</a:t>
            </a:r>
            <a:r>
              <a:rPr lang="en-US" dirty="0" smtClean="0">
                <a:latin typeface="Arial"/>
                <a:cs typeface="Arial"/>
              </a:rPr>
              <a:t> </a:t>
            </a:r>
            <a:r>
              <a:rPr lang="en-US" dirty="0" err="1" smtClean="0"/>
              <a:t>sunitinib</a:t>
            </a:r>
            <a:r>
              <a:rPr lang="en-US" dirty="0" smtClean="0"/>
              <a:t> </a:t>
            </a:r>
            <a:r>
              <a:rPr lang="en-US" dirty="0" smtClean="0">
                <a:latin typeface="Wingdings 3" charset="2"/>
                <a:cs typeface="Wingdings 3" charset="2"/>
              </a:rPr>
              <a:t>g</a:t>
            </a:r>
            <a:r>
              <a:rPr lang="en-US" dirty="0" smtClean="0">
                <a:latin typeface="Arial"/>
                <a:cs typeface="Arial"/>
              </a:rPr>
              <a:t> </a:t>
            </a:r>
            <a:r>
              <a:rPr lang="en-US" dirty="0" err="1" smtClean="0"/>
              <a:t>regorafenib</a:t>
            </a:r>
            <a:endParaRPr lang="en-US" dirty="0">
              <a:latin typeface="Wingdings 3" charset="2"/>
              <a:cs typeface="Wingdings 3" charset="2"/>
            </a:endParaRPr>
          </a:p>
        </p:txBody>
      </p:sp>
      <p:sp>
        <p:nvSpPr>
          <p:cNvPr id="5" name="TextBox 4"/>
          <p:cNvSpPr txBox="1"/>
          <p:nvPr/>
        </p:nvSpPr>
        <p:spPr>
          <a:xfrm>
            <a:off x="685800" y="4038600"/>
            <a:ext cx="3886200" cy="369332"/>
          </a:xfrm>
          <a:prstGeom prst="rect">
            <a:avLst/>
          </a:prstGeom>
          <a:noFill/>
        </p:spPr>
        <p:txBody>
          <a:bodyPr wrap="square" rtlCol="0">
            <a:spAutoFit/>
          </a:bodyPr>
          <a:lstStyle/>
          <a:p>
            <a:r>
              <a:rPr lang="en-US" dirty="0" err="1" smtClean="0"/>
              <a:t>Imatinib</a:t>
            </a:r>
            <a:r>
              <a:rPr lang="en-US" dirty="0" smtClean="0"/>
              <a:t> </a:t>
            </a:r>
            <a:r>
              <a:rPr lang="en-US" dirty="0" smtClean="0">
                <a:latin typeface="Wingdings 3" charset="2"/>
                <a:cs typeface="Wingdings 3" charset="2"/>
              </a:rPr>
              <a:t>g</a:t>
            </a:r>
            <a:r>
              <a:rPr lang="en-US" dirty="0" smtClean="0">
                <a:latin typeface="Arial"/>
                <a:cs typeface="Arial"/>
              </a:rPr>
              <a:t> </a:t>
            </a:r>
            <a:r>
              <a:rPr lang="en-US" dirty="0" err="1" smtClean="0"/>
              <a:t>regorafenib</a:t>
            </a:r>
            <a:r>
              <a:rPr lang="en-US" dirty="0"/>
              <a:t> </a:t>
            </a:r>
            <a:r>
              <a:rPr lang="en-US" dirty="0">
                <a:latin typeface="Wingdings 3" charset="2"/>
                <a:cs typeface="Wingdings 3" charset="2"/>
              </a:rPr>
              <a:t>g</a:t>
            </a:r>
            <a:r>
              <a:rPr lang="en-US" dirty="0">
                <a:latin typeface="Arial"/>
                <a:cs typeface="Arial"/>
              </a:rPr>
              <a:t> </a:t>
            </a:r>
            <a:r>
              <a:rPr lang="en-US" dirty="0" err="1" smtClean="0"/>
              <a:t>sunitinib</a:t>
            </a:r>
            <a:endParaRPr lang="en-US" dirty="0">
              <a:latin typeface="Wingdings 3" charset="2"/>
              <a:cs typeface="Wingdings 3" charset="2"/>
            </a:endParaRPr>
          </a:p>
        </p:txBody>
      </p:sp>
    </p:spTree>
    <p:extLst>
      <p:ext uri="{BB962C8B-B14F-4D97-AF65-F5344CB8AC3E}">
        <p14:creationId xmlns:p14="http://schemas.microsoft.com/office/powerpoint/2010/main" val="6479512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gorafinibGIST_v3f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5824" y="2590800"/>
            <a:ext cx="4837176" cy="1648671"/>
          </a:xfrm>
          <a:prstGeom prst="rect">
            <a:avLst/>
          </a:prstGeom>
        </p:spPr>
      </p:pic>
      <p:sp>
        <p:nvSpPr>
          <p:cNvPr id="2" name="Title 1"/>
          <p:cNvSpPr>
            <a:spLocks noGrp="1"/>
          </p:cNvSpPr>
          <p:nvPr>
            <p:ph type="title"/>
          </p:nvPr>
        </p:nvSpPr>
        <p:spPr>
          <a:xfrm>
            <a:off x="685800" y="457200"/>
            <a:ext cx="7772400" cy="1371600"/>
          </a:xfrm>
        </p:spPr>
        <p:txBody>
          <a:bodyPr/>
          <a:lstStyle/>
          <a:p>
            <a:r>
              <a:rPr lang="en-US" sz="2400" dirty="0" smtClean="0">
                <a:solidFill>
                  <a:srgbClr val="FFFF00"/>
                </a:solidFill>
              </a:rPr>
              <a:t>Preferred </a:t>
            </a:r>
            <a:r>
              <a:rPr lang="en-US" sz="2400" dirty="0">
                <a:solidFill>
                  <a:srgbClr val="FFFF00"/>
                </a:solidFill>
              </a:rPr>
              <a:t>sequence of systemic agents for metastatic GIST, including </a:t>
            </a:r>
            <a:r>
              <a:rPr lang="en-US" sz="2400" dirty="0" err="1">
                <a:solidFill>
                  <a:srgbClr val="FFFF00"/>
                </a:solidFill>
              </a:rPr>
              <a:t>regorafenib</a:t>
            </a:r>
            <a:r>
              <a:rPr lang="en-US" sz="2400" dirty="0">
                <a:solidFill>
                  <a:srgbClr val="FFFF00"/>
                </a:solidFill>
              </a:rPr>
              <a:t> if </a:t>
            </a:r>
            <a:r>
              <a:rPr lang="en-US" sz="2400" dirty="0" err="1" smtClean="0">
                <a:solidFill>
                  <a:srgbClr val="FFFF00"/>
                </a:solidFill>
              </a:rPr>
              <a:t>accesible</a:t>
            </a:r>
            <a:r>
              <a:rPr lang="en-US" sz="2400" dirty="0" smtClean="0">
                <a:solidFill>
                  <a:srgbClr val="FFFF00"/>
                </a:solidFill>
              </a:rPr>
              <a:t>?</a:t>
            </a:r>
            <a:endParaRPr lang="en-US" sz="2400" dirty="0">
              <a:solidFill>
                <a:srgbClr val="FFFF00"/>
              </a:solidFill>
            </a:endParaRPr>
          </a:p>
        </p:txBody>
      </p:sp>
      <p:sp>
        <p:nvSpPr>
          <p:cNvPr id="6" name="TextBox 5"/>
          <p:cNvSpPr txBox="1"/>
          <p:nvPr/>
        </p:nvSpPr>
        <p:spPr>
          <a:xfrm>
            <a:off x="141169" y="6400800"/>
            <a:ext cx="6945431" cy="338554"/>
          </a:xfrm>
          <a:prstGeom prst="rect">
            <a:avLst/>
          </a:prstGeom>
          <a:noFill/>
        </p:spPr>
        <p:txBody>
          <a:bodyPr wrap="none" rtlCol="0">
            <a:spAutoFit/>
          </a:bodyPr>
          <a:lstStyle/>
          <a:p>
            <a:pPr eaLnBrk="0" hangingPunct="0"/>
            <a:r>
              <a:rPr lang="en-US" sz="1600" dirty="0" smtClean="0">
                <a:solidFill>
                  <a:srgbClr val="FFFFFF"/>
                </a:solidFill>
                <a:ea typeface="ＭＳ Ｐゴシック" charset="0"/>
                <a:cs typeface="ＭＳ Ｐゴシック" charset="0"/>
              </a:rPr>
              <a:t>RTP GI Cancers Clinical Investigator Survey (N = 15), January 3-18, 2013 </a:t>
            </a:r>
            <a:endParaRPr lang="en-US" sz="1600" dirty="0">
              <a:solidFill>
                <a:srgbClr val="FFFFFF"/>
              </a:solidFill>
              <a:ea typeface="ＭＳ Ｐゴシック" charset="0"/>
              <a:cs typeface="ＭＳ Ｐゴシック" charset="0"/>
            </a:endParaRPr>
          </a:p>
        </p:txBody>
      </p:sp>
      <p:sp>
        <p:nvSpPr>
          <p:cNvPr id="8" name="Rectangle 7"/>
          <p:cNvSpPr/>
          <p:nvPr/>
        </p:nvSpPr>
        <p:spPr>
          <a:xfrm>
            <a:off x="304800" y="2861846"/>
            <a:ext cx="3468855" cy="338554"/>
          </a:xfrm>
          <a:prstGeom prst="rect">
            <a:avLst/>
          </a:prstGeom>
        </p:spPr>
        <p:txBody>
          <a:bodyPr wrap="square">
            <a:spAutoFit/>
          </a:bodyPr>
          <a:lstStyle/>
          <a:p>
            <a:pPr algn="r" eaLnBrk="0" hangingPunct="0"/>
            <a:r>
              <a:rPr lang="en-US" sz="1600" dirty="0" err="1" smtClean="0">
                <a:solidFill>
                  <a:srgbClr val="FFFFFF"/>
                </a:solidFill>
                <a:ea typeface="ＭＳ Ｐゴシック" charset="0"/>
                <a:cs typeface="ＭＳ Ｐゴシック" charset="0"/>
              </a:rPr>
              <a:t>Imatinib</a:t>
            </a:r>
            <a:r>
              <a:rPr lang="en-US" sz="1600" dirty="0" smtClean="0">
                <a:solidFill>
                  <a:srgbClr val="FFFFFF"/>
                </a:solidFill>
                <a:ea typeface="ＭＳ Ｐゴシック" charset="-128"/>
                <a:cs typeface="ＭＳ Ｐゴシック" charset="-128"/>
              </a:rPr>
              <a:t> </a:t>
            </a:r>
            <a:r>
              <a:rPr lang="en-US" sz="1600" dirty="0" smtClean="0">
                <a:solidFill>
                  <a:srgbClr val="FFFFFF"/>
                </a:solidFill>
                <a:ea typeface="ＭＳ Ｐゴシック" charset="-128"/>
                <a:cs typeface="ＭＳ Ｐゴシック" charset="-128"/>
                <a:sym typeface="Wingdings" charset="2"/>
              </a:rPr>
              <a:t> </a:t>
            </a:r>
            <a:r>
              <a:rPr lang="en-US" sz="1600" dirty="0" err="1" smtClean="0">
                <a:solidFill>
                  <a:srgbClr val="FFFFFF"/>
                </a:solidFill>
                <a:ea typeface="ＭＳ Ｐゴシック" charset="0"/>
                <a:cs typeface="ＭＳ Ｐゴシック" charset="0"/>
                <a:sym typeface="Wingdings"/>
              </a:rPr>
              <a:t>sunitinib</a:t>
            </a:r>
            <a:r>
              <a:rPr lang="en-US" sz="1600" dirty="0" smtClean="0">
                <a:solidFill>
                  <a:srgbClr val="FFFFFF"/>
                </a:solidFill>
                <a:ea typeface="ＭＳ Ｐゴシック" charset="-128"/>
                <a:cs typeface="ＭＳ Ｐゴシック" charset="-128"/>
              </a:rPr>
              <a:t> </a:t>
            </a:r>
            <a:r>
              <a:rPr lang="en-US" sz="1600" dirty="0" smtClean="0">
                <a:solidFill>
                  <a:srgbClr val="FFFFFF"/>
                </a:solidFill>
                <a:ea typeface="ＭＳ Ｐゴシック" charset="-128"/>
                <a:cs typeface="ＭＳ Ｐゴシック" charset="-128"/>
                <a:sym typeface="Wingdings" charset="2"/>
              </a:rPr>
              <a:t> </a:t>
            </a:r>
            <a:r>
              <a:rPr lang="en-US" sz="1600" dirty="0" err="1" smtClean="0">
                <a:solidFill>
                  <a:srgbClr val="FFFFFF"/>
                </a:solidFill>
                <a:latin typeface="Arial"/>
                <a:ea typeface="Wingdings"/>
                <a:cs typeface="Arial"/>
                <a:sym typeface="Wingdings"/>
              </a:rPr>
              <a:t>regorafenib</a:t>
            </a:r>
            <a:r>
              <a:rPr lang="en-US" sz="1600" dirty="0" smtClean="0">
                <a:solidFill>
                  <a:srgbClr val="FFFFFF"/>
                </a:solidFill>
                <a:latin typeface="Arial"/>
                <a:ea typeface="Wingdings"/>
                <a:cs typeface="Arial"/>
                <a:sym typeface="Wingdings"/>
              </a:rPr>
              <a:t> </a:t>
            </a:r>
            <a:endParaRPr lang="en-US" sz="1600" dirty="0" smtClean="0">
              <a:solidFill>
                <a:srgbClr val="FFFFFF"/>
              </a:solidFill>
              <a:ea typeface="ＭＳ Ｐゴシック" charset="0"/>
              <a:cs typeface="ＭＳ Ｐゴシック" charset="0"/>
            </a:endParaRPr>
          </a:p>
        </p:txBody>
      </p:sp>
      <p:sp>
        <p:nvSpPr>
          <p:cNvPr id="9" name="Rectangle 8"/>
          <p:cNvSpPr/>
          <p:nvPr/>
        </p:nvSpPr>
        <p:spPr>
          <a:xfrm>
            <a:off x="76200" y="3581400"/>
            <a:ext cx="3697455" cy="338554"/>
          </a:xfrm>
          <a:prstGeom prst="rect">
            <a:avLst/>
          </a:prstGeom>
        </p:spPr>
        <p:txBody>
          <a:bodyPr wrap="square" anchor="ctr">
            <a:spAutoFit/>
          </a:bodyPr>
          <a:lstStyle/>
          <a:p>
            <a:pPr algn="r" eaLnBrk="0" hangingPunct="0"/>
            <a:r>
              <a:rPr lang="en-US" sz="1600" dirty="0" err="1" smtClean="0">
                <a:solidFill>
                  <a:srgbClr val="FFFFFF"/>
                </a:solidFill>
                <a:latin typeface="Arial"/>
                <a:ea typeface="Wingdings"/>
                <a:cs typeface="Arial"/>
                <a:sym typeface="Wingdings"/>
              </a:rPr>
              <a:t>Imatinib</a:t>
            </a:r>
            <a:r>
              <a:rPr lang="en-US" sz="1600" dirty="0" smtClean="0">
                <a:solidFill>
                  <a:srgbClr val="FFFFFF"/>
                </a:solidFill>
                <a:ea typeface="ＭＳ Ｐゴシック" charset="-128"/>
                <a:cs typeface="ＭＳ Ｐゴシック" charset="-128"/>
              </a:rPr>
              <a:t> </a:t>
            </a:r>
            <a:r>
              <a:rPr lang="en-US" sz="1600" dirty="0" smtClean="0">
                <a:solidFill>
                  <a:srgbClr val="FFFFFF"/>
                </a:solidFill>
                <a:ea typeface="ＭＳ Ｐゴシック" charset="-128"/>
                <a:cs typeface="ＭＳ Ｐゴシック" charset="-128"/>
                <a:sym typeface="Wingdings" charset="2"/>
              </a:rPr>
              <a:t> </a:t>
            </a:r>
            <a:r>
              <a:rPr lang="en-US" sz="1600" dirty="0" err="1" smtClean="0">
                <a:solidFill>
                  <a:srgbClr val="FFFFFF"/>
                </a:solidFill>
                <a:latin typeface="Arial"/>
                <a:ea typeface="Wingdings"/>
                <a:cs typeface="Arial"/>
                <a:sym typeface="Wingdings"/>
              </a:rPr>
              <a:t>regorafenib</a:t>
            </a:r>
            <a:r>
              <a:rPr lang="en-US" sz="1600" dirty="0" smtClean="0">
                <a:solidFill>
                  <a:srgbClr val="FFFFFF"/>
                </a:solidFill>
                <a:ea typeface="ＭＳ Ｐゴシック" charset="-128"/>
                <a:cs typeface="ＭＳ Ｐゴシック" charset="-128"/>
              </a:rPr>
              <a:t> </a:t>
            </a:r>
            <a:r>
              <a:rPr lang="en-US" sz="1600" dirty="0" smtClean="0">
                <a:solidFill>
                  <a:srgbClr val="FFFFFF"/>
                </a:solidFill>
                <a:ea typeface="ＭＳ Ｐゴシック" charset="-128"/>
                <a:cs typeface="ＭＳ Ｐゴシック" charset="-128"/>
                <a:sym typeface="Wingdings" charset="2"/>
              </a:rPr>
              <a:t> </a:t>
            </a:r>
            <a:r>
              <a:rPr lang="en-US" sz="1600" dirty="0" err="1" smtClean="0">
                <a:solidFill>
                  <a:srgbClr val="FFFFFF"/>
                </a:solidFill>
                <a:latin typeface="Arial"/>
                <a:ea typeface="Wingdings"/>
                <a:cs typeface="Arial"/>
                <a:sym typeface="Wingdings"/>
              </a:rPr>
              <a:t>sunitinib</a:t>
            </a:r>
            <a:r>
              <a:rPr lang="en-US" sz="1600" dirty="0" smtClean="0">
                <a:solidFill>
                  <a:srgbClr val="FFFFFF"/>
                </a:solidFill>
                <a:latin typeface="Arial"/>
                <a:ea typeface="Wingdings"/>
                <a:cs typeface="Arial"/>
                <a:sym typeface="Wingdings"/>
              </a:rPr>
              <a:t> </a:t>
            </a:r>
            <a:endParaRPr lang="en-US" sz="1600" dirty="0" smtClean="0">
              <a:solidFill>
                <a:srgbClr val="FFFFFF"/>
              </a:solidFill>
              <a:ea typeface="ＭＳ Ｐゴシック" charset="0"/>
              <a:cs typeface="ＭＳ Ｐゴシック" charset="0"/>
            </a:endParaRPr>
          </a:p>
        </p:txBody>
      </p:sp>
      <p:sp>
        <p:nvSpPr>
          <p:cNvPr id="13" name="Rectangle 12"/>
          <p:cNvSpPr/>
          <p:nvPr/>
        </p:nvSpPr>
        <p:spPr>
          <a:xfrm>
            <a:off x="8421624" y="2910608"/>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9</a:t>
            </a:r>
          </a:p>
        </p:txBody>
      </p:sp>
      <p:sp>
        <p:nvSpPr>
          <p:cNvPr id="14" name="Rectangle 13"/>
          <p:cNvSpPr/>
          <p:nvPr/>
        </p:nvSpPr>
        <p:spPr>
          <a:xfrm>
            <a:off x="6485836" y="3604105"/>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5</a:t>
            </a:r>
          </a:p>
        </p:txBody>
      </p:sp>
    </p:spTree>
    <p:extLst>
      <p:ext uri="{BB962C8B-B14F-4D97-AF65-F5344CB8AC3E}">
        <p14:creationId xmlns:p14="http://schemas.microsoft.com/office/powerpoint/2010/main" val="109799145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A 60-year-old patient is S/P removal of a 4-cm </a:t>
            </a:r>
            <a:r>
              <a:rPr lang="en-US" sz="2400" b="1" dirty="0" err="1" smtClean="0">
                <a:solidFill>
                  <a:srgbClr val="FFFFFF"/>
                </a:solidFill>
              </a:rPr>
              <a:t>jejunal</a:t>
            </a:r>
            <a:r>
              <a:rPr lang="en-US" sz="2400" b="1" dirty="0" smtClean="0">
                <a:solidFill>
                  <a:srgbClr val="FFFFFF"/>
                </a:solidFill>
              </a:rPr>
              <a:t> tumor that is found to be a GIST. Three mitoses/HPF </a:t>
            </a:r>
            <a:br>
              <a:rPr lang="en-US" sz="2400" b="1" dirty="0" smtClean="0">
                <a:solidFill>
                  <a:srgbClr val="FFFFFF"/>
                </a:solidFill>
              </a:rPr>
            </a:br>
            <a:r>
              <a:rPr lang="en-US" sz="2400" b="1" dirty="0" smtClean="0">
                <a:solidFill>
                  <a:srgbClr val="FFFFFF"/>
                </a:solidFill>
              </a:rPr>
              <a:t>(5-year risk of relapse = 24%). Would you likely recommend adjuvant </a:t>
            </a:r>
            <a:r>
              <a:rPr lang="en-US" sz="2400" b="1" dirty="0" err="1" smtClean="0">
                <a:solidFill>
                  <a:srgbClr val="FFFFFF"/>
                </a:solidFill>
              </a:rPr>
              <a:t>imatinib</a:t>
            </a:r>
            <a:r>
              <a:rPr lang="en-US" sz="2400" b="1" dirty="0" smtClean="0">
                <a:solidFill>
                  <a:srgbClr val="FFFFFF"/>
                </a:solidFill>
              </a:rPr>
              <a:t>?</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3632699873"/>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94755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60yoJejGIST_v1tjd.png"/>
          <p:cNvPicPr>
            <a:picLocks noChangeAspect="1"/>
          </p:cNvPicPr>
          <p:nvPr/>
        </p:nvPicPr>
        <p:blipFill rotWithShape="1">
          <a:blip r:embed="rId3">
            <a:extLst>
              <a:ext uri="{28A0092B-C50C-407E-A947-70E740481C1C}">
                <a14:useLocalDpi xmlns:a14="http://schemas.microsoft.com/office/drawing/2010/main" val="0"/>
              </a:ext>
            </a:extLst>
          </a:blip>
          <a:srcRect r="18801"/>
          <a:stretch/>
        </p:blipFill>
        <p:spPr>
          <a:xfrm>
            <a:off x="2503007" y="2362200"/>
            <a:ext cx="6107593" cy="3352800"/>
          </a:xfrm>
          <a:prstGeom prst="rect">
            <a:avLst/>
          </a:prstGeom>
        </p:spPr>
      </p:pic>
      <p:sp>
        <p:nvSpPr>
          <p:cNvPr id="2" name="Title 1"/>
          <p:cNvSpPr>
            <a:spLocks noGrp="1"/>
          </p:cNvSpPr>
          <p:nvPr>
            <p:ph type="title"/>
          </p:nvPr>
        </p:nvSpPr>
        <p:spPr>
          <a:xfrm>
            <a:off x="622300" y="304800"/>
            <a:ext cx="7772400" cy="1371600"/>
          </a:xfrm>
        </p:spPr>
        <p:txBody>
          <a:bodyPr/>
          <a:lstStyle/>
          <a:p>
            <a:r>
              <a:rPr lang="en-US" sz="2400" dirty="0" smtClean="0">
                <a:solidFill>
                  <a:srgbClr val="FFFF00"/>
                </a:solidFill>
              </a:rPr>
              <a:t>Case: A </a:t>
            </a:r>
            <a:r>
              <a:rPr lang="en-US" sz="2400" dirty="0">
                <a:solidFill>
                  <a:srgbClr val="FFFF00"/>
                </a:solidFill>
              </a:rPr>
              <a:t>60-</a:t>
            </a:r>
            <a:r>
              <a:rPr lang="en-US" sz="2400" dirty="0" smtClean="0">
                <a:solidFill>
                  <a:srgbClr val="FFFF00"/>
                </a:solidFill>
              </a:rPr>
              <a:t>yo </a:t>
            </a:r>
            <a:r>
              <a:rPr lang="en-US" sz="2400" dirty="0" err="1" smtClean="0">
                <a:solidFill>
                  <a:srgbClr val="FFFF00"/>
                </a:solidFill>
              </a:rPr>
              <a:t>pt</a:t>
            </a:r>
            <a:r>
              <a:rPr lang="en-US" sz="2400" dirty="0" smtClean="0">
                <a:solidFill>
                  <a:srgbClr val="FFFF00"/>
                </a:solidFill>
              </a:rPr>
              <a:t> S</a:t>
            </a:r>
            <a:r>
              <a:rPr lang="en-US" sz="2400" dirty="0">
                <a:solidFill>
                  <a:srgbClr val="FFFF00"/>
                </a:solidFill>
              </a:rPr>
              <a:t>/P removal of a 4-cm </a:t>
            </a:r>
            <a:r>
              <a:rPr lang="en-US" sz="2400" dirty="0" err="1">
                <a:solidFill>
                  <a:srgbClr val="FFFF00"/>
                </a:solidFill>
              </a:rPr>
              <a:t>jejunal</a:t>
            </a:r>
            <a:r>
              <a:rPr lang="en-US" sz="2400" dirty="0">
                <a:solidFill>
                  <a:srgbClr val="FFFF00"/>
                </a:solidFill>
              </a:rPr>
              <a:t> tumor </a:t>
            </a:r>
            <a:r>
              <a:rPr lang="en-US" sz="2400" dirty="0" smtClean="0">
                <a:solidFill>
                  <a:srgbClr val="FFFF00"/>
                </a:solidFill>
              </a:rPr>
              <a:t>found </a:t>
            </a:r>
            <a:r>
              <a:rPr lang="en-US" sz="2400" dirty="0">
                <a:solidFill>
                  <a:srgbClr val="FFFF00"/>
                </a:solidFill>
              </a:rPr>
              <a:t>to be a GIST. </a:t>
            </a:r>
            <a:r>
              <a:rPr lang="en-US" sz="2400" dirty="0" smtClean="0">
                <a:solidFill>
                  <a:srgbClr val="FFFF00"/>
                </a:solidFill>
              </a:rPr>
              <a:t>3 </a:t>
            </a:r>
            <a:r>
              <a:rPr lang="en-US" sz="2400" dirty="0">
                <a:solidFill>
                  <a:srgbClr val="FFFF00"/>
                </a:solidFill>
              </a:rPr>
              <a:t>mitoses/HPF (5-year risk of relapse = 24%). </a:t>
            </a:r>
            <a:r>
              <a:rPr lang="en-US" sz="2400" dirty="0" smtClean="0">
                <a:solidFill>
                  <a:srgbClr val="FFFF00"/>
                </a:solidFill>
              </a:rPr>
              <a:t>Adjuvant </a:t>
            </a:r>
            <a:r>
              <a:rPr lang="en-US" sz="2400" dirty="0" err="1">
                <a:solidFill>
                  <a:srgbClr val="FFFF00"/>
                </a:solidFill>
              </a:rPr>
              <a:t>imatinib</a:t>
            </a:r>
            <a:r>
              <a:rPr lang="en-US" sz="2400" dirty="0">
                <a:solidFill>
                  <a:srgbClr val="FFFF00"/>
                </a:solidFill>
              </a:rPr>
              <a:t>?</a:t>
            </a:r>
          </a:p>
        </p:txBody>
      </p:sp>
      <p:sp>
        <p:nvSpPr>
          <p:cNvPr id="6" name="TextBox 5"/>
          <p:cNvSpPr txBox="1"/>
          <p:nvPr/>
        </p:nvSpPr>
        <p:spPr>
          <a:xfrm>
            <a:off x="141169" y="6400800"/>
            <a:ext cx="6945431" cy="338554"/>
          </a:xfrm>
          <a:prstGeom prst="rect">
            <a:avLst/>
          </a:prstGeom>
          <a:noFill/>
        </p:spPr>
        <p:txBody>
          <a:bodyPr wrap="none" rtlCol="0">
            <a:spAutoFit/>
          </a:bodyPr>
          <a:lstStyle/>
          <a:p>
            <a:pPr eaLnBrk="0" hangingPunct="0"/>
            <a:r>
              <a:rPr lang="en-US" sz="1600" dirty="0" smtClean="0">
                <a:solidFill>
                  <a:srgbClr val="FFFFFF"/>
                </a:solidFill>
                <a:ea typeface="ＭＳ Ｐゴシック" charset="0"/>
                <a:cs typeface="ＭＳ Ｐゴシック" charset="0"/>
              </a:rPr>
              <a:t>RTP GI Cancers Clinical Investigator Survey (N = 17), January 3-18, 2013 </a:t>
            </a:r>
            <a:endParaRPr lang="en-US" sz="1600" dirty="0">
              <a:solidFill>
                <a:srgbClr val="FFFFFF"/>
              </a:solidFill>
              <a:ea typeface="ＭＳ Ｐゴシック" charset="0"/>
              <a:cs typeface="ＭＳ Ｐゴシック" charset="0"/>
            </a:endParaRPr>
          </a:p>
        </p:txBody>
      </p:sp>
      <p:sp>
        <p:nvSpPr>
          <p:cNvPr id="7" name="Rectangle 6"/>
          <p:cNvSpPr/>
          <p:nvPr/>
        </p:nvSpPr>
        <p:spPr>
          <a:xfrm>
            <a:off x="1873883" y="2595091"/>
            <a:ext cx="446957" cy="338554"/>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No</a:t>
            </a:r>
          </a:p>
        </p:txBody>
      </p:sp>
      <p:sp>
        <p:nvSpPr>
          <p:cNvPr id="9" name="Rectangle 8"/>
          <p:cNvSpPr/>
          <p:nvPr/>
        </p:nvSpPr>
        <p:spPr>
          <a:xfrm>
            <a:off x="820710" y="3395246"/>
            <a:ext cx="1500130" cy="338554"/>
          </a:xfrm>
          <a:prstGeom prst="rect">
            <a:avLst/>
          </a:prstGeom>
        </p:spPr>
        <p:txBody>
          <a:bodyPr wrap="none" anchor="ctr">
            <a:spAutoFit/>
          </a:bodyPr>
          <a:lstStyle/>
          <a:p>
            <a:pPr algn="r" eaLnBrk="0" hangingPunct="0"/>
            <a:r>
              <a:rPr lang="en-US" sz="1600" dirty="0" smtClean="0">
                <a:solidFill>
                  <a:srgbClr val="FFFFFF"/>
                </a:solidFill>
                <a:ea typeface="ＭＳ Ｐゴシック" charset="0"/>
                <a:cs typeface="ＭＳ Ｐゴシック" charset="0"/>
              </a:rPr>
              <a:t>Yes, for 1 year</a:t>
            </a:r>
          </a:p>
        </p:txBody>
      </p:sp>
      <p:sp>
        <p:nvSpPr>
          <p:cNvPr id="10" name="Rectangle 9"/>
          <p:cNvSpPr/>
          <p:nvPr/>
        </p:nvSpPr>
        <p:spPr>
          <a:xfrm>
            <a:off x="718118" y="4191000"/>
            <a:ext cx="1602722" cy="338554"/>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Yes, for 3 years</a:t>
            </a:r>
          </a:p>
        </p:txBody>
      </p:sp>
      <p:sp>
        <p:nvSpPr>
          <p:cNvPr id="11" name="Rectangle 10"/>
          <p:cNvSpPr/>
          <p:nvPr/>
        </p:nvSpPr>
        <p:spPr>
          <a:xfrm>
            <a:off x="923502" y="4876800"/>
            <a:ext cx="1397338" cy="584776"/>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Yes, for more </a:t>
            </a:r>
            <a:br>
              <a:rPr lang="en-US" sz="1600" dirty="0" smtClean="0">
                <a:solidFill>
                  <a:srgbClr val="FFFFFF"/>
                </a:solidFill>
                <a:ea typeface="ＭＳ Ｐゴシック" charset="0"/>
                <a:cs typeface="ＭＳ Ｐゴシック" charset="0"/>
              </a:rPr>
            </a:br>
            <a:r>
              <a:rPr lang="en-US" sz="1600" dirty="0" smtClean="0">
                <a:solidFill>
                  <a:srgbClr val="FFFFFF"/>
                </a:solidFill>
                <a:ea typeface="ＭＳ Ｐゴシック" charset="0"/>
                <a:cs typeface="ＭＳ Ｐゴシック" charset="0"/>
              </a:rPr>
              <a:t>than 3 years</a:t>
            </a:r>
          </a:p>
        </p:txBody>
      </p:sp>
      <p:sp>
        <p:nvSpPr>
          <p:cNvPr id="13" name="Rectangle 12"/>
          <p:cNvSpPr/>
          <p:nvPr/>
        </p:nvSpPr>
        <p:spPr>
          <a:xfrm>
            <a:off x="5366318" y="2595091"/>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5</a:t>
            </a:r>
          </a:p>
        </p:txBody>
      </p:sp>
      <p:sp>
        <p:nvSpPr>
          <p:cNvPr id="14" name="Rectangle 13"/>
          <p:cNvSpPr/>
          <p:nvPr/>
        </p:nvSpPr>
        <p:spPr>
          <a:xfrm>
            <a:off x="3080318" y="34290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1</a:t>
            </a:r>
          </a:p>
        </p:txBody>
      </p:sp>
      <p:sp>
        <p:nvSpPr>
          <p:cNvPr id="15" name="Rectangle 14"/>
          <p:cNvSpPr/>
          <p:nvPr/>
        </p:nvSpPr>
        <p:spPr>
          <a:xfrm>
            <a:off x="7652318" y="41910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9</a:t>
            </a:r>
          </a:p>
        </p:txBody>
      </p:sp>
      <p:sp>
        <p:nvSpPr>
          <p:cNvPr id="16" name="Rectangle 15"/>
          <p:cNvSpPr/>
          <p:nvPr/>
        </p:nvSpPr>
        <p:spPr>
          <a:xfrm>
            <a:off x="3689918" y="50292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2</a:t>
            </a:r>
          </a:p>
        </p:txBody>
      </p:sp>
    </p:spTree>
    <p:extLst>
      <p:ext uri="{BB962C8B-B14F-4D97-AF65-F5344CB8AC3E}">
        <p14:creationId xmlns:p14="http://schemas.microsoft.com/office/powerpoint/2010/main" val="841474503"/>
      </p:ext>
    </p:extLst>
  </p:cSld>
  <p:clrMapOvr>
    <a:masterClrMapping/>
  </p:clrMapOvr>
  <p:transition xmlns:p14="http://schemas.microsoft.com/office/powerpoint/2010/mai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00" y="228600"/>
            <a:ext cx="7772400" cy="1371600"/>
          </a:xfrm>
        </p:spPr>
        <p:txBody>
          <a:bodyPr/>
          <a:lstStyle/>
          <a:p>
            <a:r>
              <a:rPr lang="en-US" sz="2400" dirty="0">
                <a:solidFill>
                  <a:srgbClr val="FFFF00"/>
                </a:solidFill>
              </a:rPr>
              <a:t>What is the risk of relapse required for you to use adjuvant </a:t>
            </a:r>
            <a:r>
              <a:rPr lang="en-US" sz="2400" dirty="0" err="1">
                <a:solidFill>
                  <a:srgbClr val="FFFF00"/>
                </a:solidFill>
              </a:rPr>
              <a:t>imatinib</a:t>
            </a:r>
            <a:r>
              <a:rPr lang="en-US" sz="2400" dirty="0">
                <a:solidFill>
                  <a:srgbClr val="FFFF00"/>
                </a:solidFill>
              </a:rPr>
              <a:t> for GIST?</a:t>
            </a:r>
          </a:p>
        </p:txBody>
      </p:sp>
      <p:sp>
        <p:nvSpPr>
          <p:cNvPr id="6" name="TextBox 5"/>
          <p:cNvSpPr txBox="1"/>
          <p:nvPr/>
        </p:nvSpPr>
        <p:spPr>
          <a:xfrm>
            <a:off x="141169" y="6400800"/>
            <a:ext cx="6945431" cy="338554"/>
          </a:xfrm>
          <a:prstGeom prst="rect">
            <a:avLst/>
          </a:prstGeom>
          <a:noFill/>
        </p:spPr>
        <p:txBody>
          <a:bodyPr wrap="none" rtlCol="0">
            <a:spAutoFit/>
          </a:bodyPr>
          <a:lstStyle/>
          <a:p>
            <a:pPr eaLnBrk="0" hangingPunct="0"/>
            <a:r>
              <a:rPr lang="en-US" sz="1600" dirty="0" smtClean="0">
                <a:solidFill>
                  <a:srgbClr val="FFFFFF"/>
                </a:solidFill>
                <a:ea typeface="ＭＳ Ｐゴシック" charset="0"/>
                <a:cs typeface="ＭＳ Ｐゴシック" charset="0"/>
              </a:rPr>
              <a:t>RTP GI Cancers Clinical Investigator Survey (N = 16), January 3-18, 2013 </a:t>
            </a:r>
            <a:endParaRPr lang="en-US" sz="1600" dirty="0">
              <a:solidFill>
                <a:srgbClr val="FFFFFF"/>
              </a:solidFill>
              <a:ea typeface="ＭＳ Ｐゴシック" charset="0"/>
              <a:cs typeface="ＭＳ Ｐゴシック" charset="0"/>
            </a:endParaRPr>
          </a:p>
        </p:txBody>
      </p:sp>
      <p:sp>
        <p:nvSpPr>
          <p:cNvPr id="16" name="Rectangle 15"/>
          <p:cNvSpPr/>
          <p:nvPr/>
        </p:nvSpPr>
        <p:spPr>
          <a:xfrm>
            <a:off x="1600200" y="5334000"/>
            <a:ext cx="595335"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10%</a:t>
            </a:r>
          </a:p>
        </p:txBody>
      </p:sp>
      <p:pic>
        <p:nvPicPr>
          <p:cNvPr id="4" name="Picture 3" descr="RiskRelapseAdjImatinib_VerticalGraph_v1f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2133600"/>
            <a:ext cx="7315200" cy="3145536"/>
          </a:xfrm>
          <a:prstGeom prst="rect">
            <a:avLst/>
          </a:prstGeom>
        </p:spPr>
      </p:pic>
      <p:sp>
        <p:nvSpPr>
          <p:cNvPr id="18" name="Rectangle 17"/>
          <p:cNvSpPr/>
          <p:nvPr/>
        </p:nvSpPr>
        <p:spPr>
          <a:xfrm>
            <a:off x="2362200" y="5334000"/>
            <a:ext cx="595335"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15%</a:t>
            </a:r>
          </a:p>
        </p:txBody>
      </p:sp>
      <p:sp>
        <p:nvSpPr>
          <p:cNvPr id="20" name="Rectangle 19"/>
          <p:cNvSpPr/>
          <p:nvPr/>
        </p:nvSpPr>
        <p:spPr>
          <a:xfrm>
            <a:off x="3124200" y="5334000"/>
            <a:ext cx="595335"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20%</a:t>
            </a:r>
          </a:p>
        </p:txBody>
      </p:sp>
      <p:sp>
        <p:nvSpPr>
          <p:cNvPr id="21" name="Rectangle 20"/>
          <p:cNvSpPr/>
          <p:nvPr/>
        </p:nvSpPr>
        <p:spPr>
          <a:xfrm>
            <a:off x="3886200" y="5334000"/>
            <a:ext cx="595335"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25%</a:t>
            </a:r>
          </a:p>
        </p:txBody>
      </p:sp>
      <p:sp>
        <p:nvSpPr>
          <p:cNvPr id="22" name="Rectangle 21"/>
          <p:cNvSpPr/>
          <p:nvPr/>
        </p:nvSpPr>
        <p:spPr>
          <a:xfrm>
            <a:off x="4724400" y="5334000"/>
            <a:ext cx="595335"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30%</a:t>
            </a:r>
          </a:p>
        </p:txBody>
      </p:sp>
      <p:sp>
        <p:nvSpPr>
          <p:cNvPr id="23" name="Rectangle 22"/>
          <p:cNvSpPr/>
          <p:nvPr/>
        </p:nvSpPr>
        <p:spPr>
          <a:xfrm>
            <a:off x="5486400" y="5334000"/>
            <a:ext cx="595335"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35%</a:t>
            </a:r>
          </a:p>
        </p:txBody>
      </p:sp>
      <p:sp>
        <p:nvSpPr>
          <p:cNvPr id="24" name="Rectangle 23"/>
          <p:cNvSpPr/>
          <p:nvPr/>
        </p:nvSpPr>
        <p:spPr>
          <a:xfrm>
            <a:off x="6248400" y="5334000"/>
            <a:ext cx="595335"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40%</a:t>
            </a:r>
          </a:p>
        </p:txBody>
      </p:sp>
      <p:sp>
        <p:nvSpPr>
          <p:cNvPr id="25" name="Rectangle 24"/>
          <p:cNvSpPr/>
          <p:nvPr/>
        </p:nvSpPr>
        <p:spPr>
          <a:xfrm>
            <a:off x="7010400" y="5334000"/>
            <a:ext cx="595335"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50%</a:t>
            </a:r>
          </a:p>
        </p:txBody>
      </p:sp>
      <p:sp>
        <p:nvSpPr>
          <p:cNvPr id="26" name="Rectangle 25"/>
          <p:cNvSpPr/>
          <p:nvPr/>
        </p:nvSpPr>
        <p:spPr>
          <a:xfrm>
            <a:off x="1714115" y="16764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5</a:t>
            </a:r>
          </a:p>
        </p:txBody>
      </p:sp>
      <p:sp>
        <p:nvSpPr>
          <p:cNvPr id="27" name="Rectangle 26"/>
          <p:cNvSpPr/>
          <p:nvPr/>
        </p:nvSpPr>
        <p:spPr>
          <a:xfrm>
            <a:off x="5562600" y="41910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1</a:t>
            </a:r>
          </a:p>
        </p:txBody>
      </p:sp>
      <p:sp>
        <p:nvSpPr>
          <p:cNvPr id="29" name="Rectangle 28"/>
          <p:cNvSpPr/>
          <p:nvPr/>
        </p:nvSpPr>
        <p:spPr>
          <a:xfrm>
            <a:off x="6324600" y="41910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1</a:t>
            </a:r>
          </a:p>
        </p:txBody>
      </p:sp>
      <p:sp>
        <p:nvSpPr>
          <p:cNvPr id="30" name="Rectangle 29"/>
          <p:cNvSpPr/>
          <p:nvPr/>
        </p:nvSpPr>
        <p:spPr>
          <a:xfrm>
            <a:off x="7086600" y="41910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1</a:t>
            </a:r>
          </a:p>
        </p:txBody>
      </p:sp>
      <p:sp>
        <p:nvSpPr>
          <p:cNvPr id="31" name="Rectangle 30"/>
          <p:cNvSpPr/>
          <p:nvPr/>
        </p:nvSpPr>
        <p:spPr>
          <a:xfrm>
            <a:off x="4800600" y="35814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2</a:t>
            </a:r>
          </a:p>
        </p:txBody>
      </p:sp>
      <p:sp>
        <p:nvSpPr>
          <p:cNvPr id="32" name="Rectangle 31"/>
          <p:cNvSpPr/>
          <p:nvPr/>
        </p:nvSpPr>
        <p:spPr>
          <a:xfrm>
            <a:off x="4038600" y="41910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1</a:t>
            </a:r>
          </a:p>
        </p:txBody>
      </p:sp>
      <p:sp>
        <p:nvSpPr>
          <p:cNvPr id="33" name="Rectangle 32"/>
          <p:cNvSpPr/>
          <p:nvPr/>
        </p:nvSpPr>
        <p:spPr>
          <a:xfrm>
            <a:off x="2438400" y="35814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2</a:t>
            </a:r>
          </a:p>
        </p:txBody>
      </p:sp>
      <p:sp>
        <p:nvSpPr>
          <p:cNvPr id="34" name="Rectangle 33"/>
          <p:cNvSpPr/>
          <p:nvPr/>
        </p:nvSpPr>
        <p:spPr>
          <a:xfrm>
            <a:off x="3276600" y="2971800"/>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3</a:t>
            </a:r>
          </a:p>
        </p:txBody>
      </p:sp>
      <p:sp>
        <p:nvSpPr>
          <p:cNvPr id="28" name="TextBox 27"/>
          <p:cNvSpPr txBox="1"/>
          <p:nvPr/>
        </p:nvSpPr>
        <p:spPr>
          <a:xfrm>
            <a:off x="914400" y="5715000"/>
            <a:ext cx="7391400" cy="338554"/>
          </a:xfrm>
          <a:prstGeom prst="rect">
            <a:avLst/>
          </a:prstGeom>
          <a:noFill/>
        </p:spPr>
        <p:txBody>
          <a:bodyPr wrap="square" rtlCol="0">
            <a:spAutoFit/>
          </a:bodyPr>
          <a:lstStyle/>
          <a:p>
            <a:pPr algn="ctr" eaLnBrk="0" hangingPunct="0"/>
            <a:r>
              <a:rPr lang="en-US" sz="1600" b="1" dirty="0">
                <a:solidFill>
                  <a:srgbClr val="FFFFFF"/>
                </a:solidFill>
                <a:ea typeface="ＭＳ Ｐゴシック" charset="0"/>
                <a:cs typeface="ＭＳ Ｐゴシック" charset="0"/>
              </a:rPr>
              <a:t>Risk of relapse</a:t>
            </a:r>
          </a:p>
        </p:txBody>
      </p:sp>
    </p:spTree>
    <p:extLst>
      <p:ext uri="{BB962C8B-B14F-4D97-AF65-F5344CB8AC3E}">
        <p14:creationId xmlns:p14="http://schemas.microsoft.com/office/powerpoint/2010/main" val="299244073"/>
      </p:ext>
    </p:extLst>
  </p:cSld>
  <p:clrMapOvr>
    <a:masterClrMapping/>
  </p:clrMapOvr>
  <p:transition xmlns:p14="http://schemas.microsoft.com/office/powerpoint/2010/mai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tinibGIST_v3f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2174367"/>
            <a:ext cx="5943600" cy="3769233"/>
          </a:xfrm>
          <a:prstGeom prst="rect">
            <a:avLst/>
          </a:prstGeom>
        </p:spPr>
      </p:pic>
      <p:sp>
        <p:nvSpPr>
          <p:cNvPr id="2" name="Title 1"/>
          <p:cNvSpPr>
            <a:spLocks noGrp="1"/>
          </p:cNvSpPr>
          <p:nvPr>
            <p:ph type="title"/>
          </p:nvPr>
        </p:nvSpPr>
        <p:spPr>
          <a:xfrm>
            <a:off x="685800" y="152400"/>
            <a:ext cx="7772400" cy="1066800"/>
          </a:xfrm>
        </p:spPr>
        <p:txBody>
          <a:bodyPr/>
          <a:lstStyle/>
          <a:p>
            <a:r>
              <a:rPr lang="en-US" sz="2400" dirty="0">
                <a:solidFill>
                  <a:srgbClr val="FFFF00"/>
                </a:solidFill>
              </a:rPr>
              <a:t>Duration of adjuvant </a:t>
            </a:r>
            <a:r>
              <a:rPr lang="en-US" sz="2400" dirty="0" err="1">
                <a:solidFill>
                  <a:srgbClr val="FFFF00"/>
                </a:solidFill>
              </a:rPr>
              <a:t>imatinib</a:t>
            </a:r>
            <a:r>
              <a:rPr lang="en-US" sz="2400" dirty="0">
                <a:solidFill>
                  <a:srgbClr val="FFFF00"/>
                </a:solidFill>
              </a:rPr>
              <a:t> for patients with GIST who </a:t>
            </a:r>
            <a:r>
              <a:rPr lang="en-US" sz="2400" dirty="0" smtClean="0">
                <a:solidFill>
                  <a:srgbClr val="FFFF00"/>
                </a:solidFill>
              </a:rPr>
              <a:t>are at…</a:t>
            </a:r>
            <a:endParaRPr lang="en-US" sz="2400" dirty="0">
              <a:solidFill>
                <a:srgbClr val="FFFF00"/>
              </a:solidFill>
            </a:endParaRPr>
          </a:p>
        </p:txBody>
      </p:sp>
      <p:sp>
        <p:nvSpPr>
          <p:cNvPr id="10" name="TextBox 9"/>
          <p:cNvSpPr txBox="1"/>
          <p:nvPr/>
        </p:nvSpPr>
        <p:spPr>
          <a:xfrm>
            <a:off x="141169" y="6400800"/>
            <a:ext cx="6945431" cy="338554"/>
          </a:xfrm>
          <a:prstGeom prst="rect">
            <a:avLst/>
          </a:prstGeom>
          <a:noFill/>
        </p:spPr>
        <p:txBody>
          <a:bodyPr wrap="none" rtlCol="0">
            <a:spAutoFit/>
          </a:bodyPr>
          <a:lstStyle/>
          <a:p>
            <a:pPr eaLnBrk="0" hangingPunct="0"/>
            <a:r>
              <a:rPr lang="en-US" sz="1600" dirty="0" smtClean="0">
                <a:solidFill>
                  <a:srgbClr val="FFFFFF"/>
                </a:solidFill>
                <a:ea typeface="ＭＳ Ｐゴシック" charset="0"/>
                <a:cs typeface="ＭＳ Ｐゴシック" charset="0"/>
              </a:rPr>
              <a:t>RTP GI Cancers Clinical Investigator Survey (N = 16), January 3-18, 2013 </a:t>
            </a:r>
            <a:endParaRPr lang="en-US" sz="1600" dirty="0">
              <a:solidFill>
                <a:srgbClr val="FFFFFF"/>
              </a:solidFill>
              <a:ea typeface="ＭＳ Ｐゴシック" charset="0"/>
              <a:cs typeface="ＭＳ Ｐゴシック" charset="0"/>
            </a:endParaRPr>
          </a:p>
        </p:txBody>
      </p:sp>
      <p:sp>
        <p:nvSpPr>
          <p:cNvPr id="14" name="TextBox 13"/>
          <p:cNvSpPr txBox="1"/>
          <p:nvPr/>
        </p:nvSpPr>
        <p:spPr>
          <a:xfrm>
            <a:off x="2209800" y="1564767"/>
            <a:ext cx="1184940" cy="369332"/>
          </a:xfrm>
          <a:prstGeom prst="rect">
            <a:avLst/>
          </a:prstGeom>
          <a:noFill/>
        </p:spPr>
        <p:txBody>
          <a:bodyPr wrap="none" rtlCol="0">
            <a:spAutoFit/>
          </a:bodyPr>
          <a:lstStyle/>
          <a:p>
            <a:pPr eaLnBrk="0" hangingPunct="0"/>
            <a:r>
              <a:rPr lang="en-US" b="1" dirty="0" smtClean="0">
                <a:solidFill>
                  <a:srgbClr val="FCB040"/>
                </a:solidFill>
                <a:ea typeface="ＭＳ Ｐゴシック" charset="0"/>
                <a:cs typeface="ＭＳ Ｐゴシック" charset="0"/>
              </a:rPr>
              <a:t>High risk</a:t>
            </a:r>
          </a:p>
        </p:txBody>
      </p:sp>
      <p:sp>
        <p:nvSpPr>
          <p:cNvPr id="18" name="TextBox 17"/>
          <p:cNvSpPr txBox="1"/>
          <p:nvPr/>
        </p:nvSpPr>
        <p:spPr>
          <a:xfrm>
            <a:off x="2209800" y="4003167"/>
            <a:ext cx="1351652" cy="369332"/>
          </a:xfrm>
          <a:prstGeom prst="rect">
            <a:avLst/>
          </a:prstGeom>
          <a:noFill/>
        </p:spPr>
        <p:txBody>
          <a:bodyPr wrap="none" rtlCol="0">
            <a:spAutoFit/>
          </a:bodyPr>
          <a:lstStyle/>
          <a:p>
            <a:pPr eaLnBrk="0" hangingPunct="0"/>
            <a:r>
              <a:rPr lang="en-US" b="1" dirty="0" smtClean="0">
                <a:solidFill>
                  <a:srgbClr val="FCB040"/>
                </a:solidFill>
                <a:ea typeface="ＭＳ Ｐゴシック" charset="0"/>
                <a:cs typeface="ＭＳ Ｐゴシック" charset="0"/>
              </a:rPr>
              <a:t>Lower risk</a:t>
            </a:r>
            <a:endParaRPr lang="en-US" b="1" dirty="0">
              <a:solidFill>
                <a:srgbClr val="FCB040"/>
              </a:solidFill>
              <a:ea typeface="ＭＳ Ｐゴシック" charset="0"/>
              <a:cs typeface="ＭＳ Ｐゴシック" charset="0"/>
            </a:endParaRPr>
          </a:p>
        </p:txBody>
      </p:sp>
      <p:sp>
        <p:nvSpPr>
          <p:cNvPr id="20" name="Rectangle 19"/>
          <p:cNvSpPr/>
          <p:nvPr/>
        </p:nvSpPr>
        <p:spPr>
          <a:xfrm>
            <a:off x="1287938" y="2174367"/>
            <a:ext cx="754934" cy="338554"/>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1 year</a:t>
            </a:r>
          </a:p>
        </p:txBody>
      </p:sp>
      <p:sp>
        <p:nvSpPr>
          <p:cNvPr id="21" name="Rectangle 20"/>
          <p:cNvSpPr/>
          <p:nvPr/>
        </p:nvSpPr>
        <p:spPr>
          <a:xfrm>
            <a:off x="1185346" y="2555367"/>
            <a:ext cx="857526" cy="338554"/>
          </a:xfrm>
          <a:prstGeom prst="rect">
            <a:avLst/>
          </a:prstGeom>
        </p:spPr>
        <p:txBody>
          <a:bodyPr wrap="none" anchor="ctr">
            <a:spAutoFit/>
          </a:bodyPr>
          <a:lstStyle/>
          <a:p>
            <a:pPr algn="r" eaLnBrk="0" hangingPunct="0"/>
            <a:r>
              <a:rPr lang="en-US" sz="1600" dirty="0" smtClean="0">
                <a:solidFill>
                  <a:srgbClr val="FFFFFF"/>
                </a:solidFill>
                <a:ea typeface="ＭＳ Ｐゴシック" charset="0"/>
                <a:cs typeface="ＭＳ Ｐゴシック" charset="0"/>
              </a:rPr>
              <a:t>2 years</a:t>
            </a:r>
          </a:p>
        </p:txBody>
      </p:sp>
      <p:sp>
        <p:nvSpPr>
          <p:cNvPr id="22" name="Rectangle 21"/>
          <p:cNvSpPr/>
          <p:nvPr/>
        </p:nvSpPr>
        <p:spPr>
          <a:xfrm>
            <a:off x="1185346" y="2914046"/>
            <a:ext cx="857526" cy="338554"/>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3 years</a:t>
            </a:r>
          </a:p>
        </p:txBody>
      </p:sp>
      <p:sp>
        <p:nvSpPr>
          <p:cNvPr id="23" name="Rectangle 22"/>
          <p:cNvSpPr/>
          <p:nvPr/>
        </p:nvSpPr>
        <p:spPr>
          <a:xfrm>
            <a:off x="1065521" y="3241167"/>
            <a:ext cx="977351" cy="338554"/>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&gt;3 years</a:t>
            </a:r>
          </a:p>
        </p:txBody>
      </p:sp>
      <p:sp>
        <p:nvSpPr>
          <p:cNvPr id="25" name="Rectangle 24"/>
          <p:cNvSpPr/>
          <p:nvPr/>
        </p:nvSpPr>
        <p:spPr>
          <a:xfrm>
            <a:off x="3962400" y="4612767"/>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6</a:t>
            </a:r>
          </a:p>
        </p:txBody>
      </p:sp>
      <p:sp>
        <p:nvSpPr>
          <p:cNvPr id="26" name="Rectangle 25"/>
          <p:cNvSpPr/>
          <p:nvPr/>
        </p:nvSpPr>
        <p:spPr>
          <a:xfrm>
            <a:off x="2286000" y="5527167"/>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0</a:t>
            </a:r>
          </a:p>
        </p:txBody>
      </p:sp>
      <p:sp>
        <p:nvSpPr>
          <p:cNvPr id="27" name="Rectangle 26"/>
          <p:cNvSpPr/>
          <p:nvPr/>
        </p:nvSpPr>
        <p:spPr>
          <a:xfrm>
            <a:off x="6248400" y="2914046"/>
            <a:ext cx="412893"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15</a:t>
            </a:r>
          </a:p>
        </p:txBody>
      </p:sp>
      <p:sp>
        <p:nvSpPr>
          <p:cNvPr id="32" name="Rectangle 31"/>
          <p:cNvSpPr/>
          <p:nvPr/>
        </p:nvSpPr>
        <p:spPr>
          <a:xfrm>
            <a:off x="2286000" y="2174367"/>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0</a:t>
            </a:r>
          </a:p>
        </p:txBody>
      </p:sp>
      <p:sp>
        <p:nvSpPr>
          <p:cNvPr id="33" name="Rectangle 32"/>
          <p:cNvSpPr/>
          <p:nvPr/>
        </p:nvSpPr>
        <p:spPr>
          <a:xfrm>
            <a:off x="2286000" y="2555367"/>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0</a:t>
            </a:r>
          </a:p>
        </p:txBody>
      </p:sp>
      <p:sp>
        <p:nvSpPr>
          <p:cNvPr id="34" name="Rectangle 33"/>
          <p:cNvSpPr/>
          <p:nvPr/>
        </p:nvSpPr>
        <p:spPr>
          <a:xfrm>
            <a:off x="4953000" y="5222367"/>
            <a:ext cx="412893"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10</a:t>
            </a:r>
          </a:p>
        </p:txBody>
      </p:sp>
      <p:sp>
        <p:nvSpPr>
          <p:cNvPr id="35" name="Rectangle 34"/>
          <p:cNvSpPr/>
          <p:nvPr/>
        </p:nvSpPr>
        <p:spPr>
          <a:xfrm>
            <a:off x="2286000" y="4917567"/>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0</a:t>
            </a:r>
          </a:p>
        </p:txBody>
      </p:sp>
      <p:sp>
        <p:nvSpPr>
          <p:cNvPr id="36" name="Rectangle 35"/>
          <p:cNvSpPr/>
          <p:nvPr/>
        </p:nvSpPr>
        <p:spPr>
          <a:xfrm>
            <a:off x="2590800" y="3241167"/>
            <a:ext cx="298780" cy="338554"/>
          </a:xfrm>
          <a:prstGeom prst="rect">
            <a:avLst/>
          </a:prstGeom>
        </p:spPr>
        <p:txBody>
          <a:bodyPr wrap="none">
            <a:spAutoFit/>
          </a:bodyPr>
          <a:lstStyle/>
          <a:p>
            <a:pPr eaLnBrk="0" hangingPunct="0"/>
            <a:r>
              <a:rPr lang="en-US" sz="1600" dirty="0" smtClean="0">
                <a:solidFill>
                  <a:srgbClr val="FFFFFF"/>
                </a:solidFill>
                <a:ea typeface="ＭＳ Ｐゴシック" charset="0"/>
                <a:cs typeface="ＭＳ Ｐゴシック" charset="0"/>
              </a:rPr>
              <a:t>1</a:t>
            </a:r>
          </a:p>
        </p:txBody>
      </p:sp>
      <p:sp>
        <p:nvSpPr>
          <p:cNvPr id="37" name="Rectangle 36"/>
          <p:cNvSpPr/>
          <p:nvPr/>
        </p:nvSpPr>
        <p:spPr>
          <a:xfrm>
            <a:off x="1287938" y="4536567"/>
            <a:ext cx="754934" cy="338554"/>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1 year</a:t>
            </a:r>
          </a:p>
        </p:txBody>
      </p:sp>
      <p:sp>
        <p:nvSpPr>
          <p:cNvPr id="38" name="Rectangle 37"/>
          <p:cNvSpPr/>
          <p:nvPr/>
        </p:nvSpPr>
        <p:spPr>
          <a:xfrm>
            <a:off x="1185346" y="4883813"/>
            <a:ext cx="857526" cy="338554"/>
          </a:xfrm>
          <a:prstGeom prst="rect">
            <a:avLst/>
          </a:prstGeom>
        </p:spPr>
        <p:txBody>
          <a:bodyPr wrap="none" anchor="ctr">
            <a:spAutoFit/>
          </a:bodyPr>
          <a:lstStyle/>
          <a:p>
            <a:pPr algn="r" eaLnBrk="0" hangingPunct="0"/>
            <a:r>
              <a:rPr lang="en-US" sz="1600" dirty="0" smtClean="0">
                <a:solidFill>
                  <a:srgbClr val="FFFFFF"/>
                </a:solidFill>
                <a:ea typeface="ＭＳ Ｐゴシック" charset="0"/>
                <a:cs typeface="ＭＳ Ｐゴシック" charset="0"/>
              </a:rPr>
              <a:t>2 years</a:t>
            </a:r>
          </a:p>
        </p:txBody>
      </p:sp>
      <p:sp>
        <p:nvSpPr>
          <p:cNvPr id="41" name="Rectangle 40"/>
          <p:cNvSpPr/>
          <p:nvPr/>
        </p:nvSpPr>
        <p:spPr>
          <a:xfrm>
            <a:off x="1185346" y="5188613"/>
            <a:ext cx="857526" cy="338554"/>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3 years</a:t>
            </a:r>
          </a:p>
        </p:txBody>
      </p:sp>
      <p:sp>
        <p:nvSpPr>
          <p:cNvPr id="42" name="Rectangle 41"/>
          <p:cNvSpPr/>
          <p:nvPr/>
        </p:nvSpPr>
        <p:spPr>
          <a:xfrm>
            <a:off x="1065521" y="5493413"/>
            <a:ext cx="977351" cy="338554"/>
          </a:xfrm>
          <a:prstGeom prst="rect">
            <a:avLst/>
          </a:prstGeom>
        </p:spPr>
        <p:txBody>
          <a:bodyPr wrap="none">
            <a:spAutoFit/>
          </a:bodyPr>
          <a:lstStyle/>
          <a:p>
            <a:pPr algn="r" eaLnBrk="0" hangingPunct="0"/>
            <a:r>
              <a:rPr lang="en-US" sz="1600" dirty="0" smtClean="0">
                <a:solidFill>
                  <a:srgbClr val="FFFFFF"/>
                </a:solidFill>
                <a:ea typeface="ＭＳ Ｐゴシック" charset="0"/>
                <a:cs typeface="ＭＳ Ｐゴシック" charset="0"/>
              </a:rPr>
              <a:t>&gt;3 years</a:t>
            </a:r>
          </a:p>
        </p:txBody>
      </p:sp>
    </p:spTree>
    <p:extLst>
      <p:ext uri="{BB962C8B-B14F-4D97-AF65-F5344CB8AC3E}">
        <p14:creationId xmlns:p14="http://schemas.microsoft.com/office/powerpoint/2010/main" val="856984322"/>
      </p:ext>
    </p:extLst>
  </p:cSld>
  <p:clrMapOvr>
    <a:masterClrMapping/>
  </p:clrMapOvr>
  <p:transition xmlns:p14="http://schemas.microsoft.com/office/powerpoint/2010/mai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halkboard"/>
                <a:cs typeface="Chalkboard"/>
              </a:rPr>
              <a:t>  Gastrointestinal Stromal Tumor    </a:t>
            </a:r>
            <a:endParaRPr lang="en-US" dirty="0">
              <a:latin typeface="Chalkboard"/>
              <a:cs typeface="Chalkboard"/>
            </a:endParaRPr>
          </a:p>
        </p:txBody>
      </p:sp>
      <p:sp>
        <p:nvSpPr>
          <p:cNvPr id="3" name="Content Placeholder 2"/>
          <p:cNvSpPr>
            <a:spLocks noGrp="1"/>
          </p:cNvSpPr>
          <p:nvPr>
            <p:ph idx="1"/>
          </p:nvPr>
        </p:nvSpPr>
        <p:spPr/>
        <p:txBody>
          <a:bodyPr/>
          <a:lstStyle/>
          <a:p>
            <a:r>
              <a:rPr lang="en-US" dirty="0" smtClean="0">
                <a:latin typeface="Chalkboard"/>
                <a:cs typeface="Chalkboard"/>
              </a:rPr>
              <a:t>Early-stage GIST</a:t>
            </a:r>
          </a:p>
          <a:p>
            <a:pPr lvl="1"/>
            <a:r>
              <a:rPr lang="en-US" dirty="0" smtClean="0">
                <a:latin typeface="Chalkboard"/>
                <a:cs typeface="Chalkboard"/>
              </a:rPr>
              <a:t>Making the diagnosis</a:t>
            </a:r>
          </a:p>
          <a:p>
            <a:pPr lvl="1"/>
            <a:r>
              <a:rPr lang="en-US" dirty="0" smtClean="0">
                <a:latin typeface="Chalkboard"/>
                <a:cs typeface="Chalkboard"/>
              </a:rPr>
              <a:t>Recurrence risk / adjuvant therapy</a:t>
            </a:r>
          </a:p>
          <a:p>
            <a:r>
              <a:rPr lang="en-US" dirty="0" smtClean="0">
                <a:latin typeface="Chalkboard"/>
                <a:cs typeface="Chalkboard"/>
              </a:rPr>
              <a:t>Mutational analysis</a:t>
            </a:r>
          </a:p>
          <a:p>
            <a:r>
              <a:rPr lang="en-US" dirty="0" smtClean="0">
                <a:latin typeface="Chalkboard"/>
                <a:cs typeface="Chalkboard"/>
              </a:rPr>
              <a:t>Managing advanced disease</a:t>
            </a:r>
          </a:p>
          <a:p>
            <a:pPr lvl="1"/>
            <a:r>
              <a:rPr lang="en-US" dirty="0" smtClean="0">
                <a:latin typeface="Chalkboard"/>
                <a:cs typeface="Chalkboard"/>
              </a:rPr>
              <a:t>Optimal sequence </a:t>
            </a:r>
            <a:r>
              <a:rPr lang="en-US" dirty="0" err="1" smtClean="0">
                <a:latin typeface="Chalkboard"/>
                <a:cs typeface="Chalkboard"/>
              </a:rPr>
              <a:t>imatinib</a:t>
            </a:r>
            <a:r>
              <a:rPr lang="en-US" dirty="0" smtClean="0">
                <a:latin typeface="Chalkboard"/>
                <a:cs typeface="Chalkboard"/>
              </a:rPr>
              <a:t> / </a:t>
            </a:r>
            <a:r>
              <a:rPr lang="en-US" dirty="0" err="1" smtClean="0">
                <a:latin typeface="Chalkboard"/>
                <a:cs typeface="Chalkboard"/>
              </a:rPr>
              <a:t>sunitinib</a:t>
            </a:r>
            <a:endParaRPr lang="en-US" dirty="0" smtClean="0">
              <a:latin typeface="Chalkboard"/>
              <a:cs typeface="Chalkboard"/>
            </a:endParaRPr>
          </a:p>
          <a:p>
            <a:pPr lvl="1"/>
            <a:r>
              <a:rPr lang="en-US" dirty="0" smtClean="0">
                <a:latin typeface="Chalkboard"/>
                <a:cs typeface="Chalkboard"/>
              </a:rPr>
              <a:t>Incorporating </a:t>
            </a:r>
            <a:r>
              <a:rPr lang="en-US" dirty="0" err="1" smtClean="0">
                <a:latin typeface="Chalkboard"/>
                <a:cs typeface="Chalkboard"/>
              </a:rPr>
              <a:t>regorafenib</a:t>
            </a:r>
            <a:endParaRPr lang="en-US" dirty="0">
              <a:latin typeface="Chalkboard"/>
              <a:cs typeface="Chalkboard"/>
            </a:endParaRPr>
          </a:p>
        </p:txBody>
      </p:sp>
    </p:spTree>
    <p:extLst>
      <p:ext uri="{BB962C8B-B14F-4D97-AF65-F5344CB8AC3E}">
        <p14:creationId xmlns:p14="http://schemas.microsoft.com/office/powerpoint/2010/main" val="24338435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425450" y="1230313"/>
            <a:ext cx="6858000" cy="533400"/>
          </a:xfrm>
          <a:prstGeom prst="rect">
            <a:avLst/>
          </a:prstGeom>
        </p:spPr>
        <p:txBody>
          <a:bodyPr lIns="91431" tIns="45715" rIns="91431" bIns="45715">
            <a:normAutofit/>
          </a:bodyPr>
          <a:lstStyle/>
          <a:p>
            <a:pPr marL="342866" indent="-342866" defTabSz="914309" fontAlgn="auto">
              <a:spcBef>
                <a:spcPct val="20000"/>
              </a:spcBef>
              <a:spcAft>
                <a:spcPts val="0"/>
              </a:spcAft>
              <a:defRPr/>
            </a:pPr>
            <a:endParaRPr lang="en-US" sz="2000" i="1" dirty="0">
              <a:solidFill>
                <a:schemeClr val="accent6">
                  <a:lumMod val="60000"/>
                  <a:lumOff val="40000"/>
                </a:schemeClr>
              </a:solidFill>
              <a:latin typeface="+mn-lt"/>
              <a:cs typeface="+mn-cs"/>
            </a:endParaRPr>
          </a:p>
        </p:txBody>
      </p:sp>
      <p:sp>
        <p:nvSpPr>
          <p:cNvPr id="7" name="Rounded Rectangle 6"/>
          <p:cNvSpPr/>
          <p:nvPr/>
        </p:nvSpPr>
        <p:spPr>
          <a:xfrm>
            <a:off x="152400" y="762000"/>
            <a:ext cx="6324600" cy="2743200"/>
          </a:xfrm>
          <a:prstGeom prst="roundRect">
            <a:avLst/>
          </a:prstGeom>
          <a:noFill/>
          <a:ln>
            <a:noFill/>
          </a:ln>
          <a:effectLst/>
          <a:scene3d>
            <a:camera prst="orthographicFront"/>
            <a:lightRig rig="threePt" dir="t"/>
          </a:scene3d>
          <a:sp3d>
            <a:bevelT w="38100" h="25400"/>
          </a:sp3d>
        </p:spPr>
        <p:style>
          <a:lnRef idx="1">
            <a:schemeClr val="accent4"/>
          </a:lnRef>
          <a:fillRef idx="2">
            <a:schemeClr val="accent4"/>
          </a:fillRef>
          <a:effectRef idx="1">
            <a:schemeClr val="accent4"/>
          </a:effectRef>
          <a:fontRef idx="minor">
            <a:schemeClr val="dk1"/>
          </a:fontRef>
        </p:style>
        <p:txBody>
          <a:bodyPr lIns="91431" tIns="45715" rIns="91431" bIns="45715" anchor="ctr"/>
          <a:lstStyle/>
          <a:p>
            <a:pPr marL="182862" indent="-182862" defTabSz="914309" fontAlgn="auto">
              <a:spcBef>
                <a:spcPts val="0"/>
              </a:spcBef>
              <a:spcAft>
                <a:spcPts val="0"/>
              </a:spcAft>
              <a:buFont typeface="Arial" pitchFamily="34" charset="0"/>
              <a:buChar char="•"/>
              <a:defRPr sz="1800" kern="1200">
                <a:solidFill>
                  <a:schemeClr val="tx1"/>
                </a:solidFill>
                <a:latin typeface="+mn-lt"/>
                <a:ea typeface="+mn-ea"/>
                <a:cs typeface="+mn-cs"/>
              </a:defRPr>
            </a:pPr>
            <a:r>
              <a:rPr lang="en-US" sz="2000" dirty="0" smtClean="0">
                <a:solidFill>
                  <a:schemeClr val="tx1"/>
                </a:solidFill>
                <a:latin typeface="News Gothic MT"/>
                <a:cs typeface="News Gothic MT"/>
              </a:rPr>
              <a:t>GIST: </a:t>
            </a:r>
            <a:r>
              <a:rPr lang="en-US" sz="2000" dirty="0" err="1" smtClean="0">
                <a:solidFill>
                  <a:schemeClr val="tx1"/>
                </a:solidFill>
                <a:latin typeface="News Gothic MT"/>
                <a:cs typeface="News Gothic MT"/>
              </a:rPr>
              <a:t>mesenchymal</a:t>
            </a:r>
            <a:r>
              <a:rPr lang="en-US" sz="2000" dirty="0" smtClean="0">
                <a:solidFill>
                  <a:schemeClr val="tx1"/>
                </a:solidFill>
                <a:latin typeface="News Gothic MT"/>
                <a:cs typeface="News Gothic MT"/>
              </a:rPr>
              <a:t> </a:t>
            </a:r>
            <a:r>
              <a:rPr lang="en-US" sz="2000" dirty="0">
                <a:solidFill>
                  <a:schemeClr val="tx1"/>
                </a:solidFill>
                <a:latin typeface="News Gothic MT"/>
                <a:cs typeface="News Gothic MT"/>
              </a:rPr>
              <a:t>tumors </a:t>
            </a:r>
            <a:r>
              <a:rPr lang="en-US" sz="2000" dirty="0" smtClean="0">
                <a:solidFill>
                  <a:schemeClr val="tx1"/>
                </a:solidFill>
                <a:latin typeface="News Gothic MT"/>
                <a:cs typeface="News Gothic MT"/>
              </a:rPr>
              <a:t>of </a:t>
            </a:r>
            <a:r>
              <a:rPr lang="en-US" sz="2000" dirty="0">
                <a:solidFill>
                  <a:schemeClr val="tx1"/>
                </a:solidFill>
                <a:latin typeface="News Gothic MT"/>
                <a:cs typeface="News Gothic MT"/>
              </a:rPr>
              <a:t>the GI </a:t>
            </a:r>
            <a:r>
              <a:rPr lang="en-US" sz="2000" dirty="0" smtClean="0">
                <a:solidFill>
                  <a:schemeClr val="tx1"/>
                </a:solidFill>
                <a:latin typeface="News Gothic MT"/>
                <a:cs typeface="News Gothic MT"/>
              </a:rPr>
              <a:t>tract</a:t>
            </a:r>
            <a:endParaRPr lang="en-US" sz="2000" baseline="30000" dirty="0">
              <a:solidFill>
                <a:schemeClr val="tx1"/>
              </a:solidFill>
              <a:latin typeface="News Gothic MT"/>
              <a:cs typeface="News Gothic MT"/>
            </a:endParaRPr>
          </a:p>
          <a:p>
            <a:pPr marL="182862" indent="-182862" defTabSz="914309" fontAlgn="auto">
              <a:spcBef>
                <a:spcPts val="0"/>
              </a:spcBef>
              <a:spcAft>
                <a:spcPts val="0"/>
              </a:spcAft>
              <a:buFont typeface="Arial" pitchFamily="34" charset="0"/>
              <a:buChar char="•"/>
              <a:defRPr sz="1800" kern="1200">
                <a:solidFill>
                  <a:schemeClr val="tx1"/>
                </a:solidFill>
                <a:latin typeface="+mn-lt"/>
                <a:ea typeface="+mn-ea"/>
                <a:cs typeface="+mn-cs"/>
              </a:defRPr>
            </a:pPr>
            <a:r>
              <a:rPr lang="en-US" sz="2000" dirty="0">
                <a:solidFill>
                  <a:schemeClr val="tx1"/>
                </a:solidFill>
                <a:latin typeface="News Gothic MT"/>
                <a:cs typeface="News Gothic MT"/>
              </a:rPr>
              <a:t>About 95% of GISTs stain </a:t>
            </a:r>
            <a:r>
              <a:rPr lang="en-US" sz="2000" dirty="0" smtClean="0">
                <a:solidFill>
                  <a:schemeClr val="tx1"/>
                </a:solidFill>
                <a:latin typeface="News Gothic MT"/>
                <a:cs typeface="News Gothic MT"/>
              </a:rPr>
              <a:t>+ </a:t>
            </a:r>
            <a:r>
              <a:rPr lang="en-US" sz="2000" dirty="0">
                <a:solidFill>
                  <a:schemeClr val="tx1"/>
                </a:solidFill>
                <a:latin typeface="News Gothic MT"/>
                <a:cs typeface="News Gothic MT"/>
              </a:rPr>
              <a:t>for </a:t>
            </a:r>
            <a:r>
              <a:rPr lang="en-US" sz="2000" dirty="0" smtClean="0">
                <a:solidFill>
                  <a:schemeClr val="tx1"/>
                </a:solidFill>
                <a:latin typeface="News Gothic MT"/>
                <a:cs typeface="News Gothic MT"/>
              </a:rPr>
              <a:t>KIT or DOG1 </a:t>
            </a:r>
            <a:endParaRPr lang="en-US" sz="2000" baseline="30000" dirty="0">
              <a:solidFill>
                <a:schemeClr val="tx1"/>
              </a:solidFill>
              <a:latin typeface="News Gothic MT"/>
              <a:cs typeface="News Gothic MT"/>
            </a:endParaRPr>
          </a:p>
          <a:p>
            <a:pPr marL="640016" lvl="1" indent="-182862" defTabSz="914309" fontAlgn="auto">
              <a:spcBef>
                <a:spcPts val="0"/>
              </a:spcBef>
              <a:spcAft>
                <a:spcPts val="0"/>
              </a:spcAft>
              <a:buFont typeface="Arial" pitchFamily="34" charset="0"/>
              <a:buChar char="•"/>
              <a:defRPr sz="1800" kern="1200">
                <a:solidFill>
                  <a:schemeClr val="tx1"/>
                </a:solidFill>
                <a:latin typeface="+mn-lt"/>
                <a:ea typeface="+mn-ea"/>
                <a:cs typeface="+mn-cs"/>
              </a:defRPr>
            </a:pPr>
            <a:r>
              <a:rPr lang="en-US" sz="2000" dirty="0">
                <a:solidFill>
                  <a:schemeClr val="tx1"/>
                </a:solidFill>
                <a:latin typeface="News Gothic MT"/>
                <a:cs typeface="News Gothic MT"/>
              </a:rPr>
              <a:t>KIT </a:t>
            </a:r>
            <a:r>
              <a:rPr lang="en-US" sz="2000" dirty="0" smtClean="0">
                <a:solidFill>
                  <a:schemeClr val="tx1"/>
                </a:solidFill>
                <a:latin typeface="News Gothic MT"/>
                <a:cs typeface="News Gothic MT"/>
              </a:rPr>
              <a:t>expression </a:t>
            </a:r>
            <a:r>
              <a:rPr lang="en-US" sz="2000" dirty="0">
                <a:solidFill>
                  <a:schemeClr val="tx1"/>
                </a:solidFill>
                <a:latin typeface="News Gothic MT"/>
                <a:cs typeface="News Gothic MT"/>
              </a:rPr>
              <a:t>feature of the tumor and is not necessarily due to a mutation in </a:t>
            </a:r>
            <a:r>
              <a:rPr lang="en-US" sz="2000" i="1" dirty="0" smtClean="0">
                <a:solidFill>
                  <a:schemeClr val="tx1"/>
                </a:solidFill>
                <a:latin typeface="News Gothic MT"/>
                <a:cs typeface="News Gothic MT"/>
              </a:rPr>
              <a:t>KIT</a:t>
            </a:r>
            <a:endParaRPr lang="en-US" sz="2000" baseline="30000" dirty="0">
              <a:solidFill>
                <a:schemeClr val="tx1"/>
              </a:solidFill>
              <a:latin typeface="News Gothic MT"/>
              <a:cs typeface="News Gothic MT"/>
            </a:endParaRPr>
          </a:p>
          <a:p>
            <a:pPr marL="640016" lvl="1" indent="-182862" defTabSz="914309" fontAlgn="auto">
              <a:spcBef>
                <a:spcPts val="0"/>
              </a:spcBef>
              <a:spcAft>
                <a:spcPts val="0"/>
              </a:spcAft>
              <a:buFont typeface="Arial" pitchFamily="34" charset="0"/>
              <a:buChar char="•"/>
              <a:defRPr sz="1800" kern="1200">
                <a:solidFill>
                  <a:schemeClr val="tx1"/>
                </a:solidFill>
                <a:latin typeface="+mn-lt"/>
                <a:ea typeface="+mn-ea"/>
                <a:cs typeface="+mn-cs"/>
              </a:defRPr>
            </a:pPr>
            <a:r>
              <a:rPr lang="en-US" sz="2000" dirty="0">
                <a:solidFill>
                  <a:schemeClr val="tx1"/>
                </a:solidFill>
                <a:latin typeface="News Gothic MT"/>
                <a:cs typeface="News Gothic MT"/>
              </a:rPr>
              <a:t>Other, less GIST-specific markers include CD34, smooth muscle actin, </a:t>
            </a:r>
            <a:r>
              <a:rPr lang="en-US" sz="2000" dirty="0" err="1">
                <a:solidFill>
                  <a:schemeClr val="tx1"/>
                </a:solidFill>
                <a:latin typeface="News Gothic MT"/>
                <a:cs typeface="News Gothic MT"/>
              </a:rPr>
              <a:t>desmin</a:t>
            </a:r>
            <a:r>
              <a:rPr lang="en-US" sz="2000" dirty="0">
                <a:solidFill>
                  <a:schemeClr val="tx1"/>
                </a:solidFill>
                <a:latin typeface="News Gothic MT"/>
                <a:cs typeface="News Gothic MT"/>
              </a:rPr>
              <a:t>, and S100 </a:t>
            </a:r>
            <a:r>
              <a:rPr lang="en-US" sz="2000" dirty="0" smtClean="0">
                <a:solidFill>
                  <a:schemeClr val="tx1"/>
                </a:solidFill>
                <a:latin typeface="News Gothic MT"/>
                <a:cs typeface="News Gothic MT"/>
              </a:rPr>
              <a:t>protein</a:t>
            </a:r>
            <a:endParaRPr lang="en-US" sz="2000" baseline="30000" dirty="0">
              <a:solidFill>
                <a:schemeClr val="tx1"/>
              </a:solidFill>
              <a:latin typeface="News Gothic MT"/>
              <a:cs typeface="News Gothic MT"/>
            </a:endParaRPr>
          </a:p>
        </p:txBody>
      </p:sp>
      <p:sp>
        <p:nvSpPr>
          <p:cNvPr id="13" name="Rounded Rectangle 12"/>
          <p:cNvSpPr/>
          <p:nvPr/>
        </p:nvSpPr>
        <p:spPr>
          <a:xfrm>
            <a:off x="228600" y="3429000"/>
            <a:ext cx="6096000" cy="2133600"/>
          </a:xfrm>
          <a:prstGeom prst="roundRect">
            <a:avLst/>
          </a:prstGeom>
          <a:solidFill>
            <a:schemeClr val="tx1">
              <a:alpha val="10000"/>
            </a:schemeClr>
          </a:solidFill>
          <a:ln>
            <a:noFill/>
          </a:ln>
          <a:scene3d>
            <a:camera prst="orthographicFront"/>
            <a:lightRig rig="threePt" dir="t"/>
          </a:scene3d>
          <a:sp3d>
            <a:bevelT w="38100" h="25400"/>
          </a:sp3d>
        </p:spPr>
        <p:style>
          <a:lnRef idx="1">
            <a:schemeClr val="accent6"/>
          </a:lnRef>
          <a:fillRef idx="2">
            <a:schemeClr val="accent6"/>
          </a:fillRef>
          <a:effectRef idx="1">
            <a:schemeClr val="accent6"/>
          </a:effectRef>
          <a:fontRef idx="minor">
            <a:schemeClr val="dk1"/>
          </a:fontRef>
        </p:style>
        <p:txBody>
          <a:bodyPr lIns="91431" tIns="45715" rIns="91431" bIns="45715" anchor="ctr"/>
          <a:lstStyle/>
          <a:p>
            <a:pPr defTabSz="914309" fontAlgn="auto">
              <a:spcBef>
                <a:spcPts val="600"/>
              </a:spcBef>
              <a:spcAft>
                <a:spcPts val="600"/>
              </a:spcAft>
              <a:defRPr sz="1800" kern="1200">
                <a:solidFill>
                  <a:schemeClr val="tx1"/>
                </a:solidFill>
                <a:latin typeface="+mn-lt"/>
                <a:ea typeface="+mn-ea"/>
                <a:cs typeface="+mn-cs"/>
              </a:defRPr>
            </a:pPr>
            <a:r>
              <a:rPr lang="en-US" b="1" dirty="0">
                <a:solidFill>
                  <a:srgbClr val="241320"/>
                </a:solidFill>
                <a:latin typeface="News Gothic MT"/>
                <a:cs typeface="News Gothic MT"/>
              </a:rPr>
              <a:t>GISTs </a:t>
            </a:r>
            <a:r>
              <a:rPr lang="en-US" b="1" dirty="0" smtClean="0">
                <a:solidFill>
                  <a:srgbClr val="241320"/>
                </a:solidFill>
                <a:latin typeface="News Gothic MT"/>
                <a:cs typeface="News Gothic MT"/>
              </a:rPr>
              <a:t>are most commonly initiated through </a:t>
            </a:r>
            <a:r>
              <a:rPr lang="en-US" b="1" dirty="0">
                <a:solidFill>
                  <a:srgbClr val="241320"/>
                </a:solidFill>
                <a:latin typeface="News Gothic MT"/>
                <a:cs typeface="News Gothic MT"/>
              </a:rPr>
              <a:t>mutations in the </a:t>
            </a:r>
            <a:r>
              <a:rPr lang="en-US" b="1" i="1" dirty="0">
                <a:solidFill>
                  <a:srgbClr val="241320"/>
                </a:solidFill>
                <a:latin typeface="News Gothic MT"/>
                <a:cs typeface="News Gothic MT"/>
              </a:rPr>
              <a:t>KIT</a:t>
            </a:r>
            <a:r>
              <a:rPr lang="en-US" b="1" dirty="0">
                <a:solidFill>
                  <a:srgbClr val="241320"/>
                </a:solidFill>
                <a:latin typeface="News Gothic MT"/>
                <a:cs typeface="News Gothic MT"/>
              </a:rPr>
              <a:t> gene (75-80% of all GISTs</a:t>
            </a:r>
            <a:r>
              <a:rPr lang="en-US" b="1" dirty="0" smtClean="0">
                <a:solidFill>
                  <a:srgbClr val="241320"/>
                </a:solidFill>
                <a:latin typeface="News Gothic MT"/>
                <a:cs typeface="News Gothic MT"/>
              </a:rPr>
              <a:t>)</a:t>
            </a:r>
            <a:endParaRPr lang="en-US" b="1" dirty="0">
              <a:solidFill>
                <a:srgbClr val="241320"/>
              </a:solidFill>
              <a:latin typeface="News Gothic MT"/>
              <a:cs typeface="News Gothic MT"/>
            </a:endParaRPr>
          </a:p>
          <a:p>
            <a:pPr defTabSz="914309" fontAlgn="auto">
              <a:spcBef>
                <a:spcPts val="600"/>
              </a:spcBef>
              <a:spcAft>
                <a:spcPts val="600"/>
              </a:spcAft>
              <a:defRPr sz="1800" kern="1200">
                <a:solidFill>
                  <a:schemeClr val="tx1"/>
                </a:solidFill>
                <a:latin typeface="+mn-lt"/>
                <a:ea typeface="+mn-ea"/>
                <a:cs typeface="+mn-cs"/>
              </a:defRPr>
            </a:pPr>
            <a:r>
              <a:rPr lang="en-US" b="1" dirty="0">
                <a:solidFill>
                  <a:srgbClr val="241320"/>
                </a:solidFill>
                <a:latin typeface="News Gothic MT"/>
                <a:cs typeface="News Gothic MT"/>
              </a:rPr>
              <a:t>GISTs that are KIT-negative often contain a </a:t>
            </a:r>
            <a:r>
              <a:rPr lang="en-US" b="1" i="1" dirty="0" smtClean="0">
                <a:solidFill>
                  <a:srgbClr val="241320"/>
                </a:solidFill>
                <a:latin typeface="News Gothic MT"/>
                <a:cs typeface="News Gothic MT"/>
              </a:rPr>
              <a:t>PDGFRA</a:t>
            </a:r>
            <a:r>
              <a:rPr lang="en-US" b="1" dirty="0" smtClean="0">
                <a:solidFill>
                  <a:srgbClr val="241320"/>
                </a:solidFill>
                <a:latin typeface="News Gothic MT"/>
                <a:cs typeface="News Gothic MT"/>
              </a:rPr>
              <a:t> mutation</a:t>
            </a:r>
            <a:endParaRPr lang="en-US" b="1" baseline="30000" dirty="0" smtClean="0">
              <a:solidFill>
                <a:srgbClr val="241320"/>
              </a:solidFill>
              <a:latin typeface="News Gothic MT"/>
              <a:cs typeface="News Gothic MT"/>
            </a:endParaRPr>
          </a:p>
          <a:p>
            <a:pPr defTabSz="914309" fontAlgn="auto">
              <a:spcBef>
                <a:spcPts val="600"/>
              </a:spcBef>
              <a:spcAft>
                <a:spcPts val="600"/>
              </a:spcAft>
              <a:defRPr sz="1800" kern="1200">
                <a:solidFill>
                  <a:schemeClr val="tx1"/>
                </a:solidFill>
                <a:latin typeface="+mn-lt"/>
                <a:ea typeface="+mn-ea"/>
                <a:cs typeface="+mn-cs"/>
              </a:defRPr>
            </a:pPr>
            <a:r>
              <a:rPr lang="en-US" b="1" dirty="0" smtClean="0">
                <a:solidFill>
                  <a:schemeClr val="tx1"/>
                </a:solidFill>
                <a:latin typeface="News Gothic MT"/>
                <a:cs typeface="News Gothic MT"/>
              </a:rPr>
              <a:t>GISTs that are KIT-negative and PDGFRA-negative are called ‘wild type’ (WT)</a:t>
            </a:r>
            <a:endParaRPr lang="en-US" b="1" dirty="0">
              <a:solidFill>
                <a:schemeClr val="tx1"/>
              </a:solidFill>
              <a:latin typeface="News Gothic MT"/>
              <a:cs typeface="News Gothic MT"/>
            </a:endParaRPr>
          </a:p>
        </p:txBody>
      </p:sp>
      <p:sp>
        <p:nvSpPr>
          <p:cNvPr id="87049" name="Rectangle 15"/>
          <p:cNvSpPr>
            <a:spLocks noChangeArrowheads="1"/>
          </p:cNvSpPr>
          <p:nvPr/>
        </p:nvSpPr>
        <p:spPr bwMode="auto">
          <a:xfrm>
            <a:off x="6527800" y="5715000"/>
            <a:ext cx="2286000" cy="520700"/>
          </a:xfrm>
          <a:prstGeom prst="rect">
            <a:avLst/>
          </a:prstGeom>
          <a:noFill/>
          <a:ln w="9525">
            <a:noFill/>
            <a:miter lim="800000"/>
            <a:headEnd/>
            <a:tailEnd/>
          </a:ln>
        </p:spPr>
        <p:txBody>
          <a:bodyPr lIns="91431" tIns="45715" rIns="91431" bIns="45715" anchor="ctr">
            <a:spAutoFit/>
          </a:bodyPr>
          <a:lstStyle/>
          <a:p>
            <a:pPr algn="ctr">
              <a:lnSpc>
                <a:spcPct val="80000"/>
              </a:lnSpc>
              <a:spcAft>
                <a:spcPts val="600"/>
              </a:spcAft>
            </a:pPr>
            <a:r>
              <a:rPr lang="en-US" sz="1400" b="1">
                <a:latin typeface="News Gothic MT" pitchFamily="34" charset="0"/>
                <a:ea typeface="News Gothic MT" pitchFamily="34" charset="0"/>
                <a:cs typeface="News Gothic MT" pitchFamily="34" charset="0"/>
              </a:rPr>
              <a:t>Range of KIT</a:t>
            </a:r>
            <a:r>
              <a:rPr lang="en-US" sz="1400" b="1" baseline="30000">
                <a:latin typeface="News Gothic MT" pitchFamily="34" charset="0"/>
                <a:ea typeface="News Gothic MT" pitchFamily="34" charset="0"/>
                <a:cs typeface="News Gothic MT" pitchFamily="34" charset="0"/>
              </a:rPr>
              <a:t>+ </a:t>
            </a:r>
          </a:p>
          <a:p>
            <a:pPr algn="ctr">
              <a:lnSpc>
                <a:spcPct val="80000"/>
              </a:lnSpc>
              <a:spcAft>
                <a:spcPts val="600"/>
              </a:spcAft>
            </a:pPr>
            <a:r>
              <a:rPr lang="en-US" sz="1400" b="1">
                <a:latin typeface="News Gothic MT" pitchFamily="34" charset="0"/>
                <a:ea typeface="News Gothic MT" pitchFamily="34" charset="0"/>
                <a:cs typeface="News Gothic MT" pitchFamily="34" charset="0"/>
              </a:rPr>
              <a:t>staining in GIST</a:t>
            </a:r>
          </a:p>
        </p:txBody>
      </p:sp>
      <p:sp>
        <p:nvSpPr>
          <p:cNvPr id="14" name="Rounded Rectangle 13"/>
          <p:cNvSpPr/>
          <p:nvPr/>
        </p:nvSpPr>
        <p:spPr>
          <a:xfrm>
            <a:off x="6553200" y="3886200"/>
            <a:ext cx="2209800" cy="2209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4309" fontAlgn="auto">
              <a:spcBef>
                <a:spcPts val="0"/>
              </a:spcBef>
              <a:spcAft>
                <a:spcPts val="0"/>
              </a:spcAft>
              <a:defRPr sz="1800" kern="1200">
                <a:solidFill>
                  <a:schemeClr val="tx1"/>
                </a:solidFill>
                <a:latin typeface="+mn-lt"/>
                <a:ea typeface="+mn-ea"/>
                <a:cs typeface="+mn-cs"/>
              </a:defRPr>
            </a:pPr>
            <a:endParaRPr lang="en-US">
              <a:solidFill>
                <a:schemeClr val="tx1"/>
              </a:solidFill>
            </a:endParaRPr>
          </a:p>
        </p:txBody>
      </p:sp>
      <p:sp>
        <p:nvSpPr>
          <p:cNvPr id="15" name="Rounded Rectangle 14"/>
          <p:cNvSpPr/>
          <p:nvPr/>
        </p:nvSpPr>
        <p:spPr>
          <a:xfrm>
            <a:off x="6516688" y="1600200"/>
            <a:ext cx="2246312" cy="1828800"/>
          </a:xfrm>
          <a:prstGeom prst="roundRect">
            <a:avLst/>
          </a:prstGeom>
          <a:blipFill>
            <a:blip r:embed="rId3" cstate="print"/>
            <a:stretch>
              <a:fillRect/>
            </a:stretch>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4309" fontAlgn="auto">
              <a:spcBef>
                <a:spcPts val="0"/>
              </a:spcBef>
              <a:spcAft>
                <a:spcPts val="0"/>
              </a:spcAft>
              <a:defRPr sz="1800" kern="1200">
                <a:solidFill>
                  <a:schemeClr val="tx1"/>
                </a:solidFill>
                <a:latin typeface="+mn-lt"/>
                <a:ea typeface="+mn-ea"/>
                <a:cs typeface="+mn-cs"/>
              </a:defRPr>
            </a:pPr>
            <a:endParaRPr lang="en-US">
              <a:solidFill>
                <a:schemeClr val="tx1"/>
              </a:solidFill>
            </a:endParaRPr>
          </a:p>
        </p:txBody>
      </p:sp>
      <p:sp>
        <p:nvSpPr>
          <p:cNvPr id="17" name="Rounded Rectangle 16"/>
          <p:cNvSpPr/>
          <p:nvPr/>
        </p:nvSpPr>
        <p:spPr>
          <a:xfrm>
            <a:off x="6553200" y="3886200"/>
            <a:ext cx="2209800" cy="1828800"/>
          </a:xfrm>
          <a:prstGeom prst="roundRect">
            <a:avLst/>
          </a:prstGeom>
          <a:blipFill>
            <a:blip r:embed="rId4" cstate="print"/>
            <a:stretch>
              <a:fillRect/>
            </a:stretch>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defTabSz="914309" fontAlgn="auto">
              <a:spcBef>
                <a:spcPts val="0"/>
              </a:spcBef>
              <a:spcAft>
                <a:spcPts val="0"/>
              </a:spcAft>
              <a:defRPr sz="1800" kern="1200">
                <a:solidFill>
                  <a:schemeClr val="tx1"/>
                </a:solidFill>
                <a:latin typeface="+mn-lt"/>
                <a:ea typeface="+mn-ea"/>
                <a:cs typeface="+mn-cs"/>
              </a:defRPr>
            </a:pPr>
            <a:endParaRPr lang="en-US" sz="2000" b="1" dirty="0">
              <a:solidFill>
                <a:schemeClr val="tx1">
                  <a:lumMod val="65000"/>
                  <a:lumOff val="35000"/>
                </a:schemeClr>
              </a:solidFill>
            </a:endParaRPr>
          </a:p>
        </p:txBody>
      </p:sp>
      <p:sp>
        <p:nvSpPr>
          <p:cNvPr id="87058" name="TextBox 17"/>
          <p:cNvSpPr txBox="1">
            <a:spLocks noChangeArrowheads="1"/>
          </p:cNvSpPr>
          <p:nvPr/>
        </p:nvSpPr>
        <p:spPr bwMode="auto">
          <a:xfrm>
            <a:off x="228600" y="5715000"/>
            <a:ext cx="4451350" cy="271463"/>
          </a:xfrm>
          <a:prstGeom prst="rect">
            <a:avLst/>
          </a:prstGeom>
          <a:noFill/>
          <a:ln w="9525">
            <a:noFill/>
            <a:miter lim="800000"/>
            <a:headEnd/>
            <a:tailEnd/>
          </a:ln>
        </p:spPr>
        <p:txBody>
          <a:bodyPr lIns="91431" tIns="45715" rIns="91431" bIns="45715">
            <a:spAutoFit/>
          </a:bodyPr>
          <a:lstStyle/>
          <a:p>
            <a:pPr marL="227013" indent="-227013">
              <a:lnSpc>
                <a:spcPct val="80000"/>
              </a:lnSpc>
            </a:pPr>
            <a:r>
              <a:rPr lang="en-US" sz="1400" dirty="0">
                <a:solidFill>
                  <a:srgbClr val="241320"/>
                </a:solidFill>
                <a:latin typeface="News Gothic MT" pitchFamily="34" charset="0"/>
                <a:ea typeface="News Gothic MT" pitchFamily="34" charset="0"/>
                <a:cs typeface="News Gothic MT" pitchFamily="34" charset="0"/>
              </a:rPr>
              <a:t>PDGFRA = platelet derived growth factor alpha</a:t>
            </a:r>
          </a:p>
        </p:txBody>
      </p:sp>
      <p:sp>
        <p:nvSpPr>
          <p:cNvPr id="20" name="Title 1"/>
          <p:cNvSpPr>
            <a:spLocks noGrp="1"/>
          </p:cNvSpPr>
          <p:nvPr>
            <p:ph type="title"/>
          </p:nvPr>
        </p:nvSpPr>
        <p:spPr>
          <a:xfrm>
            <a:off x="0" y="152401"/>
            <a:ext cx="9144000" cy="762000"/>
          </a:xfrm>
        </p:spPr>
        <p:txBody>
          <a:bodyPr>
            <a:noAutofit/>
          </a:bodyPr>
          <a:lstStyle/>
          <a:p>
            <a:pPr algn="ctr">
              <a:defRPr/>
            </a:pPr>
            <a:r>
              <a:rPr lang="en-US" sz="3200" dirty="0" smtClean="0">
                <a:ea typeface="+mj-ea"/>
              </a:rPr>
              <a:t>Gastrointestinal stromal tumor (GIST)</a:t>
            </a:r>
            <a:endParaRPr lang="en-US" sz="3200" baseline="30000" dirty="0" smtClean="0">
              <a:ea typeface="+mj-ea"/>
            </a:endParaRPr>
          </a:p>
        </p:txBody>
      </p:sp>
    </p:spTree>
    <p:extLst>
      <p:ext uri="{BB962C8B-B14F-4D97-AF65-F5344CB8AC3E}">
        <p14:creationId xmlns:p14="http://schemas.microsoft.com/office/powerpoint/2010/main" val="7307382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enook-Slide0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210" y="990600"/>
            <a:ext cx="8466277" cy="4283588"/>
          </a:xfrm>
          <a:prstGeom prst="rect">
            <a:avLst/>
          </a:prstGeom>
        </p:spPr>
      </p:pic>
      <p:sp>
        <p:nvSpPr>
          <p:cNvPr id="2" name="Title 1"/>
          <p:cNvSpPr>
            <a:spLocks noGrp="1"/>
          </p:cNvSpPr>
          <p:nvPr>
            <p:ph type="title"/>
          </p:nvPr>
        </p:nvSpPr>
        <p:spPr>
          <a:xfrm>
            <a:off x="431800" y="249238"/>
            <a:ext cx="8550275" cy="827087"/>
          </a:xfrm>
        </p:spPr>
        <p:txBody>
          <a:bodyPr>
            <a:noAutofit/>
          </a:bodyPr>
          <a:lstStyle/>
          <a:p>
            <a:pPr>
              <a:defRPr/>
            </a:pPr>
            <a:r>
              <a:rPr lang="en-US" dirty="0" smtClean="0">
                <a:solidFill>
                  <a:srgbClr val="800000"/>
                </a:solidFill>
                <a:ea typeface="+mj-ea"/>
              </a:rPr>
              <a:t>GIST: Where and how often</a:t>
            </a:r>
            <a:endParaRPr lang="en-US" baseline="30000" dirty="0" smtClean="0">
              <a:solidFill>
                <a:srgbClr val="800000"/>
              </a:solidFill>
              <a:ea typeface="+mj-ea"/>
            </a:endParaRPr>
          </a:p>
        </p:txBody>
      </p:sp>
      <p:sp>
        <p:nvSpPr>
          <p:cNvPr id="88067" name="Subtitle 2"/>
          <p:cNvSpPr txBox="1">
            <a:spLocks/>
          </p:cNvSpPr>
          <p:nvPr/>
        </p:nvSpPr>
        <p:spPr bwMode="auto">
          <a:xfrm>
            <a:off x="425450" y="1290638"/>
            <a:ext cx="8077200" cy="533400"/>
          </a:xfrm>
          <a:prstGeom prst="rect">
            <a:avLst/>
          </a:prstGeom>
          <a:noFill/>
          <a:ln w="9525">
            <a:noFill/>
            <a:miter lim="800000"/>
            <a:headEnd/>
            <a:tailEnd/>
          </a:ln>
        </p:spPr>
        <p:txBody>
          <a:bodyPr lIns="91431" tIns="45715" rIns="91431" bIns="45715"/>
          <a:lstStyle/>
          <a:p>
            <a:pPr marL="341313" indent="-341313">
              <a:spcBef>
                <a:spcPct val="20000"/>
              </a:spcBef>
            </a:pPr>
            <a:endParaRPr lang="en-US" sz="2000" i="1">
              <a:solidFill>
                <a:srgbClr val="FFC000"/>
              </a:solidFill>
            </a:endParaRPr>
          </a:p>
        </p:txBody>
      </p:sp>
      <p:sp>
        <p:nvSpPr>
          <p:cNvPr id="3" name="Rectangle 2"/>
          <p:cNvSpPr/>
          <p:nvPr/>
        </p:nvSpPr>
        <p:spPr>
          <a:xfrm>
            <a:off x="1676400" y="5410200"/>
            <a:ext cx="6400800" cy="1015663"/>
          </a:xfrm>
          <a:prstGeom prst="rect">
            <a:avLst/>
          </a:prstGeom>
        </p:spPr>
        <p:txBody>
          <a:bodyPr wrap="square">
            <a:spAutoFit/>
          </a:bodyPr>
          <a:lstStyle/>
          <a:p>
            <a:pPr>
              <a:spcBef>
                <a:spcPts val="1200"/>
              </a:spcBef>
              <a:spcAft>
                <a:spcPts val="1200"/>
              </a:spcAft>
            </a:pPr>
            <a:r>
              <a:rPr lang="en-US" sz="2000" b="1" dirty="0">
                <a:latin typeface="News Gothic MT" pitchFamily="34" charset="0"/>
                <a:cs typeface="News Gothic MT" pitchFamily="34" charset="0"/>
              </a:rPr>
              <a:t>Annual incidence = 6.8-14.5 per </a:t>
            </a:r>
            <a:r>
              <a:rPr lang="en-US" sz="2000" b="1" dirty="0" smtClean="0">
                <a:latin typeface="News Gothic MT" pitchFamily="34" charset="0"/>
                <a:cs typeface="News Gothic MT" pitchFamily="34" charset="0"/>
              </a:rPr>
              <a:t>million</a:t>
            </a:r>
          </a:p>
          <a:p>
            <a:pPr>
              <a:spcBef>
                <a:spcPts val="1200"/>
              </a:spcBef>
              <a:spcAft>
                <a:spcPts val="1200"/>
              </a:spcAft>
            </a:pPr>
            <a:r>
              <a:rPr lang="en-US" sz="2000" b="1" dirty="0" smtClean="0">
                <a:latin typeface="News Gothic MT" pitchFamily="34" charset="0"/>
                <a:cs typeface="News Gothic MT" pitchFamily="34" charset="0"/>
              </a:rPr>
              <a:t>3000</a:t>
            </a:r>
            <a:r>
              <a:rPr lang="en-US" sz="2000" b="1" dirty="0">
                <a:latin typeface="News Gothic MT" pitchFamily="34" charset="0"/>
                <a:cs typeface="News Gothic MT" pitchFamily="34" charset="0"/>
              </a:rPr>
              <a:t>-6000 new cases in the </a:t>
            </a:r>
            <a:r>
              <a:rPr lang="en-US" sz="2000" b="1" dirty="0" smtClean="0">
                <a:latin typeface="News Gothic MT" pitchFamily="34" charset="0"/>
                <a:cs typeface="News Gothic MT" pitchFamily="34" charset="0"/>
              </a:rPr>
              <a:t>US annually</a:t>
            </a:r>
            <a:endParaRPr lang="en-US" dirty="0">
              <a:latin typeface="News Gothic MT" pitchFamily="34" charset="0"/>
              <a:cs typeface="News Gothic MT" pitchFamily="34" charset="0"/>
            </a:endParaRPr>
          </a:p>
        </p:txBody>
      </p:sp>
    </p:spTree>
    <p:extLst>
      <p:ext uri="{BB962C8B-B14F-4D97-AF65-F5344CB8AC3E}">
        <p14:creationId xmlns:p14="http://schemas.microsoft.com/office/powerpoint/2010/main" val="3968694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68">
      <a:dk1>
        <a:srgbClr val="1D3214"/>
      </a:dk1>
      <a:lt1>
        <a:sysClr val="window" lastClr="FFFFFF"/>
      </a:lt1>
      <a:dk2>
        <a:srgbClr val="24491B"/>
      </a:dk2>
      <a:lt2>
        <a:srgbClr val="D4E9C5"/>
      </a:lt2>
      <a:accent1>
        <a:srgbClr val="00B0F0"/>
      </a:accent1>
      <a:accent2>
        <a:srgbClr val="FFC000"/>
      </a:accent2>
      <a:accent3>
        <a:srgbClr val="81C85A"/>
      </a:accent3>
      <a:accent4>
        <a:srgbClr val="800080"/>
      </a:accent4>
      <a:accent5>
        <a:srgbClr val="8DB3E2"/>
      </a:accent5>
      <a:accent6>
        <a:srgbClr val="F79646"/>
      </a:accent6>
      <a:hlink>
        <a:srgbClr val="239BED"/>
      </a:hlink>
      <a:folHlink>
        <a:srgbClr val="FE19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Custom 7">
      <a:dk1>
        <a:srgbClr val="731448"/>
      </a:dk1>
      <a:lt1>
        <a:sysClr val="window" lastClr="FFFFFF"/>
      </a:lt1>
      <a:dk2>
        <a:srgbClr val="687806"/>
      </a:dk2>
      <a:lt2>
        <a:srgbClr val="FFC20E"/>
      </a:lt2>
      <a:accent1>
        <a:srgbClr val="C94027"/>
      </a:accent1>
      <a:accent2>
        <a:srgbClr val="E88A24"/>
      </a:accent2>
      <a:accent3>
        <a:srgbClr val="BDBC31"/>
      </a:accent3>
      <a:accent4>
        <a:srgbClr val="9A3668"/>
      </a:accent4>
      <a:accent5>
        <a:srgbClr val="18B4FF"/>
      </a:accent5>
      <a:accent6>
        <a:srgbClr val="FFDB2D"/>
      </a:accent6>
      <a:hlink>
        <a:srgbClr val="9A3668"/>
      </a:hlink>
      <a:folHlink>
        <a:srgbClr val="C94027"/>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Metro</Template>
  <TotalTime>965</TotalTime>
  <Words>1725</Words>
  <Application>Microsoft Macintosh PowerPoint</Application>
  <PresentationFormat>On-screen Show (4:3)</PresentationFormat>
  <Paragraphs>371</Paragraphs>
  <Slides>28</Slides>
  <Notes>28</Notes>
  <HiddenSlides>0</HiddenSlides>
  <MMClips>0</MMClips>
  <ScaleCrop>false</ScaleCrop>
  <HeadingPairs>
    <vt:vector size="4" baseType="variant">
      <vt:variant>
        <vt:lpstr>Theme</vt:lpstr>
      </vt:variant>
      <vt:variant>
        <vt:i4>3</vt:i4>
      </vt:variant>
      <vt:variant>
        <vt:lpstr>Slide Titles</vt:lpstr>
      </vt:variant>
      <vt:variant>
        <vt:i4>28</vt:i4>
      </vt:variant>
    </vt:vector>
  </HeadingPairs>
  <TitlesOfParts>
    <vt:vector size="31" baseType="lpstr">
      <vt:lpstr>Office Theme</vt:lpstr>
      <vt:lpstr>1_Office Theme</vt:lpstr>
      <vt:lpstr>Blank Presentation</vt:lpstr>
      <vt:lpstr>PowerPoint Presentation</vt:lpstr>
      <vt:lpstr>Gastrointestinal Stromal Tumor</vt:lpstr>
      <vt:lpstr>PowerPoint Presentation</vt:lpstr>
      <vt:lpstr>Case: A 60-yo pt S/P removal of a 4-cm jejunal tumor found to be a GIST. 3 mitoses/HPF (5-year risk of relapse = 24%). Adjuvant imatinib?</vt:lpstr>
      <vt:lpstr>What is the risk of relapse required for you to use adjuvant imatinib for GIST?</vt:lpstr>
      <vt:lpstr>Duration of adjuvant imatinib for patients with GIST who are at…</vt:lpstr>
      <vt:lpstr>  Gastrointestinal Stromal Tumor    </vt:lpstr>
      <vt:lpstr>Gastrointestinal stromal tumor (GIST)</vt:lpstr>
      <vt:lpstr>GIST: Where and how often</vt:lpstr>
      <vt:lpstr>Predict malignancy / assess recurrence risk</vt:lpstr>
      <vt:lpstr>Common mutations in GIST</vt:lpstr>
      <vt:lpstr>PowerPoint Presentation</vt:lpstr>
      <vt:lpstr>Phase III trials for advanced GIST genotype vs PFS (all imatinib doses)</vt:lpstr>
      <vt:lpstr>GIST Meta-Analysis of Exon 9 Tumors Progression-Free Survival vs Imatinib Dose</vt:lpstr>
      <vt:lpstr>Mutational analysis affects treatment strategy</vt:lpstr>
      <vt:lpstr>PowerPoint Presentation</vt:lpstr>
      <vt:lpstr>PowerPoint Presentation</vt:lpstr>
      <vt:lpstr>Regorafenib (BAY 73-4506): Structurally Distinct Inhibitor of Multiple Kinases </vt:lpstr>
      <vt:lpstr>Clinical Experience of Regorafenib in Patients With Solid Tumors and Advanced GIST: Rationale for Phase III Trial</vt:lpstr>
      <vt:lpstr>Regorafenib In Progressive GIST (GRID): Demetri GD et al, Lancet 2013;381(9863):295-302.</vt:lpstr>
      <vt:lpstr>GRID Study: Progression-Free Survival (primary endpoint - blinded central review)</vt:lpstr>
      <vt:lpstr>Drug-Related Treatment-Emergent Adverse Events in ≥10% of Patients During Double-Blind Treatment</vt:lpstr>
      <vt:lpstr>Therapy for metastatic GIST</vt:lpstr>
      <vt:lpstr>PowerPoint Presentation</vt:lpstr>
      <vt:lpstr>PowerPoint Presentation</vt:lpstr>
      <vt:lpstr>Clinical efficacy of regorafenib versus sunitinib:</vt:lpstr>
      <vt:lpstr>PowerPoint Presentation</vt:lpstr>
      <vt:lpstr>Preferred sequence of systemic agents for metastatic GIST, including regorafenib if accesible?</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890</cp:revision>
  <dcterms:created xsi:type="dcterms:W3CDTF">2010-09-07T20:37:50Z</dcterms:created>
  <dcterms:modified xsi:type="dcterms:W3CDTF">2013-03-20T12:23:04Z</dcterms:modified>
  <cp:category/>
</cp:coreProperties>
</file>