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embeddings/oleObject1.bin" ContentType="application/vnd.openxmlformats-officedocument.oleObject"/>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2" r:id="rId2"/>
    <p:sldMasterId id="2147483653" r:id="rId3"/>
    <p:sldMasterId id="2147483654" r:id="rId4"/>
    <p:sldMasterId id="2147484217" r:id="rId5"/>
  </p:sldMasterIdLst>
  <p:notesMasterIdLst>
    <p:notesMasterId r:id="rId29"/>
  </p:notesMasterIdLst>
  <p:handoutMasterIdLst>
    <p:handoutMasterId r:id="rId30"/>
  </p:handoutMasterIdLst>
  <p:sldIdLst>
    <p:sldId id="759" r:id="rId6"/>
    <p:sldId id="522" r:id="rId7"/>
    <p:sldId id="760" r:id="rId8"/>
    <p:sldId id="753" r:id="rId9"/>
    <p:sldId id="761" r:id="rId10"/>
    <p:sldId id="755" r:id="rId11"/>
    <p:sldId id="694" r:id="rId12"/>
    <p:sldId id="696" r:id="rId13"/>
    <p:sldId id="697" r:id="rId14"/>
    <p:sldId id="698" r:id="rId15"/>
    <p:sldId id="745" r:id="rId16"/>
    <p:sldId id="746" r:id="rId17"/>
    <p:sldId id="747" r:id="rId18"/>
    <p:sldId id="725" r:id="rId19"/>
    <p:sldId id="731" r:id="rId20"/>
    <p:sldId id="748" r:id="rId21"/>
    <p:sldId id="684" r:id="rId22"/>
    <p:sldId id="641" r:id="rId23"/>
    <p:sldId id="752" r:id="rId24"/>
    <p:sldId id="758" r:id="rId25"/>
    <p:sldId id="732" r:id="rId26"/>
    <p:sldId id="762" r:id="rId27"/>
    <p:sldId id="754" r:id="rId28"/>
  </p:sldIdLst>
  <p:sldSz cx="9144000" cy="6858000" type="screen4x3"/>
  <p:notesSz cx="6772275" cy="9902825"/>
  <p:defaultTextStyle>
    <a:defPPr>
      <a:defRPr lang="en-US"/>
    </a:defPPr>
    <a:lvl1pPr algn="ctr" rtl="0" fontAlgn="base">
      <a:spcBef>
        <a:spcPct val="0"/>
      </a:spcBef>
      <a:spcAft>
        <a:spcPct val="0"/>
      </a:spcAft>
      <a:defRPr sz="1600" kern="1200">
        <a:solidFill>
          <a:schemeClr val="tx1"/>
        </a:solidFill>
        <a:latin typeface="Times" charset="0"/>
        <a:ea typeface="ＭＳ Ｐゴシック" charset="0"/>
        <a:cs typeface="ＭＳ Ｐゴシック" charset="0"/>
      </a:defRPr>
    </a:lvl1pPr>
    <a:lvl2pPr marL="457200" algn="ctr" rtl="0" fontAlgn="base">
      <a:spcBef>
        <a:spcPct val="0"/>
      </a:spcBef>
      <a:spcAft>
        <a:spcPct val="0"/>
      </a:spcAft>
      <a:defRPr sz="1600" kern="1200">
        <a:solidFill>
          <a:schemeClr val="tx1"/>
        </a:solidFill>
        <a:latin typeface="Times" charset="0"/>
        <a:ea typeface="ＭＳ Ｐゴシック" charset="0"/>
        <a:cs typeface="ＭＳ Ｐゴシック" charset="0"/>
      </a:defRPr>
    </a:lvl2pPr>
    <a:lvl3pPr marL="914400" algn="ctr" rtl="0" fontAlgn="base">
      <a:spcBef>
        <a:spcPct val="0"/>
      </a:spcBef>
      <a:spcAft>
        <a:spcPct val="0"/>
      </a:spcAft>
      <a:defRPr sz="1600" kern="1200">
        <a:solidFill>
          <a:schemeClr val="tx1"/>
        </a:solidFill>
        <a:latin typeface="Times" charset="0"/>
        <a:ea typeface="ＭＳ Ｐゴシック" charset="0"/>
        <a:cs typeface="ＭＳ Ｐゴシック" charset="0"/>
      </a:defRPr>
    </a:lvl3pPr>
    <a:lvl4pPr marL="1371600" algn="ctr" rtl="0" fontAlgn="base">
      <a:spcBef>
        <a:spcPct val="0"/>
      </a:spcBef>
      <a:spcAft>
        <a:spcPct val="0"/>
      </a:spcAft>
      <a:defRPr sz="1600" kern="1200">
        <a:solidFill>
          <a:schemeClr val="tx1"/>
        </a:solidFill>
        <a:latin typeface="Times" charset="0"/>
        <a:ea typeface="ＭＳ Ｐゴシック" charset="0"/>
        <a:cs typeface="ＭＳ Ｐゴシック" charset="0"/>
      </a:defRPr>
    </a:lvl4pPr>
    <a:lvl5pPr marL="1828800" algn="ctr" rtl="0" fontAlgn="base">
      <a:spcBef>
        <a:spcPct val="0"/>
      </a:spcBef>
      <a:spcAft>
        <a:spcPct val="0"/>
      </a:spcAft>
      <a:defRPr sz="1600" kern="1200">
        <a:solidFill>
          <a:schemeClr val="tx1"/>
        </a:solidFill>
        <a:latin typeface="Times" charset="0"/>
        <a:ea typeface="ＭＳ Ｐゴシック" charset="0"/>
        <a:cs typeface="ＭＳ Ｐゴシック" charset="0"/>
      </a:defRPr>
    </a:lvl5pPr>
    <a:lvl6pPr marL="2286000" algn="l" defTabSz="457200" rtl="0" eaLnBrk="1" latinLnBrk="0" hangingPunct="1">
      <a:defRPr sz="1600" kern="1200">
        <a:solidFill>
          <a:schemeClr val="tx1"/>
        </a:solidFill>
        <a:latin typeface="Times" charset="0"/>
        <a:ea typeface="ＭＳ Ｐゴシック" charset="0"/>
        <a:cs typeface="ＭＳ Ｐゴシック" charset="0"/>
      </a:defRPr>
    </a:lvl6pPr>
    <a:lvl7pPr marL="2743200" algn="l" defTabSz="457200" rtl="0" eaLnBrk="1" latinLnBrk="0" hangingPunct="1">
      <a:defRPr sz="1600" kern="1200">
        <a:solidFill>
          <a:schemeClr val="tx1"/>
        </a:solidFill>
        <a:latin typeface="Times" charset="0"/>
        <a:ea typeface="ＭＳ Ｐゴシック" charset="0"/>
        <a:cs typeface="ＭＳ Ｐゴシック" charset="0"/>
      </a:defRPr>
    </a:lvl7pPr>
    <a:lvl8pPr marL="3200400" algn="l" defTabSz="457200" rtl="0" eaLnBrk="1" latinLnBrk="0" hangingPunct="1">
      <a:defRPr sz="1600" kern="1200">
        <a:solidFill>
          <a:schemeClr val="tx1"/>
        </a:solidFill>
        <a:latin typeface="Times" charset="0"/>
        <a:ea typeface="ＭＳ Ｐゴシック" charset="0"/>
        <a:cs typeface="ＭＳ Ｐゴシック" charset="0"/>
      </a:defRPr>
    </a:lvl8pPr>
    <a:lvl9pPr marL="3657600" algn="l" defTabSz="457200" rtl="0" eaLnBrk="1" latinLnBrk="0" hangingPunct="1">
      <a:defRPr sz="1600" kern="1200">
        <a:solidFill>
          <a:schemeClr val="tx1"/>
        </a:solidFill>
        <a:latin typeface="Times" charset="0"/>
        <a:ea typeface="ＭＳ Ｐゴシック" charset="0"/>
        <a:cs typeface="ＭＳ Ｐゴシック"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Peng"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C0C0C0"/>
    <a:srgbClr val="FFFFFF"/>
    <a:srgbClr val="CCECFF"/>
    <a:srgbClr val="00FF00"/>
    <a:srgbClr val="9BBB59"/>
    <a:srgbClr val="C0504D"/>
    <a:srgbClr val="B15DB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573" autoAdjust="0"/>
    <p:restoredTop sz="99340" autoAdjust="0"/>
  </p:normalViewPr>
  <p:slideViewPr>
    <p:cSldViewPr snapToGrid="0">
      <p:cViewPr>
        <p:scale>
          <a:sx n="100" d="100"/>
          <a:sy n="100" d="100"/>
        </p:scale>
        <p:origin x="-2328" y="-160"/>
      </p:cViewPr>
      <p:guideLst>
        <p:guide orient="horz" pos="1164"/>
        <p:guide orient="horz" pos="607"/>
        <p:guide orient="horz" pos="3674"/>
        <p:guide orient="horz" pos="3916"/>
        <p:guide pos="3037"/>
        <p:guide pos="674"/>
        <p:guide pos="3637"/>
        <p:guide pos="5564"/>
        <p:guide pos="14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832"/>
    </p:cViewPr>
  </p:sorterViewPr>
  <p:notesViewPr>
    <p:cSldViewPr snapToGrid="0">
      <p:cViewPr>
        <p:scale>
          <a:sx n="75" d="100"/>
          <a:sy n="75" d="100"/>
        </p:scale>
        <p:origin x="-3160" y="-192"/>
      </p:cViewPr>
      <p:guideLst>
        <p:guide orient="horz" pos="3119"/>
        <p:guide pos="2134"/>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commentAuthors" Target="commentAuthors.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1-24T10:49:49.731" idx="1">
    <p:pos x="-2310" y="-11"/>
    <p:text>Designer - add a third row to this table:
NCT01774344: regorafenib after sorafenib in patients with HCC (RESORCE) - Phase 3, n = 530, not yet open/ Arm 1: regorafenib, 40 mg; Arm 2: placebo</p:text>
  </p:cm>
</p:cmLst>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t" anchorCtr="0" compatLnSpc="1">
            <a:prstTxWarp prst="textNoShape">
              <a:avLst/>
            </a:prstTxWarp>
          </a:bodyPr>
          <a:lstStyle>
            <a:lvl1pPr algn="l" defTabSz="919163">
              <a:defRPr sz="1200">
                <a:latin typeface="Arial" charset="0"/>
                <a:cs typeface="+mn-cs"/>
              </a:defRPr>
            </a:lvl1pPr>
          </a:lstStyle>
          <a:p>
            <a:pPr>
              <a:defRPr/>
            </a:pPr>
            <a:endParaRPr lang="en-GB"/>
          </a:p>
        </p:txBody>
      </p:sp>
      <p:sp>
        <p:nvSpPr>
          <p:cNvPr id="136195" name="Rectangle 3"/>
          <p:cNvSpPr>
            <a:spLocks noGrp="1" noChangeArrowheads="1"/>
          </p:cNvSpPr>
          <p:nvPr>
            <p:ph type="dt" sz="quarter" idx="1"/>
          </p:nvPr>
        </p:nvSpPr>
        <p:spPr bwMode="auto">
          <a:xfrm>
            <a:off x="3835400" y="0"/>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t" anchorCtr="0" compatLnSpc="1">
            <a:prstTxWarp prst="textNoShape">
              <a:avLst/>
            </a:prstTxWarp>
          </a:bodyPr>
          <a:lstStyle>
            <a:lvl1pPr algn="r" defTabSz="919163">
              <a:defRPr sz="1200">
                <a:latin typeface="Arial" charset="0"/>
                <a:cs typeface="+mn-cs"/>
              </a:defRPr>
            </a:lvl1pPr>
          </a:lstStyle>
          <a:p>
            <a:pPr>
              <a:defRPr/>
            </a:pPr>
            <a:endParaRPr lang="en-GB"/>
          </a:p>
        </p:txBody>
      </p:sp>
      <p:sp>
        <p:nvSpPr>
          <p:cNvPr id="136196" name="Rectangle 4"/>
          <p:cNvSpPr>
            <a:spLocks noGrp="1" noChangeArrowheads="1"/>
          </p:cNvSpPr>
          <p:nvPr>
            <p:ph type="ftr" sz="quarter" idx="2"/>
          </p:nvPr>
        </p:nvSpPr>
        <p:spPr bwMode="auto">
          <a:xfrm>
            <a:off x="0" y="9405938"/>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b" anchorCtr="0" compatLnSpc="1">
            <a:prstTxWarp prst="textNoShape">
              <a:avLst/>
            </a:prstTxWarp>
          </a:bodyPr>
          <a:lstStyle>
            <a:lvl1pPr algn="l" defTabSz="919163">
              <a:defRPr sz="1200">
                <a:latin typeface="Arial" charset="0"/>
                <a:cs typeface="+mn-cs"/>
              </a:defRPr>
            </a:lvl1pPr>
          </a:lstStyle>
          <a:p>
            <a:pPr>
              <a:defRPr/>
            </a:pPr>
            <a:endParaRPr lang="en-GB"/>
          </a:p>
        </p:txBody>
      </p:sp>
      <p:sp>
        <p:nvSpPr>
          <p:cNvPr id="136197" name="Rectangle 5"/>
          <p:cNvSpPr>
            <a:spLocks noGrp="1" noChangeArrowheads="1"/>
          </p:cNvSpPr>
          <p:nvPr>
            <p:ph type="sldNum" sz="quarter" idx="3"/>
          </p:nvPr>
        </p:nvSpPr>
        <p:spPr bwMode="auto">
          <a:xfrm>
            <a:off x="3835400" y="9405938"/>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b" anchorCtr="0" compatLnSpc="1">
            <a:prstTxWarp prst="textNoShape">
              <a:avLst/>
            </a:prstTxWarp>
          </a:bodyPr>
          <a:lstStyle>
            <a:lvl1pPr algn="r" defTabSz="919163">
              <a:defRPr sz="1200">
                <a:latin typeface="Arial" charset="0"/>
                <a:cs typeface="+mn-cs"/>
              </a:defRPr>
            </a:lvl1pPr>
          </a:lstStyle>
          <a:p>
            <a:pPr>
              <a:defRPr/>
            </a:pPr>
            <a:fld id="{67807177-0E3F-6447-9277-BEE778AFB136}" type="slidenum">
              <a:rPr lang="en-GB"/>
              <a:pPr>
                <a:defRPr/>
              </a:pPr>
              <a:t>‹#›</a:t>
            </a:fld>
            <a:endParaRPr lang="en-GB"/>
          </a:p>
        </p:txBody>
      </p:sp>
    </p:spTree>
    <p:extLst>
      <p:ext uri="{BB962C8B-B14F-4D97-AF65-F5344CB8AC3E}">
        <p14:creationId xmlns:p14="http://schemas.microsoft.com/office/powerpoint/2010/main" val="2468485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t" anchorCtr="0" compatLnSpc="1">
            <a:prstTxWarp prst="textNoShape">
              <a:avLst/>
            </a:prstTxWarp>
          </a:bodyPr>
          <a:lstStyle>
            <a:lvl1pPr algn="l" defTabSz="919163">
              <a:defRPr sz="1200">
                <a:latin typeface="Arial" charset="0"/>
                <a:cs typeface="+mn-cs"/>
              </a:defRPr>
            </a:lvl1pPr>
          </a:lstStyle>
          <a:p>
            <a:pPr>
              <a:defRPr/>
            </a:pPr>
            <a:endParaRPr lang="en-US"/>
          </a:p>
        </p:txBody>
      </p:sp>
      <p:sp>
        <p:nvSpPr>
          <p:cNvPr id="12291" name="Rectangle 3"/>
          <p:cNvSpPr>
            <a:spLocks noGrp="1" noChangeArrowheads="1"/>
          </p:cNvSpPr>
          <p:nvPr>
            <p:ph type="dt" idx="1"/>
          </p:nvPr>
        </p:nvSpPr>
        <p:spPr bwMode="auto">
          <a:xfrm>
            <a:off x="3835400" y="0"/>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t" anchorCtr="0" compatLnSpc="1">
            <a:prstTxWarp prst="textNoShape">
              <a:avLst/>
            </a:prstTxWarp>
          </a:bodyPr>
          <a:lstStyle>
            <a:lvl1pPr algn="r" defTabSz="919163">
              <a:defRPr sz="1200">
                <a:latin typeface="Arial" charset="0"/>
                <a:cs typeface="+mn-cs"/>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911225" y="742950"/>
            <a:ext cx="4951413" cy="37131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2293" name="Rectangle 5"/>
          <p:cNvSpPr>
            <a:spLocks noGrp="1" noChangeArrowheads="1"/>
          </p:cNvSpPr>
          <p:nvPr>
            <p:ph type="body" sz="quarter" idx="3"/>
          </p:nvPr>
        </p:nvSpPr>
        <p:spPr bwMode="auto">
          <a:xfrm>
            <a:off x="677863" y="4703763"/>
            <a:ext cx="5416550" cy="445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9405938"/>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b" anchorCtr="0" compatLnSpc="1">
            <a:prstTxWarp prst="textNoShape">
              <a:avLst/>
            </a:prstTxWarp>
          </a:bodyPr>
          <a:lstStyle>
            <a:lvl1pPr algn="l" defTabSz="919163">
              <a:defRPr sz="1200">
                <a:latin typeface="Arial" charset="0"/>
                <a:cs typeface="+mn-cs"/>
              </a:defRPr>
            </a:lvl1pPr>
          </a:lstStyle>
          <a:p>
            <a:pPr>
              <a:defRPr/>
            </a:pPr>
            <a:endParaRPr lang="en-US"/>
          </a:p>
        </p:txBody>
      </p:sp>
      <p:sp>
        <p:nvSpPr>
          <p:cNvPr id="12295" name="Rectangle 7"/>
          <p:cNvSpPr>
            <a:spLocks noGrp="1" noChangeArrowheads="1"/>
          </p:cNvSpPr>
          <p:nvPr>
            <p:ph type="sldNum" sz="quarter" idx="5"/>
          </p:nvPr>
        </p:nvSpPr>
        <p:spPr bwMode="auto">
          <a:xfrm>
            <a:off x="3835400" y="9405938"/>
            <a:ext cx="2935288"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013" tIns="46007" rIns="92013" bIns="46007" numCol="1" anchor="b" anchorCtr="0" compatLnSpc="1">
            <a:prstTxWarp prst="textNoShape">
              <a:avLst/>
            </a:prstTxWarp>
          </a:bodyPr>
          <a:lstStyle>
            <a:lvl1pPr algn="r" defTabSz="919163">
              <a:defRPr sz="1200">
                <a:latin typeface="Arial" charset="0"/>
                <a:cs typeface="+mn-cs"/>
              </a:defRPr>
            </a:lvl1pPr>
          </a:lstStyle>
          <a:p>
            <a:pPr>
              <a:defRPr/>
            </a:pPr>
            <a:fld id="{C2A2CB02-C622-8E45-A259-9F44AAA16E21}" type="slidenum">
              <a:rPr lang="en-US"/>
              <a:pPr>
                <a:defRPr/>
              </a:pPr>
              <a:t>‹#›</a:t>
            </a:fld>
            <a:endParaRPr lang="en-US"/>
          </a:p>
        </p:txBody>
      </p:sp>
    </p:spTree>
    <p:extLst>
      <p:ext uri="{BB962C8B-B14F-4D97-AF65-F5344CB8AC3E}">
        <p14:creationId xmlns:p14="http://schemas.microsoft.com/office/powerpoint/2010/main" val="12535966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5F40A519-64EC-F947-85BB-CF458FAEF6A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DCAC5A1-B18E-5B41-B4A1-7DAC9579CC48}" type="slidenum">
              <a:rPr lang="en-US"/>
              <a:pPr>
                <a:defRPr/>
              </a:pPr>
              <a:t>10</a:t>
            </a:fld>
            <a:endParaRPr lang="en-US"/>
          </a:p>
        </p:txBody>
      </p:sp>
      <p:sp>
        <p:nvSpPr>
          <p:cNvPr id="11335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3357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FD5AD504-B9FD-C64E-972F-9F37E8FABB0A}"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52821466-D579-0D41-BE51-4D331EF761E7}"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1475754B-196C-1B4D-AC8D-EFCF61C4E8CB}" type="slidenum">
              <a:rPr lang="en-US"/>
              <a:pPr>
                <a:defRPr/>
              </a:pPr>
              <a:t>13</a:t>
            </a:fld>
            <a:endParaRPr lang="en-US"/>
          </a:p>
        </p:txBody>
      </p:sp>
      <p:sp>
        <p:nvSpPr>
          <p:cNvPr id="37890" name="Rectangle 7"/>
          <p:cNvSpPr txBox="1">
            <a:spLocks noGrp="1" noChangeArrowheads="1"/>
          </p:cNvSpPr>
          <p:nvPr/>
        </p:nvSpPr>
        <p:spPr bwMode="auto">
          <a:xfrm>
            <a:off x="3835400" y="9405938"/>
            <a:ext cx="293528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13" tIns="46007" rIns="92013" bIns="46007" anchor="b"/>
          <a:lstStyle>
            <a:lvl1pPr defTabSz="919163" eaLnBrk="0" hangingPunct="0">
              <a:defRPr sz="1600">
                <a:solidFill>
                  <a:schemeClr val="tx1"/>
                </a:solidFill>
                <a:latin typeface="Times" charset="0"/>
                <a:ea typeface="ＭＳ Ｐゴシック" charset="0"/>
                <a:cs typeface="ＭＳ Ｐゴシック" charset="0"/>
              </a:defRPr>
            </a:lvl1pPr>
            <a:lvl2pPr marL="742950" indent="-285750" defTabSz="919163" eaLnBrk="0" hangingPunct="0">
              <a:defRPr sz="1600">
                <a:solidFill>
                  <a:schemeClr val="tx1"/>
                </a:solidFill>
                <a:latin typeface="Times" charset="0"/>
                <a:ea typeface="ＭＳ Ｐゴシック" charset="0"/>
              </a:defRPr>
            </a:lvl2pPr>
            <a:lvl3pPr marL="1143000" indent="-228600" defTabSz="919163" eaLnBrk="0" hangingPunct="0">
              <a:defRPr sz="1600">
                <a:solidFill>
                  <a:schemeClr val="tx1"/>
                </a:solidFill>
                <a:latin typeface="Times" charset="0"/>
                <a:ea typeface="ＭＳ Ｐゴシック" charset="0"/>
              </a:defRPr>
            </a:lvl3pPr>
            <a:lvl4pPr marL="1600200" indent="-228600" defTabSz="919163" eaLnBrk="0" hangingPunct="0">
              <a:defRPr sz="1600">
                <a:solidFill>
                  <a:schemeClr val="tx1"/>
                </a:solidFill>
                <a:latin typeface="Times" charset="0"/>
                <a:ea typeface="ＭＳ Ｐゴシック" charset="0"/>
              </a:defRPr>
            </a:lvl4pPr>
            <a:lvl5pPr marL="2057400" indent="-228600" defTabSz="919163" eaLnBrk="0" hangingPunct="0">
              <a:defRPr sz="1600">
                <a:solidFill>
                  <a:schemeClr val="tx1"/>
                </a:solidFill>
                <a:latin typeface="Times" charset="0"/>
                <a:ea typeface="ＭＳ Ｐゴシック" charset="0"/>
              </a:defRPr>
            </a:lvl5pPr>
            <a:lvl6pPr marL="2514600" indent="-228600" algn="ctr" defTabSz="919163"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defTabSz="919163"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defTabSz="919163"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defTabSz="919163" eaLnBrk="0" fontAlgn="base" hangingPunct="0">
              <a:spcBef>
                <a:spcPct val="0"/>
              </a:spcBef>
              <a:spcAft>
                <a:spcPct val="0"/>
              </a:spcAft>
              <a:defRPr sz="1600">
                <a:solidFill>
                  <a:schemeClr val="tx1"/>
                </a:solidFill>
                <a:latin typeface="Times" charset="0"/>
                <a:ea typeface="ＭＳ Ｐゴシック" charset="0"/>
              </a:defRPr>
            </a:lvl9pPr>
          </a:lstStyle>
          <a:p>
            <a:pPr algn="r" eaLnBrk="1" hangingPunct="1"/>
            <a:fld id="{F8C1C1AA-73DF-C441-97B5-F0CA7210ADF8}" type="slidenum">
              <a:rPr lang="en-US" sz="1200">
                <a:latin typeface="Arial" charset="0"/>
              </a:rPr>
              <a:pPr algn="r" eaLnBrk="1" hangingPunct="1"/>
              <a:t>13</a:t>
            </a:fld>
            <a:endParaRPr lang="en-US" sz="1200">
              <a:latin typeface="Arial" charset="0"/>
            </a:endParaRPr>
          </a:p>
        </p:txBody>
      </p:sp>
      <p:sp>
        <p:nvSpPr>
          <p:cNvPr id="1204227" name="Rectangle 2"/>
          <p:cNvSpPr>
            <a:spLocks noGrp="1" noRot="1" noChangeAspect="1" noChangeArrowheads="1" noTextEdit="1"/>
          </p:cNvSpPr>
          <p:nvPr>
            <p:ph type="sldImg"/>
          </p:nvPr>
        </p:nvSpPr>
        <p:spPr>
          <a:xfrm>
            <a:off x="912813" y="742950"/>
            <a:ext cx="4948237" cy="3711575"/>
          </a:xfrm>
          <a:ln/>
          <a:extLst>
            <a:ext uri="{FAA26D3D-D897-4be2-8F04-BA451C77F1D7}">
              <ma14:placeholderFlag xmlns:ma14="http://schemas.microsoft.com/office/mac/drawingml/2011/main" val="1"/>
            </a:ext>
          </a:extLst>
        </p:spPr>
      </p:sp>
      <p:sp>
        <p:nvSpPr>
          <p:cNvPr id="1204228" name="Rectangle 3"/>
          <p:cNvSpPr>
            <a:spLocks noGrp="1" noChangeArrowheads="1"/>
          </p:cNvSpPr>
          <p:nvPr>
            <p:ph type="body" idx="1"/>
          </p:nvPr>
        </p:nvSpPr>
        <p:spPr>
          <a:xfrm>
            <a:off x="903288" y="4703763"/>
            <a:ext cx="4965700" cy="4456112"/>
          </a:xfrm>
        </p:spPr>
        <p:txBody>
          <a:bodyPr/>
          <a:lstStyle/>
          <a:p>
            <a:pPr eaLnBrk="1" hangingPunct="1">
              <a:defRPr/>
            </a:pPr>
            <a:endParaRPr lang="en-US" smtClean="0">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D940EC15-0250-FC4E-B149-A1ABB53356D0}"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97E9F4B7-0863-1C4F-BBF3-7270AD2C8C48}"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pPr>
              <a:defRPr/>
            </a:pPr>
            <a:fld id="{6EB7A7D8-E4EE-5140-876B-C332617144F6}" type="slidenum">
              <a:rPr lang="en-US"/>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904EF111-B0E1-1D4F-A69B-4A6023391E8C}"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6872F765-F491-3C40-8BB6-9AA7E4FF35BF}" type="slidenum">
              <a:rPr lang="en-US"/>
              <a:pPr>
                <a:defRPr/>
              </a:pPr>
              <a:t>18</a:t>
            </a:fld>
            <a:endParaRPr lang="en-US"/>
          </a:p>
        </p:txBody>
      </p:sp>
      <p:sp>
        <p:nvSpPr>
          <p:cNvPr id="994306" name="Slide Image Placeholder 1"/>
          <p:cNvSpPr>
            <a:spLocks noGrp="1" noRot="1" noChangeAspect="1" noTextEdit="1"/>
          </p:cNvSpPr>
          <p:nvPr>
            <p:ph type="sldImg"/>
          </p:nvPr>
        </p:nvSpPr>
        <p:spPr>
          <a:ln/>
          <a:extLst>
            <a:ext uri="{FAA26D3D-D897-4be2-8F04-BA451C77F1D7}">
              <ma14:placeholderFlag xmlns:ma14="http://schemas.microsoft.com/office/mac/drawingml/2011/main" val="1"/>
            </a:ext>
          </a:extLst>
        </p:spPr>
      </p:sp>
      <p:sp>
        <p:nvSpPr>
          <p:cNvPr id="994307" name="Notes Placeholder 2"/>
          <p:cNvSpPr>
            <a:spLocks noGrp="1"/>
          </p:cNvSpPr>
          <p:nvPr>
            <p:ph type="body" idx="1"/>
          </p:nvPr>
        </p:nvSpPr>
        <p:spPr/>
        <p:txBody>
          <a:bodyPr lIns="91440" tIns="45720" rIns="91440" bIns="45720"/>
          <a:lstStyle/>
          <a:p>
            <a:pPr eaLnBrk="1" hangingPunct="1">
              <a:defRPr/>
            </a:pPr>
            <a:endParaRPr lang="en-US" smtClean="0">
              <a:cs typeface="+mn-cs"/>
            </a:endParaRPr>
          </a:p>
        </p:txBody>
      </p:sp>
      <p:sp>
        <p:nvSpPr>
          <p:cNvPr id="45060" name="Slide Number Placeholder 3"/>
          <p:cNvSpPr txBox="1">
            <a:spLocks noGrp="1"/>
          </p:cNvSpPr>
          <p:nvPr/>
        </p:nvSpPr>
        <p:spPr bwMode="auto">
          <a:xfrm>
            <a:off x="3835400" y="9405938"/>
            <a:ext cx="293528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r" eaLnBrk="1" hangingPunct="1"/>
            <a:fld id="{C275520A-A8B8-F747-BFDF-16CF8870C02F}" type="slidenum">
              <a:rPr lang="en-US" sz="1200">
                <a:latin typeface="Arial" charset="0"/>
                <a:cs typeface="Arial" charset="0"/>
              </a:rPr>
              <a:pPr algn="r" eaLnBrk="1" hangingPunct="1"/>
              <a:t>18</a:t>
            </a:fld>
            <a:endParaRPr lang="en-US" sz="1200">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Slide Image Placeholder 1"/>
          <p:cNvSpPr>
            <a:spLocks noGrp="1" noRot="1" noChangeAspect="1" noTextEdit="1"/>
          </p:cNvSpPr>
          <p:nvPr>
            <p:ph type="sldImg"/>
          </p:nvPr>
        </p:nvSpPr>
        <p:spPr>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3"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1732A5BD-2B27-AE40-88D2-FF7823A99ED4}" type="slidenum">
              <a:rPr lang="en-US" sz="1200">
                <a:latin typeface="Calibri" charset="0"/>
              </a:rPr>
              <a:pPr eaLnBrk="1" hangingPunct="1">
                <a:defRPr/>
              </a:pPr>
              <a:t>19</a:t>
            </a:fld>
            <a:endParaRPr lang="en-US" sz="1200">
              <a:latin typeface="Calibri" charset="0"/>
            </a:endParaRPr>
          </a:p>
        </p:txBody>
      </p:sp>
      <p:sp>
        <p:nvSpPr>
          <p:cNvPr id="2" name="Notes Placeholder 1"/>
          <p:cNvSpPr>
            <a:spLocks noGrp="1"/>
          </p:cNvSpPr>
          <p:nvPr>
            <p:ph type="body" sz="quarter" idx="10"/>
          </p:nvPr>
        </p:nvSpPr>
        <p:spPr>
          <a:xfrm>
            <a:off x="0" y="0"/>
            <a:ext cx="0" cy="0"/>
          </a:xfrm>
        </p:spPr>
        <p:txBody>
          <a:bodyPr lIns="92013" tIns="46007" rIns="92013" bIns="46007"/>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021D6F1C-AD5F-A440-99E1-40D23900760C}"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7CAB09EE-E734-DE44-BF85-537A52269256}"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0D7C271-2299-BA46-9328-36BE98914B81}" type="slidenum">
              <a:rPr lang="en-US"/>
              <a:pPr>
                <a:defRPr/>
              </a:pPr>
              <a:t>21</a:t>
            </a:fld>
            <a:endParaRPr lang="en-US"/>
          </a:p>
        </p:txBody>
      </p:sp>
      <p:sp>
        <p:nvSpPr>
          <p:cNvPr id="11827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827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7F3CA923-5051-7946-BC7B-AE6C229B6903}"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5BCE1C4F-3721-6543-BCB7-C3CE70A4FE81}" type="slidenum">
              <a:rPr lang="en-US" smtClean="0"/>
              <a:pPr>
                <a:defRPr/>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83209D34-50BC-694E-AA8E-C43C240E4FD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8F8923B7-1067-ED4D-8B86-DC97FCAE15D7}"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F57EFDD3-2A6A-354F-B48D-E6C7C46B390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F848EDAF-EE8D-9943-B864-3FA15B2E6FF4}"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61A09F4-F9B5-E145-BEF9-23B428D04985}" type="slidenum">
              <a:rPr lang="en-US"/>
              <a:pPr>
                <a:defRPr/>
              </a:pPr>
              <a:t>7</a:t>
            </a:fld>
            <a:endParaRPr lang="en-US"/>
          </a:p>
        </p:txBody>
      </p:sp>
      <p:sp>
        <p:nvSpPr>
          <p:cNvPr id="1127426" name="Rectangle 2"/>
          <p:cNvSpPr>
            <a:spLocks noGrp="1" noRot="1" noChangeAspect="1" noChangeArrowheads="1" noTextEdit="1"/>
          </p:cNvSpPr>
          <p:nvPr>
            <p:ph type="sldImg"/>
          </p:nvPr>
        </p:nvSpPr>
        <p:spPr>
          <a:xfrm>
            <a:off x="909638" y="742950"/>
            <a:ext cx="4953000" cy="3714750"/>
          </a:xfrm>
          <a:ln/>
          <a:extLst>
            <a:ext uri="{FAA26D3D-D897-4be2-8F04-BA451C77F1D7}">
              <ma14:placeholderFlag xmlns:ma14="http://schemas.microsoft.com/office/mac/drawingml/2011/main" val="1"/>
            </a:ext>
          </a:extLst>
        </p:spPr>
      </p:sp>
      <p:sp>
        <p:nvSpPr>
          <p:cNvPr id="112742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8DBC2286-4680-0442-BD9E-44A19B0C3168}"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75C7B31-0D53-E54B-83B5-59923C342BD5}" type="slidenum">
              <a:rPr lang="en-US"/>
              <a:pPr>
                <a:defRPr/>
              </a:pPr>
              <a:t>9</a:t>
            </a:fld>
            <a:endParaRPr lang="en-US"/>
          </a:p>
        </p:txBody>
      </p:sp>
      <p:sp>
        <p:nvSpPr>
          <p:cNvPr id="11315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315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28" descr="Cancer Center_RGB"/>
          <p:cNvPicPr>
            <a:picLocks noChangeAspect="1" noChangeArrowheads="1"/>
          </p:cNvPicPr>
          <p:nvPr/>
        </p:nvPicPr>
        <p:blipFill>
          <a:blip r:embed="rId2">
            <a:extLst>
              <a:ext uri="{28A0092B-C50C-407E-A947-70E740481C1C}">
                <a14:useLocalDpi xmlns:a14="http://schemas.microsoft.com/office/drawing/2010/main" val="0"/>
              </a:ext>
            </a:extLst>
          </a:blip>
          <a:srcRect t="16667" b="16667"/>
          <a:stretch>
            <a:fillRect/>
          </a:stretch>
        </p:blipFill>
        <p:spPr bwMode="auto">
          <a:xfrm>
            <a:off x="1219200" y="609600"/>
            <a:ext cx="6248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29" descr="MGHCC"/>
          <p:cNvPicPr>
            <a:picLocks noChangeAspect="1" noChangeArrowheads="1"/>
          </p:cNvPicPr>
          <p:nvPr userDrawn="1"/>
        </p:nvPicPr>
        <p:blipFill>
          <a:blip r:embed="rId3">
            <a:extLst>
              <a:ext uri="{28A0092B-C50C-407E-A947-70E740481C1C}">
                <a14:useLocalDpi xmlns:a14="http://schemas.microsoft.com/office/drawing/2010/main" val="0"/>
              </a:ext>
            </a:extLst>
          </a:blip>
          <a:srcRect t="20995" b="20111"/>
          <a:stretch>
            <a:fillRect/>
          </a:stretch>
        </p:blipFill>
        <p:spPr bwMode="auto">
          <a:xfrm>
            <a:off x="0" y="61722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5858" name="Rectangle 1026"/>
          <p:cNvSpPr>
            <a:spLocks noGrp="1" noChangeArrowheads="1"/>
          </p:cNvSpPr>
          <p:nvPr>
            <p:ph type="ctrTitle"/>
          </p:nvPr>
        </p:nvSpPr>
        <p:spPr>
          <a:xfrm>
            <a:off x="685800" y="2590800"/>
            <a:ext cx="7772400" cy="1143000"/>
          </a:xfrm>
        </p:spPr>
        <p:txBody>
          <a:bodyPr/>
          <a:lstStyle>
            <a:lvl1pPr algn="ctr">
              <a:defRPr/>
            </a:lvl1pPr>
          </a:lstStyle>
          <a:p>
            <a:pPr lvl="0"/>
            <a:r>
              <a:rPr lang="en-US" noProof="0" smtClean="0"/>
              <a:t>Click to edit Master title style</a:t>
            </a:r>
          </a:p>
        </p:txBody>
      </p:sp>
      <p:sp>
        <p:nvSpPr>
          <p:cNvPr id="505859" name="Rectangle 1027"/>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729324542"/>
      </p:ext>
    </p:extLst>
  </p:cSld>
  <p:clrMapOvr>
    <a:masterClrMapping/>
  </p:clrMapOvr>
  <p:transition xmlns:p14="http://schemas.microsoft.com/office/powerpoint/2010/mai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3085437"/>
      </p:ext>
    </p:extLst>
  </p:cSld>
  <p:clrMapOvr>
    <a:masterClrMapping/>
  </p:clrMapOvr>
  <p:transition xmlns:p14="http://schemas.microsoft.com/office/powerpoint/2010/mai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52413"/>
            <a:ext cx="1943100" cy="5705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52413"/>
            <a:ext cx="5676900" cy="5705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9813084"/>
      </p:ext>
    </p:extLst>
  </p:cSld>
  <p:clrMapOvr>
    <a:masterClrMapping/>
  </p:clrMapOvr>
  <p:transition xmlns:p14="http://schemas.microsoft.com/office/powerpoint/2010/mai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52413"/>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538288"/>
            <a:ext cx="7772400" cy="4419600"/>
          </a:xfrm>
        </p:spPr>
        <p:txBody>
          <a:bodyPr/>
          <a:lstStyle/>
          <a:p>
            <a:pPr lvl="0"/>
            <a:endParaRPr lang="en-US" noProof="0" smtClean="0"/>
          </a:p>
        </p:txBody>
      </p:sp>
    </p:spTree>
    <p:extLst>
      <p:ext uri="{BB962C8B-B14F-4D97-AF65-F5344CB8AC3E}">
        <p14:creationId xmlns:p14="http://schemas.microsoft.com/office/powerpoint/2010/main" val="2088218614"/>
      </p:ext>
    </p:extLst>
  </p:cSld>
  <p:clrMapOvr>
    <a:masterClrMapping/>
  </p:clrMapOvr>
  <p:transition xmlns:p14="http://schemas.microsoft.com/office/powerpoint/2010/mai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52413"/>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538288"/>
            <a:ext cx="7772400" cy="4419600"/>
          </a:xfrm>
        </p:spPr>
        <p:txBody>
          <a:bodyPr/>
          <a:lstStyle/>
          <a:p>
            <a:pPr lvl="0"/>
            <a:endParaRPr lang="en-US" noProof="0" smtClean="0"/>
          </a:p>
        </p:txBody>
      </p:sp>
    </p:spTree>
    <p:extLst>
      <p:ext uri="{BB962C8B-B14F-4D97-AF65-F5344CB8AC3E}">
        <p14:creationId xmlns:p14="http://schemas.microsoft.com/office/powerpoint/2010/main" val="828869462"/>
      </p:ext>
    </p:extLst>
  </p:cSld>
  <p:clrMapOvr>
    <a:masterClrMapping/>
  </p:clrMapOvr>
  <p:transition xmlns:p14="http://schemas.microsoft.com/office/powerpoint/2010/mai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2C1875-3C71-D148-9E40-00836F42814F}" type="slidenum">
              <a:rPr lang="en-US"/>
              <a:pPr>
                <a:defRPr/>
              </a:pPr>
              <a:t>‹#›</a:t>
            </a:fld>
            <a:endParaRPr lang="en-US"/>
          </a:p>
        </p:txBody>
      </p:sp>
    </p:spTree>
    <p:extLst>
      <p:ext uri="{BB962C8B-B14F-4D97-AF65-F5344CB8AC3E}">
        <p14:creationId xmlns:p14="http://schemas.microsoft.com/office/powerpoint/2010/main" val="4268047184"/>
      </p:ext>
    </p:extLst>
  </p:cSld>
  <p:clrMapOvr>
    <a:masterClrMapping/>
  </p:clrMapOvr>
  <p:transition xmlns:p14="http://schemas.microsoft.com/office/powerpoint/2010/mai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B2FE0F-3F19-3B43-B7C3-A3511CF74E38}" type="slidenum">
              <a:rPr lang="en-US"/>
              <a:pPr>
                <a:defRPr/>
              </a:pPr>
              <a:t>‹#›</a:t>
            </a:fld>
            <a:endParaRPr lang="en-US"/>
          </a:p>
        </p:txBody>
      </p:sp>
    </p:spTree>
    <p:extLst>
      <p:ext uri="{BB962C8B-B14F-4D97-AF65-F5344CB8AC3E}">
        <p14:creationId xmlns:p14="http://schemas.microsoft.com/office/powerpoint/2010/main" val="2603546638"/>
      </p:ext>
    </p:extLst>
  </p:cSld>
  <p:clrMapOvr>
    <a:masterClrMapping/>
  </p:clrMapOvr>
  <p:transition xmlns:p14="http://schemas.microsoft.com/office/powerpoint/2010/mai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13066B-1C25-8040-BD9E-037EF9645E86}" type="slidenum">
              <a:rPr lang="en-US"/>
              <a:pPr>
                <a:defRPr/>
              </a:pPr>
              <a:t>‹#›</a:t>
            </a:fld>
            <a:endParaRPr lang="en-US"/>
          </a:p>
        </p:txBody>
      </p:sp>
    </p:spTree>
    <p:extLst>
      <p:ext uri="{BB962C8B-B14F-4D97-AF65-F5344CB8AC3E}">
        <p14:creationId xmlns:p14="http://schemas.microsoft.com/office/powerpoint/2010/main" val="2420470042"/>
      </p:ext>
    </p:extLst>
  </p:cSld>
  <p:clrMapOvr>
    <a:masterClrMapping/>
  </p:clrMapOvr>
  <p:transition xmlns:p14="http://schemas.microsoft.com/office/powerpoint/2010/mai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BE5022B-FF2C-B942-BAB3-B7A08D703BDE}" type="slidenum">
              <a:rPr lang="en-US"/>
              <a:pPr>
                <a:defRPr/>
              </a:pPr>
              <a:t>‹#›</a:t>
            </a:fld>
            <a:endParaRPr lang="en-US"/>
          </a:p>
        </p:txBody>
      </p:sp>
    </p:spTree>
    <p:extLst>
      <p:ext uri="{BB962C8B-B14F-4D97-AF65-F5344CB8AC3E}">
        <p14:creationId xmlns:p14="http://schemas.microsoft.com/office/powerpoint/2010/main" val="77166304"/>
      </p:ext>
    </p:extLst>
  </p:cSld>
  <p:clrMapOvr>
    <a:masterClrMapping/>
  </p:clrMapOvr>
  <p:transition xmlns:p14="http://schemas.microsoft.com/office/powerpoint/2010/mai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04635BC-22D7-184C-BD59-B3D9F4889894}" type="slidenum">
              <a:rPr lang="en-US"/>
              <a:pPr>
                <a:defRPr/>
              </a:pPr>
              <a:t>‹#›</a:t>
            </a:fld>
            <a:endParaRPr lang="en-US"/>
          </a:p>
        </p:txBody>
      </p:sp>
    </p:spTree>
    <p:extLst>
      <p:ext uri="{BB962C8B-B14F-4D97-AF65-F5344CB8AC3E}">
        <p14:creationId xmlns:p14="http://schemas.microsoft.com/office/powerpoint/2010/main" val="3404431519"/>
      </p:ext>
    </p:extLst>
  </p:cSld>
  <p:clrMapOvr>
    <a:masterClrMapping/>
  </p:clrMapOvr>
  <p:transition xmlns:p14="http://schemas.microsoft.com/office/powerpoint/2010/mai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F70047-8290-104E-B791-B76A2F7D4722}" type="slidenum">
              <a:rPr lang="en-US"/>
              <a:pPr>
                <a:defRPr/>
              </a:pPr>
              <a:t>‹#›</a:t>
            </a:fld>
            <a:endParaRPr lang="en-US"/>
          </a:p>
        </p:txBody>
      </p:sp>
    </p:spTree>
    <p:extLst>
      <p:ext uri="{BB962C8B-B14F-4D97-AF65-F5344CB8AC3E}">
        <p14:creationId xmlns:p14="http://schemas.microsoft.com/office/powerpoint/2010/main" val="3838990610"/>
      </p:ext>
    </p:extLst>
  </p:cSld>
  <p:clrMapOvr>
    <a:masterClrMapping/>
  </p:clrMapOvr>
  <p:transition xmlns:p14="http://schemas.microsoft.com/office/powerpoint/2010/mai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6507107"/>
      </p:ext>
    </p:extLst>
  </p:cSld>
  <p:clrMapOvr>
    <a:masterClrMapping/>
  </p:clrMapOvr>
  <p:transition xmlns:p14="http://schemas.microsoft.com/office/powerpoint/2010/mai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688172A-7264-9E49-B03B-51DBFB1499A1}" type="slidenum">
              <a:rPr lang="en-US"/>
              <a:pPr>
                <a:defRPr/>
              </a:pPr>
              <a:t>‹#›</a:t>
            </a:fld>
            <a:endParaRPr lang="en-US"/>
          </a:p>
        </p:txBody>
      </p:sp>
    </p:spTree>
    <p:extLst>
      <p:ext uri="{BB962C8B-B14F-4D97-AF65-F5344CB8AC3E}">
        <p14:creationId xmlns:p14="http://schemas.microsoft.com/office/powerpoint/2010/main" val="770680208"/>
      </p:ext>
    </p:extLst>
  </p:cSld>
  <p:clrMapOvr>
    <a:masterClrMapping/>
  </p:clrMapOvr>
  <p:transition xmlns:p14="http://schemas.microsoft.com/office/powerpoint/2010/mai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3606B1-07D5-D946-8652-BBED1827636A}" type="slidenum">
              <a:rPr lang="en-US"/>
              <a:pPr>
                <a:defRPr/>
              </a:pPr>
              <a:t>‹#›</a:t>
            </a:fld>
            <a:endParaRPr lang="en-US"/>
          </a:p>
        </p:txBody>
      </p:sp>
    </p:spTree>
    <p:extLst>
      <p:ext uri="{BB962C8B-B14F-4D97-AF65-F5344CB8AC3E}">
        <p14:creationId xmlns:p14="http://schemas.microsoft.com/office/powerpoint/2010/main" val="4051624590"/>
      </p:ext>
    </p:extLst>
  </p:cSld>
  <p:clrMapOvr>
    <a:masterClrMapping/>
  </p:clrMapOvr>
  <p:transition xmlns:p14="http://schemas.microsoft.com/office/powerpoint/2010/mai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DA906B-C456-6A43-BE67-F7902A81320C}" type="slidenum">
              <a:rPr lang="en-US"/>
              <a:pPr>
                <a:defRPr/>
              </a:pPr>
              <a:t>‹#›</a:t>
            </a:fld>
            <a:endParaRPr lang="en-US"/>
          </a:p>
        </p:txBody>
      </p:sp>
    </p:spTree>
    <p:extLst>
      <p:ext uri="{BB962C8B-B14F-4D97-AF65-F5344CB8AC3E}">
        <p14:creationId xmlns:p14="http://schemas.microsoft.com/office/powerpoint/2010/main" val="4107742921"/>
      </p:ext>
    </p:extLst>
  </p:cSld>
  <p:clrMapOvr>
    <a:masterClrMapping/>
  </p:clrMapOvr>
  <p:transition xmlns:p14="http://schemas.microsoft.com/office/powerpoint/2010/mai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B1AA41-B006-064D-A1AA-90E06F056AE5}" type="slidenum">
              <a:rPr lang="en-US"/>
              <a:pPr>
                <a:defRPr/>
              </a:pPr>
              <a:t>‹#›</a:t>
            </a:fld>
            <a:endParaRPr lang="en-US"/>
          </a:p>
        </p:txBody>
      </p:sp>
    </p:spTree>
    <p:extLst>
      <p:ext uri="{BB962C8B-B14F-4D97-AF65-F5344CB8AC3E}">
        <p14:creationId xmlns:p14="http://schemas.microsoft.com/office/powerpoint/2010/main" val="2399423997"/>
      </p:ext>
    </p:extLst>
  </p:cSld>
  <p:clrMapOvr>
    <a:masterClrMapping/>
  </p:clrMapOvr>
  <p:transition xmlns:p14="http://schemas.microsoft.com/office/powerpoint/2010/mai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E9CAE38-AA52-3E48-B46A-219A4C087DB9}" type="slidenum">
              <a:rPr lang="en-US"/>
              <a:pPr>
                <a:defRPr/>
              </a:pPr>
              <a:t>‹#›</a:t>
            </a:fld>
            <a:endParaRPr lang="en-US"/>
          </a:p>
        </p:txBody>
      </p:sp>
    </p:spTree>
    <p:extLst>
      <p:ext uri="{BB962C8B-B14F-4D97-AF65-F5344CB8AC3E}">
        <p14:creationId xmlns:p14="http://schemas.microsoft.com/office/powerpoint/2010/main" val="723081224"/>
      </p:ext>
    </p:extLst>
  </p:cSld>
  <p:clrMapOvr>
    <a:masterClrMapping/>
  </p:clrMapOvr>
  <p:transition xmlns:p14="http://schemas.microsoft.com/office/powerpoint/2010/mai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23936972"/>
      </p:ext>
    </p:extLst>
  </p:cSld>
  <p:clrMapOvr>
    <a:masterClrMapping/>
  </p:clrMapOvr>
  <p:transition xmlns:p14="http://schemas.microsoft.com/office/powerpoint/2010/mai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1989864"/>
      </p:ext>
    </p:extLst>
  </p:cSld>
  <p:clrMapOvr>
    <a:masterClrMapping/>
  </p:clrMapOvr>
  <p:transition xmlns:p14="http://schemas.microsoft.com/office/powerpoint/2010/mai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7929159"/>
      </p:ext>
    </p:extLst>
  </p:cSld>
  <p:clrMapOvr>
    <a:masterClrMapping/>
  </p:clrMapOvr>
  <p:transition xmlns:p14="http://schemas.microsoft.com/office/powerpoint/2010/mai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38288"/>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38288"/>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2756332"/>
      </p:ext>
    </p:extLst>
  </p:cSld>
  <p:clrMapOvr>
    <a:masterClrMapping/>
  </p:clrMapOvr>
  <p:transition xmlns:p14="http://schemas.microsoft.com/office/powerpoint/2010/mai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988586"/>
      </p:ext>
    </p:extLst>
  </p:cSld>
  <p:clrMapOvr>
    <a:masterClrMapping/>
  </p:clrMapOvr>
  <p:transition xmlns:p14="http://schemas.microsoft.com/office/powerpoint/2010/mai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9181498"/>
      </p:ext>
    </p:extLst>
  </p:cSld>
  <p:clrMapOvr>
    <a:masterClrMapping/>
  </p:clrMapOvr>
  <p:transition xmlns:p14="http://schemas.microsoft.com/office/powerpoint/2010/mai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97714569"/>
      </p:ext>
    </p:extLst>
  </p:cSld>
  <p:clrMapOvr>
    <a:masterClrMapping/>
  </p:clrMapOvr>
  <p:transition xmlns:p14="http://schemas.microsoft.com/office/powerpoint/2010/mai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721293"/>
      </p:ext>
    </p:extLst>
  </p:cSld>
  <p:clrMapOvr>
    <a:masterClrMapping/>
  </p:clrMapOvr>
  <p:transition xmlns:p14="http://schemas.microsoft.com/office/powerpoint/2010/main" spd="slow"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76781478"/>
      </p:ext>
    </p:extLst>
  </p:cSld>
  <p:clrMapOvr>
    <a:masterClrMapping/>
  </p:clrMapOvr>
  <p:transition xmlns:p14="http://schemas.microsoft.com/office/powerpoint/2010/main" spd="slow"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3200289"/>
      </p:ext>
    </p:extLst>
  </p:cSld>
  <p:clrMapOvr>
    <a:masterClrMapping/>
  </p:clrMapOvr>
  <p:transition xmlns:p14="http://schemas.microsoft.com/office/powerpoint/2010/main" spd="slow"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0336837"/>
      </p:ext>
    </p:extLst>
  </p:cSld>
  <p:clrMapOvr>
    <a:masterClrMapping/>
  </p:clrMapOvr>
  <p:transition xmlns:p14="http://schemas.microsoft.com/office/powerpoint/2010/main" spd="slow"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52413"/>
            <a:ext cx="1943100" cy="5705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52413"/>
            <a:ext cx="5676900" cy="5705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2008090"/>
      </p:ext>
    </p:extLst>
  </p:cSld>
  <p:clrMapOvr>
    <a:masterClrMapping/>
  </p:clrMapOvr>
  <p:transition xmlns:p14="http://schemas.microsoft.com/office/powerpoint/2010/mai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29541164"/>
      </p:ext>
    </p:extLst>
  </p:cSld>
  <p:clrMapOvr>
    <a:masterClrMapping/>
  </p:clrMapOvr>
  <p:transition xmlns:p14="http://schemas.microsoft.com/office/powerpoint/2010/main" spd="slow"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4254956"/>
      </p:ext>
    </p:extLst>
  </p:cSld>
  <p:clrMapOvr>
    <a:masterClrMapping/>
  </p:clrMapOvr>
  <p:transition xmlns:p14="http://schemas.microsoft.com/office/powerpoint/2010/main" spd="slow"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60817395"/>
      </p:ext>
    </p:extLst>
  </p:cSld>
  <p:clrMapOvr>
    <a:masterClrMapping/>
  </p:clrMapOvr>
  <p:transition xmlns:p14="http://schemas.microsoft.com/office/powerpoint/2010/mai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38288"/>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38288"/>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7924613"/>
      </p:ext>
    </p:extLst>
  </p:cSld>
  <p:clrMapOvr>
    <a:masterClrMapping/>
  </p:clrMapOvr>
  <p:transition xmlns:p14="http://schemas.microsoft.com/office/powerpoint/2010/mai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38288"/>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38288"/>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7657635"/>
      </p:ext>
    </p:extLst>
  </p:cSld>
  <p:clrMapOvr>
    <a:masterClrMapping/>
  </p:clrMapOvr>
  <p:transition xmlns:p14="http://schemas.microsoft.com/office/powerpoint/2010/main" spd="slow"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770987"/>
      </p:ext>
    </p:extLst>
  </p:cSld>
  <p:clrMapOvr>
    <a:masterClrMapping/>
  </p:clrMapOvr>
  <p:transition xmlns:p14="http://schemas.microsoft.com/office/powerpoint/2010/main" spd="slow"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1178552"/>
      </p:ext>
    </p:extLst>
  </p:cSld>
  <p:clrMapOvr>
    <a:masterClrMapping/>
  </p:clrMapOvr>
  <p:transition xmlns:p14="http://schemas.microsoft.com/office/powerpoint/2010/main" spd="slow"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704017"/>
      </p:ext>
    </p:extLst>
  </p:cSld>
  <p:clrMapOvr>
    <a:masterClrMapping/>
  </p:clrMapOvr>
  <p:transition xmlns:p14="http://schemas.microsoft.com/office/powerpoint/2010/main" spd="slow"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05345841"/>
      </p:ext>
    </p:extLst>
  </p:cSld>
  <p:clrMapOvr>
    <a:masterClrMapping/>
  </p:clrMapOvr>
  <p:transition xmlns:p14="http://schemas.microsoft.com/office/powerpoint/2010/main" spd="slow"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83260911"/>
      </p:ext>
    </p:extLst>
  </p:cSld>
  <p:clrMapOvr>
    <a:masterClrMapping/>
  </p:clrMapOvr>
  <p:transition xmlns:p14="http://schemas.microsoft.com/office/powerpoint/2010/main" spd="slow"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8996613"/>
      </p:ext>
    </p:extLst>
  </p:cSld>
  <p:clrMapOvr>
    <a:masterClrMapping/>
  </p:clrMapOvr>
  <p:transition xmlns:p14="http://schemas.microsoft.com/office/powerpoint/2010/main" spd="slow"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52413"/>
            <a:ext cx="1943100" cy="5705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52413"/>
            <a:ext cx="5676900" cy="5705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470229"/>
      </p:ext>
    </p:extLst>
  </p:cSld>
  <p:clrMapOvr>
    <a:masterClrMapping/>
  </p:clrMapOvr>
  <p:transition xmlns:p14="http://schemas.microsoft.com/office/powerpoint/2010/main" spd="slow"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3069466712"/>
      </p:ext>
    </p:extLst>
  </p:cSld>
  <p:clrMapOvr>
    <a:masterClrMapping/>
  </p:clrMapOvr>
  <p:transition xmlns:p14="http://schemas.microsoft.com/office/powerpoint/2010/mai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9853063"/>
      </p:ext>
    </p:extLst>
  </p:cSld>
  <p:clrMapOvr>
    <a:masterClrMapping/>
  </p:clrMapOvr>
  <p:transition xmlns:p14="http://schemas.microsoft.com/office/powerpoint/2010/mai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16928636"/>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8959602"/>
      </p:ext>
    </p:extLst>
  </p:cSld>
  <p:clrMapOvr>
    <a:masterClrMapping/>
  </p:clrMapOvr>
  <p:transition xmlns:p14="http://schemas.microsoft.com/office/powerpoint/2010/main" spd="slow"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2822052"/>
      </p:ext>
    </p:extLst>
  </p:cSld>
  <p:clrMapOvr>
    <a:masterClrMapping/>
  </p:clrMapOvr>
  <p:transition xmlns:p14="http://schemas.microsoft.com/office/powerpoint/2010/mai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4460381"/>
      </p:ext>
    </p:extLst>
  </p:cSld>
  <p:clrMapOvr>
    <a:masterClrMapping/>
  </p:clrMapOvr>
  <p:transition xmlns:p14="http://schemas.microsoft.com/office/powerpoint/2010/main"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14558836"/>
      </p:ext>
    </p:extLst>
  </p:cSld>
  <p:clrMapOvr>
    <a:masterClrMapping/>
  </p:clrMapOvr>
  <p:transition xmlns:p14="http://schemas.microsoft.com/office/powerpoint/2010/main"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2498256"/>
      </p:ext>
    </p:extLst>
  </p:cSld>
  <p:clrMapOvr>
    <a:masterClrMapping/>
  </p:clrMapOvr>
  <p:transition xmlns:p14="http://schemas.microsoft.com/office/powerpoint/2010/main"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46215526"/>
      </p:ext>
    </p:extLst>
  </p:cSld>
  <p:clrMapOvr>
    <a:masterClrMapping/>
  </p:clrMapOvr>
  <p:transition xmlns:p14="http://schemas.microsoft.com/office/powerpoint/2010/main"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4882510"/>
      </p:ext>
    </p:extLst>
  </p:cSld>
  <p:clrMapOvr>
    <a:masterClrMapping/>
  </p:clrMapOvr>
  <p:transition xmlns:p14="http://schemas.microsoft.com/office/powerpoint/2010/main"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4052560"/>
      </p:ext>
    </p:extLst>
  </p:cSld>
  <p:clrMapOvr>
    <a:masterClrMapping/>
  </p:clrMapOvr>
  <p:transition xmlns:p14="http://schemas.microsoft.com/office/powerpoint/2010/main"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9570284"/>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9143166"/>
      </p:ext>
    </p:extLst>
  </p:cSld>
  <p:clrMapOvr>
    <a:masterClrMapping/>
  </p:clrMapOvr>
  <p:transition xmlns:p14="http://schemas.microsoft.com/office/powerpoint/2010/mai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998137"/>
      </p:ext>
    </p:extLst>
  </p:cSld>
  <p:clrMapOvr>
    <a:masterClrMapping/>
  </p:clrMapOvr>
  <p:transition xmlns:p14="http://schemas.microsoft.com/office/powerpoint/2010/mai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89491590"/>
      </p:ext>
    </p:extLst>
  </p:cSld>
  <p:clrMapOvr>
    <a:masterClrMapping/>
  </p:clrMapOvr>
  <p:transition xmlns:p14="http://schemas.microsoft.com/office/powerpoint/2010/mai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03764614"/>
      </p:ext>
    </p:extLst>
  </p:cSld>
  <p:clrMapOvr>
    <a:masterClrMapping/>
  </p:clrMapOvr>
  <p:transition xmlns:p14="http://schemas.microsoft.com/office/powerpoint/2010/main" spd="slow"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vmlDrawing" Target="../drawings/vmlDrawing1.vml"/><Relationship Id="rId16"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theme" Target="../theme/theme4.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theme" Target="../theme/theme5.xml"/><Relationship Id="rId13" Type="http://schemas.openxmlformats.org/officeDocument/2006/relationships/image" Target="../media/image3.png"/><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bwMode="auto">
          <a:xfrm>
            <a:off x="685800" y="252413"/>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04835" name="Rectangle 3"/>
          <p:cNvSpPr>
            <a:spLocks noGrp="1" noChangeArrowheads="1"/>
          </p:cNvSpPr>
          <p:nvPr>
            <p:ph type="body" idx="1"/>
          </p:nvPr>
        </p:nvSpPr>
        <p:spPr bwMode="auto">
          <a:xfrm>
            <a:off x="685800" y="1538288"/>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aphicFrame>
        <p:nvGraphicFramePr>
          <p:cNvPr id="1028" name="Base" hidden="1"/>
          <p:cNvGraphicFramePr>
            <a:graphicFrameLocks/>
          </p:cNvGraphicFramePr>
          <p:nvPr userDrawn="1"/>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1030" r:id="rId16" imgW="0" imgH="0" progId="PowerPoint.Show.8">
                  <p:embed/>
                </p:oleObj>
              </mc:Choice>
              <mc:Fallback>
                <p:oleObj r:id="rId16" imgW="0" imgH="0" progId="PowerPoint.Show.8">
                  <p:embed/>
                  <p:pic>
                    <p:nvPicPr>
                      <p:cNvPr id="0" name="Base"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4675" r:id="rId1"/>
    <p:sldLayoutId id="2147484620" r:id="rId2"/>
    <p:sldLayoutId id="2147484621" r:id="rId3"/>
    <p:sldLayoutId id="2147484622" r:id="rId4"/>
    <p:sldLayoutId id="2147484623" r:id="rId5"/>
    <p:sldLayoutId id="2147484624" r:id="rId6"/>
    <p:sldLayoutId id="2147484625" r:id="rId7"/>
    <p:sldLayoutId id="2147484626" r:id="rId8"/>
    <p:sldLayoutId id="2147484627" r:id="rId9"/>
    <p:sldLayoutId id="2147484628" r:id="rId10"/>
    <p:sldLayoutId id="2147484629" r:id="rId11"/>
    <p:sldLayoutId id="2147484630" r:id="rId12"/>
    <p:sldLayoutId id="2147484631" r:id="rId13"/>
  </p:sldLayoutIdLst>
  <p:transition xmlns:p14="http://schemas.microsoft.com/office/powerpoint/2010/main" spd="slow" advClick="0"/>
  <p:txStyles>
    <p:titleStyle>
      <a:lvl1pPr algn="l" rtl="0" eaLnBrk="0" fontAlgn="base" hangingPunct="0">
        <a:spcBef>
          <a:spcPct val="0"/>
        </a:spcBef>
        <a:spcAft>
          <a:spcPct val="0"/>
        </a:spcAft>
        <a:defRPr sz="3200" b="1">
          <a:solidFill>
            <a:srgbClr val="000033"/>
          </a:solidFill>
          <a:latin typeface="+mj-lt"/>
          <a:ea typeface="+mj-ea"/>
          <a:cs typeface="ＭＳ Ｐゴシック" charset="0"/>
        </a:defRPr>
      </a:lvl1pPr>
      <a:lvl2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2pPr>
      <a:lvl3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3pPr>
      <a:lvl4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4pPr>
      <a:lvl5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5pPr>
      <a:lvl6pPr marL="457200" algn="l" rtl="0" fontAlgn="base">
        <a:spcBef>
          <a:spcPct val="0"/>
        </a:spcBef>
        <a:spcAft>
          <a:spcPct val="0"/>
        </a:spcAft>
        <a:defRPr sz="3200" b="1">
          <a:solidFill>
            <a:srgbClr val="000033"/>
          </a:solidFill>
          <a:latin typeface="Times" charset="0"/>
          <a:ea typeface="ＭＳ Ｐゴシック" charset="0"/>
        </a:defRPr>
      </a:lvl6pPr>
      <a:lvl7pPr marL="914400" algn="l" rtl="0" fontAlgn="base">
        <a:spcBef>
          <a:spcPct val="0"/>
        </a:spcBef>
        <a:spcAft>
          <a:spcPct val="0"/>
        </a:spcAft>
        <a:defRPr sz="3200" b="1">
          <a:solidFill>
            <a:srgbClr val="000033"/>
          </a:solidFill>
          <a:latin typeface="Times" charset="0"/>
          <a:ea typeface="ＭＳ Ｐゴシック" charset="0"/>
        </a:defRPr>
      </a:lvl7pPr>
      <a:lvl8pPr marL="1371600" algn="l" rtl="0" fontAlgn="base">
        <a:spcBef>
          <a:spcPct val="0"/>
        </a:spcBef>
        <a:spcAft>
          <a:spcPct val="0"/>
        </a:spcAft>
        <a:defRPr sz="3200" b="1">
          <a:solidFill>
            <a:srgbClr val="000033"/>
          </a:solidFill>
          <a:latin typeface="Times" charset="0"/>
          <a:ea typeface="ＭＳ Ｐゴシック" charset="0"/>
        </a:defRPr>
      </a:lvl8pPr>
      <a:lvl9pPr marL="1828800" algn="l" rtl="0" fontAlgn="base">
        <a:spcBef>
          <a:spcPct val="0"/>
        </a:spcBef>
        <a:spcAft>
          <a:spcPct val="0"/>
        </a:spcAft>
        <a:defRPr sz="3200" b="1">
          <a:solidFill>
            <a:srgbClr val="000033"/>
          </a:solidFill>
          <a:latin typeface="Times" charset="0"/>
          <a:ea typeface="ＭＳ Ｐゴシック" charset="0"/>
        </a:defRPr>
      </a:lvl9pPr>
    </p:titleStyle>
    <p:bodyStyle>
      <a:lvl1pPr marL="342900" indent="-342900" algn="l" rtl="0" eaLnBrk="0" fontAlgn="base" hangingPunct="0">
        <a:spcBef>
          <a:spcPct val="20000"/>
        </a:spcBef>
        <a:spcAft>
          <a:spcPct val="0"/>
        </a:spcAft>
        <a:buChar char="•"/>
        <a:defRPr sz="2600">
          <a:solidFill>
            <a:srgbClr val="000033"/>
          </a:solidFill>
          <a:latin typeface="+mn-lt"/>
          <a:ea typeface="+mn-ea"/>
          <a:cs typeface="ＭＳ Ｐゴシック" charset="0"/>
        </a:defRPr>
      </a:lvl1pPr>
      <a:lvl2pPr marL="742950" indent="-285750" algn="l" rtl="0" eaLnBrk="0" fontAlgn="base" hangingPunct="0">
        <a:spcBef>
          <a:spcPct val="20000"/>
        </a:spcBef>
        <a:spcAft>
          <a:spcPct val="0"/>
        </a:spcAft>
        <a:buChar char="–"/>
        <a:defRPr sz="2400">
          <a:solidFill>
            <a:srgbClr val="000033"/>
          </a:solidFill>
          <a:latin typeface="+mn-lt"/>
          <a:ea typeface="+mn-ea"/>
        </a:defRPr>
      </a:lvl2pPr>
      <a:lvl3pPr marL="1143000" indent="-228600" algn="l" rtl="0" eaLnBrk="0" fontAlgn="base" hangingPunct="0">
        <a:spcBef>
          <a:spcPct val="20000"/>
        </a:spcBef>
        <a:spcAft>
          <a:spcPct val="0"/>
        </a:spcAft>
        <a:buChar char="•"/>
        <a:defRPr sz="2000">
          <a:solidFill>
            <a:srgbClr val="000033"/>
          </a:solidFill>
          <a:latin typeface="+mn-lt"/>
          <a:ea typeface="+mn-ea"/>
        </a:defRPr>
      </a:lvl3pPr>
      <a:lvl4pPr marL="1600200" indent="-228600" algn="l" rtl="0" eaLnBrk="0" fontAlgn="base" hangingPunct="0">
        <a:spcBef>
          <a:spcPct val="20000"/>
        </a:spcBef>
        <a:spcAft>
          <a:spcPct val="0"/>
        </a:spcAft>
        <a:buChar char="–"/>
        <a:defRPr>
          <a:solidFill>
            <a:srgbClr val="000033"/>
          </a:solidFill>
          <a:latin typeface="+mn-lt"/>
          <a:ea typeface="+mn-ea"/>
        </a:defRPr>
      </a:lvl4pPr>
      <a:lvl5pPr marL="2057400" indent="-228600" algn="l" rtl="0" eaLnBrk="0" fontAlgn="base" hangingPunct="0">
        <a:spcBef>
          <a:spcPct val="20000"/>
        </a:spcBef>
        <a:spcAft>
          <a:spcPct val="0"/>
        </a:spcAft>
        <a:buChar char="»"/>
        <a:defRPr>
          <a:solidFill>
            <a:srgbClr val="000033"/>
          </a:solidFill>
          <a:latin typeface="+mn-lt"/>
          <a:ea typeface="+mn-ea"/>
        </a:defRPr>
      </a:lvl5pPr>
      <a:lvl6pPr marL="2514600" indent="-228600" algn="l" rtl="0" fontAlgn="base">
        <a:spcBef>
          <a:spcPct val="20000"/>
        </a:spcBef>
        <a:spcAft>
          <a:spcPct val="0"/>
        </a:spcAft>
        <a:buChar char="»"/>
        <a:defRPr>
          <a:solidFill>
            <a:srgbClr val="000033"/>
          </a:solidFill>
          <a:latin typeface="+mn-lt"/>
          <a:ea typeface="+mn-ea"/>
        </a:defRPr>
      </a:lvl6pPr>
      <a:lvl7pPr marL="2971800" indent="-228600" algn="l" rtl="0" fontAlgn="base">
        <a:spcBef>
          <a:spcPct val="20000"/>
        </a:spcBef>
        <a:spcAft>
          <a:spcPct val="0"/>
        </a:spcAft>
        <a:buChar char="»"/>
        <a:defRPr>
          <a:solidFill>
            <a:srgbClr val="000033"/>
          </a:solidFill>
          <a:latin typeface="+mn-lt"/>
          <a:ea typeface="+mn-ea"/>
        </a:defRPr>
      </a:lvl7pPr>
      <a:lvl8pPr marL="3429000" indent="-228600" algn="l" rtl="0" fontAlgn="base">
        <a:spcBef>
          <a:spcPct val="20000"/>
        </a:spcBef>
        <a:spcAft>
          <a:spcPct val="0"/>
        </a:spcAft>
        <a:buChar char="»"/>
        <a:defRPr>
          <a:solidFill>
            <a:srgbClr val="000033"/>
          </a:solidFill>
          <a:latin typeface="+mn-lt"/>
          <a:ea typeface="+mn-ea"/>
        </a:defRPr>
      </a:lvl8pPr>
      <a:lvl9pPr marL="3886200" indent="-228600" algn="l" rtl="0" fontAlgn="base">
        <a:spcBef>
          <a:spcPct val="20000"/>
        </a:spcBef>
        <a:spcAft>
          <a:spcPct val="0"/>
        </a:spcAft>
        <a:buChar char="»"/>
        <a:defRPr>
          <a:solidFill>
            <a:srgbClr val="000033"/>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438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8438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8438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400">
                <a:latin typeface="+mn-lt"/>
                <a:cs typeface="+mn-cs"/>
              </a:defRPr>
            </a:lvl1pPr>
          </a:lstStyle>
          <a:p>
            <a:pPr>
              <a:defRPr/>
            </a:pPr>
            <a:endParaRPr lang="en-US"/>
          </a:p>
        </p:txBody>
      </p:sp>
      <p:sp>
        <p:nvSpPr>
          <p:cNvPr id="78438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atin typeface="+mn-lt"/>
                <a:cs typeface="+mn-cs"/>
              </a:defRPr>
            </a:lvl1pPr>
          </a:lstStyle>
          <a:p>
            <a:pPr>
              <a:defRPr/>
            </a:pPr>
            <a:endParaRPr lang="en-US"/>
          </a:p>
        </p:txBody>
      </p:sp>
      <p:sp>
        <p:nvSpPr>
          <p:cNvPr id="78439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atin typeface="+mn-lt"/>
                <a:cs typeface="+mn-cs"/>
              </a:defRPr>
            </a:lvl1pPr>
          </a:lstStyle>
          <a:p>
            <a:pPr>
              <a:defRPr/>
            </a:pPr>
            <a:fld id="{D7E3B24E-88E1-9F43-BFF4-828C55AC019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32" r:id="rId1"/>
    <p:sldLayoutId id="2147484633" r:id="rId2"/>
    <p:sldLayoutId id="2147484634" r:id="rId3"/>
    <p:sldLayoutId id="2147484635" r:id="rId4"/>
    <p:sldLayoutId id="2147484636" r:id="rId5"/>
    <p:sldLayoutId id="2147484637" r:id="rId6"/>
    <p:sldLayoutId id="2147484638" r:id="rId7"/>
    <p:sldLayoutId id="2147484639" r:id="rId8"/>
    <p:sldLayoutId id="2147484640" r:id="rId9"/>
    <p:sldLayoutId id="2147484641" r:id="rId10"/>
    <p:sldLayoutId id="2147484642" r:id="rId11"/>
  </p:sldLayoutIdLst>
  <p:transition xmlns:p14="http://schemas.microsoft.com/office/powerpoint/2010/main" spd="slow" advClick="0"/>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85800" y="2524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363" name="Rectangle 3"/>
          <p:cNvSpPr>
            <a:spLocks noGrp="1" noChangeArrowheads="1"/>
          </p:cNvSpPr>
          <p:nvPr>
            <p:ph type="body" idx="1"/>
          </p:nvPr>
        </p:nvSpPr>
        <p:spPr bwMode="auto">
          <a:xfrm>
            <a:off x="685800" y="1538288"/>
            <a:ext cx="7772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643" r:id="rId1"/>
    <p:sldLayoutId id="2147484644" r:id="rId2"/>
    <p:sldLayoutId id="2147484645" r:id="rId3"/>
    <p:sldLayoutId id="2147484646" r:id="rId4"/>
    <p:sldLayoutId id="2147484647" r:id="rId5"/>
    <p:sldLayoutId id="2147484648" r:id="rId6"/>
    <p:sldLayoutId id="2147484649" r:id="rId7"/>
    <p:sldLayoutId id="2147484650" r:id="rId8"/>
    <p:sldLayoutId id="2147484651" r:id="rId9"/>
    <p:sldLayoutId id="2147484652" r:id="rId10"/>
    <p:sldLayoutId id="2147484653" r:id="rId11"/>
  </p:sldLayoutIdLst>
  <p:transition xmlns:p14="http://schemas.microsoft.com/office/powerpoint/2010/main" spd="slow" advClick="0"/>
  <p:txStyles>
    <p:titleStyle>
      <a:lvl1pPr algn="l" rtl="0" eaLnBrk="0" fontAlgn="base" hangingPunct="0">
        <a:spcBef>
          <a:spcPct val="0"/>
        </a:spcBef>
        <a:spcAft>
          <a:spcPct val="0"/>
        </a:spcAft>
        <a:defRPr sz="3200" b="1">
          <a:solidFill>
            <a:srgbClr val="000033"/>
          </a:solidFill>
          <a:latin typeface="+mj-lt"/>
          <a:ea typeface="+mj-ea"/>
          <a:cs typeface="+mj-cs"/>
        </a:defRPr>
      </a:lvl1pPr>
      <a:lvl2pPr algn="l" rtl="0" eaLnBrk="0" fontAlgn="base" hangingPunct="0">
        <a:spcBef>
          <a:spcPct val="0"/>
        </a:spcBef>
        <a:spcAft>
          <a:spcPct val="0"/>
        </a:spcAft>
        <a:defRPr sz="3200" b="1">
          <a:solidFill>
            <a:srgbClr val="000033"/>
          </a:solidFill>
          <a:latin typeface="Arial" charset="0"/>
          <a:ea typeface="ＭＳ Ｐゴシック" charset="0"/>
          <a:cs typeface="Arial" charset="0"/>
        </a:defRPr>
      </a:lvl2pPr>
      <a:lvl3pPr algn="l" rtl="0" eaLnBrk="0" fontAlgn="base" hangingPunct="0">
        <a:spcBef>
          <a:spcPct val="0"/>
        </a:spcBef>
        <a:spcAft>
          <a:spcPct val="0"/>
        </a:spcAft>
        <a:defRPr sz="3200" b="1">
          <a:solidFill>
            <a:srgbClr val="000033"/>
          </a:solidFill>
          <a:latin typeface="Arial" charset="0"/>
          <a:ea typeface="ＭＳ Ｐゴシック" charset="0"/>
          <a:cs typeface="Arial" charset="0"/>
        </a:defRPr>
      </a:lvl3pPr>
      <a:lvl4pPr algn="l" rtl="0" eaLnBrk="0" fontAlgn="base" hangingPunct="0">
        <a:spcBef>
          <a:spcPct val="0"/>
        </a:spcBef>
        <a:spcAft>
          <a:spcPct val="0"/>
        </a:spcAft>
        <a:defRPr sz="3200" b="1">
          <a:solidFill>
            <a:srgbClr val="000033"/>
          </a:solidFill>
          <a:latin typeface="Arial" charset="0"/>
          <a:ea typeface="ＭＳ Ｐゴシック" charset="0"/>
          <a:cs typeface="Arial" charset="0"/>
        </a:defRPr>
      </a:lvl4pPr>
      <a:lvl5pPr algn="l" rtl="0" eaLnBrk="0" fontAlgn="base" hangingPunct="0">
        <a:spcBef>
          <a:spcPct val="0"/>
        </a:spcBef>
        <a:spcAft>
          <a:spcPct val="0"/>
        </a:spcAft>
        <a:defRPr sz="3200" b="1">
          <a:solidFill>
            <a:srgbClr val="000033"/>
          </a:solidFill>
          <a:latin typeface="Arial" charset="0"/>
          <a:ea typeface="ＭＳ Ｐゴシック" charset="0"/>
          <a:cs typeface="Arial" charset="0"/>
        </a:defRPr>
      </a:lvl5pPr>
      <a:lvl6pPr marL="457200" algn="l" rtl="0" fontAlgn="base">
        <a:spcBef>
          <a:spcPct val="0"/>
        </a:spcBef>
        <a:spcAft>
          <a:spcPct val="0"/>
        </a:spcAft>
        <a:defRPr sz="3200" b="1">
          <a:solidFill>
            <a:srgbClr val="000033"/>
          </a:solidFill>
          <a:latin typeface="Arial" charset="0"/>
          <a:ea typeface="ＭＳ Ｐゴシック" charset="0"/>
          <a:cs typeface="Arial" charset="0"/>
        </a:defRPr>
      </a:lvl6pPr>
      <a:lvl7pPr marL="914400" algn="l" rtl="0" fontAlgn="base">
        <a:spcBef>
          <a:spcPct val="0"/>
        </a:spcBef>
        <a:spcAft>
          <a:spcPct val="0"/>
        </a:spcAft>
        <a:defRPr sz="3200" b="1">
          <a:solidFill>
            <a:srgbClr val="000033"/>
          </a:solidFill>
          <a:latin typeface="Arial" charset="0"/>
          <a:ea typeface="ＭＳ Ｐゴシック" charset="0"/>
          <a:cs typeface="Arial" charset="0"/>
        </a:defRPr>
      </a:lvl7pPr>
      <a:lvl8pPr marL="1371600" algn="l" rtl="0" fontAlgn="base">
        <a:spcBef>
          <a:spcPct val="0"/>
        </a:spcBef>
        <a:spcAft>
          <a:spcPct val="0"/>
        </a:spcAft>
        <a:defRPr sz="3200" b="1">
          <a:solidFill>
            <a:srgbClr val="000033"/>
          </a:solidFill>
          <a:latin typeface="Arial" charset="0"/>
          <a:ea typeface="ＭＳ Ｐゴシック" charset="0"/>
          <a:cs typeface="Arial" charset="0"/>
        </a:defRPr>
      </a:lvl8pPr>
      <a:lvl9pPr marL="1828800" algn="l" rtl="0" fontAlgn="base">
        <a:spcBef>
          <a:spcPct val="0"/>
        </a:spcBef>
        <a:spcAft>
          <a:spcPct val="0"/>
        </a:spcAft>
        <a:defRPr sz="3200" b="1">
          <a:solidFill>
            <a:srgbClr val="000033"/>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Char char="•"/>
        <a:defRPr sz="2600">
          <a:solidFill>
            <a:srgbClr val="000033"/>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33"/>
          </a:solidFill>
          <a:latin typeface="+mn-lt"/>
          <a:ea typeface="Arial" charset="0"/>
          <a:cs typeface="+mn-cs"/>
        </a:defRPr>
      </a:lvl2pPr>
      <a:lvl3pPr marL="1143000" indent="-228600" algn="l" rtl="0" eaLnBrk="0" fontAlgn="base" hangingPunct="0">
        <a:spcBef>
          <a:spcPct val="20000"/>
        </a:spcBef>
        <a:spcAft>
          <a:spcPct val="0"/>
        </a:spcAft>
        <a:buChar char="•"/>
        <a:defRPr sz="2000">
          <a:solidFill>
            <a:srgbClr val="000033"/>
          </a:solidFill>
          <a:latin typeface="+mn-lt"/>
          <a:ea typeface="Arial" charset="0"/>
          <a:cs typeface="+mn-cs"/>
        </a:defRPr>
      </a:lvl3pPr>
      <a:lvl4pPr marL="1600200" indent="-228600" algn="l" rtl="0" eaLnBrk="0" fontAlgn="base" hangingPunct="0">
        <a:spcBef>
          <a:spcPct val="20000"/>
        </a:spcBef>
        <a:spcAft>
          <a:spcPct val="0"/>
        </a:spcAft>
        <a:buChar char="–"/>
        <a:defRPr>
          <a:solidFill>
            <a:srgbClr val="000033"/>
          </a:solidFill>
          <a:latin typeface="+mn-lt"/>
          <a:ea typeface="Arial" charset="0"/>
          <a:cs typeface="+mn-cs"/>
        </a:defRPr>
      </a:lvl4pPr>
      <a:lvl5pPr marL="2057400" indent="-228600" algn="l" rtl="0" eaLnBrk="0" fontAlgn="base" hangingPunct="0">
        <a:spcBef>
          <a:spcPct val="20000"/>
        </a:spcBef>
        <a:spcAft>
          <a:spcPct val="0"/>
        </a:spcAft>
        <a:buChar char="»"/>
        <a:defRPr>
          <a:solidFill>
            <a:srgbClr val="000033"/>
          </a:solidFill>
          <a:latin typeface="+mn-lt"/>
          <a:ea typeface="Arial" charset="0"/>
          <a:cs typeface="+mn-cs"/>
        </a:defRPr>
      </a:lvl5pPr>
      <a:lvl6pPr marL="2514600" indent="-228600" algn="l" rtl="0" fontAlgn="base">
        <a:spcBef>
          <a:spcPct val="20000"/>
        </a:spcBef>
        <a:spcAft>
          <a:spcPct val="0"/>
        </a:spcAft>
        <a:buChar char="»"/>
        <a:defRPr>
          <a:solidFill>
            <a:srgbClr val="000033"/>
          </a:solidFill>
          <a:latin typeface="+mn-lt"/>
          <a:ea typeface="Arial" charset="0"/>
          <a:cs typeface="+mn-cs"/>
        </a:defRPr>
      </a:lvl6pPr>
      <a:lvl7pPr marL="2971800" indent="-228600" algn="l" rtl="0" fontAlgn="base">
        <a:spcBef>
          <a:spcPct val="20000"/>
        </a:spcBef>
        <a:spcAft>
          <a:spcPct val="0"/>
        </a:spcAft>
        <a:buChar char="»"/>
        <a:defRPr>
          <a:solidFill>
            <a:srgbClr val="000033"/>
          </a:solidFill>
          <a:latin typeface="+mn-lt"/>
          <a:ea typeface="Arial" charset="0"/>
          <a:cs typeface="+mn-cs"/>
        </a:defRPr>
      </a:lvl7pPr>
      <a:lvl8pPr marL="3429000" indent="-228600" algn="l" rtl="0" fontAlgn="base">
        <a:spcBef>
          <a:spcPct val="20000"/>
        </a:spcBef>
        <a:spcAft>
          <a:spcPct val="0"/>
        </a:spcAft>
        <a:buChar char="»"/>
        <a:defRPr>
          <a:solidFill>
            <a:srgbClr val="000033"/>
          </a:solidFill>
          <a:latin typeface="+mn-lt"/>
          <a:ea typeface="Arial" charset="0"/>
          <a:cs typeface="+mn-cs"/>
        </a:defRPr>
      </a:lvl8pPr>
      <a:lvl9pPr marL="3886200" indent="-228600" algn="l" rtl="0" fontAlgn="base">
        <a:spcBef>
          <a:spcPct val="20000"/>
        </a:spcBef>
        <a:spcAft>
          <a:spcPct val="0"/>
        </a:spcAft>
        <a:buChar char="»"/>
        <a:defRPr>
          <a:solidFill>
            <a:srgbClr val="000033"/>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685800" y="2524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6387" name="Rectangle 3"/>
          <p:cNvSpPr>
            <a:spLocks noGrp="1" noChangeArrowheads="1"/>
          </p:cNvSpPr>
          <p:nvPr>
            <p:ph type="body" idx="1"/>
          </p:nvPr>
        </p:nvSpPr>
        <p:spPr bwMode="auto">
          <a:xfrm>
            <a:off x="685800" y="1538288"/>
            <a:ext cx="7772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654" r:id="rId1"/>
    <p:sldLayoutId id="2147484655" r:id="rId2"/>
    <p:sldLayoutId id="2147484656" r:id="rId3"/>
    <p:sldLayoutId id="2147484657" r:id="rId4"/>
    <p:sldLayoutId id="2147484658" r:id="rId5"/>
    <p:sldLayoutId id="2147484659" r:id="rId6"/>
    <p:sldLayoutId id="2147484660" r:id="rId7"/>
    <p:sldLayoutId id="2147484661" r:id="rId8"/>
    <p:sldLayoutId id="2147484662" r:id="rId9"/>
    <p:sldLayoutId id="2147484663" r:id="rId10"/>
    <p:sldLayoutId id="2147484664" r:id="rId11"/>
  </p:sldLayoutIdLst>
  <p:transition xmlns:p14="http://schemas.microsoft.com/office/powerpoint/2010/main" spd="slow" advClick="0"/>
  <p:txStyles>
    <p:titleStyle>
      <a:lvl1pPr algn="l" rtl="0" eaLnBrk="0" fontAlgn="base" hangingPunct="0">
        <a:spcBef>
          <a:spcPct val="0"/>
        </a:spcBef>
        <a:spcAft>
          <a:spcPct val="0"/>
        </a:spcAft>
        <a:defRPr sz="3200" b="1">
          <a:solidFill>
            <a:srgbClr val="000033"/>
          </a:solidFill>
          <a:latin typeface="+mj-lt"/>
          <a:ea typeface="+mj-ea"/>
          <a:cs typeface="+mj-cs"/>
        </a:defRPr>
      </a:lvl1pPr>
      <a:lvl2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2pPr>
      <a:lvl3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3pPr>
      <a:lvl4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4pPr>
      <a:lvl5pPr algn="l" rtl="0" eaLnBrk="0" fontAlgn="base" hangingPunct="0">
        <a:spcBef>
          <a:spcPct val="0"/>
        </a:spcBef>
        <a:spcAft>
          <a:spcPct val="0"/>
        </a:spcAft>
        <a:defRPr sz="3200" b="1">
          <a:solidFill>
            <a:srgbClr val="000033"/>
          </a:solidFill>
          <a:latin typeface="Times" charset="0"/>
          <a:ea typeface="ＭＳ Ｐゴシック" charset="0"/>
          <a:cs typeface="ＭＳ Ｐゴシック" charset="0"/>
        </a:defRPr>
      </a:lvl5pPr>
      <a:lvl6pPr marL="457200" algn="l" rtl="0" fontAlgn="base">
        <a:spcBef>
          <a:spcPct val="0"/>
        </a:spcBef>
        <a:spcAft>
          <a:spcPct val="0"/>
        </a:spcAft>
        <a:defRPr sz="3200" b="1">
          <a:solidFill>
            <a:srgbClr val="000033"/>
          </a:solidFill>
          <a:latin typeface="Times" charset="0"/>
          <a:ea typeface="ＭＳ Ｐゴシック" charset="0"/>
          <a:cs typeface="ＭＳ Ｐゴシック" charset="0"/>
        </a:defRPr>
      </a:lvl6pPr>
      <a:lvl7pPr marL="914400" algn="l" rtl="0" fontAlgn="base">
        <a:spcBef>
          <a:spcPct val="0"/>
        </a:spcBef>
        <a:spcAft>
          <a:spcPct val="0"/>
        </a:spcAft>
        <a:defRPr sz="3200" b="1">
          <a:solidFill>
            <a:srgbClr val="000033"/>
          </a:solidFill>
          <a:latin typeface="Times" charset="0"/>
          <a:ea typeface="ＭＳ Ｐゴシック" charset="0"/>
          <a:cs typeface="ＭＳ Ｐゴシック" charset="0"/>
        </a:defRPr>
      </a:lvl7pPr>
      <a:lvl8pPr marL="1371600" algn="l" rtl="0" fontAlgn="base">
        <a:spcBef>
          <a:spcPct val="0"/>
        </a:spcBef>
        <a:spcAft>
          <a:spcPct val="0"/>
        </a:spcAft>
        <a:defRPr sz="3200" b="1">
          <a:solidFill>
            <a:srgbClr val="000033"/>
          </a:solidFill>
          <a:latin typeface="Times" charset="0"/>
          <a:ea typeface="ＭＳ Ｐゴシック" charset="0"/>
          <a:cs typeface="ＭＳ Ｐゴシック" charset="0"/>
        </a:defRPr>
      </a:lvl8pPr>
      <a:lvl9pPr marL="1828800" algn="l" rtl="0" fontAlgn="base">
        <a:spcBef>
          <a:spcPct val="0"/>
        </a:spcBef>
        <a:spcAft>
          <a:spcPct val="0"/>
        </a:spcAft>
        <a:defRPr sz="3200" b="1">
          <a:solidFill>
            <a:srgbClr val="000033"/>
          </a:solidFill>
          <a:latin typeface="Times"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600">
          <a:solidFill>
            <a:srgbClr val="000033"/>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33"/>
          </a:solidFill>
          <a:latin typeface="+mn-lt"/>
          <a:ea typeface="+mn-ea"/>
        </a:defRPr>
      </a:lvl2pPr>
      <a:lvl3pPr marL="1143000" indent="-228600" algn="l" rtl="0" eaLnBrk="0" fontAlgn="base" hangingPunct="0">
        <a:spcBef>
          <a:spcPct val="20000"/>
        </a:spcBef>
        <a:spcAft>
          <a:spcPct val="0"/>
        </a:spcAft>
        <a:buChar char="•"/>
        <a:defRPr sz="2000">
          <a:solidFill>
            <a:srgbClr val="000033"/>
          </a:solidFill>
          <a:latin typeface="+mn-lt"/>
          <a:ea typeface="+mn-ea"/>
        </a:defRPr>
      </a:lvl3pPr>
      <a:lvl4pPr marL="1600200" indent="-228600" algn="l" rtl="0" eaLnBrk="0" fontAlgn="base" hangingPunct="0">
        <a:spcBef>
          <a:spcPct val="20000"/>
        </a:spcBef>
        <a:spcAft>
          <a:spcPct val="0"/>
        </a:spcAft>
        <a:buChar char="–"/>
        <a:defRPr>
          <a:solidFill>
            <a:srgbClr val="000033"/>
          </a:solidFill>
          <a:latin typeface="+mn-lt"/>
          <a:ea typeface="+mn-ea"/>
        </a:defRPr>
      </a:lvl4pPr>
      <a:lvl5pPr marL="2057400" indent="-228600" algn="l" rtl="0" eaLnBrk="0" fontAlgn="base" hangingPunct="0">
        <a:spcBef>
          <a:spcPct val="20000"/>
        </a:spcBef>
        <a:spcAft>
          <a:spcPct val="0"/>
        </a:spcAft>
        <a:buChar char="»"/>
        <a:defRPr>
          <a:solidFill>
            <a:srgbClr val="000033"/>
          </a:solidFill>
          <a:latin typeface="+mn-lt"/>
          <a:ea typeface="+mn-ea"/>
        </a:defRPr>
      </a:lvl5pPr>
      <a:lvl6pPr marL="2514600" indent="-228600" algn="l" rtl="0" fontAlgn="base">
        <a:spcBef>
          <a:spcPct val="20000"/>
        </a:spcBef>
        <a:spcAft>
          <a:spcPct val="0"/>
        </a:spcAft>
        <a:buChar char="»"/>
        <a:defRPr>
          <a:solidFill>
            <a:srgbClr val="000033"/>
          </a:solidFill>
          <a:latin typeface="+mn-lt"/>
          <a:ea typeface="+mn-ea"/>
        </a:defRPr>
      </a:lvl6pPr>
      <a:lvl7pPr marL="2971800" indent="-228600" algn="l" rtl="0" fontAlgn="base">
        <a:spcBef>
          <a:spcPct val="20000"/>
        </a:spcBef>
        <a:spcAft>
          <a:spcPct val="0"/>
        </a:spcAft>
        <a:buChar char="»"/>
        <a:defRPr>
          <a:solidFill>
            <a:srgbClr val="000033"/>
          </a:solidFill>
          <a:latin typeface="+mn-lt"/>
          <a:ea typeface="+mn-ea"/>
        </a:defRPr>
      </a:lvl7pPr>
      <a:lvl8pPr marL="3429000" indent="-228600" algn="l" rtl="0" fontAlgn="base">
        <a:spcBef>
          <a:spcPct val="20000"/>
        </a:spcBef>
        <a:spcAft>
          <a:spcPct val="0"/>
        </a:spcAft>
        <a:buChar char="»"/>
        <a:defRPr>
          <a:solidFill>
            <a:srgbClr val="000033"/>
          </a:solidFill>
          <a:latin typeface="+mn-lt"/>
          <a:ea typeface="+mn-ea"/>
        </a:defRPr>
      </a:lvl8pPr>
      <a:lvl9pPr marL="3886200" indent="-228600" algn="l" rtl="0" fontAlgn="base">
        <a:spcBef>
          <a:spcPct val="20000"/>
        </a:spcBef>
        <a:spcAft>
          <a:spcPct val="0"/>
        </a:spcAft>
        <a:buChar char="»"/>
        <a:defRPr>
          <a:solidFill>
            <a:srgbClr val="000033"/>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741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676" r:id="rId1"/>
    <p:sldLayoutId id="2147484665" r:id="rId2"/>
    <p:sldLayoutId id="2147484666" r:id="rId3"/>
    <p:sldLayoutId id="2147484667" r:id="rId4"/>
    <p:sldLayoutId id="2147484668" r:id="rId5"/>
    <p:sldLayoutId id="2147484669" r:id="rId6"/>
    <p:sldLayoutId id="2147484670" r:id="rId7"/>
    <p:sldLayoutId id="2147484671" r:id="rId8"/>
    <p:sldLayoutId id="2147484672" r:id="rId9"/>
    <p:sldLayoutId id="2147484673" r:id="rId10"/>
    <p:sldLayoutId id="2147484674"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comments" Target="../comments/commen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Microsoft_Excel_Chart3.xls"/><Relationship Id="rId5" Type="http://schemas.openxmlformats.org/officeDocument/2006/relationships/image" Target="../media/image11.png"/><Relationship Id="rId1" Type="http://schemas.openxmlformats.org/officeDocument/2006/relationships/vmlDrawing" Target="../drawings/vmlDrawing4.vml"/><Relationship Id="rId2"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Microsoft_Excel_Chart1.xls"/><Relationship Id="rId5" Type="http://schemas.openxmlformats.org/officeDocument/2006/relationships/image" Target="../media/image5.png"/><Relationship Id="rId1" Type="http://schemas.openxmlformats.org/officeDocument/2006/relationships/vmlDrawing" Target="../drawings/vmlDrawing2.vml"/><Relationship Id="rId2"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Microsoft_Excel_Chart2.xls"/><Relationship Id="rId5" Type="http://schemas.openxmlformats.org/officeDocument/2006/relationships/image" Target="../media/image7.png"/><Relationship Id="rId1" Type="http://schemas.openxmlformats.org/officeDocument/2006/relationships/vmlDrawing" Target="../drawings/vmlDrawing3.vml"/><Relationship Id="rId2"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2"/>
          <p:cNvSpPr txBox="1">
            <a:spLocks/>
          </p:cNvSpPr>
          <p:nvPr/>
        </p:nvSpPr>
        <p:spPr bwMode="auto">
          <a:xfrm>
            <a:off x="488950" y="13144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eaLnBrk="0" hangingPunct="0">
              <a:defRPr sz="1600">
                <a:solidFill>
                  <a:schemeClr val="tx1"/>
                </a:solidFill>
                <a:latin typeface="Times" charset="0"/>
                <a:ea typeface="ＭＳ Ｐゴシック" charset="0"/>
                <a:cs typeface="ＭＳ Ｐゴシック" charset="0"/>
              </a:defRPr>
            </a:lvl1pPr>
            <a:lvl2pPr marL="742950" indent="-285750" defTabSz="449263" eaLnBrk="0" hangingPunct="0">
              <a:defRPr sz="1600">
                <a:solidFill>
                  <a:schemeClr val="tx1"/>
                </a:solidFill>
                <a:latin typeface="Times" charset="0"/>
                <a:ea typeface="ＭＳ Ｐゴシック" charset="0"/>
              </a:defRPr>
            </a:lvl2pPr>
            <a:lvl3pPr marL="1143000" indent="-228600" defTabSz="449263" eaLnBrk="0" hangingPunct="0">
              <a:defRPr sz="1600">
                <a:solidFill>
                  <a:schemeClr val="tx1"/>
                </a:solidFill>
                <a:latin typeface="Times" charset="0"/>
                <a:ea typeface="ＭＳ Ｐゴシック" charset="0"/>
              </a:defRPr>
            </a:lvl3pPr>
            <a:lvl4pPr marL="1600200" indent="-228600" defTabSz="449263" eaLnBrk="0" hangingPunct="0">
              <a:defRPr sz="1600">
                <a:solidFill>
                  <a:schemeClr val="tx1"/>
                </a:solidFill>
                <a:latin typeface="Times" charset="0"/>
                <a:ea typeface="ＭＳ Ｐゴシック" charset="0"/>
              </a:defRPr>
            </a:lvl4pPr>
            <a:lvl5pPr marL="2057400" indent="-228600" defTabSz="449263" eaLnBrk="0" hangingPunct="0">
              <a:defRPr sz="1600">
                <a:solidFill>
                  <a:schemeClr val="tx1"/>
                </a:solidFill>
                <a:latin typeface="Times" charset="0"/>
                <a:ea typeface="ＭＳ Ｐゴシック" charset="0"/>
              </a:defRPr>
            </a:lvl5pPr>
            <a:lvl6pPr marL="2514600" indent="-228600" algn="ctr" defTabSz="449263"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defTabSz="449263"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defTabSz="449263"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defTabSz="449263" eaLnBrk="0" fontAlgn="base" hangingPunct="0">
              <a:spcBef>
                <a:spcPct val="0"/>
              </a:spcBef>
              <a:spcAft>
                <a:spcPct val="0"/>
              </a:spcAft>
              <a:defRPr sz="1600">
                <a:solidFill>
                  <a:schemeClr val="tx1"/>
                </a:solidFill>
                <a:latin typeface="Times" charset="0"/>
                <a:ea typeface="ＭＳ Ｐゴシック" charset="0"/>
              </a:defRPr>
            </a:lvl9pPr>
          </a:lstStyle>
          <a:p>
            <a:pPr eaLnBrk="1" hangingPunct="1">
              <a:spcBef>
                <a:spcPts val="800"/>
              </a:spcBef>
              <a:buClr>
                <a:srgbClr val="000000"/>
              </a:buClr>
              <a:buSzPct val="100000"/>
              <a:buFont typeface="Times New Roman" charset="0"/>
              <a:buNone/>
            </a:pPr>
            <a:r>
              <a:rPr lang="en-US" sz="2600" b="1">
                <a:latin typeface="Arial" charset="0"/>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cSld>
  <p:clrMapOvr>
    <a:masterClrMapping/>
  </p:clrMapOvr>
  <p:transition xmlns:p14="http://schemas.microsoft.com/office/powerpoint/2010/main" spd="slow"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2546" name="Rectangle 2"/>
          <p:cNvSpPr>
            <a:spLocks noGrp="1" noChangeArrowheads="1"/>
          </p:cNvSpPr>
          <p:nvPr>
            <p:ph type="title"/>
          </p:nvPr>
        </p:nvSpPr>
        <p:spPr>
          <a:xfrm>
            <a:off x="685800" y="277813"/>
            <a:ext cx="7772400" cy="1143000"/>
          </a:xfrm>
        </p:spPr>
        <p:txBody>
          <a:bodyPr/>
          <a:lstStyle/>
          <a:p>
            <a:pPr algn="ctr" eaLnBrk="1" hangingPunct="1">
              <a:defRPr/>
            </a:pPr>
            <a:r>
              <a:rPr lang="en-US" sz="3600" dirty="0" smtClean="0">
                <a:solidFill>
                  <a:schemeClr val="accent2"/>
                </a:solidFill>
                <a:cs typeface="+mj-cs"/>
              </a:rPr>
              <a:t>Efficacy of TACE in HCC</a:t>
            </a:r>
          </a:p>
        </p:txBody>
      </p:sp>
      <p:sp>
        <p:nvSpPr>
          <p:cNvPr id="1132547" name="Rectangle 3"/>
          <p:cNvSpPr>
            <a:spLocks noGrp="1" noChangeArrowheads="1"/>
          </p:cNvSpPr>
          <p:nvPr>
            <p:ph type="body" idx="1"/>
          </p:nvPr>
        </p:nvSpPr>
        <p:spPr>
          <a:xfrm>
            <a:off x="812800" y="1436688"/>
            <a:ext cx="7772400" cy="3148012"/>
          </a:xfrm>
        </p:spPr>
        <p:txBody>
          <a:bodyPr/>
          <a:lstStyle/>
          <a:p>
            <a:pPr eaLnBrk="1" hangingPunct="1">
              <a:buClr>
                <a:srgbClr val="B15DB1"/>
              </a:buClr>
              <a:defRPr/>
            </a:pPr>
            <a:r>
              <a:rPr lang="en-US" sz="2800" dirty="0" smtClean="0">
                <a:solidFill>
                  <a:schemeClr val="tx1"/>
                </a:solidFill>
                <a:cs typeface="+mn-cs"/>
              </a:rPr>
              <a:t>6 randomized controlled trials comparing TACE vs. supportive care</a:t>
            </a:r>
          </a:p>
          <a:p>
            <a:pPr lvl="1" eaLnBrk="1" hangingPunct="1">
              <a:buClr>
                <a:srgbClr val="B15DB1"/>
              </a:buClr>
              <a:defRPr/>
            </a:pPr>
            <a:r>
              <a:rPr lang="en-US" sz="2800" dirty="0" smtClean="0">
                <a:solidFill>
                  <a:schemeClr val="tx1"/>
                </a:solidFill>
              </a:rPr>
              <a:t>4 negative*</a:t>
            </a:r>
          </a:p>
          <a:p>
            <a:pPr lvl="1" eaLnBrk="1" hangingPunct="1">
              <a:buClr>
                <a:srgbClr val="B15DB1"/>
              </a:buClr>
              <a:defRPr/>
            </a:pPr>
            <a:r>
              <a:rPr lang="en-US" sz="2800" dirty="0" smtClean="0">
                <a:solidFill>
                  <a:schemeClr val="tx1"/>
                </a:solidFill>
              </a:rPr>
              <a:t>2 positive</a:t>
            </a:r>
          </a:p>
          <a:p>
            <a:pPr eaLnBrk="1" hangingPunct="1">
              <a:buClr>
                <a:srgbClr val="B15DB1"/>
              </a:buClr>
              <a:defRPr/>
            </a:pPr>
            <a:r>
              <a:rPr lang="en-US" sz="2800" dirty="0" smtClean="0">
                <a:solidFill>
                  <a:schemeClr val="tx1"/>
                </a:solidFill>
                <a:cs typeface="+mn-cs"/>
              </a:rPr>
              <a:t>1 meta-analysis</a:t>
            </a:r>
          </a:p>
          <a:p>
            <a:pPr lvl="1" eaLnBrk="1" hangingPunct="1">
              <a:buClr>
                <a:srgbClr val="B15DB1"/>
              </a:buClr>
              <a:defRPr/>
            </a:pPr>
            <a:r>
              <a:rPr lang="en-US" sz="2800" dirty="0" smtClean="0">
                <a:solidFill>
                  <a:schemeClr val="tx1"/>
                </a:solidFill>
              </a:rPr>
              <a:t>TACE beneficial</a:t>
            </a:r>
          </a:p>
          <a:p>
            <a:pPr eaLnBrk="1" hangingPunct="1">
              <a:buClr>
                <a:srgbClr val="B15DB1"/>
              </a:buClr>
              <a:defRPr/>
            </a:pPr>
            <a:endParaRPr lang="en-US" sz="2800" dirty="0" smtClean="0">
              <a:solidFill>
                <a:schemeClr val="tx1"/>
              </a:solidFill>
              <a:cs typeface="+mn-cs"/>
            </a:endParaRPr>
          </a:p>
        </p:txBody>
      </p:sp>
      <p:sp>
        <p:nvSpPr>
          <p:cNvPr id="32771" name="TextBox 1"/>
          <p:cNvSpPr txBox="1">
            <a:spLocks noChangeArrowheads="1"/>
          </p:cNvSpPr>
          <p:nvPr/>
        </p:nvSpPr>
        <p:spPr bwMode="auto">
          <a:xfrm>
            <a:off x="647700" y="5359400"/>
            <a:ext cx="7683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eaLnBrk="1" hangingPunct="1"/>
            <a:r>
              <a:rPr lang="da-DK" sz="1500"/>
              <a:t>* Pelletier G et al. J Hepatol 1990;11:181-4.</a:t>
            </a:r>
          </a:p>
          <a:p>
            <a:pPr algn="l" eaLnBrk="1" hangingPunct="1"/>
            <a:r>
              <a:rPr lang="da-DK" sz="1500"/>
              <a:t>Pelletier G et al. J Hepatol 1998;29:129-34.</a:t>
            </a:r>
          </a:p>
          <a:p>
            <a:pPr algn="l" eaLnBrk="1" hangingPunct="1"/>
            <a:r>
              <a:rPr lang="nl-NL" sz="1500"/>
              <a:t>Madden MV et al. Gut 1993;34:1598-600.</a:t>
            </a:r>
          </a:p>
          <a:p>
            <a:pPr algn="l" eaLnBrk="1" hangingPunct="1"/>
            <a:r>
              <a:rPr lang="nl-NL" sz="1500"/>
              <a:t>Group d'Etude et de Traitement de Carcinome Hepatocellulaire. N Engl J Med 1995;332:1256-61.</a:t>
            </a:r>
            <a:endParaRPr lang="en-US" sz="1500"/>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154" name="Rectangle 2"/>
          <p:cNvSpPr>
            <a:spLocks noGrp="1" noChangeArrowheads="1"/>
          </p:cNvSpPr>
          <p:nvPr>
            <p:ph type="title"/>
          </p:nvPr>
        </p:nvSpPr>
        <p:spPr>
          <a:xfrm>
            <a:off x="254000" y="328613"/>
            <a:ext cx="8178800" cy="1143000"/>
          </a:xfrm>
        </p:spPr>
        <p:txBody>
          <a:bodyPr/>
          <a:lstStyle/>
          <a:p>
            <a:pPr algn="ctr" eaLnBrk="1" hangingPunct="1">
              <a:defRPr/>
            </a:pPr>
            <a:r>
              <a:rPr lang="en-US" smtClean="0">
                <a:solidFill>
                  <a:schemeClr val="accent2"/>
                </a:solidFill>
                <a:cs typeface="+mj-cs"/>
              </a:rPr>
              <a:t>Unresolved issues in TACE and other local treatment modalities for unresectable disease</a:t>
            </a:r>
          </a:p>
        </p:txBody>
      </p:sp>
      <p:sp>
        <p:nvSpPr>
          <p:cNvPr id="1201155" name="Rectangle 3"/>
          <p:cNvSpPr>
            <a:spLocks noGrp="1" noChangeArrowheads="1"/>
          </p:cNvSpPr>
          <p:nvPr>
            <p:ph type="body" idx="1"/>
          </p:nvPr>
        </p:nvSpPr>
        <p:spPr>
          <a:xfrm>
            <a:off x="685800" y="1766888"/>
            <a:ext cx="7772400" cy="4419600"/>
          </a:xfrm>
        </p:spPr>
        <p:txBody>
          <a:bodyPr/>
          <a:lstStyle/>
          <a:p>
            <a:pPr eaLnBrk="1" hangingPunct="1">
              <a:lnSpc>
                <a:spcPct val="90000"/>
              </a:lnSpc>
              <a:buClr>
                <a:srgbClr val="B15DB1"/>
              </a:buClr>
              <a:defRPr/>
            </a:pPr>
            <a:r>
              <a:rPr lang="en-US" smtClean="0">
                <a:cs typeface="+mn-cs"/>
              </a:rPr>
              <a:t>Optimal chemo agents?</a:t>
            </a:r>
          </a:p>
          <a:p>
            <a:pPr eaLnBrk="1" hangingPunct="1">
              <a:lnSpc>
                <a:spcPct val="90000"/>
              </a:lnSpc>
              <a:buClr>
                <a:srgbClr val="B15DB1"/>
              </a:buClr>
              <a:defRPr/>
            </a:pPr>
            <a:r>
              <a:rPr lang="en-US" smtClean="0">
                <a:cs typeface="+mn-cs"/>
              </a:rPr>
              <a:t>Patients should be treated at defined intervals or repeated when there is evidence of progressive disease?</a:t>
            </a:r>
          </a:p>
          <a:p>
            <a:pPr eaLnBrk="1" hangingPunct="1">
              <a:lnSpc>
                <a:spcPct val="90000"/>
              </a:lnSpc>
              <a:buClr>
                <a:srgbClr val="B15DB1"/>
              </a:buClr>
              <a:defRPr/>
            </a:pPr>
            <a:r>
              <a:rPr lang="en-US" smtClean="0">
                <a:cs typeface="+mn-cs"/>
              </a:rPr>
              <a:t>The best embolizing agents?</a:t>
            </a:r>
          </a:p>
          <a:p>
            <a:pPr eaLnBrk="1" hangingPunct="1">
              <a:lnSpc>
                <a:spcPct val="90000"/>
              </a:lnSpc>
              <a:buClr>
                <a:srgbClr val="B15DB1"/>
              </a:buClr>
              <a:defRPr/>
            </a:pPr>
            <a:r>
              <a:rPr lang="en-US" smtClean="0">
                <a:cs typeface="+mn-cs"/>
              </a:rPr>
              <a:t>TACE vs DEB vs Radioembolization: which one is the best? How do we apply each treatment to our patients?</a:t>
            </a:r>
          </a:p>
          <a:p>
            <a:pPr eaLnBrk="1" hangingPunct="1">
              <a:lnSpc>
                <a:spcPct val="90000"/>
              </a:lnSpc>
              <a:buClr>
                <a:srgbClr val="B15DB1"/>
              </a:buClr>
              <a:defRPr/>
            </a:pPr>
            <a:r>
              <a:rPr lang="en-US" smtClean="0">
                <a:cs typeface="+mn-cs"/>
              </a:rPr>
              <a:t>How do we select patients with portal vein thrombosis?</a:t>
            </a:r>
          </a:p>
          <a:p>
            <a:pPr eaLnBrk="1" hangingPunct="1">
              <a:lnSpc>
                <a:spcPct val="90000"/>
              </a:lnSpc>
              <a:buClr>
                <a:srgbClr val="B15DB1"/>
              </a:buClr>
              <a:defRPr/>
            </a:pPr>
            <a:r>
              <a:rPr lang="en-US" smtClean="0">
                <a:cs typeface="+mn-cs"/>
              </a:rPr>
              <a:t>How to incorporate sorafenib in this setting?</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2178" name="Rectangle 2"/>
          <p:cNvSpPr>
            <a:spLocks noGrp="1" noChangeArrowheads="1"/>
          </p:cNvSpPr>
          <p:nvPr>
            <p:ph type="title"/>
          </p:nvPr>
        </p:nvSpPr>
        <p:spPr>
          <a:xfrm>
            <a:off x="254000" y="328613"/>
            <a:ext cx="8178800" cy="1143000"/>
          </a:xfrm>
        </p:spPr>
        <p:txBody>
          <a:bodyPr/>
          <a:lstStyle/>
          <a:p>
            <a:pPr algn="ctr" eaLnBrk="1" hangingPunct="1">
              <a:defRPr/>
            </a:pPr>
            <a:r>
              <a:rPr lang="en-US" dirty="0" smtClean="0">
                <a:solidFill>
                  <a:schemeClr val="accent2"/>
                </a:solidFill>
                <a:cs typeface="+mj-cs"/>
              </a:rPr>
              <a:t>Combining </a:t>
            </a:r>
            <a:r>
              <a:rPr lang="en-US" dirty="0" err="1" smtClean="0">
                <a:solidFill>
                  <a:schemeClr val="accent2"/>
                </a:solidFill>
                <a:cs typeface="+mj-cs"/>
              </a:rPr>
              <a:t>sorafenib</a:t>
            </a:r>
            <a:r>
              <a:rPr lang="en-US" dirty="0" smtClean="0">
                <a:solidFill>
                  <a:schemeClr val="accent2"/>
                </a:solidFill>
                <a:cs typeface="+mj-cs"/>
              </a:rPr>
              <a:t> with TACE for </a:t>
            </a:r>
            <a:r>
              <a:rPr lang="en-US" dirty="0" err="1" smtClean="0">
                <a:solidFill>
                  <a:schemeClr val="accent2"/>
                </a:solidFill>
                <a:cs typeface="+mj-cs"/>
              </a:rPr>
              <a:t>unresectable</a:t>
            </a:r>
            <a:r>
              <a:rPr lang="en-US" dirty="0" smtClean="0">
                <a:solidFill>
                  <a:schemeClr val="accent2"/>
                </a:solidFill>
                <a:cs typeface="+mj-cs"/>
              </a:rPr>
              <a:t> HCC</a:t>
            </a:r>
          </a:p>
        </p:txBody>
      </p:sp>
      <p:sp>
        <p:nvSpPr>
          <p:cNvPr id="1202179" name="Rectangle 3"/>
          <p:cNvSpPr>
            <a:spLocks noGrp="1" noChangeArrowheads="1"/>
          </p:cNvSpPr>
          <p:nvPr>
            <p:ph type="body" idx="1"/>
          </p:nvPr>
        </p:nvSpPr>
        <p:spPr>
          <a:xfrm>
            <a:off x="685800" y="1487488"/>
            <a:ext cx="7772400" cy="4849812"/>
          </a:xfrm>
        </p:spPr>
        <p:txBody>
          <a:bodyPr/>
          <a:lstStyle/>
          <a:p>
            <a:pPr eaLnBrk="1" hangingPunct="1">
              <a:lnSpc>
                <a:spcPct val="90000"/>
              </a:lnSpc>
              <a:buClr>
                <a:srgbClr val="B15DB1"/>
              </a:buClr>
              <a:defRPr/>
            </a:pPr>
            <a:r>
              <a:rPr lang="en-US" sz="2000" dirty="0" smtClean="0">
                <a:cs typeface="+mn-cs"/>
              </a:rPr>
              <a:t>Phase I: several studies demonstrated the feasibility of combining </a:t>
            </a:r>
            <a:r>
              <a:rPr lang="en-US" sz="2000" dirty="0" err="1" smtClean="0">
                <a:cs typeface="+mn-cs"/>
              </a:rPr>
              <a:t>sorafenib</a:t>
            </a:r>
            <a:r>
              <a:rPr lang="en-US" sz="2000" dirty="0" smtClean="0">
                <a:cs typeface="+mn-cs"/>
              </a:rPr>
              <a:t> with TACE</a:t>
            </a:r>
          </a:p>
          <a:p>
            <a:pPr eaLnBrk="1" hangingPunct="1">
              <a:lnSpc>
                <a:spcPct val="90000"/>
              </a:lnSpc>
              <a:buClr>
                <a:srgbClr val="B15DB1"/>
              </a:buClr>
              <a:defRPr/>
            </a:pPr>
            <a:r>
              <a:rPr lang="en-US" sz="2000" dirty="0" smtClean="0">
                <a:cs typeface="+mn-cs"/>
              </a:rPr>
              <a:t>Phase III: post TACE</a:t>
            </a:r>
          </a:p>
          <a:p>
            <a:pPr lvl="1" eaLnBrk="1" hangingPunct="1">
              <a:lnSpc>
                <a:spcPct val="90000"/>
              </a:lnSpc>
              <a:buClr>
                <a:srgbClr val="B15DB1"/>
              </a:buClr>
              <a:defRPr/>
            </a:pPr>
            <a:r>
              <a:rPr lang="en-US" sz="2000" dirty="0" smtClean="0"/>
              <a:t>Japanese and Korean patients (n=552)</a:t>
            </a:r>
          </a:p>
          <a:p>
            <a:pPr lvl="1" eaLnBrk="1" hangingPunct="1">
              <a:lnSpc>
                <a:spcPct val="90000"/>
              </a:lnSpc>
              <a:buClr>
                <a:srgbClr val="B15DB1"/>
              </a:buClr>
              <a:defRPr/>
            </a:pPr>
            <a:r>
              <a:rPr lang="en-US" sz="2000" dirty="0" smtClean="0"/>
              <a:t>Those responded to TACE were randomized to </a:t>
            </a:r>
            <a:r>
              <a:rPr lang="en-US" sz="2000" dirty="0" err="1" smtClean="0"/>
              <a:t>sorafenib</a:t>
            </a:r>
            <a:r>
              <a:rPr lang="en-US" sz="2000" dirty="0" smtClean="0"/>
              <a:t> at 400 mg bid </a:t>
            </a:r>
            <a:r>
              <a:rPr lang="en-US" sz="2000" dirty="0" err="1" smtClean="0"/>
              <a:t>vs</a:t>
            </a:r>
            <a:r>
              <a:rPr lang="en-US" sz="2000" dirty="0" smtClean="0"/>
              <a:t> placebo bid (n=458, 229 each arm)</a:t>
            </a:r>
          </a:p>
          <a:p>
            <a:pPr lvl="1" eaLnBrk="1" hangingPunct="1">
              <a:lnSpc>
                <a:spcPct val="90000"/>
              </a:lnSpc>
              <a:buClr>
                <a:srgbClr val="B15DB1"/>
              </a:buClr>
              <a:defRPr/>
            </a:pPr>
            <a:r>
              <a:rPr lang="en-US" sz="2000" dirty="0" smtClean="0"/>
              <a:t>Median TTP in the </a:t>
            </a:r>
            <a:r>
              <a:rPr lang="en-US" sz="2000" dirty="0" err="1" smtClean="0"/>
              <a:t>sorafenib</a:t>
            </a:r>
            <a:r>
              <a:rPr lang="en-US" sz="2000" dirty="0" smtClean="0"/>
              <a:t> and placebo groups was 5.4 and 3.7 months, respectively (HR, 0.87; 95% CI, 0.70-1.09; P=0.252). HR (</a:t>
            </a:r>
            <a:r>
              <a:rPr lang="en-US" sz="2000" dirty="0" err="1" smtClean="0"/>
              <a:t>sorafenib</a:t>
            </a:r>
            <a:r>
              <a:rPr lang="en-US" sz="2000" dirty="0" smtClean="0"/>
              <a:t>/placebo) for OS was 1.06 (95% CI, 0.69-1.64; P=0.790)</a:t>
            </a:r>
          </a:p>
          <a:p>
            <a:pPr eaLnBrk="1" hangingPunct="1">
              <a:lnSpc>
                <a:spcPct val="90000"/>
              </a:lnSpc>
              <a:buClr>
                <a:srgbClr val="B15DB1"/>
              </a:buClr>
              <a:defRPr/>
            </a:pPr>
            <a:r>
              <a:rPr lang="en-US" sz="2000" dirty="0" smtClean="0">
                <a:cs typeface="+mn-cs"/>
              </a:rPr>
              <a:t>Randomized phase II: </a:t>
            </a:r>
            <a:r>
              <a:rPr lang="en-US" sz="2000" dirty="0" err="1" smtClean="0">
                <a:cs typeface="+mn-cs"/>
              </a:rPr>
              <a:t>sorafenib</a:t>
            </a:r>
            <a:r>
              <a:rPr lang="en-US" sz="2000" dirty="0" smtClean="0">
                <a:cs typeface="+mn-cs"/>
              </a:rPr>
              <a:t> in combination with DEB-TACE (SPACE)</a:t>
            </a:r>
          </a:p>
          <a:p>
            <a:pPr lvl="1" eaLnBrk="1" hangingPunct="1">
              <a:lnSpc>
                <a:spcPct val="90000"/>
              </a:lnSpc>
              <a:buClr>
                <a:srgbClr val="B15DB1"/>
              </a:buClr>
              <a:defRPr/>
            </a:pPr>
            <a:r>
              <a:rPr lang="en-US" sz="2000" dirty="0" smtClean="0"/>
              <a:t>Of 452 </a:t>
            </a:r>
            <a:r>
              <a:rPr lang="en-US" sz="2000" dirty="0" err="1" smtClean="0"/>
              <a:t>pts</a:t>
            </a:r>
            <a:r>
              <a:rPr lang="en-US" sz="2000" dirty="0" smtClean="0"/>
              <a:t> screened, 307 were randomized to </a:t>
            </a:r>
            <a:r>
              <a:rPr lang="en-US" sz="2000" dirty="0" err="1" smtClean="0"/>
              <a:t>sorefenib</a:t>
            </a:r>
            <a:r>
              <a:rPr lang="en-US" sz="2000" dirty="0" smtClean="0"/>
              <a:t> (n=154) or placebo (n=153). The HR for TTP was 0.797 (95% CI, 0.588, 1.080; p=0.072)</a:t>
            </a:r>
          </a:p>
          <a:p>
            <a:pPr eaLnBrk="1" hangingPunct="1">
              <a:lnSpc>
                <a:spcPct val="90000"/>
              </a:lnSpc>
              <a:buClr>
                <a:srgbClr val="B15DB1"/>
              </a:buClr>
              <a:defRPr/>
            </a:pPr>
            <a:r>
              <a:rPr lang="en-US" sz="2000" dirty="0" smtClean="0">
                <a:cs typeface="+mn-cs"/>
              </a:rPr>
              <a:t>Ongoing phase III study: </a:t>
            </a:r>
            <a:r>
              <a:rPr lang="en-US" sz="2000" dirty="0" smtClean="0">
                <a:cs typeface="+mn-cs"/>
              </a:rPr>
              <a:t>E1208</a:t>
            </a:r>
            <a:endParaRPr lang="en-US" sz="900" dirty="0" smtClean="0"/>
          </a:p>
        </p:txBody>
      </p:sp>
      <p:sp>
        <p:nvSpPr>
          <p:cNvPr id="1202180" name="Text Box 4"/>
          <p:cNvSpPr txBox="1">
            <a:spLocks noChangeArrowheads="1"/>
          </p:cNvSpPr>
          <p:nvPr/>
        </p:nvSpPr>
        <p:spPr bwMode="auto">
          <a:xfrm>
            <a:off x="165100" y="6261100"/>
            <a:ext cx="68453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lvl="1" algn="l">
              <a:defRPr/>
            </a:pPr>
            <a:r>
              <a:rPr lang="en-US" sz="1400" dirty="0" err="1">
                <a:cs typeface="+mn-cs"/>
              </a:rPr>
              <a:t>Kudo</a:t>
            </a:r>
            <a:r>
              <a:rPr lang="en-US" sz="1400" dirty="0">
                <a:cs typeface="+mn-cs"/>
              </a:rPr>
              <a:t> M et al, </a:t>
            </a:r>
            <a:r>
              <a:rPr lang="en-US" sz="1400" dirty="0" err="1">
                <a:cs typeface="+mn-cs"/>
              </a:rPr>
              <a:t>Eur</a:t>
            </a:r>
            <a:r>
              <a:rPr lang="en-US" sz="1400" dirty="0">
                <a:cs typeface="+mn-cs"/>
              </a:rPr>
              <a:t> J Cancer. 2011 Sep;47(14):2117-27</a:t>
            </a:r>
          </a:p>
          <a:p>
            <a:pPr lvl="1" algn="l">
              <a:defRPr/>
            </a:pPr>
            <a:r>
              <a:rPr lang="en-US" sz="1400" dirty="0" err="1">
                <a:cs typeface="+mn-cs"/>
              </a:rPr>
              <a:t>Lencioni</a:t>
            </a:r>
            <a:r>
              <a:rPr lang="en-US" sz="1400" dirty="0">
                <a:cs typeface="+mn-cs"/>
              </a:rPr>
              <a:t> R et al, GI ASCO,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3202" name="Rectangle 2"/>
          <p:cNvSpPr>
            <a:spLocks noGrp="1" noChangeArrowheads="1"/>
          </p:cNvSpPr>
          <p:nvPr>
            <p:ph type="title" idx="4294967295"/>
          </p:nvPr>
        </p:nvSpPr>
        <p:spPr>
          <a:xfrm>
            <a:off x="25400" y="266700"/>
            <a:ext cx="9144000" cy="1143000"/>
          </a:xfrm>
        </p:spPr>
        <p:txBody>
          <a:bodyPr/>
          <a:lstStyle/>
          <a:p>
            <a:pPr algn="ctr" eaLnBrk="1" hangingPunct="1">
              <a:defRPr/>
            </a:pPr>
            <a:r>
              <a:rPr lang="en-US" sz="3600" smtClean="0">
                <a:solidFill>
                  <a:schemeClr val="accent2"/>
                </a:solidFill>
                <a:cs typeface="+mj-cs"/>
              </a:rPr>
              <a:t>Systemic therapy for HCC</a:t>
            </a:r>
          </a:p>
        </p:txBody>
      </p:sp>
      <p:sp>
        <p:nvSpPr>
          <p:cNvPr id="1203203" name="Rectangle 3"/>
          <p:cNvSpPr>
            <a:spLocks noGrp="1" noChangeArrowheads="1"/>
          </p:cNvSpPr>
          <p:nvPr>
            <p:ph type="body" idx="4294967295"/>
          </p:nvPr>
        </p:nvSpPr>
        <p:spPr>
          <a:xfrm>
            <a:off x="685800" y="1233488"/>
            <a:ext cx="7700963" cy="5103812"/>
          </a:xfrm>
        </p:spPr>
        <p:txBody>
          <a:bodyPr/>
          <a:lstStyle/>
          <a:p>
            <a:pPr marL="457200" indent="-457200" eaLnBrk="1" hangingPunct="1">
              <a:buClr>
                <a:srgbClr val="B15DB1"/>
              </a:buClr>
              <a:buFontTx/>
              <a:buNone/>
              <a:defRPr/>
            </a:pPr>
            <a:endParaRPr lang="en-US" sz="2800" smtClean="0">
              <a:solidFill>
                <a:schemeClr val="tx1"/>
              </a:solidFill>
              <a:cs typeface="+mn-cs"/>
            </a:endParaRPr>
          </a:p>
          <a:p>
            <a:pPr marL="457200" indent="-457200" eaLnBrk="1" hangingPunct="1">
              <a:buClr>
                <a:srgbClr val="B15DB1"/>
              </a:buClr>
              <a:defRPr/>
            </a:pPr>
            <a:r>
              <a:rPr lang="en-US" sz="2800" smtClean="0">
                <a:solidFill>
                  <a:schemeClr val="tx1"/>
                </a:solidFill>
                <a:cs typeface="+mn-cs"/>
              </a:rPr>
              <a:t>Hormonal therapy: tamoxifen, antiandrogen </a:t>
            </a:r>
          </a:p>
          <a:p>
            <a:pPr marL="457200" indent="-457200" eaLnBrk="1" hangingPunct="1">
              <a:buClr>
                <a:srgbClr val="B15DB1"/>
              </a:buClr>
              <a:defRPr/>
            </a:pPr>
            <a:r>
              <a:rPr lang="en-US" sz="2800" smtClean="0">
                <a:solidFill>
                  <a:schemeClr val="tx1"/>
                </a:solidFill>
                <a:cs typeface="+mn-cs"/>
              </a:rPr>
              <a:t>Somatostatin analogue: octreotide</a:t>
            </a:r>
          </a:p>
          <a:p>
            <a:pPr marL="457200" indent="-457200" eaLnBrk="1" hangingPunct="1">
              <a:buClr>
                <a:srgbClr val="B15DB1"/>
              </a:buClr>
              <a:defRPr/>
            </a:pPr>
            <a:r>
              <a:rPr lang="en-US" sz="2800" smtClean="0">
                <a:solidFill>
                  <a:schemeClr val="tx1"/>
                </a:solidFill>
                <a:cs typeface="+mn-cs"/>
              </a:rPr>
              <a:t>Interferon </a:t>
            </a:r>
          </a:p>
          <a:p>
            <a:pPr marL="457200" indent="-457200" eaLnBrk="1" hangingPunct="1">
              <a:buClr>
                <a:srgbClr val="B15DB1"/>
              </a:buClr>
              <a:defRPr/>
            </a:pPr>
            <a:r>
              <a:rPr lang="en-US" sz="2800" smtClean="0">
                <a:solidFill>
                  <a:schemeClr val="tx1"/>
                </a:solidFill>
                <a:cs typeface="+mn-cs"/>
              </a:rPr>
              <a:t>Thalidomide </a:t>
            </a:r>
          </a:p>
          <a:p>
            <a:pPr marL="457200" indent="-457200" eaLnBrk="1" hangingPunct="1">
              <a:buClr>
                <a:srgbClr val="B15DB1"/>
              </a:buClr>
              <a:defRPr/>
            </a:pPr>
            <a:r>
              <a:rPr lang="en-US" sz="2800" smtClean="0">
                <a:solidFill>
                  <a:schemeClr val="tx1"/>
                </a:solidFill>
                <a:cs typeface="+mn-cs"/>
              </a:rPr>
              <a:t>ADI: an amino acid-degrading enzyme arginine deiminase (ADI) conjugated to polyethylene glycol (ADI-SS PEG) </a:t>
            </a:r>
          </a:p>
          <a:p>
            <a:pPr marL="457200" indent="-457200" eaLnBrk="1" hangingPunct="1">
              <a:buClr>
                <a:srgbClr val="9900CC"/>
              </a:buClr>
              <a:defRPr/>
            </a:pPr>
            <a:r>
              <a:rPr lang="en-US" sz="2800" smtClean="0">
                <a:cs typeface="+mn-cs"/>
              </a:rPr>
              <a:t>Chemotherapy: either single agents or combination regimen</a:t>
            </a:r>
            <a:endParaRPr lang="en-US" sz="2800" smtClean="0">
              <a:solidFill>
                <a:schemeClr val="tx1"/>
              </a:solidFill>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458" name="Rectangle 2"/>
          <p:cNvSpPr>
            <a:spLocks noGrp="1" noChangeArrowheads="1"/>
          </p:cNvSpPr>
          <p:nvPr>
            <p:ph type="title" idx="4294967295"/>
          </p:nvPr>
        </p:nvSpPr>
        <p:spPr>
          <a:xfrm>
            <a:off x="457200" y="0"/>
            <a:ext cx="8229600" cy="1143000"/>
          </a:xfrm>
        </p:spPr>
        <p:txBody>
          <a:bodyPr/>
          <a:lstStyle/>
          <a:p>
            <a:pPr algn="ctr" eaLnBrk="1" hangingPunct="1">
              <a:defRPr/>
            </a:pPr>
            <a:r>
              <a:rPr lang="en-US" sz="2800" smtClean="0">
                <a:solidFill>
                  <a:schemeClr val="accent2"/>
                </a:solidFill>
                <a:cs typeface="+mj-cs"/>
              </a:rPr>
              <a:t>SHARP</a:t>
            </a:r>
            <a:r>
              <a:rPr lang="en-US" sz="2800" baseline="30000" smtClean="0">
                <a:solidFill>
                  <a:schemeClr val="accent2"/>
                </a:solidFill>
                <a:cs typeface="+mj-cs"/>
              </a:rPr>
              <a:t>1</a:t>
            </a:r>
            <a:r>
              <a:rPr lang="en-US" sz="2800" smtClean="0">
                <a:solidFill>
                  <a:schemeClr val="accent2"/>
                </a:solidFill>
                <a:cs typeface="+mj-cs"/>
              </a:rPr>
              <a:t> vs Asia-Pacific Study</a:t>
            </a:r>
            <a:r>
              <a:rPr lang="en-US" sz="2800" baseline="30000" smtClean="0">
                <a:solidFill>
                  <a:schemeClr val="accent2"/>
                </a:solidFill>
                <a:cs typeface="+mj-cs"/>
              </a:rPr>
              <a:t>2:</a:t>
            </a:r>
            <a:r>
              <a:rPr lang="en-US" sz="2800" smtClean="0">
                <a:solidFill>
                  <a:schemeClr val="accent2"/>
                </a:solidFill>
                <a:cs typeface="+mj-cs"/>
              </a:rPr>
              <a:t> Efficacy</a:t>
            </a:r>
          </a:p>
        </p:txBody>
      </p:sp>
      <p:graphicFrame>
        <p:nvGraphicFramePr>
          <p:cNvPr id="756799" name="Group 63"/>
          <p:cNvGraphicFramePr>
            <a:graphicFrameLocks noGrp="1"/>
          </p:cNvGraphicFramePr>
          <p:nvPr>
            <p:ph type="tbl" idx="4294967295"/>
          </p:nvPr>
        </p:nvGraphicFramePr>
        <p:xfrm>
          <a:off x="457200" y="1003300"/>
          <a:ext cx="8229600" cy="5181602"/>
        </p:xfrm>
        <a:graphic>
          <a:graphicData uri="http://schemas.openxmlformats.org/drawingml/2006/table">
            <a:tbl>
              <a:tblPr/>
              <a:tblGrid>
                <a:gridCol w="1290638"/>
                <a:gridCol w="2130425"/>
                <a:gridCol w="1258887"/>
                <a:gridCol w="2259013"/>
                <a:gridCol w="1290637"/>
              </a:tblGrid>
              <a:tr h="465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bg1"/>
                        </a:solidFill>
                        <a:effectLst/>
                        <a:latin typeface="Times" pitchFamily="32" charset="0"/>
                      </a:endParaRPr>
                    </a:p>
                  </a:txBody>
                  <a:tcPr anchor="ctr" anchorCtr="1"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4F81BD"/>
                    </a:solid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pitchFamily="32" charset="0"/>
                        </a:rPr>
                        <a:t>SHARP</a:t>
                      </a:r>
                      <a:r>
                        <a:rPr kumimoji="0" lang="en-US" sz="2000" b="1" i="0" u="none" strike="noStrike" cap="none" normalizeH="0" baseline="30000" dirty="0" smtClean="0">
                          <a:ln>
                            <a:noFill/>
                          </a:ln>
                          <a:solidFill>
                            <a:schemeClr val="bg1"/>
                          </a:solidFill>
                          <a:effectLst/>
                          <a:latin typeface="Times" pitchFamily="32" charset="0"/>
                        </a:rPr>
                        <a:t>1                                                        </a:t>
                      </a:r>
                      <a:r>
                        <a:rPr kumimoji="0" lang="en-US" sz="2000" b="1" i="0" u="none" strike="noStrike" cap="none" normalizeH="0" baseline="0" dirty="0" smtClean="0">
                          <a:ln>
                            <a:noFill/>
                          </a:ln>
                          <a:solidFill>
                            <a:schemeClr val="bg1"/>
                          </a:solidFill>
                          <a:effectLst/>
                          <a:latin typeface="Times" pitchFamily="32" charset="0"/>
                        </a:rPr>
                        <a:t>Asia-Pacific</a:t>
                      </a:r>
                      <a:r>
                        <a:rPr kumimoji="0" lang="en-US" sz="2000" b="1" i="0" u="none" strike="noStrike" cap="none" normalizeH="0" baseline="30000" dirty="0" smtClean="0">
                          <a:ln>
                            <a:noFill/>
                          </a:ln>
                          <a:solidFill>
                            <a:schemeClr val="bg1"/>
                          </a:solidFill>
                          <a:effectLst/>
                          <a:latin typeface="Times" pitchFamily="32" charset="0"/>
                        </a:rPr>
                        <a:t>2</a:t>
                      </a:r>
                      <a:r>
                        <a:rPr kumimoji="0" lang="en-US" sz="2000" b="1" i="0" u="none" strike="noStrike" cap="none" normalizeH="0" baseline="0" dirty="0" smtClean="0">
                          <a:ln>
                            <a:noFill/>
                          </a:ln>
                          <a:solidFill>
                            <a:schemeClr val="bg1"/>
                          </a:solidFill>
                          <a:effectLst/>
                          <a:latin typeface="Times" pitchFamily="32" charset="0"/>
                        </a:rPr>
                        <a:t>     </a:t>
                      </a:r>
                      <a:r>
                        <a:rPr kumimoji="0" lang="en-US" sz="2000" b="1" i="0" u="none" strike="noStrike" cap="none" normalizeH="0" baseline="30000" dirty="0" smtClean="0">
                          <a:ln>
                            <a:noFill/>
                          </a:ln>
                          <a:solidFill>
                            <a:schemeClr val="bg1"/>
                          </a:solidFill>
                          <a:effectLst/>
                          <a:latin typeface="Times" pitchFamily="32" charset="0"/>
                        </a:rPr>
                        <a:t>                      </a:t>
                      </a:r>
                    </a:p>
                  </a:txBody>
                  <a:tcPr anchor="ctr" anchorCtr="1"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4F81BD"/>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465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pitchFamily="32" charset="0"/>
                      </a:endParaRPr>
                    </a:p>
                  </a:txBody>
                  <a:tcPr anchor="ctr" anchorCtr="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Times" pitchFamily="32" charset="0"/>
                        </a:rPr>
                        <a:t>Sorafenib</a:t>
                      </a:r>
                      <a:r>
                        <a:rPr kumimoji="0" lang="en-US" sz="1600" b="1" i="0" u="none" strike="noStrike" cap="none" normalizeH="0" baseline="0" dirty="0" smtClean="0">
                          <a:ln>
                            <a:noFill/>
                          </a:ln>
                          <a:solidFill>
                            <a:schemeClr val="tx1"/>
                          </a:solidFill>
                          <a:effectLst/>
                          <a:latin typeface="Times" pitchFamily="32" charset="0"/>
                        </a:rPr>
                        <a:t> </a:t>
                      </a:r>
                      <a:r>
                        <a:rPr kumimoji="0" lang="en-US" sz="1600" b="1" i="0" u="none" strike="noStrike" cap="none" normalizeH="0" baseline="0" dirty="0" err="1" smtClean="0">
                          <a:ln>
                            <a:noFill/>
                          </a:ln>
                          <a:solidFill>
                            <a:schemeClr val="tx1"/>
                          </a:solidFill>
                          <a:effectLst/>
                          <a:latin typeface="Times" pitchFamily="32" charset="0"/>
                        </a:rPr>
                        <a:t>vs</a:t>
                      </a:r>
                      <a:r>
                        <a:rPr kumimoji="0" lang="en-US" sz="1600" b="1" i="0" u="none" strike="noStrike" cap="none" normalizeH="0" baseline="0" dirty="0" smtClean="0">
                          <a:ln>
                            <a:noFill/>
                          </a:ln>
                          <a:solidFill>
                            <a:schemeClr val="tx1"/>
                          </a:solidFill>
                          <a:effectLst/>
                          <a:latin typeface="Times" pitchFamily="32" charset="0"/>
                        </a:rPr>
                        <a:t> Placebo</a:t>
                      </a:r>
                    </a:p>
                  </a:txBody>
                  <a:tcPr anchor="ctr" anchorCtr="1"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Times" pitchFamily="32" charset="0"/>
                        </a:rPr>
                        <a:t>Sorafenib</a:t>
                      </a:r>
                      <a:r>
                        <a:rPr kumimoji="0" lang="en-US" sz="1600" b="1" i="0" u="none" strike="noStrike" cap="none" normalizeH="0" baseline="0" dirty="0" smtClean="0">
                          <a:ln>
                            <a:noFill/>
                          </a:ln>
                          <a:solidFill>
                            <a:schemeClr val="tx1"/>
                          </a:solidFill>
                          <a:effectLst/>
                          <a:latin typeface="Times" pitchFamily="32" charset="0"/>
                        </a:rPr>
                        <a:t> </a:t>
                      </a:r>
                      <a:r>
                        <a:rPr kumimoji="0" lang="en-US" sz="1600" b="1" i="0" u="none" strike="noStrike" cap="none" normalizeH="0" baseline="0" dirty="0" err="1" smtClean="0">
                          <a:ln>
                            <a:noFill/>
                          </a:ln>
                          <a:solidFill>
                            <a:schemeClr val="tx1"/>
                          </a:solidFill>
                          <a:effectLst/>
                          <a:latin typeface="Times" pitchFamily="32" charset="0"/>
                        </a:rPr>
                        <a:t>vs</a:t>
                      </a:r>
                      <a:r>
                        <a:rPr kumimoji="0" lang="en-US" sz="1600" b="1" i="0" u="none" strike="noStrike" cap="none" normalizeH="0" baseline="0" dirty="0" smtClean="0">
                          <a:ln>
                            <a:noFill/>
                          </a:ln>
                          <a:solidFill>
                            <a:schemeClr val="tx1"/>
                          </a:solidFill>
                          <a:effectLst/>
                          <a:latin typeface="Times" pitchFamily="32" charset="0"/>
                        </a:rPr>
                        <a:t> Placebo</a:t>
                      </a:r>
                    </a:p>
                  </a:txBody>
                  <a:tcPr anchor="ctr" anchorCtr="1"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GB"/>
                    </a:p>
                  </a:txBody>
                  <a:tcPr/>
                </a:tc>
              </a:tr>
              <a:tr h="890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pitchFamily="32" charset="0"/>
                        </a:rPr>
                        <a:t>Endpoint</a:t>
                      </a:r>
                    </a:p>
                  </a:txBody>
                  <a:tcPr anchor="ctr" anchorCtr="1"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Hazard Ratio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(95% CI)</a:t>
                      </a:r>
                    </a:p>
                  </a:txBody>
                  <a:tcPr anchor="ctr" anchorCtr="1"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pitchFamily="32"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pitchFamily="32" charset="0"/>
                        </a:rPr>
                        <a:t>P</a:t>
                      </a:r>
                      <a:r>
                        <a:rPr kumimoji="0" lang="en-US" sz="1600" b="0" i="0" u="none" strike="noStrike" cap="none" normalizeH="0" baseline="0" dirty="0" smtClean="0">
                          <a:ln>
                            <a:noFill/>
                          </a:ln>
                          <a:solidFill>
                            <a:schemeClr val="tx1"/>
                          </a:solidFill>
                          <a:effectLst/>
                          <a:latin typeface="Times" pitchFamily="32" charset="0"/>
                        </a:rPr>
                        <a:t>-value</a:t>
                      </a:r>
                    </a:p>
                  </a:txBody>
                  <a:tcPr anchor="ctr" anchorCtr="1"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Hazard Ratio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(95% CI)</a:t>
                      </a:r>
                    </a:p>
                  </a:txBody>
                  <a:tcPr anchor="ctr" anchorCtr="1"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pitchFamily="32"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pitchFamily="32" charset="0"/>
                        </a:rPr>
                        <a:t>P</a:t>
                      </a:r>
                      <a:r>
                        <a:rPr kumimoji="0" lang="en-US" sz="1600" b="0" i="0" u="none" strike="noStrike" cap="none" normalizeH="0" baseline="0" dirty="0" smtClean="0">
                          <a:ln>
                            <a:noFill/>
                          </a:ln>
                          <a:solidFill>
                            <a:schemeClr val="tx1"/>
                          </a:solidFill>
                          <a:effectLst/>
                          <a:latin typeface="Times" pitchFamily="32" charset="0"/>
                        </a:rPr>
                        <a:t>-value</a:t>
                      </a:r>
                    </a:p>
                  </a:txBody>
                  <a:tcPr anchor="ctr" anchorCtr="1"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CFF"/>
                    </a:solidFill>
                  </a:tcPr>
                </a:tc>
              </a:tr>
              <a:tr h="889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pitchFamily="32" charset="0"/>
                        </a:rPr>
                        <a:t>OS</a:t>
                      </a:r>
                    </a:p>
                  </a:txBody>
                  <a:tcPr anchor="ctr" anchorCtr="1" horzOverflow="overflow">
                    <a:lnL w="12700" cap="flat" cmpd="sng" algn="ctr">
                      <a:solidFill>
                        <a:schemeClr val="tx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32" charset="0"/>
                        </a:rPr>
                        <a:t>10.7 vs 7.9 mo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32" charset="0"/>
                        </a:rPr>
                        <a:t>0.69 (0.55-0.87)</a:t>
                      </a:r>
                    </a:p>
                  </a:txBody>
                  <a:tcPr anchor="ctr" anchorCtr="1"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32" charset="0"/>
                        </a:rPr>
                        <a:t>&lt;0.001</a:t>
                      </a:r>
                    </a:p>
                  </a:txBody>
                  <a:tcPr anchor="ctr" anchorCtr="1"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6.5 </a:t>
                      </a:r>
                      <a:r>
                        <a:rPr kumimoji="0" lang="en-US" sz="1600" b="0" i="0" u="none" strike="noStrike" cap="none" normalizeH="0" baseline="0" dirty="0" err="1" smtClean="0">
                          <a:ln>
                            <a:noFill/>
                          </a:ln>
                          <a:solidFill>
                            <a:schemeClr val="tx1"/>
                          </a:solidFill>
                          <a:effectLst/>
                          <a:latin typeface="Times" pitchFamily="32" charset="0"/>
                        </a:rPr>
                        <a:t>vs</a:t>
                      </a:r>
                      <a:r>
                        <a:rPr kumimoji="0" lang="en-US" sz="1600" b="0" i="0" u="none" strike="noStrike" cap="none" normalizeH="0" baseline="0" dirty="0" smtClean="0">
                          <a:ln>
                            <a:noFill/>
                          </a:ln>
                          <a:solidFill>
                            <a:schemeClr val="tx1"/>
                          </a:solidFill>
                          <a:effectLst/>
                          <a:latin typeface="Times" pitchFamily="32" charset="0"/>
                        </a:rPr>
                        <a:t> 4.2 mo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0.68 (0.50-0.93)</a:t>
                      </a:r>
                    </a:p>
                  </a:txBody>
                  <a:tcPr anchor="ctr" anchorCtr="1"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0.014</a:t>
                      </a:r>
                    </a:p>
                  </a:txBody>
                  <a:tcPr anchor="ctr" anchorCtr="1"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r>
              <a:tr h="692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pitchFamily="32" charset="0"/>
                        </a:rPr>
                        <a:t>TTSP</a:t>
                      </a:r>
                    </a:p>
                  </a:txBody>
                  <a:tcPr anchor="ctr" anchorCtr="1" horzOverflow="overflow">
                    <a:lnL w="12700" cap="flat" cmpd="sng" algn="ctr">
                      <a:solidFill>
                        <a:schemeClr val="tx1"/>
                      </a:solidFill>
                      <a:prstDash val="solid"/>
                      <a:round/>
                      <a:headEnd type="none" w="med" len="med"/>
                      <a:tailEnd type="none" w="med" len="med"/>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sv-SE" sz="1600" u="none" kern="1200" baseline="0" dirty="0" smtClean="0">
                          <a:solidFill>
                            <a:schemeClr val="tx1"/>
                          </a:solidFill>
                          <a:latin typeface="Times"/>
                          <a:ea typeface="+mn-ea"/>
                          <a:cs typeface="Times"/>
                        </a:rPr>
                        <a:t>4.1 vs 4.9 mo</a:t>
                      </a:r>
                      <a:r>
                        <a:rPr kumimoji="0" lang="en-US" sz="1600" b="0" i="0" u="none" strike="noStrike" cap="none" normalizeH="0" baseline="0" dirty="0" smtClean="0">
                          <a:ln>
                            <a:noFill/>
                          </a:ln>
                          <a:solidFill>
                            <a:schemeClr val="tx1"/>
                          </a:solidFill>
                          <a:effectLst/>
                          <a:latin typeface="Times"/>
                          <a:cs typeface="Times"/>
                        </a:rPr>
                        <a:t/>
                      </a:r>
                      <a:br>
                        <a:rPr kumimoji="0" lang="en-US" sz="1600" b="0" i="0" u="none" strike="noStrike" cap="none" normalizeH="0" baseline="0" dirty="0" smtClean="0">
                          <a:ln>
                            <a:noFill/>
                          </a:ln>
                          <a:solidFill>
                            <a:schemeClr val="tx1"/>
                          </a:solidFill>
                          <a:effectLst/>
                          <a:latin typeface="Times"/>
                          <a:cs typeface="Times"/>
                        </a:rPr>
                      </a:br>
                      <a:r>
                        <a:rPr kumimoji="0" lang="en-US" sz="1600" b="0" i="0" u="none" strike="noStrike" cap="none" normalizeH="0" baseline="0" dirty="0" smtClean="0">
                          <a:ln>
                            <a:noFill/>
                          </a:ln>
                          <a:solidFill>
                            <a:schemeClr val="tx1"/>
                          </a:solidFill>
                          <a:effectLst/>
                          <a:latin typeface="Times"/>
                          <a:cs typeface="Times"/>
                        </a:rPr>
                        <a:t>1.08 (0.88-1.31)</a:t>
                      </a: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a:cs typeface="Times"/>
                        </a:rPr>
                        <a:t>0.768</a:t>
                      </a: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sv-SE" sz="1600" u="none" kern="1200" baseline="0" dirty="0" smtClean="0">
                          <a:solidFill>
                            <a:schemeClr val="tx1"/>
                          </a:solidFill>
                          <a:latin typeface="+mn-lt"/>
                          <a:ea typeface="+mn-ea"/>
                          <a:cs typeface="+mn-cs"/>
                        </a:rPr>
                        <a:t>3.5 vs 3.4 mo</a:t>
                      </a:r>
                      <a:r>
                        <a:rPr kumimoji="0" lang="en-US" sz="1600" b="0" i="0" u="none" strike="noStrike" cap="none" normalizeH="0" baseline="0" dirty="0" smtClean="0">
                          <a:ln>
                            <a:noFill/>
                          </a:ln>
                          <a:solidFill>
                            <a:schemeClr val="tx1"/>
                          </a:solidFill>
                          <a:effectLst/>
                          <a:latin typeface="Times" pitchFamily="32" charset="0"/>
                        </a:rPr>
                        <a:t/>
                      </a:r>
                      <a:br>
                        <a:rPr kumimoji="0" lang="en-US" sz="1600" b="0" i="0" u="none" strike="noStrike" cap="none" normalizeH="0" baseline="0" dirty="0" smtClean="0">
                          <a:ln>
                            <a:noFill/>
                          </a:ln>
                          <a:solidFill>
                            <a:schemeClr val="tx1"/>
                          </a:solidFill>
                          <a:effectLst/>
                          <a:latin typeface="Times" pitchFamily="32" charset="0"/>
                        </a:rPr>
                      </a:br>
                      <a:r>
                        <a:rPr kumimoji="0" lang="en-US" sz="1600" b="0" i="0" u="none" strike="noStrike" cap="none" normalizeH="0" baseline="0" dirty="0" smtClean="0">
                          <a:ln>
                            <a:noFill/>
                          </a:ln>
                          <a:solidFill>
                            <a:schemeClr val="tx1"/>
                          </a:solidFill>
                          <a:effectLst/>
                          <a:latin typeface="Times" pitchFamily="32" charset="0"/>
                        </a:rPr>
                        <a:t>0.90 (0.67-1.22)</a:t>
                      </a:r>
                      <a:endParaRPr kumimoji="0" lang="en-US" sz="1600" b="0" i="0" u="none" strike="noStrike" cap="none" normalizeH="0" baseline="0" dirty="0" smtClean="0">
                        <a:ln>
                          <a:noFill/>
                        </a:ln>
                        <a:solidFill>
                          <a:srgbClr val="000033"/>
                        </a:solidFill>
                        <a:effectLst/>
                        <a:latin typeface="Times" pitchFamily="32" charset="0"/>
                      </a:endParaRP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0.50</a:t>
                      </a:r>
                    </a:p>
                  </a:txBody>
                  <a:tcPr anchor="ctr" anchorCtr="1"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solidFill>
                      <a:srgbClr val="CCECFF"/>
                    </a:solidFill>
                  </a:tcPr>
                </a:tc>
              </a:tr>
              <a:tr h="889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pitchFamily="32" charset="0"/>
                        </a:rPr>
                        <a:t>TTP</a:t>
                      </a:r>
                    </a:p>
                  </a:txBody>
                  <a:tcPr anchor="ctr" anchorCtr="1" horzOverflow="overflow">
                    <a:lnL w="12700" cap="flat" cmpd="sng" algn="ctr">
                      <a:solidFill>
                        <a:schemeClr val="tx1"/>
                      </a:solidFill>
                      <a:prstDash val="solid"/>
                      <a:round/>
                      <a:headEnd type="none" w="med" len="med"/>
                      <a:tailEnd type="none" w="med" len="med"/>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a:cs typeface="Times"/>
                        </a:rPr>
                        <a:t>5.5 vs 2.8 mo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a:cs typeface="Times"/>
                        </a:rPr>
                        <a:t>0.58 (0.45-0.74)</a:t>
                      </a: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a:cs typeface="Times"/>
                        </a:rPr>
                        <a:t>&lt;0.001</a:t>
                      </a: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2.8 </a:t>
                      </a:r>
                      <a:r>
                        <a:rPr kumimoji="0" lang="en-US" sz="1600" b="0" i="0" u="none" strike="noStrike" cap="none" normalizeH="0" baseline="0" dirty="0" err="1" smtClean="0">
                          <a:ln>
                            <a:noFill/>
                          </a:ln>
                          <a:solidFill>
                            <a:schemeClr val="tx1"/>
                          </a:solidFill>
                          <a:effectLst/>
                          <a:latin typeface="Times" pitchFamily="32" charset="0"/>
                        </a:rPr>
                        <a:t>vs</a:t>
                      </a:r>
                      <a:r>
                        <a:rPr kumimoji="0" lang="en-US" sz="1600" b="0" i="0" u="none" strike="noStrike" cap="none" normalizeH="0" baseline="0" dirty="0" smtClean="0">
                          <a:ln>
                            <a:noFill/>
                          </a:ln>
                          <a:solidFill>
                            <a:schemeClr val="tx1"/>
                          </a:solidFill>
                          <a:effectLst/>
                          <a:latin typeface="Times" pitchFamily="32" charset="0"/>
                        </a:rPr>
                        <a:t> 1.4 mo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0.57 (0.42-0.79)</a:t>
                      </a: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32" charset="0"/>
                        </a:rPr>
                        <a:t>&lt;0.001</a:t>
                      </a:r>
                    </a:p>
                  </a:txBody>
                  <a:tcPr anchor="ctr" anchorCtr="1"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r>
              <a:tr h="890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pitchFamily="32" charset="0"/>
                        </a:rPr>
                        <a:t>RR</a:t>
                      </a:r>
                    </a:p>
                  </a:txBody>
                  <a:tcPr anchor="ctr" anchorCtr="1" horzOverflow="overflow">
                    <a:lnL w="12700" cap="flat" cmpd="sng" algn="ctr">
                      <a:solidFill>
                        <a:schemeClr val="tx1"/>
                      </a:solidFill>
                      <a:prstDash val="solid"/>
                      <a:round/>
                      <a:headEnd type="none" w="med" len="med"/>
                      <a:tailEnd type="none" w="med" len="med"/>
                    </a:lnL>
                    <a:lnR>
                      <a:noFill/>
                    </a:lnR>
                    <a:lnT w="12700" cap="flat" cmpd="sng" algn="ctr">
                      <a:solidFill>
                        <a:schemeClr val="bg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2% </a:t>
                      </a:r>
                      <a:r>
                        <a:rPr kumimoji="0" lang="en-US" sz="1600" b="0" i="0" u="none" strike="noStrike" cap="none" normalizeH="0" baseline="0" dirty="0" err="1" smtClean="0">
                          <a:ln>
                            <a:noFill/>
                          </a:ln>
                          <a:solidFill>
                            <a:schemeClr val="tx1"/>
                          </a:solidFill>
                          <a:effectLst/>
                          <a:latin typeface="Times" pitchFamily="32" charset="0"/>
                        </a:rPr>
                        <a:t>vs</a:t>
                      </a:r>
                      <a:r>
                        <a:rPr kumimoji="0" lang="en-US" sz="1600" b="0" i="0" u="none" strike="noStrike" cap="none" normalizeH="0" baseline="0" dirty="0" smtClean="0">
                          <a:ln>
                            <a:noFill/>
                          </a:ln>
                          <a:solidFill>
                            <a:schemeClr val="tx1"/>
                          </a:solidFill>
                          <a:effectLst/>
                          <a:latin typeface="Times" pitchFamily="32" charset="0"/>
                        </a:rPr>
                        <a:t> 1%</a:t>
                      </a: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pitchFamily="32"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pitchFamily="32" charset="0"/>
                      </a:endParaRP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pitchFamily="32" charset="0"/>
                        </a:rPr>
                        <a:t>3.3% </a:t>
                      </a:r>
                      <a:r>
                        <a:rPr kumimoji="0" lang="en-US" sz="1600" b="0" i="0" u="none" strike="noStrike" cap="none" normalizeH="0" baseline="0" dirty="0" err="1" smtClean="0">
                          <a:ln>
                            <a:noFill/>
                          </a:ln>
                          <a:solidFill>
                            <a:schemeClr val="tx1"/>
                          </a:solidFill>
                          <a:effectLst/>
                          <a:latin typeface="Times" pitchFamily="32" charset="0"/>
                        </a:rPr>
                        <a:t>vs</a:t>
                      </a:r>
                      <a:r>
                        <a:rPr kumimoji="0" lang="en-US" sz="1600" b="0" i="0" u="none" strike="noStrike" cap="none" normalizeH="0" baseline="0" dirty="0" smtClean="0">
                          <a:ln>
                            <a:noFill/>
                          </a:ln>
                          <a:solidFill>
                            <a:schemeClr val="tx1"/>
                          </a:solidFill>
                          <a:effectLst/>
                          <a:latin typeface="Times" pitchFamily="32" charset="0"/>
                        </a:rPr>
                        <a:t> 1.3%</a:t>
                      </a:r>
                    </a:p>
                  </a:txBody>
                  <a:tcPr anchor="ctr" anchorCtr="1" horzOverflow="overflow">
                    <a:lnL>
                      <a:noFill/>
                    </a:lnL>
                    <a:lnR>
                      <a:noFill/>
                    </a:lnR>
                    <a:lnT w="12700" cap="flat" cmpd="sng" algn="ctr">
                      <a:solidFill>
                        <a:schemeClr val="bg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pitchFamily="32" charset="0"/>
                      </a:endParaRPr>
                    </a:p>
                  </a:txBody>
                  <a:tcPr anchor="ctr" anchorCtr="1"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bl>
          </a:graphicData>
        </a:graphic>
      </p:graphicFrame>
      <p:sp>
        <p:nvSpPr>
          <p:cNvPr id="38954" name="Text Box 60"/>
          <p:cNvSpPr txBox="1">
            <a:spLocks noChangeArrowheads="1"/>
          </p:cNvSpPr>
          <p:nvPr/>
        </p:nvSpPr>
        <p:spPr bwMode="auto">
          <a:xfrm>
            <a:off x="0" y="6321425"/>
            <a:ext cx="861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eaLnBrk="1" hangingPunct="1"/>
            <a:r>
              <a:rPr lang="en-US" sz="1400" b="1">
                <a:latin typeface="Arial" charset="0"/>
              </a:rPr>
              <a:t>1. Llovet JM, et al. </a:t>
            </a:r>
            <a:r>
              <a:rPr lang="en-US" sz="1400" b="1" i="1">
                <a:latin typeface="Arial" charset="0"/>
              </a:rPr>
              <a:t>N Engl J Med </a:t>
            </a:r>
            <a:r>
              <a:rPr lang="en-US" sz="1400" b="1">
                <a:latin typeface="Arial" charset="0"/>
              </a:rPr>
              <a:t>2008 359:378-90</a:t>
            </a:r>
          </a:p>
          <a:p>
            <a:pPr algn="l" eaLnBrk="1" hangingPunct="1"/>
            <a:r>
              <a:rPr lang="en-US" sz="1400" b="1">
                <a:latin typeface="Arial" charset="0"/>
              </a:rPr>
              <a:t>2. Cheng AL, et al. </a:t>
            </a:r>
            <a:r>
              <a:rPr lang="en-US" sz="1400" b="1" i="1">
                <a:latin typeface="Arial" charset="0"/>
              </a:rPr>
              <a:t>Lancet Oncology</a:t>
            </a:r>
            <a:r>
              <a:rPr lang="en-US" sz="1400" b="1">
                <a:latin typeface="Arial" charset="0"/>
              </a:rPr>
              <a:t> </a:t>
            </a:r>
            <a:r>
              <a:rPr lang="en-US" sz="1400" b="1">
                <a:latin typeface="Arial" charset="0"/>
                <a:cs typeface="Arial" charset="0"/>
              </a:rPr>
              <a:t>2009;10(1):25-34</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0674" name="Rectangle 2"/>
          <p:cNvSpPr>
            <a:spLocks noGrp="1" noChangeArrowheads="1"/>
          </p:cNvSpPr>
          <p:nvPr>
            <p:ph type="title"/>
          </p:nvPr>
        </p:nvSpPr>
        <p:spPr>
          <a:xfrm>
            <a:off x="0" y="533400"/>
            <a:ext cx="9144000" cy="533400"/>
          </a:xfrm>
        </p:spPr>
        <p:txBody>
          <a:bodyPr/>
          <a:lstStyle/>
          <a:p>
            <a:pPr algn="ctr" eaLnBrk="1" hangingPunct="1">
              <a:defRPr/>
            </a:pPr>
            <a:r>
              <a:rPr lang="en-US" sz="3600" smtClean="0">
                <a:solidFill>
                  <a:schemeClr val="accent2"/>
                </a:solidFill>
                <a:cs typeface="+mj-cs"/>
              </a:rPr>
              <a:t>Unanswered questions </a:t>
            </a:r>
          </a:p>
        </p:txBody>
      </p:sp>
      <p:sp>
        <p:nvSpPr>
          <p:cNvPr id="1180675" name="Text Box 3"/>
          <p:cNvSpPr txBox="1">
            <a:spLocks noChangeArrowheads="1"/>
          </p:cNvSpPr>
          <p:nvPr/>
        </p:nvSpPr>
        <p:spPr bwMode="auto">
          <a:xfrm>
            <a:off x="457200" y="914400"/>
            <a:ext cx="792480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457200" indent="-457200" algn="l">
              <a:defRPr>
                <a:solidFill>
                  <a:schemeClr val="tx1"/>
                </a:solidFill>
                <a:latin typeface="Arial" charset="0"/>
                <a:ea typeface="ＭＳ Ｐゴシック" charset="0"/>
              </a:defRPr>
            </a:lvl1pPr>
            <a:lvl2pPr marL="571500" algn="l">
              <a:defRPr>
                <a:solidFill>
                  <a:schemeClr val="tx1"/>
                </a:solidFill>
                <a:latin typeface="Arial" charset="0"/>
                <a:ea typeface="ＭＳ Ｐゴシック" charset="0"/>
              </a:defRPr>
            </a:lvl2pPr>
            <a:lvl3pPr algn="l">
              <a:defRPr>
                <a:solidFill>
                  <a:schemeClr val="tx1"/>
                </a:solidFill>
                <a:latin typeface="Arial" charset="0"/>
                <a:ea typeface="ＭＳ Ｐゴシック" charset="0"/>
              </a:defRPr>
            </a:lvl3pPr>
            <a:lvl4pPr algn="l">
              <a:defRPr>
                <a:solidFill>
                  <a:schemeClr val="tx1"/>
                </a:solidFill>
                <a:latin typeface="Arial" charset="0"/>
                <a:ea typeface="ＭＳ Ｐゴシック" charset="0"/>
              </a:defRPr>
            </a:lvl4pPr>
            <a:lvl5pPr algn="l">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eaLnBrk="0" hangingPunct="0">
              <a:buClr>
                <a:srgbClr val="B15DB1"/>
              </a:buClr>
              <a:buFont typeface="Wingdings" charset="0"/>
              <a:buNone/>
              <a:defRPr/>
            </a:pPr>
            <a:endParaRPr lang="en-US" sz="2800" dirty="0" smtClean="0">
              <a:solidFill>
                <a:schemeClr val="hlink"/>
              </a:solidFill>
              <a:latin typeface="Times" charset="0"/>
              <a:cs typeface="+mn-cs"/>
            </a:endParaRPr>
          </a:p>
          <a:p>
            <a:pPr>
              <a:spcBef>
                <a:spcPct val="20000"/>
              </a:spcBef>
              <a:buClr>
                <a:srgbClr val="B15DB1"/>
              </a:buClr>
              <a:buFontTx/>
              <a:buChar char="•"/>
              <a:defRPr/>
            </a:pPr>
            <a:r>
              <a:rPr lang="en-US" sz="2800" dirty="0" smtClean="0">
                <a:latin typeface="Times" charset="0"/>
                <a:cs typeface="+mn-cs"/>
              </a:rPr>
              <a:t>The mechanism of action of </a:t>
            </a:r>
            <a:r>
              <a:rPr lang="en-US" sz="2800" dirty="0" err="1" smtClean="0">
                <a:latin typeface="Times" charset="0"/>
                <a:cs typeface="+mn-cs"/>
              </a:rPr>
              <a:t>sorafenib</a:t>
            </a:r>
            <a:r>
              <a:rPr lang="en-US" sz="2800" dirty="0" smtClean="0">
                <a:latin typeface="Times" charset="0"/>
                <a:cs typeface="+mn-cs"/>
              </a:rPr>
              <a:t> that mediates clinical benefits</a:t>
            </a:r>
          </a:p>
          <a:p>
            <a:pPr>
              <a:spcBef>
                <a:spcPct val="20000"/>
              </a:spcBef>
              <a:buClr>
                <a:srgbClr val="B15DB1"/>
              </a:buClr>
              <a:buFontTx/>
              <a:buChar char="•"/>
              <a:defRPr/>
            </a:pPr>
            <a:r>
              <a:rPr lang="en-US" sz="2800" dirty="0" smtClean="0">
                <a:latin typeface="Times" charset="0"/>
                <a:cs typeface="+mn-cs"/>
              </a:rPr>
              <a:t>Would patients with </a:t>
            </a:r>
            <a:r>
              <a:rPr lang="en-US" sz="2800" dirty="0" smtClean="0">
                <a:latin typeface="Times"/>
                <a:cs typeface="Times"/>
              </a:rPr>
              <a:t>Child</a:t>
            </a:r>
            <a:r>
              <a:rPr lang="en-US" sz="2800" dirty="0">
                <a:latin typeface="Times"/>
                <a:cs typeface="Times"/>
              </a:rPr>
              <a:t>-Pugh</a:t>
            </a:r>
            <a:r>
              <a:rPr lang="en-US" sz="2800" dirty="0" smtClean="0">
                <a:latin typeface="Times"/>
                <a:cs typeface="Times"/>
              </a:rPr>
              <a:t> B cirrhosis benefit from </a:t>
            </a:r>
            <a:r>
              <a:rPr lang="en-US" sz="2800" dirty="0" err="1" smtClean="0">
                <a:latin typeface="Times"/>
                <a:cs typeface="Times"/>
              </a:rPr>
              <a:t>sorafenib</a:t>
            </a:r>
            <a:r>
              <a:rPr lang="en-US" sz="2800" dirty="0" smtClean="0">
                <a:latin typeface="Times"/>
                <a:cs typeface="Times"/>
              </a:rPr>
              <a:t> with similar safety </a:t>
            </a:r>
            <a:r>
              <a:rPr lang="en-US" sz="2800" dirty="0" smtClean="0">
                <a:latin typeface="Times" charset="0"/>
                <a:cs typeface="+mn-cs"/>
              </a:rPr>
              <a:t>profiles?</a:t>
            </a:r>
          </a:p>
          <a:p>
            <a:pPr>
              <a:spcBef>
                <a:spcPct val="20000"/>
              </a:spcBef>
              <a:buClr>
                <a:srgbClr val="B15DB1"/>
              </a:buClr>
              <a:buFontTx/>
              <a:buChar char="•"/>
              <a:defRPr/>
            </a:pPr>
            <a:r>
              <a:rPr lang="en-US" sz="2800" dirty="0" smtClean="0">
                <a:latin typeface="Times" charset="0"/>
                <a:cs typeface="+mn-cs"/>
              </a:rPr>
              <a:t>The mechanism of escape/resistance</a:t>
            </a:r>
          </a:p>
          <a:p>
            <a:pPr>
              <a:spcBef>
                <a:spcPct val="20000"/>
              </a:spcBef>
              <a:buClr>
                <a:srgbClr val="B15DB1"/>
              </a:buClr>
              <a:buFontTx/>
              <a:buChar char="•"/>
              <a:defRPr/>
            </a:pPr>
            <a:r>
              <a:rPr lang="en-US" sz="2800" dirty="0" smtClean="0">
                <a:latin typeface="Times" charset="0"/>
                <a:cs typeface="+mn-cs"/>
              </a:rPr>
              <a:t>Would </a:t>
            </a:r>
            <a:r>
              <a:rPr lang="en-US" sz="2800" dirty="0" err="1" smtClean="0">
                <a:latin typeface="Times" charset="0"/>
                <a:cs typeface="+mn-cs"/>
              </a:rPr>
              <a:t>sorafenib</a:t>
            </a:r>
            <a:r>
              <a:rPr lang="en-US" sz="2800" dirty="0" smtClean="0">
                <a:latin typeface="Times" charset="0"/>
                <a:cs typeface="+mn-cs"/>
              </a:rPr>
              <a:t> prove to be beneficial in adjuvant settings (following resection, TACE </a:t>
            </a:r>
            <a:r>
              <a:rPr lang="en-US" sz="2800" dirty="0" err="1" smtClean="0">
                <a:latin typeface="Times" charset="0"/>
                <a:cs typeface="+mn-cs"/>
              </a:rPr>
              <a:t>etc</a:t>
            </a:r>
            <a:r>
              <a:rPr lang="en-US" sz="2800" dirty="0" smtClean="0">
                <a:latin typeface="Times" charset="0"/>
                <a:cs typeface="+mn-cs"/>
              </a:rPr>
              <a:t>)?</a:t>
            </a:r>
          </a:p>
          <a:p>
            <a:pPr>
              <a:spcBef>
                <a:spcPct val="20000"/>
              </a:spcBef>
              <a:buClr>
                <a:srgbClr val="B15DB1"/>
              </a:buClr>
              <a:buFontTx/>
              <a:buChar char="•"/>
              <a:defRPr/>
            </a:pPr>
            <a:r>
              <a:rPr lang="en-US" sz="2800" dirty="0" smtClean="0">
                <a:latin typeface="Times" charset="0"/>
                <a:cs typeface="+mn-cs"/>
              </a:rPr>
              <a:t>Is improving response rate still relevant in HCC?</a:t>
            </a:r>
            <a:endParaRPr lang="en-US" sz="3200" dirty="0" smtClean="0">
              <a:solidFill>
                <a:srgbClr val="000099"/>
              </a:solidFill>
              <a:latin typeface="Times" charset="0"/>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5250" name="Rectangle 2"/>
          <p:cNvSpPr>
            <a:spLocks noGrp="1" noChangeArrowheads="1"/>
          </p:cNvSpPr>
          <p:nvPr>
            <p:ph type="title"/>
          </p:nvPr>
        </p:nvSpPr>
        <p:spPr/>
        <p:txBody>
          <a:bodyPr/>
          <a:lstStyle/>
          <a:p>
            <a:pPr algn="ctr" eaLnBrk="1" hangingPunct="1">
              <a:defRPr/>
            </a:pPr>
            <a:r>
              <a:rPr lang="en-US" smtClean="0">
                <a:solidFill>
                  <a:schemeClr val="accent2"/>
                </a:solidFill>
                <a:cs typeface="+mj-cs"/>
              </a:rPr>
              <a:t>GIDEON Study</a:t>
            </a:r>
          </a:p>
        </p:txBody>
      </p:sp>
      <p:graphicFrame>
        <p:nvGraphicFramePr>
          <p:cNvPr id="1205251" name="Group 3"/>
          <p:cNvGraphicFramePr>
            <a:graphicFrameLocks noGrp="1"/>
          </p:cNvGraphicFramePr>
          <p:nvPr>
            <p:ph idx="1"/>
          </p:nvPr>
        </p:nvGraphicFramePr>
        <p:xfrm>
          <a:off x="690563" y="1381125"/>
          <a:ext cx="7772400" cy="4854640"/>
        </p:xfrm>
        <a:graphic>
          <a:graphicData uri="http://schemas.openxmlformats.org/drawingml/2006/table">
            <a:tbl>
              <a:tblPr/>
              <a:tblGrid>
                <a:gridCol w="2590800"/>
                <a:gridCol w="2590800"/>
                <a:gridCol w="2590800"/>
              </a:tblGrid>
              <a:tr h="8228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33"/>
                        </a:solidFill>
                        <a:effectLst/>
                        <a:latin typeface="Times" charset="0"/>
                        <a:ea typeface="ＭＳ Ｐゴシック" charset="0"/>
                      </a:endParaRPr>
                    </a:p>
                  </a:txBody>
                  <a:tcPr marL="45720" marR="45720" marT="45688" marB="45688" anchor="ctr" horzOverflow="overflow">
                    <a:lnL cap="flat">
                      <a:noFill/>
                    </a:lnL>
                    <a:lnR>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000033"/>
                          </a:solidFill>
                          <a:effectLst/>
                          <a:latin typeface="Times" charset="0"/>
                          <a:ea typeface="ＭＳ Ｐゴシック" charset="0"/>
                        </a:rPr>
                        <a:t>Chil</a:t>
                      </a:r>
                      <a:r>
                        <a:rPr kumimoji="0" lang="en-US" sz="2400" b="0" i="0" u="none" strike="noStrike" cap="none" normalizeH="0" baseline="0" dirty="0" smtClean="0">
                          <a:ln>
                            <a:noFill/>
                          </a:ln>
                          <a:solidFill>
                            <a:srgbClr val="000033"/>
                          </a:solidFill>
                          <a:effectLst/>
                          <a:latin typeface="+mn-lt"/>
                          <a:ea typeface="ＭＳ Ｐゴシック" charset="0"/>
                          <a:cs typeface="Times"/>
                        </a:rPr>
                        <a:t>d</a:t>
                      </a:r>
                      <a:r>
                        <a:rPr lang="en-US" sz="2400" dirty="0" smtClean="0">
                          <a:latin typeface="+mn-lt"/>
                          <a:cs typeface="Times"/>
                        </a:rPr>
                        <a:t>-Pugh </a:t>
                      </a:r>
                      <a:r>
                        <a:rPr kumimoji="0" lang="en-US" sz="2400" b="0" i="0" u="none" strike="noStrike" cap="none" normalizeH="0" baseline="0" dirty="0" smtClean="0">
                          <a:ln>
                            <a:noFill/>
                          </a:ln>
                          <a:solidFill>
                            <a:srgbClr val="000033"/>
                          </a:solidFill>
                          <a:effectLst/>
                          <a:latin typeface="Times" charset="0"/>
                          <a:ea typeface="ＭＳ Ｐゴシック" charset="0"/>
                        </a:rPr>
                        <a:t>A </a:t>
                      </a:r>
                      <a:r>
                        <a:rPr kumimoji="0" lang="en-US" sz="2400" b="0" i="0" u="none" strike="noStrike" cap="none" normalizeH="0" baseline="0" dirty="0">
                          <a:ln>
                            <a:noFill/>
                          </a:ln>
                          <a:solidFill>
                            <a:srgbClr val="000033"/>
                          </a:solidFill>
                          <a:effectLst/>
                          <a:latin typeface="Times" charset="0"/>
                          <a:ea typeface="ＭＳ Ｐゴシック" charset="0"/>
                        </a:rPr>
                        <a:t>(%)</a:t>
                      </a:r>
                      <a:br>
                        <a:rPr kumimoji="0" lang="en-US" sz="2400" b="0" i="0" u="none" strike="noStrike" cap="none" normalizeH="0" baseline="0" dirty="0">
                          <a:ln>
                            <a:noFill/>
                          </a:ln>
                          <a:solidFill>
                            <a:srgbClr val="000033"/>
                          </a:solidFill>
                          <a:effectLst/>
                          <a:latin typeface="Times" charset="0"/>
                          <a:ea typeface="ＭＳ Ｐゴシック" charset="0"/>
                        </a:rPr>
                      </a:br>
                      <a:r>
                        <a:rPr kumimoji="0" lang="en-US" sz="2400" b="0" i="0" u="none" strike="noStrike" cap="none" normalizeH="0" baseline="0" dirty="0">
                          <a:ln>
                            <a:noFill/>
                          </a:ln>
                          <a:solidFill>
                            <a:srgbClr val="000033"/>
                          </a:solidFill>
                          <a:effectLst/>
                          <a:latin typeface="Times" charset="0"/>
                          <a:ea typeface="ＭＳ Ｐゴシック" charset="0"/>
                        </a:rPr>
                        <a:t>n=965 (61%)</a:t>
                      </a:r>
                    </a:p>
                  </a:txBody>
                  <a:tcPr marL="45720" marR="45720" marT="45688" marB="45688" anchor="b" horzOverflow="overflow">
                    <a:lnL>
                      <a:noFill/>
                    </a:lnL>
                    <a:lnR>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000033"/>
                          </a:solidFill>
                          <a:effectLst/>
                          <a:latin typeface="Times" charset="0"/>
                          <a:ea typeface="ＭＳ Ｐゴシック" charset="0"/>
                        </a:rPr>
                        <a:t>Chil</a:t>
                      </a:r>
                      <a:r>
                        <a:rPr kumimoji="0" lang="en-US" sz="2400" b="0" i="0" u="none" strike="noStrike" cap="none" normalizeH="0" baseline="0" dirty="0" smtClean="0">
                          <a:ln>
                            <a:noFill/>
                          </a:ln>
                          <a:solidFill>
                            <a:srgbClr val="000033"/>
                          </a:solidFill>
                          <a:effectLst/>
                          <a:latin typeface="Times"/>
                          <a:ea typeface="ＭＳ Ｐゴシック" charset="0"/>
                          <a:cs typeface="Times"/>
                        </a:rPr>
                        <a:t>d</a:t>
                      </a:r>
                      <a:r>
                        <a:rPr lang="en-US" sz="2400" dirty="0" smtClean="0">
                          <a:latin typeface="Times"/>
                          <a:cs typeface="Times"/>
                        </a:rPr>
                        <a:t>-Pugh </a:t>
                      </a:r>
                      <a:r>
                        <a:rPr kumimoji="0" lang="en-US" sz="2400" b="0" i="0" u="none" strike="noStrike" cap="none" normalizeH="0" baseline="0" dirty="0" smtClean="0">
                          <a:ln>
                            <a:noFill/>
                          </a:ln>
                          <a:solidFill>
                            <a:srgbClr val="000033"/>
                          </a:solidFill>
                          <a:effectLst/>
                          <a:latin typeface="Times" charset="0"/>
                          <a:ea typeface="ＭＳ Ｐゴシック" charset="0"/>
                        </a:rPr>
                        <a:t>B </a:t>
                      </a:r>
                      <a:r>
                        <a:rPr kumimoji="0" lang="en-US" sz="2400" b="0" i="0" u="none" strike="noStrike" cap="none" normalizeH="0" baseline="0" dirty="0">
                          <a:ln>
                            <a:noFill/>
                          </a:ln>
                          <a:solidFill>
                            <a:srgbClr val="000033"/>
                          </a:solidFill>
                          <a:effectLst/>
                          <a:latin typeface="Times" charset="0"/>
                          <a:ea typeface="ＭＳ Ｐゴシック" charset="0"/>
                        </a:rPr>
                        <a:t>(%)</a:t>
                      </a:r>
                      <a:br>
                        <a:rPr kumimoji="0" lang="en-US" sz="2400" b="0" i="0" u="none" strike="noStrike" cap="none" normalizeH="0" baseline="0" dirty="0">
                          <a:ln>
                            <a:noFill/>
                          </a:ln>
                          <a:solidFill>
                            <a:srgbClr val="000033"/>
                          </a:solidFill>
                          <a:effectLst/>
                          <a:latin typeface="Times" charset="0"/>
                          <a:ea typeface="ＭＳ Ｐゴシック" charset="0"/>
                        </a:rPr>
                      </a:br>
                      <a:r>
                        <a:rPr kumimoji="0" lang="en-US" sz="2400" b="0" i="0" u="none" strike="noStrike" cap="none" normalizeH="0" baseline="0" dirty="0">
                          <a:ln>
                            <a:noFill/>
                          </a:ln>
                          <a:solidFill>
                            <a:srgbClr val="000033"/>
                          </a:solidFill>
                          <a:effectLst/>
                          <a:latin typeface="Times" charset="0"/>
                          <a:ea typeface="ＭＳ Ｐゴシック" charset="0"/>
                        </a:rPr>
                        <a:t>n=368 (23%)</a:t>
                      </a:r>
                    </a:p>
                  </a:txBody>
                  <a:tcPr marL="45720" marR="45720" marT="45688" marB="45688" anchor="b" horzOverflow="overflow">
                    <a:lnL>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r>
              <a:tr h="8250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rPr>
                        <a:t>800 mg starting dose</a:t>
                      </a:r>
                      <a:endParaRPr kumimoji="0" lang="en-US" sz="2400" b="0" i="0" u="none" strike="noStrike" cap="none" normalizeH="0" baseline="30000">
                        <a:ln>
                          <a:noFill/>
                        </a:ln>
                        <a:solidFill>
                          <a:srgbClr val="000033"/>
                        </a:solidFill>
                        <a:effectLst/>
                        <a:latin typeface="Times" charset="0"/>
                        <a:ea typeface="ＭＳ Ｐゴシック" charset="0"/>
                      </a:endParaRPr>
                    </a:p>
                  </a:txBody>
                  <a:tcPr marL="90000" marR="90000" marT="46768" marB="46768" anchor="ctr" horzOverflow="overflow">
                    <a:lnL cap="flat">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33"/>
                          </a:solidFill>
                          <a:effectLst/>
                          <a:latin typeface="Times" charset="0"/>
                          <a:ea typeface="ＭＳ Ｐゴシック" charset="0"/>
                          <a:sym typeface="Wingdings" charset="0"/>
                        </a:rPr>
                        <a:t>738 (</a:t>
                      </a:r>
                      <a:r>
                        <a:rPr kumimoji="0" lang="en-US" sz="2400" b="0" i="0" u="none" strike="noStrike" cap="none" normalizeH="0" baseline="0" dirty="0" smtClean="0">
                          <a:ln>
                            <a:noFill/>
                          </a:ln>
                          <a:solidFill>
                            <a:srgbClr val="000033"/>
                          </a:solidFill>
                          <a:effectLst/>
                          <a:latin typeface="Times" charset="0"/>
                          <a:ea typeface="ＭＳ Ｐゴシック" charset="0"/>
                          <a:sym typeface="Wingdings" charset="0"/>
                        </a:rPr>
                        <a:t>76%)</a:t>
                      </a:r>
                      <a:endParaRPr kumimoji="0" lang="en-US" sz="2400" b="0" i="0" u="none" strike="noStrike" cap="none" normalizeH="0" baseline="0" dirty="0">
                        <a:ln>
                          <a:noFill/>
                        </a:ln>
                        <a:solidFill>
                          <a:srgbClr val="000033"/>
                        </a:solidFill>
                        <a:effectLst/>
                        <a:latin typeface="Times" charset="0"/>
                        <a:ea typeface="ＭＳ Ｐゴシック" charset="0"/>
                        <a:sym typeface="Wingdings" charset="0"/>
                      </a:endParaRPr>
                    </a:p>
                  </a:txBody>
                  <a:tcPr marL="90000" marR="90000" marT="46768" marB="46768" anchor="ct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sym typeface="Wingdings" charset="0"/>
                        </a:rPr>
                        <a:t>261 (71%)</a:t>
                      </a:r>
                    </a:p>
                  </a:txBody>
                  <a:tcPr marL="90000" marR="90000" marT="46768" marB="46768" anchor="ctr" horzOverflow="overflow">
                    <a:lnL>
                      <a:noFill/>
                    </a:lnL>
                    <a:lnR cap="flat">
                      <a:noFill/>
                    </a:lnR>
                    <a:lnT w="19050" cap="flat" cmpd="sng" algn="ctr">
                      <a:solidFill>
                        <a:schemeClr val="tx1"/>
                      </a:solidFill>
                      <a:prstDash val="solid"/>
                      <a:round/>
                      <a:headEnd type="none" w="med" len="med"/>
                      <a:tailEnd type="none" w="med" len="med"/>
                    </a:lnT>
                    <a:lnB>
                      <a:noFill/>
                    </a:lnB>
                    <a:lnTlToBr>
                      <a:noFill/>
                    </a:lnTlToBr>
                    <a:lnBlToTr>
                      <a:noFill/>
                    </a:lnBlToTr>
                    <a:noFill/>
                  </a:tcPr>
                </a:tc>
              </a:tr>
              <a:tr h="8250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rPr>
                        <a:t>Daily dose (median, mg)</a:t>
                      </a:r>
                      <a:endParaRPr kumimoji="0" lang="en-US" sz="2400" b="0" i="0" u="none" strike="noStrike" cap="none" normalizeH="0" baseline="30000">
                        <a:ln>
                          <a:noFill/>
                        </a:ln>
                        <a:solidFill>
                          <a:srgbClr val="000033"/>
                        </a:solidFill>
                        <a:effectLst/>
                        <a:latin typeface="Times" charset="0"/>
                        <a:ea typeface="ＭＳ Ｐゴシック" charset="0"/>
                      </a:endParaRPr>
                    </a:p>
                  </a:txBody>
                  <a:tcPr marL="90000" marR="90000" marT="46768" marB="4676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sym typeface="Wingdings" charset="0"/>
                        </a:rPr>
                        <a:t>684.5</a:t>
                      </a:r>
                    </a:p>
                  </a:txBody>
                  <a:tcPr marL="90000" marR="90000" marT="46768" marB="4676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rPr>
                        <a:t>721.0</a:t>
                      </a:r>
                    </a:p>
                  </a:txBody>
                  <a:tcPr marL="90000" marR="90000" marT="46768" marB="46768" anchor="ctr" horzOverflow="overflow">
                    <a:lnL>
                      <a:noFill/>
                    </a:lnL>
                    <a:lnR cap="flat">
                      <a:noFill/>
                    </a:lnR>
                    <a:lnT>
                      <a:noFill/>
                    </a:lnT>
                    <a:lnB>
                      <a:noFill/>
                    </a:lnB>
                    <a:lnTlToBr>
                      <a:noFill/>
                    </a:lnTlToBr>
                    <a:lnBlToTr>
                      <a:noFill/>
                    </a:lnBlToTr>
                    <a:noFill/>
                  </a:tcPr>
                </a:tc>
              </a:tr>
              <a:tr h="15565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33"/>
                        </a:solidFill>
                        <a:effectLst/>
                        <a:latin typeface="Times" charset="0"/>
                        <a:ea typeface="ＭＳ Ｐゴシック"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rPr>
                        <a:t>Treatment duration (median, weeks)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30000">
                        <a:ln>
                          <a:noFill/>
                        </a:ln>
                        <a:solidFill>
                          <a:srgbClr val="000033"/>
                        </a:solidFill>
                        <a:effectLst/>
                        <a:latin typeface="Times" charset="0"/>
                        <a:ea typeface="ＭＳ Ｐゴシック" charset="0"/>
                      </a:endParaRPr>
                    </a:p>
                  </a:txBody>
                  <a:tcPr marL="90000" marR="90000" marT="46768" marB="4676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5000"/>
                        </a:lnSpc>
                        <a:spcBef>
                          <a:spcPct val="20000"/>
                        </a:spcBef>
                        <a:spcAft>
                          <a:spcPct val="0"/>
                        </a:spcAft>
                        <a:buClrTx/>
                        <a:buSzTx/>
                        <a:buFontTx/>
                        <a:buNone/>
                        <a:tabLst/>
                      </a:pPr>
                      <a:r>
                        <a:rPr kumimoji="0" lang="en-US" sz="2400" b="0" i="0" u="none" strike="noStrike" cap="none" normalizeH="0" baseline="0" dirty="0">
                          <a:ln>
                            <a:noFill/>
                          </a:ln>
                          <a:solidFill>
                            <a:srgbClr val="000033"/>
                          </a:solidFill>
                          <a:effectLst/>
                          <a:latin typeface="Times" charset="0"/>
                          <a:ea typeface="ＭＳ Ｐゴシック" charset="0"/>
                          <a:sym typeface="Wingdings" charset="0"/>
                        </a:rPr>
                        <a:t>13.7</a:t>
                      </a:r>
                    </a:p>
                  </a:txBody>
                  <a:tcPr marL="90000" marR="90000" marT="46768" marB="4676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5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rPr>
                        <a:t>8.5</a:t>
                      </a:r>
                    </a:p>
                  </a:txBody>
                  <a:tcPr marL="90000" marR="90000" marT="46768" marB="46768" anchor="ctr" horzOverflow="overflow">
                    <a:lnL>
                      <a:noFill/>
                    </a:lnL>
                    <a:lnR cap="flat">
                      <a:noFill/>
                    </a:lnR>
                    <a:lnT>
                      <a:noFill/>
                    </a:lnT>
                    <a:lnB>
                      <a:noFill/>
                    </a:lnB>
                    <a:lnTlToBr>
                      <a:noFill/>
                    </a:lnTlToBr>
                    <a:lnBlToTr>
                      <a:noFill/>
                    </a:lnBlToTr>
                    <a:noFill/>
                  </a:tcPr>
                </a:tc>
              </a:tr>
              <a:tr h="8250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rPr>
                        <a:t>Sor discontinued due to AEs</a:t>
                      </a:r>
                    </a:p>
                  </a:txBody>
                  <a:tcPr marL="90000" marR="90000" marT="46768" marB="46768"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5000"/>
                        </a:lnSpc>
                        <a:spcBef>
                          <a:spcPct val="20000"/>
                        </a:spcBef>
                        <a:spcAft>
                          <a:spcPct val="0"/>
                        </a:spcAft>
                        <a:buClrTx/>
                        <a:buSzTx/>
                        <a:buFontTx/>
                        <a:buNone/>
                        <a:tabLst/>
                      </a:pPr>
                      <a:r>
                        <a:rPr kumimoji="0" lang="en-US" sz="2400" b="0" i="0" u="none" strike="noStrike" cap="none" normalizeH="0" baseline="0">
                          <a:ln>
                            <a:noFill/>
                          </a:ln>
                          <a:solidFill>
                            <a:srgbClr val="000033"/>
                          </a:solidFill>
                          <a:effectLst/>
                          <a:latin typeface="Times" charset="0"/>
                          <a:ea typeface="ＭＳ Ｐゴシック" charset="0"/>
                          <a:cs typeface="Arial" charset="0"/>
                          <a:sym typeface="Wingdings" charset="0"/>
                        </a:rPr>
                        <a:t>217 (23)</a:t>
                      </a:r>
                    </a:p>
                  </a:txBody>
                  <a:tcPr marL="90000" marR="90000" marT="46768" marB="4676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5000"/>
                        </a:lnSpc>
                        <a:spcBef>
                          <a:spcPct val="20000"/>
                        </a:spcBef>
                        <a:spcAft>
                          <a:spcPct val="0"/>
                        </a:spcAft>
                        <a:buClrTx/>
                        <a:buSzTx/>
                        <a:buFontTx/>
                        <a:buNone/>
                        <a:tabLst/>
                      </a:pPr>
                      <a:r>
                        <a:rPr kumimoji="0" lang="en-US" sz="2400" b="0" i="0" u="none" strike="noStrike" cap="none" normalizeH="0" baseline="0" dirty="0">
                          <a:ln>
                            <a:noFill/>
                          </a:ln>
                          <a:solidFill>
                            <a:srgbClr val="000033"/>
                          </a:solidFill>
                          <a:effectLst/>
                          <a:latin typeface="Times" charset="0"/>
                          <a:ea typeface="ＭＳ Ｐゴシック" charset="0"/>
                        </a:rPr>
                        <a:t>139 (38)</a:t>
                      </a:r>
                    </a:p>
                  </a:txBody>
                  <a:tcPr marL="90000" marR="90000" marT="46768" marB="46768" anchor="ctr" horzOverflow="overflow">
                    <a:lnL>
                      <a:noFill/>
                    </a:lnL>
                    <a:lnR cap="flat">
                      <a:noFill/>
                    </a:lnR>
                    <a:lnT>
                      <a:noFill/>
                    </a:lnT>
                    <a:lnB>
                      <a:noFill/>
                    </a:lnB>
                    <a:lnTlToBr>
                      <a:noFill/>
                    </a:lnTlToBr>
                    <a:lnBlToTr>
                      <a:noFill/>
                    </a:lnBlToTr>
                    <a:noFill/>
                  </a:tcPr>
                </a:tc>
              </a:tr>
            </a:tbl>
          </a:graphicData>
        </a:graphic>
      </p:graphicFrame>
      <p:sp>
        <p:nvSpPr>
          <p:cNvPr id="1205314" name="Text Box 66"/>
          <p:cNvSpPr txBox="1">
            <a:spLocks noChangeArrowheads="1"/>
          </p:cNvSpPr>
          <p:nvPr/>
        </p:nvSpPr>
        <p:spPr bwMode="auto">
          <a:xfrm>
            <a:off x="622300" y="6426200"/>
            <a:ext cx="49784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defRPr/>
            </a:pPr>
            <a:r>
              <a:rPr lang="en-US" dirty="0">
                <a:solidFill>
                  <a:srgbClr val="000000"/>
                </a:solidFill>
                <a:cs typeface="+mn-cs"/>
                <a:sym typeface="Wingdings" charset="0"/>
              </a:rPr>
              <a:t>Marrero </a:t>
            </a:r>
            <a:r>
              <a:rPr lang="en-US" dirty="0"/>
              <a:t>JA </a:t>
            </a:r>
            <a:r>
              <a:rPr lang="en-US" dirty="0">
                <a:solidFill>
                  <a:srgbClr val="000000"/>
                </a:solidFill>
                <a:cs typeface="+mn-cs"/>
                <a:sym typeface="Wingdings" charset="0"/>
              </a:rPr>
              <a:t>et al. </a:t>
            </a:r>
            <a:r>
              <a:rPr lang="en-US" i="1" dirty="0" err="1"/>
              <a:t>Proc</a:t>
            </a:r>
            <a:r>
              <a:rPr lang="en-US" i="1" dirty="0"/>
              <a:t> ASCO</a:t>
            </a:r>
            <a:r>
              <a:rPr lang="en-US" i="1" dirty="0">
                <a:solidFill>
                  <a:srgbClr val="000000"/>
                </a:solidFill>
                <a:cs typeface="+mn-cs"/>
                <a:sym typeface="Wingdings" charset="0"/>
              </a:rPr>
              <a:t> </a:t>
            </a:r>
            <a:r>
              <a:rPr lang="en-US" dirty="0">
                <a:solidFill>
                  <a:srgbClr val="000000"/>
                </a:solidFill>
                <a:cs typeface="+mn-cs"/>
                <a:sym typeface="Wingdings" charset="0"/>
              </a:rPr>
              <a:t>2011</a:t>
            </a:r>
            <a:r>
              <a:rPr lang="en-US" dirty="0"/>
              <a:t>;Abstract 4001</a:t>
            </a:r>
            <a:endParaRPr lang="en-US" dirty="0">
              <a:solidFill>
                <a:srgbClr val="000000"/>
              </a:solidFill>
              <a:cs typeface="+mn-cs"/>
              <a:sym typeface="Wingdings" charset="0"/>
            </a:endParaRPr>
          </a:p>
        </p:txBody>
      </p:sp>
      <p:sp>
        <p:nvSpPr>
          <p:cNvPr id="1205315" name="Line 67"/>
          <p:cNvSpPr>
            <a:spLocks noChangeShapeType="1"/>
          </p:cNvSpPr>
          <p:nvPr/>
        </p:nvSpPr>
        <p:spPr bwMode="auto">
          <a:xfrm>
            <a:off x="698500" y="6248400"/>
            <a:ext cx="78613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7794" name="Rectangle 2"/>
          <p:cNvSpPr>
            <a:spLocks noGrp="1" noChangeArrowheads="1"/>
          </p:cNvSpPr>
          <p:nvPr>
            <p:ph type="body" idx="4294967295"/>
          </p:nvPr>
        </p:nvSpPr>
        <p:spPr>
          <a:xfrm>
            <a:off x="533400" y="1905000"/>
            <a:ext cx="7226300" cy="4114800"/>
          </a:xfrm>
        </p:spPr>
        <p:txBody>
          <a:bodyPr/>
          <a:lstStyle/>
          <a:p>
            <a:pPr marL="457200" indent="-457200" eaLnBrk="1" hangingPunct="1">
              <a:lnSpc>
                <a:spcPct val="110000"/>
              </a:lnSpc>
              <a:buClr>
                <a:srgbClr val="B15DB1"/>
              </a:buClr>
              <a:buFontTx/>
              <a:buNone/>
              <a:defRPr/>
            </a:pPr>
            <a:r>
              <a:rPr lang="en-US" sz="2000" b="1" dirty="0" smtClean="0">
                <a:solidFill>
                  <a:schemeClr val="tx1"/>
                </a:solidFill>
                <a:cs typeface="+mn-cs"/>
              </a:rPr>
              <a:t>First line</a:t>
            </a:r>
          </a:p>
          <a:p>
            <a:pPr marL="457200" indent="-457200" eaLnBrk="1" hangingPunct="1">
              <a:lnSpc>
                <a:spcPct val="110000"/>
              </a:lnSpc>
              <a:buClr>
                <a:srgbClr val="B15DB1"/>
              </a:buClr>
              <a:defRPr/>
            </a:pPr>
            <a:r>
              <a:rPr lang="en-US" sz="2000" dirty="0" smtClean="0">
                <a:solidFill>
                  <a:schemeClr val="tx1"/>
                </a:solidFill>
                <a:cs typeface="+mn-cs"/>
              </a:rPr>
              <a:t>FOLFOX vs. Doxorubicin</a:t>
            </a:r>
          </a:p>
          <a:p>
            <a:pPr marL="457200" indent="-457200" eaLnBrk="1" hangingPunct="1">
              <a:lnSpc>
                <a:spcPct val="110000"/>
              </a:lnSpc>
              <a:buClr>
                <a:srgbClr val="B15DB1"/>
              </a:buClr>
              <a:defRPr/>
            </a:pPr>
            <a:r>
              <a:rPr lang="en-US" sz="2000" dirty="0" err="1" smtClean="0">
                <a:solidFill>
                  <a:schemeClr val="tx1"/>
                </a:solidFill>
                <a:cs typeface="+mn-cs"/>
              </a:rPr>
              <a:t>Sorafenib</a:t>
            </a:r>
            <a:r>
              <a:rPr lang="en-US" sz="2000" dirty="0" smtClean="0">
                <a:solidFill>
                  <a:schemeClr val="tx1"/>
                </a:solidFill>
                <a:cs typeface="+mn-cs"/>
              </a:rPr>
              <a:t>/</a:t>
            </a:r>
            <a:r>
              <a:rPr lang="en-US" sz="2000" dirty="0" err="1" smtClean="0">
                <a:solidFill>
                  <a:schemeClr val="tx1"/>
                </a:solidFill>
                <a:cs typeface="+mn-cs"/>
              </a:rPr>
              <a:t>Erlotinib</a:t>
            </a:r>
            <a:r>
              <a:rPr lang="en-US" sz="2000" dirty="0" smtClean="0">
                <a:solidFill>
                  <a:schemeClr val="tx1"/>
                </a:solidFill>
                <a:cs typeface="+mn-cs"/>
              </a:rPr>
              <a:t> vs. </a:t>
            </a:r>
            <a:r>
              <a:rPr lang="en-US" sz="2000" dirty="0" err="1" smtClean="0">
                <a:solidFill>
                  <a:schemeClr val="tx1"/>
                </a:solidFill>
                <a:cs typeface="+mn-cs"/>
              </a:rPr>
              <a:t>Sorafenib</a:t>
            </a:r>
            <a:r>
              <a:rPr lang="en-US" sz="2000" dirty="0" smtClean="0">
                <a:solidFill>
                  <a:schemeClr val="tx1"/>
                </a:solidFill>
                <a:cs typeface="+mn-cs"/>
              </a:rPr>
              <a:t>/placebo</a:t>
            </a:r>
          </a:p>
          <a:p>
            <a:pPr marL="457200" indent="-457200" eaLnBrk="1" hangingPunct="1">
              <a:lnSpc>
                <a:spcPct val="110000"/>
              </a:lnSpc>
              <a:buClr>
                <a:srgbClr val="B15DB1"/>
              </a:buClr>
              <a:defRPr/>
            </a:pPr>
            <a:r>
              <a:rPr lang="en-US" sz="2000" dirty="0" err="1" smtClean="0">
                <a:solidFill>
                  <a:schemeClr val="tx1"/>
                </a:solidFill>
                <a:cs typeface="+mn-cs"/>
              </a:rPr>
              <a:t>Sorafenib</a:t>
            </a:r>
            <a:r>
              <a:rPr lang="en-US" sz="2000" dirty="0" smtClean="0">
                <a:solidFill>
                  <a:schemeClr val="tx1"/>
                </a:solidFill>
                <a:cs typeface="+mn-cs"/>
              </a:rPr>
              <a:t>/Doxorubicin vs. </a:t>
            </a:r>
            <a:r>
              <a:rPr lang="en-US" sz="2000" dirty="0" err="1" smtClean="0">
                <a:solidFill>
                  <a:schemeClr val="tx1"/>
                </a:solidFill>
                <a:cs typeface="+mn-cs"/>
              </a:rPr>
              <a:t>Sorafenib</a:t>
            </a:r>
            <a:r>
              <a:rPr lang="en-US" sz="2000" dirty="0" smtClean="0">
                <a:solidFill>
                  <a:schemeClr val="tx1"/>
                </a:solidFill>
                <a:cs typeface="+mn-cs"/>
              </a:rPr>
              <a:t>/placebo</a:t>
            </a:r>
          </a:p>
          <a:p>
            <a:pPr marL="457200" indent="-457200" eaLnBrk="1" hangingPunct="1">
              <a:lnSpc>
                <a:spcPct val="110000"/>
              </a:lnSpc>
              <a:buClr>
                <a:srgbClr val="B15DB1"/>
              </a:buClr>
              <a:defRPr/>
            </a:pPr>
            <a:r>
              <a:rPr lang="en-US" sz="2000" dirty="0" err="1" smtClean="0">
                <a:solidFill>
                  <a:schemeClr val="tx1"/>
                </a:solidFill>
                <a:cs typeface="+mn-cs"/>
              </a:rPr>
              <a:t>Sunitinib</a:t>
            </a:r>
            <a:r>
              <a:rPr lang="en-US" sz="2000" dirty="0" smtClean="0">
                <a:solidFill>
                  <a:schemeClr val="tx1"/>
                </a:solidFill>
                <a:cs typeface="+mn-cs"/>
              </a:rPr>
              <a:t> vs. </a:t>
            </a:r>
            <a:r>
              <a:rPr lang="en-US" sz="2000" dirty="0" err="1" smtClean="0">
                <a:solidFill>
                  <a:schemeClr val="tx1"/>
                </a:solidFill>
                <a:cs typeface="+mn-cs"/>
              </a:rPr>
              <a:t>sorafenib</a:t>
            </a:r>
            <a:endParaRPr lang="en-US" sz="2000" dirty="0" smtClean="0">
              <a:solidFill>
                <a:schemeClr val="tx1"/>
              </a:solidFill>
              <a:cs typeface="+mn-cs"/>
            </a:endParaRPr>
          </a:p>
          <a:p>
            <a:pPr marL="457200" indent="-457200" eaLnBrk="1" hangingPunct="1">
              <a:lnSpc>
                <a:spcPct val="110000"/>
              </a:lnSpc>
              <a:buClr>
                <a:srgbClr val="B15DB1"/>
              </a:buClr>
              <a:defRPr/>
            </a:pPr>
            <a:r>
              <a:rPr lang="en-US" sz="2000" dirty="0" err="1" smtClean="0">
                <a:solidFill>
                  <a:schemeClr val="tx1"/>
                </a:solidFill>
                <a:cs typeface="+mn-cs"/>
              </a:rPr>
              <a:t>Brivanib</a:t>
            </a:r>
            <a:r>
              <a:rPr lang="en-US" sz="2000" dirty="0" smtClean="0">
                <a:solidFill>
                  <a:schemeClr val="tx1"/>
                </a:solidFill>
                <a:cs typeface="+mn-cs"/>
              </a:rPr>
              <a:t> vs. </a:t>
            </a:r>
            <a:r>
              <a:rPr lang="en-US" sz="2000" dirty="0" err="1" smtClean="0">
                <a:solidFill>
                  <a:schemeClr val="tx1"/>
                </a:solidFill>
                <a:cs typeface="+mn-cs"/>
              </a:rPr>
              <a:t>sorafenib</a:t>
            </a:r>
            <a:endParaRPr lang="en-US" sz="2000" dirty="0" smtClean="0">
              <a:solidFill>
                <a:schemeClr val="tx1"/>
              </a:solidFill>
              <a:cs typeface="+mn-cs"/>
            </a:endParaRPr>
          </a:p>
          <a:p>
            <a:pPr marL="457200" indent="-457200" eaLnBrk="1" hangingPunct="1">
              <a:lnSpc>
                <a:spcPct val="80000"/>
              </a:lnSpc>
              <a:buClr>
                <a:srgbClr val="B15DB1"/>
              </a:buClr>
              <a:defRPr/>
            </a:pPr>
            <a:r>
              <a:rPr lang="en-US" sz="2000" dirty="0" err="1" smtClean="0">
                <a:cs typeface="+mn-cs"/>
              </a:rPr>
              <a:t>Linifanib</a:t>
            </a:r>
            <a:r>
              <a:rPr lang="en-US" sz="2000" dirty="0" smtClean="0">
                <a:cs typeface="+mn-cs"/>
              </a:rPr>
              <a:t> vs. </a:t>
            </a:r>
            <a:r>
              <a:rPr lang="en-US" sz="2000" dirty="0" err="1" smtClean="0">
                <a:cs typeface="+mn-cs"/>
              </a:rPr>
              <a:t>sorafenib</a:t>
            </a:r>
            <a:endParaRPr lang="en-US" sz="2000" dirty="0" smtClean="0">
              <a:solidFill>
                <a:schemeClr val="tx1"/>
              </a:solidFill>
              <a:cs typeface="+mn-cs"/>
            </a:endParaRPr>
          </a:p>
          <a:p>
            <a:pPr marL="457200" indent="-457200" eaLnBrk="1" hangingPunct="1">
              <a:lnSpc>
                <a:spcPct val="110000"/>
              </a:lnSpc>
              <a:buClr>
                <a:srgbClr val="B15DB1"/>
              </a:buClr>
              <a:buFontTx/>
              <a:buNone/>
              <a:defRPr/>
            </a:pPr>
            <a:r>
              <a:rPr lang="en-US" sz="2000" b="1" dirty="0" smtClean="0">
                <a:solidFill>
                  <a:schemeClr val="tx1"/>
                </a:solidFill>
                <a:cs typeface="+mn-cs"/>
              </a:rPr>
              <a:t>Second line</a:t>
            </a:r>
          </a:p>
          <a:p>
            <a:pPr marL="457200" indent="-457200" eaLnBrk="1" hangingPunct="1">
              <a:lnSpc>
                <a:spcPct val="110000"/>
              </a:lnSpc>
              <a:buClr>
                <a:srgbClr val="B15DB1"/>
              </a:buClr>
              <a:defRPr/>
            </a:pPr>
            <a:r>
              <a:rPr lang="en-US" sz="2000" dirty="0" err="1" smtClean="0">
                <a:solidFill>
                  <a:schemeClr val="tx1"/>
                </a:solidFill>
                <a:cs typeface="+mn-cs"/>
              </a:rPr>
              <a:t>Brivanib</a:t>
            </a:r>
            <a:r>
              <a:rPr lang="en-US" sz="2000" dirty="0" smtClean="0">
                <a:solidFill>
                  <a:schemeClr val="tx1"/>
                </a:solidFill>
                <a:cs typeface="+mn-cs"/>
              </a:rPr>
              <a:t> vs. BSC</a:t>
            </a:r>
          </a:p>
          <a:p>
            <a:pPr marL="457200" indent="-457200" eaLnBrk="1" hangingPunct="1">
              <a:lnSpc>
                <a:spcPct val="110000"/>
              </a:lnSpc>
              <a:buClr>
                <a:srgbClr val="B15DB1"/>
              </a:buClr>
              <a:defRPr/>
            </a:pPr>
            <a:r>
              <a:rPr lang="en-US" altLang="ja-JP" sz="2000" dirty="0" err="1" smtClean="0">
                <a:solidFill>
                  <a:schemeClr val="tx1"/>
                </a:solidFill>
              </a:rPr>
              <a:t>Everolimus</a:t>
            </a:r>
            <a:r>
              <a:rPr lang="en-US" altLang="ja-JP" sz="2000" dirty="0" smtClean="0">
                <a:solidFill>
                  <a:schemeClr val="tx1"/>
                </a:solidFill>
              </a:rPr>
              <a:t> vs. BSC</a:t>
            </a:r>
          </a:p>
          <a:p>
            <a:pPr marL="457200" indent="-457200" eaLnBrk="1" hangingPunct="1">
              <a:lnSpc>
                <a:spcPct val="110000"/>
              </a:lnSpc>
              <a:buClr>
                <a:srgbClr val="B15DB1"/>
              </a:buClr>
              <a:defRPr/>
            </a:pPr>
            <a:r>
              <a:rPr lang="en-US" sz="2000" dirty="0" err="1" smtClean="0">
                <a:solidFill>
                  <a:schemeClr val="tx1"/>
                </a:solidFill>
                <a:cs typeface="+mn-cs"/>
              </a:rPr>
              <a:t>Ramucirumab</a:t>
            </a:r>
            <a:r>
              <a:rPr lang="en-US" sz="2000" dirty="0" smtClean="0">
                <a:solidFill>
                  <a:schemeClr val="tx1"/>
                </a:solidFill>
                <a:cs typeface="+mn-cs"/>
              </a:rPr>
              <a:t> (IMC-1121B)</a:t>
            </a:r>
            <a:r>
              <a:rPr lang="en-US" altLang="ja-JP" sz="2000" dirty="0" smtClean="0">
                <a:solidFill>
                  <a:schemeClr val="tx1"/>
                </a:solidFill>
              </a:rPr>
              <a:t> vs. BSC</a:t>
            </a:r>
          </a:p>
          <a:p>
            <a:pPr marL="457200" indent="-457200" eaLnBrk="1" hangingPunct="1">
              <a:lnSpc>
                <a:spcPct val="110000"/>
              </a:lnSpc>
              <a:buClr>
                <a:srgbClr val="B15DB1"/>
              </a:buClr>
              <a:defRPr/>
            </a:pPr>
            <a:r>
              <a:rPr lang="en-US" altLang="ja-JP" sz="2000" dirty="0" smtClean="0">
                <a:solidFill>
                  <a:srgbClr val="000000"/>
                </a:solidFill>
              </a:rPr>
              <a:t>ADI-PEG 20 vs. </a:t>
            </a:r>
            <a:r>
              <a:rPr lang="en-US" altLang="ja-JP" sz="2000" dirty="0" smtClean="0">
                <a:solidFill>
                  <a:srgbClr val="000000"/>
                </a:solidFill>
              </a:rPr>
              <a:t>BSC</a:t>
            </a:r>
            <a:endParaRPr lang="en-US" sz="2000" dirty="0" smtClean="0">
              <a:solidFill>
                <a:schemeClr val="tx1"/>
              </a:solidFill>
              <a:cs typeface="+mn-cs"/>
            </a:endParaRPr>
          </a:p>
        </p:txBody>
      </p:sp>
      <p:sp>
        <p:nvSpPr>
          <p:cNvPr id="1057795" name="Rectangle 3"/>
          <p:cNvSpPr>
            <a:spLocks noGrp="1" noChangeArrowheads="1"/>
          </p:cNvSpPr>
          <p:nvPr>
            <p:ph type="title" idx="4294967295"/>
          </p:nvPr>
        </p:nvSpPr>
        <p:spPr>
          <a:xfrm>
            <a:off x="533400" y="457200"/>
            <a:ext cx="8077200" cy="1219200"/>
          </a:xfrm>
        </p:spPr>
        <p:txBody>
          <a:bodyPr/>
          <a:lstStyle/>
          <a:p>
            <a:pPr algn="ctr" eaLnBrk="1" hangingPunct="1">
              <a:defRPr/>
            </a:pPr>
            <a:r>
              <a:rPr lang="en-US" smtClean="0">
                <a:solidFill>
                  <a:schemeClr val="accent2"/>
                </a:solidFill>
                <a:cs typeface="+mj-cs"/>
              </a:rPr>
              <a:t>Additional Targeted Agents/Regimens under Phase III Development in Advanced HCC</a:t>
            </a:r>
          </a:p>
        </p:txBody>
      </p:sp>
      <p:sp>
        <p:nvSpPr>
          <p:cNvPr id="1057796" name="Text Box 4"/>
          <p:cNvSpPr txBox="1">
            <a:spLocks noChangeArrowheads="1"/>
          </p:cNvSpPr>
          <p:nvPr/>
        </p:nvSpPr>
        <p:spPr bwMode="auto">
          <a:xfrm>
            <a:off x="3784600" y="4013200"/>
            <a:ext cx="535940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defRPr/>
            </a:pPr>
            <a:r>
              <a:rPr lang="en-US" sz="2000" b="1" u="sng" dirty="0">
                <a:cs typeface="+mn-cs"/>
              </a:rPr>
              <a:t>Unselected population</a:t>
            </a:r>
          </a:p>
          <a:p>
            <a:pPr algn="l">
              <a:spcBef>
                <a:spcPct val="50000"/>
              </a:spcBef>
              <a:defRPr/>
            </a:pPr>
            <a:r>
              <a:rPr lang="en-US" sz="2000" b="1" u="sng" dirty="0">
                <a:cs typeface="+mn-cs"/>
              </a:rPr>
              <a:t>Lack of adequate randomized phase II data</a:t>
            </a:r>
          </a:p>
          <a:p>
            <a:pPr algn="l">
              <a:spcBef>
                <a:spcPct val="50000"/>
              </a:spcBef>
              <a:defRPr/>
            </a:pPr>
            <a:r>
              <a:rPr lang="en-US" sz="2000" b="1" u="sng" dirty="0">
                <a:cs typeface="+mn-cs"/>
              </a:rPr>
              <a:t>High risk for failure</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idx="4294967295"/>
          </p:nvPr>
        </p:nvSpPr>
        <p:spPr>
          <a:xfrm>
            <a:off x="0" y="374650"/>
            <a:ext cx="9144000" cy="1143000"/>
          </a:xfrm>
          <a:extLst>
            <a:ext uri="{91240B29-F687-4f45-9708-019B960494DF}">
              <a14:hiddenLine xmlns:a14="http://schemas.microsoft.com/office/drawing/2010/main" w="9525">
                <a:solidFill>
                  <a:schemeClr val="accent2"/>
                </a:solidFill>
                <a:miter lim="800000"/>
                <a:headEnd/>
                <a:tailEnd/>
              </a14:hiddenLine>
            </a:ext>
          </a:extLst>
        </p:spPr>
        <p:txBody>
          <a:bodyPr/>
          <a:lstStyle/>
          <a:p>
            <a:pPr algn="ctr" eaLnBrk="1" hangingPunct="1">
              <a:defRPr/>
            </a:pPr>
            <a:r>
              <a:rPr lang="en-US" dirty="0" smtClean="0">
                <a:solidFill>
                  <a:schemeClr val="accent2"/>
                </a:solidFill>
                <a:effectLst>
                  <a:outerShdw blurRad="38100" dist="38100" dir="2700000" algn="tl">
                    <a:srgbClr val="DDDDDD"/>
                  </a:outerShdw>
                </a:effectLst>
                <a:cs typeface="+mj-cs"/>
              </a:rPr>
              <a:t>Phase II Study of  </a:t>
            </a:r>
            <a:r>
              <a:rPr lang="en-US" dirty="0" err="1" smtClean="0">
                <a:solidFill>
                  <a:schemeClr val="accent2"/>
                </a:solidFill>
                <a:cs typeface="+mj-cs"/>
              </a:rPr>
              <a:t>Ramucirumab</a:t>
            </a:r>
            <a:r>
              <a:rPr lang="en-US" dirty="0" smtClean="0">
                <a:solidFill>
                  <a:schemeClr val="accent2"/>
                </a:solidFill>
                <a:cs typeface="+mj-cs"/>
              </a:rPr>
              <a:t> (IMC-1121B)</a:t>
            </a:r>
            <a:br>
              <a:rPr lang="en-US" dirty="0" smtClean="0">
                <a:solidFill>
                  <a:schemeClr val="accent2"/>
                </a:solidFill>
                <a:cs typeface="+mj-cs"/>
              </a:rPr>
            </a:br>
            <a:r>
              <a:rPr lang="en-US" dirty="0" smtClean="0">
                <a:cs typeface="+mj-cs"/>
              </a:rPr>
              <a:t> </a:t>
            </a:r>
            <a:r>
              <a:rPr lang="en-US" dirty="0" smtClean="0">
                <a:solidFill>
                  <a:schemeClr val="accent2"/>
                </a:solidFill>
                <a:effectLst>
                  <a:outerShdw blurRad="38100" dist="38100" dir="2700000" algn="tl">
                    <a:srgbClr val="DDDDDD"/>
                  </a:outerShdw>
                </a:effectLst>
                <a:cs typeface="+mj-cs"/>
              </a:rPr>
              <a:t>in Advanced HCC</a:t>
            </a:r>
          </a:p>
        </p:txBody>
      </p:sp>
      <p:sp>
        <p:nvSpPr>
          <p:cNvPr id="993283" name="Rectangle 3"/>
          <p:cNvSpPr>
            <a:spLocks noGrp="1" noChangeArrowheads="1"/>
          </p:cNvSpPr>
          <p:nvPr>
            <p:ph type="body" idx="4294967295"/>
          </p:nvPr>
        </p:nvSpPr>
        <p:spPr/>
        <p:txBody>
          <a:bodyPr/>
          <a:lstStyle/>
          <a:p>
            <a:pPr eaLnBrk="1" hangingPunct="1">
              <a:buClr>
                <a:srgbClr val="B15DB1"/>
              </a:buClr>
              <a:defRPr/>
            </a:pPr>
            <a:r>
              <a:rPr lang="en-US" sz="2200" dirty="0" err="1" smtClean="0">
                <a:solidFill>
                  <a:schemeClr val="tx1"/>
                </a:solidFill>
                <a:cs typeface="+mn-cs"/>
              </a:rPr>
              <a:t>Ramucirumab</a:t>
            </a:r>
            <a:r>
              <a:rPr lang="en-US" sz="2200" dirty="0" smtClean="0">
                <a:solidFill>
                  <a:schemeClr val="tx1"/>
                </a:solidFill>
                <a:cs typeface="+mn-cs"/>
              </a:rPr>
              <a:t> (IMC-1121B): a recombinant human monoclonal antibody, IgG1 subclass, that binds to the extracellular domain of VEGFR-2 with high specificity and affinity</a:t>
            </a:r>
          </a:p>
          <a:p>
            <a:pPr eaLnBrk="1" hangingPunct="1">
              <a:buClr>
                <a:srgbClr val="B15DB1"/>
              </a:buClr>
              <a:defRPr/>
            </a:pPr>
            <a:r>
              <a:rPr lang="en-US" sz="2200" dirty="0" smtClean="0">
                <a:solidFill>
                  <a:schemeClr val="tx1"/>
                </a:solidFill>
                <a:cs typeface="+mn-cs"/>
              </a:rPr>
              <a:t>42 patients treated: Child-Pugh A/B</a:t>
            </a:r>
            <a:r>
              <a:rPr lang="en-US" sz="2200" dirty="0"/>
              <a:t> cirrhosis</a:t>
            </a:r>
            <a:endParaRPr lang="en-US" sz="2200" dirty="0" smtClean="0">
              <a:solidFill>
                <a:schemeClr val="tx1"/>
              </a:solidFill>
              <a:cs typeface="+mn-cs"/>
            </a:endParaRPr>
          </a:p>
          <a:p>
            <a:pPr eaLnBrk="1" hangingPunct="1">
              <a:buClr>
                <a:srgbClr val="B15DB1"/>
              </a:buClr>
              <a:defRPr/>
            </a:pPr>
            <a:r>
              <a:rPr lang="en-US" sz="2200" dirty="0" err="1" smtClean="0">
                <a:solidFill>
                  <a:schemeClr val="tx1"/>
                </a:solidFill>
                <a:cs typeface="+mn-cs"/>
              </a:rPr>
              <a:t>Ramucirumab</a:t>
            </a:r>
            <a:r>
              <a:rPr lang="en-US" sz="2200" dirty="0" smtClean="0">
                <a:solidFill>
                  <a:schemeClr val="tx1"/>
                </a:solidFill>
                <a:cs typeface="+mn-cs"/>
              </a:rPr>
              <a:t> was given at 8 mg/kg IV infusion over 60 minutes every 2 weeks</a:t>
            </a:r>
          </a:p>
          <a:p>
            <a:pPr eaLnBrk="1" hangingPunct="1">
              <a:buClr>
                <a:srgbClr val="B15DB1"/>
              </a:buClr>
              <a:defRPr/>
            </a:pPr>
            <a:r>
              <a:rPr lang="en-US" sz="2200" dirty="0" smtClean="0">
                <a:solidFill>
                  <a:schemeClr val="tx1"/>
                </a:solidFill>
                <a:cs typeface="+mn-cs"/>
              </a:rPr>
              <a:t>Efficacy: RR 10%, PFS 4.0 months, OS 12.0 months</a:t>
            </a:r>
          </a:p>
          <a:p>
            <a:pPr eaLnBrk="1" hangingPunct="1">
              <a:buClr>
                <a:srgbClr val="B15DB1"/>
              </a:buClr>
              <a:defRPr/>
            </a:pPr>
            <a:r>
              <a:rPr lang="en-US" sz="2200" dirty="0" smtClean="0">
                <a:solidFill>
                  <a:schemeClr val="tx1"/>
                </a:solidFill>
                <a:cs typeface="+mn-cs"/>
              </a:rPr>
              <a:t>Grade 3-4 AEs: hypertension (12%), fatigue (5%), GI bleeding (5%)</a:t>
            </a:r>
          </a:p>
        </p:txBody>
      </p:sp>
      <p:sp>
        <p:nvSpPr>
          <p:cNvPr id="993284" name="Rectangle 4"/>
          <p:cNvSpPr>
            <a:spLocks noChangeArrowheads="1"/>
          </p:cNvSpPr>
          <p:nvPr/>
        </p:nvSpPr>
        <p:spPr bwMode="auto">
          <a:xfrm>
            <a:off x="287338" y="6329363"/>
            <a:ext cx="457200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dirty="0">
                <a:solidFill>
                  <a:srgbClr val="000000"/>
                </a:solidFill>
                <a:cs typeface="+mn-cs"/>
              </a:rPr>
              <a:t>Zhu AX et al. </a:t>
            </a:r>
            <a:r>
              <a:rPr lang="en-US" i="1" dirty="0" err="1"/>
              <a:t>Proc</a:t>
            </a:r>
            <a:r>
              <a:rPr lang="en-US" i="1" dirty="0"/>
              <a:t> ASCO</a:t>
            </a:r>
            <a:r>
              <a:rPr lang="en-US" i="1" dirty="0">
                <a:solidFill>
                  <a:srgbClr val="000000"/>
                </a:solidFill>
                <a:cs typeface="+mn-cs"/>
              </a:rPr>
              <a:t> </a:t>
            </a:r>
            <a:r>
              <a:rPr lang="en-US" dirty="0">
                <a:solidFill>
                  <a:srgbClr val="000000"/>
                </a:solidFill>
                <a:cs typeface="+mn-cs"/>
              </a:rPr>
              <a:t>2010</a:t>
            </a:r>
            <a:r>
              <a:rPr lang="en-US" dirty="0"/>
              <a:t>;Abstract 4083</a:t>
            </a:r>
            <a:endParaRPr lang="en-US" dirty="0">
              <a:solidFill>
                <a:srgbClr val="000000"/>
              </a:solidFill>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9347" name="Group 3"/>
          <p:cNvGraphicFramePr>
            <a:graphicFrameLocks noGrp="1"/>
          </p:cNvGraphicFramePr>
          <p:nvPr/>
        </p:nvGraphicFramePr>
        <p:xfrm>
          <a:off x="398463" y="1466850"/>
          <a:ext cx="8470900" cy="4337051"/>
        </p:xfrm>
        <a:graphic>
          <a:graphicData uri="http://schemas.openxmlformats.org/drawingml/2006/table">
            <a:tbl>
              <a:tblPr/>
              <a:tblGrid>
                <a:gridCol w="3052762"/>
                <a:gridCol w="2433638"/>
                <a:gridCol w="2984500"/>
              </a:tblGrid>
              <a:tr h="447581">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33"/>
                          </a:solidFill>
                          <a:effectLst/>
                          <a:latin typeface="Times"/>
                          <a:ea typeface="ＭＳ Ｐゴシック" charset="0"/>
                          <a:cs typeface="Times"/>
                        </a:rPr>
                        <a:t>Trial</a:t>
                      </a:r>
                    </a:p>
                  </a:txBody>
                  <a:tcPr marL="66675" marR="66675" marT="66661" marB="66661"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33"/>
                          </a:solidFill>
                          <a:effectLst/>
                          <a:latin typeface="Times"/>
                          <a:ea typeface="ＭＳ Ｐゴシック" charset="0"/>
                          <a:cs typeface="Times"/>
                        </a:rPr>
                        <a:t>Sample size</a:t>
                      </a:r>
                    </a:p>
                  </a:txBody>
                  <a:tcPr marL="66675" marR="66675" marT="66661" marB="66661"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33"/>
                          </a:solidFill>
                          <a:effectLst/>
                          <a:latin typeface="Times"/>
                          <a:ea typeface="ＭＳ Ｐゴシック" charset="0"/>
                          <a:cs typeface="Times"/>
                        </a:rPr>
                        <a:t>Treatment and study arms</a:t>
                      </a:r>
                    </a:p>
                  </a:txBody>
                  <a:tcPr marL="66675" marR="66675" marT="66661" marB="66661"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95724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a:ea typeface="ＭＳ Ｐゴシック" charset="0"/>
                          <a:cs typeface="Times"/>
                        </a:rPr>
                        <a:t>NCT01003015: Phase II safety study </a:t>
                      </a:r>
                      <a:r>
                        <a:rPr kumimoji="0" lang="en-US" sz="1800" b="0" i="0" u="none" strike="noStrike" cap="none" normalizeH="0" baseline="0" dirty="0" smtClean="0">
                          <a:ln>
                            <a:noFill/>
                          </a:ln>
                          <a:solidFill>
                            <a:schemeClr val="tx1"/>
                          </a:solidFill>
                          <a:effectLst/>
                          <a:latin typeface="Times"/>
                          <a:ea typeface="ＭＳ Ｐゴシック" charset="0"/>
                          <a:cs typeface="Times"/>
                        </a:rPr>
                        <a:t>of regorafenib</a:t>
                      </a:r>
                      <a:endParaRPr kumimoji="0" lang="en-US" sz="1800" b="0" i="0" u="none" strike="noStrike" cap="none" normalizeH="0" baseline="0" dirty="0">
                        <a:ln>
                          <a:noFill/>
                        </a:ln>
                        <a:solidFill>
                          <a:schemeClr val="tx1"/>
                        </a:solidFill>
                        <a:effectLst/>
                        <a:latin typeface="Times"/>
                        <a:ea typeface="ＭＳ Ｐゴシック" charset="0"/>
                        <a:cs typeface="Times"/>
                      </a:endParaRP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a:ea typeface="ＭＳ Ｐゴシック" charset="0"/>
                          <a:cs typeface="Times"/>
                        </a:rPr>
                        <a:t>36 (closed)</a:t>
                      </a: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dirty="0" err="1">
                          <a:ln>
                            <a:noFill/>
                          </a:ln>
                          <a:solidFill>
                            <a:srgbClr val="000033"/>
                          </a:solidFill>
                          <a:effectLst/>
                          <a:latin typeface="Times"/>
                          <a:ea typeface="ＭＳ Ｐゴシック" charset="0"/>
                          <a:cs typeface="Times"/>
                        </a:rPr>
                        <a:t>Regorafenib</a:t>
                      </a:r>
                      <a:r>
                        <a:rPr kumimoji="0" lang="en-US" sz="1800" b="0" i="0" u="none" strike="noStrike" cap="none" normalizeH="0" baseline="0" dirty="0">
                          <a:ln>
                            <a:noFill/>
                          </a:ln>
                          <a:solidFill>
                            <a:srgbClr val="000033"/>
                          </a:solidFill>
                          <a:effectLst/>
                          <a:latin typeface="Times"/>
                          <a:ea typeface="ＭＳ Ｐゴシック" charset="0"/>
                          <a:cs typeface="Times"/>
                        </a:rPr>
                        <a:t> 160 mg</a:t>
                      </a: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1003182">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33"/>
                          </a:solidFill>
                          <a:effectLst/>
                          <a:latin typeface="Times"/>
                          <a:ea typeface="ＭＳ Ｐゴシック" charset="0"/>
                          <a:cs typeface="Times"/>
                        </a:rPr>
                        <a:t>NCT01117623: Phase I continuous dosing in patients with advanced malignancies</a:t>
                      </a: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33"/>
                          </a:solidFill>
                          <a:effectLst/>
                          <a:latin typeface="Times"/>
                          <a:ea typeface="ＭＳ Ｐゴシック" charset="0"/>
                          <a:cs typeface="Times"/>
                        </a:rPr>
                        <a:t>84 (closed)</a:t>
                      </a: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33"/>
                          </a:solidFill>
                          <a:effectLst/>
                          <a:latin typeface="Times"/>
                          <a:ea typeface="ＭＳ Ｐゴシック" charset="0"/>
                          <a:cs typeface="Times"/>
                        </a:rPr>
                        <a:t>Arm 1: </a:t>
                      </a:r>
                      <a:r>
                        <a:rPr kumimoji="0" lang="en-US" sz="1800" b="0" i="0" u="none" strike="noStrike" cap="none" normalizeH="0" baseline="0" dirty="0" smtClean="0">
                          <a:ln>
                            <a:noFill/>
                          </a:ln>
                          <a:solidFill>
                            <a:srgbClr val="000033"/>
                          </a:solidFill>
                          <a:effectLst/>
                          <a:latin typeface="Times"/>
                          <a:ea typeface="ＭＳ Ｐゴシック" charset="0"/>
                          <a:cs typeface="Times"/>
                        </a:rPr>
                        <a:t>Regorafenib </a:t>
                      </a:r>
                      <a:r>
                        <a:rPr kumimoji="0" lang="en-US" sz="1800" b="0" i="0" u="none" strike="noStrike" cap="none" normalizeH="0" baseline="0" dirty="0">
                          <a:ln>
                            <a:noFill/>
                          </a:ln>
                          <a:solidFill>
                            <a:srgbClr val="000033"/>
                          </a:solidFill>
                          <a:effectLst/>
                          <a:latin typeface="Times"/>
                          <a:ea typeface="ＭＳ Ｐゴシック" charset="0"/>
                          <a:cs typeface="Times"/>
                        </a:rPr>
                        <a:t>continuous dose escalation from 20 mg </a:t>
                      </a:r>
                      <a:r>
                        <a:rPr kumimoji="0" lang="en-US" sz="1800" b="0" i="0" u="none" strike="noStrike" cap="none" normalizeH="0" baseline="0" dirty="0" err="1">
                          <a:ln>
                            <a:noFill/>
                          </a:ln>
                          <a:solidFill>
                            <a:srgbClr val="000033"/>
                          </a:solidFill>
                          <a:effectLst/>
                          <a:latin typeface="Times"/>
                          <a:ea typeface="ＭＳ Ｐゴシック" charset="0"/>
                          <a:cs typeface="Times"/>
                        </a:rPr>
                        <a:t>qd</a:t>
                      </a:r>
                      <a:r>
                        <a:rPr kumimoji="0" lang="en-US" sz="1800" b="0" i="0" u="none" strike="noStrike" cap="none" normalizeH="0" baseline="0" dirty="0">
                          <a:ln>
                            <a:noFill/>
                          </a:ln>
                          <a:solidFill>
                            <a:srgbClr val="000033"/>
                          </a:solidFill>
                          <a:effectLst/>
                          <a:latin typeface="Times"/>
                          <a:ea typeface="ＭＳ Ｐゴシック" charset="0"/>
                          <a:cs typeface="Times"/>
                        </a:rPr>
                        <a:t> to 140 mg </a:t>
                      </a:r>
                      <a:r>
                        <a:rPr kumimoji="0" lang="en-US" sz="1800" b="0" i="0" u="none" strike="noStrike" cap="none" normalizeH="0" baseline="0" dirty="0" err="1">
                          <a:ln>
                            <a:noFill/>
                          </a:ln>
                          <a:solidFill>
                            <a:srgbClr val="000033"/>
                          </a:solidFill>
                          <a:effectLst/>
                          <a:latin typeface="Times"/>
                          <a:ea typeface="ＭＳ Ｐゴシック" charset="0"/>
                          <a:cs typeface="Times"/>
                        </a:rPr>
                        <a:t>qd</a:t>
                      </a:r>
                      <a:endParaRPr kumimoji="0" lang="en-US" sz="1800" b="0" i="0" u="none" strike="noStrike" cap="none" normalizeH="0" baseline="0" dirty="0">
                        <a:ln>
                          <a:noFill/>
                        </a:ln>
                        <a:solidFill>
                          <a:srgbClr val="000033"/>
                        </a:solidFill>
                        <a:effectLst/>
                        <a:latin typeface="Times"/>
                        <a:ea typeface="ＭＳ Ｐゴシック" charset="0"/>
                        <a:cs typeface="Times"/>
                      </a:endParaRP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698444">
                <a:tc vMerge="1">
                  <a:txBody>
                    <a:bodyPr/>
                    <a:lstStyle/>
                    <a:p>
                      <a:endParaRPr lang="en-US"/>
                    </a:p>
                  </a:txBody>
                  <a:tcPr/>
                </a:tc>
                <a:tc vMerge="1">
                  <a:txBody>
                    <a:bodyPr/>
                    <a:lstStyle/>
                    <a:p>
                      <a:endParaRPr lang="en-US"/>
                    </a:p>
                  </a:txBody>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33"/>
                          </a:solidFill>
                          <a:effectLst/>
                          <a:latin typeface="Times"/>
                          <a:ea typeface="ＭＳ Ｐゴシック" charset="0"/>
                          <a:cs typeface="Times"/>
                        </a:rPr>
                        <a:t>Arm 2: </a:t>
                      </a:r>
                      <a:r>
                        <a:rPr kumimoji="0" lang="en-US" sz="1800" b="0" i="0" u="none" strike="noStrike" cap="none" normalizeH="0" baseline="0" dirty="0" smtClean="0">
                          <a:ln>
                            <a:noFill/>
                          </a:ln>
                          <a:solidFill>
                            <a:srgbClr val="000033"/>
                          </a:solidFill>
                          <a:effectLst/>
                          <a:latin typeface="Times"/>
                          <a:ea typeface="ＭＳ Ｐゴシック" charset="0"/>
                          <a:cs typeface="Times"/>
                        </a:rPr>
                        <a:t>Expansion </a:t>
                      </a:r>
                      <a:r>
                        <a:rPr kumimoji="0" lang="en-US" sz="1800" b="0" i="0" u="none" strike="noStrike" cap="none" normalizeH="0" baseline="0" dirty="0">
                          <a:ln>
                            <a:noFill/>
                          </a:ln>
                          <a:solidFill>
                            <a:srgbClr val="000033"/>
                          </a:solidFill>
                          <a:effectLst/>
                          <a:latin typeface="Times"/>
                          <a:ea typeface="ＭＳ Ｐゴシック" charset="0"/>
                          <a:cs typeface="Times"/>
                        </a:rPr>
                        <a:t>cohort with regorafenib at 100 mg </a:t>
                      </a:r>
                      <a:r>
                        <a:rPr kumimoji="0" lang="en-US" sz="1800" b="0" i="0" u="none" strike="noStrike" cap="none" normalizeH="0" baseline="0" dirty="0" err="1" smtClean="0">
                          <a:ln>
                            <a:noFill/>
                          </a:ln>
                          <a:solidFill>
                            <a:srgbClr val="000033"/>
                          </a:solidFill>
                          <a:effectLst/>
                          <a:latin typeface="Times"/>
                          <a:ea typeface="ＭＳ Ｐゴシック" charset="0"/>
                          <a:cs typeface="Times"/>
                        </a:rPr>
                        <a:t>qd</a:t>
                      </a:r>
                      <a:endParaRPr kumimoji="0" lang="en-US" sz="1800" b="0" i="0" u="none" strike="noStrike" cap="none" normalizeH="0" baseline="0" dirty="0">
                        <a:ln>
                          <a:noFill/>
                        </a:ln>
                        <a:solidFill>
                          <a:srgbClr val="000033"/>
                        </a:solidFill>
                        <a:effectLst/>
                        <a:latin typeface="Times"/>
                        <a:ea typeface="ＭＳ Ｐゴシック" charset="0"/>
                        <a:cs typeface="Times"/>
                      </a:endParaRP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676213">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r>
                        <a:rPr lang="en-US" sz="1800" dirty="0" smtClean="0">
                          <a:latin typeface="Times"/>
                          <a:cs typeface="Times"/>
                        </a:rPr>
                        <a:t>NCT01774344 (RESORCE): Phase III study of </a:t>
                      </a:r>
                      <a:r>
                        <a:rPr lang="en-US" sz="1800" dirty="0" err="1" smtClean="0">
                          <a:latin typeface="Times"/>
                          <a:cs typeface="Times"/>
                        </a:rPr>
                        <a:t>regorafenib</a:t>
                      </a:r>
                      <a:r>
                        <a:rPr lang="en-US" sz="1800" dirty="0" smtClean="0">
                          <a:latin typeface="Times"/>
                          <a:cs typeface="Times"/>
                        </a:rPr>
                        <a:t> after </a:t>
                      </a:r>
                      <a:r>
                        <a:rPr lang="en-US" sz="1800" dirty="0" err="1" smtClean="0">
                          <a:latin typeface="Times"/>
                          <a:cs typeface="Times"/>
                        </a:rPr>
                        <a:t>sorafenib</a:t>
                      </a:r>
                      <a:r>
                        <a:rPr lang="en-US" sz="1800" dirty="0" smtClean="0">
                          <a:latin typeface="Times"/>
                          <a:cs typeface="Times"/>
                        </a:rPr>
                        <a:t> in patients with HCC </a:t>
                      </a:r>
                      <a:endParaRPr kumimoji="0" lang="en-US" sz="1800" b="0" i="0" u="none" strike="noStrike" cap="none" normalizeH="0" baseline="0" dirty="0">
                        <a:ln>
                          <a:noFill/>
                        </a:ln>
                        <a:solidFill>
                          <a:srgbClr val="000033"/>
                        </a:solidFill>
                        <a:effectLst/>
                        <a:latin typeface="Times"/>
                        <a:ea typeface="ＭＳ Ｐゴシック" charset="0"/>
                        <a:cs typeface="Times"/>
                      </a:endParaRP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r>
                        <a:rPr lang="en-US" sz="1800" dirty="0" smtClean="0">
                          <a:latin typeface="Times"/>
                          <a:cs typeface="Times"/>
                        </a:rPr>
                        <a:t>530 (not yet open)</a:t>
                      </a:r>
                      <a:endParaRPr kumimoji="0" lang="en-US" sz="1800" b="0" i="0" u="none" strike="noStrike" cap="none" normalizeH="0" baseline="0" dirty="0">
                        <a:ln>
                          <a:noFill/>
                        </a:ln>
                        <a:solidFill>
                          <a:srgbClr val="000033"/>
                        </a:solidFill>
                        <a:effectLst/>
                        <a:latin typeface="Times"/>
                        <a:ea typeface="ＭＳ Ｐゴシック" charset="0"/>
                        <a:cs typeface="Times"/>
                      </a:endParaRP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lang="en-US" sz="1800" dirty="0" smtClean="0">
                          <a:latin typeface="Times"/>
                          <a:cs typeface="Times"/>
                        </a:rPr>
                        <a:t>Arm 1: </a:t>
                      </a:r>
                      <a:r>
                        <a:rPr lang="en-US" sz="1800" dirty="0" err="1" smtClean="0">
                          <a:latin typeface="Times"/>
                          <a:cs typeface="Times"/>
                        </a:rPr>
                        <a:t>Regorafenib</a:t>
                      </a:r>
                      <a:r>
                        <a:rPr lang="en-US" sz="1800" dirty="0" smtClean="0">
                          <a:latin typeface="Times"/>
                          <a:cs typeface="Times"/>
                        </a:rPr>
                        <a:t> 40 mg</a:t>
                      </a:r>
                      <a:endParaRPr kumimoji="0" lang="en-US" sz="1800" b="0" i="0" u="none" strike="noStrike" cap="none" normalizeH="0" baseline="0" dirty="0">
                        <a:ln>
                          <a:noFill/>
                        </a:ln>
                        <a:solidFill>
                          <a:srgbClr val="000033"/>
                        </a:solidFill>
                        <a:effectLst/>
                        <a:latin typeface="Times"/>
                        <a:ea typeface="ＭＳ Ｐゴシック" charset="0"/>
                        <a:cs typeface="Times"/>
                      </a:endParaRP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r>
              <a:tr h="554389">
                <a:tc vMerge="1">
                  <a:txBody>
                    <a:bodyPr/>
                    <a:lstStyle/>
                    <a:p>
                      <a:endParaRPr lang="en-US"/>
                    </a:p>
                  </a:txBody>
                  <a:tcPr/>
                </a:tc>
                <a:tc vMerge="1">
                  <a:txBody>
                    <a:bodyPr/>
                    <a:lstStyle/>
                    <a:p>
                      <a:endParaRPr lang="en-US"/>
                    </a:p>
                  </a:txBody>
                  <a:tcPr/>
                </a:tc>
                <a:tc>
                  <a:txBody>
                    <a:bodyPr/>
                    <a:lstStyle/>
                    <a:p>
                      <a:pPr marL="0" marR="0" lvl="0" indent="0" algn="l" defTabSz="914400" rtl="0" eaLnBrk="1" fontAlgn="t" latinLnBrk="0" hangingPunct="1">
                        <a:lnSpc>
                          <a:spcPct val="100000"/>
                        </a:lnSpc>
                        <a:spcBef>
                          <a:spcPct val="0"/>
                        </a:spcBef>
                        <a:spcAft>
                          <a:spcPct val="0"/>
                        </a:spcAft>
                        <a:buClrTx/>
                        <a:buSzTx/>
                        <a:buFontTx/>
                        <a:buNone/>
                        <a:tabLst/>
                        <a:defRPr/>
                      </a:pPr>
                      <a:r>
                        <a:rPr lang="en-US" sz="1800" dirty="0" smtClean="0">
                          <a:latin typeface="Times"/>
                          <a:cs typeface="Times"/>
                        </a:rPr>
                        <a:t>Arm 2: Placebo</a:t>
                      </a:r>
                    </a:p>
                  </a:txBody>
                  <a:tcPr marL="66675" marR="66675" marT="66661" marB="66661" anchor="ctr"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r>
            </a:tbl>
          </a:graphicData>
        </a:graphic>
      </p:graphicFrame>
      <p:sp>
        <p:nvSpPr>
          <p:cNvPr id="46107" name="Rectangle 51"/>
          <p:cNvSpPr>
            <a:spLocks noChangeArrowheads="1"/>
          </p:cNvSpPr>
          <p:nvPr/>
        </p:nvSpPr>
        <p:spPr bwMode="auto">
          <a:xfrm>
            <a:off x="0" y="40640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33399"/>
                </a:solidFill>
                <a:latin typeface="Times New Roman" charset="0"/>
              </a:rPr>
              <a:t>Trials of Regorafenib in Hepatocellular Carcinoma</a:t>
            </a:r>
          </a:p>
        </p:txBody>
      </p:sp>
      <p:sp>
        <p:nvSpPr>
          <p:cNvPr id="46108" name="Text Box 52"/>
          <p:cNvSpPr txBox="1">
            <a:spLocks noChangeArrowheads="1"/>
          </p:cNvSpPr>
          <p:nvPr/>
        </p:nvSpPr>
        <p:spPr bwMode="auto">
          <a:xfrm>
            <a:off x="596900" y="6267450"/>
            <a:ext cx="4591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eaLnBrk="1" hangingPunct="1">
              <a:spcBef>
                <a:spcPct val="50000"/>
              </a:spcBef>
            </a:pPr>
            <a:r>
              <a:rPr lang="en-US">
                <a:solidFill>
                  <a:srgbClr val="000000"/>
                </a:solidFill>
                <a:cs typeface="Times" charset="0"/>
              </a:rPr>
              <a:t>ClinicalTrials.gov. Accessed January 24, 2013.</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5410" name="Rectangle 2"/>
          <p:cNvSpPr>
            <a:spLocks noGrp="1" noChangeArrowheads="1"/>
          </p:cNvSpPr>
          <p:nvPr>
            <p:ph type="subTitle" idx="1"/>
          </p:nvPr>
        </p:nvSpPr>
        <p:spPr>
          <a:xfrm>
            <a:off x="0" y="3517900"/>
            <a:ext cx="9144000" cy="1752600"/>
          </a:xfrm>
        </p:spPr>
        <p:txBody>
          <a:bodyPr/>
          <a:lstStyle/>
          <a:p>
            <a:pPr eaLnBrk="1" hangingPunct="1">
              <a:lnSpc>
                <a:spcPct val="80000"/>
              </a:lnSpc>
              <a:defRPr/>
            </a:pPr>
            <a:endParaRPr lang="en-US" sz="2400" b="1" dirty="0" smtClean="0">
              <a:solidFill>
                <a:schemeClr val="hlink"/>
              </a:solidFill>
              <a:latin typeface="Times New Roman" charset="0"/>
              <a:cs typeface="+mn-cs"/>
            </a:endParaRPr>
          </a:p>
          <a:p>
            <a:pPr eaLnBrk="1" hangingPunct="1">
              <a:lnSpc>
                <a:spcPct val="80000"/>
              </a:lnSpc>
              <a:defRPr/>
            </a:pPr>
            <a:r>
              <a:rPr lang="en-US" sz="2400" b="1" dirty="0" smtClean="0">
                <a:solidFill>
                  <a:schemeClr val="hlink"/>
                </a:solidFill>
                <a:latin typeface="Times New Roman" charset="0"/>
                <a:cs typeface="+mn-cs"/>
              </a:rPr>
              <a:t>Andrew X. Zhu, MD, PhD</a:t>
            </a:r>
          </a:p>
          <a:p>
            <a:pPr eaLnBrk="1" hangingPunct="1">
              <a:lnSpc>
                <a:spcPct val="80000"/>
              </a:lnSpc>
              <a:defRPr/>
            </a:pPr>
            <a:r>
              <a:rPr lang="en-US" sz="2400" b="1" dirty="0" smtClean="0">
                <a:solidFill>
                  <a:schemeClr val="hlink"/>
                </a:solidFill>
                <a:latin typeface="Times New Roman" charset="0"/>
                <a:cs typeface="+mn-cs"/>
              </a:rPr>
              <a:t>Director, Liver Cancer Research, MGH Cancer Center</a:t>
            </a:r>
          </a:p>
          <a:p>
            <a:pPr eaLnBrk="1" hangingPunct="1">
              <a:lnSpc>
                <a:spcPct val="80000"/>
              </a:lnSpc>
              <a:defRPr/>
            </a:pPr>
            <a:r>
              <a:rPr lang="en-US" sz="2400" b="1" dirty="0" smtClean="0">
                <a:solidFill>
                  <a:schemeClr val="hlink"/>
                </a:solidFill>
                <a:latin typeface="Times New Roman" charset="0"/>
                <a:cs typeface="+mn-cs"/>
              </a:rPr>
              <a:t>Associate Professor of Medicine, Harvard Medical School</a:t>
            </a:r>
          </a:p>
          <a:p>
            <a:pPr eaLnBrk="1" hangingPunct="1">
              <a:lnSpc>
                <a:spcPct val="80000"/>
              </a:lnSpc>
              <a:defRPr/>
            </a:pPr>
            <a:endParaRPr lang="en-US" sz="2400" b="1" dirty="0" smtClean="0">
              <a:solidFill>
                <a:schemeClr val="hlink"/>
              </a:solidFill>
              <a:latin typeface="Times New Roman" charset="0"/>
              <a:cs typeface="+mn-cs"/>
            </a:endParaRPr>
          </a:p>
          <a:p>
            <a:pPr eaLnBrk="1" hangingPunct="1">
              <a:lnSpc>
                <a:spcPct val="80000"/>
              </a:lnSpc>
              <a:defRPr/>
            </a:pPr>
            <a:endParaRPr lang="en-US" sz="2400" b="1" dirty="0" smtClean="0">
              <a:solidFill>
                <a:schemeClr val="hlink"/>
              </a:solidFill>
              <a:latin typeface="Times New Roman" charset="0"/>
              <a:cs typeface="+mn-cs"/>
            </a:endParaRPr>
          </a:p>
          <a:p>
            <a:pPr eaLnBrk="1" hangingPunct="1">
              <a:lnSpc>
                <a:spcPct val="80000"/>
              </a:lnSpc>
              <a:defRPr/>
            </a:pPr>
            <a:endParaRPr lang="en-US" sz="2400" b="1" dirty="0" smtClean="0">
              <a:solidFill>
                <a:schemeClr val="hlink"/>
              </a:solidFill>
              <a:latin typeface="Times New Roman" charset="0"/>
              <a:cs typeface="+mn-cs"/>
            </a:endParaRPr>
          </a:p>
        </p:txBody>
      </p:sp>
      <p:sp>
        <p:nvSpPr>
          <p:cNvPr id="785411" name="Rectangle 3"/>
          <p:cNvSpPr>
            <a:spLocks noChangeArrowheads="1"/>
          </p:cNvSpPr>
          <p:nvPr/>
        </p:nvSpPr>
        <p:spPr bwMode="auto">
          <a:xfrm>
            <a:off x="381000" y="6248400"/>
            <a:ext cx="8610600" cy="609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22531" name="Picture 4" descr="MGHCC"/>
          <p:cNvPicPr>
            <a:picLocks noChangeAspect="1" noChangeArrowheads="1"/>
          </p:cNvPicPr>
          <p:nvPr/>
        </p:nvPicPr>
        <p:blipFill>
          <a:blip r:embed="rId3">
            <a:extLst>
              <a:ext uri="{28A0092B-C50C-407E-A947-70E740481C1C}">
                <a14:useLocalDpi xmlns:a14="http://schemas.microsoft.com/office/drawing/2010/main" val="0"/>
              </a:ext>
            </a:extLst>
          </a:blip>
          <a:srcRect t="20995" b="20111"/>
          <a:stretch>
            <a:fillRect/>
          </a:stretch>
        </p:blipFill>
        <p:spPr bwMode="auto">
          <a:xfrm>
            <a:off x="0" y="61722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5413" name="Rectangle 5"/>
          <p:cNvSpPr>
            <a:spLocks noChangeArrowheads="1"/>
          </p:cNvSpPr>
          <p:nvPr/>
        </p:nvSpPr>
        <p:spPr bwMode="auto">
          <a:xfrm>
            <a:off x="423863" y="795338"/>
            <a:ext cx="8394700" cy="193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lstStyle/>
          <a:p>
            <a:pPr>
              <a:defRPr/>
            </a:pPr>
            <a:endParaRPr lang="en-GB" altLang="ja-JP" sz="4000" b="1">
              <a:solidFill>
                <a:schemeClr val="accent2"/>
              </a:solidFill>
            </a:endParaRPr>
          </a:p>
        </p:txBody>
      </p:sp>
      <p:sp>
        <p:nvSpPr>
          <p:cNvPr id="785415" name="Rectangle 7"/>
          <p:cNvSpPr>
            <a:spLocks noChangeArrowheads="1"/>
          </p:cNvSpPr>
          <p:nvPr/>
        </p:nvSpPr>
        <p:spPr bwMode="auto">
          <a:xfrm>
            <a:off x="512763" y="1449388"/>
            <a:ext cx="83248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r>
              <a:rPr lang="en-US" sz="3600" b="1" dirty="0">
                <a:solidFill>
                  <a:schemeClr val="accent2"/>
                </a:solidFill>
                <a:cs typeface="+mn-cs"/>
              </a:rPr>
              <a:t>Hepatocellular Carcinoma Management: </a:t>
            </a:r>
          </a:p>
          <a:p>
            <a:pPr>
              <a:defRPr/>
            </a:pPr>
            <a:r>
              <a:rPr lang="en-US" sz="3600" b="1" dirty="0">
                <a:solidFill>
                  <a:schemeClr val="accent2"/>
                </a:solidFill>
                <a:cs typeface="+mn-cs"/>
              </a:rPr>
              <a:t>New Trends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9346" name="Content Placeholder 2"/>
          <p:cNvSpPr>
            <a:spLocks noGrp="1"/>
          </p:cNvSpPr>
          <p:nvPr>
            <p:ph idx="4294967295"/>
          </p:nvPr>
        </p:nvSpPr>
        <p:spPr>
          <a:xfrm>
            <a:off x="228600" y="1728788"/>
            <a:ext cx="8763000" cy="4419600"/>
          </a:xfrm>
        </p:spPr>
        <p:txBody>
          <a:bodyPr/>
          <a:lstStyle/>
          <a:p>
            <a:pPr eaLnBrk="1" hangingPunct="1">
              <a:defRPr/>
            </a:pPr>
            <a:r>
              <a:rPr lang="en-US" smtClean="0">
                <a:latin typeface="Times New Roman" charset="0"/>
                <a:cs typeface="+mn-cs"/>
              </a:rPr>
              <a:t>107 enrolled HCC pts (38, 360 mg; 33, 240 mg; 36, placebo)</a:t>
            </a:r>
          </a:p>
          <a:p>
            <a:pPr eaLnBrk="1" hangingPunct="1">
              <a:buFontTx/>
              <a:buNone/>
              <a:defRPr/>
            </a:pPr>
            <a:endParaRPr lang="en-US" smtClean="0">
              <a:latin typeface="Times New Roman" charset="0"/>
              <a:cs typeface="+mn-cs"/>
            </a:endParaRPr>
          </a:p>
        </p:txBody>
      </p:sp>
      <p:graphicFrame>
        <p:nvGraphicFramePr>
          <p:cNvPr id="1209347" name="Group 3"/>
          <p:cNvGraphicFramePr>
            <a:graphicFrameLocks noGrp="1"/>
          </p:cNvGraphicFramePr>
          <p:nvPr/>
        </p:nvGraphicFramePr>
        <p:xfrm>
          <a:off x="609600" y="2717800"/>
          <a:ext cx="7658100" cy="3019426"/>
        </p:xfrm>
        <a:graphic>
          <a:graphicData uri="http://schemas.openxmlformats.org/drawingml/2006/table">
            <a:tbl>
              <a:tblPr/>
              <a:tblGrid>
                <a:gridCol w="1168400"/>
                <a:gridCol w="788988"/>
                <a:gridCol w="1141412"/>
                <a:gridCol w="1181100"/>
                <a:gridCol w="588963"/>
                <a:gridCol w="1393825"/>
                <a:gridCol w="1395412"/>
              </a:tblGrid>
              <a:tr h="890587">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33"/>
                          </a:solidFill>
                          <a:effectLst/>
                          <a:latin typeface="Times" charset="0"/>
                          <a:ea typeface="ＭＳ Ｐゴシック" charset="0"/>
                        </a:rPr>
                        <a:t>Median</a:t>
                      </a:r>
                      <a:endParaRPr kumimoji="0" lang="en-US" sz="2000" b="0" i="0" u="none" strike="noStrike" cap="none" normalizeH="0" baseline="0" dirty="0">
                        <a:ln>
                          <a:noFill/>
                        </a:ln>
                        <a:solidFill>
                          <a:srgbClr val="000033"/>
                        </a:solidFill>
                        <a:effectLst/>
                        <a:latin typeface="Times" charset="0"/>
                        <a:ea typeface="ＭＳ Ｐゴシック" charset="0"/>
                      </a:endParaRP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 </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T arm</a:t>
                      </a:r>
                    </a:p>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N=71</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P arm</a:t>
                      </a:r>
                    </a:p>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N=36</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HR</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33"/>
                          </a:solidFill>
                          <a:effectLst/>
                          <a:latin typeface="Times" charset="0"/>
                          <a:ea typeface="ＭＳ Ｐゴシック" charset="0"/>
                        </a:rPr>
                        <a:t>CI</a:t>
                      </a:r>
                      <a:endParaRPr kumimoji="0" lang="en-US" sz="2000" b="0" i="0" u="none" strike="noStrike" cap="none" normalizeH="0" baseline="0" dirty="0">
                        <a:ln>
                          <a:noFill/>
                        </a:ln>
                        <a:solidFill>
                          <a:srgbClr val="000033"/>
                        </a:solidFill>
                        <a:effectLst/>
                        <a:latin typeface="Times" charset="0"/>
                        <a:ea typeface="ＭＳ Ｐゴシック" charset="0"/>
                      </a:endParaRP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Log-rank p value</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531813">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TTP (mos)</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ITT</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1.6</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1.4</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0.64</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0.43-0.94</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0.04</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531813">
                <a:tc vMerge="1">
                  <a:txBody>
                    <a:bodyPr/>
                    <a:lstStyle/>
                    <a:p>
                      <a:endParaRPr lang="en-US"/>
                    </a:p>
                  </a:txBody>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Met +</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2.9</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1.5</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0.43</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0.19-0.97</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0.03</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533400">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OS</a:t>
                      </a:r>
                    </a:p>
                    <a:p>
                      <a:pPr marL="0" marR="0" lvl="0" indent="0" algn="l"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(mos)</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ITT</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6.6</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6.2</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0.90</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0.57-1.40</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0.63</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282828"/>
                      </a:solidFill>
                      <a:prstDash val="solid"/>
                      <a:round/>
                      <a:headEnd type="none" w="med" len="med"/>
                      <a:tailEnd type="none" w="med" len="med"/>
                    </a:lnB>
                    <a:lnTlToBr>
                      <a:noFill/>
                    </a:lnTlToBr>
                    <a:lnBlToTr>
                      <a:noFill/>
                    </a:lnBlToTr>
                    <a:solidFill>
                      <a:srgbClr val="FFFFFF"/>
                    </a:solidFill>
                  </a:tcPr>
                </a:tc>
              </a:tr>
              <a:tr h="531813">
                <a:tc vMerge="1">
                  <a:txBody>
                    <a:bodyPr/>
                    <a:lstStyle/>
                    <a:p>
                      <a:endParaRPr lang="en-US"/>
                    </a:p>
                  </a:txBody>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Met +</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7.2</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3.8</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0.38</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0.18-0.81</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33"/>
                          </a:solidFill>
                          <a:effectLst/>
                          <a:latin typeface="Times" charset="0"/>
                          <a:ea typeface="ＭＳ Ｐゴシック" charset="0"/>
                        </a:rPr>
                        <a:t>0.01</a:t>
                      </a:r>
                    </a:p>
                  </a:txBody>
                  <a:tcPr marL="66675" marR="66675" marT="66675" marB="66675" horzOverflow="overflow">
                    <a:lnL w="9525" cap="flat" cmpd="sng" algn="ctr">
                      <a:solidFill>
                        <a:srgbClr val="282828"/>
                      </a:solidFill>
                      <a:prstDash val="solid"/>
                      <a:round/>
                      <a:headEnd type="none" w="med" len="med"/>
                      <a:tailEnd type="none" w="med" len="med"/>
                    </a:lnL>
                    <a:lnR w="9525" cap="flat" cmpd="sng" algn="ctr">
                      <a:solidFill>
                        <a:srgbClr val="282828"/>
                      </a:solidFill>
                      <a:prstDash val="solid"/>
                      <a:round/>
                      <a:headEnd type="none" w="med" len="med"/>
                      <a:tailEnd type="none" w="med" len="med"/>
                    </a:lnR>
                    <a:lnT w="9525" cap="flat" cmpd="sng" algn="ctr">
                      <a:solidFill>
                        <a:srgbClr val="282828"/>
                      </a:solidFill>
                      <a:prstDash val="solid"/>
                      <a:round/>
                      <a:headEnd type="none" w="med" len="med"/>
                      <a:tailEnd type="none" w="med" len="med"/>
                    </a:lnT>
                    <a:lnB w="9525" cap="flat" cmpd="sng" algn="ctr">
                      <a:solidFill>
                        <a:srgbClr val="CCCCCC"/>
                      </a:solidFill>
                      <a:prstDash val="solid"/>
                      <a:round/>
                      <a:headEnd type="none" w="med" len="med"/>
                      <a:tailEnd type="none" w="med" len="med"/>
                    </a:lnB>
                    <a:lnTlToBr>
                      <a:noFill/>
                    </a:lnTlToBr>
                    <a:lnBlToTr>
                      <a:noFill/>
                    </a:lnBlToTr>
                    <a:solidFill>
                      <a:srgbClr val="FFFFFF"/>
                    </a:solidFill>
                  </a:tcPr>
                </a:tc>
              </a:tr>
            </a:tbl>
          </a:graphicData>
        </a:graphic>
      </p:graphicFrame>
      <p:sp>
        <p:nvSpPr>
          <p:cNvPr id="1209395" name="Rectangle 51"/>
          <p:cNvSpPr>
            <a:spLocks noChangeArrowheads="1"/>
          </p:cNvSpPr>
          <p:nvPr/>
        </p:nvSpPr>
        <p:spPr bwMode="auto">
          <a:xfrm>
            <a:off x="0" y="406400"/>
            <a:ext cx="9144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err="1">
                <a:solidFill>
                  <a:srgbClr val="333399"/>
                </a:solidFill>
                <a:latin typeface="Times New Roman" charset="0"/>
              </a:rPr>
              <a:t>Tivantinib</a:t>
            </a:r>
            <a:r>
              <a:rPr lang="en-US" sz="2800" b="1" dirty="0">
                <a:solidFill>
                  <a:srgbClr val="333399"/>
                </a:solidFill>
                <a:latin typeface="Times New Roman" charset="0"/>
              </a:rPr>
              <a:t> (ARQ 197) versus placebo in patients with </a:t>
            </a:r>
          </a:p>
          <a:p>
            <a:pPr>
              <a:defRPr/>
            </a:pPr>
            <a:r>
              <a:rPr lang="en-US" sz="2800" b="1" dirty="0">
                <a:solidFill>
                  <a:srgbClr val="333399"/>
                </a:solidFill>
                <a:latin typeface="Times New Roman" charset="0"/>
              </a:rPr>
              <a:t> advanced HCC: randomized phase II study</a:t>
            </a:r>
          </a:p>
        </p:txBody>
      </p:sp>
      <p:sp>
        <p:nvSpPr>
          <p:cNvPr id="1209396" name="Text Box 52"/>
          <p:cNvSpPr txBox="1">
            <a:spLocks noChangeArrowheads="1"/>
          </p:cNvSpPr>
          <p:nvPr/>
        </p:nvSpPr>
        <p:spPr bwMode="auto">
          <a:xfrm>
            <a:off x="596900" y="6267450"/>
            <a:ext cx="459105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defRPr/>
            </a:pPr>
            <a:r>
              <a:rPr lang="en-US" dirty="0" err="1">
                <a:solidFill>
                  <a:srgbClr val="000000"/>
                </a:solidFill>
                <a:latin typeface="Times"/>
                <a:cs typeface="Times"/>
              </a:rPr>
              <a:t>Rimassa</a:t>
            </a:r>
            <a:r>
              <a:rPr lang="en-US" dirty="0">
                <a:solidFill>
                  <a:srgbClr val="000000"/>
                </a:solidFill>
                <a:latin typeface="Times"/>
                <a:cs typeface="Times"/>
              </a:rPr>
              <a:t> et al, </a:t>
            </a:r>
            <a:r>
              <a:rPr lang="en-US" i="1" dirty="0" err="1">
                <a:solidFill>
                  <a:srgbClr val="000000"/>
                </a:solidFill>
                <a:latin typeface="Times"/>
                <a:cs typeface="Times"/>
              </a:rPr>
              <a:t>Proc</a:t>
            </a:r>
            <a:r>
              <a:rPr lang="en-US" i="1" dirty="0">
                <a:solidFill>
                  <a:srgbClr val="000000"/>
                </a:solidFill>
                <a:latin typeface="Times"/>
                <a:cs typeface="Times"/>
              </a:rPr>
              <a:t> ASCO </a:t>
            </a:r>
            <a:r>
              <a:rPr lang="en-US" dirty="0">
                <a:solidFill>
                  <a:srgbClr val="000000"/>
                </a:solidFill>
                <a:latin typeface="Times"/>
                <a:cs typeface="Times"/>
              </a:rPr>
              <a:t>2012;Abstract 4006</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698" name="Rectangle 2"/>
          <p:cNvSpPr>
            <a:spLocks noGrp="1" noChangeArrowheads="1"/>
          </p:cNvSpPr>
          <p:nvPr>
            <p:ph type="title"/>
          </p:nvPr>
        </p:nvSpPr>
        <p:spPr>
          <a:xfrm>
            <a:off x="685800" y="61913"/>
            <a:ext cx="7772400" cy="1143000"/>
          </a:xfrm>
        </p:spPr>
        <p:txBody>
          <a:bodyPr/>
          <a:lstStyle/>
          <a:p>
            <a:pPr algn="ctr" eaLnBrk="1" hangingPunct="1">
              <a:defRPr/>
            </a:pPr>
            <a:r>
              <a:rPr lang="en-GB" sz="3600" dirty="0" smtClean="0">
                <a:solidFill>
                  <a:schemeClr val="accent2"/>
                </a:solidFill>
                <a:cs typeface="+mj-cs"/>
              </a:rPr>
              <a:t>Conclusions</a:t>
            </a:r>
          </a:p>
        </p:txBody>
      </p:sp>
      <p:sp>
        <p:nvSpPr>
          <p:cNvPr id="1181699" name="Rectangle 3"/>
          <p:cNvSpPr>
            <a:spLocks noGrp="1" noChangeArrowheads="1"/>
          </p:cNvSpPr>
          <p:nvPr>
            <p:ph type="body" idx="1"/>
          </p:nvPr>
        </p:nvSpPr>
        <p:spPr>
          <a:xfrm>
            <a:off x="444500" y="1181100"/>
            <a:ext cx="8305800" cy="5537200"/>
          </a:xfrm>
        </p:spPr>
        <p:txBody>
          <a:bodyPr/>
          <a:lstStyle/>
          <a:p>
            <a:pPr marL="276225" indent="-276225" eaLnBrk="1" hangingPunct="1">
              <a:spcBef>
                <a:spcPct val="0"/>
              </a:spcBef>
              <a:spcAft>
                <a:spcPts val="720"/>
              </a:spcAft>
              <a:buClr>
                <a:srgbClr val="B15DB1"/>
              </a:buClr>
              <a:defRPr/>
            </a:pPr>
            <a:r>
              <a:rPr lang="en-US" sz="2000" dirty="0" smtClean="0">
                <a:solidFill>
                  <a:schemeClr val="tx1"/>
                </a:solidFill>
                <a:cs typeface="+mn-cs"/>
              </a:rPr>
              <a:t>HCC is a malignancy of global significance with rising incidence in the States</a:t>
            </a:r>
          </a:p>
          <a:p>
            <a:pPr marL="276225" indent="-276225" eaLnBrk="1" hangingPunct="1">
              <a:spcBef>
                <a:spcPct val="0"/>
              </a:spcBef>
              <a:spcAft>
                <a:spcPts val="720"/>
              </a:spcAft>
              <a:buClr>
                <a:srgbClr val="B15DB1"/>
              </a:buClr>
              <a:defRPr/>
            </a:pPr>
            <a:r>
              <a:rPr lang="en-GB" sz="2000" dirty="0" smtClean="0">
                <a:solidFill>
                  <a:schemeClr val="tx1"/>
                </a:solidFill>
                <a:cs typeface="+mn-cs"/>
              </a:rPr>
              <a:t>TACE is the standard treatment for patients with multifocal HCC without vascular involvement.  Many novel regional therapies are under </a:t>
            </a:r>
            <a:r>
              <a:rPr lang="en-GB" sz="2000" dirty="0" err="1" smtClean="0">
                <a:solidFill>
                  <a:schemeClr val="tx1"/>
                </a:solidFill>
                <a:cs typeface="+mn-cs"/>
              </a:rPr>
              <a:t>developement</a:t>
            </a:r>
            <a:endParaRPr lang="en-GB" sz="2000" dirty="0" smtClean="0">
              <a:solidFill>
                <a:schemeClr val="tx1"/>
              </a:solidFill>
              <a:cs typeface="+mn-cs"/>
            </a:endParaRPr>
          </a:p>
          <a:p>
            <a:pPr marL="276225" indent="-276225" eaLnBrk="1" hangingPunct="1">
              <a:spcBef>
                <a:spcPct val="0"/>
              </a:spcBef>
              <a:spcAft>
                <a:spcPts val="720"/>
              </a:spcAft>
              <a:buClr>
                <a:srgbClr val="B15DB1"/>
              </a:buClr>
              <a:defRPr/>
            </a:pPr>
            <a:r>
              <a:rPr lang="en-US" sz="2000" dirty="0" err="1" smtClean="0">
                <a:solidFill>
                  <a:schemeClr val="tx1"/>
                </a:solidFill>
                <a:cs typeface="+mn-cs"/>
              </a:rPr>
              <a:t>Sorafenib</a:t>
            </a:r>
            <a:r>
              <a:rPr lang="en-US" sz="2000" dirty="0" smtClean="0">
                <a:solidFill>
                  <a:schemeClr val="tx1"/>
                </a:solidFill>
                <a:cs typeface="+mn-cs"/>
              </a:rPr>
              <a:t> is the first and only </a:t>
            </a:r>
            <a:r>
              <a:rPr lang="en-GB" sz="2000" dirty="0" smtClean="0">
                <a:solidFill>
                  <a:schemeClr val="tx1"/>
                </a:solidFill>
                <a:cs typeface="+mn-cs"/>
              </a:rPr>
              <a:t>systemic agent approved for the treatment of HCC </a:t>
            </a:r>
          </a:p>
          <a:p>
            <a:pPr marL="276225" indent="-276225" eaLnBrk="1" hangingPunct="1">
              <a:spcBef>
                <a:spcPct val="0"/>
              </a:spcBef>
              <a:spcAft>
                <a:spcPts val="720"/>
              </a:spcAft>
              <a:buClr>
                <a:srgbClr val="B15DB1"/>
              </a:buClr>
              <a:defRPr/>
            </a:pPr>
            <a:r>
              <a:rPr lang="en-GB" sz="2000" dirty="0" smtClean="0">
                <a:solidFill>
                  <a:schemeClr val="tx1"/>
                </a:solidFill>
                <a:cs typeface="+mn-cs"/>
              </a:rPr>
              <a:t>Angiogenesis pathway is important in </a:t>
            </a:r>
            <a:r>
              <a:rPr lang="en-GB" sz="2000" dirty="0" err="1" smtClean="0">
                <a:solidFill>
                  <a:schemeClr val="tx1"/>
                </a:solidFill>
                <a:cs typeface="+mn-cs"/>
              </a:rPr>
              <a:t>hepatocarcinogenesis</a:t>
            </a:r>
            <a:r>
              <a:rPr lang="en-GB" sz="2000" dirty="0" smtClean="0">
                <a:solidFill>
                  <a:schemeClr val="tx1"/>
                </a:solidFill>
                <a:cs typeface="+mn-cs"/>
              </a:rPr>
              <a:t> and several </a:t>
            </a:r>
            <a:r>
              <a:rPr lang="en-GB" sz="2000" dirty="0" err="1" smtClean="0">
                <a:solidFill>
                  <a:schemeClr val="tx1"/>
                </a:solidFill>
                <a:cs typeface="+mn-cs"/>
              </a:rPr>
              <a:t>antiangiogenic</a:t>
            </a:r>
            <a:r>
              <a:rPr lang="en-GB" sz="2000" dirty="0" smtClean="0">
                <a:solidFill>
                  <a:schemeClr val="tx1"/>
                </a:solidFill>
                <a:cs typeface="+mn-cs"/>
              </a:rPr>
              <a:t> agents are under development.  Early evidence of antitumor activity seen with </a:t>
            </a:r>
            <a:r>
              <a:rPr lang="en-GB" sz="2000" dirty="0" err="1" smtClean="0">
                <a:solidFill>
                  <a:schemeClr val="tx1"/>
                </a:solidFill>
                <a:cs typeface="+mn-cs"/>
              </a:rPr>
              <a:t>bevacizumab</a:t>
            </a:r>
            <a:r>
              <a:rPr lang="en-GB" sz="2000" dirty="0" smtClean="0">
                <a:solidFill>
                  <a:schemeClr val="tx1"/>
                </a:solidFill>
                <a:cs typeface="+mn-cs"/>
              </a:rPr>
              <a:t> and </a:t>
            </a:r>
            <a:r>
              <a:rPr lang="en-US" sz="2000" dirty="0" err="1" smtClean="0"/>
              <a:t>ramucirumab</a:t>
            </a:r>
            <a:endParaRPr lang="en-US" sz="2000" dirty="0" smtClean="0"/>
          </a:p>
          <a:p>
            <a:pPr marL="276225" indent="-276225" eaLnBrk="1" hangingPunct="1">
              <a:spcBef>
                <a:spcPct val="0"/>
              </a:spcBef>
              <a:spcAft>
                <a:spcPts val="720"/>
              </a:spcAft>
              <a:buClr>
                <a:srgbClr val="B15DB1"/>
              </a:buClr>
              <a:defRPr/>
            </a:pPr>
            <a:r>
              <a:rPr lang="en-GB" sz="2000" dirty="0" smtClean="0">
                <a:solidFill>
                  <a:schemeClr val="tx1"/>
                </a:solidFill>
                <a:cs typeface="+mn-cs"/>
              </a:rPr>
              <a:t>Many other molecularly targeted agents at early stages of development in HCC</a:t>
            </a:r>
          </a:p>
          <a:p>
            <a:pPr marL="276225" indent="-276225" eaLnBrk="1" hangingPunct="1">
              <a:spcBef>
                <a:spcPct val="0"/>
              </a:spcBef>
              <a:spcAft>
                <a:spcPts val="720"/>
              </a:spcAft>
              <a:buClr>
                <a:srgbClr val="B15DB1"/>
              </a:buClr>
              <a:defRPr/>
            </a:pPr>
            <a:r>
              <a:rPr lang="en-GB" sz="2000" dirty="0" smtClean="0">
                <a:solidFill>
                  <a:schemeClr val="tx1"/>
                </a:solidFill>
                <a:cs typeface="+mn-cs"/>
              </a:rPr>
              <a:t>Identification of relevant surrogate markers and molecular classification of </a:t>
            </a:r>
            <a:r>
              <a:rPr lang="en-GB" sz="2000" dirty="0" err="1" smtClean="0">
                <a:solidFill>
                  <a:schemeClr val="tx1"/>
                </a:solidFill>
                <a:cs typeface="+mn-cs"/>
              </a:rPr>
              <a:t>tumors</a:t>
            </a:r>
            <a:r>
              <a:rPr lang="en-GB" sz="2000" dirty="0" smtClean="0">
                <a:solidFill>
                  <a:schemeClr val="tx1"/>
                </a:solidFill>
                <a:cs typeface="+mn-cs"/>
              </a:rPr>
              <a:t> are important in predicting response and possibly resistance</a:t>
            </a:r>
          </a:p>
          <a:p>
            <a:pPr marL="276225" indent="-276225" eaLnBrk="1" hangingPunct="1">
              <a:spcBef>
                <a:spcPct val="0"/>
              </a:spcBef>
              <a:spcAft>
                <a:spcPts val="720"/>
              </a:spcAft>
              <a:buClr>
                <a:srgbClr val="B15DB1"/>
              </a:buClr>
              <a:defRPr/>
            </a:pPr>
            <a:r>
              <a:rPr lang="en-GB" sz="2000" dirty="0" smtClean="0">
                <a:solidFill>
                  <a:schemeClr val="tx1"/>
                </a:solidFill>
                <a:cs typeface="+mn-cs"/>
              </a:rPr>
              <a:t>Rational design of combination therapy holds promise to improve the outcomes of </a:t>
            </a:r>
            <a:r>
              <a:rPr lang="en-US" sz="2000" dirty="0"/>
              <a:t>patients with HCC</a:t>
            </a:r>
            <a:endParaRPr lang="en-GB" sz="2000" dirty="0" smtClean="0">
              <a:solidFill>
                <a:schemeClr val="tx1"/>
              </a:solidFill>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16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816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169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8169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8169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8169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816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169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eaLnBrk="1" hangingPunct="1"/>
            <a:r>
              <a:rPr lang="en-US" sz="2400" b="1">
                <a:solidFill>
                  <a:srgbClr val="FFFFFF"/>
                </a:solidFill>
                <a:latin typeface="Arial" charset="0"/>
              </a:rPr>
              <a:t>A 66-year-old asymptomatic man with known hepatitis C presents with a screening AFP of 120,000 and imaging evidence of multiple hepatic defects suggestive of extensive HCC and cirrhosis. Would you likely perform a liver biopsy?</a:t>
            </a:r>
          </a:p>
        </p:txBody>
      </p:sp>
      <p:graphicFrame>
        <p:nvGraphicFramePr>
          <p:cNvPr id="51202" name="Chart 5"/>
          <p:cNvGraphicFramePr>
            <a:graphicFrameLocks/>
          </p:cNvGraphicFramePr>
          <p:nvPr/>
        </p:nvGraphicFramePr>
        <p:xfrm>
          <a:off x="406400" y="2159000"/>
          <a:ext cx="8255000" cy="4445000"/>
        </p:xfrm>
        <a:graphic>
          <a:graphicData uri="http://schemas.openxmlformats.org/presentationml/2006/ole">
            <mc:AlternateContent xmlns:mc="http://schemas.openxmlformats.org/markup-compatibility/2006">
              <mc:Choice xmlns:v="urn:schemas-microsoft-com:vml" Requires="v">
                <p:oleObj spid="_x0000_s51204" r:id="rId4" imgW="8253302" imgH="4443617" progId="Excel.Chart.8">
                  <p:embed/>
                </p:oleObj>
              </mc:Choice>
              <mc:Fallback>
                <p:oleObj r:id="rId4" imgW="8253302" imgH="4443617" progId="Excel.Chart.8">
                  <p:embed/>
                  <p:pic>
                    <p:nvPicPr>
                      <p:cNvPr id="0" name="Char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00" y="2159000"/>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11" descr="66yoAsympHepCHCCLivBiopsy_v1tj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276600"/>
            <a:ext cx="7208838"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6" name="Title 1"/>
          <p:cNvSpPr>
            <a:spLocks noGrp="1"/>
          </p:cNvSpPr>
          <p:nvPr>
            <p:ph type="title"/>
          </p:nvPr>
        </p:nvSpPr>
        <p:spPr>
          <a:xfrm>
            <a:off x="685800" y="228600"/>
            <a:ext cx="7772400" cy="2819400"/>
          </a:xfrm>
        </p:spPr>
        <p:txBody>
          <a:bodyPr/>
          <a:lstStyle/>
          <a:p>
            <a:r>
              <a:rPr lang="en-US" sz="2400">
                <a:solidFill>
                  <a:srgbClr val="FFFF00"/>
                </a:solidFill>
                <a:latin typeface="Arial" charset="0"/>
                <a:ea typeface="ＭＳ Ｐゴシック" charset="0"/>
                <a:cs typeface="ＭＳ Ｐゴシック" charset="0"/>
              </a:rPr>
              <a:t>Case: A 66-yo asymptomatic man with hepatitis C presents with an AFP of 120,000 and imaging evidence suggestive of extensive HCC and cirrhosis. Liver biopsy? </a:t>
            </a:r>
          </a:p>
        </p:txBody>
      </p:sp>
      <p:sp>
        <p:nvSpPr>
          <p:cNvPr id="52227" name="TextBox 5"/>
          <p:cNvSpPr txBox="1">
            <a:spLocks noChangeArrowheads="1"/>
          </p:cNvSpPr>
          <p:nvPr/>
        </p:nvSpPr>
        <p:spPr bwMode="auto">
          <a:xfrm>
            <a:off x="141288" y="6400800"/>
            <a:ext cx="6945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a:r>
              <a:rPr lang="en-US">
                <a:solidFill>
                  <a:srgbClr val="FFFFFF"/>
                </a:solidFill>
                <a:latin typeface="Arial" charset="0"/>
              </a:rPr>
              <a:t>RTP GI Cancers Clinical Investigator Survey (N = 19), January 3-18, 2013 </a:t>
            </a:r>
          </a:p>
        </p:txBody>
      </p:sp>
      <p:sp>
        <p:nvSpPr>
          <p:cNvPr id="8" name="Content Placeholder 2"/>
          <p:cNvSpPr txBox="1">
            <a:spLocks/>
          </p:cNvSpPr>
          <p:nvPr/>
        </p:nvSpPr>
        <p:spPr bwMode="auto">
          <a:xfrm>
            <a:off x="228600" y="33528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p>
            <a:pPr algn="r" eaLnBrk="0" hangingPunct="0">
              <a:spcBef>
                <a:spcPct val="20000"/>
              </a:spcBef>
              <a:defRPr/>
            </a:pPr>
            <a:r>
              <a:rPr lang="en-US" sz="1800" kern="0" dirty="0">
                <a:solidFill>
                  <a:srgbClr val="FFFFFF"/>
                </a:solidFill>
                <a:latin typeface="Arial"/>
                <a:ea typeface="ＭＳ Ｐゴシック"/>
                <a:cs typeface="ＭＳ Ｐゴシック"/>
              </a:rPr>
              <a:t>Yes</a:t>
            </a:r>
          </a:p>
        </p:txBody>
      </p:sp>
      <p:sp>
        <p:nvSpPr>
          <p:cNvPr id="9" name="Content Placeholder 2"/>
          <p:cNvSpPr txBox="1">
            <a:spLocks/>
          </p:cNvSpPr>
          <p:nvPr/>
        </p:nvSpPr>
        <p:spPr bwMode="auto">
          <a:xfrm>
            <a:off x="228600" y="39624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p>
            <a:pPr algn="r" eaLnBrk="0" hangingPunct="0">
              <a:spcBef>
                <a:spcPct val="20000"/>
              </a:spcBef>
              <a:defRPr/>
            </a:pPr>
            <a:r>
              <a:rPr lang="en-US" sz="1800" kern="0" dirty="0">
                <a:solidFill>
                  <a:srgbClr val="FFFFFF"/>
                </a:solidFill>
                <a:latin typeface="Arial" charset="0"/>
              </a:rPr>
              <a:t>No</a:t>
            </a:r>
            <a:endParaRPr lang="en-US" sz="1800" kern="0" dirty="0">
              <a:solidFill>
                <a:srgbClr val="FFFFFF"/>
              </a:solidFill>
              <a:latin typeface="Arial"/>
              <a:ea typeface="ＭＳ Ｐゴシック"/>
              <a:cs typeface="ＭＳ Ｐゴシック"/>
            </a:endParaRPr>
          </a:p>
        </p:txBody>
      </p:sp>
      <p:sp>
        <p:nvSpPr>
          <p:cNvPr id="52230" name="Rectangle 9"/>
          <p:cNvSpPr>
            <a:spLocks noChangeArrowheads="1"/>
          </p:cNvSpPr>
          <p:nvPr/>
        </p:nvSpPr>
        <p:spPr bwMode="auto">
          <a:xfrm>
            <a:off x="3200400" y="3411538"/>
            <a:ext cx="2984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4</a:t>
            </a:r>
          </a:p>
        </p:txBody>
      </p:sp>
      <p:sp>
        <p:nvSpPr>
          <p:cNvPr id="52231" name="Rectangle 10"/>
          <p:cNvSpPr>
            <a:spLocks noChangeArrowheads="1"/>
          </p:cNvSpPr>
          <p:nvPr/>
        </p:nvSpPr>
        <p:spPr bwMode="auto">
          <a:xfrm>
            <a:off x="7924800" y="4021138"/>
            <a:ext cx="412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15</a:t>
            </a:r>
          </a:p>
        </p:txBody>
      </p:sp>
    </p:spTree>
  </p:cSld>
  <p:clrMapOvr>
    <a:masterClrMapping/>
  </p:clrMapOvr>
  <p:transition xmlns:p14="http://schemas.microsoft.com/office/powerpoint/2010/mai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eaLnBrk="1" hangingPunct="1"/>
            <a:r>
              <a:rPr lang="en-US" sz="2400" b="1">
                <a:solidFill>
                  <a:srgbClr val="FFFFFF"/>
                </a:solidFill>
                <a:latin typeface="Arial" charset="0"/>
              </a:rPr>
              <a:t>Do you generally recommend sorafenib for a patient with Child-Pugh B cirrhosis and metastatic HCC?</a:t>
            </a:r>
          </a:p>
        </p:txBody>
      </p:sp>
      <p:graphicFrame>
        <p:nvGraphicFramePr>
          <p:cNvPr id="23554" name="Chart 5"/>
          <p:cNvGraphicFramePr>
            <a:graphicFrameLocks/>
          </p:cNvGraphicFramePr>
          <p:nvPr/>
        </p:nvGraphicFramePr>
        <p:xfrm>
          <a:off x="406400" y="2159000"/>
          <a:ext cx="8255000" cy="4445000"/>
        </p:xfrm>
        <a:graphic>
          <a:graphicData uri="http://schemas.openxmlformats.org/presentationml/2006/ole">
            <mc:AlternateContent xmlns:mc="http://schemas.openxmlformats.org/markup-compatibility/2006">
              <mc:Choice xmlns:v="urn:schemas-microsoft-com:vml" Requires="v">
                <p:oleObj spid="_x0000_s23556" r:id="rId4" imgW="8253302" imgH="4443617" progId="Excel.Chart.8">
                  <p:embed/>
                </p:oleObj>
              </mc:Choice>
              <mc:Fallback>
                <p:oleObj r:id="rId4" imgW="8253302" imgH="4443617" progId="Excel.Chart.8">
                  <p:embed/>
                  <p:pic>
                    <p:nvPicPr>
                      <p:cNvPr id="0" name="Char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00" y="2159000"/>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7" descr="SorafenibChild-PughMetHCC_v1tj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76563" y="2362200"/>
            <a:ext cx="5938837" cy="277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itle 1"/>
          <p:cNvSpPr>
            <a:spLocks noGrp="1"/>
          </p:cNvSpPr>
          <p:nvPr>
            <p:ph type="title"/>
          </p:nvPr>
        </p:nvSpPr>
        <p:spPr>
          <a:xfrm>
            <a:off x="685800" y="457200"/>
            <a:ext cx="7772400" cy="1371600"/>
          </a:xfrm>
        </p:spPr>
        <p:txBody>
          <a:bodyPr/>
          <a:lstStyle/>
          <a:p>
            <a:r>
              <a:rPr lang="en-US" sz="2400">
                <a:solidFill>
                  <a:srgbClr val="FFFF00"/>
                </a:solidFill>
                <a:latin typeface="Arial" charset="0"/>
                <a:ea typeface="ＭＳ Ｐゴシック" charset="0"/>
                <a:cs typeface="ＭＳ Ｐゴシック" charset="0"/>
              </a:rPr>
              <a:t>Do you generally recommend sorafenib for a patient with Child-Pugh B cirrhosis and metastatic HCC? </a:t>
            </a:r>
          </a:p>
        </p:txBody>
      </p:sp>
      <p:sp>
        <p:nvSpPr>
          <p:cNvPr id="24579" name="TextBox 5"/>
          <p:cNvSpPr txBox="1">
            <a:spLocks noChangeArrowheads="1"/>
          </p:cNvSpPr>
          <p:nvPr/>
        </p:nvSpPr>
        <p:spPr bwMode="auto">
          <a:xfrm>
            <a:off x="141288" y="6400800"/>
            <a:ext cx="6945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a:r>
              <a:rPr lang="en-US">
                <a:solidFill>
                  <a:srgbClr val="FFFFFF"/>
                </a:solidFill>
                <a:latin typeface="Arial" charset="0"/>
              </a:rPr>
              <a:t>RTP GI Cancers Clinical Investigator Survey (N = 20), January 3-18, 2013 </a:t>
            </a:r>
          </a:p>
        </p:txBody>
      </p:sp>
      <p:sp>
        <p:nvSpPr>
          <p:cNvPr id="24580" name="Rectangle 7"/>
          <p:cNvSpPr>
            <a:spLocks noChangeArrowheads="1"/>
          </p:cNvSpPr>
          <p:nvPr/>
        </p:nvSpPr>
        <p:spPr bwMode="auto">
          <a:xfrm>
            <a:off x="2347913" y="2671763"/>
            <a:ext cx="4476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eaLnBrk="0" hangingPunct="0"/>
            <a:r>
              <a:rPr lang="en-US">
                <a:solidFill>
                  <a:srgbClr val="FFFFFF"/>
                </a:solidFill>
                <a:latin typeface="Arial" charset="0"/>
              </a:rPr>
              <a:t>No</a:t>
            </a:r>
          </a:p>
        </p:txBody>
      </p:sp>
      <p:sp>
        <p:nvSpPr>
          <p:cNvPr id="24581" name="Rectangle 8"/>
          <p:cNvSpPr>
            <a:spLocks noChangeArrowheads="1"/>
          </p:cNvSpPr>
          <p:nvPr/>
        </p:nvSpPr>
        <p:spPr bwMode="auto">
          <a:xfrm>
            <a:off x="211138" y="3225800"/>
            <a:ext cx="2584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eaLnBrk="0" hangingPunct="0"/>
            <a:r>
              <a:rPr lang="en-US">
                <a:solidFill>
                  <a:srgbClr val="FFFFFF"/>
                </a:solidFill>
                <a:latin typeface="Arial" charset="0"/>
              </a:rPr>
              <a:t>Yes, 400 mg twice per day</a:t>
            </a:r>
          </a:p>
        </p:txBody>
      </p:sp>
      <p:sp>
        <p:nvSpPr>
          <p:cNvPr id="24582" name="Rectangle 9"/>
          <p:cNvSpPr>
            <a:spLocks noChangeArrowheads="1"/>
          </p:cNvSpPr>
          <p:nvPr/>
        </p:nvSpPr>
        <p:spPr bwMode="auto">
          <a:xfrm>
            <a:off x="736600" y="3894138"/>
            <a:ext cx="20589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eaLnBrk="0" hangingPunct="0"/>
            <a:r>
              <a:rPr lang="en-US">
                <a:solidFill>
                  <a:srgbClr val="FFFFFF"/>
                </a:solidFill>
                <a:latin typeface="Arial" charset="0"/>
              </a:rPr>
              <a:t>Yes, 400 mg per day</a:t>
            </a:r>
          </a:p>
        </p:txBody>
      </p:sp>
      <p:sp>
        <p:nvSpPr>
          <p:cNvPr id="24583" name="Rectangle 10"/>
          <p:cNvSpPr>
            <a:spLocks noChangeArrowheads="1"/>
          </p:cNvSpPr>
          <p:nvPr/>
        </p:nvSpPr>
        <p:spPr bwMode="auto">
          <a:xfrm>
            <a:off x="314325" y="4538663"/>
            <a:ext cx="24812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eaLnBrk="0" hangingPunct="0"/>
            <a:r>
              <a:rPr lang="en-US">
                <a:solidFill>
                  <a:srgbClr val="FFFFFF"/>
                </a:solidFill>
                <a:latin typeface="Arial" charset="0"/>
              </a:rPr>
              <a:t>Yes, other dose/schedule</a:t>
            </a:r>
          </a:p>
        </p:txBody>
      </p:sp>
      <p:sp>
        <p:nvSpPr>
          <p:cNvPr id="24584" name="Rectangle 12"/>
          <p:cNvSpPr>
            <a:spLocks noChangeArrowheads="1"/>
          </p:cNvSpPr>
          <p:nvPr/>
        </p:nvSpPr>
        <p:spPr bwMode="auto">
          <a:xfrm>
            <a:off x="4805363" y="2671763"/>
            <a:ext cx="3000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4</a:t>
            </a:r>
          </a:p>
        </p:txBody>
      </p:sp>
      <p:sp>
        <p:nvSpPr>
          <p:cNvPr id="24585" name="Rectangle 13"/>
          <p:cNvSpPr>
            <a:spLocks noChangeArrowheads="1"/>
          </p:cNvSpPr>
          <p:nvPr/>
        </p:nvSpPr>
        <p:spPr bwMode="auto">
          <a:xfrm>
            <a:off x="4348163" y="3243263"/>
            <a:ext cx="3000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3</a:t>
            </a:r>
          </a:p>
        </p:txBody>
      </p:sp>
      <p:sp>
        <p:nvSpPr>
          <p:cNvPr id="24586" name="Rectangle 14"/>
          <p:cNvSpPr>
            <a:spLocks noChangeArrowheads="1"/>
          </p:cNvSpPr>
          <p:nvPr/>
        </p:nvSpPr>
        <p:spPr bwMode="auto">
          <a:xfrm>
            <a:off x="7853363" y="3886200"/>
            <a:ext cx="3984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11</a:t>
            </a:r>
          </a:p>
        </p:txBody>
      </p:sp>
      <p:sp>
        <p:nvSpPr>
          <p:cNvPr id="24587" name="Rectangle 15"/>
          <p:cNvSpPr>
            <a:spLocks noChangeArrowheads="1"/>
          </p:cNvSpPr>
          <p:nvPr/>
        </p:nvSpPr>
        <p:spPr bwMode="auto">
          <a:xfrm>
            <a:off x="3890963" y="4538663"/>
            <a:ext cx="3000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2</a:t>
            </a:r>
          </a:p>
        </p:txBody>
      </p:sp>
    </p:spTree>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eaLnBrk="1" hangingPunct="1"/>
            <a:r>
              <a:rPr lang="en-US" sz="2400" b="1">
                <a:solidFill>
                  <a:srgbClr val="FFFFFF"/>
                </a:solidFill>
                <a:latin typeface="Arial" charset="0"/>
              </a:rPr>
              <a:t>In general, which initial dose of sorafenib do you use for an 80-year-old patient without significant comorbidity?</a:t>
            </a:r>
          </a:p>
        </p:txBody>
      </p:sp>
      <p:graphicFrame>
        <p:nvGraphicFramePr>
          <p:cNvPr id="25602" name="Chart 5"/>
          <p:cNvGraphicFramePr>
            <a:graphicFrameLocks/>
          </p:cNvGraphicFramePr>
          <p:nvPr/>
        </p:nvGraphicFramePr>
        <p:xfrm>
          <a:off x="406400" y="2159000"/>
          <a:ext cx="8255000" cy="4445000"/>
        </p:xfrm>
        <a:graphic>
          <a:graphicData uri="http://schemas.openxmlformats.org/presentationml/2006/ole">
            <mc:AlternateContent xmlns:mc="http://schemas.openxmlformats.org/markup-compatibility/2006">
              <mc:Choice xmlns:v="urn:schemas-microsoft-com:vml" Requires="v">
                <p:oleObj spid="_x0000_s25604" r:id="rId4" imgW="8253302" imgH="4443617" progId="Excel.Chart.8">
                  <p:embed/>
                </p:oleObj>
              </mc:Choice>
              <mc:Fallback>
                <p:oleObj r:id="rId4" imgW="8253302" imgH="4443617" progId="Excel.Chart.8">
                  <p:embed/>
                  <p:pic>
                    <p:nvPicPr>
                      <p:cNvPr id="0" name="Char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00" y="2159000"/>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685800" y="228600"/>
            <a:ext cx="7772400" cy="2819400"/>
          </a:xfrm>
        </p:spPr>
        <p:txBody>
          <a:bodyPr/>
          <a:lstStyle/>
          <a:p>
            <a:r>
              <a:rPr lang="en-US" sz="2400">
                <a:solidFill>
                  <a:srgbClr val="FFFF00"/>
                </a:solidFill>
                <a:latin typeface="Arial" charset="0"/>
                <a:ea typeface="ＭＳ Ｐゴシック" charset="0"/>
                <a:cs typeface="ＭＳ Ｐゴシック" charset="0"/>
              </a:rPr>
              <a:t>Initial dose of sorafenib for an 80-year-old patient with HCC without significant comorbidity? </a:t>
            </a:r>
          </a:p>
        </p:txBody>
      </p:sp>
      <p:sp>
        <p:nvSpPr>
          <p:cNvPr id="26626" name="TextBox 5"/>
          <p:cNvSpPr txBox="1">
            <a:spLocks noChangeArrowheads="1"/>
          </p:cNvSpPr>
          <p:nvPr/>
        </p:nvSpPr>
        <p:spPr bwMode="auto">
          <a:xfrm>
            <a:off x="141288" y="6400800"/>
            <a:ext cx="6899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charset="0"/>
                <a:ea typeface="ＭＳ Ｐゴシック" charset="0"/>
                <a:cs typeface="ＭＳ Ｐゴシック" charset="0"/>
              </a:defRPr>
            </a:lvl1pPr>
            <a:lvl2pPr marL="742950" indent="-285750" eaLnBrk="0" hangingPunct="0">
              <a:defRPr sz="1600">
                <a:solidFill>
                  <a:schemeClr val="tx1"/>
                </a:solidFill>
                <a:latin typeface="Times" charset="0"/>
                <a:ea typeface="ＭＳ Ｐゴシック" charset="0"/>
              </a:defRPr>
            </a:lvl2pPr>
            <a:lvl3pPr marL="1143000" indent="-228600" eaLnBrk="0" hangingPunct="0">
              <a:defRPr sz="1600">
                <a:solidFill>
                  <a:schemeClr val="tx1"/>
                </a:solidFill>
                <a:latin typeface="Times" charset="0"/>
                <a:ea typeface="ＭＳ Ｐゴシック" charset="0"/>
              </a:defRPr>
            </a:lvl3pPr>
            <a:lvl4pPr marL="1600200" indent="-228600" eaLnBrk="0" hangingPunct="0">
              <a:defRPr sz="1600">
                <a:solidFill>
                  <a:schemeClr val="tx1"/>
                </a:solidFill>
                <a:latin typeface="Times" charset="0"/>
                <a:ea typeface="ＭＳ Ｐゴシック" charset="0"/>
              </a:defRPr>
            </a:lvl4pPr>
            <a:lvl5pPr marL="2057400" indent="-228600" eaLnBrk="0" hangingPunct="0">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defRPr sz="1600">
                <a:solidFill>
                  <a:schemeClr val="tx1"/>
                </a:solidFill>
                <a:latin typeface="Times" charset="0"/>
                <a:ea typeface="ＭＳ Ｐゴシック" charset="0"/>
              </a:defRPr>
            </a:lvl9pPr>
          </a:lstStyle>
          <a:p>
            <a:pPr algn="l"/>
            <a:r>
              <a:rPr lang="en-US">
                <a:solidFill>
                  <a:srgbClr val="FFFFFF"/>
                </a:solidFill>
                <a:latin typeface="Arial" charset="0"/>
              </a:rPr>
              <a:t>RTP GI Cancers Clinical Investigator Survey (N = 19), January 3-18, 2013 </a:t>
            </a:r>
          </a:p>
        </p:txBody>
      </p:sp>
      <p:sp>
        <p:nvSpPr>
          <p:cNvPr id="8" name="Content Placeholder 2"/>
          <p:cNvSpPr txBox="1">
            <a:spLocks/>
          </p:cNvSpPr>
          <p:nvPr/>
        </p:nvSpPr>
        <p:spPr bwMode="auto">
          <a:xfrm>
            <a:off x="76200" y="2925763"/>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p>
            <a:pPr algn="r" eaLnBrk="0" hangingPunct="0">
              <a:spcBef>
                <a:spcPct val="20000"/>
              </a:spcBef>
              <a:defRPr/>
            </a:pPr>
            <a:r>
              <a:rPr lang="en-US" sz="1800" dirty="0">
                <a:solidFill>
                  <a:srgbClr val="FFFFFF"/>
                </a:solidFill>
                <a:latin typeface="Arial" charset="0"/>
              </a:rPr>
              <a:t>400 mg BID</a:t>
            </a:r>
            <a:endParaRPr lang="en-US" sz="1800" kern="0" dirty="0">
              <a:solidFill>
                <a:srgbClr val="FFFFFF"/>
              </a:solidFill>
              <a:latin typeface="Arial"/>
              <a:ea typeface="ＭＳ Ｐゴシック"/>
              <a:cs typeface="ＭＳ Ｐゴシック"/>
            </a:endParaRPr>
          </a:p>
        </p:txBody>
      </p:sp>
      <p:sp>
        <p:nvSpPr>
          <p:cNvPr id="9" name="Content Placeholder 2"/>
          <p:cNvSpPr txBox="1">
            <a:spLocks/>
          </p:cNvSpPr>
          <p:nvPr/>
        </p:nvSpPr>
        <p:spPr bwMode="auto">
          <a:xfrm>
            <a:off x="228600" y="3581400"/>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p>
            <a:pPr algn="r" eaLnBrk="0" hangingPunct="0">
              <a:spcBef>
                <a:spcPct val="20000"/>
              </a:spcBef>
              <a:defRPr/>
            </a:pPr>
            <a:r>
              <a:rPr lang="en-US" sz="1800" dirty="0">
                <a:solidFill>
                  <a:srgbClr val="FFFFFF"/>
                </a:solidFill>
                <a:latin typeface="Arial" charset="0"/>
              </a:rPr>
              <a:t>400 mg QD</a:t>
            </a:r>
            <a:endParaRPr lang="en-US" sz="1800" kern="0" dirty="0">
              <a:solidFill>
                <a:srgbClr val="FFFFFF"/>
              </a:solidFill>
              <a:latin typeface="Arial"/>
              <a:ea typeface="ＭＳ Ｐゴシック"/>
              <a:cs typeface="ＭＳ Ｐゴシック"/>
            </a:endParaRPr>
          </a:p>
        </p:txBody>
      </p:sp>
      <p:sp>
        <p:nvSpPr>
          <p:cNvPr id="26629" name="Rectangle 9"/>
          <p:cNvSpPr>
            <a:spLocks noChangeArrowheads="1"/>
          </p:cNvSpPr>
          <p:nvPr/>
        </p:nvSpPr>
        <p:spPr bwMode="auto">
          <a:xfrm>
            <a:off x="4343400" y="301466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5</a:t>
            </a:r>
          </a:p>
        </p:txBody>
      </p:sp>
      <p:sp>
        <p:nvSpPr>
          <p:cNvPr id="26630" name="Rectangle 10"/>
          <p:cNvSpPr>
            <a:spLocks noChangeArrowheads="1"/>
          </p:cNvSpPr>
          <p:nvPr/>
        </p:nvSpPr>
        <p:spPr bwMode="auto">
          <a:xfrm>
            <a:off x="8197850" y="3640138"/>
            <a:ext cx="412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solidFill>
                  <a:srgbClr val="FFFFFF"/>
                </a:solidFill>
                <a:latin typeface="Arial" charset="0"/>
              </a:rPr>
              <a:t>14</a:t>
            </a:r>
          </a:p>
        </p:txBody>
      </p:sp>
      <p:pic>
        <p:nvPicPr>
          <p:cNvPr id="26631" name="Picture 2" descr="Sorafenib80yoHCC-initial_v2f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592888"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02" name="Rectangle 2"/>
          <p:cNvSpPr>
            <a:spLocks noGrp="1" noChangeArrowheads="1"/>
          </p:cNvSpPr>
          <p:nvPr>
            <p:ph type="title"/>
          </p:nvPr>
        </p:nvSpPr>
        <p:spPr>
          <a:xfrm>
            <a:off x="457200" y="274638"/>
            <a:ext cx="8432800" cy="944562"/>
          </a:xfrm>
        </p:spPr>
        <p:txBody>
          <a:bodyPr/>
          <a:lstStyle/>
          <a:p>
            <a:pPr algn="ctr" eaLnBrk="1" hangingPunct="1">
              <a:defRPr/>
            </a:pPr>
            <a:r>
              <a:rPr lang="en-US" smtClean="0">
                <a:solidFill>
                  <a:schemeClr val="accent2"/>
                </a:solidFill>
                <a:cs typeface="+mj-cs"/>
              </a:rPr>
              <a:t> Treatment Options for Patients With HCC</a:t>
            </a:r>
          </a:p>
        </p:txBody>
      </p:sp>
      <p:graphicFrame>
        <p:nvGraphicFramePr>
          <p:cNvPr id="1126403" name="Group 3"/>
          <p:cNvGraphicFramePr>
            <a:graphicFrameLocks noGrp="1"/>
          </p:cNvGraphicFramePr>
          <p:nvPr/>
        </p:nvGraphicFramePr>
        <p:xfrm>
          <a:off x="292100" y="1558925"/>
          <a:ext cx="8555038" cy="3749676"/>
        </p:xfrm>
        <a:graphic>
          <a:graphicData uri="http://schemas.openxmlformats.org/drawingml/2006/table">
            <a:tbl>
              <a:tblPr/>
              <a:tblGrid>
                <a:gridCol w="1946275"/>
                <a:gridCol w="3446463"/>
                <a:gridCol w="3162300"/>
              </a:tblGrid>
              <a:tr h="803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Stage of Disease</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Treatment Option</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000033"/>
                          </a:solidFill>
                          <a:effectLst/>
                          <a:latin typeface="Times" charset="0"/>
                          <a:ea typeface="ＭＳ Ｐゴシック" charset="0"/>
                        </a:rPr>
                        <a:t>Survival</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111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Early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Surgery/transplantation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PEI/RFA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33"/>
                          </a:solidFill>
                          <a:effectLst/>
                          <a:latin typeface="Times" charset="0"/>
                          <a:ea typeface="ＭＳ Ｐゴシック" charset="0"/>
                        </a:rPr>
                        <a:t>~</a:t>
                      </a:r>
                      <a:r>
                        <a:rPr kumimoji="0" lang="en-US" sz="2000" b="0" i="0" u="none" strike="noStrike" cap="none" normalizeH="0" baseline="0">
                          <a:ln>
                            <a:noFill/>
                          </a:ln>
                          <a:solidFill>
                            <a:srgbClr val="000033"/>
                          </a:solidFill>
                          <a:effectLst/>
                          <a:latin typeface="Times" charset="0"/>
                          <a:ea typeface="ＭＳ Ｐゴシック" charset="0"/>
                        </a:rPr>
                        <a:t>50%-75% at 5 years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33"/>
                          </a:solidFill>
                          <a:effectLst/>
                          <a:latin typeface="Times" charset="0"/>
                          <a:ea typeface="ＭＳ Ｐゴシック" charset="0"/>
                        </a:rPr>
                        <a:t>~</a:t>
                      </a:r>
                      <a:r>
                        <a:rPr kumimoji="0" lang="en-US" sz="2000" b="0" i="0" u="none" strike="noStrike" cap="none" normalizeH="0" baseline="0">
                          <a:ln>
                            <a:noFill/>
                          </a:ln>
                          <a:solidFill>
                            <a:srgbClr val="000033"/>
                          </a:solidFill>
                          <a:effectLst/>
                          <a:latin typeface="Times" charset="0"/>
                          <a:ea typeface="ＭＳ Ｐゴシック" charset="0"/>
                        </a:rPr>
                        <a:t>40%-50% at 5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05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Intermediate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TACE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33"/>
                          </a:solidFill>
                          <a:effectLst/>
                          <a:latin typeface="Times" charset="0"/>
                          <a:ea typeface="ＭＳ Ｐゴシック" charset="0"/>
                        </a:rPr>
                        <a:t>~</a:t>
                      </a:r>
                      <a:r>
                        <a:rPr kumimoji="0" lang="en-US" sz="2000" b="0" i="0" u="none" strike="noStrike" cap="none" normalizeH="0" baseline="0">
                          <a:ln>
                            <a:noFill/>
                          </a:ln>
                          <a:solidFill>
                            <a:srgbClr val="000033"/>
                          </a:solidFill>
                          <a:effectLst/>
                          <a:latin typeface="Times" charset="0"/>
                          <a:ea typeface="ＭＳ Ｐゴシック" charset="0"/>
                        </a:rPr>
                        <a:t>40%-60% at 2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4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33"/>
                          </a:solidFill>
                          <a:effectLst/>
                          <a:latin typeface="Times" charset="0"/>
                          <a:ea typeface="ＭＳ Ｐゴシック" charset="0"/>
                        </a:rPr>
                        <a:t>Advanced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a:ln>
                            <a:noFill/>
                          </a:ln>
                          <a:solidFill>
                            <a:srgbClr val="000033"/>
                          </a:solidFill>
                          <a:effectLst/>
                          <a:latin typeface="Times" charset="0"/>
                          <a:ea typeface="ＭＳ Ｐゴシック" charset="0"/>
                        </a:rPr>
                        <a:t>Sorafenib</a:t>
                      </a:r>
                      <a:r>
                        <a:rPr kumimoji="0" lang="en-US" sz="2000" b="0" i="0" u="none" strike="noStrike" cap="none" normalizeH="0" baseline="0" dirty="0" smtClean="0">
                          <a:ln>
                            <a:noFill/>
                          </a:ln>
                          <a:solidFill>
                            <a:srgbClr val="000033"/>
                          </a:solidFill>
                          <a:effectLst/>
                          <a:latin typeface="Times" charset="0"/>
                          <a:ea typeface="ＭＳ Ｐゴシック" charset="0"/>
                        </a:rPr>
                        <a:t>/clinical </a:t>
                      </a:r>
                      <a:r>
                        <a:rPr kumimoji="0" lang="en-US" sz="2000" b="0" i="0" u="none" strike="noStrike" cap="none" normalizeH="0" baseline="0" dirty="0">
                          <a:ln>
                            <a:noFill/>
                          </a:ln>
                          <a:solidFill>
                            <a:srgbClr val="000033"/>
                          </a:solidFill>
                          <a:effectLst/>
                          <a:latin typeface="Times" charset="0"/>
                          <a:ea typeface="ＭＳ Ｐゴシック" charset="0"/>
                        </a:rPr>
                        <a:t>trials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000033"/>
                          </a:solidFill>
                          <a:effectLst/>
                          <a:latin typeface="Times" charset="0"/>
                          <a:ea typeface="ＭＳ Ｐゴシック" charset="0"/>
                        </a:rPr>
                        <a:t>&lt;30% at 1 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7672" name="Rectangle 5"/>
          <p:cNvSpPr>
            <a:spLocks noChangeArrowheads="1"/>
          </p:cNvSpPr>
          <p:nvPr/>
        </p:nvSpPr>
        <p:spPr bwMode="auto">
          <a:xfrm>
            <a:off x="136525" y="5775325"/>
            <a:ext cx="9007475"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lgn="l">
              <a:lnSpc>
                <a:spcPct val="80000"/>
              </a:lnSpc>
              <a:spcBef>
                <a:spcPct val="20000"/>
              </a:spcBef>
            </a:pPr>
            <a:r>
              <a:rPr lang="sv-SE" sz="1200">
                <a:latin typeface="Arial" charset="0"/>
                <a:cs typeface="Arial" charset="0"/>
              </a:rPr>
              <a:t>*</a:t>
            </a:r>
            <a:r>
              <a:rPr lang="sv-SE" sz="1400">
                <a:latin typeface="Arial" charset="0"/>
                <a:cs typeface="Arial" charset="0"/>
              </a:rPr>
              <a:t>Monotherapy or combination chemotherapy, </a:t>
            </a:r>
            <a:r>
              <a:rPr lang="en-US" sz="1400">
                <a:latin typeface="Arial" charset="0"/>
                <a:cs typeface="Arial" charset="0"/>
              </a:rPr>
              <a:t>immunotherapy, internal radiation, tamoxifen, antiandrogen agents failed to demonstrate a survival benefit.</a:t>
            </a:r>
          </a:p>
          <a:p>
            <a:pPr algn="l">
              <a:lnSpc>
                <a:spcPct val="80000"/>
              </a:lnSpc>
              <a:spcBef>
                <a:spcPct val="20000"/>
              </a:spcBef>
            </a:pPr>
            <a:r>
              <a:rPr lang="en-US" sz="1400">
                <a:latin typeface="Arial" charset="0"/>
                <a:cs typeface="Arial" charset="0"/>
              </a:rPr>
              <a:t>PEI/RFA = percutaneous ethanol injection/radiofrequency ablation; TACE = transarterial chemoembolization.</a:t>
            </a:r>
            <a:br>
              <a:rPr lang="en-US" sz="1400">
                <a:latin typeface="Arial" charset="0"/>
                <a:cs typeface="Arial" charset="0"/>
              </a:rPr>
            </a:br>
            <a:endParaRPr lang="sv-SE" sz="1400">
              <a:latin typeface="Arial" charset="0"/>
              <a:cs typeface="Arial" charset="0"/>
            </a:endParaRPr>
          </a:p>
          <a:p>
            <a:pPr algn="l">
              <a:lnSpc>
                <a:spcPct val="80000"/>
              </a:lnSpc>
              <a:spcBef>
                <a:spcPct val="20000"/>
              </a:spcBef>
            </a:pPr>
            <a:r>
              <a:rPr lang="sv-SE" sz="1200">
                <a:latin typeface="Arial" charset="0"/>
                <a:cs typeface="Arial" charset="0"/>
              </a:rPr>
              <a:t>Llovet JM. </a:t>
            </a:r>
            <a:r>
              <a:rPr lang="sv-SE" sz="1200" i="1">
                <a:latin typeface="Arial" charset="0"/>
                <a:cs typeface="Arial" charset="0"/>
              </a:rPr>
              <a:t>J Gastroenterol</a:t>
            </a:r>
            <a:r>
              <a:rPr lang="sv-SE" sz="1200">
                <a:latin typeface="Arial" charset="0"/>
                <a:cs typeface="Arial" charset="0"/>
              </a:rPr>
              <a:t>. 2005;40:225-235.</a:t>
            </a:r>
            <a:endParaRPr lang="en-GB" sz="1200">
              <a:latin typeface="Arial" charset="0"/>
              <a:cs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503363"/>
            <a:ext cx="7289800" cy="43497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9698" name="Text Box 3"/>
          <p:cNvSpPr txBox="1">
            <a:spLocks noChangeArrowheads="1"/>
          </p:cNvSpPr>
          <p:nvPr/>
        </p:nvSpPr>
        <p:spPr bwMode="auto">
          <a:xfrm>
            <a:off x="417513" y="6418263"/>
            <a:ext cx="73025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cs typeface="ＭＳ Ｐゴシック"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5pPr>
            <a:lvl6pPr marL="2514600" indent="-228600" algn="ct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6pPr>
            <a:lvl7pPr marL="2971800" indent="-228600" algn="ct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7pPr>
            <a:lvl8pPr marL="3429000" indent="-228600" algn="ct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8pPr>
            <a:lvl9pPr marL="3886200" indent="-228600" algn="ctr"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1600">
                <a:solidFill>
                  <a:schemeClr val="tx1"/>
                </a:solidFill>
                <a:latin typeface="Times" charset="0"/>
                <a:ea typeface="ＭＳ Ｐゴシック" charset="0"/>
              </a:defRPr>
            </a:lvl9pPr>
          </a:lstStyle>
          <a:p>
            <a:pPr algn="l" eaLnBrk="1">
              <a:lnSpc>
                <a:spcPct val="97000"/>
              </a:lnSpc>
              <a:buClr>
                <a:srgbClr val="000000"/>
              </a:buClr>
              <a:buSzPct val="45000"/>
              <a:buFont typeface="StarSymbol" charset="0"/>
              <a:buNone/>
            </a:pPr>
            <a:r>
              <a:rPr lang="en-GB" sz="1200" b="1">
                <a:solidFill>
                  <a:srgbClr val="000000"/>
                </a:solidFill>
                <a:latin typeface="Arial" charset="0"/>
              </a:rPr>
              <a:t>Llovet, J. M. et al. J. Natl. Cancer Inst. 2008 100:698-711</a:t>
            </a:r>
          </a:p>
        </p:txBody>
      </p:sp>
      <p:sp>
        <p:nvSpPr>
          <p:cNvPr id="1129476" name="Rectangle 4"/>
          <p:cNvSpPr>
            <a:spLocks noGrp="1" noChangeArrowheads="1"/>
          </p:cNvSpPr>
          <p:nvPr>
            <p:ph type="title"/>
          </p:nvPr>
        </p:nvSpPr>
        <p:spPr>
          <a:xfrm>
            <a:off x="355600" y="239713"/>
            <a:ext cx="8255000" cy="1143000"/>
          </a:xfrm>
        </p:spPr>
        <p:txBody>
          <a:bodyPr/>
          <a:lstStyle/>
          <a:p>
            <a:pPr algn="ctr">
              <a:defRPr/>
            </a:pPr>
            <a:r>
              <a:rPr lang="en-US" sz="3600" dirty="0">
                <a:solidFill>
                  <a:schemeClr val="accent2"/>
                </a:solidFill>
              </a:rPr>
              <a:t>Barcelona Clinic Liver Cancer (BCLC)</a:t>
            </a:r>
            <a:r>
              <a:rPr lang="es-ES_tradnl" sz="3600" dirty="0" smtClean="0">
                <a:solidFill>
                  <a:schemeClr val="accent2"/>
                </a:solidFill>
                <a:cs typeface="+mj-cs"/>
              </a:rPr>
              <a:t> </a:t>
            </a:r>
            <a:r>
              <a:rPr lang="es-ES_tradnl" sz="3600" dirty="0" err="1" smtClean="0">
                <a:solidFill>
                  <a:schemeClr val="accent2"/>
                </a:solidFill>
                <a:cs typeface="+mj-cs"/>
              </a:rPr>
              <a:t>Staging</a:t>
            </a:r>
            <a:r>
              <a:rPr lang="es-ES_tradnl" sz="3600" dirty="0" smtClean="0">
                <a:solidFill>
                  <a:schemeClr val="accent2"/>
                </a:solidFill>
                <a:cs typeface="+mj-cs"/>
              </a:rPr>
              <a:t> and </a:t>
            </a:r>
            <a:r>
              <a:rPr lang="es-ES_tradnl" sz="3600" dirty="0" err="1" smtClean="0">
                <a:solidFill>
                  <a:schemeClr val="accent2"/>
                </a:solidFill>
                <a:cs typeface="+mj-cs"/>
              </a:rPr>
              <a:t>Treatment</a:t>
            </a:r>
            <a:r>
              <a:rPr lang="es-ES_tradnl" sz="3600" dirty="0" smtClean="0">
                <a:solidFill>
                  <a:schemeClr val="accent2"/>
                </a:solidFill>
                <a:cs typeface="+mj-cs"/>
              </a:rPr>
              <a:t> </a:t>
            </a:r>
            <a:r>
              <a:rPr lang="es-ES_tradnl" sz="3600" dirty="0" err="1" smtClean="0">
                <a:solidFill>
                  <a:schemeClr val="accent2"/>
                </a:solidFill>
                <a:cs typeface="+mj-cs"/>
              </a:rPr>
              <a:t>Strategy</a:t>
            </a:r>
            <a:r>
              <a:rPr lang="es-ES_tradnl" sz="3600" dirty="0" smtClean="0">
                <a:solidFill>
                  <a:schemeClr val="accent2"/>
                </a:solidFill>
                <a:cs typeface="+mj-cs"/>
              </a:rPr>
              <a:t> </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descr="ZhuGraph1.png"/>
          <p:cNvPicPr>
            <a:picLocks noChangeAspect="1"/>
          </p:cNvPicPr>
          <p:nvPr/>
        </p:nvPicPr>
        <p:blipFill>
          <a:blip r:embed="rId3">
            <a:extLst>
              <a:ext uri="{28A0092B-C50C-407E-A947-70E740481C1C}">
                <a14:useLocalDpi xmlns:a14="http://schemas.microsoft.com/office/drawing/2010/main" val="0"/>
              </a:ext>
            </a:extLst>
          </a:blip>
          <a:srcRect t="2097" b="1813"/>
          <a:stretch>
            <a:fillRect/>
          </a:stretch>
        </p:blipFill>
        <p:spPr bwMode="auto">
          <a:xfrm>
            <a:off x="1665288" y="922338"/>
            <a:ext cx="5535612" cy="58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0499" name="Rectangle 3"/>
          <p:cNvSpPr>
            <a:spLocks noChangeArrowheads="1"/>
          </p:cNvSpPr>
          <p:nvPr/>
        </p:nvSpPr>
        <p:spPr bwMode="auto">
          <a:xfrm>
            <a:off x="1927225" y="155575"/>
            <a:ext cx="5289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3600" b="1">
                <a:solidFill>
                  <a:schemeClr val="accent2"/>
                </a:solidFill>
                <a:cs typeface="+mn-cs"/>
              </a:rPr>
              <a:t>TACE-Dual Blood Supply</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ＭＳ Ｐゴシック"/>
        <a:cs typeface=""/>
      </a:majorFont>
      <a:minorFont>
        <a:latin typeface="Time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a:themeElements>
    <a:clrScheme name="2_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2_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lank">
  <a:themeElements>
    <a:clrScheme name="1_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lank">
      <a:majorFont>
        <a:latin typeface="Times"/>
        <a:ea typeface="ＭＳ Ｐゴシック"/>
        <a:cs typeface="ＭＳ Ｐゴシック"/>
      </a:majorFont>
      <a:minorFont>
        <a:latin typeface="Times"/>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1_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22624</TotalTime>
  <Words>1727</Words>
  <Application>Microsoft Macintosh PowerPoint</Application>
  <PresentationFormat>On-screen Show (4:3)</PresentationFormat>
  <Paragraphs>263</Paragraphs>
  <Slides>23</Slides>
  <Notes>23</Notes>
  <HiddenSlides>0</HiddenSlides>
  <MMClips>0</MMClips>
  <ScaleCrop>false</ScaleCrop>
  <HeadingPairs>
    <vt:vector size="8" baseType="variant">
      <vt:variant>
        <vt:lpstr>Fonts Used</vt:lpstr>
      </vt:variant>
      <vt:variant>
        <vt:i4>7</vt:i4>
      </vt:variant>
      <vt:variant>
        <vt:lpstr>Theme</vt:lpstr>
      </vt:variant>
      <vt:variant>
        <vt:i4>5</vt:i4>
      </vt:variant>
      <vt:variant>
        <vt:lpstr>Embedded OLE Servers</vt:lpstr>
      </vt:variant>
      <vt:variant>
        <vt:i4>2</vt:i4>
      </vt:variant>
      <vt:variant>
        <vt:lpstr>Slide Titles</vt:lpstr>
      </vt:variant>
      <vt:variant>
        <vt:i4>23</vt:i4>
      </vt:variant>
    </vt:vector>
  </HeadingPairs>
  <TitlesOfParts>
    <vt:vector size="37" baseType="lpstr">
      <vt:lpstr>Times</vt:lpstr>
      <vt:lpstr>ＭＳ Ｐゴシック</vt:lpstr>
      <vt:lpstr>Arial</vt:lpstr>
      <vt:lpstr>Times New Roman</vt:lpstr>
      <vt:lpstr>StarSymbol</vt:lpstr>
      <vt:lpstr>Wingdings</vt:lpstr>
      <vt:lpstr>Calibri</vt:lpstr>
      <vt:lpstr>Blank</vt:lpstr>
      <vt:lpstr>Default Design</vt:lpstr>
      <vt:lpstr>2_Blank</vt:lpstr>
      <vt:lpstr>1_Blank</vt:lpstr>
      <vt:lpstr>Blank Presentation</vt:lpstr>
      <vt:lpstr>Microsoft PowerPoint Presentation</vt:lpstr>
      <vt:lpstr>Excel.Chart.8</vt:lpstr>
      <vt:lpstr>PowerPoint Presentation</vt:lpstr>
      <vt:lpstr>PowerPoint Presentation</vt:lpstr>
      <vt:lpstr>PowerPoint Presentation</vt:lpstr>
      <vt:lpstr>Do you generally recommend sorafenib for a patient with Child-Pugh B cirrhosis and metastatic HCC? </vt:lpstr>
      <vt:lpstr>PowerPoint Presentation</vt:lpstr>
      <vt:lpstr>Initial dose of sorafenib for an 80-year-old patient with HCC without significant comorbidity? </vt:lpstr>
      <vt:lpstr> Treatment Options for Patients With HCC</vt:lpstr>
      <vt:lpstr>Barcelona Clinic Liver Cancer (BCLC) Staging and Treatment Strategy </vt:lpstr>
      <vt:lpstr>PowerPoint Presentation</vt:lpstr>
      <vt:lpstr>Efficacy of TACE in HCC</vt:lpstr>
      <vt:lpstr>Unresolved issues in TACE and other local treatment modalities for unresectable disease</vt:lpstr>
      <vt:lpstr>Combining sorafenib with TACE for unresectable HCC</vt:lpstr>
      <vt:lpstr>Systemic therapy for HCC</vt:lpstr>
      <vt:lpstr>SHARP1 vs Asia-Pacific Study2: Efficacy</vt:lpstr>
      <vt:lpstr>Unanswered questions </vt:lpstr>
      <vt:lpstr>GIDEON Study</vt:lpstr>
      <vt:lpstr>Additional Targeted Agents/Regimens under Phase III Development in Advanced HCC</vt:lpstr>
      <vt:lpstr>Phase II Study of  Ramucirumab (IMC-1121B)  in Advanced HCC</vt:lpstr>
      <vt:lpstr>PowerPoint Presentation</vt:lpstr>
      <vt:lpstr>PowerPoint Presentation</vt:lpstr>
      <vt:lpstr>Conclusions</vt:lpstr>
      <vt:lpstr>PowerPoint Presentation</vt:lpstr>
      <vt:lpstr>Case: A 66-yo asymptomatic man with hepatitis C presents with an AFP of 120,000 and imaging evidence suggestive of extensive HCC and cirrhosis. Liver biopsy? </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1557</cp:revision>
  <cp:lastPrinted>2013-01-25T20:56:43Z</cp:lastPrinted>
  <dcterms:created xsi:type="dcterms:W3CDTF">2005-03-15T13:06:35Z</dcterms:created>
  <dcterms:modified xsi:type="dcterms:W3CDTF">2013-03-12T17:37:11Z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-1510142007</vt:i4>
  </property>
  <property fmtid="{D5CDD505-2E9C-101B-9397-08002B2CF9AE}" pid="3" name="_NewReviewCycle">
    <vt:lpwstr/>
  </property>
  <property fmtid="{D5CDD505-2E9C-101B-9397-08002B2CF9AE}" pid="4" name="_EmailSubject">
    <vt:lpwstr>Your assignment for the ASCO GI program with Dr Love</vt:lpwstr>
  </property>
  <property fmtid="{D5CDD505-2E9C-101B-9397-08002B2CF9AE}" pid="5" name="_AuthorEmail">
    <vt:lpwstr>AZHU@PARTNERS.ORG</vt:lpwstr>
  </property>
  <property fmtid="{D5CDD505-2E9C-101B-9397-08002B2CF9AE}" pid="6" name="_AuthorEmailDisplayName">
    <vt:lpwstr>Zhu, Andrew X.,M.D.,Ph.D.</vt:lpwstr>
  </property>
</Properties>
</file>