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embeddings/oleObject1.bin" ContentType="application/vnd.openxmlformats-officedocument.oleObject"/>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7"/>
  </p:notesMasterIdLst>
  <p:sldIdLst>
    <p:sldId id="564" r:id="rId3"/>
    <p:sldId id="557" r:id="rId4"/>
    <p:sldId id="565" r:id="rId5"/>
    <p:sldId id="566" r:id="rId6"/>
    <p:sldId id="567" r:id="rId7"/>
    <p:sldId id="561" r:id="rId8"/>
    <p:sldId id="402" r:id="rId9"/>
    <p:sldId id="538" r:id="rId10"/>
    <p:sldId id="421" r:id="rId11"/>
    <p:sldId id="370" r:id="rId12"/>
    <p:sldId id="479" r:id="rId13"/>
    <p:sldId id="438" r:id="rId14"/>
    <p:sldId id="541" r:id="rId15"/>
    <p:sldId id="423" r:id="rId16"/>
    <p:sldId id="431" r:id="rId17"/>
    <p:sldId id="568" r:id="rId18"/>
    <p:sldId id="555" r:id="rId19"/>
    <p:sldId id="434" r:id="rId20"/>
    <p:sldId id="435" r:id="rId21"/>
    <p:sldId id="471" r:id="rId22"/>
    <p:sldId id="472" r:id="rId23"/>
    <p:sldId id="473" r:id="rId24"/>
    <p:sldId id="556" r:id="rId25"/>
    <p:sldId id="343" r:id="rId26"/>
  </p:sldIdLst>
  <p:sldSz cx="9144000" cy="6858000" type="screen4x3"/>
  <p:notesSz cx="6858000" cy="9144000"/>
  <p:custDataLst>
    <p:tags r:id="rId29"/>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990000"/>
    <a:srgbClr val="000066"/>
    <a:srgbClr val="990033"/>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7862" autoAdjust="0"/>
    <p:restoredTop sz="99371" autoAdjust="0"/>
  </p:normalViewPr>
  <p:slideViewPr>
    <p:cSldViewPr>
      <p:cViewPr>
        <p:scale>
          <a:sx n="100" d="100"/>
          <a:sy n="100" d="100"/>
        </p:scale>
        <p:origin x="-2328"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tags" Target="tags/tag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I don't know</c:v>
                </c:pt>
                <c:pt idx="1">
                  <c:v>Disagree</c:v>
                </c:pt>
                <c:pt idx="2">
                  <c:v>Agree</c:v>
                </c:pt>
              </c:strCache>
            </c:strRef>
          </c:cat>
          <c:val>
            <c:numRef>
              <c:f>Sheet1!$B$2:$B$4</c:f>
              <c:numCache>
                <c:formatCode>0%</c:formatCode>
                <c:ptCount val="3"/>
                <c:pt idx="0">
                  <c:v>0.27</c:v>
                </c:pt>
                <c:pt idx="1">
                  <c:v>0.45</c:v>
                </c:pt>
                <c:pt idx="2">
                  <c:v>0.27</c:v>
                </c:pt>
              </c:numCache>
            </c:numRef>
          </c:val>
        </c:ser>
        <c:dLbls>
          <c:showLegendKey val="0"/>
          <c:showVal val="0"/>
          <c:showCatName val="0"/>
          <c:showSerName val="0"/>
          <c:showPercent val="0"/>
          <c:showBubbleSize val="0"/>
        </c:dLbls>
        <c:gapWidth val="150"/>
        <c:axId val="400633720"/>
        <c:axId val="400586216"/>
      </c:barChart>
      <c:catAx>
        <c:axId val="400633720"/>
        <c:scaling>
          <c:orientation val="minMax"/>
        </c:scaling>
        <c:delete val="0"/>
        <c:axPos val="l"/>
        <c:majorTickMark val="out"/>
        <c:minorTickMark val="none"/>
        <c:tickLblPos val="nextTo"/>
        <c:txPr>
          <a:bodyPr/>
          <a:lstStyle/>
          <a:p>
            <a:pPr algn="r">
              <a:defRPr sz="1600"/>
            </a:pPr>
            <a:endParaRPr lang="en-US"/>
          </a:p>
        </c:txPr>
        <c:crossAx val="400586216"/>
        <c:crosses val="autoZero"/>
        <c:auto val="1"/>
        <c:lblAlgn val="ctr"/>
        <c:lblOffset val="100"/>
        <c:noMultiLvlLbl val="0"/>
      </c:catAx>
      <c:valAx>
        <c:axId val="400586216"/>
        <c:scaling>
          <c:orientation val="minMax"/>
        </c:scaling>
        <c:delete val="0"/>
        <c:axPos val="b"/>
        <c:numFmt formatCode="0%" sourceLinked="1"/>
        <c:majorTickMark val="out"/>
        <c:minorTickMark val="none"/>
        <c:tickLblPos val="nextTo"/>
        <c:txPr>
          <a:bodyPr/>
          <a:lstStyle/>
          <a:p>
            <a:pPr>
              <a:defRPr sz="1600"/>
            </a:pPr>
            <a:endParaRPr lang="en-US"/>
          </a:p>
        </c:txPr>
        <c:crossAx val="40063372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26474108960679"/>
          <c:y val="0.0448275862068965"/>
          <c:w val="0.59860168763951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Temozolomide</c:v>
                </c:pt>
                <c:pt idx="2">
                  <c:v>Sunitinib</c:v>
                </c:pt>
                <c:pt idx="3">
                  <c:v>Everolimus</c:v>
                </c:pt>
                <c:pt idx="4">
                  <c:v>Octreotide</c:v>
                </c:pt>
                <c:pt idx="5">
                  <c:v>None/observation only</c:v>
                </c:pt>
              </c:strCache>
            </c:strRef>
          </c:cat>
          <c:val>
            <c:numRef>
              <c:f>Sheet1!$B$2:$B$7</c:f>
              <c:numCache>
                <c:formatCode>0%</c:formatCode>
                <c:ptCount val="6"/>
                <c:pt idx="0">
                  <c:v>0.05</c:v>
                </c:pt>
                <c:pt idx="1">
                  <c:v>0.0</c:v>
                </c:pt>
                <c:pt idx="2">
                  <c:v>0.08</c:v>
                </c:pt>
                <c:pt idx="3">
                  <c:v>0.13</c:v>
                </c:pt>
                <c:pt idx="4">
                  <c:v>0.34</c:v>
                </c:pt>
                <c:pt idx="5">
                  <c:v>0.4</c:v>
                </c:pt>
              </c:numCache>
            </c:numRef>
          </c:val>
        </c:ser>
        <c:dLbls>
          <c:showLegendKey val="0"/>
          <c:showVal val="0"/>
          <c:showCatName val="0"/>
          <c:showSerName val="0"/>
          <c:showPercent val="0"/>
          <c:showBubbleSize val="0"/>
        </c:dLbls>
        <c:gapWidth val="150"/>
        <c:axId val="512959160"/>
        <c:axId val="512962248"/>
      </c:barChart>
      <c:catAx>
        <c:axId val="512959160"/>
        <c:scaling>
          <c:orientation val="minMax"/>
        </c:scaling>
        <c:delete val="0"/>
        <c:axPos val="l"/>
        <c:numFmt formatCode="General" sourceLinked="1"/>
        <c:majorTickMark val="out"/>
        <c:minorTickMark val="none"/>
        <c:tickLblPos val="nextTo"/>
        <c:txPr>
          <a:bodyPr/>
          <a:lstStyle/>
          <a:p>
            <a:pPr algn="r">
              <a:defRPr sz="1600"/>
            </a:pPr>
            <a:endParaRPr lang="en-US"/>
          </a:p>
        </c:txPr>
        <c:crossAx val="512962248"/>
        <c:crosses val="autoZero"/>
        <c:auto val="1"/>
        <c:lblAlgn val="ctr"/>
        <c:lblOffset val="100"/>
        <c:noMultiLvlLbl val="0"/>
      </c:catAx>
      <c:valAx>
        <c:axId val="512962248"/>
        <c:scaling>
          <c:orientation val="minMax"/>
        </c:scaling>
        <c:delete val="0"/>
        <c:axPos val="b"/>
        <c:numFmt formatCode="0%" sourceLinked="1"/>
        <c:majorTickMark val="out"/>
        <c:minorTickMark val="none"/>
        <c:tickLblPos val="nextTo"/>
        <c:txPr>
          <a:bodyPr/>
          <a:lstStyle/>
          <a:p>
            <a:pPr>
              <a:defRPr sz="1600"/>
            </a:pPr>
            <a:endParaRPr lang="en-US"/>
          </a:p>
        </c:txPr>
        <c:crossAx val="51295916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26474108960679"/>
          <c:y val="0.0448275862068965"/>
          <c:w val="0.59860168763951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Other chemotherapy</c:v>
                </c:pt>
                <c:pt idx="2">
                  <c:v>Temozolomide</c:v>
                </c:pt>
                <c:pt idx="3">
                  <c:v>Sunitinib</c:v>
                </c:pt>
                <c:pt idx="4">
                  <c:v>Everolimus</c:v>
                </c:pt>
                <c:pt idx="5">
                  <c:v>Octreotide</c:v>
                </c:pt>
              </c:strCache>
            </c:strRef>
          </c:cat>
          <c:val>
            <c:numRef>
              <c:f>Sheet1!$B$2:$B$7</c:f>
              <c:numCache>
                <c:formatCode>0%</c:formatCode>
                <c:ptCount val="6"/>
                <c:pt idx="0">
                  <c:v>0.02</c:v>
                </c:pt>
                <c:pt idx="1">
                  <c:v>0.15</c:v>
                </c:pt>
                <c:pt idx="2">
                  <c:v>0.08</c:v>
                </c:pt>
                <c:pt idx="3">
                  <c:v>0.25</c:v>
                </c:pt>
                <c:pt idx="4">
                  <c:v>0.33</c:v>
                </c:pt>
                <c:pt idx="5">
                  <c:v>0.18</c:v>
                </c:pt>
              </c:numCache>
            </c:numRef>
          </c:val>
        </c:ser>
        <c:dLbls>
          <c:showLegendKey val="0"/>
          <c:showVal val="0"/>
          <c:showCatName val="0"/>
          <c:showSerName val="0"/>
          <c:showPercent val="0"/>
          <c:showBubbleSize val="0"/>
        </c:dLbls>
        <c:gapWidth val="150"/>
        <c:axId val="513021608"/>
        <c:axId val="513024696"/>
      </c:barChart>
      <c:catAx>
        <c:axId val="513021608"/>
        <c:scaling>
          <c:orientation val="minMax"/>
        </c:scaling>
        <c:delete val="0"/>
        <c:axPos val="l"/>
        <c:numFmt formatCode="General" sourceLinked="1"/>
        <c:majorTickMark val="out"/>
        <c:minorTickMark val="none"/>
        <c:tickLblPos val="nextTo"/>
        <c:txPr>
          <a:bodyPr/>
          <a:lstStyle/>
          <a:p>
            <a:pPr algn="r">
              <a:defRPr sz="1600"/>
            </a:pPr>
            <a:endParaRPr lang="en-US"/>
          </a:p>
        </c:txPr>
        <c:crossAx val="513024696"/>
        <c:crosses val="autoZero"/>
        <c:auto val="1"/>
        <c:lblAlgn val="ctr"/>
        <c:lblOffset val="100"/>
        <c:noMultiLvlLbl val="0"/>
      </c:catAx>
      <c:valAx>
        <c:axId val="513024696"/>
        <c:scaling>
          <c:orientation val="minMax"/>
        </c:scaling>
        <c:delete val="0"/>
        <c:axPos val="b"/>
        <c:numFmt formatCode="0%" sourceLinked="1"/>
        <c:majorTickMark val="out"/>
        <c:minorTickMark val="none"/>
        <c:tickLblPos val="nextTo"/>
        <c:txPr>
          <a:bodyPr/>
          <a:lstStyle/>
          <a:p>
            <a:pPr>
              <a:defRPr sz="1600"/>
            </a:pPr>
            <a:endParaRPr lang="en-US"/>
          </a:p>
        </c:txPr>
        <c:crossAx val="51302160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244EBAD-A310-41B8-AF5E-08181DC82C0F}" type="slidenum">
              <a:rPr lang="en-US"/>
              <a:pPr>
                <a:defRPr/>
              </a:pPr>
              <a:t>‹#›</a:t>
            </a:fld>
            <a:endParaRPr lang="en-US"/>
          </a:p>
        </p:txBody>
      </p:sp>
    </p:spTree>
    <p:extLst>
      <p:ext uri="{BB962C8B-B14F-4D97-AF65-F5344CB8AC3E}">
        <p14:creationId xmlns:p14="http://schemas.microsoft.com/office/powerpoint/2010/main" val="1400445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a:t>
            </a:fld>
            <a:endParaRPr lang="en-US"/>
          </a:p>
        </p:txBody>
      </p:sp>
    </p:spTree>
    <p:extLst>
      <p:ext uri="{BB962C8B-B14F-4D97-AF65-F5344CB8AC3E}">
        <p14:creationId xmlns:p14="http://schemas.microsoft.com/office/powerpoint/2010/main" val="1816643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10</a:t>
            </a:fld>
            <a:endParaRPr lang="en-US"/>
          </a:p>
        </p:txBody>
      </p:sp>
    </p:spTree>
    <p:extLst>
      <p:ext uri="{BB962C8B-B14F-4D97-AF65-F5344CB8AC3E}">
        <p14:creationId xmlns:p14="http://schemas.microsoft.com/office/powerpoint/2010/main" val="2532176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11</a:t>
            </a:fld>
            <a:endParaRPr lang="en-US"/>
          </a:p>
        </p:txBody>
      </p:sp>
    </p:spTree>
    <p:extLst>
      <p:ext uri="{BB962C8B-B14F-4D97-AF65-F5344CB8AC3E}">
        <p14:creationId xmlns:p14="http://schemas.microsoft.com/office/powerpoint/2010/main" val="1437115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12</a:t>
            </a:fld>
            <a:endParaRPr lang="en-US"/>
          </a:p>
        </p:txBody>
      </p:sp>
    </p:spTree>
    <p:extLst>
      <p:ext uri="{BB962C8B-B14F-4D97-AF65-F5344CB8AC3E}">
        <p14:creationId xmlns:p14="http://schemas.microsoft.com/office/powerpoint/2010/main" val="818469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13</a:t>
            </a:fld>
            <a:endParaRPr lang="en-US"/>
          </a:p>
        </p:txBody>
      </p:sp>
    </p:spTree>
    <p:extLst>
      <p:ext uri="{BB962C8B-B14F-4D97-AF65-F5344CB8AC3E}">
        <p14:creationId xmlns:p14="http://schemas.microsoft.com/office/powerpoint/2010/main" val="281746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14</a:t>
            </a:fld>
            <a:endParaRPr lang="en-US"/>
          </a:p>
        </p:txBody>
      </p:sp>
    </p:spTree>
    <p:extLst>
      <p:ext uri="{BB962C8B-B14F-4D97-AF65-F5344CB8AC3E}">
        <p14:creationId xmlns:p14="http://schemas.microsoft.com/office/powerpoint/2010/main" val="324352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06" tIns="45702" rIns="91406" bIns="45702" anchor="b"/>
          <a:lstStyle/>
          <a:p>
            <a:pPr algn="r" defTabSz="912813" eaLnBrk="0" hangingPunct="0"/>
            <a:fld id="{647173F9-55DD-4314-8020-7B10317FEF9F}" type="slidenum">
              <a:rPr lang="en-GB" sz="1200">
                <a:latin typeface="Arial" charset="0"/>
              </a:rPr>
              <a:pPr algn="r" defTabSz="912813" eaLnBrk="0" hangingPunct="0"/>
              <a:t>15</a:t>
            </a:fld>
            <a:endParaRPr lang="en-GB" sz="1200">
              <a:latin typeface="Arial" charset="0"/>
            </a:endParaRPr>
          </a:p>
        </p:txBody>
      </p:sp>
      <p:sp>
        <p:nvSpPr>
          <p:cNvPr id="254978" name="Rectangle 2"/>
          <p:cNvSpPr>
            <a:spLocks noGrp="1" noRot="1" noChangeAspect="1" noChangeArrowheads="1" noTextEdit="1"/>
          </p:cNvSpPr>
          <p:nvPr>
            <p:ph type="sldImg"/>
          </p:nvPr>
        </p:nvSpPr>
        <p:spPr>
          <a:xfrm>
            <a:off x="1144588" y="687388"/>
            <a:ext cx="4570412" cy="3427412"/>
          </a:xfrm>
          <a:ln/>
        </p:spPr>
      </p:sp>
      <p:sp>
        <p:nvSpPr>
          <p:cNvPr id="254979" name="Rectangle 3"/>
          <p:cNvSpPr>
            <a:spLocks noGrp="1" noChangeArrowheads="1"/>
          </p:cNvSpPr>
          <p:nvPr>
            <p:ph type="body" idx="1"/>
          </p:nvPr>
        </p:nvSpPr>
        <p:spPr>
          <a:xfrm>
            <a:off x="687388" y="4341813"/>
            <a:ext cx="5483225" cy="4114800"/>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16</a:t>
            </a:fld>
            <a:endParaRPr lang="en-US"/>
          </a:p>
        </p:txBody>
      </p:sp>
    </p:spTree>
    <p:extLst>
      <p:ext uri="{BB962C8B-B14F-4D97-AF65-F5344CB8AC3E}">
        <p14:creationId xmlns:p14="http://schemas.microsoft.com/office/powerpoint/2010/main" val="36257731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17</a:t>
            </a:fld>
            <a:endParaRPr lang="en-US"/>
          </a:p>
        </p:txBody>
      </p:sp>
    </p:spTree>
    <p:extLst>
      <p:ext uri="{BB962C8B-B14F-4D97-AF65-F5344CB8AC3E}">
        <p14:creationId xmlns:p14="http://schemas.microsoft.com/office/powerpoint/2010/main" val="1527255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5" tIns="45718" rIns="91435" bIns="45718" anchor="b"/>
          <a:lstStyle/>
          <a:p>
            <a:pPr algn="r" defTabSz="896938"/>
            <a:fld id="{6E1633D9-3247-4EEE-AE57-835F315B194F}" type="slidenum">
              <a:rPr lang="de-DE" sz="1200">
                <a:solidFill>
                  <a:srgbClr val="000000"/>
                </a:solidFill>
                <a:latin typeface="Arial" charset="0"/>
                <a:ea typeface="ＭＳ Ｐゴシック"/>
                <a:cs typeface="Arial" charset="0"/>
              </a:rPr>
              <a:pPr algn="r" defTabSz="896938"/>
              <a:t>18</a:t>
            </a:fld>
            <a:endParaRPr lang="de-DE" sz="1200">
              <a:solidFill>
                <a:srgbClr val="000000"/>
              </a:solidFill>
              <a:latin typeface="Arial" charset="0"/>
              <a:ea typeface="ＭＳ Ｐゴシック"/>
              <a:cs typeface="Arial" charset="0"/>
            </a:endParaRPr>
          </a:p>
        </p:txBody>
      </p:sp>
      <p:sp>
        <p:nvSpPr>
          <p:cNvPr id="35737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6" rIns="91430" bIns="45716" anchor="b"/>
          <a:lstStyle/>
          <a:p>
            <a:pPr algn="r" defTabSz="896938"/>
            <a:fld id="{DDB22066-41A1-4D77-9D68-9354EBA18569}" type="slidenum">
              <a:rPr lang="de-DE" sz="1200">
                <a:solidFill>
                  <a:srgbClr val="000000"/>
                </a:solidFill>
                <a:latin typeface="Arial" charset="0"/>
                <a:ea typeface="ＭＳ Ｐゴシック"/>
                <a:cs typeface="ＭＳ Ｐゴシック"/>
              </a:rPr>
              <a:pPr algn="r" defTabSz="896938"/>
              <a:t>18</a:t>
            </a:fld>
            <a:endParaRPr lang="de-DE" sz="1200">
              <a:solidFill>
                <a:srgbClr val="000000"/>
              </a:solidFill>
              <a:latin typeface="Arial" charset="0"/>
              <a:ea typeface="ＭＳ Ｐゴシック"/>
              <a:cs typeface="ＭＳ Ｐゴシック"/>
            </a:endParaRPr>
          </a:p>
        </p:txBody>
      </p:sp>
      <p:sp>
        <p:nvSpPr>
          <p:cNvPr id="35737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7379" tIns="43689" rIns="87379" bIns="43689" anchor="b"/>
          <a:lstStyle/>
          <a:p>
            <a:pPr algn="r" defTabSz="871538"/>
            <a:fld id="{4CF57F71-121E-49F3-9472-896EB6AB66E5}" type="slidenum">
              <a:rPr lang="en-US" sz="1100">
                <a:solidFill>
                  <a:srgbClr val="000000"/>
                </a:solidFill>
                <a:latin typeface="Arial" charset="0"/>
                <a:ea typeface="ＭＳ Ｐゴシック"/>
                <a:cs typeface="ＭＳ Ｐゴシック"/>
              </a:rPr>
              <a:pPr algn="r" defTabSz="871538"/>
              <a:t>18</a:t>
            </a:fld>
            <a:endParaRPr lang="en-US" sz="1100">
              <a:solidFill>
                <a:srgbClr val="000000"/>
              </a:solidFill>
              <a:latin typeface="Arial" charset="0"/>
              <a:ea typeface="ＭＳ Ｐゴシック"/>
              <a:cs typeface="ＭＳ Ｐゴシック"/>
            </a:endParaRPr>
          </a:p>
        </p:txBody>
      </p:sp>
      <p:sp>
        <p:nvSpPr>
          <p:cNvPr id="357380" name="Rectangle 1031"/>
          <p:cNvSpPr txBox="1">
            <a:spLocks noGrp="1" noChangeArrowheads="1"/>
          </p:cNvSpPr>
          <p:nvPr/>
        </p:nvSpPr>
        <p:spPr bwMode="auto">
          <a:xfrm>
            <a:off x="3886200" y="8688388"/>
            <a:ext cx="2971800" cy="455612"/>
          </a:xfrm>
          <a:prstGeom prst="rect">
            <a:avLst/>
          </a:prstGeom>
          <a:noFill/>
          <a:ln w="9525">
            <a:noFill/>
            <a:miter lim="800000"/>
            <a:headEnd/>
            <a:tailEnd/>
          </a:ln>
        </p:spPr>
        <p:txBody>
          <a:bodyPr lIns="88647" tIns="44322" rIns="88647" bIns="44322" anchor="b"/>
          <a:lstStyle/>
          <a:p>
            <a:pPr algn="r" defTabSz="884238" eaLnBrk="0" hangingPunct="0"/>
            <a:fld id="{CB9D2D78-0815-44E2-BB2B-F06F6EF86C13}" type="slidenum">
              <a:rPr lang="en-GB" sz="1100">
                <a:solidFill>
                  <a:srgbClr val="000000"/>
                </a:solidFill>
                <a:latin typeface="Times" pitchFamily="18" charset="0"/>
                <a:ea typeface="ＭＳ Ｐゴシック"/>
                <a:cs typeface="ＭＳ Ｐゴシック"/>
              </a:rPr>
              <a:pPr algn="r" defTabSz="884238" eaLnBrk="0" hangingPunct="0"/>
              <a:t>18</a:t>
            </a:fld>
            <a:endParaRPr lang="en-GB" sz="1100">
              <a:solidFill>
                <a:srgbClr val="000000"/>
              </a:solidFill>
              <a:latin typeface="Times" pitchFamily="18" charset="0"/>
              <a:ea typeface="ＭＳ Ｐゴシック"/>
              <a:cs typeface="ＭＳ Ｐゴシック"/>
            </a:endParaRPr>
          </a:p>
        </p:txBody>
      </p:sp>
      <p:sp>
        <p:nvSpPr>
          <p:cNvPr id="357381" name="Rectangle 2"/>
          <p:cNvSpPr>
            <a:spLocks noGrp="1" noRot="1" noChangeAspect="1" noChangeArrowheads="1" noTextEdit="1"/>
          </p:cNvSpPr>
          <p:nvPr>
            <p:ph type="sldImg"/>
          </p:nvPr>
        </p:nvSpPr>
        <p:spPr>
          <a:xfrm>
            <a:off x="1144588" y="688975"/>
            <a:ext cx="4572000" cy="3429000"/>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19</a:t>
            </a:fld>
            <a:endParaRPr lang="en-US"/>
          </a:p>
        </p:txBody>
      </p:sp>
    </p:spTree>
    <p:extLst>
      <p:ext uri="{BB962C8B-B14F-4D97-AF65-F5344CB8AC3E}">
        <p14:creationId xmlns:p14="http://schemas.microsoft.com/office/powerpoint/2010/main" val="3911698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2</a:t>
            </a:fld>
            <a:endParaRPr lang="en-US"/>
          </a:p>
        </p:txBody>
      </p:sp>
    </p:spTree>
    <p:extLst>
      <p:ext uri="{BB962C8B-B14F-4D97-AF65-F5344CB8AC3E}">
        <p14:creationId xmlns:p14="http://schemas.microsoft.com/office/powerpoint/2010/main" val="25976766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3177" tIns="46589" rIns="93177" bIns="46589" anchor="b"/>
          <a:lstStyle/>
          <a:p>
            <a:pPr algn="r" defTabSz="931863"/>
            <a:fld id="{C0D2308A-C543-4D79-BDDE-59A7DD0F94E0}" type="slidenum">
              <a:rPr lang="de-DE" sz="1200">
                <a:solidFill>
                  <a:srgbClr val="000000"/>
                </a:solidFill>
                <a:latin typeface="Arial" charset="0"/>
              </a:rPr>
              <a:pPr algn="r" defTabSz="931863"/>
              <a:t>20</a:t>
            </a:fld>
            <a:endParaRPr lang="de-DE" sz="1200">
              <a:solidFill>
                <a:srgbClr val="000000"/>
              </a:solidFill>
              <a:latin typeface="Arial" charset="0"/>
            </a:endParaRPr>
          </a:p>
        </p:txBody>
      </p:sp>
      <p:sp>
        <p:nvSpPr>
          <p:cNvPr id="3614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6" rIns="91430" bIns="45716" anchor="b"/>
          <a:lstStyle/>
          <a:p>
            <a:pPr algn="r"/>
            <a:fld id="{19678261-9815-47C3-A062-9CEFEC04160E}" type="slidenum">
              <a:rPr lang="de-DE" sz="1200" b="1">
                <a:solidFill>
                  <a:srgbClr val="000000"/>
                </a:solidFill>
                <a:latin typeface="Arial" charset="0"/>
                <a:ea typeface="ＭＳ Ｐゴシック"/>
                <a:cs typeface="Arial" charset="0"/>
              </a:rPr>
              <a:pPr algn="r"/>
              <a:t>20</a:t>
            </a:fld>
            <a:endParaRPr lang="de-DE" sz="1200" b="1">
              <a:solidFill>
                <a:srgbClr val="000000"/>
              </a:solidFill>
              <a:latin typeface="Arial" charset="0"/>
              <a:ea typeface="ＭＳ Ｐゴシック"/>
              <a:cs typeface="Arial" charset="0"/>
            </a:endParaRPr>
          </a:p>
        </p:txBody>
      </p:sp>
      <p:sp>
        <p:nvSpPr>
          <p:cNvPr id="36147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87379" tIns="43689" rIns="87379" bIns="43689" anchor="b"/>
          <a:lstStyle/>
          <a:p>
            <a:pPr algn="r" defTabSz="869950"/>
            <a:fld id="{1B68DE24-86EC-409B-A0BC-F3EA76CF94FD}" type="slidenum">
              <a:rPr lang="en-US" sz="1100" b="1">
                <a:solidFill>
                  <a:srgbClr val="000000"/>
                </a:solidFill>
                <a:latin typeface="Arial" charset="0"/>
                <a:ea typeface="ＭＳ Ｐゴシック"/>
                <a:cs typeface="Arial" charset="0"/>
              </a:rPr>
              <a:pPr algn="r" defTabSz="869950"/>
              <a:t>20</a:t>
            </a:fld>
            <a:endParaRPr lang="en-US" sz="1100" b="1">
              <a:solidFill>
                <a:srgbClr val="000000"/>
              </a:solidFill>
              <a:latin typeface="Arial" charset="0"/>
              <a:ea typeface="ＭＳ Ｐゴシック"/>
              <a:cs typeface="Arial" charset="0"/>
            </a:endParaRPr>
          </a:p>
        </p:txBody>
      </p:sp>
      <p:sp>
        <p:nvSpPr>
          <p:cNvPr id="361476" name="Rectangle 1031"/>
          <p:cNvSpPr txBox="1">
            <a:spLocks noGrp="1" noChangeArrowheads="1"/>
          </p:cNvSpPr>
          <p:nvPr/>
        </p:nvSpPr>
        <p:spPr bwMode="auto">
          <a:xfrm>
            <a:off x="3886200" y="8688388"/>
            <a:ext cx="2971800" cy="455612"/>
          </a:xfrm>
          <a:prstGeom prst="rect">
            <a:avLst/>
          </a:prstGeom>
          <a:noFill/>
          <a:ln w="9525">
            <a:noFill/>
            <a:miter lim="800000"/>
            <a:headEnd/>
            <a:tailEnd/>
          </a:ln>
        </p:spPr>
        <p:txBody>
          <a:bodyPr lIns="88647" tIns="44322" rIns="88647" bIns="44322" anchor="b"/>
          <a:lstStyle/>
          <a:p>
            <a:pPr algn="r" defTabSz="884238" eaLnBrk="0" hangingPunct="0"/>
            <a:fld id="{6E1C727A-0883-4F9D-A04C-76A892B4E56F}" type="slidenum">
              <a:rPr lang="en-GB" sz="1100" b="1">
                <a:solidFill>
                  <a:srgbClr val="000000"/>
                </a:solidFill>
                <a:latin typeface="Times" pitchFamily="18" charset="0"/>
                <a:ea typeface="ＭＳ Ｐゴシック"/>
                <a:cs typeface="Arial" charset="0"/>
              </a:rPr>
              <a:pPr algn="r" defTabSz="884238" eaLnBrk="0" hangingPunct="0"/>
              <a:t>20</a:t>
            </a:fld>
            <a:endParaRPr lang="en-GB" sz="1100" b="1">
              <a:solidFill>
                <a:srgbClr val="000000"/>
              </a:solidFill>
              <a:latin typeface="Times" pitchFamily="18" charset="0"/>
              <a:ea typeface="ＭＳ Ｐゴシック"/>
              <a:cs typeface="Arial" charset="0"/>
            </a:endParaRPr>
          </a:p>
        </p:txBody>
      </p:sp>
      <p:sp>
        <p:nvSpPr>
          <p:cNvPr id="361477" name="Rectangle 2"/>
          <p:cNvSpPr>
            <a:spLocks noGrp="1" noRot="1" noChangeAspect="1" noChangeArrowheads="1" noTextEdit="1"/>
          </p:cNvSpPr>
          <p:nvPr>
            <p:ph type="sldImg"/>
          </p:nvPr>
        </p:nvSpPr>
        <p:spPr>
          <a:xfrm>
            <a:off x="1143000" y="688975"/>
            <a:ext cx="4572000" cy="3429000"/>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1" name="Slide Image Placeholder 1"/>
          <p:cNvSpPr>
            <a:spLocks noGrp="1" noRot="1" noChangeAspect="1" noTextEdit="1"/>
          </p:cNvSpPr>
          <p:nvPr>
            <p:ph type="sldImg"/>
          </p:nvPr>
        </p:nvSpPr>
        <p:spPr>
          <a:xfrm>
            <a:off x="1208088" y="717550"/>
            <a:ext cx="4495800" cy="3371850"/>
          </a:xfrm>
          <a:ln/>
        </p:spPr>
      </p:sp>
      <p:sp>
        <p:nvSpPr>
          <p:cNvPr id="363523" name="Slide Number Placeholder 3"/>
          <p:cNvSpPr txBox="1">
            <a:spLocks noGrp="1"/>
          </p:cNvSpPr>
          <p:nvPr/>
        </p:nvSpPr>
        <p:spPr bwMode="auto">
          <a:xfrm>
            <a:off x="3883025" y="8678863"/>
            <a:ext cx="2951163" cy="431800"/>
          </a:xfrm>
          <a:prstGeom prst="rect">
            <a:avLst/>
          </a:prstGeom>
          <a:noFill/>
          <a:ln w="9525">
            <a:noFill/>
            <a:miter lim="800000"/>
            <a:headEnd/>
            <a:tailEnd/>
          </a:ln>
        </p:spPr>
        <p:txBody>
          <a:bodyPr lIns="92911" tIns="46455" rIns="92911" bIns="46455" anchor="b"/>
          <a:lstStyle/>
          <a:p>
            <a:pPr algn="r" defTabSz="930275" eaLnBrk="0" hangingPunct="0"/>
            <a:fld id="{52082301-925D-4D22-9CA2-4C4DE8C30583}" type="slidenum">
              <a:rPr lang="en-US" sz="1200">
                <a:latin typeface="News Gothic MT"/>
                <a:ea typeface="ＭＳ Ｐゴシック"/>
                <a:cs typeface="ＭＳ Ｐゴシック"/>
              </a:rPr>
              <a:pPr algn="r" defTabSz="930275" eaLnBrk="0" hangingPunct="0"/>
              <a:t>21</a:t>
            </a:fld>
            <a:endParaRPr lang="en-US" sz="1200">
              <a:latin typeface="News Gothic MT"/>
              <a:ea typeface="ＭＳ Ｐゴシック"/>
              <a:cs typeface="ＭＳ Ｐゴシック"/>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69" name="Slide Image Placeholder 1"/>
          <p:cNvSpPr>
            <a:spLocks noGrp="1" noRot="1" noChangeAspect="1" noTextEdit="1"/>
          </p:cNvSpPr>
          <p:nvPr>
            <p:ph type="sldImg"/>
          </p:nvPr>
        </p:nvSpPr>
        <p:spPr>
          <a:xfrm>
            <a:off x="1208088" y="717550"/>
            <a:ext cx="4495800" cy="3371850"/>
          </a:xfrm>
          <a:ln/>
        </p:spPr>
      </p:sp>
      <p:sp>
        <p:nvSpPr>
          <p:cNvPr id="365571" name="Slide Number Placeholder 3"/>
          <p:cNvSpPr txBox="1">
            <a:spLocks noGrp="1"/>
          </p:cNvSpPr>
          <p:nvPr/>
        </p:nvSpPr>
        <p:spPr bwMode="auto">
          <a:xfrm>
            <a:off x="3883025" y="8678863"/>
            <a:ext cx="2951163" cy="431800"/>
          </a:xfrm>
          <a:prstGeom prst="rect">
            <a:avLst/>
          </a:prstGeom>
          <a:noFill/>
          <a:ln w="9525">
            <a:noFill/>
            <a:miter lim="800000"/>
            <a:headEnd/>
            <a:tailEnd/>
          </a:ln>
        </p:spPr>
        <p:txBody>
          <a:bodyPr lIns="92911" tIns="46455" rIns="92911" bIns="46455" anchor="b"/>
          <a:lstStyle/>
          <a:p>
            <a:pPr algn="r" defTabSz="930275" eaLnBrk="0" hangingPunct="0"/>
            <a:fld id="{DD1CFE85-19A4-401B-A849-3D55EF5BABA7}" type="slidenum">
              <a:rPr lang="en-US" sz="1200">
                <a:latin typeface="News Gothic MT"/>
                <a:ea typeface="ＭＳ Ｐゴシック"/>
                <a:cs typeface="ＭＳ Ｐゴシック"/>
              </a:rPr>
              <a:pPr algn="r" defTabSz="930275" eaLnBrk="0" hangingPunct="0"/>
              <a:t>22</a:t>
            </a:fld>
            <a:endParaRPr lang="en-US" sz="1200">
              <a:latin typeface="News Gothic MT"/>
              <a:ea typeface="ＭＳ Ｐゴシック"/>
              <a:cs typeface="ＭＳ Ｐゴシック"/>
            </a:endParaRPr>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23</a:t>
            </a:fld>
            <a:endParaRPr lang="en-US"/>
          </a:p>
        </p:txBody>
      </p:sp>
    </p:spTree>
    <p:extLst>
      <p:ext uri="{BB962C8B-B14F-4D97-AF65-F5344CB8AC3E}">
        <p14:creationId xmlns:p14="http://schemas.microsoft.com/office/powerpoint/2010/main" val="22305116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24</a:t>
            </a:fld>
            <a:endParaRPr lang="en-US"/>
          </a:p>
        </p:txBody>
      </p:sp>
    </p:spTree>
    <p:extLst>
      <p:ext uri="{BB962C8B-B14F-4D97-AF65-F5344CB8AC3E}">
        <p14:creationId xmlns:p14="http://schemas.microsoft.com/office/powerpoint/2010/main" val="80171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3</a:t>
            </a:fld>
            <a:endParaRPr lang="en-US"/>
          </a:p>
        </p:txBody>
      </p:sp>
    </p:spTree>
    <p:extLst>
      <p:ext uri="{BB962C8B-B14F-4D97-AF65-F5344CB8AC3E}">
        <p14:creationId xmlns:p14="http://schemas.microsoft.com/office/powerpoint/2010/main" val="259202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4</a:t>
            </a:fld>
            <a:endParaRPr lang="en-US"/>
          </a:p>
        </p:txBody>
      </p:sp>
    </p:spTree>
    <p:extLst>
      <p:ext uri="{BB962C8B-B14F-4D97-AF65-F5344CB8AC3E}">
        <p14:creationId xmlns:p14="http://schemas.microsoft.com/office/powerpoint/2010/main" val="335734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5</a:t>
            </a:fld>
            <a:endParaRPr lang="en-US"/>
          </a:p>
        </p:txBody>
      </p:sp>
    </p:spTree>
    <p:extLst>
      <p:ext uri="{BB962C8B-B14F-4D97-AF65-F5344CB8AC3E}">
        <p14:creationId xmlns:p14="http://schemas.microsoft.com/office/powerpoint/2010/main" val="1847019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6</a:t>
            </a:fld>
            <a:endParaRPr lang="en-US"/>
          </a:p>
        </p:txBody>
      </p:sp>
    </p:spTree>
    <p:extLst>
      <p:ext uri="{BB962C8B-B14F-4D97-AF65-F5344CB8AC3E}">
        <p14:creationId xmlns:p14="http://schemas.microsoft.com/office/powerpoint/2010/main" val="157873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7</a:t>
            </a:fld>
            <a:endParaRPr lang="en-US"/>
          </a:p>
        </p:txBody>
      </p:sp>
    </p:spTree>
    <p:extLst>
      <p:ext uri="{BB962C8B-B14F-4D97-AF65-F5344CB8AC3E}">
        <p14:creationId xmlns:p14="http://schemas.microsoft.com/office/powerpoint/2010/main" val="2607246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44EBAD-A310-41B8-AF5E-08181DC82C0F}" type="slidenum">
              <a:rPr lang="en-US" smtClean="0"/>
              <a:pPr>
                <a:defRPr/>
              </a:pPr>
              <a:t>8</a:t>
            </a:fld>
            <a:endParaRPr lang="en-US"/>
          </a:p>
        </p:txBody>
      </p:sp>
    </p:spTree>
    <p:extLst>
      <p:ext uri="{BB962C8B-B14F-4D97-AF65-F5344CB8AC3E}">
        <p14:creationId xmlns:p14="http://schemas.microsoft.com/office/powerpoint/2010/main" val="1117176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97D5F54C-7CE1-4CB7-9825-88BA1F44CF55}" type="slidenum">
              <a:rPr lang="en-US" sz="1200"/>
              <a:pPr algn="r"/>
              <a:t>9</a:t>
            </a:fld>
            <a:endParaRPr lang="en-US" sz="1200"/>
          </a:p>
        </p:txBody>
      </p:sp>
      <p:sp>
        <p:nvSpPr>
          <p:cNvPr id="196610"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5D8AB3-5AD2-4FC8-8FDB-8CD1E408E55F}"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2D51F49-6D58-4163-B48A-F8251588C09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2A7189-2217-4D77-BDDD-1467D1CB2A9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A5C541-C54F-4EA1-A77C-F550135EF5BE}"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80D710-0D90-4EBA-B434-9C80BAAB2F22}"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0AE5BF-F72A-45E9-B2D9-CCA3F094B7F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116E29E-F7AD-46C8-B966-925096C3BEE9}"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65778D-937B-489E-AD13-4FF889B3E8F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2CB52-0F58-43E2-9932-7AFE79A88EF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E8B0A9E-4D62-4088-9583-DBB831BE2E06}"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307BF48-B3A9-40EA-A4E8-E3753C055453}"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8C73A2E-A1F2-49FC-AB9E-2198AE067918}"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FD893E-478A-46D4-9EC8-ADCF86FA6274}"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1BCAE60-CB55-4325-90F4-19A410CDF37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360DED-5DD8-4787-A453-01A64FCF04F1}"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12AD475-0E93-400F-ABCA-8C6690C35F65}"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 id="2147483650" r:id="rId14"/>
    <p:sldLayoutId id="2147483649" r:id="rId15"/>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6.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7.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6.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7.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5.png"/><Relationship Id="rId1" Type="http://schemas.openxmlformats.org/officeDocument/2006/relationships/tags" Target="../tags/tag9.x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7.xml"/><Relationship Id="rId3"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6.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7.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tags" Target="../tags/tag13.xml"/><Relationship Id="rId2"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7.xml"/><Relationship Id="rId3"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tags" Target="../tags/tag15.x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7.xml"/><Relationship Id="rId3"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7.xml"/><Relationship Id="rId3"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2.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2.xml"/><Relationship Id="rId3"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7.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9.xml"/><Relationship Id="rId5" Type="http://schemas.openxmlformats.org/officeDocument/2006/relationships/oleObject" Target="../embeddings/oleObject1.bin"/><Relationship Id="rId6"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320080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2"/>
          <p:cNvSpPr>
            <a:spLocks noGrp="1" noChangeArrowheads="1"/>
          </p:cNvSpPr>
          <p:nvPr>
            <p:ph type="title"/>
          </p:nvPr>
        </p:nvSpPr>
        <p:spPr>
          <a:xfrm>
            <a:off x="304800" y="304800"/>
            <a:ext cx="8610600" cy="1143000"/>
          </a:xfrm>
        </p:spPr>
        <p:txBody>
          <a:bodyPr/>
          <a:lstStyle/>
          <a:p>
            <a:pPr eaLnBrk="1" hangingPunct="1"/>
            <a:r>
              <a:rPr lang="en-US" sz="2800" dirty="0" smtClean="0">
                <a:latin typeface="Arial" charset="0"/>
              </a:rPr>
              <a:t>Placebo-Controlled Randomized Study of </a:t>
            </a:r>
            <a:r>
              <a:rPr lang="en-US" sz="2800" dirty="0" err="1" smtClean="0">
                <a:latin typeface="Arial" charset="0"/>
              </a:rPr>
              <a:t>Octreotide</a:t>
            </a:r>
            <a:r>
              <a:rPr lang="en-US" sz="2800" dirty="0" smtClean="0">
                <a:latin typeface="Arial" charset="0"/>
              </a:rPr>
              <a:t> LAR </a:t>
            </a:r>
            <a:r>
              <a:rPr lang="en-US" sz="2800" dirty="0" err="1" smtClean="0">
                <a:latin typeface="Arial" charset="0"/>
              </a:rPr>
              <a:t>vs</a:t>
            </a:r>
            <a:r>
              <a:rPr lang="en-US" sz="2800" dirty="0" smtClean="0">
                <a:latin typeface="Arial" charset="0"/>
              </a:rPr>
              <a:t> Placebo in Patients with Metastatic Neuroendocrine </a:t>
            </a:r>
            <a:r>
              <a:rPr lang="en-US" sz="2800" dirty="0" err="1" smtClean="0">
                <a:latin typeface="Arial" charset="0"/>
              </a:rPr>
              <a:t>Midgut</a:t>
            </a:r>
            <a:r>
              <a:rPr lang="en-US" sz="2800" dirty="0" smtClean="0">
                <a:latin typeface="Arial" charset="0"/>
              </a:rPr>
              <a:t> Tumors (PROMID)</a:t>
            </a:r>
          </a:p>
        </p:txBody>
      </p:sp>
      <p:sp>
        <p:nvSpPr>
          <p:cNvPr id="197634" name="Text Box 3"/>
          <p:cNvSpPr txBox="1">
            <a:spLocks noChangeArrowheads="1"/>
          </p:cNvSpPr>
          <p:nvPr/>
        </p:nvSpPr>
        <p:spPr bwMode="auto">
          <a:xfrm>
            <a:off x="457200" y="3048000"/>
            <a:ext cx="1981200" cy="1930400"/>
          </a:xfrm>
          <a:prstGeom prst="rect">
            <a:avLst/>
          </a:prstGeom>
          <a:solidFill>
            <a:srgbClr val="990000"/>
          </a:solidFill>
          <a:ln w="9525">
            <a:solidFill>
              <a:schemeClr val="tx1"/>
            </a:solidFill>
            <a:miter lim="800000"/>
            <a:headEnd/>
            <a:tailEnd/>
          </a:ln>
        </p:spPr>
        <p:txBody>
          <a:bodyPr>
            <a:spAutoFit/>
          </a:bodyPr>
          <a:lstStyle/>
          <a:p>
            <a:pPr>
              <a:spcBef>
                <a:spcPct val="50000"/>
              </a:spcBef>
            </a:pPr>
            <a:r>
              <a:rPr lang="en-US" sz="2000" dirty="0">
                <a:latin typeface="Arial" charset="0"/>
              </a:rPr>
              <a:t>85 </a:t>
            </a:r>
            <a:r>
              <a:rPr lang="en-US" sz="2000" dirty="0" smtClean="0">
                <a:latin typeface="Arial" charset="0"/>
              </a:rPr>
              <a:t>patients </a:t>
            </a:r>
            <a:r>
              <a:rPr lang="en-US" sz="2000" dirty="0">
                <a:latin typeface="Arial" charset="0"/>
              </a:rPr>
              <a:t>with locally inoperable or metastatic well differentiated  </a:t>
            </a:r>
            <a:r>
              <a:rPr lang="en-US" sz="2000" dirty="0" err="1">
                <a:latin typeface="Arial" charset="0"/>
              </a:rPr>
              <a:t>midgut</a:t>
            </a:r>
            <a:r>
              <a:rPr lang="en-US" sz="2000" dirty="0">
                <a:latin typeface="Arial" charset="0"/>
              </a:rPr>
              <a:t> NET</a:t>
            </a:r>
          </a:p>
        </p:txBody>
      </p:sp>
      <p:sp>
        <p:nvSpPr>
          <p:cNvPr id="197635" name="Text Box 4"/>
          <p:cNvSpPr txBox="1">
            <a:spLocks noChangeArrowheads="1"/>
          </p:cNvSpPr>
          <p:nvPr/>
        </p:nvSpPr>
        <p:spPr bwMode="auto">
          <a:xfrm>
            <a:off x="3048000" y="2057400"/>
            <a:ext cx="2514600" cy="1196975"/>
          </a:xfrm>
          <a:prstGeom prst="rect">
            <a:avLst/>
          </a:prstGeom>
          <a:solidFill>
            <a:srgbClr val="990000"/>
          </a:solidFill>
          <a:ln w="9525">
            <a:solidFill>
              <a:schemeClr val="tx1"/>
            </a:solidFill>
            <a:miter lim="800000"/>
            <a:headEnd/>
            <a:tailEnd/>
          </a:ln>
        </p:spPr>
        <p:txBody>
          <a:bodyPr>
            <a:spAutoFit/>
          </a:bodyPr>
          <a:lstStyle/>
          <a:p>
            <a:pPr algn="ctr">
              <a:spcBef>
                <a:spcPct val="50000"/>
              </a:spcBef>
            </a:pPr>
            <a:r>
              <a:rPr lang="en-US">
                <a:latin typeface="Arial" charset="0"/>
              </a:rPr>
              <a:t>Octreotide LAR 30 mg IM monthly</a:t>
            </a:r>
          </a:p>
        </p:txBody>
      </p:sp>
      <p:sp>
        <p:nvSpPr>
          <p:cNvPr id="197636" name="Text Box 5"/>
          <p:cNvSpPr txBox="1">
            <a:spLocks noChangeArrowheads="1"/>
          </p:cNvSpPr>
          <p:nvPr/>
        </p:nvSpPr>
        <p:spPr bwMode="auto">
          <a:xfrm>
            <a:off x="3124200" y="4876800"/>
            <a:ext cx="2438400" cy="466725"/>
          </a:xfrm>
          <a:prstGeom prst="rect">
            <a:avLst/>
          </a:prstGeom>
          <a:solidFill>
            <a:srgbClr val="990000"/>
          </a:solidFill>
          <a:ln w="9525">
            <a:solidFill>
              <a:schemeClr val="tx1"/>
            </a:solidFill>
            <a:miter lim="800000"/>
            <a:headEnd/>
            <a:tailEnd/>
          </a:ln>
        </p:spPr>
        <p:txBody>
          <a:bodyPr>
            <a:spAutoFit/>
          </a:bodyPr>
          <a:lstStyle/>
          <a:p>
            <a:pPr algn="ctr">
              <a:spcBef>
                <a:spcPct val="50000"/>
              </a:spcBef>
            </a:pPr>
            <a:r>
              <a:rPr lang="en-US">
                <a:latin typeface="Arial" charset="0"/>
              </a:rPr>
              <a:t>Placebo</a:t>
            </a:r>
          </a:p>
        </p:txBody>
      </p:sp>
      <p:sp>
        <p:nvSpPr>
          <p:cNvPr id="197637" name="Text Box 6"/>
          <p:cNvSpPr txBox="1">
            <a:spLocks noChangeArrowheads="1"/>
          </p:cNvSpPr>
          <p:nvPr/>
        </p:nvSpPr>
        <p:spPr bwMode="auto">
          <a:xfrm>
            <a:off x="5791200" y="2362200"/>
            <a:ext cx="3352800" cy="457200"/>
          </a:xfrm>
          <a:prstGeom prst="rect">
            <a:avLst/>
          </a:prstGeom>
          <a:noFill/>
          <a:ln w="9525">
            <a:noFill/>
            <a:miter lim="800000"/>
            <a:headEnd/>
            <a:tailEnd/>
          </a:ln>
        </p:spPr>
        <p:txBody>
          <a:bodyPr>
            <a:spAutoFit/>
          </a:bodyPr>
          <a:lstStyle/>
          <a:p>
            <a:pPr>
              <a:spcBef>
                <a:spcPct val="50000"/>
              </a:spcBef>
            </a:pPr>
            <a:r>
              <a:rPr lang="en-US" dirty="0">
                <a:latin typeface="Arial" charset="0"/>
              </a:rPr>
              <a:t>Median TTP</a:t>
            </a:r>
            <a:r>
              <a:rPr lang="en-US" dirty="0" smtClean="0">
                <a:latin typeface="Arial" charset="0"/>
              </a:rPr>
              <a:t>: 14.3 </a:t>
            </a:r>
            <a:r>
              <a:rPr lang="en-US" dirty="0" err="1">
                <a:latin typeface="Arial" charset="0"/>
              </a:rPr>
              <a:t>mos</a:t>
            </a:r>
            <a:endParaRPr lang="en-US" dirty="0">
              <a:latin typeface="Arial" charset="0"/>
            </a:endParaRPr>
          </a:p>
        </p:txBody>
      </p:sp>
      <p:sp>
        <p:nvSpPr>
          <p:cNvPr id="197638" name="Text Box 7"/>
          <p:cNvSpPr txBox="1">
            <a:spLocks noChangeArrowheads="1"/>
          </p:cNvSpPr>
          <p:nvPr/>
        </p:nvSpPr>
        <p:spPr bwMode="auto">
          <a:xfrm>
            <a:off x="5715000" y="4876800"/>
            <a:ext cx="3429000" cy="457200"/>
          </a:xfrm>
          <a:prstGeom prst="rect">
            <a:avLst/>
          </a:prstGeom>
          <a:noFill/>
          <a:ln w="9525">
            <a:noFill/>
            <a:miter lim="800000"/>
            <a:headEnd/>
            <a:tailEnd/>
          </a:ln>
        </p:spPr>
        <p:txBody>
          <a:bodyPr>
            <a:spAutoFit/>
          </a:bodyPr>
          <a:lstStyle/>
          <a:p>
            <a:pPr>
              <a:spcBef>
                <a:spcPct val="50000"/>
              </a:spcBef>
            </a:pPr>
            <a:r>
              <a:rPr lang="en-US">
                <a:latin typeface="Arial" charset="0"/>
              </a:rPr>
              <a:t>Median TTP: 6 mos</a:t>
            </a:r>
          </a:p>
        </p:txBody>
      </p:sp>
      <p:sp>
        <p:nvSpPr>
          <p:cNvPr id="197639" name="Text Box 8"/>
          <p:cNvSpPr txBox="1">
            <a:spLocks noChangeArrowheads="1"/>
          </p:cNvSpPr>
          <p:nvPr/>
        </p:nvSpPr>
        <p:spPr bwMode="auto">
          <a:xfrm>
            <a:off x="6400800" y="3352800"/>
            <a:ext cx="2286000" cy="830997"/>
          </a:xfrm>
          <a:prstGeom prst="rect">
            <a:avLst/>
          </a:prstGeom>
          <a:noFill/>
          <a:ln w="9525">
            <a:noFill/>
            <a:miter lim="800000"/>
            <a:headEnd/>
            <a:tailEnd/>
          </a:ln>
        </p:spPr>
        <p:txBody>
          <a:bodyPr>
            <a:spAutoFit/>
          </a:bodyPr>
          <a:lstStyle/>
          <a:p>
            <a:pPr>
              <a:spcBef>
                <a:spcPct val="50000"/>
              </a:spcBef>
            </a:pPr>
            <a:r>
              <a:rPr lang="en-US" dirty="0">
                <a:latin typeface="Arial" charset="0"/>
              </a:rPr>
              <a:t>HR</a:t>
            </a:r>
            <a:r>
              <a:rPr lang="en-US" dirty="0" smtClean="0">
                <a:latin typeface="Arial" charset="0"/>
              </a:rPr>
              <a:t>: 0.34; </a:t>
            </a:r>
            <a:r>
              <a:rPr lang="en-US" dirty="0">
                <a:latin typeface="Arial" charset="0"/>
              </a:rPr>
              <a:t>P=</a:t>
            </a:r>
            <a:r>
              <a:rPr lang="en-US" dirty="0" smtClean="0">
                <a:latin typeface="Arial" charset="0"/>
              </a:rPr>
              <a:t>0.000072</a:t>
            </a:r>
            <a:endParaRPr lang="en-US" dirty="0">
              <a:latin typeface="Arial" charset="0"/>
            </a:endParaRPr>
          </a:p>
        </p:txBody>
      </p:sp>
      <p:sp>
        <p:nvSpPr>
          <p:cNvPr id="197640" name="Line 9"/>
          <p:cNvSpPr>
            <a:spLocks noChangeShapeType="1"/>
          </p:cNvSpPr>
          <p:nvPr/>
        </p:nvSpPr>
        <p:spPr bwMode="auto">
          <a:xfrm flipV="1">
            <a:off x="2438400" y="3429000"/>
            <a:ext cx="1524000" cy="533400"/>
          </a:xfrm>
          <a:prstGeom prst="line">
            <a:avLst/>
          </a:prstGeom>
          <a:noFill/>
          <a:ln w="57150">
            <a:solidFill>
              <a:schemeClr val="tx1"/>
            </a:solidFill>
            <a:round/>
            <a:headEnd/>
            <a:tailEnd type="triangle" w="med" len="med"/>
          </a:ln>
        </p:spPr>
        <p:txBody>
          <a:bodyPr/>
          <a:lstStyle/>
          <a:p>
            <a:endParaRPr lang="en-US"/>
          </a:p>
        </p:txBody>
      </p:sp>
      <p:sp>
        <p:nvSpPr>
          <p:cNvPr id="197641" name="Line 10"/>
          <p:cNvSpPr>
            <a:spLocks noChangeShapeType="1"/>
          </p:cNvSpPr>
          <p:nvPr/>
        </p:nvSpPr>
        <p:spPr bwMode="auto">
          <a:xfrm>
            <a:off x="2438400" y="3962400"/>
            <a:ext cx="1524000" cy="685800"/>
          </a:xfrm>
          <a:prstGeom prst="line">
            <a:avLst/>
          </a:prstGeom>
          <a:noFill/>
          <a:ln w="57150">
            <a:solidFill>
              <a:schemeClr val="tx1"/>
            </a:solidFill>
            <a:round/>
            <a:headEnd/>
            <a:tailEnd type="triangle" w="med" len="med"/>
          </a:ln>
        </p:spPr>
        <p:txBody>
          <a:bodyPr/>
          <a:lstStyle/>
          <a:p>
            <a:endParaRPr lang="en-US"/>
          </a:p>
        </p:txBody>
      </p:sp>
      <p:sp>
        <p:nvSpPr>
          <p:cNvPr id="197642" name="Text Box 11"/>
          <p:cNvSpPr txBox="1">
            <a:spLocks noChangeArrowheads="1"/>
          </p:cNvSpPr>
          <p:nvPr/>
        </p:nvSpPr>
        <p:spPr bwMode="auto">
          <a:xfrm>
            <a:off x="228600" y="6324600"/>
            <a:ext cx="7391400" cy="338554"/>
          </a:xfrm>
          <a:prstGeom prst="rect">
            <a:avLst/>
          </a:prstGeom>
          <a:noFill/>
          <a:ln w="9525">
            <a:noFill/>
            <a:miter lim="800000"/>
            <a:headEnd/>
            <a:tailEnd/>
          </a:ln>
        </p:spPr>
        <p:txBody>
          <a:bodyPr>
            <a:spAutoFit/>
          </a:bodyPr>
          <a:lstStyle/>
          <a:p>
            <a:pPr>
              <a:spcBef>
                <a:spcPct val="50000"/>
              </a:spcBef>
            </a:pPr>
            <a:r>
              <a:rPr lang="en-US" sz="1600" dirty="0">
                <a:latin typeface="Arial" charset="0"/>
              </a:rPr>
              <a:t>Arnold </a:t>
            </a:r>
            <a:r>
              <a:rPr lang="en-US" sz="1600" dirty="0" smtClean="0">
                <a:latin typeface="Arial" charset="0"/>
              </a:rPr>
              <a:t>R et </a:t>
            </a:r>
            <a:r>
              <a:rPr lang="en-US" sz="1600" dirty="0">
                <a:latin typeface="Arial" charset="0"/>
              </a:rPr>
              <a:t>al, 2009 Gastrointestinal Cancers Symposium </a:t>
            </a:r>
            <a:r>
              <a:rPr lang="en-US" sz="1600" dirty="0" smtClean="0">
                <a:latin typeface="Arial" charset="0"/>
              </a:rPr>
              <a:t>A4508</a:t>
            </a:r>
            <a:endParaRPr lang="en-US" sz="1600" dirty="0">
              <a:latin typeface="Arial"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Rectangle 4"/>
          <p:cNvSpPr>
            <a:spLocks noGrp="1" noChangeArrowheads="1"/>
          </p:cNvSpPr>
          <p:nvPr>
            <p:ph type="title" idx="4294967295"/>
          </p:nvPr>
        </p:nvSpPr>
        <p:spPr>
          <a:xfrm>
            <a:off x="838200" y="304800"/>
            <a:ext cx="7772400" cy="1143000"/>
          </a:xfrm>
        </p:spPr>
        <p:txBody>
          <a:bodyPr/>
          <a:lstStyle/>
          <a:p>
            <a:r>
              <a:rPr lang="en-US" sz="3000" dirty="0" err="1" smtClean="0">
                <a:latin typeface="Arial" charset="0"/>
              </a:rPr>
              <a:t>Streptozocin</a:t>
            </a:r>
            <a:r>
              <a:rPr lang="en-US" sz="3000" dirty="0" smtClean="0">
                <a:latin typeface="Arial" charset="0"/>
              </a:rPr>
              <a:t>/5FU </a:t>
            </a:r>
            <a:r>
              <a:rPr lang="en-US" sz="3000" dirty="0" err="1" smtClean="0">
                <a:latin typeface="Arial" charset="0"/>
              </a:rPr>
              <a:t>vs</a:t>
            </a:r>
            <a:r>
              <a:rPr lang="en-US" sz="3000" dirty="0" smtClean="0">
                <a:latin typeface="Arial" charset="0"/>
              </a:rPr>
              <a:t> Doxorubicin/5FU in Advanced Carcinoid (</a:t>
            </a:r>
            <a:r>
              <a:rPr lang="en-US" sz="3000" dirty="0">
                <a:latin typeface="Arial"/>
                <a:cs typeface="Arial"/>
              </a:rPr>
              <a:t>ECOG-E1281</a:t>
            </a:r>
            <a:r>
              <a:rPr lang="en-US" sz="3000" dirty="0" smtClean="0">
                <a:latin typeface="Arial" charset="0"/>
              </a:rPr>
              <a:t>)</a:t>
            </a:r>
          </a:p>
        </p:txBody>
      </p:sp>
      <p:sp>
        <p:nvSpPr>
          <p:cNvPr id="246787" name="Text Box 7"/>
          <p:cNvSpPr txBox="1">
            <a:spLocks noChangeArrowheads="1"/>
          </p:cNvSpPr>
          <p:nvPr/>
        </p:nvSpPr>
        <p:spPr bwMode="auto">
          <a:xfrm>
            <a:off x="1447800" y="1752600"/>
            <a:ext cx="2514600" cy="466725"/>
          </a:xfrm>
          <a:prstGeom prst="rect">
            <a:avLst/>
          </a:prstGeom>
          <a:solidFill>
            <a:srgbClr val="990000"/>
          </a:solidFill>
          <a:ln w="9525">
            <a:solidFill>
              <a:schemeClr val="tx1"/>
            </a:solidFill>
            <a:miter lim="800000"/>
            <a:headEnd/>
            <a:tailEnd/>
          </a:ln>
        </p:spPr>
        <p:txBody>
          <a:bodyPr>
            <a:spAutoFit/>
          </a:bodyPr>
          <a:lstStyle/>
          <a:p>
            <a:pPr algn="ctr">
              <a:spcBef>
                <a:spcPct val="50000"/>
              </a:spcBef>
            </a:pPr>
            <a:r>
              <a:rPr lang="en-US">
                <a:latin typeface="Arial" charset="0"/>
              </a:rPr>
              <a:t>249 Patients</a:t>
            </a:r>
          </a:p>
        </p:txBody>
      </p:sp>
      <p:sp>
        <p:nvSpPr>
          <p:cNvPr id="246788" name="Text Box 8"/>
          <p:cNvSpPr txBox="1">
            <a:spLocks noChangeArrowheads="1"/>
          </p:cNvSpPr>
          <p:nvPr/>
        </p:nvSpPr>
        <p:spPr bwMode="auto">
          <a:xfrm>
            <a:off x="457200" y="2743200"/>
            <a:ext cx="2057400" cy="831850"/>
          </a:xfrm>
          <a:prstGeom prst="rect">
            <a:avLst/>
          </a:prstGeom>
          <a:solidFill>
            <a:srgbClr val="990000"/>
          </a:solidFill>
          <a:ln w="9525">
            <a:solidFill>
              <a:schemeClr val="tx1"/>
            </a:solidFill>
            <a:miter lim="800000"/>
            <a:headEnd/>
            <a:tailEnd/>
          </a:ln>
        </p:spPr>
        <p:txBody>
          <a:bodyPr>
            <a:spAutoFit/>
          </a:bodyPr>
          <a:lstStyle/>
          <a:p>
            <a:pPr algn="ctr">
              <a:spcBef>
                <a:spcPct val="50000"/>
              </a:spcBef>
            </a:pPr>
            <a:r>
              <a:rPr lang="en-US">
                <a:latin typeface="Arial" charset="0"/>
              </a:rPr>
              <a:t>Streptozocin/ 5FU</a:t>
            </a:r>
          </a:p>
        </p:txBody>
      </p:sp>
      <p:sp>
        <p:nvSpPr>
          <p:cNvPr id="246789" name="Text Box 9"/>
          <p:cNvSpPr txBox="1">
            <a:spLocks noChangeArrowheads="1"/>
          </p:cNvSpPr>
          <p:nvPr/>
        </p:nvSpPr>
        <p:spPr bwMode="auto">
          <a:xfrm>
            <a:off x="2819400" y="2743200"/>
            <a:ext cx="1905000" cy="831850"/>
          </a:xfrm>
          <a:prstGeom prst="rect">
            <a:avLst/>
          </a:prstGeom>
          <a:solidFill>
            <a:srgbClr val="990000"/>
          </a:solidFill>
          <a:ln w="9525">
            <a:solidFill>
              <a:schemeClr val="tx1"/>
            </a:solidFill>
            <a:miter lim="800000"/>
            <a:headEnd/>
            <a:tailEnd/>
          </a:ln>
        </p:spPr>
        <p:txBody>
          <a:bodyPr>
            <a:spAutoFit/>
          </a:bodyPr>
          <a:lstStyle/>
          <a:p>
            <a:pPr algn="ctr">
              <a:spcBef>
                <a:spcPct val="50000"/>
              </a:spcBef>
            </a:pPr>
            <a:r>
              <a:rPr lang="en-US">
                <a:latin typeface="Arial" charset="0"/>
              </a:rPr>
              <a:t>Doxorubicin/5FU</a:t>
            </a:r>
          </a:p>
        </p:txBody>
      </p:sp>
      <p:sp>
        <p:nvSpPr>
          <p:cNvPr id="246790" name="Text Box 10"/>
          <p:cNvSpPr txBox="1">
            <a:spLocks noChangeArrowheads="1"/>
          </p:cNvSpPr>
          <p:nvPr/>
        </p:nvSpPr>
        <p:spPr bwMode="auto">
          <a:xfrm>
            <a:off x="457200" y="4114800"/>
            <a:ext cx="1905000" cy="1930400"/>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en-US" sz="2000" dirty="0">
                <a:latin typeface="Arial" charset="0"/>
              </a:rPr>
              <a:t>PFS: 5.3 </a:t>
            </a:r>
            <a:r>
              <a:rPr lang="en-US" sz="2000" dirty="0" err="1">
                <a:latin typeface="Arial" charset="0"/>
              </a:rPr>
              <a:t>mos</a:t>
            </a:r>
            <a:endParaRPr lang="en-US" sz="2000" dirty="0">
              <a:latin typeface="Arial" charset="0"/>
            </a:endParaRPr>
          </a:p>
          <a:p>
            <a:pPr>
              <a:spcBef>
                <a:spcPct val="50000"/>
              </a:spcBef>
            </a:pPr>
            <a:r>
              <a:rPr lang="en-US" sz="2000" dirty="0">
                <a:latin typeface="Arial" charset="0"/>
              </a:rPr>
              <a:t>Response Rate: 16%</a:t>
            </a:r>
          </a:p>
          <a:p>
            <a:pPr>
              <a:spcBef>
                <a:spcPct val="50000"/>
              </a:spcBef>
            </a:pPr>
            <a:r>
              <a:rPr lang="en-US" sz="2000" i="1" dirty="0">
                <a:latin typeface="Arial" charset="0"/>
              </a:rPr>
              <a:t>Renal Toxicity: </a:t>
            </a:r>
            <a:r>
              <a:rPr lang="en-US" sz="2000" i="1" dirty="0" smtClean="0">
                <a:latin typeface="Arial" charset="0"/>
              </a:rPr>
              <a:t>34.8%</a:t>
            </a:r>
            <a:endParaRPr lang="en-US" sz="2000" i="1" dirty="0">
              <a:latin typeface="Arial" charset="0"/>
            </a:endParaRPr>
          </a:p>
        </p:txBody>
      </p:sp>
      <p:sp>
        <p:nvSpPr>
          <p:cNvPr id="246791" name="Text Box 11"/>
          <p:cNvSpPr txBox="1">
            <a:spLocks noChangeArrowheads="1"/>
          </p:cNvSpPr>
          <p:nvPr/>
        </p:nvSpPr>
        <p:spPr bwMode="auto">
          <a:xfrm>
            <a:off x="2819400" y="4114800"/>
            <a:ext cx="1981200" cy="1168400"/>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en-US" sz="2000">
                <a:latin typeface="Arial" charset="0"/>
              </a:rPr>
              <a:t>PFS: 4.5 mos</a:t>
            </a:r>
          </a:p>
          <a:p>
            <a:pPr>
              <a:spcBef>
                <a:spcPct val="50000"/>
              </a:spcBef>
            </a:pPr>
            <a:r>
              <a:rPr lang="en-US" sz="2000">
                <a:latin typeface="Arial" charset="0"/>
              </a:rPr>
              <a:t>Response Rate: 15.9%</a:t>
            </a:r>
          </a:p>
        </p:txBody>
      </p:sp>
      <p:sp>
        <p:nvSpPr>
          <p:cNvPr id="246792" name="Text Box 12"/>
          <p:cNvSpPr txBox="1">
            <a:spLocks noChangeArrowheads="1"/>
          </p:cNvSpPr>
          <p:nvPr/>
        </p:nvSpPr>
        <p:spPr bwMode="auto">
          <a:xfrm>
            <a:off x="5562600" y="1905000"/>
            <a:ext cx="3124200" cy="336550"/>
          </a:xfrm>
          <a:prstGeom prst="rect">
            <a:avLst/>
          </a:prstGeom>
          <a:noFill/>
          <a:ln w="9525">
            <a:noFill/>
            <a:miter lim="800000"/>
            <a:headEnd/>
            <a:tailEnd/>
          </a:ln>
        </p:spPr>
        <p:txBody>
          <a:bodyPr>
            <a:spAutoFit/>
          </a:bodyPr>
          <a:lstStyle/>
          <a:p>
            <a:pPr algn="ctr">
              <a:spcBef>
                <a:spcPct val="50000"/>
              </a:spcBef>
            </a:pPr>
            <a:r>
              <a:rPr lang="en-US" sz="1600" b="1" dirty="0">
                <a:latin typeface="Arial" charset="0"/>
              </a:rPr>
              <a:t>Overall Survival Probability</a:t>
            </a:r>
          </a:p>
        </p:txBody>
      </p:sp>
      <p:sp>
        <p:nvSpPr>
          <p:cNvPr id="246793" name="Line 13"/>
          <p:cNvSpPr>
            <a:spLocks noChangeShapeType="1"/>
          </p:cNvSpPr>
          <p:nvPr/>
        </p:nvSpPr>
        <p:spPr bwMode="auto">
          <a:xfrm flipH="1">
            <a:off x="1828800" y="2209800"/>
            <a:ext cx="838200" cy="381000"/>
          </a:xfrm>
          <a:prstGeom prst="line">
            <a:avLst/>
          </a:prstGeom>
          <a:noFill/>
          <a:ln w="57150">
            <a:solidFill>
              <a:schemeClr val="tx1"/>
            </a:solidFill>
            <a:round/>
            <a:headEnd/>
            <a:tailEnd type="triangle" w="med" len="med"/>
          </a:ln>
        </p:spPr>
        <p:txBody>
          <a:bodyPr/>
          <a:lstStyle/>
          <a:p>
            <a:endParaRPr lang="en-US"/>
          </a:p>
        </p:txBody>
      </p:sp>
      <p:sp>
        <p:nvSpPr>
          <p:cNvPr id="246794" name="Line 14"/>
          <p:cNvSpPr>
            <a:spLocks noChangeShapeType="1"/>
          </p:cNvSpPr>
          <p:nvPr/>
        </p:nvSpPr>
        <p:spPr bwMode="auto">
          <a:xfrm>
            <a:off x="2667000" y="2209800"/>
            <a:ext cx="685800" cy="381000"/>
          </a:xfrm>
          <a:prstGeom prst="line">
            <a:avLst/>
          </a:prstGeom>
          <a:noFill/>
          <a:ln w="57150">
            <a:solidFill>
              <a:schemeClr val="tx1"/>
            </a:solidFill>
            <a:round/>
            <a:headEnd/>
            <a:tailEnd type="triangle" w="med" len="med"/>
          </a:ln>
        </p:spPr>
        <p:txBody>
          <a:bodyPr/>
          <a:lstStyle/>
          <a:p>
            <a:endParaRPr lang="en-US"/>
          </a:p>
        </p:txBody>
      </p:sp>
      <p:sp>
        <p:nvSpPr>
          <p:cNvPr id="246795" name="Line 15"/>
          <p:cNvSpPr>
            <a:spLocks noChangeShapeType="1"/>
          </p:cNvSpPr>
          <p:nvPr/>
        </p:nvSpPr>
        <p:spPr bwMode="auto">
          <a:xfrm>
            <a:off x="1447800" y="3581400"/>
            <a:ext cx="0" cy="381000"/>
          </a:xfrm>
          <a:prstGeom prst="line">
            <a:avLst/>
          </a:prstGeom>
          <a:noFill/>
          <a:ln w="57150">
            <a:solidFill>
              <a:schemeClr val="tx1"/>
            </a:solidFill>
            <a:round/>
            <a:headEnd/>
            <a:tailEnd type="triangle" w="med" len="med"/>
          </a:ln>
        </p:spPr>
        <p:txBody>
          <a:bodyPr/>
          <a:lstStyle/>
          <a:p>
            <a:endParaRPr lang="en-US"/>
          </a:p>
        </p:txBody>
      </p:sp>
      <p:sp>
        <p:nvSpPr>
          <p:cNvPr id="246796" name="Line 16"/>
          <p:cNvSpPr>
            <a:spLocks noChangeShapeType="1"/>
          </p:cNvSpPr>
          <p:nvPr/>
        </p:nvSpPr>
        <p:spPr bwMode="auto">
          <a:xfrm>
            <a:off x="3733800" y="3581400"/>
            <a:ext cx="0" cy="381000"/>
          </a:xfrm>
          <a:prstGeom prst="line">
            <a:avLst/>
          </a:prstGeom>
          <a:noFill/>
          <a:ln w="57150">
            <a:solidFill>
              <a:schemeClr val="tx1"/>
            </a:solidFill>
            <a:round/>
            <a:headEnd/>
            <a:tailEnd type="triangle" w="med" len="med"/>
          </a:ln>
        </p:spPr>
        <p:txBody>
          <a:bodyPr/>
          <a:lstStyle/>
          <a:p>
            <a:endParaRPr lang="en-US"/>
          </a:p>
        </p:txBody>
      </p:sp>
      <p:sp>
        <p:nvSpPr>
          <p:cNvPr id="246797" name="Text Box 17"/>
          <p:cNvSpPr txBox="1">
            <a:spLocks noChangeArrowheads="1"/>
          </p:cNvSpPr>
          <p:nvPr/>
        </p:nvSpPr>
        <p:spPr bwMode="auto">
          <a:xfrm>
            <a:off x="304800" y="6324600"/>
            <a:ext cx="5562600" cy="338554"/>
          </a:xfrm>
          <a:prstGeom prst="rect">
            <a:avLst/>
          </a:prstGeom>
          <a:noFill/>
          <a:ln w="9525">
            <a:noFill/>
            <a:miter lim="800000"/>
            <a:headEnd/>
            <a:tailEnd/>
          </a:ln>
        </p:spPr>
        <p:txBody>
          <a:bodyPr>
            <a:spAutoFit/>
          </a:bodyPr>
          <a:lstStyle/>
          <a:p>
            <a:pPr>
              <a:spcBef>
                <a:spcPct val="50000"/>
              </a:spcBef>
            </a:pPr>
            <a:r>
              <a:rPr lang="en-US" sz="1600" dirty="0" smtClean="0">
                <a:latin typeface="Arial" charset="0"/>
              </a:rPr>
              <a:t>Sun W </a:t>
            </a:r>
            <a:r>
              <a:rPr lang="en-US" sz="1600" dirty="0">
                <a:latin typeface="Arial" charset="0"/>
              </a:rPr>
              <a:t>et al, J </a:t>
            </a:r>
            <a:r>
              <a:rPr lang="en-US" sz="1600" dirty="0" err="1">
                <a:latin typeface="Arial" charset="0"/>
              </a:rPr>
              <a:t>Clin</a:t>
            </a:r>
            <a:r>
              <a:rPr lang="en-US" sz="1600" dirty="0">
                <a:latin typeface="Arial" charset="0"/>
              </a:rPr>
              <a:t> </a:t>
            </a:r>
            <a:r>
              <a:rPr lang="en-US" sz="1600" dirty="0" err="1">
                <a:latin typeface="Arial" charset="0"/>
              </a:rPr>
              <a:t>Oncol</a:t>
            </a:r>
            <a:r>
              <a:rPr lang="en-US" sz="1600" dirty="0">
                <a:latin typeface="Arial" charset="0"/>
              </a:rPr>
              <a:t> 2005; 23: 4897-4904</a:t>
            </a:r>
          </a:p>
        </p:txBody>
      </p:sp>
      <p:graphicFrame>
        <p:nvGraphicFramePr>
          <p:cNvPr id="2" name="Table 1"/>
          <p:cNvGraphicFramePr>
            <a:graphicFrameLocks noGrp="1"/>
          </p:cNvGraphicFramePr>
          <p:nvPr>
            <p:extLst>
              <p:ext uri="{D42A27DB-BD31-4B8C-83A1-F6EECF244321}">
                <p14:modId xmlns:p14="http://schemas.microsoft.com/office/powerpoint/2010/main" val="3497129086"/>
              </p:ext>
            </p:extLst>
          </p:nvPr>
        </p:nvGraphicFramePr>
        <p:xfrm>
          <a:off x="4953000" y="2768600"/>
          <a:ext cx="3886200" cy="1346200"/>
        </p:xfrm>
        <a:graphic>
          <a:graphicData uri="http://schemas.openxmlformats.org/drawingml/2006/table">
            <a:tbl>
              <a:tblPr firstRow="1" bandRow="1">
                <a:tableStyleId>{5C22544A-7EE6-4342-B048-85BDC9FD1C3A}</a:tableStyleId>
              </a:tblPr>
              <a:tblGrid>
                <a:gridCol w="1195755"/>
                <a:gridCol w="672612"/>
                <a:gridCol w="523142"/>
                <a:gridCol w="653237"/>
                <a:gridCol w="841454"/>
              </a:tblGrid>
              <a:tr h="370840">
                <a:tc>
                  <a:txBody>
                    <a:bodyPr/>
                    <a:lstStyle/>
                    <a:p>
                      <a:pPr algn="ctr"/>
                      <a:r>
                        <a:rPr lang="en-US" sz="1300" dirty="0" smtClean="0">
                          <a:latin typeface="Arial"/>
                          <a:cs typeface="Arial"/>
                        </a:rPr>
                        <a:t>Treatment</a:t>
                      </a:r>
                      <a:endParaRPr lang="en-US" sz="1300" dirty="0">
                        <a:latin typeface="Arial"/>
                        <a:cs typeface="Arial"/>
                      </a:endParaRPr>
                    </a:p>
                  </a:txBody>
                  <a:tcPr anchor="ctr">
                    <a:solidFill>
                      <a:srgbClr val="000066"/>
                    </a:solidFill>
                  </a:tcPr>
                </a:tc>
                <a:tc>
                  <a:txBody>
                    <a:bodyPr/>
                    <a:lstStyle/>
                    <a:p>
                      <a:pPr algn="ctr"/>
                      <a:r>
                        <a:rPr lang="en-US" sz="1300" dirty="0" smtClean="0">
                          <a:latin typeface="Arial"/>
                          <a:cs typeface="Arial"/>
                        </a:rPr>
                        <a:t>CNSR</a:t>
                      </a:r>
                      <a:endParaRPr lang="en-US" sz="1300" dirty="0">
                        <a:latin typeface="Arial"/>
                        <a:cs typeface="Arial"/>
                      </a:endParaRPr>
                    </a:p>
                  </a:txBody>
                  <a:tcPr anchor="ctr">
                    <a:solidFill>
                      <a:srgbClr val="000066"/>
                    </a:solidFill>
                  </a:tcPr>
                </a:tc>
                <a:tc>
                  <a:txBody>
                    <a:bodyPr/>
                    <a:lstStyle/>
                    <a:p>
                      <a:pPr algn="ctr"/>
                      <a:r>
                        <a:rPr lang="en-US" sz="1300" dirty="0" smtClean="0">
                          <a:latin typeface="Arial"/>
                          <a:cs typeface="Arial"/>
                        </a:rPr>
                        <a:t>Fail</a:t>
                      </a:r>
                      <a:endParaRPr lang="en-US" sz="1300" dirty="0">
                        <a:latin typeface="Arial"/>
                        <a:cs typeface="Arial"/>
                      </a:endParaRPr>
                    </a:p>
                  </a:txBody>
                  <a:tcPr anchor="ctr">
                    <a:solidFill>
                      <a:srgbClr val="000066"/>
                    </a:solidFill>
                  </a:tcPr>
                </a:tc>
                <a:tc>
                  <a:txBody>
                    <a:bodyPr/>
                    <a:lstStyle/>
                    <a:p>
                      <a:pPr algn="ctr"/>
                      <a:r>
                        <a:rPr lang="en-US" sz="1300" dirty="0" smtClean="0">
                          <a:latin typeface="Arial"/>
                          <a:cs typeface="Arial"/>
                        </a:rPr>
                        <a:t>Total</a:t>
                      </a:r>
                      <a:endParaRPr lang="en-US" sz="1300" dirty="0">
                        <a:latin typeface="Arial"/>
                        <a:cs typeface="Arial"/>
                      </a:endParaRPr>
                    </a:p>
                  </a:txBody>
                  <a:tcPr anchor="ctr">
                    <a:solidFill>
                      <a:srgbClr val="000066"/>
                    </a:solidFill>
                  </a:tcPr>
                </a:tc>
                <a:tc>
                  <a:txBody>
                    <a:bodyPr/>
                    <a:lstStyle/>
                    <a:p>
                      <a:pPr algn="ctr"/>
                      <a:r>
                        <a:rPr lang="en-US" sz="1300" dirty="0" smtClean="0">
                          <a:latin typeface="Arial"/>
                          <a:cs typeface="Arial"/>
                        </a:rPr>
                        <a:t>Median</a:t>
                      </a:r>
                      <a:endParaRPr lang="en-US" sz="1300" dirty="0">
                        <a:latin typeface="Arial"/>
                        <a:cs typeface="Arial"/>
                      </a:endParaRPr>
                    </a:p>
                  </a:txBody>
                  <a:tcPr anchor="ctr">
                    <a:solidFill>
                      <a:srgbClr val="000066"/>
                    </a:solidFill>
                  </a:tcPr>
                </a:tc>
              </a:tr>
              <a:tr h="370840">
                <a:tc>
                  <a:txBody>
                    <a:bodyPr/>
                    <a:lstStyle/>
                    <a:p>
                      <a:pPr algn="ctr"/>
                      <a:r>
                        <a:rPr lang="en-US" sz="1300" dirty="0" smtClean="0">
                          <a:solidFill>
                            <a:schemeClr val="tx1"/>
                          </a:solidFill>
                          <a:latin typeface="Arial"/>
                          <a:cs typeface="Arial"/>
                        </a:rPr>
                        <a:t>Doxorubicin </a:t>
                      </a:r>
                      <a:br>
                        <a:rPr lang="en-US" sz="1300" dirty="0" smtClean="0">
                          <a:solidFill>
                            <a:schemeClr val="tx1"/>
                          </a:solidFill>
                          <a:latin typeface="Arial"/>
                          <a:cs typeface="Arial"/>
                        </a:rPr>
                      </a:br>
                      <a:r>
                        <a:rPr lang="en-US" sz="1300" dirty="0" smtClean="0">
                          <a:solidFill>
                            <a:schemeClr val="tx1"/>
                          </a:solidFill>
                          <a:latin typeface="Arial"/>
                          <a:cs typeface="Arial"/>
                        </a:rPr>
                        <a:t>+ FU</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19</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75</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93</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15.7 months</a:t>
                      </a:r>
                      <a:endParaRPr lang="en-US" sz="1300" dirty="0">
                        <a:solidFill>
                          <a:schemeClr val="tx1"/>
                        </a:solidFill>
                        <a:latin typeface="Arial"/>
                        <a:cs typeface="Arial"/>
                      </a:endParaRPr>
                    </a:p>
                  </a:txBody>
                  <a:tcPr anchor="ctr">
                    <a:solidFill>
                      <a:schemeClr val="bg1"/>
                    </a:solidFill>
                  </a:tcPr>
                </a:tc>
              </a:tr>
              <a:tr h="370840">
                <a:tc>
                  <a:txBody>
                    <a:bodyPr/>
                    <a:lstStyle/>
                    <a:p>
                      <a:pPr algn="ctr"/>
                      <a:r>
                        <a:rPr lang="en-US" sz="1300" dirty="0" err="1" smtClean="0">
                          <a:solidFill>
                            <a:schemeClr val="tx1"/>
                          </a:solidFill>
                          <a:latin typeface="Arial"/>
                          <a:cs typeface="Arial"/>
                        </a:rPr>
                        <a:t>Streptozocin</a:t>
                      </a:r>
                      <a:r>
                        <a:rPr lang="en-US" sz="1300" dirty="0" smtClean="0">
                          <a:solidFill>
                            <a:schemeClr val="tx1"/>
                          </a:solidFill>
                          <a:latin typeface="Arial"/>
                          <a:cs typeface="Arial"/>
                        </a:rPr>
                        <a:t> + FU</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19</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59</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78</a:t>
                      </a:r>
                      <a:endParaRPr lang="en-US" sz="1300" dirty="0">
                        <a:solidFill>
                          <a:schemeClr val="tx1"/>
                        </a:solidFill>
                        <a:latin typeface="Arial"/>
                        <a:cs typeface="Arial"/>
                      </a:endParaRPr>
                    </a:p>
                  </a:txBody>
                  <a:tcPr anchor="ctr">
                    <a:solidFill>
                      <a:schemeClr val="bg1"/>
                    </a:solidFill>
                  </a:tcPr>
                </a:tc>
                <a:tc>
                  <a:txBody>
                    <a:bodyPr/>
                    <a:lstStyle/>
                    <a:p>
                      <a:pPr algn="ctr"/>
                      <a:r>
                        <a:rPr lang="en-US" sz="1300" dirty="0" smtClean="0">
                          <a:solidFill>
                            <a:schemeClr val="tx1"/>
                          </a:solidFill>
                          <a:latin typeface="Arial"/>
                          <a:cs typeface="Arial"/>
                        </a:rPr>
                        <a:t>24.3 months</a:t>
                      </a:r>
                      <a:endParaRPr lang="en-US" sz="1300" dirty="0">
                        <a:solidFill>
                          <a:schemeClr val="tx1"/>
                        </a:solidFill>
                        <a:latin typeface="Arial"/>
                        <a:cs typeface="Arial"/>
                      </a:endParaRPr>
                    </a:p>
                  </a:txBody>
                  <a:tcPr anchor="ctr">
                    <a:solidFill>
                      <a:schemeClr val="bg1"/>
                    </a:solidFill>
                  </a:tcPr>
                </a:tc>
              </a:tr>
            </a:tbl>
          </a:graphicData>
        </a:graphic>
      </p:graphicFrame>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Rectangle 2"/>
          <p:cNvSpPr>
            <a:spLocks noGrp="1" noChangeArrowheads="1"/>
          </p:cNvSpPr>
          <p:nvPr>
            <p:ph type="title"/>
          </p:nvPr>
        </p:nvSpPr>
        <p:spPr>
          <a:xfrm>
            <a:off x="533400" y="228600"/>
            <a:ext cx="8077200" cy="1143000"/>
          </a:xfrm>
        </p:spPr>
        <p:txBody>
          <a:bodyPr/>
          <a:lstStyle/>
          <a:p>
            <a:r>
              <a:rPr lang="en-US" sz="2800" dirty="0" err="1" smtClean="0">
                <a:latin typeface="Arial" charset="0"/>
              </a:rPr>
              <a:t>Streptozocin</a:t>
            </a:r>
            <a:r>
              <a:rPr lang="en-US" sz="2800" dirty="0" smtClean="0">
                <a:latin typeface="Arial" charset="0"/>
              </a:rPr>
              <a:t>-Based Therapy for Pancreatic NET</a:t>
            </a:r>
            <a:br>
              <a:rPr lang="en-US" sz="2800" dirty="0" smtClean="0">
                <a:latin typeface="Arial" charset="0"/>
              </a:rPr>
            </a:br>
            <a:endParaRPr lang="en-US" sz="1800" dirty="0" smtClean="0">
              <a:solidFill>
                <a:schemeClr val="tx1"/>
              </a:solidFill>
              <a:latin typeface="Arial" charset="0"/>
            </a:endParaRPr>
          </a:p>
        </p:txBody>
      </p:sp>
      <p:sp>
        <p:nvSpPr>
          <p:cNvPr id="247811" name="Text Box 5"/>
          <p:cNvSpPr txBox="1">
            <a:spLocks noChangeArrowheads="1"/>
          </p:cNvSpPr>
          <p:nvPr/>
        </p:nvSpPr>
        <p:spPr bwMode="auto">
          <a:xfrm>
            <a:off x="685800" y="1828800"/>
            <a:ext cx="8077200" cy="2492990"/>
          </a:xfrm>
          <a:prstGeom prst="rect">
            <a:avLst/>
          </a:prstGeom>
          <a:noFill/>
          <a:ln w="9525">
            <a:noFill/>
            <a:miter lim="800000"/>
            <a:headEnd/>
            <a:tailEnd/>
          </a:ln>
        </p:spPr>
        <p:txBody>
          <a:bodyPr wrap="square">
            <a:spAutoFit/>
          </a:bodyPr>
          <a:lstStyle/>
          <a:p>
            <a:pPr marL="177800" indent="-177800">
              <a:spcBef>
                <a:spcPct val="50000"/>
              </a:spcBef>
              <a:buFont typeface="Arial"/>
              <a:buChar char="•"/>
            </a:pPr>
            <a:r>
              <a:rPr lang="en-US" dirty="0" err="1">
                <a:latin typeface="Arial" charset="0"/>
              </a:rPr>
              <a:t>Streptozocin</a:t>
            </a:r>
            <a:r>
              <a:rPr lang="en-US" dirty="0">
                <a:latin typeface="Arial" charset="0"/>
              </a:rPr>
              <a:t> approved for pancreatic NET in 1982</a:t>
            </a:r>
          </a:p>
          <a:p>
            <a:pPr marL="177800" indent="-177800">
              <a:spcBef>
                <a:spcPct val="50000"/>
              </a:spcBef>
              <a:buFont typeface="Arial"/>
              <a:buChar char="•"/>
            </a:pPr>
            <a:r>
              <a:rPr lang="en-US" dirty="0" err="1">
                <a:latin typeface="Arial" charset="0"/>
              </a:rPr>
              <a:t>Streptozocin</a:t>
            </a:r>
            <a:r>
              <a:rPr lang="en-US" dirty="0">
                <a:latin typeface="Arial" charset="0"/>
              </a:rPr>
              <a:t>/doxorubicin associated with survival benefit compared to </a:t>
            </a:r>
            <a:r>
              <a:rPr lang="en-US" dirty="0" err="1">
                <a:latin typeface="Arial" charset="0"/>
              </a:rPr>
              <a:t>streptozocin</a:t>
            </a:r>
            <a:r>
              <a:rPr lang="en-US" dirty="0">
                <a:latin typeface="Arial" charset="0"/>
              </a:rPr>
              <a:t>/5-FU (2.2 vs. 1.5 years)</a:t>
            </a:r>
          </a:p>
          <a:p>
            <a:pPr marL="177800" indent="-177800">
              <a:spcBef>
                <a:spcPct val="50000"/>
              </a:spcBef>
              <a:buFont typeface="Arial"/>
              <a:buChar char="•"/>
            </a:pPr>
            <a:r>
              <a:rPr lang="en-US" dirty="0">
                <a:latin typeface="Arial" charset="0"/>
              </a:rPr>
              <a:t>Response rates 30-40% in retrospective series</a:t>
            </a:r>
          </a:p>
          <a:p>
            <a:pPr marL="177800" indent="-177800">
              <a:spcBef>
                <a:spcPct val="50000"/>
              </a:spcBef>
              <a:buFont typeface="Arial"/>
              <a:buChar char="•"/>
            </a:pPr>
            <a:r>
              <a:rPr lang="en-US" dirty="0">
                <a:latin typeface="Arial" charset="0"/>
              </a:rPr>
              <a:t>Not commonly used due to toxicity concerns</a:t>
            </a:r>
          </a:p>
        </p:txBody>
      </p:sp>
      <p:sp>
        <p:nvSpPr>
          <p:cNvPr id="247812" name="Text Box 6"/>
          <p:cNvSpPr txBox="1">
            <a:spLocks noChangeArrowheads="1"/>
          </p:cNvSpPr>
          <p:nvPr/>
        </p:nvSpPr>
        <p:spPr bwMode="auto">
          <a:xfrm>
            <a:off x="228600" y="6019800"/>
            <a:ext cx="5181600" cy="707886"/>
          </a:xfrm>
          <a:prstGeom prst="rect">
            <a:avLst/>
          </a:prstGeom>
          <a:noFill/>
          <a:ln w="9525">
            <a:noFill/>
            <a:miter lim="800000"/>
            <a:headEnd/>
            <a:tailEnd/>
          </a:ln>
        </p:spPr>
        <p:txBody>
          <a:bodyPr wrap="square">
            <a:spAutoFit/>
          </a:bodyPr>
          <a:lstStyle/>
          <a:p>
            <a:pPr>
              <a:spcBef>
                <a:spcPct val="50000"/>
              </a:spcBef>
            </a:pPr>
            <a:r>
              <a:rPr lang="en-US" sz="1600" dirty="0" err="1" smtClean="0">
                <a:latin typeface="Arial" charset="0"/>
              </a:rPr>
              <a:t>Moertel</a:t>
            </a:r>
            <a:r>
              <a:rPr lang="en-US" sz="1600" dirty="0" smtClean="0">
                <a:latin typeface="Arial" charset="0"/>
              </a:rPr>
              <a:t> CG et </a:t>
            </a:r>
            <a:r>
              <a:rPr lang="en-US" sz="1600" dirty="0">
                <a:latin typeface="Arial" charset="0"/>
              </a:rPr>
              <a:t>al, N </a:t>
            </a:r>
            <a:r>
              <a:rPr lang="en-US" sz="1600" dirty="0" err="1">
                <a:latin typeface="Arial" charset="0"/>
              </a:rPr>
              <a:t>Engl</a:t>
            </a:r>
            <a:r>
              <a:rPr lang="en-US" sz="1600" dirty="0">
                <a:latin typeface="Arial" charset="0"/>
              </a:rPr>
              <a:t> J Med 1992; 326: 519-23</a:t>
            </a:r>
          </a:p>
          <a:p>
            <a:pPr>
              <a:spcBef>
                <a:spcPct val="50000"/>
              </a:spcBef>
            </a:pPr>
            <a:r>
              <a:rPr lang="en-US" sz="1600" dirty="0" err="1">
                <a:latin typeface="Arial" charset="0"/>
              </a:rPr>
              <a:t>Kouvaraki</a:t>
            </a:r>
            <a:r>
              <a:rPr lang="en-US" sz="1600" dirty="0">
                <a:latin typeface="Arial" charset="0"/>
              </a:rPr>
              <a:t> </a:t>
            </a:r>
            <a:r>
              <a:rPr lang="en-US" sz="1600" dirty="0" smtClean="0">
                <a:latin typeface="Arial" charset="0"/>
              </a:rPr>
              <a:t>MA et </a:t>
            </a:r>
            <a:r>
              <a:rPr lang="en-US" sz="1600" dirty="0">
                <a:latin typeface="Arial" charset="0"/>
              </a:rPr>
              <a:t>al, J </a:t>
            </a:r>
            <a:r>
              <a:rPr lang="en-US" sz="1600" dirty="0" err="1">
                <a:latin typeface="Arial" charset="0"/>
              </a:rPr>
              <a:t>Clin</a:t>
            </a:r>
            <a:r>
              <a:rPr lang="en-US" sz="1600" dirty="0">
                <a:latin typeface="Arial" charset="0"/>
              </a:rPr>
              <a:t> </a:t>
            </a:r>
            <a:r>
              <a:rPr lang="en-US" sz="1600" dirty="0" err="1">
                <a:latin typeface="Arial" charset="0"/>
              </a:rPr>
              <a:t>Oncol</a:t>
            </a:r>
            <a:r>
              <a:rPr lang="en-US" sz="1600" dirty="0">
                <a:latin typeface="Arial" charset="0"/>
              </a:rPr>
              <a:t> 2004; 22: 4762-71</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43"/>
          <p:cNvSpPr>
            <a:spLocks noGrp="1" noChangeArrowheads="1"/>
          </p:cNvSpPr>
          <p:nvPr>
            <p:ph type="title" idx="4294967295"/>
          </p:nvPr>
        </p:nvSpPr>
        <p:spPr/>
        <p:txBody>
          <a:bodyPr/>
          <a:lstStyle/>
          <a:p>
            <a:pPr>
              <a:defRPr/>
            </a:pPr>
            <a:r>
              <a:rPr lang="en-US" sz="3200" dirty="0" err="1" smtClean="0">
                <a:latin typeface="Arial" charset="0"/>
              </a:rPr>
              <a:t>Temozolomide</a:t>
            </a:r>
            <a:r>
              <a:rPr lang="en-US" sz="3200" dirty="0" smtClean="0">
                <a:latin typeface="Arial" charset="0"/>
              </a:rPr>
              <a:t>-Based Therapy in Pancreatic NET</a:t>
            </a:r>
            <a:br>
              <a:rPr lang="en-US" sz="3200" dirty="0" smtClean="0">
                <a:latin typeface="Arial" charset="0"/>
              </a:rPr>
            </a:br>
            <a:endParaRPr lang="en-US" sz="3200" dirty="0" smtClean="0">
              <a:latin typeface="Arial" charset="0"/>
            </a:endParaRPr>
          </a:p>
        </p:txBody>
      </p:sp>
      <p:graphicFrame>
        <p:nvGraphicFramePr>
          <p:cNvPr id="353327" name="Group 47"/>
          <p:cNvGraphicFramePr>
            <a:graphicFrameLocks noGrp="1"/>
          </p:cNvGraphicFramePr>
          <p:nvPr>
            <p:ph idx="4294967295"/>
            <p:extLst>
              <p:ext uri="{D42A27DB-BD31-4B8C-83A1-F6EECF244321}">
                <p14:modId xmlns:p14="http://schemas.microsoft.com/office/powerpoint/2010/main" val="3062293579"/>
              </p:ext>
            </p:extLst>
          </p:nvPr>
        </p:nvGraphicFramePr>
        <p:xfrm>
          <a:off x="609600" y="1905000"/>
          <a:ext cx="7848600" cy="3189542"/>
        </p:xfrm>
        <a:graphic>
          <a:graphicData uri="http://schemas.openxmlformats.org/drawingml/2006/table">
            <a:tbl>
              <a:tblPr/>
              <a:tblGrid>
                <a:gridCol w="1600200"/>
                <a:gridCol w="3582988"/>
                <a:gridCol w="1012825"/>
                <a:gridCol w="1652587"/>
              </a:tblGrid>
              <a:tr h="4651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marT="34290" marB="342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Regimen</a:t>
                      </a:r>
                    </a:p>
                  </a:txBody>
                  <a:tcPr marT="34290" marB="342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N</a:t>
                      </a:r>
                    </a:p>
                  </a:txBody>
                  <a:tcPr marT="34290" marB="342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Response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Rate</a:t>
                      </a:r>
                    </a:p>
                  </a:txBody>
                  <a:tcPr marT="34290" marB="342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7663">
                <a:tc rowSpan="3">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Retrospective</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Series</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Temozolomide</a:t>
                      </a:r>
                      <a:r>
                        <a:rPr kumimoji="0" lang="en-US" sz="1800" b="0" i="0" u="none" strike="noStrike" cap="none" normalizeH="0" baseline="30000" dirty="0" smtClean="0">
                          <a:ln>
                            <a:noFill/>
                          </a:ln>
                          <a:solidFill>
                            <a:schemeClr val="tx1"/>
                          </a:solidFill>
                          <a:effectLst/>
                          <a:latin typeface="Arial" charset="0"/>
                        </a:rPr>
                        <a:t>1</a:t>
                      </a:r>
                      <a:endParaRPr kumimoji="0" lang="en-US" sz="1800" b="0" i="0" u="none" strike="noStrike" cap="none" normalizeH="0" baseline="0" dirty="0" smtClean="0">
                        <a:ln>
                          <a:noFill/>
                        </a:ln>
                        <a:solidFill>
                          <a:schemeClr val="tx1"/>
                        </a:solidFill>
                        <a:effectLst/>
                        <a:latin typeface="Arial" charset="0"/>
                      </a:endParaRP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 12</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8%</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0525">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rial" charset="0"/>
                        </a:rPr>
                        <a:t>Temozolomide</a:t>
                      </a:r>
                      <a:r>
                        <a:rPr kumimoji="0" lang="en-US" sz="1800" b="0" i="0" u="none" strike="noStrike" cap="none" normalizeH="0" baseline="0" dirty="0" smtClean="0">
                          <a:ln>
                            <a:noFill/>
                          </a:ln>
                          <a:solidFill>
                            <a:schemeClr val="tx1"/>
                          </a:solidFill>
                          <a:effectLst/>
                          <a:latin typeface="Arial" charset="0"/>
                        </a:rPr>
                        <a:t>/ Capecitabine</a:t>
                      </a:r>
                      <a:r>
                        <a:rPr kumimoji="0" lang="en-US" sz="1800" b="0" i="0" u="none" strike="noStrike" cap="none" normalizeH="0" baseline="30000" dirty="0" smtClean="0">
                          <a:ln>
                            <a:noFill/>
                          </a:ln>
                          <a:solidFill>
                            <a:schemeClr val="tx1"/>
                          </a:solidFill>
                          <a:effectLst/>
                          <a:latin typeface="Arial" charset="0"/>
                        </a:rPr>
                        <a:t>2</a:t>
                      </a:r>
                      <a:endParaRPr kumimoji="0" lang="en-US" sz="1800" b="0" i="0" u="none" strike="noStrike" cap="none" normalizeH="0" baseline="0" dirty="0" smtClean="0">
                        <a:ln>
                          <a:noFill/>
                        </a:ln>
                        <a:solidFill>
                          <a:schemeClr val="tx1"/>
                        </a:solidFill>
                        <a:effectLst/>
                        <a:latin typeface="Arial" charset="0"/>
                      </a:endParaRP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30</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70%</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0525">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Temozolomide (various regimens)</a:t>
                      </a:r>
                      <a:r>
                        <a:rPr kumimoji="0" lang="en-US" sz="1800" b="0" i="0" u="none" strike="noStrike" cap="none" normalizeH="0" baseline="30000" smtClean="0">
                          <a:ln>
                            <a:noFill/>
                          </a:ln>
                          <a:solidFill>
                            <a:schemeClr val="tx1"/>
                          </a:solidFill>
                          <a:effectLst/>
                          <a:latin typeface="Arial" charset="0"/>
                        </a:rPr>
                        <a:t>3</a:t>
                      </a:r>
                      <a:endParaRPr kumimoji="0" lang="en-US" sz="1800" b="0" i="0" u="none" strike="noStrike" cap="none" normalizeH="0" baseline="0" smtClean="0">
                        <a:ln>
                          <a:noFill/>
                        </a:ln>
                        <a:solidFill>
                          <a:schemeClr val="tx1"/>
                        </a:solidFill>
                        <a:effectLst/>
                        <a:latin typeface="Arial" charset="0"/>
                      </a:endParaRP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53</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34%</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76250">
                <a:tc rowSpan="3">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Prospective</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Trials</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Temozolomide/ Thalidomide</a:t>
                      </a:r>
                      <a:r>
                        <a:rPr kumimoji="0" lang="en-US" sz="1800" b="0" i="0" u="none" strike="noStrike" cap="none" normalizeH="0" baseline="30000" smtClean="0">
                          <a:ln>
                            <a:noFill/>
                          </a:ln>
                          <a:solidFill>
                            <a:schemeClr val="tx1"/>
                          </a:solidFill>
                          <a:effectLst/>
                          <a:latin typeface="Arial" charset="0"/>
                        </a:rPr>
                        <a:t>4</a:t>
                      </a:r>
                      <a:endParaRPr kumimoji="0" lang="en-US" sz="1800" b="0" i="0" u="none" strike="noStrike" cap="none" normalizeH="0" baseline="0" smtClean="0">
                        <a:ln>
                          <a:noFill/>
                        </a:ln>
                        <a:solidFill>
                          <a:schemeClr val="tx1"/>
                        </a:solidFill>
                        <a:effectLst/>
                        <a:latin typeface="Arial" charset="0"/>
                      </a:endParaRP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11 </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45%</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Temozolomide/ Everolimus</a:t>
                      </a:r>
                      <a:r>
                        <a:rPr kumimoji="0" lang="en-US" sz="1800" b="0" i="0" u="none" strike="noStrike" cap="none" normalizeH="0" baseline="30000" smtClean="0">
                          <a:ln>
                            <a:noFill/>
                          </a:ln>
                          <a:solidFill>
                            <a:schemeClr val="tx1"/>
                          </a:solidFill>
                          <a:effectLst/>
                          <a:latin typeface="Arial" charset="0"/>
                        </a:rPr>
                        <a:t>5</a:t>
                      </a:r>
                      <a:endParaRPr kumimoji="0" lang="en-US" sz="1800" b="0" i="0" u="none" strike="noStrike" cap="none" normalizeH="0" baseline="0" smtClean="0">
                        <a:ln>
                          <a:noFill/>
                        </a:ln>
                        <a:solidFill>
                          <a:schemeClr val="tx1"/>
                        </a:solidFill>
                        <a:effectLst/>
                        <a:latin typeface="Arial" charset="0"/>
                      </a:endParaRP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24</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35%</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25425">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Temozolomide/ Bevacizumab</a:t>
                      </a:r>
                      <a:r>
                        <a:rPr kumimoji="0" lang="en-US" sz="1800" b="0" i="0" u="none" strike="noStrike" cap="none" normalizeH="0" baseline="30000" smtClean="0">
                          <a:ln>
                            <a:noFill/>
                          </a:ln>
                          <a:solidFill>
                            <a:schemeClr val="tx1"/>
                          </a:solidFill>
                          <a:effectLst/>
                          <a:latin typeface="Arial" charset="0"/>
                        </a:rPr>
                        <a:t>6</a:t>
                      </a:r>
                      <a:endParaRPr kumimoji="0" lang="en-US" sz="1800" b="0" i="0" u="none" strike="noStrike" cap="none" normalizeH="0" baseline="0" smtClean="0">
                        <a:ln>
                          <a:noFill/>
                        </a:ln>
                        <a:solidFill>
                          <a:schemeClr val="tx1"/>
                        </a:solidFill>
                        <a:effectLst/>
                        <a:latin typeface="Arial" charset="0"/>
                      </a:endParaRP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15</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33%</a:t>
                      </a:r>
                    </a:p>
                  </a:txBody>
                  <a:tcPr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248873" name="Text Box 41"/>
          <p:cNvSpPr txBox="1">
            <a:spLocks noChangeArrowheads="1"/>
          </p:cNvSpPr>
          <p:nvPr/>
        </p:nvSpPr>
        <p:spPr bwMode="auto">
          <a:xfrm>
            <a:off x="609600" y="5562600"/>
            <a:ext cx="7924800" cy="1015663"/>
          </a:xfrm>
          <a:prstGeom prst="rect">
            <a:avLst/>
          </a:prstGeom>
          <a:noFill/>
          <a:ln w="9525">
            <a:noFill/>
            <a:miter lim="800000"/>
            <a:headEnd/>
            <a:tailEnd/>
          </a:ln>
        </p:spPr>
        <p:txBody>
          <a:bodyPr>
            <a:spAutoFit/>
          </a:bodyPr>
          <a:lstStyle/>
          <a:p>
            <a:pPr>
              <a:spcBef>
                <a:spcPct val="50000"/>
              </a:spcBef>
            </a:pPr>
            <a:r>
              <a:rPr lang="en-US" sz="1500" baseline="30000" dirty="0" smtClean="0">
                <a:latin typeface="Arial"/>
                <a:cs typeface="Arial"/>
              </a:rPr>
              <a:t>1 </a:t>
            </a:r>
            <a:r>
              <a:rPr lang="en-US" sz="1500" dirty="0" err="1">
                <a:latin typeface="Arial"/>
                <a:cs typeface="Arial"/>
              </a:rPr>
              <a:t>Ekebald</a:t>
            </a:r>
            <a:r>
              <a:rPr lang="en-US" sz="1500" dirty="0">
                <a:latin typeface="Arial"/>
                <a:cs typeface="Arial"/>
              </a:rPr>
              <a:t> </a:t>
            </a:r>
            <a:r>
              <a:rPr lang="en-US" sz="1500" dirty="0" smtClean="0">
                <a:latin typeface="Arial"/>
                <a:cs typeface="Arial"/>
              </a:rPr>
              <a:t>S et </a:t>
            </a:r>
            <a:r>
              <a:rPr lang="en-US" sz="1500" dirty="0">
                <a:latin typeface="Arial"/>
                <a:cs typeface="Arial"/>
              </a:rPr>
              <a:t>al, </a:t>
            </a:r>
            <a:r>
              <a:rPr lang="en-US" sz="1500" dirty="0" err="1">
                <a:latin typeface="Arial"/>
                <a:cs typeface="Arial"/>
              </a:rPr>
              <a:t>Clin</a:t>
            </a:r>
            <a:r>
              <a:rPr lang="en-US" sz="1500" dirty="0">
                <a:latin typeface="Arial"/>
                <a:cs typeface="Arial"/>
              </a:rPr>
              <a:t> Cancer Res </a:t>
            </a:r>
            <a:r>
              <a:rPr lang="en-US" sz="1500" dirty="0" smtClean="0">
                <a:latin typeface="Arial"/>
                <a:cs typeface="Arial"/>
              </a:rPr>
              <a:t>2007;13:2986</a:t>
            </a:r>
            <a:r>
              <a:rPr lang="en-US" sz="1500" dirty="0">
                <a:latin typeface="Arial"/>
                <a:cs typeface="Arial"/>
              </a:rPr>
              <a:t>-</a:t>
            </a:r>
            <a:r>
              <a:rPr lang="en-US" sz="1500" dirty="0" smtClean="0">
                <a:latin typeface="Arial"/>
                <a:cs typeface="Arial"/>
              </a:rPr>
              <a:t>91; </a:t>
            </a:r>
            <a:r>
              <a:rPr lang="en-US" sz="1500" baseline="30000" dirty="0" smtClean="0">
                <a:latin typeface="Arial"/>
                <a:cs typeface="Arial"/>
              </a:rPr>
              <a:t>2 </a:t>
            </a:r>
            <a:r>
              <a:rPr lang="en-US" sz="1500" dirty="0" err="1" smtClean="0">
                <a:latin typeface="Arial"/>
                <a:cs typeface="Arial"/>
              </a:rPr>
              <a:t>Strosberg</a:t>
            </a:r>
            <a:r>
              <a:rPr lang="en-US" sz="1500" dirty="0" smtClean="0">
                <a:latin typeface="Arial"/>
                <a:cs typeface="Arial"/>
              </a:rPr>
              <a:t> JR </a:t>
            </a:r>
            <a:r>
              <a:rPr lang="en-US" sz="1500" dirty="0">
                <a:latin typeface="Arial"/>
                <a:cs typeface="Arial"/>
              </a:rPr>
              <a:t>et </a:t>
            </a:r>
            <a:r>
              <a:rPr lang="en-US" sz="1500" dirty="0" smtClean="0">
                <a:latin typeface="Arial"/>
                <a:cs typeface="Arial"/>
              </a:rPr>
              <a:t>al, </a:t>
            </a:r>
            <a:r>
              <a:rPr lang="en-US" sz="1500" dirty="0">
                <a:latin typeface="Arial"/>
                <a:cs typeface="Arial"/>
              </a:rPr>
              <a:t>Cancer </a:t>
            </a:r>
            <a:r>
              <a:rPr lang="en-US" sz="1500" dirty="0" smtClean="0">
                <a:latin typeface="Arial"/>
                <a:cs typeface="Arial"/>
              </a:rPr>
              <a:t>2011;117</a:t>
            </a:r>
            <a:r>
              <a:rPr lang="en-US" sz="1500" dirty="0">
                <a:latin typeface="Arial"/>
                <a:cs typeface="Arial"/>
              </a:rPr>
              <a:t>: 268-</a:t>
            </a:r>
            <a:r>
              <a:rPr lang="en-US" sz="1500" dirty="0" smtClean="0">
                <a:latin typeface="Arial"/>
                <a:cs typeface="Arial"/>
              </a:rPr>
              <a:t>75</a:t>
            </a:r>
            <a:r>
              <a:rPr lang="en-US" sz="1500" dirty="0">
                <a:latin typeface="Arial"/>
                <a:cs typeface="Arial"/>
              </a:rPr>
              <a:t>; </a:t>
            </a:r>
            <a:r>
              <a:rPr lang="en-US" sz="1500" baseline="30000" dirty="0" smtClean="0">
                <a:latin typeface="Arial"/>
                <a:cs typeface="Arial"/>
              </a:rPr>
              <a:t>3 </a:t>
            </a:r>
            <a:r>
              <a:rPr lang="en-US" sz="1500" dirty="0" err="1">
                <a:latin typeface="Arial"/>
                <a:cs typeface="Arial"/>
              </a:rPr>
              <a:t>Kulke</a:t>
            </a:r>
            <a:r>
              <a:rPr lang="en-US" sz="1500" dirty="0">
                <a:latin typeface="Arial"/>
                <a:cs typeface="Arial"/>
              </a:rPr>
              <a:t> </a:t>
            </a:r>
            <a:r>
              <a:rPr lang="en-US" sz="1500" dirty="0" smtClean="0">
                <a:latin typeface="Arial"/>
                <a:cs typeface="Arial"/>
              </a:rPr>
              <a:t>MH et </a:t>
            </a:r>
            <a:r>
              <a:rPr lang="en-US" sz="1500" dirty="0">
                <a:latin typeface="Arial"/>
                <a:cs typeface="Arial"/>
              </a:rPr>
              <a:t>al, </a:t>
            </a:r>
            <a:r>
              <a:rPr lang="en-US" sz="1500" dirty="0" err="1">
                <a:latin typeface="Arial"/>
                <a:cs typeface="Arial"/>
              </a:rPr>
              <a:t>Clin</a:t>
            </a:r>
            <a:r>
              <a:rPr lang="en-US" sz="1500" dirty="0">
                <a:latin typeface="Arial"/>
                <a:cs typeface="Arial"/>
              </a:rPr>
              <a:t> Cancer Res </a:t>
            </a:r>
            <a:r>
              <a:rPr lang="en-US" sz="1500" dirty="0" smtClean="0">
                <a:latin typeface="Arial"/>
                <a:cs typeface="Arial"/>
              </a:rPr>
              <a:t>2009;15:338</a:t>
            </a:r>
            <a:r>
              <a:rPr lang="en-US" sz="1500" dirty="0">
                <a:latin typeface="Arial"/>
                <a:cs typeface="Arial"/>
              </a:rPr>
              <a:t>-</a:t>
            </a:r>
            <a:r>
              <a:rPr lang="en-US" sz="1500" dirty="0" smtClean="0">
                <a:latin typeface="Arial"/>
                <a:cs typeface="Arial"/>
              </a:rPr>
              <a:t>45</a:t>
            </a:r>
            <a:r>
              <a:rPr lang="en-US" sz="1500" dirty="0">
                <a:latin typeface="Arial"/>
                <a:cs typeface="Arial"/>
              </a:rPr>
              <a:t>; </a:t>
            </a:r>
            <a:r>
              <a:rPr lang="en-US" sz="1500" baseline="30000" dirty="0" smtClean="0">
                <a:latin typeface="Arial"/>
                <a:cs typeface="Arial"/>
              </a:rPr>
              <a:t>4 </a:t>
            </a:r>
            <a:r>
              <a:rPr lang="en-US" sz="1500" dirty="0" err="1">
                <a:latin typeface="Arial"/>
                <a:cs typeface="Arial"/>
              </a:rPr>
              <a:t>Kulke</a:t>
            </a:r>
            <a:r>
              <a:rPr lang="en-US" sz="1500" dirty="0">
                <a:latin typeface="Arial"/>
                <a:cs typeface="Arial"/>
              </a:rPr>
              <a:t> </a:t>
            </a:r>
            <a:r>
              <a:rPr lang="en-US" sz="1500" dirty="0" smtClean="0">
                <a:latin typeface="Arial"/>
                <a:cs typeface="Arial"/>
              </a:rPr>
              <a:t>MH et </a:t>
            </a:r>
            <a:r>
              <a:rPr lang="en-US" sz="1500" dirty="0">
                <a:latin typeface="Arial"/>
                <a:cs typeface="Arial"/>
              </a:rPr>
              <a:t>al, J </a:t>
            </a:r>
            <a:r>
              <a:rPr lang="en-US" sz="1500" dirty="0" err="1">
                <a:latin typeface="Arial"/>
                <a:cs typeface="Arial"/>
              </a:rPr>
              <a:t>Clin</a:t>
            </a:r>
            <a:r>
              <a:rPr lang="en-US" sz="1500" dirty="0">
                <a:latin typeface="Arial"/>
                <a:cs typeface="Arial"/>
              </a:rPr>
              <a:t> </a:t>
            </a:r>
            <a:r>
              <a:rPr lang="en-US" sz="1500" dirty="0" err="1" smtClean="0">
                <a:latin typeface="Arial"/>
                <a:cs typeface="Arial"/>
              </a:rPr>
              <a:t>Oncol</a:t>
            </a:r>
            <a:r>
              <a:rPr lang="en-US" sz="1500" dirty="0" smtClean="0">
                <a:latin typeface="Arial"/>
                <a:cs typeface="Arial"/>
              </a:rPr>
              <a:t> 2006;24:401</a:t>
            </a:r>
            <a:r>
              <a:rPr lang="en-US" sz="1500" dirty="0">
                <a:latin typeface="Arial"/>
                <a:cs typeface="Arial"/>
              </a:rPr>
              <a:t>-</a:t>
            </a:r>
            <a:r>
              <a:rPr lang="en-US" sz="1500" dirty="0" smtClean="0">
                <a:latin typeface="Arial"/>
                <a:cs typeface="Arial"/>
              </a:rPr>
              <a:t>6</a:t>
            </a:r>
            <a:r>
              <a:rPr lang="en-US" sz="1500" dirty="0">
                <a:latin typeface="Arial"/>
                <a:cs typeface="Arial"/>
              </a:rPr>
              <a:t>; </a:t>
            </a:r>
            <a:r>
              <a:rPr lang="en-US" sz="1500" baseline="30000" dirty="0" smtClean="0">
                <a:latin typeface="Arial"/>
                <a:cs typeface="Arial"/>
              </a:rPr>
              <a:t>5 </a:t>
            </a:r>
            <a:r>
              <a:rPr lang="en-US" sz="1500" dirty="0" err="1">
                <a:latin typeface="Arial"/>
                <a:cs typeface="Arial"/>
              </a:rPr>
              <a:t>Kulke</a:t>
            </a:r>
            <a:r>
              <a:rPr lang="en-US" sz="1500" dirty="0">
                <a:latin typeface="Arial"/>
                <a:cs typeface="Arial"/>
              </a:rPr>
              <a:t> </a:t>
            </a:r>
            <a:r>
              <a:rPr lang="en-US" sz="1500" dirty="0" smtClean="0">
                <a:latin typeface="Arial"/>
                <a:cs typeface="Arial"/>
              </a:rPr>
              <a:t>MH et al, </a:t>
            </a:r>
            <a:r>
              <a:rPr lang="en-US" sz="1500" dirty="0">
                <a:latin typeface="Arial"/>
                <a:cs typeface="Arial"/>
              </a:rPr>
              <a:t>J </a:t>
            </a:r>
            <a:r>
              <a:rPr lang="en-US" sz="1500" dirty="0" err="1">
                <a:latin typeface="Arial"/>
                <a:cs typeface="Arial"/>
              </a:rPr>
              <a:t>Clin</a:t>
            </a:r>
            <a:r>
              <a:rPr lang="en-US" sz="1500" dirty="0">
                <a:latin typeface="Arial"/>
                <a:cs typeface="Arial"/>
              </a:rPr>
              <a:t> </a:t>
            </a:r>
            <a:r>
              <a:rPr lang="en-US" sz="1500" dirty="0" err="1">
                <a:latin typeface="Arial"/>
                <a:cs typeface="Arial"/>
              </a:rPr>
              <a:t>Oncol</a:t>
            </a:r>
            <a:r>
              <a:rPr lang="en-US" sz="1500" dirty="0">
                <a:latin typeface="Arial"/>
                <a:cs typeface="Arial"/>
              </a:rPr>
              <a:t> </a:t>
            </a:r>
            <a:r>
              <a:rPr lang="en-US" sz="1500" dirty="0" smtClean="0">
                <a:latin typeface="Arial"/>
                <a:cs typeface="Arial"/>
              </a:rPr>
              <a:t>2006;24</a:t>
            </a:r>
            <a:r>
              <a:rPr lang="en-US" sz="1500" dirty="0">
                <a:latin typeface="Arial"/>
                <a:cs typeface="Arial"/>
              </a:rPr>
              <a:t>(18S</a:t>
            </a:r>
            <a:r>
              <a:rPr lang="en-US" sz="1500" dirty="0" smtClean="0">
                <a:latin typeface="Arial"/>
                <a:cs typeface="Arial"/>
              </a:rPr>
              <a:t>)A4044</a:t>
            </a:r>
            <a:r>
              <a:rPr lang="en-US" sz="1500" dirty="0">
                <a:latin typeface="Arial"/>
                <a:cs typeface="Arial"/>
              </a:rPr>
              <a:t>; </a:t>
            </a:r>
            <a:r>
              <a:rPr lang="en-US" sz="1500" baseline="30000" dirty="0" smtClean="0">
                <a:latin typeface="Arial"/>
                <a:cs typeface="Arial"/>
              </a:rPr>
              <a:t>6 </a:t>
            </a:r>
            <a:r>
              <a:rPr lang="en-US" sz="1500" dirty="0" err="1" smtClean="0">
                <a:latin typeface="Arial"/>
                <a:cs typeface="Arial"/>
              </a:rPr>
              <a:t>Kulke</a:t>
            </a:r>
            <a:r>
              <a:rPr lang="en-US" sz="1500" dirty="0" smtClean="0">
                <a:latin typeface="Arial"/>
                <a:cs typeface="Arial"/>
              </a:rPr>
              <a:t> M </a:t>
            </a:r>
            <a:r>
              <a:rPr lang="en-US" sz="1500" dirty="0">
                <a:latin typeface="Arial"/>
                <a:cs typeface="Arial"/>
              </a:rPr>
              <a:t>et </a:t>
            </a:r>
            <a:r>
              <a:rPr lang="en-US" sz="1500" dirty="0" smtClean="0">
                <a:latin typeface="Arial"/>
                <a:cs typeface="Arial"/>
              </a:rPr>
              <a:t>al, </a:t>
            </a:r>
            <a:r>
              <a:rPr lang="en-US" sz="1500" dirty="0">
                <a:latin typeface="Arial"/>
                <a:cs typeface="Arial"/>
              </a:rPr>
              <a:t>2010 GI Cancers Symposium A127</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5" name="Picture 2" descr="Picture1"/>
          <p:cNvPicPr>
            <a:picLocks noChangeAspect="1" noChangeArrowheads="1"/>
          </p:cNvPicPr>
          <p:nvPr/>
        </p:nvPicPr>
        <p:blipFill>
          <a:blip r:embed="rId4" cstate="print"/>
          <a:srcRect/>
          <a:stretch>
            <a:fillRect/>
          </a:stretch>
        </p:blipFill>
        <p:spPr bwMode="auto">
          <a:xfrm>
            <a:off x="4114800" y="1895475"/>
            <a:ext cx="1925638" cy="3522663"/>
          </a:xfrm>
          <a:prstGeom prst="rect">
            <a:avLst/>
          </a:prstGeom>
          <a:noFill/>
          <a:ln w="9525">
            <a:noFill/>
            <a:miter lim="800000"/>
            <a:headEnd/>
            <a:tailEnd/>
          </a:ln>
        </p:spPr>
      </p:pic>
      <p:pic>
        <p:nvPicPr>
          <p:cNvPr id="251906" name="Picture 3" descr="Picture1"/>
          <p:cNvPicPr>
            <a:picLocks noChangeAspect="1" noChangeArrowheads="1"/>
          </p:cNvPicPr>
          <p:nvPr/>
        </p:nvPicPr>
        <p:blipFill>
          <a:blip r:embed="rId4" cstate="print"/>
          <a:srcRect/>
          <a:stretch>
            <a:fillRect/>
          </a:stretch>
        </p:blipFill>
        <p:spPr bwMode="auto">
          <a:xfrm>
            <a:off x="3124200" y="1895475"/>
            <a:ext cx="1925638" cy="3522663"/>
          </a:xfrm>
          <a:prstGeom prst="rect">
            <a:avLst/>
          </a:prstGeom>
          <a:noFill/>
          <a:ln w="9525">
            <a:noFill/>
            <a:miter lim="800000"/>
            <a:headEnd/>
            <a:tailEnd/>
          </a:ln>
        </p:spPr>
      </p:pic>
      <p:sp>
        <p:nvSpPr>
          <p:cNvPr id="251907" name="Text Box 4"/>
          <p:cNvSpPr txBox="1">
            <a:spLocks noChangeArrowheads="1"/>
          </p:cNvSpPr>
          <p:nvPr/>
        </p:nvSpPr>
        <p:spPr bwMode="auto">
          <a:xfrm>
            <a:off x="228600" y="304800"/>
            <a:ext cx="8610600" cy="457200"/>
          </a:xfrm>
          <a:prstGeom prst="rect">
            <a:avLst/>
          </a:prstGeom>
          <a:noFill/>
          <a:ln w="9525">
            <a:noFill/>
            <a:miter lim="800000"/>
            <a:headEnd/>
            <a:tailEnd/>
          </a:ln>
        </p:spPr>
        <p:txBody>
          <a:bodyPr>
            <a:spAutoFit/>
          </a:bodyPr>
          <a:lstStyle/>
          <a:p>
            <a:pPr algn="ctr">
              <a:spcBef>
                <a:spcPct val="50000"/>
              </a:spcBef>
            </a:pPr>
            <a:r>
              <a:rPr lang="en-US" b="1" dirty="0">
                <a:solidFill>
                  <a:schemeClr val="tx2"/>
                </a:solidFill>
                <a:latin typeface="Arial" charset="0"/>
              </a:rPr>
              <a:t>Targeting the VEGF Pathway in Neuroendocrine Tumors</a:t>
            </a:r>
          </a:p>
        </p:txBody>
      </p:sp>
      <p:sp>
        <p:nvSpPr>
          <p:cNvPr id="251908" name="Oval 5"/>
          <p:cNvSpPr>
            <a:spLocks noChangeArrowheads="1"/>
          </p:cNvSpPr>
          <p:nvPr/>
        </p:nvSpPr>
        <p:spPr bwMode="auto">
          <a:xfrm>
            <a:off x="4495800" y="1438275"/>
            <a:ext cx="914400" cy="9906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51909" name="Text Box 6"/>
          <p:cNvSpPr txBox="1">
            <a:spLocks noChangeArrowheads="1"/>
          </p:cNvSpPr>
          <p:nvPr/>
        </p:nvSpPr>
        <p:spPr bwMode="auto">
          <a:xfrm>
            <a:off x="4656137" y="1743075"/>
            <a:ext cx="677863" cy="304800"/>
          </a:xfrm>
          <a:prstGeom prst="rect">
            <a:avLst/>
          </a:prstGeom>
          <a:noFill/>
          <a:ln w="9525">
            <a:noFill/>
            <a:miter lim="800000"/>
            <a:headEnd/>
            <a:tailEnd/>
          </a:ln>
        </p:spPr>
        <p:txBody>
          <a:bodyPr wrap="none">
            <a:spAutoFit/>
          </a:bodyPr>
          <a:lstStyle/>
          <a:p>
            <a:pPr algn="ctr"/>
            <a:r>
              <a:rPr lang="en-US" sz="1400" b="1" dirty="0">
                <a:solidFill>
                  <a:schemeClr val="bg2"/>
                </a:solidFill>
                <a:latin typeface="Arial"/>
                <a:cs typeface="Arial"/>
              </a:rPr>
              <a:t>VEGF</a:t>
            </a:r>
          </a:p>
        </p:txBody>
      </p:sp>
      <p:sp>
        <p:nvSpPr>
          <p:cNvPr id="251910" name="Text Box 7"/>
          <p:cNvSpPr txBox="1">
            <a:spLocks noChangeArrowheads="1"/>
          </p:cNvSpPr>
          <p:nvPr/>
        </p:nvSpPr>
        <p:spPr bwMode="auto">
          <a:xfrm>
            <a:off x="2590800" y="5781675"/>
            <a:ext cx="4724400" cy="466725"/>
          </a:xfrm>
          <a:prstGeom prst="rect">
            <a:avLst/>
          </a:prstGeom>
          <a:noFill/>
          <a:ln w="9525">
            <a:solidFill>
              <a:schemeClr val="tx1"/>
            </a:solidFill>
            <a:miter lim="800000"/>
            <a:headEnd/>
            <a:tailEnd/>
          </a:ln>
        </p:spPr>
        <p:txBody>
          <a:bodyPr>
            <a:spAutoFit/>
          </a:bodyPr>
          <a:lstStyle/>
          <a:p>
            <a:pPr>
              <a:spcBef>
                <a:spcPct val="50000"/>
              </a:spcBef>
            </a:pPr>
            <a:r>
              <a:rPr lang="en-US">
                <a:latin typeface="Arial" charset="0"/>
              </a:rPr>
              <a:t>Angiogenesis and Tumor Growth</a:t>
            </a:r>
          </a:p>
        </p:txBody>
      </p:sp>
      <p:sp>
        <p:nvSpPr>
          <p:cNvPr id="251911" name="Line 8"/>
          <p:cNvSpPr>
            <a:spLocks noChangeShapeType="1"/>
          </p:cNvSpPr>
          <p:nvPr/>
        </p:nvSpPr>
        <p:spPr bwMode="auto">
          <a:xfrm>
            <a:off x="4876800" y="5095875"/>
            <a:ext cx="0" cy="609600"/>
          </a:xfrm>
          <a:prstGeom prst="line">
            <a:avLst/>
          </a:prstGeom>
          <a:noFill/>
          <a:ln w="57150">
            <a:solidFill>
              <a:schemeClr val="tx1"/>
            </a:solidFill>
            <a:round/>
            <a:headEnd/>
            <a:tailEnd type="triangle" w="med" len="med"/>
          </a:ln>
        </p:spPr>
        <p:txBody>
          <a:bodyPr/>
          <a:lstStyle/>
          <a:p>
            <a:endParaRPr lang="en-US"/>
          </a:p>
        </p:txBody>
      </p:sp>
      <p:sp>
        <p:nvSpPr>
          <p:cNvPr id="251912" name="Text Box 9"/>
          <p:cNvSpPr txBox="1">
            <a:spLocks noChangeArrowheads="1"/>
          </p:cNvSpPr>
          <p:nvPr/>
        </p:nvSpPr>
        <p:spPr bwMode="auto">
          <a:xfrm>
            <a:off x="5791200" y="2886075"/>
            <a:ext cx="2438400" cy="457200"/>
          </a:xfrm>
          <a:prstGeom prst="rect">
            <a:avLst/>
          </a:prstGeom>
          <a:noFill/>
          <a:ln w="9525">
            <a:noFill/>
            <a:miter lim="800000"/>
            <a:headEnd/>
            <a:tailEnd/>
          </a:ln>
        </p:spPr>
        <p:txBody>
          <a:bodyPr>
            <a:spAutoFit/>
          </a:bodyPr>
          <a:lstStyle/>
          <a:p>
            <a:pPr>
              <a:spcBef>
                <a:spcPct val="50000"/>
              </a:spcBef>
            </a:pPr>
            <a:r>
              <a:rPr lang="en-US">
                <a:solidFill>
                  <a:schemeClr val="accent1"/>
                </a:solidFill>
                <a:latin typeface="Arial" charset="0"/>
              </a:rPr>
              <a:t>VEGF Receptor</a:t>
            </a:r>
          </a:p>
        </p:txBody>
      </p:sp>
      <p:sp>
        <p:nvSpPr>
          <p:cNvPr id="251913" name="Text Box 10"/>
          <p:cNvSpPr txBox="1">
            <a:spLocks noChangeArrowheads="1"/>
          </p:cNvSpPr>
          <p:nvPr/>
        </p:nvSpPr>
        <p:spPr bwMode="auto">
          <a:xfrm>
            <a:off x="914400" y="1666875"/>
            <a:ext cx="2133600" cy="457200"/>
          </a:xfrm>
          <a:prstGeom prst="rect">
            <a:avLst/>
          </a:prstGeom>
          <a:noFill/>
          <a:ln w="9525">
            <a:noFill/>
            <a:miter lim="800000"/>
            <a:headEnd/>
            <a:tailEnd/>
          </a:ln>
        </p:spPr>
        <p:txBody>
          <a:bodyPr>
            <a:spAutoFit/>
          </a:bodyPr>
          <a:lstStyle/>
          <a:p>
            <a:pPr>
              <a:spcBef>
                <a:spcPct val="50000"/>
              </a:spcBef>
            </a:pPr>
            <a:r>
              <a:rPr lang="en-US">
                <a:solidFill>
                  <a:schemeClr val="accent2"/>
                </a:solidFill>
                <a:latin typeface="Arial" charset="0"/>
              </a:rPr>
              <a:t>Bevacizumab </a:t>
            </a:r>
          </a:p>
        </p:txBody>
      </p:sp>
      <p:sp>
        <p:nvSpPr>
          <p:cNvPr id="251914" name="Text Box 11"/>
          <p:cNvSpPr txBox="1">
            <a:spLocks noChangeArrowheads="1"/>
          </p:cNvSpPr>
          <p:nvPr/>
        </p:nvSpPr>
        <p:spPr bwMode="auto">
          <a:xfrm>
            <a:off x="1066800" y="4105275"/>
            <a:ext cx="1752600" cy="1187450"/>
          </a:xfrm>
          <a:prstGeom prst="rect">
            <a:avLst/>
          </a:prstGeom>
          <a:noFill/>
          <a:ln w="9525">
            <a:noFill/>
            <a:miter lim="800000"/>
            <a:headEnd/>
            <a:tailEnd/>
          </a:ln>
        </p:spPr>
        <p:txBody>
          <a:bodyPr>
            <a:spAutoFit/>
          </a:bodyPr>
          <a:lstStyle/>
          <a:p>
            <a:pPr>
              <a:spcBef>
                <a:spcPct val="50000"/>
              </a:spcBef>
            </a:pPr>
            <a:r>
              <a:rPr lang="en-US">
                <a:solidFill>
                  <a:schemeClr val="accent2"/>
                </a:solidFill>
                <a:latin typeface="Arial" charset="0"/>
              </a:rPr>
              <a:t>Sunitinib, Sorafenib,Pazopanib</a:t>
            </a:r>
            <a:endParaRPr lang="en-US" sz="1800">
              <a:solidFill>
                <a:schemeClr val="accent2"/>
              </a:solidFill>
              <a:latin typeface="Arial" charset="0"/>
            </a:endParaRPr>
          </a:p>
        </p:txBody>
      </p:sp>
      <p:sp>
        <p:nvSpPr>
          <p:cNvPr id="251915" name="Line 12"/>
          <p:cNvSpPr>
            <a:spLocks noChangeShapeType="1"/>
          </p:cNvSpPr>
          <p:nvPr/>
        </p:nvSpPr>
        <p:spPr bwMode="auto">
          <a:xfrm>
            <a:off x="2895600" y="1971675"/>
            <a:ext cx="1447800" cy="0"/>
          </a:xfrm>
          <a:prstGeom prst="line">
            <a:avLst/>
          </a:prstGeom>
          <a:noFill/>
          <a:ln w="57150">
            <a:solidFill>
              <a:schemeClr val="accent2"/>
            </a:solidFill>
            <a:round/>
            <a:headEnd/>
            <a:tailEnd/>
          </a:ln>
        </p:spPr>
        <p:txBody>
          <a:bodyPr/>
          <a:lstStyle/>
          <a:p>
            <a:endParaRPr lang="en-US"/>
          </a:p>
        </p:txBody>
      </p:sp>
      <p:sp>
        <p:nvSpPr>
          <p:cNvPr id="251916" name="Line 13"/>
          <p:cNvSpPr>
            <a:spLocks noChangeShapeType="1"/>
          </p:cNvSpPr>
          <p:nvPr/>
        </p:nvSpPr>
        <p:spPr bwMode="auto">
          <a:xfrm>
            <a:off x="4343400" y="1743075"/>
            <a:ext cx="0" cy="381000"/>
          </a:xfrm>
          <a:prstGeom prst="line">
            <a:avLst/>
          </a:prstGeom>
          <a:noFill/>
          <a:ln w="57150">
            <a:solidFill>
              <a:schemeClr val="accent2"/>
            </a:solidFill>
            <a:round/>
            <a:headEnd/>
            <a:tailEnd/>
          </a:ln>
        </p:spPr>
        <p:txBody>
          <a:bodyPr/>
          <a:lstStyle/>
          <a:p>
            <a:endParaRPr lang="en-US"/>
          </a:p>
        </p:txBody>
      </p:sp>
      <p:sp>
        <p:nvSpPr>
          <p:cNvPr id="251917" name="Line 14"/>
          <p:cNvSpPr>
            <a:spLocks noChangeShapeType="1"/>
          </p:cNvSpPr>
          <p:nvPr/>
        </p:nvSpPr>
        <p:spPr bwMode="auto">
          <a:xfrm>
            <a:off x="2286000" y="4410075"/>
            <a:ext cx="1828800" cy="0"/>
          </a:xfrm>
          <a:prstGeom prst="line">
            <a:avLst/>
          </a:prstGeom>
          <a:noFill/>
          <a:ln w="57150">
            <a:solidFill>
              <a:schemeClr val="accent2"/>
            </a:solidFill>
            <a:round/>
            <a:headEnd/>
            <a:tailEnd/>
          </a:ln>
        </p:spPr>
        <p:txBody>
          <a:bodyPr/>
          <a:lstStyle/>
          <a:p>
            <a:endParaRPr lang="en-US"/>
          </a:p>
        </p:txBody>
      </p:sp>
      <p:sp>
        <p:nvSpPr>
          <p:cNvPr id="251918" name="Line 15"/>
          <p:cNvSpPr>
            <a:spLocks noChangeShapeType="1"/>
          </p:cNvSpPr>
          <p:nvPr/>
        </p:nvSpPr>
        <p:spPr bwMode="auto">
          <a:xfrm>
            <a:off x="4114800" y="4257675"/>
            <a:ext cx="0" cy="304800"/>
          </a:xfrm>
          <a:prstGeom prst="line">
            <a:avLst/>
          </a:prstGeom>
          <a:noFill/>
          <a:ln w="57150">
            <a:solidFill>
              <a:schemeClr val="accent2"/>
            </a:solidFill>
            <a:round/>
            <a:headEnd/>
            <a:tailEnd/>
          </a:ln>
        </p:spPr>
        <p:txBody>
          <a:bodyPr/>
          <a:lstStyle/>
          <a:p>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Rectangle 2"/>
          <p:cNvSpPr>
            <a:spLocks noGrp="1" noChangeArrowheads="1"/>
          </p:cNvSpPr>
          <p:nvPr>
            <p:ph type="title" idx="4294967295"/>
          </p:nvPr>
        </p:nvSpPr>
        <p:spPr>
          <a:xfrm>
            <a:off x="184150" y="157163"/>
            <a:ext cx="8851900" cy="968375"/>
          </a:xfrm>
        </p:spPr>
        <p:txBody>
          <a:bodyPr lIns="0" anchor="b"/>
          <a:lstStyle/>
          <a:p>
            <a:r>
              <a:rPr lang="en-GB" sz="2000" b="1" smtClean="0">
                <a:latin typeface="Arial" charset="0"/>
              </a:rPr>
              <a:t>Phase III, Randomized, Double-Blind Study of Sunitinib vs. Placebo in Patients with Advanced, Progressive, Well-Differentiated Pancreatic Neuroendocrine Tumors</a:t>
            </a:r>
          </a:p>
        </p:txBody>
      </p:sp>
      <p:sp>
        <p:nvSpPr>
          <p:cNvPr id="253954" name="Rectangle 3"/>
          <p:cNvSpPr>
            <a:spLocks noChangeArrowheads="1"/>
          </p:cNvSpPr>
          <p:nvPr/>
        </p:nvSpPr>
        <p:spPr bwMode="gray">
          <a:xfrm>
            <a:off x="3201988" y="1693863"/>
            <a:ext cx="455612" cy="3686175"/>
          </a:xfrm>
          <a:prstGeom prst="roundRect">
            <a:avLst>
              <a:gd name="adj" fmla="val 16667"/>
            </a:avLst>
          </a:prstGeom>
          <a:solidFill>
            <a:srgbClr val="990000"/>
          </a:solidFill>
          <a:ln w="12700">
            <a:noFill/>
            <a:round/>
            <a:headEnd/>
            <a:tailEnd/>
          </a:ln>
        </p:spPr>
        <p:txBody>
          <a:bodyPr lIns="90488" tIns="44450" rIns="90488" bIns="44450">
            <a:spAutoFit/>
          </a:bodyPr>
          <a:lstStyle/>
          <a:p>
            <a:pPr algn="ctr" eaLnBrk="0" hangingPunct="0">
              <a:spcBef>
                <a:spcPct val="50000"/>
              </a:spcBef>
            </a:pPr>
            <a:r>
              <a:rPr lang="en-US" sz="1800" b="1">
                <a:latin typeface="Arial" charset="0"/>
                <a:ea typeface="ＭＳ Ｐゴシック"/>
                <a:cs typeface="Arial" charset="0"/>
              </a:rPr>
              <a:t>RANDOM</a:t>
            </a:r>
            <a:br>
              <a:rPr lang="en-US" sz="1800" b="1">
                <a:latin typeface="Arial" charset="0"/>
                <a:ea typeface="ＭＳ Ｐゴシック"/>
                <a:cs typeface="Arial" charset="0"/>
              </a:rPr>
            </a:br>
            <a:r>
              <a:rPr lang="en-US" sz="1800" b="1">
                <a:latin typeface="Arial" charset="0"/>
                <a:ea typeface="ＭＳ Ｐゴシック"/>
                <a:cs typeface="Arial" charset="0"/>
              </a:rPr>
              <a:t>I</a:t>
            </a:r>
            <a:br>
              <a:rPr lang="en-US" sz="1800" b="1">
                <a:latin typeface="Arial" charset="0"/>
                <a:ea typeface="ＭＳ Ｐゴシック"/>
                <a:cs typeface="Arial" charset="0"/>
              </a:rPr>
            </a:br>
            <a:r>
              <a:rPr lang="en-US" sz="1800" b="1">
                <a:latin typeface="Arial" charset="0"/>
                <a:ea typeface="ＭＳ Ｐゴシック"/>
                <a:cs typeface="Arial" charset="0"/>
              </a:rPr>
              <a:t>ZAT</a:t>
            </a:r>
            <a:br>
              <a:rPr lang="en-US" sz="1800" b="1">
                <a:latin typeface="Arial" charset="0"/>
                <a:ea typeface="ＭＳ Ｐゴシック"/>
                <a:cs typeface="Arial" charset="0"/>
              </a:rPr>
            </a:br>
            <a:r>
              <a:rPr lang="en-US" sz="1800" b="1">
                <a:latin typeface="Arial" charset="0"/>
                <a:ea typeface="ＭＳ Ｐゴシック"/>
                <a:cs typeface="Arial" charset="0"/>
              </a:rPr>
              <a:t>I</a:t>
            </a:r>
            <a:br>
              <a:rPr lang="en-US" sz="1800" b="1">
                <a:latin typeface="Arial" charset="0"/>
                <a:ea typeface="ＭＳ Ｐゴシック"/>
                <a:cs typeface="Arial" charset="0"/>
              </a:rPr>
            </a:br>
            <a:r>
              <a:rPr lang="en-US" sz="1800" b="1">
                <a:latin typeface="Arial" charset="0"/>
                <a:ea typeface="ＭＳ Ｐゴシック"/>
                <a:cs typeface="Arial" charset="0"/>
              </a:rPr>
              <a:t>ON</a:t>
            </a:r>
          </a:p>
        </p:txBody>
      </p:sp>
      <p:sp>
        <p:nvSpPr>
          <p:cNvPr id="253955" name="Rectangle 4"/>
          <p:cNvSpPr>
            <a:spLocks noChangeArrowheads="1"/>
          </p:cNvSpPr>
          <p:nvPr/>
        </p:nvSpPr>
        <p:spPr bwMode="auto">
          <a:xfrm>
            <a:off x="442913" y="5289550"/>
            <a:ext cx="2024062" cy="638175"/>
          </a:xfrm>
          <a:prstGeom prst="rect">
            <a:avLst/>
          </a:prstGeom>
          <a:noFill/>
          <a:ln w="12700">
            <a:noFill/>
            <a:miter lim="800000"/>
            <a:headEnd/>
            <a:tailEnd/>
          </a:ln>
        </p:spPr>
        <p:txBody>
          <a:bodyPr lIns="90487" tIns="44450" rIns="90487" bIns="44450">
            <a:spAutoFit/>
          </a:bodyPr>
          <a:lstStyle/>
          <a:p>
            <a:pPr algn="ctr" eaLnBrk="0" hangingPunct="0"/>
            <a:r>
              <a:rPr lang="en-US" sz="1800" b="1" dirty="0">
                <a:latin typeface="Arial" charset="0"/>
                <a:ea typeface="ＭＳ Ｐゴシック"/>
                <a:cs typeface="Arial" charset="0"/>
              </a:rPr>
              <a:t>N=340 (planned)</a:t>
            </a:r>
          </a:p>
          <a:p>
            <a:pPr algn="ctr" eaLnBrk="0" hangingPunct="0"/>
            <a:r>
              <a:rPr lang="en-US" sz="1800" b="1" dirty="0">
                <a:latin typeface="Arial" charset="0"/>
                <a:ea typeface="ＭＳ Ｐゴシック"/>
                <a:cs typeface="Arial" charset="0"/>
              </a:rPr>
              <a:t>N=171 (enrolled)</a:t>
            </a:r>
          </a:p>
        </p:txBody>
      </p:sp>
      <p:sp>
        <p:nvSpPr>
          <p:cNvPr id="253956" name="Text Box 6"/>
          <p:cNvSpPr>
            <a:spLocks noChangeArrowheads="1"/>
          </p:cNvSpPr>
          <p:nvPr/>
        </p:nvSpPr>
        <p:spPr bwMode="auto">
          <a:xfrm>
            <a:off x="457200" y="2657475"/>
            <a:ext cx="2195513" cy="1819275"/>
          </a:xfrm>
          <a:prstGeom prst="roundRect">
            <a:avLst>
              <a:gd name="adj" fmla="val 6796"/>
            </a:avLst>
          </a:prstGeom>
          <a:solidFill>
            <a:schemeClr val="bg1"/>
          </a:solidFill>
          <a:ln w="19050" algn="ctr">
            <a:noFill/>
            <a:round/>
            <a:headEnd/>
            <a:tailEnd/>
          </a:ln>
        </p:spPr>
        <p:txBody>
          <a:bodyPr anchor="ctr"/>
          <a:lstStyle/>
          <a:p>
            <a:pPr marL="119063" indent="-119063" eaLnBrk="0" hangingPunct="0">
              <a:spcAft>
                <a:spcPct val="15000"/>
              </a:spcAft>
            </a:pPr>
            <a:r>
              <a:rPr lang="en-US" sz="1600" b="1" dirty="0">
                <a:latin typeface="Arial" charset="0"/>
                <a:ea typeface="ＭＳ Ｐゴシック"/>
                <a:cs typeface="ＭＳ Ｐゴシック"/>
              </a:rPr>
              <a:t>Key </a:t>
            </a:r>
            <a:r>
              <a:rPr lang="en-US" sz="1600" b="1" dirty="0" smtClean="0">
                <a:latin typeface="Arial" charset="0"/>
                <a:ea typeface="ＭＳ Ｐゴシック"/>
                <a:cs typeface="ＭＳ Ｐゴシック"/>
              </a:rPr>
              <a:t>eligibility </a:t>
            </a:r>
            <a:r>
              <a:rPr lang="en-US" sz="1600" b="1" dirty="0">
                <a:latin typeface="Arial" charset="0"/>
                <a:ea typeface="ＭＳ Ｐゴシック"/>
                <a:cs typeface="ＭＳ Ｐゴシック"/>
              </a:rPr>
              <a:t>criteria</a:t>
            </a:r>
          </a:p>
          <a:p>
            <a:pPr marL="119063" indent="-119063" eaLnBrk="0" hangingPunct="0">
              <a:spcAft>
                <a:spcPct val="15000"/>
              </a:spcAft>
              <a:buFontTx/>
              <a:buChar char="•"/>
            </a:pPr>
            <a:r>
              <a:rPr lang="en-US" sz="1400" b="1" dirty="0">
                <a:latin typeface="Arial" charset="0"/>
              </a:rPr>
              <a:t>Well‑differentiated, malignant pancreatic endocrine tumor</a:t>
            </a:r>
          </a:p>
          <a:p>
            <a:pPr marL="119063" indent="-119063" eaLnBrk="0" hangingPunct="0">
              <a:spcAft>
                <a:spcPct val="15000"/>
              </a:spcAft>
              <a:buFontTx/>
              <a:buChar char="•"/>
            </a:pPr>
            <a:r>
              <a:rPr lang="en-US" sz="1400" b="1" dirty="0">
                <a:latin typeface="Arial" charset="0"/>
              </a:rPr>
              <a:t>Disease progression </a:t>
            </a:r>
            <a:br>
              <a:rPr lang="en-US" sz="1400" b="1" dirty="0">
                <a:latin typeface="Arial" charset="0"/>
              </a:rPr>
            </a:br>
            <a:r>
              <a:rPr lang="en-US" sz="1400" b="1" dirty="0">
                <a:latin typeface="Arial" charset="0"/>
              </a:rPr>
              <a:t>in past 12 months </a:t>
            </a:r>
            <a:endParaRPr lang="en-US" sz="1400" b="1" dirty="0">
              <a:latin typeface="Arial" charset="0"/>
              <a:ea typeface="ＭＳ Ｐゴシック"/>
              <a:cs typeface="ＭＳ Ｐゴシック"/>
            </a:endParaRPr>
          </a:p>
        </p:txBody>
      </p:sp>
      <p:sp>
        <p:nvSpPr>
          <p:cNvPr id="253957" name="Text Box 7"/>
          <p:cNvSpPr>
            <a:spLocks noChangeArrowheads="1"/>
          </p:cNvSpPr>
          <p:nvPr/>
        </p:nvSpPr>
        <p:spPr bwMode="gray">
          <a:xfrm>
            <a:off x="4643438" y="1970088"/>
            <a:ext cx="3813175" cy="646986"/>
          </a:xfrm>
          <a:prstGeom prst="roundRect">
            <a:avLst>
              <a:gd name="adj" fmla="val 16667"/>
            </a:avLst>
          </a:prstGeom>
          <a:solidFill>
            <a:srgbClr val="990000"/>
          </a:solidFill>
          <a:ln w="9525">
            <a:noFill/>
            <a:round/>
            <a:headEnd/>
            <a:tailEnd/>
          </a:ln>
        </p:spPr>
        <p:txBody>
          <a:bodyPr>
            <a:spAutoFit/>
          </a:bodyPr>
          <a:lstStyle/>
          <a:p>
            <a:pPr eaLnBrk="0" hangingPunct="0"/>
            <a:r>
              <a:rPr lang="en-US" sz="1600" b="1" dirty="0" err="1">
                <a:latin typeface="Arial" charset="0"/>
                <a:ea typeface="ＭＳ Ｐゴシック"/>
                <a:cs typeface="ＭＳ Ｐゴシック"/>
              </a:rPr>
              <a:t>Sunitinib</a:t>
            </a:r>
            <a:r>
              <a:rPr lang="en-US" sz="1600" b="1" dirty="0">
                <a:latin typeface="Arial" charset="0"/>
                <a:ea typeface="ＭＳ Ｐゴシック"/>
                <a:cs typeface="ＭＳ Ｐゴシック"/>
              </a:rPr>
              <a:t> 37.5 mg/day orally, continuous daily dosing (CDD</a:t>
            </a:r>
            <a:r>
              <a:rPr lang="en-US" sz="1600" b="1" dirty="0" smtClean="0">
                <a:latin typeface="Arial" charset="0"/>
                <a:ea typeface="ＭＳ Ｐゴシック"/>
                <a:cs typeface="ＭＳ Ｐゴシック"/>
              </a:rPr>
              <a:t>)</a:t>
            </a:r>
            <a:endParaRPr lang="en-US" sz="1600" b="1" dirty="0">
              <a:latin typeface="Arial" charset="0"/>
              <a:ea typeface="ＭＳ Ｐゴシック"/>
              <a:cs typeface="ＭＳ Ｐゴシック"/>
            </a:endParaRPr>
          </a:p>
        </p:txBody>
      </p:sp>
      <p:sp>
        <p:nvSpPr>
          <p:cNvPr id="253958" name="Text Box 8"/>
          <p:cNvSpPr txBox="1">
            <a:spLocks noChangeArrowheads="1"/>
          </p:cNvSpPr>
          <p:nvPr/>
        </p:nvSpPr>
        <p:spPr bwMode="auto">
          <a:xfrm>
            <a:off x="4643438" y="1639888"/>
            <a:ext cx="869950" cy="366712"/>
          </a:xfrm>
          <a:prstGeom prst="rect">
            <a:avLst/>
          </a:prstGeom>
          <a:noFill/>
          <a:ln w="9525">
            <a:noFill/>
            <a:miter lim="800000"/>
            <a:headEnd/>
            <a:tailEnd/>
          </a:ln>
        </p:spPr>
        <p:txBody>
          <a:bodyPr wrap="none">
            <a:spAutoFit/>
          </a:bodyPr>
          <a:lstStyle/>
          <a:p>
            <a:pPr eaLnBrk="0" hangingPunct="0"/>
            <a:r>
              <a:rPr lang="en-GB" sz="1800" b="1">
                <a:latin typeface="Arial" charset="0"/>
                <a:ea typeface="ＭＳ Ｐゴシック"/>
                <a:cs typeface="ＭＳ Ｐゴシック"/>
              </a:rPr>
              <a:t>Arm A</a:t>
            </a:r>
          </a:p>
        </p:txBody>
      </p:sp>
      <p:sp>
        <p:nvSpPr>
          <p:cNvPr id="253959" name="Text Box 9"/>
          <p:cNvSpPr>
            <a:spLocks noChangeArrowheads="1"/>
          </p:cNvSpPr>
          <p:nvPr/>
        </p:nvSpPr>
        <p:spPr bwMode="gray">
          <a:xfrm>
            <a:off x="4643438" y="4439859"/>
            <a:ext cx="3717925" cy="618296"/>
          </a:xfrm>
          <a:prstGeom prst="roundRect">
            <a:avLst>
              <a:gd name="adj" fmla="val 16667"/>
            </a:avLst>
          </a:prstGeom>
          <a:solidFill>
            <a:srgbClr val="990000"/>
          </a:solidFill>
          <a:ln w="9525">
            <a:noFill/>
            <a:round/>
            <a:headEnd/>
            <a:tailEnd/>
          </a:ln>
        </p:spPr>
        <p:txBody>
          <a:bodyPr tIns="154800" bIns="154800" anchor="ctr">
            <a:spAutoFit/>
          </a:bodyPr>
          <a:lstStyle/>
          <a:p>
            <a:pPr eaLnBrk="0" hangingPunct="0"/>
            <a:r>
              <a:rPr lang="en-US" sz="1600" b="1" dirty="0" smtClean="0">
                <a:latin typeface="Arial" charset="0"/>
                <a:ea typeface="ＭＳ Ｐゴシック"/>
                <a:cs typeface="ＭＳ Ｐゴシック"/>
              </a:rPr>
              <a:t>Placebo</a:t>
            </a:r>
            <a:endParaRPr lang="en-US" sz="1600" b="1" dirty="0">
              <a:latin typeface="Arial" charset="0"/>
              <a:ea typeface="ＭＳ Ｐゴシック"/>
              <a:cs typeface="ＭＳ Ｐゴシック"/>
            </a:endParaRPr>
          </a:p>
        </p:txBody>
      </p:sp>
      <p:sp>
        <p:nvSpPr>
          <p:cNvPr id="253960" name="Text Box 10"/>
          <p:cNvSpPr txBox="1">
            <a:spLocks noChangeArrowheads="1"/>
          </p:cNvSpPr>
          <p:nvPr/>
        </p:nvSpPr>
        <p:spPr bwMode="auto">
          <a:xfrm>
            <a:off x="4643438" y="4122738"/>
            <a:ext cx="869950" cy="366712"/>
          </a:xfrm>
          <a:prstGeom prst="rect">
            <a:avLst/>
          </a:prstGeom>
          <a:noFill/>
          <a:ln w="9525">
            <a:noFill/>
            <a:miter lim="800000"/>
            <a:headEnd/>
            <a:tailEnd/>
          </a:ln>
        </p:spPr>
        <p:txBody>
          <a:bodyPr wrap="none">
            <a:spAutoFit/>
          </a:bodyPr>
          <a:lstStyle/>
          <a:p>
            <a:pPr eaLnBrk="0" hangingPunct="0"/>
            <a:r>
              <a:rPr lang="en-GB" sz="1800" b="1">
                <a:latin typeface="Arial" charset="0"/>
                <a:ea typeface="ＭＳ Ｐゴシック"/>
                <a:cs typeface="ＭＳ Ｐゴシック"/>
              </a:rPr>
              <a:t>Arm B</a:t>
            </a:r>
          </a:p>
        </p:txBody>
      </p:sp>
      <p:sp>
        <p:nvSpPr>
          <p:cNvPr id="253961" name="Text Box 12"/>
          <p:cNvSpPr txBox="1">
            <a:spLocks noChangeArrowheads="1"/>
          </p:cNvSpPr>
          <p:nvPr/>
        </p:nvSpPr>
        <p:spPr bwMode="auto">
          <a:xfrm>
            <a:off x="3851275" y="3351213"/>
            <a:ext cx="649288" cy="396875"/>
          </a:xfrm>
          <a:prstGeom prst="rect">
            <a:avLst/>
          </a:prstGeom>
          <a:noFill/>
          <a:ln w="9525">
            <a:noFill/>
            <a:miter lim="800000"/>
            <a:headEnd/>
            <a:tailEnd/>
          </a:ln>
        </p:spPr>
        <p:txBody>
          <a:bodyPr>
            <a:spAutoFit/>
          </a:bodyPr>
          <a:lstStyle/>
          <a:p>
            <a:pPr eaLnBrk="0" hangingPunct="0"/>
            <a:r>
              <a:rPr lang="en-GB" sz="2000" b="1" dirty="0">
                <a:latin typeface="Arial" charset="0"/>
              </a:rPr>
              <a:t>1:1</a:t>
            </a:r>
          </a:p>
        </p:txBody>
      </p:sp>
      <p:cxnSp>
        <p:nvCxnSpPr>
          <p:cNvPr id="253962" name="AutoShape 14"/>
          <p:cNvCxnSpPr>
            <a:cxnSpLocks noChangeShapeType="1"/>
            <a:stCxn id="253954" idx="3"/>
            <a:endCxn id="253957" idx="1"/>
          </p:cNvCxnSpPr>
          <p:nvPr/>
        </p:nvCxnSpPr>
        <p:spPr bwMode="auto">
          <a:xfrm flipV="1">
            <a:off x="3657600" y="2293581"/>
            <a:ext cx="985838" cy="1243370"/>
          </a:xfrm>
          <a:prstGeom prst="straightConnector1">
            <a:avLst/>
          </a:prstGeom>
          <a:noFill/>
          <a:ln w="28575">
            <a:solidFill>
              <a:schemeClr val="tx1"/>
            </a:solidFill>
            <a:round/>
            <a:headEnd/>
            <a:tailEnd type="triangle" w="lg" len="lg"/>
          </a:ln>
        </p:spPr>
      </p:cxnSp>
      <p:cxnSp>
        <p:nvCxnSpPr>
          <p:cNvPr id="253963" name="AutoShape 15"/>
          <p:cNvCxnSpPr>
            <a:cxnSpLocks noChangeShapeType="1"/>
            <a:stCxn id="253954" idx="3"/>
            <a:endCxn id="253959" idx="1"/>
          </p:cNvCxnSpPr>
          <p:nvPr/>
        </p:nvCxnSpPr>
        <p:spPr bwMode="auto">
          <a:xfrm>
            <a:off x="3657600" y="3536951"/>
            <a:ext cx="985838" cy="1212056"/>
          </a:xfrm>
          <a:prstGeom prst="straightConnector1">
            <a:avLst/>
          </a:prstGeom>
          <a:noFill/>
          <a:ln w="28575">
            <a:solidFill>
              <a:schemeClr val="tx1"/>
            </a:solidFill>
            <a:round/>
            <a:headEnd/>
            <a:tailEnd type="triangle" w="lg" len="lg"/>
          </a:ln>
        </p:spPr>
      </p:cxnSp>
      <p:sp>
        <p:nvSpPr>
          <p:cNvPr id="253964" name="Rectangle 11"/>
          <p:cNvSpPr>
            <a:spLocks noChangeArrowheads="1"/>
          </p:cNvSpPr>
          <p:nvPr/>
        </p:nvSpPr>
        <p:spPr bwMode="auto">
          <a:xfrm>
            <a:off x="4648200" y="3114675"/>
            <a:ext cx="4140200" cy="581025"/>
          </a:xfrm>
          <a:prstGeom prst="rect">
            <a:avLst/>
          </a:prstGeom>
          <a:noFill/>
          <a:ln w="9525">
            <a:noFill/>
            <a:miter lim="800000"/>
            <a:headEnd/>
            <a:tailEnd/>
          </a:ln>
        </p:spPr>
        <p:txBody>
          <a:bodyPr>
            <a:spAutoFit/>
          </a:bodyPr>
          <a:lstStyle/>
          <a:p>
            <a:pPr eaLnBrk="0" hangingPunct="0"/>
            <a:r>
              <a:rPr lang="en-US" sz="1600" b="1">
                <a:latin typeface="Arial" charset="0"/>
                <a:ea typeface="ＭＳ Ｐゴシック"/>
                <a:cs typeface="ＭＳ Ｐゴシック"/>
              </a:rPr>
              <a:t>Primary endpoint: PFS</a:t>
            </a:r>
          </a:p>
          <a:p>
            <a:pPr eaLnBrk="0" hangingPunct="0"/>
            <a:endParaRPr lang="en-US" sz="1600" b="1">
              <a:latin typeface="Arial" charset="0"/>
            </a:endParaRPr>
          </a:p>
        </p:txBody>
      </p:sp>
      <p:sp>
        <p:nvSpPr>
          <p:cNvPr id="253965" name="Text Box 18"/>
          <p:cNvSpPr txBox="1">
            <a:spLocks noChangeArrowheads="1"/>
          </p:cNvSpPr>
          <p:nvPr/>
        </p:nvSpPr>
        <p:spPr bwMode="auto">
          <a:xfrm>
            <a:off x="4572000" y="5289550"/>
            <a:ext cx="4211638" cy="730250"/>
          </a:xfrm>
          <a:prstGeom prst="rect">
            <a:avLst/>
          </a:prstGeom>
          <a:solidFill>
            <a:schemeClr val="bg1"/>
          </a:solidFill>
          <a:ln w="9525">
            <a:noFill/>
            <a:miter lim="800000"/>
            <a:headEnd/>
            <a:tailEnd/>
          </a:ln>
        </p:spPr>
        <p:txBody>
          <a:bodyPr>
            <a:spAutoFit/>
          </a:bodyPr>
          <a:lstStyle/>
          <a:p>
            <a:pPr eaLnBrk="0" hangingPunct="0">
              <a:spcAft>
                <a:spcPct val="20000"/>
              </a:spcAft>
              <a:buClr>
                <a:schemeClr val="tx2"/>
              </a:buClr>
              <a:buSzPct val="100000"/>
              <a:buFont typeface="Arial" charset="0"/>
              <a:buNone/>
            </a:pPr>
            <a:r>
              <a:rPr lang="en-US" sz="1400" b="1">
                <a:latin typeface="Arial" charset="0"/>
              </a:rPr>
              <a:t>After trial closure patients became candidates for open-label sunitinib in trial NCT00443534 or NCT00428220</a:t>
            </a:r>
            <a:endParaRPr lang="en-GB" sz="1400" b="1">
              <a:latin typeface="Arial" charset="0"/>
            </a:endParaRPr>
          </a:p>
        </p:txBody>
      </p:sp>
      <p:sp>
        <p:nvSpPr>
          <p:cNvPr id="253966" name="Text Box 17"/>
          <p:cNvSpPr txBox="1">
            <a:spLocks noChangeArrowheads="1"/>
          </p:cNvSpPr>
          <p:nvPr/>
        </p:nvSpPr>
        <p:spPr bwMode="auto">
          <a:xfrm>
            <a:off x="457200" y="6324600"/>
            <a:ext cx="4876800" cy="338554"/>
          </a:xfrm>
          <a:prstGeom prst="rect">
            <a:avLst/>
          </a:prstGeom>
          <a:noFill/>
          <a:ln w="9525">
            <a:noFill/>
            <a:miter lim="800000"/>
            <a:headEnd/>
            <a:tailEnd/>
          </a:ln>
        </p:spPr>
        <p:txBody>
          <a:bodyPr>
            <a:spAutoFit/>
          </a:bodyPr>
          <a:lstStyle/>
          <a:p>
            <a:pPr>
              <a:spcBef>
                <a:spcPct val="50000"/>
              </a:spcBef>
            </a:pPr>
            <a:r>
              <a:rPr lang="en-US" sz="1600" dirty="0" err="1">
                <a:latin typeface="Arial" charset="0"/>
              </a:rPr>
              <a:t>Niccoli</a:t>
            </a:r>
            <a:r>
              <a:rPr lang="en-US" sz="1600" dirty="0">
                <a:latin typeface="Arial" charset="0"/>
              </a:rPr>
              <a:t> </a:t>
            </a:r>
            <a:r>
              <a:rPr lang="en-US" sz="1600" dirty="0" smtClean="0">
                <a:latin typeface="Arial" charset="0"/>
              </a:rPr>
              <a:t>P et </a:t>
            </a:r>
            <a:r>
              <a:rPr lang="en-US" sz="1600" dirty="0">
                <a:latin typeface="Arial" charset="0"/>
              </a:rPr>
              <a:t>al, </a:t>
            </a:r>
            <a:r>
              <a:rPr lang="en-US" sz="1600" dirty="0" err="1">
                <a:latin typeface="Arial" charset="0"/>
              </a:rPr>
              <a:t>Proc</a:t>
            </a:r>
            <a:r>
              <a:rPr lang="en-US" sz="1600" dirty="0">
                <a:latin typeface="Arial" charset="0"/>
              </a:rPr>
              <a:t> ASCO 2010 A 4000</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4" name="Rectangle 2"/>
          <p:cNvSpPr>
            <a:spLocks noGrp="1" noChangeArrowheads="1"/>
          </p:cNvSpPr>
          <p:nvPr>
            <p:ph type="title"/>
          </p:nvPr>
        </p:nvSpPr>
        <p:spPr>
          <a:xfrm>
            <a:off x="838200" y="228600"/>
            <a:ext cx="7772400" cy="1143000"/>
          </a:xfrm>
        </p:spPr>
        <p:txBody>
          <a:bodyPr/>
          <a:lstStyle/>
          <a:p>
            <a:r>
              <a:rPr lang="en-GB" sz="3200" dirty="0" err="1" smtClean="0">
                <a:latin typeface="Arial" charset="0"/>
              </a:rPr>
              <a:t>Sunitinib</a:t>
            </a:r>
            <a:r>
              <a:rPr lang="en-GB" sz="3200" dirty="0" smtClean="0">
                <a:latin typeface="Arial" charset="0"/>
              </a:rPr>
              <a:t> in </a:t>
            </a:r>
            <a:r>
              <a:rPr lang="en-GB" sz="3200" dirty="0" err="1" smtClean="0">
                <a:latin typeface="Arial" charset="0"/>
              </a:rPr>
              <a:t>pNET</a:t>
            </a:r>
            <a:r>
              <a:rPr lang="en-GB" sz="3200" dirty="0" smtClean="0">
                <a:latin typeface="Arial" charset="0"/>
              </a:rPr>
              <a:t>: Investigator-Assessed Progression-Free Survival</a:t>
            </a:r>
          </a:p>
        </p:txBody>
      </p:sp>
      <p:grpSp>
        <p:nvGrpSpPr>
          <p:cNvPr id="3" name="Group 2"/>
          <p:cNvGrpSpPr/>
          <p:nvPr/>
        </p:nvGrpSpPr>
        <p:grpSpPr>
          <a:xfrm>
            <a:off x="1447800" y="2514600"/>
            <a:ext cx="6613161" cy="2407128"/>
            <a:chOff x="1038225" y="2428358"/>
            <a:chExt cx="4549351" cy="1655920"/>
          </a:xfrm>
        </p:grpSpPr>
        <p:sp>
          <p:nvSpPr>
            <p:cNvPr id="122891" name="Text Box 10"/>
            <p:cNvSpPr txBox="1">
              <a:spLocks noChangeArrowheads="1"/>
            </p:cNvSpPr>
            <p:nvPr/>
          </p:nvSpPr>
          <p:spPr bwMode="auto">
            <a:xfrm>
              <a:off x="1038225" y="2428358"/>
              <a:ext cx="4456994" cy="984529"/>
            </a:xfrm>
            <a:prstGeom prst="rect">
              <a:avLst/>
            </a:prstGeom>
            <a:noFill/>
            <a:ln w="9525">
              <a:noFill/>
              <a:miter lim="800000"/>
              <a:headEnd/>
              <a:tailEnd/>
            </a:ln>
          </p:spPr>
          <p:txBody>
            <a:bodyPr wrap="none">
              <a:spAutoFit/>
            </a:bodyPr>
            <a:lstStyle/>
            <a:p>
              <a:pPr>
                <a:spcAft>
                  <a:spcPts val="1500"/>
                </a:spcAft>
                <a:tabLst>
                  <a:tab pos="1076325" algn="l"/>
                </a:tabLst>
              </a:pPr>
              <a:r>
                <a:rPr lang="en-US" b="1" dirty="0">
                  <a:latin typeface="Arial" charset="0"/>
                </a:rPr>
                <a:t>	</a:t>
              </a:r>
              <a:r>
                <a:rPr lang="en-US" b="1" dirty="0" smtClean="0">
                  <a:latin typeface="Arial" charset="0"/>
                </a:rPr>
                <a:t>         Median </a:t>
              </a:r>
              <a:r>
                <a:rPr lang="en-US" b="1" dirty="0">
                  <a:latin typeface="Arial" charset="0"/>
                </a:rPr>
                <a:t>PFS</a:t>
              </a:r>
            </a:p>
            <a:p>
              <a:pPr>
                <a:spcAft>
                  <a:spcPts val="300"/>
                </a:spcAft>
                <a:tabLst>
                  <a:tab pos="1076325" algn="l"/>
                </a:tabLst>
              </a:pPr>
              <a:r>
                <a:rPr lang="en-US" b="1" dirty="0" err="1">
                  <a:latin typeface="Arial" charset="0"/>
                </a:rPr>
                <a:t>Sunitinib</a:t>
              </a:r>
              <a:r>
                <a:rPr lang="en-US" b="1" dirty="0">
                  <a:latin typeface="Arial" charset="0"/>
                </a:rPr>
                <a:t>	</a:t>
              </a:r>
              <a:r>
                <a:rPr lang="en-GB" b="1" dirty="0">
                  <a:latin typeface="Arial" charset="0"/>
                </a:rPr>
                <a:t>11.4 months  (95% </a:t>
              </a:r>
              <a:r>
                <a:rPr lang="en-GB" b="1" dirty="0" smtClean="0">
                  <a:latin typeface="Arial" charset="0"/>
                </a:rPr>
                <a:t>CI: 7.4-19.8</a:t>
              </a:r>
              <a:r>
                <a:rPr lang="en-GB" b="1" dirty="0">
                  <a:latin typeface="Arial" charset="0"/>
                </a:rPr>
                <a:t>)</a:t>
              </a:r>
              <a:endParaRPr lang="en-US" b="1" dirty="0">
                <a:latin typeface="Arial" charset="0"/>
              </a:endParaRPr>
            </a:p>
            <a:p>
              <a:pPr>
                <a:spcAft>
                  <a:spcPts val="300"/>
                </a:spcAft>
                <a:tabLst>
                  <a:tab pos="1076325" algn="l"/>
                </a:tabLst>
              </a:pPr>
              <a:r>
                <a:rPr lang="en-US" b="1" dirty="0">
                  <a:latin typeface="Arial" charset="0"/>
                </a:rPr>
                <a:t>Placebo  	</a:t>
              </a:r>
              <a:r>
                <a:rPr lang="en-GB" b="1" dirty="0">
                  <a:latin typeface="Arial" charset="0"/>
                </a:rPr>
                <a:t>5.5 months  (95% </a:t>
              </a:r>
              <a:r>
                <a:rPr lang="en-GB" b="1" dirty="0" smtClean="0">
                  <a:latin typeface="Arial" charset="0"/>
                </a:rPr>
                <a:t>CI: 3.6-7.4</a:t>
              </a:r>
              <a:r>
                <a:rPr lang="en-GB" b="1" dirty="0">
                  <a:latin typeface="Arial" charset="0"/>
                </a:rPr>
                <a:t>) </a:t>
              </a:r>
            </a:p>
          </p:txBody>
        </p:sp>
        <p:sp>
          <p:nvSpPr>
            <p:cNvPr id="122894" name="Rectangle 12"/>
            <p:cNvSpPr>
              <a:spLocks noChangeArrowheads="1"/>
            </p:cNvSpPr>
            <p:nvPr/>
          </p:nvSpPr>
          <p:spPr bwMode="auto">
            <a:xfrm>
              <a:off x="2298276" y="3486150"/>
              <a:ext cx="3289300" cy="598128"/>
            </a:xfrm>
            <a:prstGeom prst="rect">
              <a:avLst/>
            </a:prstGeom>
            <a:noFill/>
            <a:ln w="9525">
              <a:noFill/>
              <a:miter lim="800000"/>
              <a:headEnd/>
              <a:tailEnd/>
            </a:ln>
          </p:spPr>
          <p:txBody>
            <a:bodyPr>
              <a:spAutoFit/>
            </a:bodyPr>
            <a:lstStyle/>
            <a:p>
              <a:pPr marL="180975" indent="-180975">
                <a:spcAft>
                  <a:spcPts val="300"/>
                </a:spcAft>
              </a:pPr>
              <a:r>
                <a:rPr lang="en-GB" b="1" dirty="0">
                  <a:solidFill>
                    <a:srgbClr val="FF9900"/>
                  </a:solidFill>
                  <a:latin typeface="Arial" charset="0"/>
                </a:rPr>
                <a:t>HR=0.418</a:t>
              </a:r>
              <a:r>
                <a:rPr lang="en-GB" b="1" dirty="0">
                  <a:latin typeface="Arial" charset="0"/>
                </a:rPr>
                <a:t>  (95% </a:t>
              </a:r>
              <a:r>
                <a:rPr lang="en-GB" b="1" dirty="0" smtClean="0">
                  <a:latin typeface="Arial" charset="0"/>
                </a:rPr>
                <a:t>CI: 0.263-0.662</a:t>
              </a:r>
              <a:r>
                <a:rPr lang="en-GB" b="1" dirty="0">
                  <a:latin typeface="Arial" charset="0"/>
                </a:rPr>
                <a:t>)</a:t>
              </a:r>
            </a:p>
            <a:p>
              <a:pPr marL="180975" indent="-180975">
                <a:spcAft>
                  <a:spcPts val="300"/>
                </a:spcAft>
              </a:pPr>
              <a:r>
                <a:rPr lang="en-GB" b="1" dirty="0">
                  <a:solidFill>
                    <a:srgbClr val="FF9900"/>
                  </a:solidFill>
                  <a:latin typeface="Arial" charset="0"/>
                </a:rPr>
                <a:t>P=0.0001</a:t>
              </a:r>
            </a:p>
          </p:txBody>
        </p:sp>
        <p:sp>
          <p:nvSpPr>
            <p:cNvPr id="122895" name="Line 22"/>
            <p:cNvSpPr>
              <a:spLocks noChangeShapeType="1"/>
            </p:cNvSpPr>
            <p:nvPr/>
          </p:nvSpPr>
          <p:spPr bwMode="auto">
            <a:xfrm>
              <a:off x="2350696" y="2795296"/>
              <a:ext cx="3051175" cy="0"/>
            </a:xfrm>
            <a:prstGeom prst="line">
              <a:avLst/>
            </a:prstGeom>
            <a:noFill/>
            <a:ln w="19050">
              <a:solidFill>
                <a:schemeClr val="tx1"/>
              </a:solidFill>
              <a:round/>
              <a:headEnd/>
              <a:tailEnd/>
            </a:ln>
          </p:spPr>
          <p:txBody>
            <a:bodyPr/>
            <a:lstStyle/>
            <a:p>
              <a:endParaRPr lang="en-US"/>
            </a:p>
          </p:txBody>
        </p:sp>
        <p:sp>
          <p:nvSpPr>
            <p:cNvPr id="122896" name="Line 22"/>
            <p:cNvSpPr>
              <a:spLocks noChangeShapeType="1"/>
            </p:cNvSpPr>
            <p:nvPr/>
          </p:nvSpPr>
          <p:spPr bwMode="auto">
            <a:xfrm>
              <a:off x="2350696" y="3424334"/>
              <a:ext cx="3051175" cy="0"/>
            </a:xfrm>
            <a:prstGeom prst="line">
              <a:avLst/>
            </a:prstGeom>
            <a:noFill/>
            <a:ln w="19050">
              <a:solidFill>
                <a:schemeClr val="tx1"/>
              </a:solidFill>
              <a:round/>
              <a:headEnd/>
              <a:tailEnd/>
            </a:ln>
          </p:spPr>
          <p:txBody>
            <a:bodyPr/>
            <a:lstStyle/>
            <a:p>
              <a:endParaRPr lang="en-US"/>
            </a:p>
          </p:txBody>
        </p:sp>
      </p:grpSp>
    </p:spTree>
    <p:custDataLst>
      <p:tags r:id="rId1"/>
    </p:custDataLst>
    <p:extLst>
      <p:ext uri="{BB962C8B-B14F-4D97-AF65-F5344CB8AC3E}">
        <p14:creationId xmlns:p14="http://schemas.microsoft.com/office/powerpoint/2010/main" val="33242110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idx="4294967295"/>
          </p:nvPr>
        </p:nvSpPr>
        <p:spPr>
          <a:xfrm>
            <a:off x="457200" y="381000"/>
            <a:ext cx="8382000" cy="1143000"/>
          </a:xfrm>
        </p:spPr>
        <p:txBody>
          <a:bodyPr/>
          <a:lstStyle/>
          <a:p>
            <a:r>
              <a:rPr lang="en-US" sz="2400" dirty="0" smtClean="0">
                <a:latin typeface="Arial" charset="0"/>
              </a:rPr>
              <a:t>S0518: Phase III Prospective Randomized Comparison of Depot </a:t>
            </a:r>
            <a:r>
              <a:rPr lang="en-US" sz="2400" dirty="0" err="1" smtClean="0">
                <a:latin typeface="Arial" charset="0"/>
              </a:rPr>
              <a:t>Octreotide</a:t>
            </a:r>
            <a:r>
              <a:rPr lang="en-US" sz="2400" dirty="0" smtClean="0">
                <a:latin typeface="Arial" charset="0"/>
              </a:rPr>
              <a:t> Plus Interferon Alpha versus Depot </a:t>
            </a:r>
            <a:r>
              <a:rPr lang="en-US" sz="2400" dirty="0" err="1" smtClean="0">
                <a:latin typeface="Arial" charset="0"/>
              </a:rPr>
              <a:t>Octreotide</a:t>
            </a:r>
            <a:r>
              <a:rPr lang="en-US" sz="2400" dirty="0" smtClean="0">
                <a:latin typeface="Arial" charset="0"/>
              </a:rPr>
              <a:t> Plus </a:t>
            </a:r>
            <a:r>
              <a:rPr lang="en-US" sz="2400" dirty="0" err="1" smtClean="0">
                <a:latin typeface="Arial" charset="0"/>
              </a:rPr>
              <a:t>Bevacizumab</a:t>
            </a:r>
            <a:r>
              <a:rPr lang="en-US" sz="2400" dirty="0" smtClean="0">
                <a:latin typeface="Arial" charset="0"/>
              </a:rPr>
              <a:t> in Patients with Advanced, Poor Prognosis Carcinoid Tumors</a:t>
            </a:r>
          </a:p>
        </p:txBody>
      </p:sp>
      <p:sp>
        <p:nvSpPr>
          <p:cNvPr id="377859" name="Text Box 3"/>
          <p:cNvSpPr txBox="1">
            <a:spLocks noChangeArrowheads="1"/>
          </p:cNvSpPr>
          <p:nvPr/>
        </p:nvSpPr>
        <p:spPr bwMode="auto">
          <a:xfrm>
            <a:off x="685800" y="2743200"/>
            <a:ext cx="1981200" cy="1019175"/>
          </a:xfrm>
          <a:prstGeom prst="rect">
            <a:avLst/>
          </a:prstGeom>
          <a:solidFill>
            <a:srgbClr val="990000"/>
          </a:solidFill>
          <a:ln w="12700">
            <a:solidFill>
              <a:schemeClr val="tx1"/>
            </a:solidFill>
            <a:miter lim="800000"/>
            <a:headEnd/>
            <a:tailEnd/>
          </a:ln>
        </p:spPr>
        <p:txBody>
          <a:bodyPr>
            <a:spAutoFit/>
          </a:bodyPr>
          <a:lstStyle/>
          <a:p>
            <a:pPr algn="ctr" eaLnBrk="0" hangingPunct="0">
              <a:spcBef>
                <a:spcPct val="50000"/>
              </a:spcBef>
            </a:pPr>
            <a:r>
              <a:rPr lang="en-US" sz="2000">
                <a:latin typeface="Arial" charset="0"/>
              </a:rPr>
              <a:t>Progressive Carcinoid Tumors</a:t>
            </a:r>
          </a:p>
        </p:txBody>
      </p:sp>
      <p:sp>
        <p:nvSpPr>
          <p:cNvPr id="377860" name="Text Box 4"/>
          <p:cNvSpPr txBox="1">
            <a:spLocks noChangeArrowheads="1"/>
          </p:cNvSpPr>
          <p:nvPr/>
        </p:nvSpPr>
        <p:spPr bwMode="auto">
          <a:xfrm>
            <a:off x="3505200" y="2362200"/>
            <a:ext cx="2971800" cy="711200"/>
          </a:xfrm>
          <a:prstGeom prst="rect">
            <a:avLst/>
          </a:prstGeom>
          <a:solidFill>
            <a:srgbClr val="990000"/>
          </a:solidFill>
          <a:ln w="9525">
            <a:solidFill>
              <a:schemeClr val="tx1"/>
            </a:solidFill>
            <a:miter lim="800000"/>
            <a:headEnd/>
            <a:tailEnd/>
          </a:ln>
        </p:spPr>
        <p:txBody>
          <a:bodyPr>
            <a:spAutoFit/>
          </a:bodyPr>
          <a:lstStyle/>
          <a:p>
            <a:pPr algn="ctr" eaLnBrk="0" hangingPunct="0">
              <a:spcBef>
                <a:spcPct val="50000"/>
              </a:spcBef>
            </a:pPr>
            <a:r>
              <a:rPr lang="en-US" sz="2000">
                <a:latin typeface="Arial" charset="0"/>
              </a:rPr>
              <a:t>Bevacizumab 15mg/kg q 3 wks + Octreotide</a:t>
            </a:r>
          </a:p>
        </p:txBody>
      </p:sp>
      <p:sp>
        <p:nvSpPr>
          <p:cNvPr id="377861" name="Text Box 5"/>
          <p:cNvSpPr txBox="1">
            <a:spLocks noChangeArrowheads="1"/>
          </p:cNvSpPr>
          <p:nvPr/>
        </p:nvSpPr>
        <p:spPr bwMode="auto">
          <a:xfrm>
            <a:off x="3505200" y="3276600"/>
            <a:ext cx="2971800" cy="711200"/>
          </a:xfrm>
          <a:prstGeom prst="rect">
            <a:avLst/>
          </a:prstGeom>
          <a:solidFill>
            <a:srgbClr val="990000"/>
          </a:solidFill>
          <a:ln w="9525">
            <a:solidFill>
              <a:schemeClr val="tx1"/>
            </a:solidFill>
            <a:miter lim="800000"/>
            <a:headEnd/>
            <a:tailEnd/>
          </a:ln>
        </p:spPr>
        <p:txBody>
          <a:bodyPr>
            <a:spAutoFit/>
          </a:bodyPr>
          <a:lstStyle/>
          <a:p>
            <a:pPr algn="ctr" eaLnBrk="0" hangingPunct="0">
              <a:spcBef>
                <a:spcPct val="50000"/>
              </a:spcBef>
            </a:pPr>
            <a:r>
              <a:rPr lang="en-US" sz="2000">
                <a:latin typeface="Arial" charset="0"/>
              </a:rPr>
              <a:t>Interferon 5 miu SQ q MWF + Octreotide</a:t>
            </a:r>
          </a:p>
        </p:txBody>
      </p:sp>
      <p:sp>
        <p:nvSpPr>
          <p:cNvPr id="377862" name="Line 11"/>
          <p:cNvSpPr>
            <a:spLocks noChangeShapeType="1"/>
          </p:cNvSpPr>
          <p:nvPr/>
        </p:nvSpPr>
        <p:spPr bwMode="auto">
          <a:xfrm flipV="1">
            <a:off x="2667000" y="2590800"/>
            <a:ext cx="457200" cy="533400"/>
          </a:xfrm>
          <a:prstGeom prst="line">
            <a:avLst/>
          </a:prstGeom>
          <a:noFill/>
          <a:ln w="57150">
            <a:solidFill>
              <a:schemeClr val="tx1"/>
            </a:solidFill>
            <a:round/>
            <a:headEnd/>
            <a:tailEnd type="triangle" w="med" len="med"/>
          </a:ln>
        </p:spPr>
        <p:txBody>
          <a:bodyPr/>
          <a:lstStyle/>
          <a:p>
            <a:endParaRPr lang="en-US"/>
          </a:p>
        </p:txBody>
      </p:sp>
      <p:sp>
        <p:nvSpPr>
          <p:cNvPr id="377863" name="Line 12"/>
          <p:cNvSpPr>
            <a:spLocks noChangeShapeType="1"/>
          </p:cNvSpPr>
          <p:nvPr/>
        </p:nvSpPr>
        <p:spPr bwMode="auto">
          <a:xfrm>
            <a:off x="2667000" y="3124200"/>
            <a:ext cx="457200" cy="381000"/>
          </a:xfrm>
          <a:prstGeom prst="line">
            <a:avLst/>
          </a:prstGeom>
          <a:noFill/>
          <a:ln w="57150">
            <a:solidFill>
              <a:schemeClr val="tx1"/>
            </a:solidFill>
            <a:round/>
            <a:headEnd/>
            <a:tailEnd type="triangle" w="med" len="med"/>
          </a:ln>
        </p:spPr>
        <p:txBody>
          <a:bodyPr/>
          <a:lstStyle/>
          <a:p>
            <a:endParaRPr lang="en-US"/>
          </a:p>
        </p:txBody>
      </p:sp>
      <p:sp>
        <p:nvSpPr>
          <p:cNvPr id="377864" name="Text Box 15"/>
          <p:cNvSpPr txBox="1">
            <a:spLocks noChangeArrowheads="1"/>
          </p:cNvSpPr>
          <p:nvPr/>
        </p:nvSpPr>
        <p:spPr bwMode="auto">
          <a:xfrm>
            <a:off x="838200" y="4724400"/>
            <a:ext cx="6629400" cy="854075"/>
          </a:xfrm>
          <a:prstGeom prst="rect">
            <a:avLst/>
          </a:prstGeom>
          <a:noFill/>
          <a:ln w="9525">
            <a:noFill/>
            <a:miter lim="800000"/>
            <a:headEnd/>
            <a:tailEnd/>
          </a:ln>
        </p:spPr>
        <p:txBody>
          <a:bodyPr>
            <a:spAutoFit/>
          </a:bodyPr>
          <a:lstStyle/>
          <a:p>
            <a:pPr eaLnBrk="0" hangingPunct="0">
              <a:spcBef>
                <a:spcPct val="50000"/>
              </a:spcBef>
            </a:pPr>
            <a:r>
              <a:rPr lang="en-US" sz="2000" i="1">
                <a:latin typeface="Arial" charset="0"/>
              </a:rPr>
              <a:t>Activated: 12/07</a:t>
            </a:r>
          </a:p>
          <a:p>
            <a:pPr eaLnBrk="0" hangingPunct="0">
              <a:spcBef>
                <a:spcPct val="50000"/>
              </a:spcBef>
            </a:pPr>
            <a:r>
              <a:rPr lang="en-US" sz="2000" i="1">
                <a:latin typeface="Arial" charset="0"/>
              </a:rPr>
              <a:t>Accrual: Complete</a:t>
            </a:r>
          </a:p>
        </p:txBody>
      </p:sp>
      <p:sp>
        <p:nvSpPr>
          <p:cNvPr id="377865" name="Text Box 9"/>
          <p:cNvSpPr txBox="1">
            <a:spLocks noChangeArrowheads="1"/>
          </p:cNvSpPr>
          <p:nvPr/>
        </p:nvSpPr>
        <p:spPr bwMode="auto">
          <a:xfrm>
            <a:off x="6781800" y="2971800"/>
            <a:ext cx="1981200" cy="641350"/>
          </a:xfrm>
          <a:prstGeom prst="rect">
            <a:avLst/>
          </a:prstGeom>
          <a:noFill/>
          <a:ln w="9525">
            <a:noFill/>
            <a:miter lim="800000"/>
            <a:headEnd/>
            <a:tailEnd/>
          </a:ln>
        </p:spPr>
        <p:txBody>
          <a:bodyPr>
            <a:spAutoFit/>
          </a:bodyPr>
          <a:lstStyle/>
          <a:p>
            <a:pPr eaLnBrk="0" hangingPunct="0">
              <a:spcBef>
                <a:spcPct val="50000"/>
              </a:spcBef>
            </a:pPr>
            <a:r>
              <a:rPr lang="en-US" sz="1800" i="1">
                <a:latin typeface="Arial" charset="0"/>
              </a:rPr>
              <a:t>Primary Endpoint: PFS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16"/>
          <p:cNvSpPr>
            <a:spLocks noGrp="1" noChangeArrowheads="1"/>
          </p:cNvSpPr>
          <p:nvPr>
            <p:ph type="title" idx="4294967295"/>
          </p:nvPr>
        </p:nvSpPr>
        <p:spPr>
          <a:xfrm>
            <a:off x="609600" y="762000"/>
            <a:ext cx="8289925" cy="776288"/>
          </a:xfrm>
        </p:spPr>
        <p:txBody>
          <a:bodyPr lIns="0" tIns="46038" rIns="0" bIns="46038" anchor="b"/>
          <a:lstStyle/>
          <a:p>
            <a:pPr eaLnBrk="1" hangingPunct="1"/>
            <a:r>
              <a:rPr lang="en-US" sz="3200" smtClean="0">
                <a:latin typeface="Arial" charset="0"/>
              </a:rPr>
              <a:t>RADIANT-3: Everolimus vs. Placebo in Advanced Pancreatic NET</a:t>
            </a:r>
          </a:p>
        </p:txBody>
      </p:sp>
      <p:grpSp>
        <p:nvGrpSpPr>
          <p:cNvPr id="356354" name="Text Box 20"/>
          <p:cNvGrpSpPr>
            <a:grpSpLocks/>
          </p:cNvGrpSpPr>
          <p:nvPr/>
        </p:nvGrpSpPr>
        <p:grpSpPr bwMode="auto">
          <a:xfrm>
            <a:off x="4327525" y="2170113"/>
            <a:ext cx="3311525" cy="1054100"/>
            <a:chOff x="2726" y="1367"/>
            <a:chExt cx="2086" cy="664"/>
          </a:xfrm>
        </p:grpSpPr>
        <p:pic>
          <p:nvPicPr>
            <p:cNvPr id="356370" name="Text Box 20"/>
            <p:cNvPicPr>
              <a:picLocks noChangeArrowheads="1"/>
            </p:cNvPicPr>
            <p:nvPr/>
          </p:nvPicPr>
          <p:blipFill>
            <a:blip r:embed="rId4" cstate="print"/>
            <a:srcRect/>
            <a:stretch>
              <a:fillRect/>
            </a:stretch>
          </p:blipFill>
          <p:spPr bwMode="auto">
            <a:xfrm>
              <a:off x="2726" y="1367"/>
              <a:ext cx="2086" cy="664"/>
            </a:xfrm>
            <a:prstGeom prst="rect">
              <a:avLst/>
            </a:prstGeom>
            <a:noFill/>
            <a:ln w="9525">
              <a:noFill/>
              <a:miter lim="800000"/>
              <a:headEnd/>
              <a:tailEnd/>
            </a:ln>
          </p:spPr>
        </p:pic>
        <p:sp>
          <p:nvSpPr>
            <p:cNvPr id="356371" name="Text Box 5"/>
            <p:cNvSpPr txBox="1">
              <a:spLocks noChangeArrowheads="1"/>
            </p:cNvSpPr>
            <p:nvPr/>
          </p:nvSpPr>
          <p:spPr bwMode="auto">
            <a:xfrm>
              <a:off x="2763" y="1390"/>
              <a:ext cx="2014" cy="588"/>
            </a:xfrm>
            <a:prstGeom prst="rect">
              <a:avLst/>
            </a:prstGeom>
            <a:solidFill>
              <a:srgbClr val="990000"/>
            </a:solidFill>
            <a:ln w="9525">
              <a:noFill/>
              <a:miter lim="800000"/>
              <a:headEnd/>
              <a:tailEnd/>
            </a:ln>
          </p:spPr>
          <p:txBody>
            <a:bodyPr anchor="ctr" anchorCtr="1"/>
            <a:lstStyle/>
            <a:p>
              <a:pPr algn="ctr">
                <a:spcBef>
                  <a:spcPct val="20000"/>
                </a:spcBef>
              </a:pPr>
              <a:r>
                <a:rPr lang="en-US" sz="2000" b="1">
                  <a:latin typeface="Arial" charset="0"/>
                  <a:ea typeface="ＭＳ Ｐゴシック"/>
                  <a:cs typeface="ＭＳ Ｐゴシック"/>
                </a:rPr>
                <a:t>Everolimus 10 mg/d +</a:t>
              </a:r>
            </a:p>
            <a:p>
              <a:pPr algn="ctr">
                <a:spcBef>
                  <a:spcPct val="20000"/>
                </a:spcBef>
              </a:pPr>
              <a:r>
                <a:rPr lang="en-US" sz="2000" b="1">
                  <a:latin typeface="Arial" charset="0"/>
                  <a:ea typeface="ＭＳ Ｐゴシック"/>
                  <a:cs typeface="ＭＳ Ｐゴシック"/>
                </a:rPr>
                <a:t>best supportive care*</a:t>
              </a:r>
            </a:p>
          </p:txBody>
        </p:sp>
      </p:grpSp>
      <p:grpSp>
        <p:nvGrpSpPr>
          <p:cNvPr id="356355" name="Text Box 18"/>
          <p:cNvGrpSpPr>
            <a:grpSpLocks/>
          </p:cNvGrpSpPr>
          <p:nvPr/>
        </p:nvGrpSpPr>
        <p:grpSpPr bwMode="auto">
          <a:xfrm>
            <a:off x="4327525" y="3597275"/>
            <a:ext cx="3328988" cy="1041400"/>
            <a:chOff x="2726" y="2266"/>
            <a:chExt cx="2097" cy="656"/>
          </a:xfrm>
        </p:grpSpPr>
        <p:pic>
          <p:nvPicPr>
            <p:cNvPr id="356368" name="Text Box 18"/>
            <p:cNvPicPr>
              <a:picLocks noChangeArrowheads="1"/>
            </p:cNvPicPr>
            <p:nvPr/>
          </p:nvPicPr>
          <p:blipFill>
            <a:blip r:embed="rId5" cstate="print"/>
            <a:srcRect/>
            <a:stretch>
              <a:fillRect/>
            </a:stretch>
          </p:blipFill>
          <p:spPr bwMode="auto">
            <a:xfrm>
              <a:off x="2726" y="2266"/>
              <a:ext cx="2097" cy="656"/>
            </a:xfrm>
            <a:prstGeom prst="rect">
              <a:avLst/>
            </a:prstGeom>
            <a:noFill/>
            <a:ln w="9525">
              <a:noFill/>
              <a:miter lim="800000"/>
              <a:headEnd/>
              <a:tailEnd/>
            </a:ln>
          </p:spPr>
        </p:pic>
        <p:sp>
          <p:nvSpPr>
            <p:cNvPr id="356369" name="Text Box 8"/>
            <p:cNvSpPr txBox="1">
              <a:spLocks noChangeArrowheads="1"/>
            </p:cNvSpPr>
            <p:nvPr/>
          </p:nvSpPr>
          <p:spPr bwMode="auto">
            <a:xfrm>
              <a:off x="2763" y="2290"/>
              <a:ext cx="2024" cy="580"/>
            </a:xfrm>
            <a:prstGeom prst="rect">
              <a:avLst/>
            </a:prstGeom>
            <a:solidFill>
              <a:srgbClr val="990000"/>
            </a:solidFill>
            <a:ln w="9525">
              <a:noFill/>
              <a:miter lim="800000"/>
              <a:headEnd/>
              <a:tailEnd/>
            </a:ln>
          </p:spPr>
          <p:txBody>
            <a:bodyPr anchor="ctr" anchorCtr="1"/>
            <a:lstStyle/>
            <a:p>
              <a:pPr algn="ctr"/>
              <a:r>
                <a:rPr lang="en-US" sz="2000" b="1">
                  <a:latin typeface="Arial" charset="0"/>
                  <a:ea typeface="ＭＳ Ｐゴシック"/>
                  <a:cs typeface="ＭＳ Ｐゴシック"/>
                </a:rPr>
                <a:t>Placebo +</a:t>
              </a:r>
            </a:p>
            <a:p>
              <a:pPr algn="ctr"/>
              <a:r>
                <a:rPr lang="en-US" sz="2000" b="1">
                  <a:latin typeface="Arial" charset="0"/>
                  <a:ea typeface="ＭＳ Ｐゴシック"/>
                  <a:cs typeface="ＭＳ Ｐゴシック"/>
                </a:rPr>
                <a:t>best supportive care*</a:t>
              </a:r>
            </a:p>
          </p:txBody>
        </p:sp>
      </p:grpSp>
      <p:cxnSp>
        <p:nvCxnSpPr>
          <p:cNvPr id="356356" name="Straight Arrow Connector 17"/>
          <p:cNvCxnSpPr>
            <a:cxnSpLocks noChangeShapeType="1"/>
          </p:cNvCxnSpPr>
          <p:nvPr/>
        </p:nvCxnSpPr>
        <p:spPr bwMode="auto">
          <a:xfrm>
            <a:off x="3314700" y="2759075"/>
            <a:ext cx="990600" cy="1588"/>
          </a:xfrm>
          <a:prstGeom prst="straightConnector1">
            <a:avLst/>
          </a:prstGeom>
          <a:noFill/>
          <a:ln w="38100">
            <a:solidFill>
              <a:schemeClr val="tx1"/>
            </a:solidFill>
            <a:round/>
            <a:headEnd/>
            <a:tailEnd type="triangle" w="med" len="med"/>
          </a:ln>
        </p:spPr>
      </p:cxnSp>
      <p:cxnSp>
        <p:nvCxnSpPr>
          <p:cNvPr id="356357" name="Straight Arrow Connector 19"/>
          <p:cNvCxnSpPr>
            <a:cxnSpLocks noChangeShapeType="1"/>
          </p:cNvCxnSpPr>
          <p:nvPr/>
        </p:nvCxnSpPr>
        <p:spPr bwMode="auto">
          <a:xfrm>
            <a:off x="3314700" y="3995738"/>
            <a:ext cx="990600" cy="1587"/>
          </a:xfrm>
          <a:prstGeom prst="straightConnector1">
            <a:avLst/>
          </a:prstGeom>
          <a:noFill/>
          <a:ln w="38100">
            <a:solidFill>
              <a:schemeClr val="tx1"/>
            </a:solidFill>
            <a:round/>
            <a:headEnd/>
            <a:tailEnd type="triangle" w="med" len="med"/>
          </a:ln>
        </p:spPr>
      </p:cxnSp>
      <p:sp>
        <p:nvSpPr>
          <p:cNvPr id="356358" name="Line 12"/>
          <p:cNvSpPr>
            <a:spLocks noChangeShapeType="1"/>
          </p:cNvSpPr>
          <p:nvPr/>
        </p:nvSpPr>
        <p:spPr bwMode="auto">
          <a:xfrm flipH="1">
            <a:off x="3314700" y="2741613"/>
            <a:ext cx="7938" cy="1254125"/>
          </a:xfrm>
          <a:prstGeom prst="line">
            <a:avLst/>
          </a:prstGeom>
          <a:noFill/>
          <a:ln w="38100">
            <a:solidFill>
              <a:schemeClr val="tx1"/>
            </a:solidFill>
            <a:round/>
            <a:headEnd/>
            <a:tailEnd/>
          </a:ln>
        </p:spPr>
        <p:txBody>
          <a:bodyPr/>
          <a:lstStyle/>
          <a:p>
            <a:endParaRPr lang="en-US"/>
          </a:p>
        </p:txBody>
      </p:sp>
      <p:sp>
        <p:nvSpPr>
          <p:cNvPr id="356359" name="Line 13"/>
          <p:cNvSpPr>
            <a:spLocks noChangeShapeType="1"/>
          </p:cNvSpPr>
          <p:nvPr/>
        </p:nvSpPr>
        <p:spPr bwMode="auto">
          <a:xfrm>
            <a:off x="2921000" y="3400425"/>
            <a:ext cx="393700" cy="0"/>
          </a:xfrm>
          <a:prstGeom prst="line">
            <a:avLst/>
          </a:prstGeom>
          <a:noFill/>
          <a:ln w="38100">
            <a:solidFill>
              <a:srgbClr val="FFFFFF"/>
            </a:solidFill>
            <a:round/>
            <a:headEnd/>
            <a:tailEnd/>
          </a:ln>
        </p:spPr>
        <p:txBody>
          <a:bodyPr/>
          <a:lstStyle/>
          <a:p>
            <a:endParaRPr lang="en-US"/>
          </a:p>
        </p:txBody>
      </p:sp>
      <p:sp>
        <p:nvSpPr>
          <p:cNvPr id="356360" name="Text Box 12"/>
          <p:cNvSpPr txBox="1">
            <a:spLocks noChangeArrowheads="1"/>
          </p:cNvSpPr>
          <p:nvPr/>
        </p:nvSpPr>
        <p:spPr bwMode="auto">
          <a:xfrm>
            <a:off x="7567613" y="2824163"/>
            <a:ext cx="1608137" cy="1201737"/>
          </a:xfrm>
          <a:prstGeom prst="rect">
            <a:avLst/>
          </a:prstGeom>
          <a:noFill/>
          <a:ln w="9525">
            <a:noFill/>
            <a:miter lim="800000"/>
            <a:headEnd/>
            <a:tailEnd/>
          </a:ln>
        </p:spPr>
        <p:txBody>
          <a:bodyPr>
            <a:spAutoFit/>
          </a:bodyPr>
          <a:lstStyle/>
          <a:p>
            <a:pPr algn="ctr" eaLnBrk="0" hangingPunct="0">
              <a:spcBef>
                <a:spcPct val="50000"/>
              </a:spcBef>
            </a:pPr>
            <a:r>
              <a:rPr lang="en-US" sz="1800" b="1">
                <a:solidFill>
                  <a:srgbClr val="FFFFFF"/>
                </a:solidFill>
                <a:latin typeface="Arial" charset="0"/>
                <a:ea typeface="ＭＳ Ｐゴシック"/>
                <a:cs typeface="ＭＳ Ｐゴシック"/>
              </a:rPr>
              <a:t>Treatment continued until progression</a:t>
            </a:r>
          </a:p>
        </p:txBody>
      </p:sp>
      <p:sp>
        <p:nvSpPr>
          <p:cNvPr id="356361" name="Text Box 15"/>
          <p:cNvSpPr txBox="1">
            <a:spLocks noChangeArrowheads="1"/>
          </p:cNvSpPr>
          <p:nvPr/>
        </p:nvSpPr>
        <p:spPr bwMode="auto">
          <a:xfrm>
            <a:off x="2555875" y="2284413"/>
            <a:ext cx="307975" cy="2301875"/>
          </a:xfrm>
          <a:prstGeom prst="rect">
            <a:avLst/>
          </a:prstGeom>
          <a:solidFill>
            <a:srgbClr val="990000"/>
          </a:solidFill>
          <a:ln w="9525">
            <a:solidFill>
              <a:srgbClr val="FFFFFF"/>
            </a:solidFill>
            <a:miter lim="800000"/>
            <a:headEnd/>
            <a:tailEnd/>
          </a:ln>
        </p:spPr>
        <p:txBody>
          <a:bodyPr>
            <a:spAutoFit/>
          </a:bodyPr>
          <a:lstStyle/>
          <a:p>
            <a:pPr algn="ctr"/>
            <a:r>
              <a:rPr lang="en-US" sz="1600" b="1">
                <a:solidFill>
                  <a:srgbClr val="FFFFFF"/>
                </a:solidFill>
                <a:latin typeface="Arial" charset="0"/>
                <a:ea typeface="ＭＳ Ｐゴシック"/>
                <a:cs typeface="ＭＳ Ｐゴシック"/>
              </a:rPr>
              <a:t>Randomize</a:t>
            </a:r>
          </a:p>
        </p:txBody>
      </p:sp>
      <p:sp>
        <p:nvSpPr>
          <p:cNvPr id="356362" name="Text Box 15"/>
          <p:cNvSpPr txBox="1">
            <a:spLocks noChangeArrowheads="1"/>
          </p:cNvSpPr>
          <p:nvPr/>
        </p:nvSpPr>
        <p:spPr bwMode="auto">
          <a:xfrm>
            <a:off x="174625" y="2881313"/>
            <a:ext cx="2111375" cy="1066800"/>
          </a:xfrm>
          <a:prstGeom prst="rect">
            <a:avLst/>
          </a:prstGeom>
          <a:solidFill>
            <a:schemeClr val="bg1"/>
          </a:solidFill>
          <a:ln w="0">
            <a:noFill/>
            <a:miter lim="800000"/>
            <a:headEnd/>
            <a:tailEnd/>
          </a:ln>
        </p:spPr>
        <p:txBody>
          <a:bodyPr>
            <a:spAutoFit/>
          </a:bodyPr>
          <a:lstStyle/>
          <a:p>
            <a:pPr algn="ctr">
              <a:spcBef>
                <a:spcPct val="20000"/>
              </a:spcBef>
              <a:buClr>
                <a:srgbClr val="FFFF00"/>
              </a:buClr>
            </a:pPr>
            <a:r>
              <a:rPr lang="en-US" sz="2000" b="1" i="1">
                <a:solidFill>
                  <a:srgbClr val="FFFFFF"/>
                </a:solidFill>
                <a:latin typeface="Arial" charset="0"/>
                <a:ea typeface="ＭＳ Ｐゴシック"/>
                <a:cs typeface="ＭＳ Ｐゴシック"/>
              </a:rPr>
              <a:t>Patients with advanced pNET</a:t>
            </a:r>
            <a:r>
              <a:rPr lang="en-US" sz="1600" b="1">
                <a:solidFill>
                  <a:srgbClr val="FFFFFF"/>
                </a:solidFill>
                <a:latin typeface="Arial" charset="0"/>
                <a:ea typeface="ＭＳ Ｐゴシック"/>
                <a:cs typeface="ＭＳ Ｐゴシック"/>
              </a:rPr>
              <a:t> </a:t>
            </a:r>
          </a:p>
          <a:p>
            <a:pPr algn="ctr">
              <a:spcBef>
                <a:spcPct val="20000"/>
              </a:spcBef>
              <a:buClr>
                <a:srgbClr val="FFFF00"/>
              </a:buClr>
            </a:pPr>
            <a:r>
              <a:rPr lang="en-US" sz="2000" b="1" i="1">
                <a:solidFill>
                  <a:srgbClr val="FFFFFF"/>
                </a:solidFill>
                <a:latin typeface="Arial" charset="0"/>
                <a:ea typeface="ＭＳ Ｐゴシック"/>
                <a:cs typeface="ＭＳ Ｐゴシック"/>
              </a:rPr>
              <a:t>n=410</a:t>
            </a:r>
          </a:p>
        </p:txBody>
      </p:sp>
      <p:sp>
        <p:nvSpPr>
          <p:cNvPr id="19" name="Bent-Up Arrow 18"/>
          <p:cNvSpPr/>
          <p:nvPr/>
        </p:nvSpPr>
        <p:spPr bwMode="auto">
          <a:xfrm>
            <a:off x="6011863" y="3159125"/>
            <a:ext cx="998537" cy="365125"/>
          </a:xfrm>
          <a:prstGeom prst="bentUpArrow">
            <a:avLst/>
          </a:prstGeom>
          <a:solidFill>
            <a:schemeClr val="accent2"/>
          </a:solidFill>
          <a:ln w="19050" cap="flat" cmpd="sng" algn="ctr">
            <a:solidFill>
              <a:schemeClr val="tx2"/>
            </a:solidFill>
            <a:prstDash val="solid"/>
            <a:round/>
            <a:headEnd type="none" w="med" len="med"/>
            <a:tailEnd type="none" w="med" len="med"/>
          </a:ln>
          <a:effectLst/>
        </p:spPr>
        <p:txBody>
          <a:bodyPr/>
          <a:lstStyle/>
          <a:p>
            <a:pPr>
              <a:defRPr/>
            </a:pPr>
            <a:endParaRPr lang="en-US" sz="1800" dirty="0">
              <a:solidFill>
                <a:srgbClr val="000000"/>
              </a:solidFill>
              <a:latin typeface="News Gothic MT" pitchFamily="34" charset="0"/>
              <a:ea typeface="MS PGothic" pitchFamily="34" charset="-128"/>
            </a:endParaRPr>
          </a:p>
        </p:txBody>
      </p:sp>
      <p:sp>
        <p:nvSpPr>
          <p:cNvPr id="356364" name="TextBox 21"/>
          <p:cNvSpPr txBox="1">
            <a:spLocks noChangeArrowheads="1"/>
          </p:cNvSpPr>
          <p:nvPr/>
        </p:nvSpPr>
        <p:spPr bwMode="auto">
          <a:xfrm>
            <a:off x="4594225" y="3221038"/>
            <a:ext cx="1676400" cy="400050"/>
          </a:xfrm>
          <a:prstGeom prst="rect">
            <a:avLst/>
          </a:prstGeom>
          <a:noFill/>
          <a:ln w="9525">
            <a:noFill/>
            <a:miter lim="800000"/>
            <a:headEnd/>
            <a:tailEnd/>
          </a:ln>
        </p:spPr>
        <p:txBody>
          <a:bodyPr>
            <a:spAutoFit/>
          </a:bodyPr>
          <a:lstStyle/>
          <a:p>
            <a:r>
              <a:rPr lang="en-US" sz="1800" b="1">
                <a:solidFill>
                  <a:srgbClr val="FFFFFF"/>
                </a:solidFill>
                <a:latin typeface="Arial" charset="0"/>
                <a:ea typeface="ＭＳ Ｐゴシック"/>
                <a:cs typeface="ＭＳ Ｐゴシック"/>
              </a:rPr>
              <a:t>Cross</a:t>
            </a:r>
            <a:r>
              <a:rPr lang="en-US" sz="2000" b="1">
                <a:solidFill>
                  <a:srgbClr val="FFFFFF"/>
                </a:solidFill>
                <a:latin typeface="Arial" charset="0"/>
                <a:ea typeface="ＭＳ Ｐゴシック"/>
                <a:cs typeface="ＭＳ Ｐゴシック"/>
              </a:rPr>
              <a:t> over </a:t>
            </a:r>
          </a:p>
        </p:txBody>
      </p:sp>
      <p:sp>
        <p:nvSpPr>
          <p:cNvPr id="356365" name="Text Box 22"/>
          <p:cNvSpPr txBox="1">
            <a:spLocks noChangeArrowheads="1"/>
          </p:cNvSpPr>
          <p:nvPr/>
        </p:nvSpPr>
        <p:spPr bwMode="auto">
          <a:xfrm>
            <a:off x="2857500" y="2989263"/>
            <a:ext cx="481013" cy="339725"/>
          </a:xfrm>
          <a:prstGeom prst="rect">
            <a:avLst/>
          </a:prstGeom>
          <a:noFill/>
          <a:ln w="9525">
            <a:noFill/>
            <a:miter lim="800000"/>
            <a:headEnd/>
            <a:tailEnd/>
          </a:ln>
        </p:spPr>
        <p:txBody>
          <a:bodyPr wrap="none">
            <a:spAutoFit/>
          </a:bodyPr>
          <a:lstStyle/>
          <a:p>
            <a:r>
              <a:rPr lang="en-US" sz="1600" b="1">
                <a:solidFill>
                  <a:srgbClr val="FFFFFF"/>
                </a:solidFill>
                <a:latin typeface="Arial" charset="0"/>
                <a:ea typeface="ＭＳ Ｐゴシック"/>
                <a:cs typeface="ＭＳ Ｐゴシック"/>
              </a:rPr>
              <a:t>1:1</a:t>
            </a:r>
          </a:p>
        </p:txBody>
      </p:sp>
      <p:sp>
        <p:nvSpPr>
          <p:cNvPr id="356366" name="TextBox 16"/>
          <p:cNvSpPr txBox="1">
            <a:spLocks noChangeArrowheads="1"/>
          </p:cNvSpPr>
          <p:nvPr/>
        </p:nvSpPr>
        <p:spPr bwMode="auto">
          <a:xfrm>
            <a:off x="709613" y="6148388"/>
            <a:ext cx="4413250" cy="366712"/>
          </a:xfrm>
          <a:prstGeom prst="rect">
            <a:avLst/>
          </a:prstGeom>
          <a:noFill/>
          <a:ln w="9525">
            <a:noFill/>
            <a:miter lim="800000"/>
            <a:headEnd/>
            <a:tailEnd/>
          </a:ln>
        </p:spPr>
        <p:txBody>
          <a:bodyPr wrap="none">
            <a:spAutoFit/>
          </a:bodyPr>
          <a:lstStyle/>
          <a:p>
            <a:r>
              <a:rPr lang="en-US" sz="1800">
                <a:latin typeface="Arial" charset="0"/>
                <a:ea typeface="ＭＳ Ｐゴシック"/>
                <a:cs typeface="ＭＳ Ｐゴシック"/>
              </a:rPr>
              <a:t>*concurrent somatostatin analogs allowed</a:t>
            </a:r>
          </a:p>
        </p:txBody>
      </p:sp>
      <p:sp>
        <p:nvSpPr>
          <p:cNvPr id="356367" name="TextBox 17"/>
          <p:cNvSpPr txBox="1">
            <a:spLocks noChangeArrowheads="1"/>
          </p:cNvSpPr>
          <p:nvPr/>
        </p:nvSpPr>
        <p:spPr bwMode="auto">
          <a:xfrm>
            <a:off x="1143000" y="5029200"/>
            <a:ext cx="7408863" cy="396875"/>
          </a:xfrm>
          <a:prstGeom prst="rect">
            <a:avLst/>
          </a:prstGeom>
          <a:noFill/>
          <a:ln w="9525">
            <a:noFill/>
            <a:miter lim="800000"/>
            <a:headEnd/>
            <a:tailEnd/>
          </a:ln>
        </p:spPr>
        <p:txBody>
          <a:bodyPr>
            <a:spAutoFit/>
          </a:bodyPr>
          <a:lstStyle/>
          <a:p>
            <a:pPr algn="ctr"/>
            <a:r>
              <a:rPr lang="en-US" sz="2000" dirty="0">
                <a:latin typeface="Arial" charset="0"/>
                <a:ea typeface="ＭＳ Ｐゴシック"/>
                <a:cs typeface="ＭＳ Ｐゴシック"/>
              </a:rPr>
              <a:t>Randomization  Aug. 2007 – </a:t>
            </a:r>
            <a:r>
              <a:rPr lang="en-US" sz="2000" dirty="0" smtClean="0">
                <a:latin typeface="Arial" charset="0"/>
                <a:ea typeface="ＭＳ Ｐゴシック"/>
                <a:cs typeface="ＭＳ Ｐゴシック"/>
              </a:rPr>
              <a:t>May </a:t>
            </a:r>
            <a:r>
              <a:rPr lang="en-US" sz="2000" dirty="0">
                <a:latin typeface="Arial" charset="0"/>
                <a:ea typeface="ＭＳ Ｐゴシック"/>
                <a:cs typeface="ＭＳ Ｐゴシック"/>
              </a:rPr>
              <a:t>2009</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1" name="Rectangle 4"/>
          <p:cNvSpPr>
            <a:spLocks noGrp="1" noChangeArrowheads="1"/>
          </p:cNvSpPr>
          <p:nvPr>
            <p:ph type="title" idx="4294967295"/>
          </p:nvPr>
        </p:nvSpPr>
        <p:spPr>
          <a:xfrm>
            <a:off x="990600" y="300037"/>
            <a:ext cx="7472363" cy="1071563"/>
          </a:xfrm>
        </p:spPr>
        <p:txBody>
          <a:bodyPr lIns="0" tIns="0" rIns="0" bIns="0" anchor="b"/>
          <a:lstStyle/>
          <a:p>
            <a:pPr eaLnBrk="1" hangingPunct="1"/>
            <a:r>
              <a:rPr lang="en-US" sz="3200" dirty="0" smtClean="0">
                <a:latin typeface="Arial" charset="0"/>
              </a:rPr>
              <a:t>Investigator-Assessed Progression-Free Survival</a:t>
            </a:r>
          </a:p>
        </p:txBody>
      </p:sp>
      <p:sp>
        <p:nvSpPr>
          <p:cNvPr id="358402" name="Text Box 162"/>
          <p:cNvSpPr txBox="1">
            <a:spLocks noChangeArrowheads="1"/>
          </p:cNvSpPr>
          <p:nvPr/>
        </p:nvSpPr>
        <p:spPr bwMode="auto">
          <a:xfrm>
            <a:off x="304800" y="5876925"/>
            <a:ext cx="5265737" cy="523875"/>
          </a:xfrm>
          <a:prstGeom prst="rect">
            <a:avLst/>
          </a:prstGeom>
          <a:noFill/>
          <a:ln w="9525">
            <a:noFill/>
            <a:miter lim="800000"/>
            <a:headEnd/>
            <a:tailEnd/>
          </a:ln>
        </p:spPr>
        <p:txBody>
          <a:bodyPr wrap="none">
            <a:spAutoFit/>
          </a:bodyPr>
          <a:lstStyle/>
          <a:p>
            <a:pPr marL="225425" indent="-225425">
              <a:buFontTx/>
              <a:buChar char="•"/>
            </a:pPr>
            <a:r>
              <a:rPr lang="en-US" sz="1400" i="1">
                <a:solidFill>
                  <a:srgbClr val="FFFFFF"/>
                </a:solidFill>
                <a:latin typeface="Arial" charset="0"/>
                <a:ea typeface="ＭＳ Ｐゴシック"/>
                <a:cs typeface="Arial" charset="0"/>
              </a:rPr>
              <a:t>p</a:t>
            </a:r>
            <a:r>
              <a:rPr lang="en-US" sz="1400">
                <a:solidFill>
                  <a:srgbClr val="FFFFFF"/>
                </a:solidFill>
                <a:latin typeface="Arial" charset="0"/>
                <a:ea typeface="ＭＳ Ｐゴシック"/>
                <a:cs typeface="Arial" charset="0"/>
              </a:rPr>
              <a:t>-value obtained from stratified one-sided log-rank test</a:t>
            </a:r>
          </a:p>
          <a:p>
            <a:pPr marL="225425" indent="-225425">
              <a:buFontTx/>
              <a:buChar char="•"/>
            </a:pPr>
            <a:r>
              <a:rPr lang="en-US" sz="1400">
                <a:solidFill>
                  <a:srgbClr val="FFFFFF"/>
                </a:solidFill>
                <a:latin typeface="Arial" charset="0"/>
                <a:ea typeface="ＭＳ Ｐゴシック"/>
                <a:cs typeface="Arial" charset="0"/>
              </a:rPr>
              <a:t>Hazard ratio is obtained from stratified unadjusted Cox model</a:t>
            </a:r>
          </a:p>
        </p:txBody>
      </p:sp>
      <p:sp>
        <p:nvSpPr>
          <p:cNvPr id="358421" name="Text Box 155"/>
          <p:cNvSpPr txBox="1">
            <a:spLocks noChangeArrowheads="1"/>
          </p:cNvSpPr>
          <p:nvPr/>
        </p:nvSpPr>
        <p:spPr bwMode="auto">
          <a:xfrm>
            <a:off x="1524000" y="1981200"/>
            <a:ext cx="5715000" cy="2492990"/>
          </a:xfrm>
          <a:prstGeom prst="rect">
            <a:avLst/>
          </a:prstGeom>
          <a:noFill/>
          <a:ln w="9525">
            <a:noFill/>
            <a:miter lim="800000"/>
            <a:headEnd/>
            <a:tailEnd/>
          </a:ln>
        </p:spPr>
        <p:txBody>
          <a:bodyPr wrap="square">
            <a:spAutoFit/>
          </a:bodyPr>
          <a:lstStyle/>
          <a:p>
            <a:pPr>
              <a:tabLst>
                <a:tab pos="1543050" algn="dec"/>
              </a:tabLst>
            </a:pPr>
            <a:r>
              <a:rPr lang="en-US" sz="2600" b="1" u="sng" dirty="0">
                <a:latin typeface="Arial"/>
                <a:cs typeface="Arial"/>
              </a:rPr>
              <a:t>Median </a:t>
            </a:r>
            <a:r>
              <a:rPr lang="en-US" sz="2600" b="1" u="sng" dirty="0" smtClean="0">
                <a:latin typeface="Arial"/>
                <a:cs typeface="Arial"/>
              </a:rPr>
              <a:t>PFS</a:t>
            </a:r>
          </a:p>
          <a:p>
            <a:pPr>
              <a:tabLst>
                <a:tab pos="1543050" algn="dec"/>
              </a:tabLst>
            </a:pPr>
            <a:r>
              <a:rPr lang="en-US" sz="2600" dirty="0" err="1" smtClean="0">
                <a:solidFill>
                  <a:srgbClr val="FFFFFF"/>
                </a:solidFill>
                <a:latin typeface="Arial"/>
                <a:ea typeface="ＭＳ Ｐゴシック"/>
                <a:cs typeface="Arial"/>
              </a:rPr>
              <a:t>Everolimus</a:t>
            </a:r>
            <a:r>
              <a:rPr lang="en-US" sz="2600" dirty="0">
                <a:latin typeface="Arial"/>
                <a:cs typeface="Arial"/>
              </a:rPr>
              <a:t> (n = 207)</a:t>
            </a:r>
            <a:r>
              <a:rPr lang="en-US" sz="2600" dirty="0" smtClean="0">
                <a:solidFill>
                  <a:srgbClr val="FFFFFF"/>
                </a:solidFill>
                <a:latin typeface="Arial"/>
                <a:ea typeface="ＭＳ Ｐゴシック"/>
                <a:cs typeface="Arial"/>
              </a:rPr>
              <a:t>: </a:t>
            </a:r>
            <a:r>
              <a:rPr lang="en-US" sz="2600" b="1" dirty="0" smtClean="0">
                <a:solidFill>
                  <a:srgbClr val="FFFFFF"/>
                </a:solidFill>
                <a:latin typeface="Arial"/>
                <a:ea typeface="ＭＳ Ｐゴシック"/>
                <a:cs typeface="Arial"/>
              </a:rPr>
              <a:t>11.04 </a:t>
            </a:r>
            <a:r>
              <a:rPr lang="en-US" sz="2600" dirty="0">
                <a:solidFill>
                  <a:srgbClr val="FFFFFF"/>
                </a:solidFill>
                <a:latin typeface="Arial"/>
                <a:ea typeface="ＭＳ Ｐゴシック"/>
                <a:cs typeface="Arial"/>
              </a:rPr>
              <a:t>months</a:t>
            </a:r>
          </a:p>
          <a:p>
            <a:pPr>
              <a:tabLst>
                <a:tab pos="1543050" algn="dec"/>
              </a:tabLst>
            </a:pPr>
            <a:r>
              <a:rPr lang="en-US" sz="2600" dirty="0" smtClean="0">
                <a:solidFill>
                  <a:srgbClr val="FFFFFF"/>
                </a:solidFill>
                <a:latin typeface="Arial"/>
                <a:ea typeface="ＭＳ Ｐゴシック"/>
                <a:cs typeface="Arial"/>
              </a:rPr>
              <a:t>Placebo </a:t>
            </a:r>
            <a:r>
              <a:rPr lang="en-US" sz="2600" dirty="0" smtClean="0">
                <a:latin typeface="Arial"/>
                <a:cs typeface="Arial"/>
              </a:rPr>
              <a:t>(</a:t>
            </a:r>
            <a:r>
              <a:rPr lang="en-US" sz="2600" dirty="0">
                <a:latin typeface="Arial"/>
                <a:cs typeface="Arial"/>
              </a:rPr>
              <a:t>n = 203)</a:t>
            </a:r>
            <a:r>
              <a:rPr lang="en-US" sz="2600" dirty="0" smtClean="0">
                <a:solidFill>
                  <a:srgbClr val="FFFFFF"/>
                </a:solidFill>
                <a:latin typeface="Arial"/>
                <a:ea typeface="ＭＳ Ｐゴシック"/>
                <a:cs typeface="Arial"/>
              </a:rPr>
              <a:t>: </a:t>
            </a:r>
            <a:r>
              <a:rPr lang="en-US" sz="2600" b="1" dirty="0" smtClean="0">
                <a:solidFill>
                  <a:srgbClr val="FFFFFF"/>
                </a:solidFill>
                <a:latin typeface="Arial"/>
                <a:ea typeface="ＭＳ Ｐゴシック"/>
                <a:cs typeface="Arial"/>
              </a:rPr>
              <a:t>4.60</a:t>
            </a:r>
            <a:r>
              <a:rPr lang="en-US" sz="2600" dirty="0" smtClean="0">
                <a:solidFill>
                  <a:srgbClr val="FFFFFF"/>
                </a:solidFill>
                <a:latin typeface="Arial"/>
                <a:ea typeface="ＭＳ Ｐゴシック"/>
                <a:cs typeface="Arial"/>
              </a:rPr>
              <a:t> </a:t>
            </a:r>
            <a:r>
              <a:rPr lang="en-US" sz="2600" dirty="0">
                <a:solidFill>
                  <a:srgbClr val="FFFFFF"/>
                </a:solidFill>
                <a:latin typeface="Arial"/>
                <a:ea typeface="ＭＳ Ｐゴシック"/>
                <a:cs typeface="Arial"/>
              </a:rPr>
              <a:t>months</a:t>
            </a:r>
            <a:br>
              <a:rPr lang="en-US" sz="2600" dirty="0">
                <a:solidFill>
                  <a:srgbClr val="FFFFFF"/>
                </a:solidFill>
                <a:latin typeface="Arial"/>
                <a:ea typeface="ＭＳ Ｐゴシック"/>
                <a:cs typeface="Arial"/>
              </a:rPr>
            </a:br>
            <a:endParaRPr lang="en-US" sz="2600" dirty="0">
              <a:solidFill>
                <a:srgbClr val="FFFFFF"/>
              </a:solidFill>
              <a:latin typeface="Arial"/>
              <a:ea typeface="ＭＳ Ｐゴシック"/>
              <a:cs typeface="Arial"/>
            </a:endParaRPr>
          </a:p>
          <a:p>
            <a:pPr>
              <a:tabLst>
                <a:tab pos="1543050" algn="dec"/>
              </a:tabLst>
            </a:pPr>
            <a:r>
              <a:rPr lang="en-US" sz="2600" dirty="0">
                <a:solidFill>
                  <a:srgbClr val="FFFFFF"/>
                </a:solidFill>
                <a:latin typeface="Arial"/>
                <a:ea typeface="ＭＳ Ｐゴシック"/>
                <a:cs typeface="Arial"/>
              </a:rPr>
              <a:t>HR</a:t>
            </a:r>
            <a:r>
              <a:rPr lang="en-US" sz="2600" dirty="0" smtClean="0">
                <a:solidFill>
                  <a:srgbClr val="FFFFFF"/>
                </a:solidFill>
                <a:latin typeface="Arial"/>
                <a:ea typeface="ＭＳ Ｐゴシック"/>
                <a:cs typeface="Arial"/>
              </a:rPr>
              <a:t>: </a:t>
            </a:r>
            <a:r>
              <a:rPr lang="en-US" sz="2600" b="1" dirty="0" smtClean="0">
                <a:solidFill>
                  <a:srgbClr val="FFFFFF"/>
                </a:solidFill>
                <a:latin typeface="Arial"/>
                <a:ea typeface="ＭＳ Ｐゴシック"/>
                <a:cs typeface="Arial"/>
              </a:rPr>
              <a:t>0.35 </a:t>
            </a:r>
            <a:r>
              <a:rPr lang="en-US" sz="2600" dirty="0">
                <a:latin typeface="Arial"/>
                <a:cs typeface="Arial"/>
              </a:rPr>
              <a:t>(95% CI: 0.27-0.45)</a:t>
            </a:r>
            <a:r>
              <a:rPr lang="en-US" sz="2600" dirty="0">
                <a:solidFill>
                  <a:srgbClr val="FFFFFF"/>
                </a:solidFill>
                <a:latin typeface="Arial"/>
                <a:ea typeface="ＭＳ Ｐゴシック"/>
                <a:cs typeface="Arial"/>
              </a:rPr>
              <a:t/>
            </a:r>
            <a:br>
              <a:rPr lang="en-US" sz="2600" dirty="0">
                <a:solidFill>
                  <a:srgbClr val="FFFFFF"/>
                </a:solidFill>
                <a:latin typeface="Arial"/>
                <a:ea typeface="ＭＳ Ｐゴシック"/>
                <a:cs typeface="Arial"/>
              </a:rPr>
            </a:br>
            <a:r>
              <a:rPr lang="en-US" sz="2600" dirty="0">
                <a:solidFill>
                  <a:srgbClr val="FFFFFF"/>
                </a:solidFill>
                <a:latin typeface="Arial"/>
                <a:ea typeface="ＭＳ Ｐゴシック"/>
                <a:cs typeface="Arial"/>
              </a:rPr>
              <a:t> </a:t>
            </a:r>
            <a:r>
              <a:rPr lang="en-US" sz="2600" i="1" dirty="0">
                <a:solidFill>
                  <a:srgbClr val="FFFFFF"/>
                </a:solidFill>
                <a:latin typeface="Arial"/>
                <a:ea typeface="ＭＳ Ｐゴシック"/>
                <a:cs typeface="Arial"/>
              </a:rPr>
              <a:t>p</a:t>
            </a:r>
            <a:r>
              <a:rPr lang="en-US" sz="2600" dirty="0">
                <a:solidFill>
                  <a:srgbClr val="FFFFFF"/>
                </a:solidFill>
                <a:latin typeface="Arial"/>
                <a:ea typeface="ＭＳ Ｐゴシック"/>
                <a:cs typeface="Arial"/>
              </a:rPr>
              <a:t>-value: 	&lt;</a:t>
            </a:r>
            <a:r>
              <a:rPr lang="en-US" sz="2600" dirty="0" smtClean="0">
                <a:solidFill>
                  <a:srgbClr val="FFFFFF"/>
                </a:solidFill>
                <a:latin typeface="Arial"/>
                <a:ea typeface="ＭＳ Ｐゴシック"/>
                <a:cs typeface="Arial"/>
              </a:rPr>
              <a:t>0.001</a:t>
            </a:r>
            <a:endParaRPr lang="en-US" sz="2600" dirty="0">
              <a:solidFill>
                <a:srgbClr val="FFFFFF"/>
              </a:solidFill>
              <a:latin typeface="Arial"/>
              <a:ea typeface="ＭＳ Ｐゴシック"/>
              <a:cs typeface="Arial"/>
            </a:endParaRPr>
          </a:p>
        </p:txBody>
      </p:sp>
      <p:sp>
        <p:nvSpPr>
          <p:cNvPr id="2" name="TextBox 1"/>
          <p:cNvSpPr txBox="1"/>
          <p:nvPr/>
        </p:nvSpPr>
        <p:spPr>
          <a:xfrm>
            <a:off x="381000" y="6477000"/>
            <a:ext cx="6629400" cy="323165"/>
          </a:xfrm>
          <a:prstGeom prst="rect">
            <a:avLst/>
          </a:prstGeom>
          <a:noFill/>
        </p:spPr>
        <p:txBody>
          <a:bodyPr wrap="square" rtlCol="0">
            <a:spAutoFit/>
          </a:bodyPr>
          <a:lstStyle/>
          <a:p>
            <a:r>
              <a:rPr lang="nb-NO" sz="1500" dirty="0">
                <a:latin typeface="Arial"/>
                <a:cs typeface="Arial"/>
              </a:rPr>
              <a:t>Yao JC et al, N </a:t>
            </a:r>
            <a:r>
              <a:rPr lang="nb-NO" sz="1500" dirty="0" err="1">
                <a:latin typeface="Arial"/>
                <a:cs typeface="Arial"/>
              </a:rPr>
              <a:t>Engl</a:t>
            </a:r>
            <a:r>
              <a:rPr lang="nb-NO" sz="1500" dirty="0">
                <a:latin typeface="Arial"/>
                <a:cs typeface="Arial"/>
              </a:rPr>
              <a:t> J Med 2011; 364(6): 514-523</a:t>
            </a:r>
            <a:endParaRPr lang="en-US" sz="1500" dirty="0">
              <a:latin typeface="Arial"/>
              <a:cs typeface="Aria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latin typeface="Arial" pitchFamily="34" charset="0"/>
                <a:cs typeface="Arial" pitchFamily="34" charset="0"/>
              </a:rPr>
              <a:t>Systemic Treatment Options for Advanced </a:t>
            </a:r>
            <a:r>
              <a:rPr lang="en-US" sz="3200" dirty="0" err="1" smtClean="0">
                <a:latin typeface="Arial" pitchFamily="34" charset="0"/>
                <a:cs typeface="Arial" pitchFamily="34" charset="0"/>
              </a:rPr>
              <a:t>Neuroendocrine</a:t>
            </a:r>
            <a:r>
              <a:rPr lang="en-US" sz="3200" dirty="0" smtClean="0">
                <a:latin typeface="Arial" pitchFamily="34" charset="0"/>
                <a:cs typeface="Arial" pitchFamily="34" charset="0"/>
              </a:rPr>
              <a:t> Tumors</a:t>
            </a:r>
            <a:endParaRPr lang="en-US" sz="3200" dirty="0">
              <a:latin typeface="Arial" pitchFamily="34" charset="0"/>
              <a:cs typeface="Arial" pitchFamily="34" charset="0"/>
            </a:endParaRPr>
          </a:p>
        </p:txBody>
      </p:sp>
      <p:sp>
        <p:nvSpPr>
          <p:cNvPr id="3" name="Subtitle 2"/>
          <p:cNvSpPr>
            <a:spLocks noGrp="1"/>
          </p:cNvSpPr>
          <p:nvPr>
            <p:ph type="subTitle" idx="1"/>
          </p:nvPr>
        </p:nvSpPr>
        <p:spPr/>
        <p:txBody>
          <a:bodyPr/>
          <a:lstStyle/>
          <a:p>
            <a:r>
              <a:rPr lang="en-US" sz="2000" dirty="0" smtClean="0">
                <a:latin typeface="Arial" pitchFamily="34" charset="0"/>
                <a:cs typeface="Arial" pitchFamily="34" charset="0"/>
              </a:rPr>
              <a:t>Matthew </a:t>
            </a:r>
            <a:r>
              <a:rPr lang="en-US" sz="2000" dirty="0" err="1" smtClean="0">
                <a:latin typeface="Arial" pitchFamily="34" charset="0"/>
                <a:cs typeface="Arial" pitchFamily="34" charset="0"/>
              </a:rPr>
              <a:t>Kulke</a:t>
            </a:r>
            <a:r>
              <a:rPr lang="en-US" sz="2000" dirty="0" smtClean="0">
                <a:latin typeface="Arial" pitchFamily="34" charset="0"/>
                <a:cs typeface="Arial" pitchFamily="34" charset="0"/>
              </a:rPr>
              <a:t>, MD</a:t>
            </a:r>
          </a:p>
          <a:p>
            <a:r>
              <a:rPr lang="en-US" sz="2000" dirty="0" smtClean="0">
                <a:latin typeface="Arial" pitchFamily="34" charset="0"/>
                <a:cs typeface="Arial" pitchFamily="34" charset="0"/>
              </a:rPr>
              <a:t>Director, Program in Neuroendocrine </a:t>
            </a:r>
            <a:br>
              <a:rPr lang="en-US" sz="2000" dirty="0" smtClean="0">
                <a:latin typeface="Arial" pitchFamily="34" charset="0"/>
                <a:cs typeface="Arial" pitchFamily="34" charset="0"/>
              </a:rPr>
            </a:br>
            <a:r>
              <a:rPr lang="en-US" sz="2000" dirty="0" smtClean="0">
                <a:latin typeface="Arial" pitchFamily="34" charset="0"/>
                <a:cs typeface="Arial" pitchFamily="34" charset="0"/>
              </a:rPr>
              <a:t>and Carcinoid Tumors</a:t>
            </a:r>
          </a:p>
          <a:p>
            <a:r>
              <a:rPr lang="en-US" sz="2000" dirty="0" smtClean="0">
                <a:latin typeface="Arial" pitchFamily="34" charset="0"/>
                <a:cs typeface="Arial" pitchFamily="34" charset="0"/>
              </a:rPr>
              <a:t>Dana-Farber Cancer Institute</a:t>
            </a:r>
            <a:endParaRPr lang="en-US" sz="20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49" name="Rectangle 16"/>
          <p:cNvSpPr>
            <a:spLocks noGrp="1" noChangeArrowheads="1"/>
          </p:cNvSpPr>
          <p:nvPr>
            <p:ph type="title" idx="4294967295"/>
          </p:nvPr>
        </p:nvSpPr>
        <p:spPr>
          <a:xfrm>
            <a:off x="0" y="381000"/>
            <a:ext cx="9144000" cy="776288"/>
          </a:xfrm>
        </p:spPr>
        <p:txBody>
          <a:bodyPr lIns="0" tIns="46038" rIns="0" bIns="46038" anchor="b"/>
          <a:lstStyle/>
          <a:p>
            <a:pPr eaLnBrk="1" hangingPunct="1"/>
            <a:r>
              <a:rPr lang="en-US" sz="2800" dirty="0" smtClean="0">
                <a:latin typeface="Arial" charset="0"/>
              </a:rPr>
              <a:t>RADIANT 2: </a:t>
            </a:r>
            <a:r>
              <a:rPr lang="en-US" sz="2800" dirty="0" err="1" smtClean="0">
                <a:latin typeface="Arial" charset="0"/>
              </a:rPr>
              <a:t>Octreotide</a:t>
            </a:r>
            <a:r>
              <a:rPr lang="en-US" sz="2800" dirty="0" smtClean="0">
                <a:latin typeface="Arial" charset="0"/>
              </a:rPr>
              <a:t> with or without </a:t>
            </a:r>
            <a:br>
              <a:rPr lang="en-US" sz="2800" dirty="0" smtClean="0">
                <a:latin typeface="Arial" charset="0"/>
              </a:rPr>
            </a:br>
            <a:r>
              <a:rPr lang="en-US" sz="2800" dirty="0" err="1" smtClean="0">
                <a:latin typeface="Arial" charset="0"/>
              </a:rPr>
              <a:t>Everolimus</a:t>
            </a:r>
            <a:r>
              <a:rPr lang="en-US" sz="2800" dirty="0" smtClean="0">
                <a:latin typeface="Arial" charset="0"/>
              </a:rPr>
              <a:t> in Advanced Carcinoid Tumors</a:t>
            </a:r>
            <a:endParaRPr lang="en-US" sz="2800" dirty="0" smtClean="0">
              <a:latin typeface="Arial" charset="0"/>
              <a:ea typeface="ＭＳ Ｐゴシック"/>
              <a:cs typeface="ＭＳ Ｐゴシック"/>
            </a:endParaRPr>
          </a:p>
        </p:txBody>
      </p:sp>
      <p:grpSp>
        <p:nvGrpSpPr>
          <p:cNvPr id="360450" name="Text Box 20"/>
          <p:cNvGrpSpPr>
            <a:grpSpLocks/>
          </p:cNvGrpSpPr>
          <p:nvPr/>
        </p:nvGrpSpPr>
        <p:grpSpPr bwMode="auto">
          <a:xfrm>
            <a:off x="4230688" y="2170113"/>
            <a:ext cx="3316287" cy="1054100"/>
            <a:chOff x="2665" y="1367"/>
            <a:chExt cx="2089" cy="664"/>
          </a:xfrm>
        </p:grpSpPr>
        <p:pic>
          <p:nvPicPr>
            <p:cNvPr id="360467" name="Text Box 20"/>
            <p:cNvPicPr>
              <a:picLocks noChangeArrowheads="1"/>
            </p:cNvPicPr>
            <p:nvPr/>
          </p:nvPicPr>
          <p:blipFill>
            <a:blip r:embed="rId4" cstate="print"/>
            <a:srcRect/>
            <a:stretch>
              <a:fillRect/>
            </a:stretch>
          </p:blipFill>
          <p:spPr bwMode="auto">
            <a:xfrm>
              <a:off x="2665" y="1367"/>
              <a:ext cx="2089" cy="664"/>
            </a:xfrm>
            <a:prstGeom prst="rect">
              <a:avLst/>
            </a:prstGeom>
            <a:solidFill>
              <a:srgbClr val="990000"/>
            </a:solidFill>
            <a:ln w="9525">
              <a:noFill/>
              <a:miter lim="800000"/>
              <a:headEnd/>
              <a:tailEnd/>
            </a:ln>
          </p:spPr>
        </p:pic>
        <p:sp>
          <p:nvSpPr>
            <p:cNvPr id="360468" name="Text Box 5"/>
            <p:cNvSpPr txBox="1">
              <a:spLocks noChangeArrowheads="1"/>
            </p:cNvSpPr>
            <p:nvPr/>
          </p:nvSpPr>
          <p:spPr bwMode="auto">
            <a:xfrm>
              <a:off x="2704" y="1390"/>
              <a:ext cx="2014" cy="588"/>
            </a:xfrm>
            <a:prstGeom prst="rect">
              <a:avLst/>
            </a:prstGeom>
            <a:solidFill>
              <a:srgbClr val="990000"/>
            </a:solidFill>
            <a:ln w="9525">
              <a:noFill/>
              <a:miter lim="800000"/>
              <a:headEnd/>
              <a:tailEnd/>
            </a:ln>
          </p:spPr>
          <p:txBody>
            <a:bodyPr anchor="ctr" anchorCtr="1"/>
            <a:lstStyle/>
            <a:p>
              <a:pPr algn="ctr">
                <a:spcBef>
                  <a:spcPct val="20000"/>
                </a:spcBef>
              </a:pPr>
              <a:r>
                <a:rPr lang="en-US" sz="2000" b="1">
                  <a:latin typeface="Arial" charset="0"/>
                  <a:ea typeface="ＭＳ Ｐゴシック"/>
                  <a:cs typeface="Arial" charset="0"/>
                </a:rPr>
                <a:t>Everolimus 10 mg/d +</a:t>
              </a:r>
            </a:p>
            <a:p>
              <a:pPr algn="ctr">
                <a:spcBef>
                  <a:spcPct val="20000"/>
                </a:spcBef>
              </a:pPr>
              <a:r>
                <a:rPr lang="en-US" sz="2000" b="1">
                  <a:latin typeface="Arial" charset="0"/>
                  <a:ea typeface="ＭＳ Ｐゴシック"/>
                  <a:cs typeface="Arial" charset="0"/>
                </a:rPr>
                <a:t>Octreotide LAR</a:t>
              </a:r>
            </a:p>
          </p:txBody>
        </p:sp>
      </p:grpSp>
      <p:grpSp>
        <p:nvGrpSpPr>
          <p:cNvPr id="360451" name="Text Box 18"/>
          <p:cNvGrpSpPr>
            <a:grpSpLocks/>
          </p:cNvGrpSpPr>
          <p:nvPr/>
        </p:nvGrpSpPr>
        <p:grpSpPr bwMode="auto">
          <a:xfrm>
            <a:off x="4267200" y="3581400"/>
            <a:ext cx="3327400" cy="1041400"/>
            <a:chOff x="2692" y="2266"/>
            <a:chExt cx="2096" cy="656"/>
          </a:xfrm>
        </p:grpSpPr>
        <p:pic>
          <p:nvPicPr>
            <p:cNvPr id="360465" name="Text Box 18"/>
            <p:cNvPicPr>
              <a:picLocks noChangeArrowheads="1"/>
            </p:cNvPicPr>
            <p:nvPr/>
          </p:nvPicPr>
          <p:blipFill>
            <a:blip r:embed="rId5" cstate="print"/>
            <a:srcRect/>
            <a:stretch>
              <a:fillRect/>
            </a:stretch>
          </p:blipFill>
          <p:spPr bwMode="auto">
            <a:xfrm>
              <a:off x="2692" y="2266"/>
              <a:ext cx="2096" cy="656"/>
            </a:xfrm>
            <a:prstGeom prst="rect">
              <a:avLst/>
            </a:prstGeom>
            <a:solidFill>
              <a:srgbClr val="990000"/>
            </a:solidFill>
            <a:ln w="9525">
              <a:noFill/>
              <a:miter lim="800000"/>
              <a:headEnd/>
              <a:tailEnd/>
            </a:ln>
          </p:spPr>
        </p:pic>
        <p:sp>
          <p:nvSpPr>
            <p:cNvPr id="360466" name="Text Box 8"/>
            <p:cNvSpPr txBox="1">
              <a:spLocks noChangeArrowheads="1"/>
            </p:cNvSpPr>
            <p:nvPr/>
          </p:nvSpPr>
          <p:spPr bwMode="auto">
            <a:xfrm>
              <a:off x="2729" y="2290"/>
              <a:ext cx="2024" cy="580"/>
            </a:xfrm>
            <a:prstGeom prst="rect">
              <a:avLst/>
            </a:prstGeom>
            <a:solidFill>
              <a:srgbClr val="990000"/>
            </a:solidFill>
            <a:ln w="9525">
              <a:noFill/>
              <a:miter lim="800000"/>
              <a:headEnd/>
              <a:tailEnd/>
            </a:ln>
          </p:spPr>
          <p:txBody>
            <a:bodyPr anchor="ctr" anchorCtr="1"/>
            <a:lstStyle/>
            <a:p>
              <a:pPr algn="ctr"/>
              <a:r>
                <a:rPr lang="en-US" sz="2000" b="1">
                  <a:latin typeface="Arial" charset="0"/>
                  <a:ea typeface="ＭＳ Ｐゴシック"/>
                  <a:cs typeface="Arial" charset="0"/>
                </a:rPr>
                <a:t>Placebo +</a:t>
              </a:r>
            </a:p>
            <a:p>
              <a:pPr algn="ctr">
                <a:spcBef>
                  <a:spcPct val="20000"/>
                </a:spcBef>
              </a:pPr>
              <a:r>
                <a:rPr lang="en-US" sz="2000" b="1">
                  <a:latin typeface="Arial" charset="0"/>
                  <a:ea typeface="ＭＳ Ｐゴシック"/>
                  <a:cs typeface="Arial" charset="0"/>
                </a:rPr>
                <a:t>Octreotide LAR</a:t>
              </a:r>
            </a:p>
          </p:txBody>
        </p:sp>
      </p:grpSp>
      <p:cxnSp>
        <p:nvCxnSpPr>
          <p:cNvPr id="360452" name="Straight Arrow Connector 17"/>
          <p:cNvCxnSpPr>
            <a:cxnSpLocks noChangeShapeType="1"/>
            <a:stCxn id="360455" idx="0"/>
          </p:cNvCxnSpPr>
          <p:nvPr/>
        </p:nvCxnSpPr>
        <p:spPr bwMode="auto">
          <a:xfrm rot="16200000" flipH="1">
            <a:off x="3709988" y="2165350"/>
            <a:ext cx="19050" cy="1171575"/>
          </a:xfrm>
          <a:prstGeom prst="straightConnector1">
            <a:avLst/>
          </a:prstGeom>
          <a:noFill/>
          <a:ln w="38100">
            <a:solidFill>
              <a:schemeClr val="accent2"/>
            </a:solidFill>
            <a:round/>
            <a:headEnd/>
            <a:tailEnd type="triangle" w="med" len="med"/>
          </a:ln>
        </p:spPr>
      </p:cxnSp>
      <p:cxnSp>
        <p:nvCxnSpPr>
          <p:cNvPr id="360453" name="Straight Arrow Connector 19"/>
          <p:cNvCxnSpPr>
            <a:cxnSpLocks noChangeShapeType="1"/>
          </p:cNvCxnSpPr>
          <p:nvPr/>
        </p:nvCxnSpPr>
        <p:spPr bwMode="auto">
          <a:xfrm flipV="1">
            <a:off x="3133725" y="3997325"/>
            <a:ext cx="1171575" cy="9525"/>
          </a:xfrm>
          <a:prstGeom prst="straightConnector1">
            <a:avLst/>
          </a:prstGeom>
          <a:noFill/>
          <a:ln w="38100">
            <a:solidFill>
              <a:schemeClr val="accent2"/>
            </a:solidFill>
            <a:round/>
            <a:headEnd/>
            <a:tailEnd type="triangle" w="med" len="med"/>
          </a:ln>
        </p:spPr>
      </p:cxnSp>
      <p:sp>
        <p:nvSpPr>
          <p:cNvPr id="360454" name="Rectangle 22"/>
          <p:cNvSpPr>
            <a:spLocks noChangeArrowheads="1"/>
          </p:cNvSpPr>
          <p:nvPr/>
        </p:nvSpPr>
        <p:spPr bwMode="auto">
          <a:xfrm>
            <a:off x="3576638" y="4633913"/>
            <a:ext cx="5210175" cy="490537"/>
          </a:xfrm>
          <a:prstGeom prst="rect">
            <a:avLst/>
          </a:prstGeom>
          <a:noFill/>
          <a:ln w="9525">
            <a:noFill/>
            <a:miter lim="800000"/>
            <a:headEnd/>
            <a:tailEnd/>
          </a:ln>
        </p:spPr>
        <p:txBody>
          <a:bodyPr/>
          <a:lstStyle/>
          <a:p>
            <a:pPr algn="ctr">
              <a:lnSpc>
                <a:spcPct val="95000"/>
              </a:lnSpc>
              <a:spcAft>
                <a:spcPct val="40000"/>
              </a:spcAft>
              <a:buClr>
                <a:srgbClr val="000000"/>
              </a:buClr>
              <a:buSzPct val="110000"/>
              <a:buFont typeface="Symbol" pitchFamily="18" charset="2"/>
              <a:buNone/>
            </a:pPr>
            <a:r>
              <a:rPr lang="en-US" sz="1600" b="1">
                <a:latin typeface="Arial" charset="0"/>
                <a:ea typeface="ＭＳ Ｐゴシック"/>
                <a:cs typeface="Arial" charset="0"/>
              </a:rPr>
              <a:t>Multi-phasic CT or MRI performed at baseline and every 12 weeks</a:t>
            </a:r>
          </a:p>
        </p:txBody>
      </p:sp>
      <p:sp>
        <p:nvSpPr>
          <p:cNvPr id="360455" name="Line 12"/>
          <p:cNvSpPr>
            <a:spLocks noChangeShapeType="1"/>
          </p:cNvSpPr>
          <p:nvPr/>
        </p:nvSpPr>
        <p:spPr bwMode="auto">
          <a:xfrm flipH="1">
            <a:off x="3125788" y="2741613"/>
            <a:ext cx="7937" cy="1254125"/>
          </a:xfrm>
          <a:prstGeom prst="line">
            <a:avLst/>
          </a:prstGeom>
          <a:noFill/>
          <a:ln w="38100">
            <a:solidFill>
              <a:schemeClr val="accent2"/>
            </a:solidFill>
            <a:round/>
            <a:headEnd/>
            <a:tailEnd/>
          </a:ln>
        </p:spPr>
        <p:txBody>
          <a:bodyPr/>
          <a:lstStyle/>
          <a:p>
            <a:endParaRPr lang="en-US"/>
          </a:p>
        </p:txBody>
      </p:sp>
      <p:sp>
        <p:nvSpPr>
          <p:cNvPr id="360456" name="Line 13"/>
          <p:cNvSpPr>
            <a:spLocks noChangeShapeType="1"/>
          </p:cNvSpPr>
          <p:nvPr/>
        </p:nvSpPr>
        <p:spPr bwMode="auto">
          <a:xfrm>
            <a:off x="2590800" y="3352800"/>
            <a:ext cx="515938" cy="36513"/>
          </a:xfrm>
          <a:prstGeom prst="line">
            <a:avLst/>
          </a:prstGeom>
          <a:noFill/>
          <a:ln w="9525" algn="ctr">
            <a:solidFill>
              <a:schemeClr val="accent2"/>
            </a:solidFill>
            <a:round/>
            <a:headEnd/>
            <a:tailEnd/>
          </a:ln>
        </p:spPr>
        <p:txBody>
          <a:bodyPr/>
          <a:lstStyle/>
          <a:p>
            <a:endParaRPr lang="en-US"/>
          </a:p>
        </p:txBody>
      </p:sp>
      <p:sp>
        <p:nvSpPr>
          <p:cNvPr id="360457" name="Text Box 12"/>
          <p:cNvSpPr txBox="1">
            <a:spLocks noChangeArrowheads="1"/>
          </p:cNvSpPr>
          <p:nvPr/>
        </p:nvSpPr>
        <p:spPr bwMode="auto">
          <a:xfrm>
            <a:off x="7473950" y="2824163"/>
            <a:ext cx="1608138" cy="1190625"/>
          </a:xfrm>
          <a:prstGeom prst="rect">
            <a:avLst/>
          </a:prstGeom>
          <a:noFill/>
          <a:ln w="9525">
            <a:noFill/>
            <a:miter lim="800000"/>
            <a:headEnd/>
            <a:tailEnd/>
          </a:ln>
        </p:spPr>
        <p:txBody>
          <a:bodyPr>
            <a:spAutoFit/>
          </a:bodyPr>
          <a:lstStyle/>
          <a:p>
            <a:pPr algn="ctr" eaLnBrk="0" hangingPunct="0">
              <a:spcBef>
                <a:spcPct val="50000"/>
              </a:spcBef>
            </a:pPr>
            <a:r>
              <a:rPr lang="en-US" sz="1800" b="1">
                <a:latin typeface="Arial" charset="0"/>
                <a:ea typeface="ＭＳ Ｐゴシック"/>
                <a:cs typeface="Arial" charset="0"/>
              </a:rPr>
              <a:t>Treatment continued until progression</a:t>
            </a:r>
          </a:p>
        </p:txBody>
      </p:sp>
      <p:sp>
        <p:nvSpPr>
          <p:cNvPr id="360458" name="Text Box 15"/>
          <p:cNvSpPr txBox="1">
            <a:spLocks noChangeArrowheads="1"/>
          </p:cNvSpPr>
          <p:nvPr/>
        </p:nvSpPr>
        <p:spPr bwMode="auto">
          <a:xfrm>
            <a:off x="2314575" y="2284413"/>
            <a:ext cx="307975" cy="2301875"/>
          </a:xfrm>
          <a:prstGeom prst="rect">
            <a:avLst/>
          </a:prstGeom>
          <a:solidFill>
            <a:srgbClr val="990033"/>
          </a:solidFill>
          <a:ln w="9525">
            <a:solidFill>
              <a:schemeClr val="bg1"/>
            </a:solidFill>
            <a:miter lim="800000"/>
            <a:headEnd/>
            <a:tailEnd/>
          </a:ln>
        </p:spPr>
        <p:txBody>
          <a:bodyPr>
            <a:spAutoFit/>
          </a:bodyPr>
          <a:lstStyle/>
          <a:p>
            <a:pPr algn="ctr"/>
            <a:r>
              <a:rPr lang="en-US" sz="1600" b="1">
                <a:latin typeface="Arial" charset="0"/>
                <a:ea typeface="ＭＳ Ｐゴシック"/>
                <a:cs typeface="Arial" charset="0"/>
              </a:rPr>
              <a:t>Randomize</a:t>
            </a:r>
          </a:p>
        </p:txBody>
      </p:sp>
      <p:sp>
        <p:nvSpPr>
          <p:cNvPr id="360459" name="Text Box 15"/>
          <p:cNvSpPr txBox="1">
            <a:spLocks noChangeArrowheads="1"/>
          </p:cNvSpPr>
          <p:nvPr/>
        </p:nvSpPr>
        <p:spPr bwMode="auto">
          <a:xfrm>
            <a:off x="26988" y="2881313"/>
            <a:ext cx="2344737" cy="2431435"/>
          </a:xfrm>
          <a:prstGeom prst="rect">
            <a:avLst/>
          </a:prstGeom>
          <a:noFill/>
          <a:ln w="0">
            <a:noFill/>
            <a:miter lim="800000"/>
            <a:headEnd/>
            <a:tailEnd/>
          </a:ln>
        </p:spPr>
        <p:txBody>
          <a:bodyPr>
            <a:spAutoFit/>
          </a:bodyPr>
          <a:lstStyle/>
          <a:p>
            <a:pPr algn="ctr">
              <a:spcBef>
                <a:spcPct val="20000"/>
              </a:spcBef>
              <a:buClr>
                <a:srgbClr val="FFFF00"/>
              </a:buClr>
            </a:pPr>
            <a:r>
              <a:rPr lang="en-US" sz="2000" b="1" i="1" dirty="0">
                <a:latin typeface="Arial" charset="0"/>
                <a:ea typeface="ＭＳ Ｐゴシック"/>
                <a:cs typeface="Arial" charset="0"/>
              </a:rPr>
              <a:t>Patients with advanced  </a:t>
            </a:r>
            <a:r>
              <a:rPr lang="en-US" sz="2000" b="1" i="1" dirty="0" smtClean="0">
                <a:latin typeface="Arial" charset="0"/>
                <a:ea typeface="ＭＳ Ｐゴシック"/>
                <a:cs typeface="Arial" charset="0"/>
              </a:rPr>
              <a:t>carcinoid tumors</a:t>
            </a:r>
            <a:r>
              <a:rPr lang="en-US" sz="1600" b="1" dirty="0" smtClean="0">
                <a:latin typeface="Arial" charset="0"/>
                <a:ea typeface="ＭＳ Ｐゴシック"/>
                <a:cs typeface="Arial" charset="0"/>
              </a:rPr>
              <a:t> </a:t>
            </a:r>
            <a:endParaRPr lang="en-US" sz="1600" b="1" dirty="0">
              <a:latin typeface="Arial" charset="0"/>
              <a:ea typeface="ＭＳ Ｐゴシック"/>
              <a:cs typeface="Arial" charset="0"/>
            </a:endParaRPr>
          </a:p>
          <a:p>
            <a:pPr algn="ctr">
              <a:spcBef>
                <a:spcPct val="20000"/>
              </a:spcBef>
              <a:buClr>
                <a:srgbClr val="FFFF00"/>
              </a:buClr>
            </a:pPr>
            <a:r>
              <a:rPr lang="en-US" sz="2000" b="1" i="1" dirty="0">
                <a:latin typeface="Arial" charset="0"/>
                <a:ea typeface="ＭＳ Ｐゴシック"/>
                <a:cs typeface="Arial" charset="0"/>
              </a:rPr>
              <a:t>n=429</a:t>
            </a:r>
          </a:p>
          <a:p>
            <a:pPr>
              <a:spcBef>
                <a:spcPct val="20000"/>
              </a:spcBef>
              <a:buClr>
                <a:srgbClr val="000000"/>
              </a:buClr>
              <a:buFont typeface="Arial" charset="0"/>
              <a:buChar char="•"/>
            </a:pPr>
            <a:endParaRPr lang="en-US" sz="2000" b="1" dirty="0">
              <a:latin typeface="Arial" charset="0"/>
              <a:ea typeface="ＭＳ Ｐゴシック"/>
              <a:cs typeface="Arial" charset="0"/>
            </a:endParaRPr>
          </a:p>
          <a:p>
            <a:pPr algn="ctr">
              <a:spcBef>
                <a:spcPct val="20000"/>
              </a:spcBef>
              <a:buClr>
                <a:srgbClr val="FFFF00"/>
              </a:buClr>
            </a:pPr>
            <a:endParaRPr lang="en-US" sz="2000" b="1" i="1" dirty="0">
              <a:solidFill>
                <a:srgbClr val="000000"/>
              </a:solidFill>
              <a:latin typeface="Arial" charset="0"/>
              <a:ea typeface="ＭＳ Ｐゴシック"/>
              <a:cs typeface="Arial" charset="0"/>
            </a:endParaRPr>
          </a:p>
          <a:p>
            <a:pPr algn="ctr"/>
            <a:endParaRPr lang="en-US" sz="2000" b="1" i="1" dirty="0">
              <a:solidFill>
                <a:srgbClr val="FFFFFF"/>
              </a:solidFill>
              <a:latin typeface="Arial" charset="0"/>
              <a:ea typeface="ＭＳ Ｐゴシック"/>
              <a:cs typeface="Arial" charset="0"/>
            </a:endParaRPr>
          </a:p>
        </p:txBody>
      </p:sp>
      <p:sp>
        <p:nvSpPr>
          <p:cNvPr id="19" name="Bent-Up Arrow 18"/>
          <p:cNvSpPr/>
          <p:nvPr/>
        </p:nvSpPr>
        <p:spPr bwMode="auto">
          <a:xfrm>
            <a:off x="6011863" y="3159125"/>
            <a:ext cx="998537" cy="365125"/>
          </a:xfrm>
          <a:prstGeom prst="bentUpArrow">
            <a:avLst/>
          </a:prstGeom>
          <a:solidFill>
            <a:schemeClr val="accent2"/>
          </a:solidFill>
          <a:ln w="19050" cap="flat" cmpd="sng" algn="ctr">
            <a:solidFill>
              <a:schemeClr val="tx2"/>
            </a:solidFill>
            <a:prstDash val="solid"/>
            <a:round/>
            <a:headEnd type="none" w="med" len="med"/>
            <a:tailEnd type="none" w="med" len="med"/>
          </a:ln>
          <a:effectLst/>
        </p:spPr>
        <p:txBody>
          <a:bodyPr/>
          <a:lstStyle/>
          <a:p>
            <a:pPr>
              <a:defRPr/>
            </a:pPr>
            <a:endParaRPr lang="en-US" b="1" dirty="0">
              <a:solidFill>
                <a:srgbClr val="000000"/>
              </a:solidFill>
              <a:latin typeface="News Gothic MT" pitchFamily="34" charset="0"/>
              <a:ea typeface="MS PGothic" pitchFamily="34" charset="-128"/>
              <a:cs typeface="Arial" charset="0"/>
            </a:endParaRPr>
          </a:p>
        </p:txBody>
      </p:sp>
      <p:sp>
        <p:nvSpPr>
          <p:cNvPr id="360461" name="TextBox 21"/>
          <p:cNvSpPr txBox="1">
            <a:spLocks noChangeArrowheads="1"/>
          </p:cNvSpPr>
          <p:nvPr/>
        </p:nvSpPr>
        <p:spPr bwMode="auto">
          <a:xfrm>
            <a:off x="4311650" y="3221038"/>
            <a:ext cx="1676400" cy="396875"/>
          </a:xfrm>
          <a:prstGeom prst="rect">
            <a:avLst/>
          </a:prstGeom>
          <a:noFill/>
          <a:ln w="9525">
            <a:noFill/>
            <a:miter lim="800000"/>
            <a:headEnd/>
            <a:tailEnd/>
          </a:ln>
        </p:spPr>
        <p:txBody>
          <a:bodyPr>
            <a:spAutoFit/>
          </a:bodyPr>
          <a:lstStyle/>
          <a:p>
            <a:r>
              <a:rPr lang="en-US" sz="2000" b="1">
                <a:latin typeface="Arial" charset="0"/>
                <a:ea typeface="ＭＳ Ｐゴシック"/>
                <a:cs typeface="Arial" charset="0"/>
              </a:rPr>
              <a:t>Cross over </a:t>
            </a:r>
          </a:p>
        </p:txBody>
      </p:sp>
      <p:sp>
        <p:nvSpPr>
          <p:cNvPr id="360462" name="Text Box 22"/>
          <p:cNvSpPr txBox="1">
            <a:spLocks noChangeArrowheads="1"/>
          </p:cNvSpPr>
          <p:nvPr/>
        </p:nvSpPr>
        <p:spPr bwMode="auto">
          <a:xfrm>
            <a:off x="2668588" y="2989263"/>
            <a:ext cx="477837" cy="336550"/>
          </a:xfrm>
          <a:prstGeom prst="rect">
            <a:avLst/>
          </a:prstGeom>
          <a:noFill/>
          <a:ln w="9525">
            <a:noFill/>
            <a:miter lim="800000"/>
            <a:headEnd/>
            <a:tailEnd/>
          </a:ln>
        </p:spPr>
        <p:txBody>
          <a:bodyPr wrap="none">
            <a:spAutoFit/>
          </a:bodyPr>
          <a:lstStyle/>
          <a:p>
            <a:r>
              <a:rPr lang="en-US" sz="1600" b="1">
                <a:latin typeface="Arial" charset="0"/>
                <a:ea typeface="ＭＳ Ｐゴシック"/>
                <a:cs typeface="Arial" charset="0"/>
              </a:rPr>
              <a:t>1:1</a:t>
            </a:r>
          </a:p>
        </p:txBody>
      </p:sp>
      <p:sp>
        <p:nvSpPr>
          <p:cNvPr id="360463" name="TextBox 17"/>
          <p:cNvSpPr txBox="1">
            <a:spLocks noChangeArrowheads="1"/>
          </p:cNvSpPr>
          <p:nvPr/>
        </p:nvSpPr>
        <p:spPr bwMode="auto">
          <a:xfrm>
            <a:off x="725488" y="5557838"/>
            <a:ext cx="7408862" cy="396875"/>
          </a:xfrm>
          <a:prstGeom prst="rect">
            <a:avLst/>
          </a:prstGeom>
          <a:noFill/>
          <a:ln w="9525">
            <a:noFill/>
            <a:miter lim="800000"/>
            <a:headEnd/>
            <a:tailEnd/>
          </a:ln>
        </p:spPr>
        <p:txBody>
          <a:bodyPr>
            <a:spAutoFit/>
          </a:bodyPr>
          <a:lstStyle/>
          <a:p>
            <a:pPr algn="ctr"/>
            <a:r>
              <a:rPr lang="en-US" sz="2000" b="1">
                <a:latin typeface="Arial" charset="0"/>
                <a:ea typeface="ＭＳ Ｐゴシック"/>
                <a:cs typeface="Arial" charset="0"/>
              </a:rPr>
              <a:t>Randomization  Dec 2006 – May 2008</a:t>
            </a:r>
          </a:p>
        </p:txBody>
      </p:sp>
      <p:sp>
        <p:nvSpPr>
          <p:cNvPr id="360464" name="Footer Placeholder 3"/>
          <p:cNvSpPr txBox="1">
            <a:spLocks/>
          </p:cNvSpPr>
          <p:nvPr/>
        </p:nvSpPr>
        <p:spPr bwMode="auto">
          <a:xfrm>
            <a:off x="152400" y="6324600"/>
            <a:ext cx="8991600" cy="246062"/>
          </a:xfrm>
          <a:prstGeom prst="rect">
            <a:avLst/>
          </a:prstGeom>
          <a:noFill/>
          <a:ln w="9525">
            <a:noFill/>
            <a:miter lim="800000"/>
            <a:headEnd/>
            <a:tailEnd/>
          </a:ln>
        </p:spPr>
        <p:txBody>
          <a:bodyPr/>
          <a:lstStyle/>
          <a:p>
            <a:pPr eaLnBrk="0" hangingPunct="0"/>
            <a:r>
              <a:rPr lang="en-US" sz="1500" dirty="0">
                <a:latin typeface="Arial" charset="0"/>
              </a:rPr>
              <a:t>M. </a:t>
            </a:r>
            <a:r>
              <a:rPr lang="en-US" sz="1500" dirty="0" err="1">
                <a:latin typeface="Arial" charset="0"/>
              </a:rPr>
              <a:t>Pavel</a:t>
            </a:r>
            <a:r>
              <a:rPr lang="en-US" sz="1500" dirty="0">
                <a:latin typeface="Arial" charset="0"/>
              </a:rPr>
              <a:t>. Phase-III study shows </a:t>
            </a:r>
            <a:r>
              <a:rPr lang="en-US" sz="1500" dirty="0" err="1">
                <a:latin typeface="Arial" charset="0"/>
              </a:rPr>
              <a:t>everolimus</a:t>
            </a:r>
            <a:r>
              <a:rPr lang="en-US" sz="1500" dirty="0">
                <a:latin typeface="Arial" charset="0"/>
              </a:rPr>
              <a:t> delays tumor progression in hard-to-treat neuroendocrine tumors. ESMO. </a:t>
            </a:r>
            <a:r>
              <a:rPr lang="en-US" sz="1500" dirty="0" err="1">
                <a:latin typeface="Arial" charset="0"/>
              </a:rPr>
              <a:t>Milian</a:t>
            </a:r>
            <a:r>
              <a:rPr lang="en-US" sz="1500" dirty="0">
                <a:latin typeface="Arial" charset="0"/>
              </a:rPr>
              <a:t> </a:t>
            </a:r>
            <a:r>
              <a:rPr lang="en-US" sz="1500" dirty="0" smtClean="0">
                <a:latin typeface="Arial" charset="0"/>
              </a:rPr>
              <a:t>Italy</a:t>
            </a:r>
            <a:endParaRPr lang="en-US" sz="1500" dirty="0">
              <a:latin typeface="Arial" charset="0"/>
              <a:cs typeface="Arial"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7" name="Rectangle 2"/>
          <p:cNvSpPr>
            <a:spLocks noGrp="1" noChangeArrowheads="1"/>
          </p:cNvSpPr>
          <p:nvPr>
            <p:ph type="title" idx="4294967295"/>
          </p:nvPr>
        </p:nvSpPr>
        <p:spPr>
          <a:xfrm>
            <a:off x="990600" y="0"/>
            <a:ext cx="7772400" cy="1143000"/>
          </a:xfrm>
        </p:spPr>
        <p:txBody>
          <a:bodyPr/>
          <a:lstStyle/>
          <a:p>
            <a:r>
              <a:rPr lang="en-US" sz="2800" smtClean="0">
                <a:latin typeface="Arial Unicode MS" pitchFamily="34" charset="-128"/>
                <a:cs typeface="Arial" charset="0"/>
              </a:rPr>
              <a:t>RADIANT 2: PFS by Local Investigator Review</a:t>
            </a:r>
            <a:r>
              <a:rPr lang="en-US" sz="3600" smtClean="0">
                <a:cs typeface="Arial" charset="0"/>
              </a:rPr>
              <a:t>  </a:t>
            </a:r>
          </a:p>
        </p:txBody>
      </p:sp>
      <p:sp>
        <p:nvSpPr>
          <p:cNvPr id="362498" name="Text Box 232"/>
          <p:cNvSpPr txBox="1">
            <a:spLocks noChangeArrowheads="1"/>
          </p:cNvSpPr>
          <p:nvPr/>
        </p:nvSpPr>
        <p:spPr bwMode="auto">
          <a:xfrm>
            <a:off x="260350" y="5943600"/>
            <a:ext cx="3856038" cy="457200"/>
          </a:xfrm>
          <a:prstGeom prst="rect">
            <a:avLst/>
          </a:prstGeom>
          <a:noFill/>
          <a:ln w="12700">
            <a:noFill/>
            <a:miter lim="800000"/>
            <a:headEnd/>
            <a:tailEnd/>
          </a:ln>
        </p:spPr>
        <p:txBody>
          <a:bodyPr wrap="none" lIns="90000" tIns="46800" rIns="90000" bIns="46800">
            <a:spAutoFit/>
          </a:bodyPr>
          <a:lstStyle/>
          <a:p>
            <a:pPr marL="171450" indent="-171450" eaLnBrk="0" hangingPunct="0">
              <a:buFontTx/>
              <a:buChar char="•"/>
            </a:pPr>
            <a:r>
              <a:rPr lang="en-US" sz="1200" i="1" dirty="0">
                <a:latin typeface="Arial" charset="0"/>
                <a:ea typeface="ＭＳ Ｐゴシック"/>
                <a:cs typeface="Arial" charset="0"/>
              </a:rPr>
              <a:t>P-</a:t>
            </a:r>
            <a:r>
              <a:rPr lang="en-US" sz="1200" dirty="0">
                <a:latin typeface="Arial" charset="0"/>
                <a:ea typeface="ＭＳ Ｐゴシック"/>
                <a:cs typeface="Arial" charset="0"/>
              </a:rPr>
              <a:t>value is obtained from the one-sided log rank test</a:t>
            </a:r>
          </a:p>
          <a:p>
            <a:pPr marL="171450" indent="-171450" eaLnBrk="0" hangingPunct="0">
              <a:buFontTx/>
              <a:buChar char="•"/>
            </a:pPr>
            <a:r>
              <a:rPr lang="en-US" sz="1200" dirty="0">
                <a:latin typeface="Arial" charset="0"/>
                <a:ea typeface="ＭＳ Ｐゴシック"/>
                <a:cs typeface="Arial" charset="0"/>
              </a:rPr>
              <a:t>Hazard ratio is obtained from unadjusted Cox model</a:t>
            </a:r>
          </a:p>
        </p:txBody>
      </p:sp>
      <p:sp>
        <p:nvSpPr>
          <p:cNvPr id="362680" name="Text Box 233"/>
          <p:cNvSpPr txBox="1">
            <a:spLocks noChangeArrowheads="1"/>
          </p:cNvSpPr>
          <p:nvPr/>
        </p:nvSpPr>
        <p:spPr bwMode="auto">
          <a:xfrm>
            <a:off x="914400" y="1828800"/>
            <a:ext cx="7365907" cy="2168928"/>
          </a:xfrm>
          <a:prstGeom prst="rect">
            <a:avLst/>
          </a:prstGeom>
          <a:noFill/>
          <a:ln w="12700">
            <a:noFill/>
            <a:miter lim="800000"/>
            <a:headEnd/>
            <a:tailEnd/>
          </a:ln>
        </p:spPr>
        <p:txBody>
          <a:bodyPr wrap="none" lIns="90000" tIns="46800" rIns="90000" bIns="46800">
            <a:spAutoFit/>
          </a:bodyPr>
          <a:lstStyle/>
          <a:p>
            <a:pPr eaLnBrk="0" hangingPunct="0">
              <a:spcAft>
                <a:spcPts val="1200"/>
              </a:spcAft>
              <a:tabLst>
                <a:tab pos="1089025" algn="l"/>
                <a:tab pos="2857500" algn="l"/>
                <a:tab pos="3430588" algn="dec"/>
              </a:tabLst>
            </a:pPr>
            <a:r>
              <a:rPr lang="en-US" b="1" u="sng" dirty="0">
                <a:latin typeface="Arial"/>
                <a:cs typeface="Arial"/>
              </a:rPr>
              <a:t>Median </a:t>
            </a:r>
            <a:r>
              <a:rPr lang="en-US" b="1" u="sng" dirty="0" smtClean="0">
                <a:latin typeface="Arial"/>
                <a:cs typeface="Arial"/>
              </a:rPr>
              <a:t>PFS</a:t>
            </a:r>
            <a:br>
              <a:rPr lang="en-US" b="1" u="sng" dirty="0" smtClean="0">
                <a:latin typeface="Arial"/>
                <a:cs typeface="Arial"/>
              </a:rPr>
            </a:br>
            <a:r>
              <a:rPr lang="en-US" dirty="0" err="1" smtClean="0">
                <a:latin typeface="Arial"/>
                <a:ea typeface="ＭＳ Ｐゴシック"/>
                <a:cs typeface="Arial"/>
              </a:rPr>
              <a:t>Everolimus</a:t>
            </a:r>
            <a:r>
              <a:rPr lang="en-US" dirty="0" smtClean="0">
                <a:latin typeface="Arial"/>
                <a:ea typeface="ＭＳ Ｐゴシック"/>
                <a:cs typeface="Arial"/>
              </a:rPr>
              <a:t> </a:t>
            </a:r>
            <a:r>
              <a:rPr lang="en-US" dirty="0">
                <a:latin typeface="Arial"/>
                <a:ea typeface="ＭＳ Ｐゴシック"/>
                <a:cs typeface="Arial"/>
              </a:rPr>
              <a:t>+ </a:t>
            </a:r>
            <a:r>
              <a:rPr lang="en-US" dirty="0" err="1">
                <a:latin typeface="Arial"/>
                <a:ea typeface="ＭＳ Ｐゴシック"/>
                <a:cs typeface="Arial"/>
              </a:rPr>
              <a:t>Octreotide</a:t>
            </a:r>
            <a:r>
              <a:rPr lang="en-US" dirty="0">
                <a:latin typeface="Arial"/>
                <a:ea typeface="ＭＳ Ｐゴシック"/>
                <a:cs typeface="Arial"/>
              </a:rPr>
              <a:t> </a:t>
            </a:r>
            <a:r>
              <a:rPr lang="en-US" dirty="0" smtClean="0">
                <a:latin typeface="Arial"/>
                <a:ea typeface="ＭＳ Ｐゴシック"/>
                <a:cs typeface="Arial"/>
              </a:rPr>
              <a:t>LAR</a:t>
            </a:r>
            <a:r>
              <a:rPr lang="en-US" dirty="0">
                <a:latin typeface="Arial"/>
                <a:cs typeface="Arial"/>
              </a:rPr>
              <a:t> (n = 216)</a:t>
            </a:r>
            <a:r>
              <a:rPr lang="en-US" dirty="0" smtClean="0">
                <a:latin typeface="Arial"/>
                <a:ea typeface="ＭＳ Ｐゴシック"/>
                <a:cs typeface="Arial"/>
              </a:rPr>
              <a:t>: 12.0 </a:t>
            </a:r>
            <a:r>
              <a:rPr lang="en-US" dirty="0">
                <a:latin typeface="Arial"/>
                <a:ea typeface="ＭＳ Ｐゴシック"/>
                <a:cs typeface="Arial"/>
              </a:rPr>
              <a:t>months</a:t>
            </a:r>
            <a:br>
              <a:rPr lang="en-US" dirty="0">
                <a:latin typeface="Arial"/>
                <a:ea typeface="ＭＳ Ｐゴシック"/>
                <a:cs typeface="Arial"/>
              </a:rPr>
            </a:br>
            <a:r>
              <a:rPr lang="en-US" dirty="0">
                <a:latin typeface="Arial"/>
                <a:ea typeface="ＭＳ Ｐゴシック"/>
                <a:cs typeface="Arial"/>
              </a:rPr>
              <a:t>Placebo + </a:t>
            </a:r>
            <a:r>
              <a:rPr lang="en-US" dirty="0" err="1">
                <a:latin typeface="Arial"/>
                <a:ea typeface="ＭＳ Ｐゴシック"/>
                <a:cs typeface="Arial"/>
              </a:rPr>
              <a:t>Octreotide</a:t>
            </a:r>
            <a:r>
              <a:rPr lang="en-US" dirty="0">
                <a:latin typeface="Arial"/>
                <a:ea typeface="ＭＳ Ｐゴシック"/>
                <a:cs typeface="Arial"/>
              </a:rPr>
              <a:t> </a:t>
            </a:r>
            <a:r>
              <a:rPr lang="en-US" dirty="0" smtClean="0">
                <a:latin typeface="Arial"/>
                <a:ea typeface="ＭＳ Ｐゴシック"/>
                <a:cs typeface="Arial"/>
              </a:rPr>
              <a:t>LAR</a:t>
            </a:r>
            <a:r>
              <a:rPr lang="en-US" dirty="0">
                <a:latin typeface="Arial"/>
                <a:cs typeface="Arial"/>
              </a:rPr>
              <a:t> (n = 213</a:t>
            </a:r>
            <a:r>
              <a:rPr lang="en-US" dirty="0" smtClean="0">
                <a:latin typeface="Arial"/>
                <a:cs typeface="Arial"/>
              </a:rPr>
              <a:t>)</a:t>
            </a:r>
            <a:r>
              <a:rPr lang="en-US" dirty="0" smtClean="0">
                <a:latin typeface="Arial"/>
                <a:ea typeface="ＭＳ Ｐゴシック"/>
                <a:cs typeface="Arial"/>
              </a:rPr>
              <a:t>: 8.6 </a:t>
            </a:r>
            <a:r>
              <a:rPr lang="en-US" dirty="0">
                <a:latin typeface="Arial"/>
                <a:ea typeface="ＭＳ Ｐゴシック"/>
                <a:cs typeface="Arial"/>
              </a:rPr>
              <a:t>months</a:t>
            </a:r>
          </a:p>
          <a:p>
            <a:pPr eaLnBrk="0" hangingPunct="0">
              <a:lnSpc>
                <a:spcPct val="90000"/>
              </a:lnSpc>
              <a:spcBef>
                <a:spcPct val="30000"/>
              </a:spcBef>
              <a:tabLst>
                <a:tab pos="1089025" algn="l"/>
                <a:tab pos="2857500" algn="l"/>
                <a:tab pos="3430588" algn="dec"/>
              </a:tabLst>
            </a:pPr>
            <a:r>
              <a:rPr lang="en-US" dirty="0">
                <a:latin typeface="Arial"/>
                <a:ea typeface="ＭＳ Ｐゴシック"/>
                <a:cs typeface="Arial"/>
              </a:rPr>
              <a:t>Hazard ratio = 0.78; 95% CI [</a:t>
            </a:r>
            <a:r>
              <a:rPr lang="en-US" dirty="0" smtClean="0">
                <a:latin typeface="Arial"/>
                <a:ea typeface="ＭＳ Ｐゴシック"/>
                <a:cs typeface="Arial"/>
              </a:rPr>
              <a:t>0.62</a:t>
            </a:r>
            <a:r>
              <a:rPr lang="en-US" dirty="0">
                <a:latin typeface="Arial"/>
                <a:ea typeface="ＭＳ Ｐゴシック"/>
                <a:cs typeface="Arial"/>
                <a:sym typeface="Symbol" pitchFamily="18" charset="2"/>
              </a:rPr>
              <a:t>-</a:t>
            </a:r>
            <a:r>
              <a:rPr lang="en-US" dirty="0" smtClean="0">
                <a:latin typeface="Arial"/>
                <a:ea typeface="ＭＳ Ｐゴシック"/>
                <a:cs typeface="Arial"/>
              </a:rPr>
              <a:t>0.98</a:t>
            </a:r>
            <a:r>
              <a:rPr lang="en-US" dirty="0">
                <a:latin typeface="Arial"/>
                <a:ea typeface="ＭＳ Ｐゴシック"/>
                <a:cs typeface="Arial"/>
              </a:rPr>
              <a:t>]</a:t>
            </a:r>
          </a:p>
          <a:p>
            <a:pPr eaLnBrk="0" hangingPunct="0">
              <a:tabLst>
                <a:tab pos="1089025" algn="l"/>
                <a:tab pos="2857500" algn="l"/>
                <a:tab pos="3430588" algn="dec"/>
              </a:tabLst>
            </a:pPr>
            <a:r>
              <a:rPr lang="en-US" i="1" dirty="0">
                <a:latin typeface="Arial"/>
                <a:ea typeface="ＭＳ Ｐゴシック"/>
                <a:cs typeface="Arial"/>
              </a:rPr>
              <a:t>P-</a:t>
            </a:r>
            <a:r>
              <a:rPr lang="en-US" dirty="0">
                <a:latin typeface="Arial"/>
                <a:ea typeface="ＭＳ Ｐゴシック"/>
                <a:cs typeface="Arial"/>
              </a:rPr>
              <a:t>value = 0.018</a:t>
            </a:r>
          </a:p>
        </p:txBody>
      </p:sp>
      <p:sp>
        <p:nvSpPr>
          <p:cNvPr id="195" name="TextBox 194"/>
          <p:cNvSpPr txBox="1"/>
          <p:nvPr/>
        </p:nvSpPr>
        <p:spPr>
          <a:xfrm>
            <a:off x="381000" y="6477000"/>
            <a:ext cx="6629400" cy="323165"/>
          </a:xfrm>
          <a:prstGeom prst="rect">
            <a:avLst/>
          </a:prstGeom>
          <a:noFill/>
        </p:spPr>
        <p:txBody>
          <a:bodyPr wrap="square" rtlCol="0">
            <a:spAutoFit/>
          </a:bodyPr>
          <a:lstStyle/>
          <a:p>
            <a:r>
              <a:rPr lang="da-DK" sz="1500" dirty="0">
                <a:latin typeface="Arial"/>
                <a:cs typeface="Arial"/>
              </a:rPr>
              <a:t>Pavel ME et al, Lancet 2011; 378(9808): 2005-2012</a:t>
            </a:r>
            <a:endParaRPr lang="en-US" sz="1500" dirty="0">
              <a:latin typeface="Arial"/>
              <a:cs typeface="Aria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5" name="Rectangle 2"/>
          <p:cNvSpPr>
            <a:spLocks noGrp="1" noChangeArrowheads="1"/>
          </p:cNvSpPr>
          <p:nvPr>
            <p:ph type="title" idx="4294967295"/>
          </p:nvPr>
        </p:nvSpPr>
        <p:spPr>
          <a:xfrm>
            <a:off x="685800" y="0"/>
            <a:ext cx="7772400" cy="914400"/>
          </a:xfrm>
        </p:spPr>
        <p:txBody>
          <a:bodyPr/>
          <a:lstStyle/>
          <a:p>
            <a:r>
              <a:rPr lang="en-US" sz="3600" dirty="0" smtClean="0"/>
              <a:t/>
            </a:r>
            <a:br>
              <a:rPr lang="en-US" sz="3600" dirty="0" smtClean="0"/>
            </a:br>
            <a:r>
              <a:rPr lang="en-US" sz="2800" dirty="0" smtClean="0">
                <a:latin typeface="Arial Unicode MS" pitchFamily="34" charset="-128"/>
              </a:rPr>
              <a:t>RADIANT 2: PFS by Central Review</a:t>
            </a:r>
            <a:r>
              <a:rPr lang="en-US" sz="2800" dirty="0" smtClean="0">
                <a:latin typeface="Arial Unicode MS" pitchFamily="34" charset="-128"/>
              </a:rPr>
              <a:t>*</a:t>
            </a:r>
            <a:endParaRPr lang="en-US" dirty="0" smtClean="0">
              <a:cs typeface="Arial" charset="0"/>
            </a:endParaRPr>
          </a:p>
        </p:txBody>
      </p:sp>
      <p:sp>
        <p:nvSpPr>
          <p:cNvPr id="364549" name="Text Box 232"/>
          <p:cNvSpPr txBox="1">
            <a:spLocks noChangeArrowheads="1"/>
          </p:cNvSpPr>
          <p:nvPr/>
        </p:nvSpPr>
        <p:spPr bwMode="auto">
          <a:xfrm>
            <a:off x="265113" y="5867400"/>
            <a:ext cx="3856037" cy="639762"/>
          </a:xfrm>
          <a:prstGeom prst="rect">
            <a:avLst/>
          </a:prstGeom>
          <a:noFill/>
          <a:ln w="12700">
            <a:noFill/>
            <a:miter lim="800000"/>
            <a:headEnd/>
            <a:tailEnd/>
          </a:ln>
        </p:spPr>
        <p:txBody>
          <a:bodyPr wrap="none" lIns="90000" tIns="46800" rIns="90000" bIns="46800">
            <a:spAutoFit/>
          </a:bodyPr>
          <a:lstStyle/>
          <a:p>
            <a:pPr marL="171450" indent="-171450" eaLnBrk="0" hangingPunct="0"/>
            <a:r>
              <a:rPr lang="en-US" sz="1200" dirty="0">
                <a:latin typeface="Arial" charset="0"/>
                <a:ea typeface="ＭＳ Ｐゴシック"/>
                <a:cs typeface="Arial" charset="0"/>
              </a:rPr>
              <a:t>* Independent adjudicated central review committee</a:t>
            </a:r>
          </a:p>
          <a:p>
            <a:pPr marL="171450" indent="-171450" eaLnBrk="0" hangingPunct="0">
              <a:buFont typeface="Arial" charset="0"/>
              <a:buChar char="•"/>
            </a:pPr>
            <a:r>
              <a:rPr lang="en-US" sz="1200" i="1" dirty="0">
                <a:latin typeface="Arial" charset="0"/>
                <a:ea typeface="ＭＳ Ｐゴシック"/>
                <a:cs typeface="Arial" charset="0"/>
              </a:rPr>
              <a:t>P-</a:t>
            </a:r>
            <a:r>
              <a:rPr lang="en-US" sz="1200" dirty="0">
                <a:latin typeface="Arial" charset="0"/>
                <a:ea typeface="ＭＳ Ｐゴシック"/>
                <a:cs typeface="Arial" charset="0"/>
              </a:rPr>
              <a:t>value is obtained from the one-sided log rank test</a:t>
            </a:r>
          </a:p>
          <a:p>
            <a:pPr marL="171450" indent="-171450" eaLnBrk="0" hangingPunct="0">
              <a:buFontTx/>
              <a:buChar char="•"/>
            </a:pPr>
            <a:r>
              <a:rPr lang="en-US" sz="1200" dirty="0">
                <a:latin typeface="Arial" charset="0"/>
                <a:ea typeface="ＭＳ Ｐゴシック"/>
                <a:cs typeface="Arial" charset="0"/>
              </a:rPr>
              <a:t>Hazard ratio is obtained from unadjusted Cox model</a:t>
            </a:r>
          </a:p>
        </p:txBody>
      </p:sp>
      <p:sp>
        <p:nvSpPr>
          <p:cNvPr id="364745" name="Text Box 233"/>
          <p:cNvSpPr txBox="1">
            <a:spLocks noChangeArrowheads="1"/>
          </p:cNvSpPr>
          <p:nvPr/>
        </p:nvSpPr>
        <p:spPr bwMode="auto">
          <a:xfrm>
            <a:off x="914400" y="1828800"/>
            <a:ext cx="7772400" cy="2168928"/>
          </a:xfrm>
          <a:prstGeom prst="rect">
            <a:avLst/>
          </a:prstGeom>
          <a:noFill/>
          <a:ln w="12700">
            <a:noFill/>
            <a:miter lim="800000"/>
            <a:headEnd/>
            <a:tailEnd/>
          </a:ln>
        </p:spPr>
        <p:txBody>
          <a:bodyPr wrap="square" lIns="90000" tIns="46800" rIns="90000" bIns="46800">
            <a:spAutoFit/>
          </a:bodyPr>
          <a:lstStyle/>
          <a:p>
            <a:pPr eaLnBrk="0" hangingPunct="0">
              <a:spcAft>
                <a:spcPts val="1200"/>
              </a:spcAft>
              <a:tabLst>
                <a:tab pos="1089025" algn="l"/>
                <a:tab pos="2857500" algn="l"/>
                <a:tab pos="3317875" algn="dec"/>
              </a:tabLst>
            </a:pPr>
            <a:r>
              <a:rPr lang="en-US" b="1" u="sng" dirty="0">
                <a:latin typeface="Arial"/>
                <a:cs typeface="Arial"/>
              </a:rPr>
              <a:t>Median </a:t>
            </a:r>
            <a:r>
              <a:rPr lang="en-US" b="1" u="sng" dirty="0" smtClean="0">
                <a:latin typeface="Arial"/>
                <a:cs typeface="Arial"/>
              </a:rPr>
              <a:t>PFS</a:t>
            </a:r>
            <a:br>
              <a:rPr lang="en-US" b="1" u="sng" dirty="0" smtClean="0">
                <a:latin typeface="Arial"/>
                <a:cs typeface="Arial"/>
              </a:rPr>
            </a:br>
            <a:r>
              <a:rPr lang="en-US" dirty="0" err="1" smtClean="0">
                <a:latin typeface="Arial"/>
                <a:ea typeface="ＭＳ Ｐゴシック"/>
                <a:cs typeface="Arial"/>
              </a:rPr>
              <a:t>Everolimus</a:t>
            </a:r>
            <a:r>
              <a:rPr lang="en-US" dirty="0" smtClean="0">
                <a:latin typeface="Arial"/>
                <a:ea typeface="ＭＳ Ｐゴシック"/>
                <a:cs typeface="Arial"/>
              </a:rPr>
              <a:t> </a:t>
            </a:r>
            <a:r>
              <a:rPr lang="en-US" dirty="0">
                <a:latin typeface="Arial"/>
                <a:ea typeface="ＭＳ Ｐゴシック"/>
                <a:cs typeface="Arial"/>
              </a:rPr>
              <a:t>+ </a:t>
            </a:r>
            <a:r>
              <a:rPr lang="en-US" dirty="0" err="1">
                <a:latin typeface="Arial"/>
                <a:ea typeface="ＭＳ Ｐゴシック"/>
                <a:cs typeface="Arial"/>
              </a:rPr>
              <a:t>Octreotide</a:t>
            </a:r>
            <a:r>
              <a:rPr lang="en-US" dirty="0">
                <a:latin typeface="Arial"/>
                <a:ea typeface="ＭＳ Ｐゴシック"/>
                <a:cs typeface="Arial"/>
              </a:rPr>
              <a:t> </a:t>
            </a:r>
            <a:r>
              <a:rPr lang="en-US" dirty="0" smtClean="0">
                <a:latin typeface="Arial"/>
                <a:ea typeface="ＭＳ Ｐゴシック"/>
                <a:cs typeface="Arial"/>
              </a:rPr>
              <a:t>LAR</a:t>
            </a:r>
            <a:r>
              <a:rPr lang="en-US" dirty="0">
                <a:latin typeface="Arial"/>
                <a:cs typeface="Arial"/>
              </a:rPr>
              <a:t> (n = 216)</a:t>
            </a:r>
            <a:r>
              <a:rPr lang="en-US" dirty="0" smtClean="0">
                <a:latin typeface="Arial"/>
                <a:ea typeface="ＭＳ Ｐゴシック"/>
                <a:cs typeface="Arial"/>
              </a:rPr>
              <a:t>: 16.4 </a:t>
            </a:r>
            <a:r>
              <a:rPr lang="en-US" dirty="0">
                <a:latin typeface="Arial"/>
                <a:ea typeface="ＭＳ Ｐゴシック"/>
                <a:cs typeface="Arial"/>
              </a:rPr>
              <a:t>months</a:t>
            </a:r>
            <a:br>
              <a:rPr lang="en-US" dirty="0">
                <a:latin typeface="Arial"/>
                <a:ea typeface="ＭＳ Ｐゴシック"/>
                <a:cs typeface="Arial"/>
              </a:rPr>
            </a:br>
            <a:r>
              <a:rPr lang="en-US" dirty="0">
                <a:latin typeface="Arial"/>
                <a:ea typeface="ＭＳ Ｐゴシック"/>
                <a:cs typeface="Arial"/>
              </a:rPr>
              <a:t>Placebo </a:t>
            </a:r>
            <a:r>
              <a:rPr lang="en-US" dirty="0" smtClean="0">
                <a:latin typeface="Arial"/>
                <a:ea typeface="ＭＳ Ｐゴシック"/>
                <a:cs typeface="Arial"/>
              </a:rPr>
              <a:t>+ </a:t>
            </a:r>
            <a:r>
              <a:rPr lang="en-US" dirty="0" err="1">
                <a:latin typeface="Arial"/>
                <a:ea typeface="ＭＳ Ｐゴシック"/>
                <a:cs typeface="Arial"/>
              </a:rPr>
              <a:t>Octreotide</a:t>
            </a:r>
            <a:r>
              <a:rPr lang="en-US" dirty="0">
                <a:latin typeface="Arial"/>
                <a:ea typeface="ＭＳ Ｐゴシック"/>
                <a:cs typeface="Arial"/>
              </a:rPr>
              <a:t> </a:t>
            </a:r>
            <a:r>
              <a:rPr lang="en-US" dirty="0" smtClean="0">
                <a:latin typeface="Arial"/>
                <a:ea typeface="ＭＳ Ｐゴシック"/>
                <a:cs typeface="Arial"/>
              </a:rPr>
              <a:t>LAR</a:t>
            </a:r>
            <a:r>
              <a:rPr lang="en-US" dirty="0">
                <a:latin typeface="Arial"/>
                <a:cs typeface="Arial"/>
              </a:rPr>
              <a:t> (n = 213)</a:t>
            </a:r>
            <a:r>
              <a:rPr lang="en-US" dirty="0" smtClean="0">
                <a:latin typeface="Arial"/>
                <a:ea typeface="ＭＳ Ｐゴシック"/>
                <a:cs typeface="Arial"/>
              </a:rPr>
              <a:t>: 11.3 </a:t>
            </a:r>
            <a:r>
              <a:rPr lang="en-US" dirty="0">
                <a:latin typeface="Arial"/>
                <a:ea typeface="ＭＳ Ｐゴシック"/>
                <a:cs typeface="Arial"/>
              </a:rPr>
              <a:t>months</a:t>
            </a:r>
          </a:p>
          <a:p>
            <a:pPr eaLnBrk="0" hangingPunct="0">
              <a:lnSpc>
                <a:spcPct val="90000"/>
              </a:lnSpc>
              <a:spcBef>
                <a:spcPct val="30000"/>
              </a:spcBef>
              <a:tabLst>
                <a:tab pos="1089025" algn="l"/>
                <a:tab pos="2857500" algn="l"/>
                <a:tab pos="3317875" algn="dec"/>
              </a:tabLst>
            </a:pPr>
            <a:r>
              <a:rPr lang="en-US" dirty="0">
                <a:latin typeface="Arial"/>
                <a:ea typeface="ＭＳ Ｐゴシック"/>
                <a:cs typeface="Arial"/>
              </a:rPr>
              <a:t>Hazard ratio = 0.77; 95% CI [</a:t>
            </a:r>
            <a:r>
              <a:rPr lang="en-US" dirty="0" smtClean="0">
                <a:latin typeface="Arial"/>
                <a:ea typeface="ＭＳ Ｐゴシック"/>
                <a:cs typeface="Arial"/>
              </a:rPr>
              <a:t>0.59</a:t>
            </a:r>
            <a:r>
              <a:rPr lang="en-US" dirty="0">
                <a:latin typeface="Arial"/>
                <a:ea typeface="ＭＳ Ｐゴシック"/>
                <a:cs typeface="Arial"/>
                <a:sym typeface="Symbol" pitchFamily="18" charset="2"/>
              </a:rPr>
              <a:t>-</a:t>
            </a:r>
            <a:r>
              <a:rPr lang="en-US" dirty="0" smtClean="0">
                <a:latin typeface="Arial"/>
                <a:ea typeface="ＭＳ Ｐゴシック"/>
                <a:cs typeface="Arial"/>
              </a:rPr>
              <a:t>1.00</a:t>
            </a:r>
            <a:r>
              <a:rPr lang="en-US" dirty="0">
                <a:latin typeface="Arial"/>
                <a:ea typeface="ＭＳ Ｐゴシック"/>
                <a:cs typeface="Arial"/>
              </a:rPr>
              <a:t>]</a:t>
            </a:r>
          </a:p>
          <a:p>
            <a:pPr eaLnBrk="0" hangingPunct="0">
              <a:tabLst>
                <a:tab pos="1089025" algn="l"/>
                <a:tab pos="2857500" algn="l"/>
                <a:tab pos="3317875" algn="dec"/>
              </a:tabLst>
            </a:pPr>
            <a:r>
              <a:rPr lang="en-US" i="1" dirty="0" smtClean="0">
                <a:latin typeface="Arial"/>
                <a:ea typeface="ＭＳ Ｐゴシック"/>
                <a:cs typeface="Arial"/>
              </a:rPr>
              <a:t>P</a:t>
            </a:r>
            <a:r>
              <a:rPr lang="en-US" i="1" dirty="0">
                <a:latin typeface="Arial"/>
                <a:ea typeface="ＭＳ Ｐゴシック"/>
                <a:cs typeface="Arial"/>
              </a:rPr>
              <a:t>-</a:t>
            </a:r>
            <a:r>
              <a:rPr lang="en-US" dirty="0">
                <a:latin typeface="Arial"/>
                <a:ea typeface="ＭＳ Ｐゴシック"/>
                <a:cs typeface="Arial"/>
              </a:rPr>
              <a:t>value</a:t>
            </a:r>
            <a:r>
              <a:rPr lang="en-US" i="1" dirty="0">
                <a:latin typeface="Arial"/>
                <a:ea typeface="ＭＳ Ｐゴシック"/>
                <a:cs typeface="Arial"/>
              </a:rPr>
              <a:t> </a:t>
            </a:r>
            <a:r>
              <a:rPr lang="en-US" dirty="0">
                <a:latin typeface="Arial"/>
                <a:ea typeface="ＭＳ Ｐゴシック"/>
                <a:cs typeface="Arial"/>
              </a:rPr>
              <a:t>= </a:t>
            </a:r>
            <a:r>
              <a:rPr lang="en-US" dirty="0" smtClean="0">
                <a:latin typeface="Arial"/>
                <a:ea typeface="ＭＳ Ｐゴシック"/>
                <a:cs typeface="Arial"/>
              </a:rPr>
              <a:t>0.026</a:t>
            </a:r>
            <a:endParaRPr lang="en-US" dirty="0">
              <a:latin typeface="Arial"/>
              <a:ea typeface="ＭＳ Ｐゴシック"/>
              <a:cs typeface="Arial"/>
            </a:endParaRPr>
          </a:p>
        </p:txBody>
      </p:sp>
      <p:sp>
        <p:nvSpPr>
          <p:cNvPr id="233" name="TextBox 232"/>
          <p:cNvSpPr txBox="1"/>
          <p:nvPr/>
        </p:nvSpPr>
        <p:spPr>
          <a:xfrm>
            <a:off x="381000" y="6477000"/>
            <a:ext cx="6629400" cy="323165"/>
          </a:xfrm>
          <a:prstGeom prst="rect">
            <a:avLst/>
          </a:prstGeom>
          <a:noFill/>
        </p:spPr>
        <p:txBody>
          <a:bodyPr wrap="square" rtlCol="0">
            <a:spAutoFit/>
          </a:bodyPr>
          <a:lstStyle/>
          <a:p>
            <a:r>
              <a:rPr lang="da-DK" sz="1500" dirty="0">
                <a:latin typeface="Arial"/>
                <a:cs typeface="Arial"/>
              </a:rPr>
              <a:t>Pavel ME et al, Lancet 2011; 378(9808): 2005-2012</a:t>
            </a:r>
            <a:endParaRPr lang="en-US" sz="1500" dirty="0">
              <a:latin typeface="Arial"/>
              <a:cs typeface="Aria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xfrm>
            <a:off x="304800" y="381000"/>
            <a:ext cx="8610600" cy="1143000"/>
          </a:xfrm>
        </p:spPr>
        <p:txBody>
          <a:bodyPr/>
          <a:lstStyle/>
          <a:p>
            <a:r>
              <a:rPr lang="en-US" sz="2800" smtClean="0">
                <a:solidFill>
                  <a:srgbClr val="FFFF00"/>
                </a:solidFill>
                <a:latin typeface="Arial" charset="0"/>
              </a:rPr>
              <a:t>CALGB 80701: Randomized Phase II Study of Everolimus Alone or in Combination with Bevacizumab in Advanced Pancreatic NET</a:t>
            </a:r>
            <a:endParaRPr lang="en-US" sz="2800" b="1" i="1" u="sng" smtClean="0">
              <a:solidFill>
                <a:srgbClr val="FFFF00"/>
              </a:solidFill>
              <a:latin typeface="Arial" charset="0"/>
            </a:endParaRPr>
          </a:p>
        </p:txBody>
      </p:sp>
      <p:sp>
        <p:nvSpPr>
          <p:cNvPr id="378883" name="Text Box 3"/>
          <p:cNvSpPr txBox="1">
            <a:spLocks noChangeArrowheads="1"/>
          </p:cNvSpPr>
          <p:nvPr/>
        </p:nvSpPr>
        <p:spPr bwMode="auto">
          <a:xfrm>
            <a:off x="1524000" y="1905000"/>
            <a:ext cx="6248400" cy="396875"/>
          </a:xfrm>
          <a:prstGeom prst="rect">
            <a:avLst/>
          </a:prstGeom>
          <a:noFill/>
          <a:ln w="9525">
            <a:noFill/>
            <a:miter lim="800000"/>
            <a:headEnd/>
            <a:tailEnd/>
          </a:ln>
          <a:effectLst/>
        </p:spPr>
        <p:txBody>
          <a:bodyPr>
            <a:spAutoFit/>
          </a:bodyPr>
          <a:lstStyle/>
          <a:p>
            <a:pPr algn="ctr">
              <a:spcBef>
                <a:spcPct val="50000"/>
              </a:spcBef>
            </a:pPr>
            <a:r>
              <a:rPr lang="en-US" sz="2000" i="1" u="sng">
                <a:latin typeface="Arial" charset="0"/>
              </a:rPr>
              <a:t>Status: Completed Accrual</a:t>
            </a:r>
          </a:p>
        </p:txBody>
      </p:sp>
      <p:sp>
        <p:nvSpPr>
          <p:cNvPr id="378884" name="Text Box 4"/>
          <p:cNvSpPr txBox="1">
            <a:spLocks noChangeArrowheads="1"/>
          </p:cNvSpPr>
          <p:nvPr/>
        </p:nvSpPr>
        <p:spPr bwMode="auto">
          <a:xfrm>
            <a:off x="1447800" y="2743200"/>
            <a:ext cx="381000" cy="2743200"/>
          </a:xfrm>
          <a:prstGeom prst="rect">
            <a:avLst/>
          </a:prstGeom>
          <a:solidFill>
            <a:srgbClr val="3366FF"/>
          </a:solidFill>
          <a:ln w="9525">
            <a:solidFill>
              <a:schemeClr val="tx1"/>
            </a:solidFill>
            <a:miter lim="800000"/>
            <a:headEnd/>
            <a:tailEnd/>
          </a:ln>
        </p:spPr>
        <p:txBody>
          <a:bodyPr/>
          <a:lstStyle/>
          <a:p>
            <a:r>
              <a:rPr lang="en-US" sz="1800" b="1" dirty="0" smtClean="0">
                <a:latin typeface="Arial" charset="0"/>
                <a:ea typeface="Times New Roman" pitchFamily="18" charset="0"/>
                <a:cs typeface="Arial" charset="0"/>
              </a:rPr>
              <a:t>RANDOMI</a:t>
            </a:r>
            <a:br>
              <a:rPr lang="en-US" sz="1800" b="1" dirty="0" smtClean="0">
                <a:latin typeface="Arial" charset="0"/>
                <a:ea typeface="Times New Roman" pitchFamily="18" charset="0"/>
                <a:cs typeface="Arial" charset="0"/>
              </a:rPr>
            </a:br>
            <a:r>
              <a:rPr lang="en-US" sz="1800" b="1" dirty="0" smtClean="0">
                <a:latin typeface="Arial" charset="0"/>
                <a:ea typeface="Times New Roman" pitchFamily="18" charset="0"/>
                <a:cs typeface="Arial" charset="0"/>
              </a:rPr>
              <a:t>ZE</a:t>
            </a:r>
            <a:endParaRPr lang="en-US" sz="1800" b="1" dirty="0">
              <a:ea typeface="Times New Roman" pitchFamily="18" charset="0"/>
              <a:cs typeface="Arial" charset="0"/>
            </a:endParaRPr>
          </a:p>
        </p:txBody>
      </p:sp>
      <p:sp>
        <p:nvSpPr>
          <p:cNvPr id="378885" name="Text Box 5"/>
          <p:cNvSpPr txBox="1">
            <a:spLocks noChangeArrowheads="1"/>
          </p:cNvSpPr>
          <p:nvPr/>
        </p:nvSpPr>
        <p:spPr bwMode="auto">
          <a:xfrm>
            <a:off x="2743200" y="2590800"/>
            <a:ext cx="4368800" cy="873125"/>
          </a:xfrm>
          <a:prstGeom prst="rect">
            <a:avLst/>
          </a:prstGeom>
          <a:solidFill>
            <a:srgbClr val="990033"/>
          </a:solidFill>
          <a:ln w="9525">
            <a:solidFill>
              <a:schemeClr val="tx1"/>
            </a:solidFill>
            <a:miter lim="800000"/>
            <a:headEnd/>
            <a:tailEnd/>
          </a:ln>
        </p:spPr>
        <p:txBody>
          <a:bodyPr/>
          <a:lstStyle/>
          <a:p>
            <a:endParaRPr lang="en-US" sz="900">
              <a:solidFill>
                <a:schemeClr val="bg2"/>
              </a:solidFill>
              <a:latin typeface="Arial" charset="0"/>
              <a:ea typeface="Times New Roman" pitchFamily="18" charset="0"/>
              <a:cs typeface="Arial" charset="0"/>
            </a:endParaRPr>
          </a:p>
          <a:p>
            <a:pPr eaLnBrk="0" hangingPunct="0"/>
            <a:r>
              <a:rPr lang="en-US" sz="1600" b="1">
                <a:latin typeface="Arial" charset="0"/>
                <a:ea typeface="Times New Roman" pitchFamily="18" charset="0"/>
                <a:cs typeface="Arial" charset="0"/>
              </a:rPr>
              <a:t>Arm 1: Everolimus 10 mg po qd + octreotide</a:t>
            </a:r>
          </a:p>
        </p:txBody>
      </p:sp>
      <p:sp>
        <p:nvSpPr>
          <p:cNvPr id="378886" name="Text Box 6"/>
          <p:cNvSpPr txBox="1">
            <a:spLocks noChangeArrowheads="1"/>
          </p:cNvSpPr>
          <p:nvPr/>
        </p:nvSpPr>
        <p:spPr bwMode="auto">
          <a:xfrm>
            <a:off x="2743200" y="4343400"/>
            <a:ext cx="4292600" cy="965200"/>
          </a:xfrm>
          <a:prstGeom prst="rect">
            <a:avLst/>
          </a:prstGeom>
          <a:solidFill>
            <a:srgbClr val="990033"/>
          </a:solidFill>
          <a:ln w="9525">
            <a:solidFill>
              <a:schemeClr val="tx1"/>
            </a:solidFill>
            <a:miter lim="800000"/>
            <a:headEnd/>
            <a:tailEnd/>
          </a:ln>
        </p:spPr>
        <p:txBody>
          <a:bodyPr/>
          <a:lstStyle/>
          <a:p>
            <a:endParaRPr lang="en-US" sz="900" dirty="0">
              <a:latin typeface="Arial" charset="0"/>
              <a:ea typeface="Times New Roman" pitchFamily="18" charset="0"/>
              <a:cs typeface="Arial" charset="0"/>
            </a:endParaRPr>
          </a:p>
          <a:p>
            <a:pPr eaLnBrk="0" hangingPunct="0"/>
            <a:r>
              <a:rPr lang="en-US" sz="1600" b="1" dirty="0">
                <a:latin typeface="Arial" charset="0"/>
                <a:ea typeface="Times New Roman" pitchFamily="18" charset="0"/>
                <a:cs typeface="Arial" charset="0"/>
              </a:rPr>
              <a:t>Arm 2: </a:t>
            </a:r>
            <a:r>
              <a:rPr lang="en-US" sz="1600" b="1" dirty="0" err="1">
                <a:latin typeface="Arial" charset="0"/>
                <a:ea typeface="Times New Roman" pitchFamily="18" charset="0"/>
                <a:cs typeface="Arial" charset="0"/>
              </a:rPr>
              <a:t>Everolimus</a:t>
            </a:r>
            <a:r>
              <a:rPr lang="en-US" sz="1600" b="1" dirty="0">
                <a:latin typeface="Arial" charset="0"/>
                <a:ea typeface="Times New Roman" pitchFamily="18" charset="0"/>
                <a:cs typeface="Arial" charset="0"/>
              </a:rPr>
              <a:t> 10 mg </a:t>
            </a:r>
            <a:r>
              <a:rPr lang="en-US" sz="1600" b="1" dirty="0" err="1">
                <a:latin typeface="Arial" charset="0"/>
                <a:ea typeface="Times New Roman" pitchFamily="18" charset="0"/>
                <a:cs typeface="Arial" charset="0"/>
              </a:rPr>
              <a:t>po</a:t>
            </a:r>
            <a:r>
              <a:rPr lang="en-US" sz="1600" b="1" dirty="0">
                <a:latin typeface="Arial" charset="0"/>
                <a:ea typeface="Times New Roman" pitchFamily="18" charset="0"/>
                <a:cs typeface="Arial" charset="0"/>
              </a:rPr>
              <a:t> </a:t>
            </a:r>
            <a:r>
              <a:rPr lang="en-US" sz="1600" b="1" dirty="0" err="1">
                <a:latin typeface="Arial" charset="0"/>
                <a:ea typeface="Times New Roman" pitchFamily="18" charset="0"/>
                <a:cs typeface="Arial" charset="0"/>
              </a:rPr>
              <a:t>qd</a:t>
            </a:r>
            <a:r>
              <a:rPr lang="en-US" sz="1600" b="1" dirty="0">
                <a:latin typeface="Arial" charset="0"/>
                <a:ea typeface="Times New Roman" pitchFamily="18" charset="0"/>
                <a:cs typeface="Arial" charset="0"/>
              </a:rPr>
              <a:t> + </a:t>
            </a:r>
            <a:r>
              <a:rPr lang="en-US" sz="1600" b="1" dirty="0" err="1">
                <a:latin typeface="Arial" charset="0"/>
                <a:ea typeface="Times New Roman" pitchFamily="18" charset="0"/>
                <a:cs typeface="Arial" charset="0"/>
              </a:rPr>
              <a:t>b</a:t>
            </a:r>
            <a:r>
              <a:rPr lang="en-US" sz="1600" b="1" dirty="0" err="1" smtClean="0">
                <a:latin typeface="Arial" charset="0"/>
                <a:ea typeface="Times New Roman" pitchFamily="18" charset="0"/>
                <a:cs typeface="Arial" charset="0"/>
              </a:rPr>
              <a:t>evacizumab</a:t>
            </a:r>
            <a:r>
              <a:rPr lang="en-US" sz="1600" b="1" dirty="0" smtClean="0">
                <a:latin typeface="Arial" charset="0"/>
                <a:ea typeface="Times New Roman" pitchFamily="18" charset="0"/>
                <a:cs typeface="Arial" charset="0"/>
              </a:rPr>
              <a:t> </a:t>
            </a:r>
            <a:r>
              <a:rPr lang="en-US" sz="1600" b="1" dirty="0">
                <a:latin typeface="Arial" charset="0"/>
                <a:ea typeface="Times New Roman" pitchFamily="18" charset="0"/>
                <a:cs typeface="Arial" charset="0"/>
              </a:rPr>
              <a:t>10 mg/kg IV every 2 </a:t>
            </a:r>
            <a:r>
              <a:rPr lang="en-US" sz="1600" b="1" dirty="0" err="1">
                <a:latin typeface="Arial" charset="0"/>
                <a:ea typeface="Times New Roman" pitchFamily="18" charset="0"/>
                <a:cs typeface="Arial" charset="0"/>
              </a:rPr>
              <a:t>wks</a:t>
            </a:r>
            <a:r>
              <a:rPr lang="en-US" sz="1600" b="1" dirty="0">
                <a:latin typeface="Arial" charset="0"/>
                <a:ea typeface="Times New Roman" pitchFamily="18" charset="0"/>
                <a:cs typeface="Arial" charset="0"/>
              </a:rPr>
              <a:t> + </a:t>
            </a:r>
            <a:r>
              <a:rPr lang="en-US" sz="1600" b="1" dirty="0" err="1">
                <a:latin typeface="Arial" charset="0"/>
                <a:ea typeface="Times New Roman" pitchFamily="18" charset="0"/>
                <a:cs typeface="Arial" charset="0"/>
              </a:rPr>
              <a:t>octreotide</a:t>
            </a:r>
            <a:endParaRPr lang="en-US" sz="1600" b="1" dirty="0">
              <a:ea typeface="Times New Roman" pitchFamily="18" charset="0"/>
              <a:cs typeface="Arial" charset="0"/>
            </a:endParaRPr>
          </a:p>
        </p:txBody>
      </p:sp>
      <p:sp>
        <p:nvSpPr>
          <p:cNvPr id="378887" name="Line 7"/>
          <p:cNvSpPr>
            <a:spLocks noChangeShapeType="1"/>
          </p:cNvSpPr>
          <p:nvPr/>
        </p:nvSpPr>
        <p:spPr bwMode="auto">
          <a:xfrm flipV="1">
            <a:off x="1828800" y="3048000"/>
            <a:ext cx="762000" cy="914400"/>
          </a:xfrm>
          <a:prstGeom prst="line">
            <a:avLst/>
          </a:prstGeom>
          <a:noFill/>
          <a:ln w="57150">
            <a:solidFill>
              <a:schemeClr val="tx1"/>
            </a:solidFill>
            <a:round/>
            <a:headEnd/>
            <a:tailEnd type="triangle" w="med" len="med"/>
          </a:ln>
          <a:effectLst/>
        </p:spPr>
        <p:txBody>
          <a:bodyPr/>
          <a:lstStyle/>
          <a:p>
            <a:endParaRPr lang="en-US"/>
          </a:p>
        </p:txBody>
      </p:sp>
      <p:sp>
        <p:nvSpPr>
          <p:cNvPr id="378888" name="Line 8"/>
          <p:cNvSpPr>
            <a:spLocks noChangeShapeType="1"/>
          </p:cNvSpPr>
          <p:nvPr/>
        </p:nvSpPr>
        <p:spPr bwMode="auto">
          <a:xfrm>
            <a:off x="1828800" y="3962400"/>
            <a:ext cx="685800" cy="838200"/>
          </a:xfrm>
          <a:prstGeom prst="line">
            <a:avLst/>
          </a:prstGeom>
          <a:noFill/>
          <a:ln w="57150">
            <a:solidFill>
              <a:schemeClr val="tx1"/>
            </a:solidFill>
            <a:round/>
            <a:headEnd/>
            <a:tailEnd type="triangle" w="med" len="med"/>
          </a:ln>
          <a:effectLst/>
        </p:spPr>
        <p:txBody>
          <a:bodyPr/>
          <a:lstStyle/>
          <a:p>
            <a:endParaRPr lang="en-US"/>
          </a:p>
        </p:txBody>
      </p:sp>
      <p:sp>
        <p:nvSpPr>
          <p:cNvPr id="378889" name="Text Box 9"/>
          <p:cNvSpPr txBox="1">
            <a:spLocks noChangeArrowheads="1"/>
          </p:cNvSpPr>
          <p:nvPr/>
        </p:nvSpPr>
        <p:spPr bwMode="auto">
          <a:xfrm>
            <a:off x="7315200" y="3581400"/>
            <a:ext cx="1676400" cy="641350"/>
          </a:xfrm>
          <a:prstGeom prst="rect">
            <a:avLst/>
          </a:prstGeom>
          <a:noFill/>
          <a:ln w="9525">
            <a:noFill/>
            <a:miter lim="800000"/>
            <a:headEnd/>
            <a:tailEnd/>
          </a:ln>
          <a:effectLst/>
        </p:spPr>
        <p:txBody>
          <a:bodyPr>
            <a:spAutoFit/>
          </a:bodyPr>
          <a:lstStyle/>
          <a:p>
            <a:pPr eaLnBrk="0" hangingPunct="0">
              <a:spcBef>
                <a:spcPct val="50000"/>
              </a:spcBef>
            </a:pPr>
            <a:r>
              <a:rPr lang="en-US" sz="1800" i="1">
                <a:latin typeface="Arial" charset="0"/>
              </a:rPr>
              <a:t>Primary Endpoint:</a:t>
            </a:r>
            <a:r>
              <a:rPr lang="en-US" sz="1800">
                <a:latin typeface="Arial" charset="0"/>
              </a:rPr>
              <a:t> PFS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5" name="Rectangle 2"/>
          <p:cNvSpPr>
            <a:spLocks noGrp="1" noChangeArrowheads="1"/>
          </p:cNvSpPr>
          <p:nvPr>
            <p:ph type="title"/>
          </p:nvPr>
        </p:nvSpPr>
        <p:spPr>
          <a:xfrm>
            <a:off x="685800" y="304800"/>
            <a:ext cx="7772400" cy="1143000"/>
          </a:xfrm>
        </p:spPr>
        <p:txBody>
          <a:bodyPr/>
          <a:lstStyle/>
          <a:p>
            <a:pPr eaLnBrk="1" hangingPunct="1"/>
            <a:r>
              <a:rPr lang="en-US" sz="2800" smtClean="0">
                <a:latin typeface="Arial" charset="0"/>
              </a:rPr>
              <a:t>NETS: Multiple Treatment Options</a:t>
            </a:r>
          </a:p>
        </p:txBody>
      </p:sp>
      <p:sp>
        <p:nvSpPr>
          <p:cNvPr id="369666" name="Rectangle 3"/>
          <p:cNvSpPr>
            <a:spLocks noGrp="1" noChangeArrowheads="1"/>
          </p:cNvSpPr>
          <p:nvPr>
            <p:ph type="body" idx="1"/>
          </p:nvPr>
        </p:nvSpPr>
        <p:spPr>
          <a:xfrm>
            <a:off x="685800" y="1371600"/>
            <a:ext cx="7772400" cy="4114800"/>
          </a:xfrm>
        </p:spPr>
        <p:txBody>
          <a:bodyPr/>
          <a:lstStyle/>
          <a:p>
            <a:pPr eaLnBrk="1" hangingPunct="1">
              <a:spcBef>
                <a:spcPts val="1080"/>
              </a:spcBef>
            </a:pPr>
            <a:r>
              <a:rPr lang="en-US" sz="2000" u="sng" dirty="0" err="1" smtClean="0">
                <a:latin typeface="Arial" charset="0"/>
              </a:rPr>
              <a:t>Somatostatin</a:t>
            </a:r>
            <a:r>
              <a:rPr lang="en-US" sz="2000" u="sng" dirty="0" smtClean="0">
                <a:latin typeface="Arial" charset="0"/>
              </a:rPr>
              <a:t> analogs</a:t>
            </a:r>
            <a:r>
              <a:rPr lang="en-US" sz="2000" dirty="0" smtClean="0">
                <a:latin typeface="Arial" charset="0"/>
              </a:rPr>
              <a:t> for symptoms (and in carcinoid for tumor control)</a:t>
            </a:r>
          </a:p>
          <a:p>
            <a:pPr eaLnBrk="1" hangingPunct="1">
              <a:spcBef>
                <a:spcPts val="1080"/>
              </a:spcBef>
            </a:pPr>
            <a:r>
              <a:rPr lang="en-US" sz="2000" u="sng" dirty="0" smtClean="0">
                <a:latin typeface="Arial" charset="0"/>
              </a:rPr>
              <a:t>Hepatic directed therapies</a:t>
            </a:r>
            <a:r>
              <a:rPr lang="en-US" sz="2000" dirty="0" smtClean="0">
                <a:latin typeface="Arial" charset="0"/>
              </a:rPr>
              <a:t> for hepatic predominant disease</a:t>
            </a:r>
          </a:p>
          <a:p>
            <a:pPr eaLnBrk="1" hangingPunct="1">
              <a:spcBef>
                <a:spcPts val="1080"/>
              </a:spcBef>
            </a:pPr>
            <a:r>
              <a:rPr lang="en-US" sz="2000" u="sng" dirty="0" smtClean="0">
                <a:latin typeface="Arial" charset="0"/>
              </a:rPr>
              <a:t>VEGF pathway (</a:t>
            </a:r>
            <a:r>
              <a:rPr lang="en-US" sz="2000" u="sng" dirty="0" err="1" smtClean="0">
                <a:latin typeface="Arial" charset="0"/>
              </a:rPr>
              <a:t>Sunitinib</a:t>
            </a:r>
            <a:r>
              <a:rPr lang="en-US" sz="2000" u="sng" dirty="0" smtClean="0">
                <a:latin typeface="Arial" charset="0"/>
              </a:rPr>
              <a:t>) and </a:t>
            </a:r>
            <a:r>
              <a:rPr lang="en-US" sz="2000" u="sng" dirty="0" err="1" smtClean="0">
                <a:latin typeface="Arial" charset="0"/>
              </a:rPr>
              <a:t>mTOR</a:t>
            </a:r>
            <a:r>
              <a:rPr lang="en-US" sz="2000" u="sng" dirty="0" smtClean="0">
                <a:latin typeface="Arial" charset="0"/>
              </a:rPr>
              <a:t> inhibitors (</a:t>
            </a:r>
            <a:r>
              <a:rPr lang="en-US" sz="2000" u="sng" dirty="0" err="1" smtClean="0">
                <a:latin typeface="Arial" charset="0"/>
              </a:rPr>
              <a:t>Everolimus</a:t>
            </a:r>
            <a:r>
              <a:rPr lang="en-US" sz="2000" u="sng" dirty="0" smtClean="0">
                <a:latin typeface="Arial" charset="0"/>
              </a:rPr>
              <a:t>)  </a:t>
            </a:r>
            <a:r>
              <a:rPr lang="en-US" sz="2000" dirty="0" smtClean="0">
                <a:latin typeface="Arial" charset="0"/>
              </a:rPr>
              <a:t>improve PFS in advanced pancreatic NET; further studies in carcinoid anticipated</a:t>
            </a:r>
          </a:p>
          <a:p>
            <a:pPr eaLnBrk="1" hangingPunct="1">
              <a:spcBef>
                <a:spcPts val="1080"/>
              </a:spcBef>
            </a:pPr>
            <a:r>
              <a:rPr lang="en-US" sz="2000" dirty="0" smtClean="0">
                <a:latin typeface="Arial" charset="0"/>
              </a:rPr>
              <a:t>Alkylating agents (</a:t>
            </a:r>
            <a:r>
              <a:rPr lang="en-US" sz="2000" dirty="0" err="1" smtClean="0">
                <a:latin typeface="Arial" charset="0"/>
              </a:rPr>
              <a:t>Temozolomide</a:t>
            </a:r>
            <a:r>
              <a:rPr lang="en-US" sz="2000" dirty="0" smtClean="0">
                <a:latin typeface="Arial" charset="0"/>
              </a:rPr>
              <a:t>, </a:t>
            </a:r>
            <a:r>
              <a:rPr lang="en-US" sz="2000" dirty="0" err="1" smtClean="0">
                <a:latin typeface="Arial" charset="0"/>
              </a:rPr>
              <a:t>Streptozocin</a:t>
            </a:r>
            <a:r>
              <a:rPr lang="en-US" sz="2000" dirty="0" smtClean="0">
                <a:latin typeface="Arial" charset="0"/>
              </a:rPr>
              <a:t> associated with high tumor response rates in pancreatic NET; can be considered in patients with high tumor burden)</a:t>
            </a:r>
          </a:p>
          <a:p>
            <a:pPr eaLnBrk="1" hangingPunct="1">
              <a:spcBef>
                <a:spcPts val="1080"/>
              </a:spcBef>
            </a:pPr>
            <a:r>
              <a:rPr lang="en-US" sz="2000" i="1" dirty="0" smtClean="0">
                <a:latin typeface="Arial" charset="0"/>
              </a:rPr>
              <a:t>Future studies: combination therapy, molecular and genetic predictors of response, novel targets and agents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Systemic agents that are efficacious in the treatment of metastatic pancreatic NET are generally effective for the treatment of metastatic carcinoid tumors.</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116053166"/>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70563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is your usual first-line systemic treatment for </a:t>
            </a:r>
            <a:r>
              <a:rPr lang="en-US" sz="2400" b="1" u="sng" dirty="0" smtClean="0">
                <a:solidFill>
                  <a:srgbClr val="FFFFFF"/>
                </a:solidFill>
              </a:rPr>
              <a:t>lower-volume, minimally symptomatic or asymptomatic </a:t>
            </a:r>
            <a:r>
              <a:rPr lang="en-US" sz="2400" b="1" dirty="0" smtClean="0">
                <a:solidFill>
                  <a:srgbClr val="FFFFFF"/>
                </a:solidFill>
              </a:rPr>
              <a:t>pancreatic NET?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2308363678"/>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01858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is your usual first-line systemic treatment for </a:t>
            </a:r>
            <a:r>
              <a:rPr lang="en-US" sz="2400" b="1" u="sng" dirty="0" smtClean="0">
                <a:solidFill>
                  <a:srgbClr val="FFFFFF"/>
                </a:solidFill>
              </a:rPr>
              <a:t>higher-volume, symptomatic</a:t>
            </a:r>
            <a:r>
              <a:rPr lang="en-US" sz="2400" b="1" dirty="0" smtClean="0">
                <a:solidFill>
                  <a:srgbClr val="FFFFFF"/>
                </a:solidFill>
              </a:rPr>
              <a:t> pancreatic NET?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3805602583"/>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516759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ncNEThivolume-1st-lineSystTX_v3s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905000"/>
            <a:ext cx="5949568" cy="3657600"/>
          </a:xfrm>
          <a:prstGeom prst="rect">
            <a:avLst/>
          </a:prstGeom>
        </p:spPr>
      </p:pic>
      <p:sp>
        <p:nvSpPr>
          <p:cNvPr id="2" name="Title 1"/>
          <p:cNvSpPr>
            <a:spLocks noGrp="1"/>
          </p:cNvSpPr>
          <p:nvPr>
            <p:ph type="title"/>
          </p:nvPr>
        </p:nvSpPr>
        <p:spPr>
          <a:xfrm>
            <a:off x="685800" y="152400"/>
            <a:ext cx="7772400" cy="1371600"/>
          </a:xfrm>
        </p:spPr>
        <p:txBody>
          <a:bodyPr/>
          <a:lstStyle/>
          <a:p>
            <a:r>
              <a:rPr lang="en-US" sz="2400" dirty="0" smtClean="0">
                <a:solidFill>
                  <a:srgbClr val="FFFF00"/>
                </a:solidFill>
              </a:rPr>
              <a:t>What is your usual </a:t>
            </a:r>
            <a:r>
              <a:rPr lang="en-US" sz="2400" u="sng" dirty="0" smtClean="0">
                <a:solidFill>
                  <a:srgbClr val="FFFF00"/>
                </a:solidFill>
              </a:rPr>
              <a:t>first-line</a:t>
            </a:r>
            <a:r>
              <a:rPr lang="en-US" sz="2400" dirty="0" smtClean="0">
                <a:solidFill>
                  <a:srgbClr val="FFFF00"/>
                </a:solidFill>
              </a:rPr>
              <a:t> systemic treatment in </a:t>
            </a:r>
            <a:r>
              <a:rPr lang="en-US" sz="2400" dirty="0" smtClean="0">
                <a:solidFill>
                  <a:srgbClr val="F7811C"/>
                </a:solidFill>
              </a:rPr>
              <a:t>higher-volume, </a:t>
            </a:r>
            <a:r>
              <a:rPr lang="en-US" sz="2400" dirty="0">
                <a:solidFill>
                  <a:srgbClr val="F7811C"/>
                </a:solidFill>
              </a:rPr>
              <a:t>symptomatic </a:t>
            </a:r>
            <a:r>
              <a:rPr lang="en-US" sz="2400" dirty="0" smtClean="0">
                <a:solidFill>
                  <a:srgbClr val="F7811C"/>
                </a:solidFill>
              </a:rPr>
              <a:t>visceral </a:t>
            </a:r>
            <a:r>
              <a:rPr lang="en-US" sz="2400" dirty="0" smtClean="0">
                <a:solidFill>
                  <a:srgbClr val="FFFF00"/>
                </a:solidFill>
              </a:rPr>
              <a:t>pancreatic</a:t>
            </a:r>
            <a:r>
              <a:rPr lang="en-US" sz="2400" dirty="0" smtClean="0">
                <a:solidFill>
                  <a:srgbClr val="F7811C"/>
                </a:solidFill>
              </a:rPr>
              <a:t> </a:t>
            </a:r>
            <a:r>
              <a:rPr lang="en-US" sz="2400" dirty="0" smtClean="0">
                <a:solidFill>
                  <a:srgbClr val="FFFF00"/>
                </a:solidFill>
              </a:rPr>
              <a:t>NET? </a:t>
            </a:r>
            <a:endParaRPr lang="en-US" sz="2400" dirty="0">
              <a:solidFill>
                <a:srgbClr val="FFFF00"/>
              </a:solidFill>
            </a:endParaRPr>
          </a:p>
        </p:txBody>
      </p:sp>
      <p:sp>
        <p:nvSpPr>
          <p:cNvPr id="9" name="TextBox 8"/>
          <p:cNvSpPr txBox="1"/>
          <p:nvPr/>
        </p:nvSpPr>
        <p:spPr>
          <a:xfrm>
            <a:off x="141169" y="6400800"/>
            <a:ext cx="6911468" cy="338554"/>
          </a:xfrm>
          <a:prstGeom prst="rect">
            <a:avLst/>
          </a:prstGeom>
          <a:noFill/>
        </p:spPr>
        <p:txBody>
          <a:bodyPr wrap="none" rtlCol="0">
            <a:spAutoFit/>
          </a:bodyPr>
          <a:lstStyle/>
          <a:p>
            <a:pPr eaLnBrk="0" hangingPunct="0"/>
            <a:r>
              <a:rPr lang="en-US" sz="1600" dirty="0" smtClean="0">
                <a:solidFill>
                  <a:srgbClr val="FFFFFF"/>
                </a:solidFill>
                <a:latin typeface="Arial" charset="0"/>
                <a:ea typeface="ＭＳ Ｐゴシック" charset="0"/>
                <a:cs typeface="ＭＳ Ｐゴシック" charset="0"/>
              </a:rPr>
              <a:t>RTP GI Cancers Clinical Investigator Survey (N = 18), January 3-18, 2013 </a:t>
            </a:r>
            <a:endParaRPr lang="en-US" sz="1600" dirty="0">
              <a:solidFill>
                <a:srgbClr val="FFFFFF"/>
              </a:solidFill>
              <a:latin typeface="Arial" charset="0"/>
              <a:ea typeface="ＭＳ Ｐゴシック" charset="0"/>
              <a:cs typeface="ＭＳ Ｐゴシック" charset="0"/>
            </a:endParaRPr>
          </a:p>
        </p:txBody>
      </p:sp>
      <p:sp>
        <p:nvSpPr>
          <p:cNvPr id="17" name="Rectangle 16"/>
          <p:cNvSpPr/>
          <p:nvPr/>
        </p:nvSpPr>
        <p:spPr>
          <a:xfrm>
            <a:off x="1447800" y="2133600"/>
            <a:ext cx="1131239" cy="338554"/>
          </a:xfrm>
          <a:prstGeom prst="rect">
            <a:avLst/>
          </a:prstGeom>
        </p:spPr>
        <p:txBody>
          <a:bodyPr wrap="none">
            <a:spAutoFit/>
          </a:bodyPr>
          <a:lstStyle/>
          <a:p>
            <a:pPr algn="r" eaLnBrk="0" hangingPunct="0"/>
            <a:r>
              <a:rPr lang="en-US" sz="1600" dirty="0" err="1" smtClean="0">
                <a:solidFill>
                  <a:srgbClr val="FFFFFF"/>
                </a:solidFill>
                <a:latin typeface="Arial" charset="0"/>
                <a:ea typeface="ＭＳ Ｐゴシック" charset="0"/>
                <a:cs typeface="ＭＳ Ｐゴシック" charset="0"/>
              </a:rPr>
              <a:t>Octreotide</a:t>
            </a:r>
            <a:endParaRPr lang="en-US" sz="1600" dirty="0" smtClean="0">
              <a:solidFill>
                <a:srgbClr val="FFFFFF"/>
              </a:solidFill>
              <a:latin typeface="Arial" charset="0"/>
              <a:ea typeface="ＭＳ Ｐゴシック" charset="0"/>
              <a:cs typeface="ＭＳ Ｐゴシック" charset="0"/>
            </a:endParaRPr>
          </a:p>
        </p:txBody>
      </p:sp>
      <p:sp>
        <p:nvSpPr>
          <p:cNvPr id="18" name="Rectangle 17"/>
          <p:cNvSpPr/>
          <p:nvPr/>
        </p:nvSpPr>
        <p:spPr>
          <a:xfrm>
            <a:off x="1379572" y="2686050"/>
            <a:ext cx="1199467" cy="338554"/>
          </a:xfrm>
          <a:prstGeom prst="rect">
            <a:avLst/>
          </a:prstGeom>
        </p:spPr>
        <p:txBody>
          <a:bodyPr wrap="none" anchor="ctr">
            <a:spAutoFit/>
          </a:bodyPr>
          <a:lstStyle/>
          <a:p>
            <a:pPr algn="r" eaLnBrk="0" hangingPunct="0"/>
            <a:r>
              <a:rPr lang="en-US" sz="1600" dirty="0" err="1" smtClean="0">
                <a:solidFill>
                  <a:srgbClr val="FFFFFF"/>
                </a:solidFill>
                <a:latin typeface="Arial" charset="0"/>
                <a:ea typeface="ＭＳ Ｐゴシック" charset="0"/>
                <a:cs typeface="ＭＳ Ｐゴシック" charset="0"/>
              </a:rPr>
              <a:t>Everolimus</a:t>
            </a:r>
            <a:endParaRPr lang="en-US" sz="1600" dirty="0" smtClean="0">
              <a:solidFill>
                <a:srgbClr val="FFFFFF"/>
              </a:solidFill>
              <a:latin typeface="Arial" charset="0"/>
              <a:ea typeface="ＭＳ Ｐゴシック" charset="0"/>
              <a:cs typeface="ＭＳ Ｐゴシック" charset="0"/>
            </a:endParaRPr>
          </a:p>
        </p:txBody>
      </p:sp>
      <p:sp>
        <p:nvSpPr>
          <p:cNvPr id="19" name="Rectangle 18"/>
          <p:cNvSpPr/>
          <p:nvPr/>
        </p:nvSpPr>
        <p:spPr>
          <a:xfrm>
            <a:off x="1607299" y="3238500"/>
            <a:ext cx="971740" cy="338554"/>
          </a:xfrm>
          <a:prstGeom prst="rect">
            <a:avLst/>
          </a:prstGeom>
        </p:spPr>
        <p:txBody>
          <a:bodyPr wrap="none">
            <a:spAutoFit/>
          </a:bodyPr>
          <a:lstStyle/>
          <a:p>
            <a:pPr algn="r" eaLnBrk="0" hangingPunct="0"/>
            <a:r>
              <a:rPr lang="en-US" sz="1600" dirty="0" err="1" smtClean="0">
                <a:solidFill>
                  <a:srgbClr val="FFFFFF"/>
                </a:solidFill>
                <a:latin typeface="Arial" charset="0"/>
                <a:ea typeface="ＭＳ Ｐゴシック" charset="0"/>
                <a:cs typeface="ＭＳ Ｐゴシック" charset="0"/>
              </a:rPr>
              <a:t>Sunitinib</a:t>
            </a:r>
            <a:endParaRPr lang="en-US" sz="1600" dirty="0" smtClean="0">
              <a:solidFill>
                <a:srgbClr val="FFFFFF"/>
              </a:solidFill>
              <a:latin typeface="Arial" charset="0"/>
              <a:ea typeface="ＭＳ Ｐゴシック" charset="0"/>
              <a:cs typeface="ＭＳ Ｐゴシック" charset="0"/>
            </a:endParaRPr>
          </a:p>
        </p:txBody>
      </p:sp>
      <p:sp>
        <p:nvSpPr>
          <p:cNvPr id="20" name="Rectangle 19"/>
          <p:cNvSpPr/>
          <p:nvPr/>
        </p:nvSpPr>
        <p:spPr>
          <a:xfrm>
            <a:off x="228600" y="3733800"/>
            <a:ext cx="2357136" cy="338554"/>
          </a:xfrm>
          <a:prstGeom prst="rect">
            <a:avLst/>
          </a:prstGeom>
        </p:spPr>
        <p:txBody>
          <a:bodyPr wrap="none">
            <a:spAutoFit/>
          </a:bodyPr>
          <a:lstStyle/>
          <a:p>
            <a:pPr algn="r" eaLnBrk="0" hangingPunct="0"/>
            <a:r>
              <a:rPr lang="en-US" sz="1600" dirty="0" err="1">
                <a:solidFill>
                  <a:srgbClr val="FFFFFF"/>
                </a:solidFill>
                <a:latin typeface="Arial" charset="0"/>
                <a:ea typeface="ＭＳ Ｐゴシック" charset="0"/>
                <a:cs typeface="ＭＳ Ｐゴシック" charset="0"/>
              </a:rPr>
              <a:t>Octreotide</a:t>
            </a:r>
            <a:r>
              <a:rPr lang="en-US" sz="1600" dirty="0">
                <a:solidFill>
                  <a:srgbClr val="FFFFFF"/>
                </a:solidFill>
                <a:latin typeface="Arial" charset="0"/>
                <a:ea typeface="ＭＳ Ｐゴシック" charset="0"/>
                <a:cs typeface="ＭＳ Ｐゴシック" charset="0"/>
              </a:rPr>
              <a:t> + </a:t>
            </a:r>
            <a:r>
              <a:rPr lang="en-US" sz="1600" dirty="0" err="1">
                <a:solidFill>
                  <a:srgbClr val="FFFFFF"/>
                </a:solidFill>
                <a:latin typeface="Arial" charset="0"/>
                <a:ea typeface="ＭＳ Ｐゴシック" charset="0"/>
                <a:cs typeface="ＭＳ Ｐゴシック" charset="0"/>
              </a:rPr>
              <a:t>everolimus</a:t>
            </a:r>
            <a:endParaRPr lang="en-US" sz="1600" dirty="0" smtClean="0">
              <a:solidFill>
                <a:srgbClr val="FFFFFF"/>
              </a:solidFill>
              <a:latin typeface="Arial" charset="0"/>
              <a:ea typeface="ＭＳ Ｐゴシック" charset="0"/>
              <a:cs typeface="ＭＳ Ｐゴシック" charset="0"/>
            </a:endParaRPr>
          </a:p>
        </p:txBody>
      </p:sp>
      <p:sp>
        <p:nvSpPr>
          <p:cNvPr id="23" name="Rectangle 22"/>
          <p:cNvSpPr/>
          <p:nvPr/>
        </p:nvSpPr>
        <p:spPr>
          <a:xfrm>
            <a:off x="3505200" y="32766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1</a:t>
            </a:r>
          </a:p>
        </p:txBody>
      </p:sp>
      <p:sp>
        <p:nvSpPr>
          <p:cNvPr id="24" name="Rectangle 23"/>
          <p:cNvSpPr/>
          <p:nvPr/>
        </p:nvSpPr>
        <p:spPr>
          <a:xfrm>
            <a:off x="3505200" y="21336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1</a:t>
            </a:r>
          </a:p>
        </p:txBody>
      </p:sp>
      <p:sp>
        <p:nvSpPr>
          <p:cNvPr id="25" name="Rectangle 24"/>
          <p:cNvSpPr/>
          <p:nvPr/>
        </p:nvSpPr>
        <p:spPr>
          <a:xfrm>
            <a:off x="5943600" y="26670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6</a:t>
            </a:r>
          </a:p>
        </p:txBody>
      </p:sp>
      <p:sp>
        <p:nvSpPr>
          <p:cNvPr id="27" name="Rectangle 26"/>
          <p:cNvSpPr/>
          <p:nvPr/>
        </p:nvSpPr>
        <p:spPr>
          <a:xfrm>
            <a:off x="3505200" y="38100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1</a:t>
            </a:r>
          </a:p>
        </p:txBody>
      </p:sp>
      <p:sp>
        <p:nvSpPr>
          <p:cNvPr id="30" name="Rectangle 29"/>
          <p:cNvSpPr/>
          <p:nvPr/>
        </p:nvSpPr>
        <p:spPr>
          <a:xfrm>
            <a:off x="461152" y="4343400"/>
            <a:ext cx="2117887" cy="338554"/>
          </a:xfrm>
          <a:prstGeom prst="rect">
            <a:avLst/>
          </a:prstGeom>
        </p:spPr>
        <p:txBody>
          <a:bodyPr wrap="none">
            <a:spAutoFit/>
          </a:bodyPr>
          <a:lstStyle/>
          <a:p>
            <a:pPr algn="r" eaLnBrk="0" hangingPunct="0"/>
            <a:r>
              <a:rPr lang="en-US" sz="1600" dirty="0" err="1">
                <a:solidFill>
                  <a:srgbClr val="FFFFFF"/>
                </a:solidFill>
                <a:latin typeface="Arial" charset="0"/>
                <a:ea typeface="ＭＳ Ｐゴシック" charset="0"/>
                <a:cs typeface="ＭＳ Ｐゴシック" charset="0"/>
              </a:rPr>
              <a:t>Octreotide</a:t>
            </a:r>
            <a:r>
              <a:rPr lang="en-US" sz="1600" dirty="0">
                <a:solidFill>
                  <a:srgbClr val="FFFFFF"/>
                </a:solidFill>
                <a:latin typeface="Arial" charset="0"/>
                <a:ea typeface="ＭＳ Ｐゴシック" charset="0"/>
                <a:cs typeface="ＭＳ Ｐゴシック" charset="0"/>
              </a:rPr>
              <a:t> + </a:t>
            </a:r>
            <a:r>
              <a:rPr lang="en-US" sz="1600" dirty="0" err="1">
                <a:solidFill>
                  <a:srgbClr val="FFFFFF"/>
                </a:solidFill>
                <a:latin typeface="Arial" charset="0"/>
                <a:ea typeface="ＭＳ Ｐゴシック" charset="0"/>
                <a:cs typeface="ＭＳ Ｐゴシック" charset="0"/>
              </a:rPr>
              <a:t>sunitinib</a:t>
            </a:r>
            <a:r>
              <a:rPr lang="en-US" sz="1600" dirty="0">
                <a:solidFill>
                  <a:srgbClr val="FFFFFF"/>
                </a:solidFill>
                <a:latin typeface="Arial" charset="0"/>
                <a:ea typeface="ＭＳ Ｐゴシック" charset="0"/>
                <a:cs typeface="ＭＳ Ｐゴシック" charset="0"/>
              </a:rPr>
              <a:t> </a:t>
            </a:r>
            <a:endParaRPr lang="en-US" sz="1600" dirty="0" smtClean="0">
              <a:solidFill>
                <a:srgbClr val="FFFFFF"/>
              </a:solidFill>
              <a:latin typeface="Arial" charset="0"/>
              <a:ea typeface="ＭＳ Ｐゴシック" charset="0"/>
              <a:cs typeface="ＭＳ Ｐゴシック" charset="0"/>
            </a:endParaRPr>
          </a:p>
        </p:txBody>
      </p:sp>
      <p:sp>
        <p:nvSpPr>
          <p:cNvPr id="31" name="Rectangle 30"/>
          <p:cNvSpPr/>
          <p:nvPr/>
        </p:nvSpPr>
        <p:spPr>
          <a:xfrm>
            <a:off x="3892220" y="43434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2</a:t>
            </a:r>
          </a:p>
        </p:txBody>
      </p:sp>
      <p:sp>
        <p:nvSpPr>
          <p:cNvPr id="32" name="Rectangle 31"/>
          <p:cNvSpPr/>
          <p:nvPr/>
        </p:nvSpPr>
        <p:spPr>
          <a:xfrm>
            <a:off x="968702" y="4876800"/>
            <a:ext cx="1610337" cy="338554"/>
          </a:xfrm>
          <a:prstGeom prst="rect">
            <a:avLst/>
          </a:prstGeom>
        </p:spPr>
        <p:txBody>
          <a:bodyPr wrap="none">
            <a:spAutoFit/>
          </a:bodyPr>
          <a:lstStyle/>
          <a:p>
            <a:pPr algn="r" eaLnBrk="0" hangingPunct="0"/>
            <a:r>
              <a:rPr lang="en-US" sz="1600" dirty="0" smtClean="0">
                <a:solidFill>
                  <a:srgbClr val="FFFFFF"/>
                </a:solidFill>
                <a:latin typeface="Arial" charset="0"/>
                <a:ea typeface="ＭＳ Ｐゴシック" charset="0"/>
                <a:cs typeface="ＭＳ Ｐゴシック" charset="0"/>
              </a:rPr>
              <a:t>Chemotherapy*</a:t>
            </a:r>
          </a:p>
        </p:txBody>
      </p:sp>
      <p:sp>
        <p:nvSpPr>
          <p:cNvPr id="34" name="Rectangle 33"/>
          <p:cNvSpPr/>
          <p:nvPr/>
        </p:nvSpPr>
        <p:spPr>
          <a:xfrm>
            <a:off x="6940220" y="48768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8</a:t>
            </a:r>
          </a:p>
        </p:txBody>
      </p:sp>
      <p:sp>
        <p:nvSpPr>
          <p:cNvPr id="35" name="Rectangle 34"/>
          <p:cNvSpPr/>
          <p:nvPr/>
        </p:nvSpPr>
        <p:spPr>
          <a:xfrm>
            <a:off x="152400" y="5841831"/>
            <a:ext cx="8763000" cy="523220"/>
          </a:xfrm>
          <a:prstGeom prst="rect">
            <a:avLst/>
          </a:prstGeom>
        </p:spPr>
        <p:txBody>
          <a:bodyPr wrap="square" anchor="b">
            <a:spAutoFit/>
          </a:bodyPr>
          <a:lstStyle/>
          <a:p>
            <a:pPr eaLnBrk="0" hangingPunct="0">
              <a:spcBef>
                <a:spcPts val="600"/>
              </a:spcBef>
            </a:pPr>
            <a:r>
              <a:rPr lang="en-US" sz="1400" dirty="0" smtClean="0">
                <a:solidFill>
                  <a:srgbClr val="FFFFFF"/>
                </a:solidFill>
                <a:latin typeface="Arial" charset="0"/>
                <a:ea typeface="ＭＳ Ｐゴシック" charset="0"/>
                <a:cs typeface="ＭＳ Ｐゴシック" charset="0"/>
              </a:rPr>
              <a:t>* </a:t>
            </a:r>
            <a:r>
              <a:rPr lang="en-US" sz="1400" dirty="0" err="1" smtClean="0">
                <a:solidFill>
                  <a:srgbClr val="FFFFFF"/>
                </a:solidFill>
                <a:latin typeface="Arial" charset="0"/>
                <a:ea typeface="ＭＳ Ｐゴシック" charset="0"/>
                <a:cs typeface="ＭＳ Ｐゴシック" charset="0"/>
              </a:rPr>
              <a:t>Octreotide</a:t>
            </a:r>
            <a:r>
              <a:rPr lang="en-US" sz="1400" dirty="0" smtClean="0">
                <a:solidFill>
                  <a:srgbClr val="FFFFFF"/>
                </a:solidFill>
                <a:latin typeface="Arial" charset="0"/>
                <a:ea typeface="ＭＳ Ｐゴシック" charset="0"/>
                <a:cs typeface="ＭＳ Ｐゴシック" charset="0"/>
              </a:rPr>
              <a:t> + </a:t>
            </a:r>
            <a:r>
              <a:rPr lang="en-US" sz="1400" dirty="0" err="1" smtClean="0">
                <a:solidFill>
                  <a:srgbClr val="FFFFFF"/>
                </a:solidFill>
                <a:latin typeface="Arial" charset="0"/>
                <a:ea typeface="ＭＳ Ｐゴシック" charset="0"/>
                <a:cs typeface="ＭＳ Ｐゴシック" charset="0"/>
              </a:rPr>
              <a:t>sunitinib</a:t>
            </a:r>
            <a:r>
              <a:rPr lang="en-US" sz="1400" dirty="0" smtClean="0">
                <a:solidFill>
                  <a:srgbClr val="FFFFFF"/>
                </a:solidFill>
                <a:latin typeface="Arial" charset="0"/>
                <a:ea typeface="ＭＳ Ｐゴシック" charset="0"/>
                <a:cs typeface="ＭＳ Ｐゴシック" charset="0"/>
              </a:rPr>
              <a:t>; 5-FU + DTIC + </a:t>
            </a:r>
            <a:r>
              <a:rPr lang="en-US" sz="1400" dirty="0" err="1" smtClean="0">
                <a:solidFill>
                  <a:srgbClr val="FFFFFF"/>
                </a:solidFill>
                <a:latin typeface="Arial" charset="0"/>
                <a:ea typeface="ＭＳ Ｐゴシック" charset="0"/>
                <a:cs typeface="ＭＳ Ｐゴシック" charset="0"/>
              </a:rPr>
              <a:t>cisplatin</a:t>
            </a:r>
            <a:r>
              <a:rPr lang="en-US" sz="1400" dirty="0" smtClean="0">
                <a:solidFill>
                  <a:srgbClr val="FFFFFF"/>
                </a:solidFill>
                <a:latin typeface="Arial" charset="0"/>
                <a:ea typeface="ＭＳ Ｐゴシック" charset="0"/>
                <a:cs typeface="ＭＳ Ｐゴシック" charset="0"/>
              </a:rPr>
              <a:t>; </a:t>
            </a:r>
            <a:r>
              <a:rPr lang="en-US" sz="1400" dirty="0" err="1" smtClean="0">
                <a:solidFill>
                  <a:srgbClr val="FFFFFF"/>
                </a:solidFill>
                <a:latin typeface="Arial" charset="0"/>
                <a:ea typeface="ＭＳ Ｐゴシック" charset="0"/>
                <a:cs typeface="ＭＳ Ｐゴシック" charset="0"/>
              </a:rPr>
              <a:t>octreotide</a:t>
            </a:r>
            <a:r>
              <a:rPr lang="en-US" sz="1400" dirty="0" smtClean="0">
                <a:solidFill>
                  <a:srgbClr val="FFFFFF"/>
                </a:solidFill>
                <a:latin typeface="Arial" charset="0"/>
                <a:ea typeface="ＭＳ Ｐゴシック" charset="0"/>
                <a:cs typeface="ＭＳ Ｐゴシック" charset="0"/>
              </a:rPr>
              <a:t> + </a:t>
            </a:r>
            <a:r>
              <a:rPr lang="en-US" sz="1400" dirty="0" err="1" smtClean="0">
                <a:solidFill>
                  <a:srgbClr val="FFFFFF"/>
                </a:solidFill>
                <a:latin typeface="Arial" charset="0"/>
                <a:ea typeface="ＭＳ Ｐゴシック" charset="0"/>
                <a:cs typeface="ＭＳ Ｐゴシック" charset="0"/>
              </a:rPr>
              <a:t>everolimus</a:t>
            </a:r>
            <a:r>
              <a:rPr lang="en-US" sz="1400" dirty="0" smtClean="0">
                <a:solidFill>
                  <a:srgbClr val="FFFFFF"/>
                </a:solidFill>
                <a:latin typeface="Arial" charset="0"/>
                <a:ea typeface="ＭＳ Ｐゴシック" charset="0"/>
                <a:cs typeface="ＭＳ Ｐゴシック" charset="0"/>
              </a:rPr>
              <a:t>; </a:t>
            </a:r>
            <a:r>
              <a:rPr lang="en-US" sz="1400" dirty="0" err="1" smtClean="0">
                <a:solidFill>
                  <a:srgbClr val="FFFFFF"/>
                </a:solidFill>
                <a:latin typeface="Arial" charset="0"/>
                <a:ea typeface="ＭＳ Ｐゴシック" charset="0"/>
                <a:cs typeface="ＭＳ Ｐゴシック" charset="0"/>
              </a:rPr>
              <a:t>streptozocin</a:t>
            </a:r>
            <a:r>
              <a:rPr lang="en-US" sz="1400" dirty="0" smtClean="0">
                <a:solidFill>
                  <a:srgbClr val="FFFFFF"/>
                </a:solidFill>
                <a:latin typeface="Arial" charset="0"/>
                <a:ea typeface="ＭＳ Ｐゴシック" charset="0"/>
                <a:cs typeface="ＭＳ Ｐゴシック" charset="0"/>
              </a:rPr>
              <a:t>/doxorubicin; </a:t>
            </a:r>
            <a:r>
              <a:rPr lang="en-US" sz="1400" dirty="0" err="1" smtClean="0">
                <a:solidFill>
                  <a:srgbClr val="FFFFFF"/>
                </a:solidFill>
                <a:latin typeface="Arial" charset="0"/>
                <a:ea typeface="ＭＳ Ｐゴシック" charset="0"/>
                <a:cs typeface="ＭＳ Ｐゴシック" charset="0"/>
              </a:rPr>
              <a:t>temozolomide</a:t>
            </a:r>
            <a:r>
              <a:rPr lang="en-US" sz="1400" dirty="0" smtClean="0">
                <a:solidFill>
                  <a:srgbClr val="FFFFFF"/>
                </a:solidFill>
                <a:latin typeface="Arial" charset="0"/>
                <a:ea typeface="ＭＳ Ｐゴシック" charset="0"/>
                <a:cs typeface="ＭＳ Ｐゴシック" charset="0"/>
              </a:rPr>
              <a:t>; chemotherapy</a:t>
            </a:r>
          </a:p>
        </p:txBody>
      </p:sp>
    </p:spTree>
    <p:extLst>
      <p:ext uri="{BB962C8B-B14F-4D97-AF65-F5344CB8AC3E}">
        <p14:creationId xmlns:p14="http://schemas.microsoft.com/office/powerpoint/2010/main" val="3369987970"/>
      </p:ext>
    </p:extLst>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685800" y="381000"/>
            <a:ext cx="7848600" cy="1676400"/>
          </a:xfrm>
          <a:effectLst/>
        </p:spPr>
        <p:txBody>
          <a:bodyPr/>
          <a:lstStyle/>
          <a:p>
            <a:pPr eaLnBrk="1" hangingPunct="1">
              <a:defRPr/>
            </a:pPr>
            <a:r>
              <a:rPr lang="en-US" sz="3200" dirty="0" smtClean="0">
                <a:effectLst>
                  <a:outerShdw blurRad="38100" dist="38100" dir="2700000" algn="tl">
                    <a:srgbClr val="000000"/>
                  </a:outerShdw>
                </a:effectLst>
                <a:latin typeface="Arial" charset="0"/>
              </a:rPr>
              <a:t>Metastatic Neuroendocrine Tumors:</a:t>
            </a:r>
            <a:br>
              <a:rPr lang="en-US" sz="3200" dirty="0" smtClean="0">
                <a:effectLst>
                  <a:outerShdw blurRad="38100" dist="38100" dir="2700000" algn="tl">
                    <a:srgbClr val="000000"/>
                  </a:outerShdw>
                </a:effectLst>
                <a:latin typeface="Arial" charset="0"/>
              </a:rPr>
            </a:br>
            <a:r>
              <a:rPr lang="en-US" sz="3200" dirty="0" smtClean="0">
                <a:effectLst>
                  <a:outerShdw blurRad="38100" dist="38100" dir="2700000" algn="tl">
                    <a:srgbClr val="000000"/>
                  </a:outerShdw>
                </a:effectLst>
                <a:latin typeface="Arial" charset="0"/>
              </a:rPr>
              <a:t>What are the Systemic </a:t>
            </a:r>
            <a:br>
              <a:rPr lang="en-US" sz="3200" dirty="0" smtClean="0">
                <a:effectLst>
                  <a:outerShdw blurRad="38100" dist="38100" dir="2700000" algn="tl">
                    <a:srgbClr val="000000"/>
                  </a:outerShdw>
                </a:effectLst>
                <a:latin typeface="Arial" charset="0"/>
              </a:rPr>
            </a:br>
            <a:r>
              <a:rPr lang="en-US" sz="3200" dirty="0" smtClean="0">
                <a:effectLst>
                  <a:outerShdw blurRad="38100" dist="38100" dir="2700000" algn="tl">
                    <a:srgbClr val="000000"/>
                  </a:outerShdw>
                </a:effectLst>
                <a:latin typeface="Arial" charset="0"/>
              </a:rPr>
              <a:t>Treatment Options?</a:t>
            </a:r>
          </a:p>
        </p:txBody>
      </p:sp>
      <p:sp>
        <p:nvSpPr>
          <p:cNvPr id="193538" name="Rectangle 3"/>
          <p:cNvSpPr>
            <a:spLocks noGrp="1" noChangeArrowheads="1"/>
          </p:cNvSpPr>
          <p:nvPr>
            <p:ph type="body" idx="1"/>
          </p:nvPr>
        </p:nvSpPr>
        <p:spPr>
          <a:xfrm>
            <a:off x="609600" y="2209800"/>
            <a:ext cx="7772400" cy="4114800"/>
          </a:xfrm>
        </p:spPr>
        <p:txBody>
          <a:bodyPr/>
          <a:lstStyle/>
          <a:p>
            <a:pPr eaLnBrk="1" hangingPunct="1">
              <a:buSzPct val="70000"/>
            </a:pPr>
            <a:r>
              <a:rPr lang="en-US" dirty="0" err="1" smtClean="0">
                <a:latin typeface="Arial" charset="0"/>
              </a:rPr>
              <a:t>Somatostatin</a:t>
            </a:r>
            <a:r>
              <a:rPr lang="en-US" dirty="0" smtClean="0">
                <a:latin typeface="Arial" charset="0"/>
              </a:rPr>
              <a:t> Analogs</a:t>
            </a:r>
          </a:p>
          <a:p>
            <a:pPr eaLnBrk="1" hangingPunct="1">
              <a:buSzPct val="70000"/>
            </a:pPr>
            <a:r>
              <a:rPr lang="en-US" dirty="0" smtClean="0">
                <a:latin typeface="Arial" charset="0"/>
              </a:rPr>
              <a:t>Interferon</a:t>
            </a:r>
          </a:p>
          <a:p>
            <a:pPr eaLnBrk="1" hangingPunct="1">
              <a:buSzPct val="70000"/>
            </a:pPr>
            <a:r>
              <a:rPr lang="en-US" dirty="0" err="1" smtClean="0">
                <a:latin typeface="Arial" charset="0"/>
              </a:rPr>
              <a:t>Cytotoxic</a:t>
            </a:r>
            <a:r>
              <a:rPr lang="en-US" dirty="0" smtClean="0">
                <a:latin typeface="Arial" charset="0"/>
              </a:rPr>
              <a:t> Chemotherapy</a:t>
            </a:r>
          </a:p>
          <a:p>
            <a:pPr eaLnBrk="1" hangingPunct="1">
              <a:buSzPct val="70000"/>
            </a:pPr>
            <a:r>
              <a:rPr lang="en-US" dirty="0" smtClean="0">
                <a:latin typeface="Arial" charset="0"/>
              </a:rPr>
              <a:t>“Targeted” Therapies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2"/>
          <p:cNvSpPr>
            <a:spLocks noGrp="1" noChangeArrowheads="1"/>
          </p:cNvSpPr>
          <p:nvPr>
            <p:ph type="title" idx="4294967295"/>
          </p:nvPr>
        </p:nvSpPr>
        <p:spPr>
          <a:xfrm>
            <a:off x="685800" y="0"/>
            <a:ext cx="7772400" cy="1143000"/>
          </a:xfrm>
        </p:spPr>
        <p:txBody>
          <a:bodyPr/>
          <a:lstStyle/>
          <a:p>
            <a:pPr eaLnBrk="1" hangingPunct="1"/>
            <a:r>
              <a:rPr lang="en-US" sz="3200" dirty="0" smtClean="0">
                <a:latin typeface="Arial" charset="0"/>
              </a:rPr>
              <a:t>Carcinoid Syndrome</a:t>
            </a:r>
          </a:p>
        </p:txBody>
      </p:sp>
      <p:sp>
        <p:nvSpPr>
          <p:cNvPr id="194562" name="Rectangle 3"/>
          <p:cNvSpPr>
            <a:spLocks noGrp="1" noChangeArrowheads="1"/>
          </p:cNvSpPr>
          <p:nvPr>
            <p:ph type="body" idx="4294967295"/>
          </p:nvPr>
        </p:nvSpPr>
        <p:spPr>
          <a:xfrm>
            <a:off x="457200" y="1828800"/>
            <a:ext cx="4267200" cy="2057400"/>
          </a:xfrm>
        </p:spPr>
        <p:txBody>
          <a:bodyPr/>
          <a:lstStyle/>
          <a:p>
            <a:pPr eaLnBrk="1" hangingPunct="1">
              <a:spcBef>
                <a:spcPts val="2376"/>
              </a:spcBef>
            </a:pPr>
            <a:r>
              <a:rPr lang="en-US" sz="2400" dirty="0" smtClean="0">
                <a:latin typeface="Arial" charset="0"/>
              </a:rPr>
              <a:t>Caused by secretion of serotonin and other neuropeptides into systemic circulation</a:t>
            </a:r>
          </a:p>
          <a:p>
            <a:pPr eaLnBrk="1" hangingPunct="1">
              <a:spcBef>
                <a:spcPts val="2376"/>
              </a:spcBef>
            </a:pPr>
            <a:r>
              <a:rPr lang="en-US" sz="2400" dirty="0" smtClean="0">
                <a:latin typeface="Arial" charset="0"/>
              </a:rPr>
              <a:t>Treated with </a:t>
            </a:r>
            <a:r>
              <a:rPr lang="en-US" sz="2400" dirty="0" err="1" smtClean="0">
                <a:latin typeface="Arial" charset="0"/>
              </a:rPr>
              <a:t>somatostatin</a:t>
            </a:r>
            <a:r>
              <a:rPr lang="en-US" sz="2400" dirty="0" smtClean="0">
                <a:latin typeface="Arial" charset="0"/>
              </a:rPr>
              <a:t> analogs</a:t>
            </a:r>
          </a:p>
        </p:txBody>
      </p:sp>
      <p:sp>
        <p:nvSpPr>
          <p:cNvPr id="8" name="Rectangle 3"/>
          <p:cNvSpPr txBox="1">
            <a:spLocks noChangeArrowheads="1"/>
          </p:cNvSpPr>
          <p:nvPr/>
        </p:nvSpPr>
        <p:spPr bwMode="auto">
          <a:xfrm>
            <a:off x="4800600" y="1828800"/>
            <a:ext cx="40386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2400" dirty="0">
                <a:latin typeface="Arial" charset="0"/>
              </a:rPr>
              <a:t>Manifested by episodic flushing, diarrhea, and eventual right sided </a:t>
            </a:r>
            <a:r>
              <a:rPr lang="en-US" sz="2400" dirty="0" err="1">
                <a:latin typeface="Arial" charset="0"/>
              </a:rPr>
              <a:t>valvular</a:t>
            </a:r>
            <a:r>
              <a:rPr lang="en-US" sz="2400" dirty="0">
                <a:latin typeface="Arial" charset="0"/>
              </a:rPr>
              <a:t> heart disease</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2"/>
          <p:cNvSpPr>
            <a:spLocks noGrp="1" noChangeArrowheads="1"/>
          </p:cNvSpPr>
          <p:nvPr>
            <p:ph type="title" idx="4294967295"/>
          </p:nvPr>
        </p:nvSpPr>
        <p:spPr>
          <a:xfrm>
            <a:off x="0" y="122238"/>
            <a:ext cx="9144000" cy="1044575"/>
          </a:xfrm>
        </p:spPr>
        <p:txBody>
          <a:bodyPr/>
          <a:lstStyle/>
          <a:p>
            <a:r>
              <a:rPr lang="en-US" sz="2000" dirty="0" smtClean="0"/>
              <a:t/>
            </a:r>
            <a:br>
              <a:rPr lang="en-US" sz="2000" dirty="0" smtClean="0"/>
            </a:br>
            <a:r>
              <a:rPr lang="en-US" sz="3000" dirty="0" err="1" smtClean="0">
                <a:latin typeface="Arial" charset="0"/>
              </a:rPr>
              <a:t>Antiproliferative</a:t>
            </a:r>
            <a:r>
              <a:rPr lang="en-US" sz="3000" dirty="0" smtClean="0">
                <a:latin typeface="Arial" charset="0"/>
              </a:rPr>
              <a:t> Effect of </a:t>
            </a:r>
            <a:r>
              <a:rPr lang="en-US" sz="3000" dirty="0" err="1" smtClean="0">
                <a:latin typeface="Arial" charset="0"/>
              </a:rPr>
              <a:t>Somatostatin</a:t>
            </a:r>
            <a:r>
              <a:rPr lang="en-US" sz="3000" dirty="0" smtClean="0">
                <a:latin typeface="Arial" charset="0"/>
              </a:rPr>
              <a:t> Analogs and/or Interferon-α in Neuroendocrine Tumors</a:t>
            </a:r>
          </a:p>
        </p:txBody>
      </p:sp>
      <p:graphicFrame>
        <p:nvGraphicFramePr>
          <p:cNvPr id="108547" name="Object 3"/>
          <p:cNvGraphicFramePr>
            <a:graphicFrameLocks noGrp="1" noChangeAspect="1"/>
          </p:cNvGraphicFramePr>
          <p:nvPr>
            <p:ph type="chart" idx="4294967295"/>
            <p:extLst>
              <p:ext uri="{D42A27DB-BD31-4B8C-83A1-F6EECF244321}">
                <p14:modId xmlns:p14="http://schemas.microsoft.com/office/powerpoint/2010/main" val="4167466256"/>
              </p:ext>
            </p:extLst>
          </p:nvPr>
        </p:nvGraphicFramePr>
        <p:xfrm>
          <a:off x="914400" y="1477962"/>
          <a:ext cx="7661275" cy="4694238"/>
        </p:xfrm>
        <a:graphic>
          <a:graphicData uri="http://schemas.openxmlformats.org/presentationml/2006/ole">
            <mc:AlternateContent xmlns:mc="http://schemas.openxmlformats.org/markup-compatibility/2006">
              <mc:Choice xmlns:v="urn:schemas-microsoft-com:vml" Requires="v">
                <p:oleObj spid="_x0000_s108594" name="Chart" r:id="rId5" imgW="7772400" imgH="4762433" progId="MSGraph.Chart.8">
                  <p:embed followColorScheme="full"/>
                </p:oleObj>
              </mc:Choice>
              <mc:Fallback>
                <p:oleObj name="Chart" r:id="rId5" imgW="7772400" imgH="4762433" progId="MSGraph.Chart.8">
                  <p:embed followColorScheme="full"/>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1477962"/>
                        <a:ext cx="7661275" cy="4694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49" name="Text Box 4"/>
          <p:cNvSpPr txBox="1">
            <a:spLocks noChangeArrowheads="1"/>
          </p:cNvSpPr>
          <p:nvPr/>
        </p:nvSpPr>
        <p:spPr bwMode="auto">
          <a:xfrm>
            <a:off x="381000" y="6290846"/>
            <a:ext cx="7239000" cy="338554"/>
          </a:xfrm>
          <a:prstGeom prst="rect">
            <a:avLst/>
          </a:prstGeom>
          <a:noFill/>
          <a:ln w="9525">
            <a:noFill/>
            <a:miter lim="800000"/>
            <a:headEnd/>
            <a:tailEnd/>
          </a:ln>
        </p:spPr>
        <p:txBody>
          <a:bodyPr anchor="b">
            <a:spAutoFit/>
          </a:bodyPr>
          <a:lstStyle/>
          <a:p>
            <a:pPr eaLnBrk="0" hangingPunct="0">
              <a:spcBef>
                <a:spcPct val="50000"/>
              </a:spcBef>
            </a:pPr>
            <a:r>
              <a:rPr lang="en-US" sz="1600" dirty="0" err="1">
                <a:latin typeface="Arial" charset="0"/>
              </a:rPr>
              <a:t>Faiss</a:t>
            </a:r>
            <a:r>
              <a:rPr lang="en-US" sz="1600" dirty="0">
                <a:latin typeface="Arial" charset="0"/>
              </a:rPr>
              <a:t> </a:t>
            </a:r>
            <a:r>
              <a:rPr lang="en-US" sz="1600" dirty="0" smtClean="0">
                <a:latin typeface="Arial" charset="0"/>
              </a:rPr>
              <a:t>S et </a:t>
            </a:r>
            <a:r>
              <a:rPr lang="en-US" sz="1600" dirty="0">
                <a:latin typeface="Arial" charset="0"/>
              </a:rPr>
              <a:t>al. </a:t>
            </a:r>
            <a:r>
              <a:rPr lang="en-US" sz="1600" i="1" dirty="0">
                <a:latin typeface="Arial" charset="0"/>
              </a:rPr>
              <a:t>J </a:t>
            </a:r>
            <a:r>
              <a:rPr lang="en-US" sz="1600" i="1" dirty="0" err="1">
                <a:latin typeface="Arial" charset="0"/>
              </a:rPr>
              <a:t>Clin</a:t>
            </a:r>
            <a:r>
              <a:rPr lang="en-US" sz="1600" i="1" dirty="0">
                <a:latin typeface="Arial" charset="0"/>
              </a:rPr>
              <a:t> </a:t>
            </a:r>
            <a:r>
              <a:rPr lang="en-US" sz="1600" i="1" dirty="0" err="1">
                <a:latin typeface="Arial" charset="0"/>
              </a:rPr>
              <a:t>Oncol</a:t>
            </a:r>
            <a:r>
              <a:rPr lang="en-US" sz="1600" dirty="0">
                <a:latin typeface="Arial" charset="0"/>
              </a:rPr>
              <a:t>. 2003;21:2689-2696.</a:t>
            </a:r>
          </a:p>
        </p:txBody>
      </p:sp>
      <p:sp>
        <p:nvSpPr>
          <p:cNvPr id="108550" name="Text Box 5"/>
          <p:cNvSpPr txBox="1">
            <a:spLocks noChangeArrowheads="1"/>
          </p:cNvSpPr>
          <p:nvPr/>
        </p:nvSpPr>
        <p:spPr bwMode="blackWhite">
          <a:xfrm>
            <a:off x="2209800" y="4297362"/>
            <a:ext cx="1404938" cy="330200"/>
          </a:xfrm>
          <a:prstGeom prst="rect">
            <a:avLst/>
          </a:prstGeom>
          <a:solidFill>
            <a:srgbClr val="000099"/>
          </a:solidFill>
          <a:ln w="25400">
            <a:solidFill>
              <a:schemeClr val="accent2"/>
            </a:solidFill>
            <a:miter lim="800000"/>
            <a:headEnd/>
            <a:tailEnd/>
          </a:ln>
        </p:spPr>
        <p:txBody>
          <a:bodyPr lIns="0" tIns="0" rIns="0" bIns="0" anchor="ctr">
            <a:spAutoFit/>
          </a:bodyPr>
          <a:lstStyle/>
          <a:p>
            <a:pPr algn="ctr">
              <a:spcBef>
                <a:spcPct val="50000"/>
              </a:spcBef>
            </a:pPr>
            <a:r>
              <a:rPr lang="en-US" sz="2000">
                <a:latin typeface="Arial" charset="0"/>
              </a:rPr>
              <a:t>RR= 4.0%</a:t>
            </a:r>
          </a:p>
        </p:txBody>
      </p:sp>
      <p:sp>
        <p:nvSpPr>
          <p:cNvPr id="108551" name="Text Box 6"/>
          <p:cNvSpPr txBox="1">
            <a:spLocks noChangeArrowheads="1"/>
          </p:cNvSpPr>
          <p:nvPr/>
        </p:nvSpPr>
        <p:spPr bwMode="blackWhite">
          <a:xfrm>
            <a:off x="4343400" y="4297362"/>
            <a:ext cx="1485900" cy="330200"/>
          </a:xfrm>
          <a:prstGeom prst="rect">
            <a:avLst/>
          </a:prstGeom>
          <a:solidFill>
            <a:srgbClr val="000099"/>
          </a:solidFill>
          <a:ln w="25400">
            <a:solidFill>
              <a:schemeClr val="accent2"/>
            </a:solidFill>
            <a:miter lim="800000"/>
            <a:headEnd/>
            <a:tailEnd/>
          </a:ln>
        </p:spPr>
        <p:txBody>
          <a:bodyPr lIns="0" tIns="0" rIns="0" bIns="0" anchor="ctr">
            <a:spAutoFit/>
          </a:bodyPr>
          <a:lstStyle/>
          <a:p>
            <a:pPr algn="ctr">
              <a:spcBef>
                <a:spcPct val="50000"/>
              </a:spcBef>
            </a:pPr>
            <a:r>
              <a:rPr lang="en-US" sz="2000">
                <a:latin typeface="Arial" charset="0"/>
              </a:rPr>
              <a:t>RR= 3.7%</a:t>
            </a:r>
          </a:p>
        </p:txBody>
      </p:sp>
      <p:sp>
        <p:nvSpPr>
          <p:cNvPr id="108552" name="Text Box 7"/>
          <p:cNvSpPr txBox="1">
            <a:spLocks noChangeArrowheads="1"/>
          </p:cNvSpPr>
          <p:nvPr/>
        </p:nvSpPr>
        <p:spPr bwMode="blackWhite">
          <a:xfrm>
            <a:off x="6477000" y="4068762"/>
            <a:ext cx="1323975" cy="330200"/>
          </a:xfrm>
          <a:prstGeom prst="rect">
            <a:avLst/>
          </a:prstGeom>
          <a:solidFill>
            <a:srgbClr val="000099"/>
          </a:solidFill>
          <a:ln w="25400">
            <a:solidFill>
              <a:schemeClr val="accent2"/>
            </a:solidFill>
            <a:miter lim="800000"/>
            <a:headEnd/>
            <a:tailEnd/>
          </a:ln>
        </p:spPr>
        <p:txBody>
          <a:bodyPr lIns="0" tIns="0" rIns="0" bIns="0" anchor="ctr">
            <a:spAutoFit/>
          </a:bodyPr>
          <a:lstStyle/>
          <a:p>
            <a:pPr algn="ctr">
              <a:spcBef>
                <a:spcPct val="50000"/>
              </a:spcBef>
            </a:pPr>
            <a:r>
              <a:rPr lang="en-US" sz="2000">
                <a:latin typeface="Arial" charset="0"/>
              </a:rPr>
              <a:t>RR= 7.1%</a:t>
            </a:r>
          </a:p>
        </p:txBody>
      </p:sp>
    </p:spTree>
    <p:custDataLst>
      <p:tags r:id="rId2"/>
    </p:custData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2.0"/>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0"/>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00"/>
  <p:tag name="USESECONDARYMONITOR" val="True"/>
  <p:tag name="PARTICIPANTSINLEADERBOARD" val="10"/>
  <p:tag name="INCLUDENONRESPONDERS" val="False"/>
  <p:tag name="SAVECSVWITHSESSION" val="False"/>
  <p:tag name="DISPLAYNAME" val="True"/>
  <p:tag name="PRRESPONSE7" val="4"/>
  <p:tag name="GRIDFONTSIZE" val="12"/>
  <p:tag name="STDCHART" val="0"/>
  <p:tag name="RESPTABLESTYLE" val="-1"/>
  <p:tag name="CUSTOMCELLBACKCOLOR1" val="-657956"/>
  <p:tag name="PRRESPONSE4" val="7"/>
  <p:tag name="ADVANCEDSETTINGSVIEW" val="False"/>
  <p:tag name="DELIMITERS" val="3.1"/>
  <p:tag name="TPFULLVERSION" val="4.3.2.1178"/>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Default Design">
  <a:themeElements>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1853</TotalTime>
  <Words>1357</Words>
  <Application>Microsoft Macintosh PowerPoint</Application>
  <PresentationFormat>On-screen Show (4:3)</PresentationFormat>
  <Paragraphs>235</Paragraphs>
  <Slides>24</Slides>
  <Notes>24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27" baseType="lpstr">
      <vt:lpstr>Default Design</vt:lpstr>
      <vt:lpstr>Blank Presentation</vt:lpstr>
      <vt:lpstr>Chart</vt:lpstr>
      <vt:lpstr>PowerPoint Presentation</vt:lpstr>
      <vt:lpstr>Systemic Treatment Options for Advanced Neuroendocrine Tumors</vt:lpstr>
      <vt:lpstr>PowerPoint Presentation</vt:lpstr>
      <vt:lpstr>PowerPoint Presentation</vt:lpstr>
      <vt:lpstr>PowerPoint Presentation</vt:lpstr>
      <vt:lpstr>What is your usual first-line systemic treatment in higher-volume, symptomatic visceral pancreatic NET? </vt:lpstr>
      <vt:lpstr>Metastatic Neuroendocrine Tumors: What are the Systemic  Treatment Options?</vt:lpstr>
      <vt:lpstr>Carcinoid Syndrome</vt:lpstr>
      <vt:lpstr> Antiproliferative Effect of Somatostatin Analogs and/or Interferon-α in Neuroendocrine Tumors</vt:lpstr>
      <vt:lpstr>Placebo-Controlled Randomized Study of Octreotide LAR vs Placebo in Patients with Metastatic Neuroendocrine Midgut Tumors (PROMID)</vt:lpstr>
      <vt:lpstr>Streptozocin/5FU vs Doxorubicin/5FU in Advanced Carcinoid (ECOG-E1281)</vt:lpstr>
      <vt:lpstr>Streptozocin-Based Therapy for Pancreatic NET </vt:lpstr>
      <vt:lpstr>Temozolomide-Based Therapy in Pancreatic NET </vt:lpstr>
      <vt:lpstr>PowerPoint Presentation</vt:lpstr>
      <vt:lpstr>Phase III, Randomized, Double-Blind Study of Sunitinib vs. Placebo in Patients with Advanced, Progressive, Well-Differentiated Pancreatic Neuroendocrine Tumors</vt:lpstr>
      <vt:lpstr>Sunitinib in pNET: Investigator-Assessed Progression-Free Survival</vt:lpstr>
      <vt:lpstr>S0518: Phase III Prospective Randomized Comparison of Depot Octreotide Plus Interferon Alpha versus Depot Octreotide Plus Bevacizumab in Patients with Advanced, Poor Prognosis Carcinoid Tumors</vt:lpstr>
      <vt:lpstr>RADIANT-3: Everolimus vs. Placebo in Advanced Pancreatic NET</vt:lpstr>
      <vt:lpstr>Investigator-Assessed Progression-Free Survival</vt:lpstr>
      <vt:lpstr>RADIANT 2: Octreotide with or without  Everolimus in Advanced Carcinoid Tumors</vt:lpstr>
      <vt:lpstr>RADIANT 2: PFS by Local Investigator Review  </vt:lpstr>
      <vt:lpstr> RADIANT 2: PFS by Central Review*</vt:lpstr>
      <vt:lpstr>CALGB 80701: Randomized Phase II Study of Everolimus Alone or in Combination with Bevacizumab in Advanced Pancreatic NET</vt:lpstr>
      <vt:lpstr>NETS: Multiple Treatment Options</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101</cp:revision>
  <dcterms:created xsi:type="dcterms:W3CDTF">2008-01-16T16:25:15Z</dcterms:created>
  <dcterms:modified xsi:type="dcterms:W3CDTF">2013-03-14T17:39:29Z</dcterms:modified>
  <cp:category/>
</cp:coreProperties>
</file>