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drawings/drawing2.xml" ContentType="application/vnd.openxmlformats-officedocument.drawingml.chartshape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 id="2147483675" r:id="rId2"/>
  </p:sldMasterIdLst>
  <p:notesMasterIdLst>
    <p:notesMasterId r:id="rId28"/>
  </p:notesMasterIdLst>
  <p:sldIdLst>
    <p:sldId id="328" r:id="rId3"/>
    <p:sldId id="256" r:id="rId4"/>
    <p:sldId id="329" r:id="rId5"/>
    <p:sldId id="322" r:id="rId6"/>
    <p:sldId id="330" r:id="rId7"/>
    <p:sldId id="323" r:id="rId8"/>
    <p:sldId id="257" r:id="rId9"/>
    <p:sldId id="260" r:id="rId10"/>
    <p:sldId id="320" r:id="rId11"/>
    <p:sldId id="272" r:id="rId12"/>
    <p:sldId id="312" r:id="rId13"/>
    <p:sldId id="274" r:id="rId14"/>
    <p:sldId id="313" r:id="rId15"/>
    <p:sldId id="314" r:id="rId16"/>
    <p:sldId id="311" r:id="rId17"/>
    <p:sldId id="316" r:id="rId18"/>
    <p:sldId id="315" r:id="rId19"/>
    <p:sldId id="277" r:id="rId20"/>
    <p:sldId id="276" r:id="rId21"/>
    <p:sldId id="278" r:id="rId22"/>
    <p:sldId id="279" r:id="rId23"/>
    <p:sldId id="331" r:id="rId24"/>
    <p:sldId id="324" r:id="rId25"/>
    <p:sldId id="332" r:id="rId26"/>
    <p:sldId id="325"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AF0"/>
    <a:srgbClr val="D9D4E0"/>
    <a:srgbClr val="8066A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108" autoAdjust="0"/>
    <p:restoredTop sz="96273" autoAdjust="0"/>
  </p:normalViewPr>
  <p:slideViewPr>
    <p:cSldViewPr snapToGrid="0" snapToObjects="1">
      <p:cViewPr>
        <p:scale>
          <a:sx n="100" d="100"/>
          <a:sy n="100" d="100"/>
        </p:scale>
        <p:origin x="-1840" y="-32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varScale="1">
        <p:scale>
          <a:sx n="84" d="100"/>
          <a:sy n="84" d="100"/>
        </p:scale>
        <p:origin x="-2944"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2.xlsx"/><Relationship Id="rId3"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package" Target="../embeddings/Microsoft_Excel_Sheet4.xlsx"/><Relationship Id="rId3"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01240464100866"/>
          <c:y val="0.0448275862068965"/>
          <c:w val="0.52383533249932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Sheet1!$A$2:$A$9</c:f>
              <c:strCache>
                <c:ptCount val="8"/>
                <c:pt idx="0">
                  <c:v>Other</c:v>
                </c:pt>
                <c:pt idx="1">
                  <c:v>Capecitabine</c:v>
                </c:pt>
                <c:pt idx="2">
                  <c:v>Gemcitabine + other chemotherapy</c:v>
                </c:pt>
                <c:pt idx="3">
                  <c:v>Gemcitabine + erlotinib</c:v>
                </c:pt>
                <c:pt idx="5">
                  <c:v>Gemcitabine alone</c:v>
                </c:pt>
                <c:pt idx="6">
                  <c:v>FOLFOX</c:v>
                </c:pt>
                <c:pt idx="7">
                  <c:v>FOLFIRINOX</c:v>
                </c:pt>
              </c:strCache>
            </c:strRef>
          </c:cat>
          <c:val>
            <c:numRef>
              <c:f>Sheet1!$B$2:$B$9</c:f>
              <c:numCache>
                <c:formatCode>0%</c:formatCode>
                <c:ptCount val="8"/>
                <c:pt idx="0">
                  <c:v>0.02</c:v>
                </c:pt>
                <c:pt idx="1">
                  <c:v>0.02</c:v>
                </c:pt>
                <c:pt idx="2">
                  <c:v>0.1</c:v>
                </c:pt>
                <c:pt idx="3">
                  <c:v>0.03</c:v>
                </c:pt>
                <c:pt idx="4">
                  <c:v>0.19</c:v>
                </c:pt>
                <c:pt idx="5">
                  <c:v>0.08</c:v>
                </c:pt>
                <c:pt idx="6">
                  <c:v>0.02</c:v>
                </c:pt>
                <c:pt idx="7">
                  <c:v>0.56</c:v>
                </c:pt>
              </c:numCache>
            </c:numRef>
          </c:val>
        </c:ser>
        <c:dLbls>
          <c:showLegendKey val="0"/>
          <c:showVal val="0"/>
          <c:showCatName val="0"/>
          <c:showSerName val="0"/>
          <c:showPercent val="0"/>
          <c:showBubbleSize val="0"/>
        </c:dLbls>
        <c:gapWidth val="150"/>
        <c:axId val="381395704"/>
        <c:axId val="326055176"/>
      </c:barChart>
      <c:catAx>
        <c:axId val="381395704"/>
        <c:scaling>
          <c:orientation val="minMax"/>
        </c:scaling>
        <c:delete val="0"/>
        <c:axPos val="l"/>
        <c:majorTickMark val="out"/>
        <c:minorTickMark val="none"/>
        <c:tickLblPos val="nextTo"/>
        <c:txPr>
          <a:bodyPr/>
          <a:lstStyle/>
          <a:p>
            <a:pPr algn="r">
              <a:defRPr sz="1600"/>
            </a:pPr>
            <a:endParaRPr lang="en-US"/>
          </a:p>
        </c:txPr>
        <c:crossAx val="326055176"/>
        <c:crosses val="autoZero"/>
        <c:auto val="1"/>
        <c:lblAlgn val="ctr"/>
        <c:lblOffset val="100"/>
        <c:noMultiLvlLbl val="0"/>
      </c:catAx>
      <c:valAx>
        <c:axId val="326055176"/>
        <c:scaling>
          <c:orientation val="minMax"/>
        </c:scaling>
        <c:delete val="0"/>
        <c:axPos val="b"/>
        <c:numFmt formatCode="0%" sourceLinked="1"/>
        <c:majorTickMark val="out"/>
        <c:minorTickMark val="none"/>
        <c:tickLblPos val="nextTo"/>
        <c:txPr>
          <a:bodyPr/>
          <a:lstStyle/>
          <a:p>
            <a:pPr>
              <a:defRPr sz="1600"/>
            </a:pPr>
            <a:endParaRPr lang="en-US"/>
          </a:p>
        </c:txPr>
        <c:crossAx val="381395704"/>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01240464100866"/>
          <c:y val="0.0448275862068965"/>
          <c:w val="0.52383533249932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Sheet1!$A$2:$A$9</c:f>
              <c:strCache>
                <c:ptCount val="8"/>
                <c:pt idx="0">
                  <c:v>Other</c:v>
                </c:pt>
                <c:pt idx="1">
                  <c:v>Capecitabine</c:v>
                </c:pt>
                <c:pt idx="2">
                  <c:v>Gemcitabine + other chemotherapy</c:v>
                </c:pt>
                <c:pt idx="3">
                  <c:v>Gemcitabine + erlotinib</c:v>
                </c:pt>
                <c:pt idx="5">
                  <c:v>Gemcitabine alone</c:v>
                </c:pt>
                <c:pt idx="6">
                  <c:v>FOLFOX</c:v>
                </c:pt>
                <c:pt idx="7">
                  <c:v>FOLFIRINOX</c:v>
                </c:pt>
              </c:strCache>
            </c:strRef>
          </c:cat>
          <c:val>
            <c:numRef>
              <c:f>Sheet1!$B$2:$B$9</c:f>
              <c:numCache>
                <c:formatCode>0%</c:formatCode>
                <c:ptCount val="8"/>
                <c:pt idx="0">
                  <c:v>0.05</c:v>
                </c:pt>
                <c:pt idx="1">
                  <c:v>0.02</c:v>
                </c:pt>
                <c:pt idx="2">
                  <c:v>0.05</c:v>
                </c:pt>
                <c:pt idx="3">
                  <c:v>0.05</c:v>
                </c:pt>
                <c:pt idx="4">
                  <c:v>0.37</c:v>
                </c:pt>
                <c:pt idx="5">
                  <c:v>0.33</c:v>
                </c:pt>
                <c:pt idx="6">
                  <c:v>0.03</c:v>
                </c:pt>
                <c:pt idx="7">
                  <c:v>0.11</c:v>
                </c:pt>
              </c:numCache>
            </c:numRef>
          </c:val>
        </c:ser>
        <c:dLbls>
          <c:showLegendKey val="0"/>
          <c:showVal val="0"/>
          <c:showCatName val="0"/>
          <c:showSerName val="0"/>
          <c:showPercent val="0"/>
          <c:showBubbleSize val="0"/>
        </c:dLbls>
        <c:gapWidth val="150"/>
        <c:axId val="335400936"/>
        <c:axId val="353453960"/>
      </c:barChart>
      <c:catAx>
        <c:axId val="335400936"/>
        <c:scaling>
          <c:orientation val="minMax"/>
        </c:scaling>
        <c:delete val="0"/>
        <c:axPos val="l"/>
        <c:majorTickMark val="out"/>
        <c:minorTickMark val="none"/>
        <c:tickLblPos val="nextTo"/>
        <c:txPr>
          <a:bodyPr/>
          <a:lstStyle/>
          <a:p>
            <a:pPr algn="r">
              <a:defRPr sz="1600"/>
            </a:pPr>
            <a:endParaRPr lang="en-US"/>
          </a:p>
        </c:txPr>
        <c:crossAx val="353453960"/>
        <c:crosses val="autoZero"/>
        <c:auto val="1"/>
        <c:lblAlgn val="ctr"/>
        <c:lblOffset val="100"/>
        <c:noMultiLvlLbl val="0"/>
      </c:catAx>
      <c:valAx>
        <c:axId val="353453960"/>
        <c:scaling>
          <c:orientation val="minMax"/>
        </c:scaling>
        <c:delete val="0"/>
        <c:axPos val="b"/>
        <c:numFmt formatCode="0%" sourceLinked="1"/>
        <c:majorTickMark val="out"/>
        <c:minorTickMark val="none"/>
        <c:tickLblPos val="nextTo"/>
        <c:txPr>
          <a:bodyPr/>
          <a:lstStyle/>
          <a:p>
            <a:pPr>
              <a:defRPr sz="1600"/>
            </a:pPr>
            <a:endParaRPr lang="en-US"/>
          </a:p>
        </c:txPr>
        <c:crossAx val="335400936"/>
        <c:crosses val="autoZero"/>
        <c:crossBetween val="between"/>
      </c:valAx>
    </c:plotArea>
    <c:plotVisOnly val="1"/>
    <c:dispBlanksAs val="gap"/>
    <c:showDLblsOverMax val="0"/>
  </c:chart>
  <c:txPr>
    <a:bodyPr/>
    <a:lstStyle/>
    <a:p>
      <a:pPr>
        <a:defRPr sz="1800"/>
      </a:pPr>
      <a:endParaRPr lang="en-US"/>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3670370642922"/>
          <c:y val="0.0448275862068965"/>
          <c:w val="0.70140542595726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Sheet1!$A$2:$A$3</c:f>
              <c:strCache>
                <c:ptCount val="2"/>
                <c:pt idx="0">
                  <c:v>No</c:v>
                </c:pt>
                <c:pt idx="1">
                  <c:v>Yes</c:v>
                </c:pt>
              </c:strCache>
            </c:strRef>
          </c:cat>
          <c:val>
            <c:numRef>
              <c:f>Sheet1!$B$2:$B$3</c:f>
              <c:numCache>
                <c:formatCode>0%</c:formatCode>
                <c:ptCount val="2"/>
                <c:pt idx="0">
                  <c:v>0.9</c:v>
                </c:pt>
                <c:pt idx="1">
                  <c:v>0.1</c:v>
                </c:pt>
              </c:numCache>
            </c:numRef>
          </c:val>
        </c:ser>
        <c:dLbls>
          <c:showLegendKey val="0"/>
          <c:showVal val="0"/>
          <c:showCatName val="0"/>
          <c:showSerName val="0"/>
          <c:showPercent val="0"/>
          <c:showBubbleSize val="0"/>
        </c:dLbls>
        <c:gapWidth val="150"/>
        <c:axId val="544612904"/>
        <c:axId val="396766104"/>
      </c:barChart>
      <c:catAx>
        <c:axId val="544612904"/>
        <c:scaling>
          <c:orientation val="minMax"/>
        </c:scaling>
        <c:delete val="0"/>
        <c:axPos val="l"/>
        <c:majorTickMark val="out"/>
        <c:minorTickMark val="none"/>
        <c:tickLblPos val="nextTo"/>
        <c:txPr>
          <a:bodyPr/>
          <a:lstStyle/>
          <a:p>
            <a:pPr algn="r">
              <a:defRPr sz="1600"/>
            </a:pPr>
            <a:endParaRPr lang="en-US"/>
          </a:p>
        </c:txPr>
        <c:crossAx val="396766104"/>
        <c:crosses val="autoZero"/>
        <c:auto val="1"/>
        <c:lblAlgn val="ctr"/>
        <c:lblOffset val="100"/>
        <c:noMultiLvlLbl val="0"/>
      </c:catAx>
      <c:valAx>
        <c:axId val="396766104"/>
        <c:scaling>
          <c:orientation val="minMax"/>
        </c:scaling>
        <c:delete val="0"/>
        <c:axPos val="b"/>
        <c:numFmt formatCode="0%" sourceLinked="1"/>
        <c:majorTickMark val="out"/>
        <c:minorTickMark val="none"/>
        <c:tickLblPos val="nextTo"/>
        <c:txPr>
          <a:bodyPr/>
          <a:lstStyle/>
          <a:p>
            <a:pPr>
              <a:defRPr sz="1600"/>
            </a:pPr>
            <a:endParaRPr lang="en-US"/>
          </a:p>
        </c:txPr>
        <c:crossAx val="544612904"/>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82548875315819"/>
          <c:y val="0.0448275862068965"/>
          <c:w val="0.542526921284372"/>
          <c:h val="0.83154059190877"/>
        </c:manualLayout>
      </c:layout>
      <c:barChart>
        <c:barDir val="bar"/>
        <c:grouping val="clustered"/>
        <c:varyColors val="0"/>
        <c:ser>
          <c:idx val="0"/>
          <c:order val="0"/>
          <c:tx>
            <c:strRef>
              <c:f>Sheet1!$B$1</c:f>
              <c:strCache>
                <c:ptCount val="1"/>
                <c:pt idx="0">
                  <c:v>0</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Sheet1!$A$2:$A$6</c:f>
              <c:strCache>
                <c:ptCount val="5"/>
                <c:pt idx="0">
                  <c:v>Other</c:v>
                </c:pt>
                <c:pt idx="1">
                  <c:v>Fluoropyrimidine</c:v>
                </c:pt>
                <c:pt idx="2">
                  <c:v>Gemcitabine + erlotinib</c:v>
                </c:pt>
                <c:pt idx="4">
                  <c:v>Gemcitabine alone</c:v>
                </c:pt>
              </c:strCache>
            </c:strRef>
          </c:cat>
          <c:val>
            <c:numRef>
              <c:f>Sheet1!$B$2:$B$6</c:f>
              <c:numCache>
                <c:formatCode>0%</c:formatCode>
                <c:ptCount val="5"/>
                <c:pt idx="0">
                  <c:v>0.03</c:v>
                </c:pt>
                <c:pt idx="1">
                  <c:v>0.0</c:v>
                </c:pt>
                <c:pt idx="2">
                  <c:v>0.13</c:v>
                </c:pt>
                <c:pt idx="3">
                  <c:v>0.68</c:v>
                </c:pt>
                <c:pt idx="4">
                  <c:v>0.16</c:v>
                </c:pt>
              </c:numCache>
            </c:numRef>
          </c:val>
        </c:ser>
        <c:dLbls>
          <c:showLegendKey val="0"/>
          <c:showVal val="0"/>
          <c:showCatName val="0"/>
          <c:showSerName val="0"/>
          <c:showPercent val="0"/>
          <c:showBubbleSize val="0"/>
        </c:dLbls>
        <c:gapWidth val="150"/>
        <c:axId val="382970856"/>
        <c:axId val="703928712"/>
      </c:barChart>
      <c:catAx>
        <c:axId val="382970856"/>
        <c:scaling>
          <c:orientation val="minMax"/>
        </c:scaling>
        <c:delete val="0"/>
        <c:axPos val="l"/>
        <c:majorTickMark val="out"/>
        <c:minorTickMark val="none"/>
        <c:tickLblPos val="nextTo"/>
        <c:txPr>
          <a:bodyPr/>
          <a:lstStyle/>
          <a:p>
            <a:pPr algn="r">
              <a:defRPr sz="1600"/>
            </a:pPr>
            <a:endParaRPr lang="en-US"/>
          </a:p>
        </c:txPr>
        <c:crossAx val="703928712"/>
        <c:crosses val="autoZero"/>
        <c:auto val="1"/>
        <c:lblAlgn val="ctr"/>
        <c:lblOffset val="100"/>
        <c:noMultiLvlLbl val="0"/>
      </c:catAx>
      <c:valAx>
        <c:axId val="703928712"/>
        <c:scaling>
          <c:orientation val="minMax"/>
        </c:scaling>
        <c:delete val="0"/>
        <c:axPos val="b"/>
        <c:numFmt formatCode="0%" sourceLinked="1"/>
        <c:majorTickMark val="out"/>
        <c:minorTickMark val="none"/>
        <c:tickLblPos val="nextTo"/>
        <c:txPr>
          <a:bodyPr/>
          <a:lstStyle/>
          <a:p>
            <a:pPr>
              <a:defRPr sz="1600"/>
            </a:pPr>
            <a:endParaRPr lang="en-US"/>
          </a:p>
        </c:txPr>
        <c:crossAx val="382970856"/>
        <c:crosses val="autoZero"/>
        <c:crossBetween val="between"/>
      </c:valAx>
    </c:plotArea>
    <c:plotVisOnly val="1"/>
    <c:dispBlanksAs val="gap"/>
    <c:showDLblsOverMax val="0"/>
  </c:chart>
  <c:txPr>
    <a:bodyPr/>
    <a:lstStyle/>
    <a:p>
      <a:pPr>
        <a:defRPr sz="1800"/>
      </a:pPr>
      <a:endParaRPr lang="en-US"/>
    </a:p>
  </c:tx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0.02083</cdr:x>
      <cdr:y>0.3641</cdr:y>
    </cdr:from>
    <cdr:to>
      <cdr:x>0.39099</cdr:x>
      <cdr:y>0.44205</cdr:y>
    </cdr:to>
    <cdr:sp macro="" textlink="">
      <cdr:nvSpPr>
        <cdr:cNvPr id="2" name="TextBox 1"/>
        <cdr:cNvSpPr txBox="1"/>
      </cdr:nvSpPr>
      <cdr:spPr>
        <a:xfrm xmlns:a="http://schemas.openxmlformats.org/drawingml/2006/main">
          <a:off x="169864" y="1581436"/>
          <a:ext cx="3018037" cy="33855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pPr algn="r"/>
          <a:r>
            <a:rPr lang="en-US" sz="1600" dirty="0">
              <a:solidFill>
                <a:srgbClr val="FFFFFF"/>
              </a:solidFill>
              <a:latin typeface="Arial"/>
              <a:ea typeface="Calibri"/>
              <a:cs typeface="Arial"/>
            </a:rPr>
            <a:t>Gemcitabine + </a:t>
          </a:r>
          <a:r>
            <a:rPr lang="en-US" sz="1600" i="1" dirty="0">
              <a:solidFill>
                <a:srgbClr val="FFFFFF"/>
              </a:solidFill>
              <a:latin typeface="Arial"/>
              <a:ea typeface="Calibri"/>
              <a:cs typeface="Arial"/>
            </a:rPr>
            <a:t>nab</a:t>
          </a:r>
          <a:r>
            <a:rPr lang="en-US" sz="1600" dirty="0">
              <a:solidFill>
                <a:srgbClr val="FFFFFF"/>
              </a:solidFill>
              <a:latin typeface="Arial"/>
              <a:ea typeface="Calibri"/>
              <a:cs typeface="Arial"/>
            </a:rPr>
            <a:t> paclitaxel</a:t>
          </a:r>
          <a:endParaRPr lang="en-US" sz="1600" dirty="0">
            <a:solidFill>
              <a:srgbClr val="FFFFFF"/>
            </a:solidFill>
            <a:latin typeface="Arial"/>
            <a:cs typeface="Aria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0.25333</cdr:y>
    </cdr:from>
    <cdr:to>
      <cdr:x>0.37016</cdr:x>
      <cdr:y>0.33128</cdr:y>
    </cdr:to>
    <cdr:sp macro="" textlink="">
      <cdr:nvSpPr>
        <cdr:cNvPr id="2" name="TextBox 1"/>
        <cdr:cNvSpPr txBox="1"/>
      </cdr:nvSpPr>
      <cdr:spPr>
        <a:xfrm xmlns:a="http://schemas.openxmlformats.org/drawingml/2006/main">
          <a:off x="0" y="1100313"/>
          <a:ext cx="3018037" cy="33855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en-US" sz="1600" dirty="0">
              <a:solidFill>
                <a:srgbClr val="FFFFFF"/>
              </a:solidFill>
              <a:latin typeface="Arial"/>
              <a:ea typeface="Calibri"/>
              <a:cs typeface="Arial"/>
            </a:rPr>
            <a:t>Gemcitabine + </a:t>
          </a:r>
          <a:r>
            <a:rPr lang="en-US" sz="1600" i="1" dirty="0">
              <a:solidFill>
                <a:srgbClr val="FFFFFF"/>
              </a:solidFill>
              <a:latin typeface="Arial"/>
              <a:ea typeface="Calibri"/>
              <a:cs typeface="Arial"/>
            </a:rPr>
            <a:t>nab</a:t>
          </a:r>
          <a:r>
            <a:rPr lang="en-US" sz="1600" dirty="0">
              <a:solidFill>
                <a:srgbClr val="FFFFFF"/>
              </a:solidFill>
              <a:latin typeface="Arial"/>
              <a:ea typeface="Calibri"/>
              <a:cs typeface="Arial"/>
            </a:rPr>
            <a:t> paclitaxel</a:t>
          </a:r>
          <a:endParaRPr lang="en-US" sz="1600" dirty="0">
            <a:solidFill>
              <a:srgbClr val="FFFFFF"/>
            </a:solidFill>
            <a:latin typeface="Arial"/>
            <a:cs typeface="Aria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8264B5-EADD-994C-9175-1FD4B44C44DE}" type="datetimeFigureOut">
              <a:rPr lang="en-US" smtClean="0"/>
              <a:pPr/>
              <a:t>3/1/13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40FCBB-BACA-A446-99E0-95F91C8D5563}" type="slidenum">
              <a:rPr lang="en-US" smtClean="0"/>
              <a:pPr/>
              <a:t>‹#›</a:t>
            </a:fld>
            <a:endParaRPr lang="en-US"/>
          </a:p>
        </p:txBody>
      </p:sp>
    </p:spTree>
    <p:extLst>
      <p:ext uri="{BB962C8B-B14F-4D97-AF65-F5344CB8AC3E}">
        <p14:creationId xmlns:p14="http://schemas.microsoft.com/office/powerpoint/2010/main" val="95468557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1</a:t>
            </a:fld>
            <a:endParaRPr lang="en-US"/>
          </a:p>
        </p:txBody>
      </p:sp>
    </p:spTree>
    <p:extLst>
      <p:ext uri="{BB962C8B-B14F-4D97-AF65-F5344CB8AC3E}">
        <p14:creationId xmlns:p14="http://schemas.microsoft.com/office/powerpoint/2010/main" val="22066422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body" idx="1"/>
          </p:nvPr>
        </p:nvSpPr>
        <p:spPr>
          <a:noFill/>
          <a:ln w="9525"/>
        </p:spPr>
        <p:txBody>
          <a:bodyPr lIns="90832" tIns="44618" rIns="90832" bIns="44618"/>
          <a:lstStyle/>
          <a:p>
            <a:endParaRPr lang="en-US" dirty="0" smtClean="0">
              <a:latin typeface="Arial" pitchFamily="34" charset="0"/>
            </a:endParaRPr>
          </a:p>
        </p:txBody>
      </p:sp>
      <p:sp>
        <p:nvSpPr>
          <p:cNvPr id="80899" name="Rectangle 3"/>
          <p:cNvSpPr>
            <a:spLocks noGrp="1" noRot="1" noChangeAspect="1" noChangeArrowheads="1" noTextEdit="1"/>
          </p:cNvSpPr>
          <p:nvPr>
            <p:ph type="sldImg"/>
          </p:nvPr>
        </p:nvSpPr>
        <p:spPr>
          <a:xfrm>
            <a:off x="1160463" y="693738"/>
            <a:ext cx="4548187" cy="3413125"/>
          </a:xfrm>
          <a:ln cap="flat"/>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p:txBody>
          <a:bodyPr/>
          <a:lstStyle/>
          <a:p>
            <a:pPr>
              <a:defRPr/>
            </a:pPr>
            <a:fld id="{8433E276-8D15-6440-B855-A46770510C41}" type="slidenum">
              <a:rPr lang="en-US"/>
              <a:pPr>
                <a:defRPr/>
              </a:pPr>
              <a:t>11</a:t>
            </a:fld>
            <a:endParaRPr lang="en-US" dirty="0"/>
          </a:p>
        </p:txBody>
      </p:sp>
      <p:sp>
        <p:nvSpPr>
          <p:cNvPr id="30003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12</a:t>
            </a:fld>
            <a:endParaRPr lang="en-US"/>
          </a:p>
        </p:txBody>
      </p:sp>
    </p:spTree>
    <p:extLst>
      <p:ext uri="{BB962C8B-B14F-4D97-AF65-F5344CB8AC3E}">
        <p14:creationId xmlns:p14="http://schemas.microsoft.com/office/powerpoint/2010/main" val="31326881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13</a:t>
            </a:fld>
            <a:endParaRPr lang="en-US"/>
          </a:p>
        </p:txBody>
      </p:sp>
    </p:spTree>
    <p:extLst>
      <p:ext uri="{BB962C8B-B14F-4D97-AF65-F5344CB8AC3E}">
        <p14:creationId xmlns:p14="http://schemas.microsoft.com/office/powerpoint/2010/main" val="17193764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14</a:t>
            </a:fld>
            <a:endParaRPr lang="en-US"/>
          </a:p>
        </p:txBody>
      </p:sp>
    </p:spTree>
    <p:extLst>
      <p:ext uri="{BB962C8B-B14F-4D97-AF65-F5344CB8AC3E}">
        <p14:creationId xmlns:p14="http://schemas.microsoft.com/office/powerpoint/2010/main" val="20650190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15</a:t>
            </a:fld>
            <a:endParaRPr lang="en-US"/>
          </a:p>
        </p:txBody>
      </p:sp>
    </p:spTree>
    <p:extLst>
      <p:ext uri="{BB962C8B-B14F-4D97-AF65-F5344CB8AC3E}">
        <p14:creationId xmlns:p14="http://schemas.microsoft.com/office/powerpoint/2010/main" val="27036119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16</a:t>
            </a:fld>
            <a:endParaRPr lang="en-US"/>
          </a:p>
        </p:txBody>
      </p:sp>
    </p:spTree>
    <p:extLst>
      <p:ext uri="{BB962C8B-B14F-4D97-AF65-F5344CB8AC3E}">
        <p14:creationId xmlns:p14="http://schemas.microsoft.com/office/powerpoint/2010/main" val="40154866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17</a:t>
            </a:fld>
            <a:endParaRPr lang="en-US"/>
          </a:p>
        </p:txBody>
      </p:sp>
    </p:spTree>
    <p:extLst>
      <p:ext uri="{BB962C8B-B14F-4D97-AF65-F5344CB8AC3E}">
        <p14:creationId xmlns:p14="http://schemas.microsoft.com/office/powerpoint/2010/main" val="7273317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18</a:t>
            </a:fld>
            <a:endParaRPr lang="en-US"/>
          </a:p>
        </p:txBody>
      </p:sp>
    </p:spTree>
    <p:extLst>
      <p:ext uri="{BB962C8B-B14F-4D97-AF65-F5344CB8AC3E}">
        <p14:creationId xmlns:p14="http://schemas.microsoft.com/office/powerpoint/2010/main" val="38099516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19</a:t>
            </a:fld>
            <a:endParaRPr lang="en-US"/>
          </a:p>
        </p:txBody>
      </p:sp>
    </p:spTree>
    <p:extLst>
      <p:ext uri="{BB962C8B-B14F-4D97-AF65-F5344CB8AC3E}">
        <p14:creationId xmlns:p14="http://schemas.microsoft.com/office/powerpoint/2010/main" val="559291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2</a:t>
            </a:fld>
            <a:endParaRPr lang="en-US"/>
          </a:p>
        </p:txBody>
      </p:sp>
    </p:spTree>
    <p:extLst>
      <p:ext uri="{BB962C8B-B14F-4D97-AF65-F5344CB8AC3E}">
        <p14:creationId xmlns:p14="http://schemas.microsoft.com/office/powerpoint/2010/main" val="2073290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Comparing full prtocvol doses</a:t>
            </a:r>
            <a:endParaRPr lang="en-US" dirty="0"/>
          </a:p>
        </p:txBody>
      </p:sp>
      <p:sp>
        <p:nvSpPr>
          <p:cNvPr id="4" name="Slide Number Placeholder 3"/>
          <p:cNvSpPr>
            <a:spLocks noGrp="1"/>
          </p:cNvSpPr>
          <p:nvPr>
            <p:ph type="sldNum" sz="quarter" idx="10"/>
          </p:nvPr>
        </p:nvSpPr>
        <p:spPr/>
        <p:txBody>
          <a:bodyPr/>
          <a:lstStyle/>
          <a:p>
            <a:fld id="{4DAA0E4E-B44E-C34D-82A5-24FED41911AC}" type="slidenum">
              <a:rPr lang="en-US" smtClean="0"/>
              <a:pPr/>
              <a:t>20</a:t>
            </a:fld>
            <a:endParaRPr lang="en-US" dirty="0"/>
          </a:p>
        </p:txBody>
      </p:sp>
    </p:spTree>
    <p:extLst>
      <p:ext uri="{BB962C8B-B14F-4D97-AF65-F5344CB8AC3E}">
        <p14:creationId xmlns:p14="http://schemas.microsoft.com/office/powerpoint/2010/main" val="25626926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21</a:t>
            </a:fld>
            <a:endParaRPr lang="en-US"/>
          </a:p>
        </p:txBody>
      </p:sp>
    </p:spTree>
    <p:extLst>
      <p:ext uri="{BB962C8B-B14F-4D97-AF65-F5344CB8AC3E}">
        <p14:creationId xmlns:p14="http://schemas.microsoft.com/office/powerpoint/2010/main" val="23603833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22</a:t>
            </a:fld>
            <a:endParaRPr lang="en-US"/>
          </a:p>
        </p:txBody>
      </p:sp>
    </p:spTree>
    <p:extLst>
      <p:ext uri="{BB962C8B-B14F-4D97-AF65-F5344CB8AC3E}">
        <p14:creationId xmlns:p14="http://schemas.microsoft.com/office/powerpoint/2010/main" val="9069621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23</a:t>
            </a:fld>
            <a:endParaRPr lang="en-US"/>
          </a:p>
        </p:txBody>
      </p:sp>
    </p:spTree>
    <p:extLst>
      <p:ext uri="{BB962C8B-B14F-4D97-AF65-F5344CB8AC3E}">
        <p14:creationId xmlns:p14="http://schemas.microsoft.com/office/powerpoint/2010/main" val="42252923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24</a:t>
            </a:fld>
            <a:endParaRPr lang="en-US"/>
          </a:p>
        </p:txBody>
      </p:sp>
    </p:spTree>
    <p:extLst>
      <p:ext uri="{BB962C8B-B14F-4D97-AF65-F5344CB8AC3E}">
        <p14:creationId xmlns:p14="http://schemas.microsoft.com/office/powerpoint/2010/main" val="40271993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25</a:t>
            </a:fld>
            <a:endParaRPr lang="en-US"/>
          </a:p>
        </p:txBody>
      </p:sp>
    </p:spTree>
    <p:extLst>
      <p:ext uri="{BB962C8B-B14F-4D97-AF65-F5344CB8AC3E}">
        <p14:creationId xmlns:p14="http://schemas.microsoft.com/office/powerpoint/2010/main" val="2182942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3</a:t>
            </a:fld>
            <a:endParaRPr lang="en-US"/>
          </a:p>
        </p:txBody>
      </p:sp>
    </p:spTree>
    <p:extLst>
      <p:ext uri="{BB962C8B-B14F-4D97-AF65-F5344CB8AC3E}">
        <p14:creationId xmlns:p14="http://schemas.microsoft.com/office/powerpoint/2010/main" val="3535331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4</a:t>
            </a:fld>
            <a:endParaRPr lang="en-US"/>
          </a:p>
        </p:txBody>
      </p:sp>
    </p:spTree>
    <p:extLst>
      <p:ext uri="{BB962C8B-B14F-4D97-AF65-F5344CB8AC3E}">
        <p14:creationId xmlns:p14="http://schemas.microsoft.com/office/powerpoint/2010/main" val="34586723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5</a:t>
            </a:fld>
            <a:endParaRPr lang="en-US"/>
          </a:p>
        </p:txBody>
      </p:sp>
    </p:spTree>
    <p:extLst>
      <p:ext uri="{BB962C8B-B14F-4D97-AF65-F5344CB8AC3E}">
        <p14:creationId xmlns:p14="http://schemas.microsoft.com/office/powerpoint/2010/main" val="2074498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6</a:t>
            </a:fld>
            <a:endParaRPr lang="en-US"/>
          </a:p>
        </p:txBody>
      </p:sp>
    </p:spTree>
    <p:extLst>
      <p:ext uri="{BB962C8B-B14F-4D97-AF65-F5344CB8AC3E}">
        <p14:creationId xmlns:p14="http://schemas.microsoft.com/office/powerpoint/2010/main" val="723814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7</a:t>
            </a:fld>
            <a:endParaRPr lang="en-US"/>
          </a:p>
        </p:txBody>
      </p:sp>
    </p:spTree>
    <p:extLst>
      <p:ext uri="{BB962C8B-B14F-4D97-AF65-F5344CB8AC3E}">
        <p14:creationId xmlns:p14="http://schemas.microsoft.com/office/powerpoint/2010/main" val="2174994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TextEdit="1"/>
          </p:cNvSpPr>
          <p:nvPr>
            <p:ph type="sldImg"/>
          </p:nvPr>
        </p:nvSpPr>
        <p:spPr>
          <a:ln/>
        </p:spPr>
      </p:sp>
      <p:sp>
        <p:nvSpPr>
          <p:cNvPr id="23554" name="Rectangle 3"/>
          <p:cNvSpPr>
            <a:spLocks noGrp="1"/>
          </p:cNvSpPr>
          <p:nvPr>
            <p:ph type="body" idx="1"/>
          </p:nvPr>
        </p:nvSpPr>
        <p:spPr/>
        <p:txBody>
          <a:bodyPr/>
          <a:lstStyle/>
          <a:p>
            <a:pPr eaLnBrk="1" hangingPunct="1">
              <a:defRPr/>
            </a:pPr>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40FCBB-BACA-A446-99E0-95F91C8D5563}" type="slidenum">
              <a:rPr lang="en-US" smtClean="0"/>
              <a:pPr/>
              <a:t>9</a:t>
            </a:fld>
            <a:endParaRPr lang="en-US"/>
          </a:p>
        </p:txBody>
      </p:sp>
    </p:spTree>
    <p:extLst>
      <p:ext uri="{BB962C8B-B14F-4D97-AF65-F5344CB8AC3E}">
        <p14:creationId xmlns:p14="http://schemas.microsoft.com/office/powerpoint/2010/main" val="719346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94269E-7986-5243-8FCE-A261EDB7F26F}" type="datetimeFigureOut">
              <a:rPr lang="en-US" smtClean="0"/>
              <a:pPr/>
              <a:t>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35D523-AA04-8542-8F39-19B05DC9EA70}" type="slidenum">
              <a:rPr lang="en-US" smtClean="0"/>
              <a:pPr/>
              <a:t>‹#›</a:t>
            </a:fld>
            <a:endParaRPr lang="en-US"/>
          </a:p>
        </p:txBody>
      </p:sp>
    </p:spTree>
    <p:extLst>
      <p:ext uri="{BB962C8B-B14F-4D97-AF65-F5344CB8AC3E}">
        <p14:creationId xmlns:p14="http://schemas.microsoft.com/office/powerpoint/2010/main" val="27020199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94269E-7986-5243-8FCE-A261EDB7F26F}" type="datetimeFigureOut">
              <a:rPr lang="en-US" smtClean="0"/>
              <a:pPr/>
              <a:t>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35D523-AA04-8542-8F39-19B05DC9EA70}" type="slidenum">
              <a:rPr lang="en-US" smtClean="0"/>
              <a:pPr/>
              <a:t>‹#›</a:t>
            </a:fld>
            <a:endParaRPr lang="en-US"/>
          </a:p>
        </p:txBody>
      </p:sp>
    </p:spTree>
    <p:extLst>
      <p:ext uri="{BB962C8B-B14F-4D97-AF65-F5344CB8AC3E}">
        <p14:creationId xmlns:p14="http://schemas.microsoft.com/office/powerpoint/2010/main" val="29494982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94269E-7986-5243-8FCE-A261EDB7F26F}" type="datetimeFigureOut">
              <a:rPr lang="en-US" smtClean="0"/>
              <a:pPr/>
              <a:t>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35D523-AA04-8542-8F39-19B05DC9EA70}" type="slidenum">
              <a:rPr lang="en-US" smtClean="0"/>
              <a:pPr/>
              <a:t>‹#›</a:t>
            </a:fld>
            <a:endParaRPr lang="en-US"/>
          </a:p>
        </p:txBody>
      </p:sp>
    </p:spTree>
    <p:extLst>
      <p:ext uri="{BB962C8B-B14F-4D97-AF65-F5344CB8AC3E}">
        <p14:creationId xmlns:p14="http://schemas.microsoft.com/office/powerpoint/2010/main" val="14279412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71513" y="685800"/>
            <a:ext cx="7750175" cy="57785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704850" y="2146300"/>
            <a:ext cx="3781425" cy="47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38675" y="2146300"/>
            <a:ext cx="3783013" cy="161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38675" y="2460625"/>
            <a:ext cx="3783013" cy="161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23192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406157723"/>
      </p:ext>
    </p:extLst>
  </p:cSld>
  <p:clrMapOvr>
    <a:masterClrMapping/>
  </p:clrMapOvr>
  <p:transition xmlns:p14="http://schemas.microsoft.com/office/powerpoint/2010/mai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4610573"/>
      </p:ext>
    </p:extLst>
  </p:cSld>
  <p:clrMapOvr>
    <a:masterClrMapping/>
  </p:clrMapOvr>
  <p:transition xmlns:p14="http://schemas.microsoft.com/office/powerpoint/2010/main"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68422959"/>
      </p:ext>
    </p:extLst>
  </p:cSld>
  <p:clrMapOvr>
    <a:masterClrMapping/>
  </p:clrMapOvr>
  <p:transition xmlns:p14="http://schemas.microsoft.com/office/powerpoint/2010/main"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3715194"/>
      </p:ext>
    </p:extLst>
  </p:cSld>
  <p:clrMapOvr>
    <a:masterClrMapping/>
  </p:clrMapOvr>
  <p:transition xmlns:p14="http://schemas.microsoft.com/office/powerpoint/2010/mai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3754626"/>
      </p:ext>
    </p:extLst>
  </p:cSld>
  <p:clrMapOvr>
    <a:masterClrMapping/>
  </p:clrMapOvr>
  <p:transition xmlns:p14="http://schemas.microsoft.com/office/powerpoint/2010/mai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56978807"/>
      </p:ext>
    </p:extLst>
  </p:cSld>
  <p:clrMapOvr>
    <a:masterClrMapping/>
  </p:clrMapOvr>
  <p:transition xmlns:p14="http://schemas.microsoft.com/office/powerpoint/2010/main"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3937997"/>
      </p:ext>
    </p:extLst>
  </p:cSld>
  <p:clrMapOvr>
    <a:masterClrMapping/>
  </p:clrMapOvr>
  <p:transition xmlns:p14="http://schemas.microsoft.com/office/powerpoint/2010/mai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94269E-7986-5243-8FCE-A261EDB7F26F}" type="datetimeFigureOut">
              <a:rPr lang="en-US" smtClean="0"/>
              <a:pPr/>
              <a:t>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35D523-AA04-8542-8F39-19B05DC9EA70}" type="slidenum">
              <a:rPr lang="en-US" smtClean="0"/>
              <a:pPr/>
              <a:t>‹#›</a:t>
            </a:fld>
            <a:endParaRPr lang="en-US"/>
          </a:p>
        </p:txBody>
      </p:sp>
    </p:spTree>
    <p:extLst>
      <p:ext uri="{BB962C8B-B14F-4D97-AF65-F5344CB8AC3E}">
        <p14:creationId xmlns:p14="http://schemas.microsoft.com/office/powerpoint/2010/main" val="22759333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65135549"/>
      </p:ext>
    </p:extLst>
  </p:cSld>
  <p:clrMapOvr>
    <a:masterClrMapping/>
  </p:clrMapOvr>
  <p:transition xmlns:p14="http://schemas.microsoft.com/office/powerpoint/2010/mai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4041434"/>
      </p:ext>
    </p:extLst>
  </p:cSld>
  <p:clrMapOvr>
    <a:masterClrMapping/>
  </p:clrMapOvr>
  <p:transition xmlns:p14="http://schemas.microsoft.com/office/powerpoint/2010/mai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68400132"/>
      </p:ext>
    </p:extLst>
  </p:cSld>
  <p:clrMapOvr>
    <a:masterClrMapping/>
  </p:clrMapOvr>
  <p:transition xmlns:p14="http://schemas.microsoft.com/office/powerpoint/2010/main"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93884634"/>
      </p:ext>
    </p:extLst>
  </p:cSld>
  <p:clrMapOvr>
    <a:masterClrMapping/>
  </p:clrMapOvr>
  <p:transition xmlns:p14="http://schemas.microsoft.com/office/powerpoint/2010/mai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94269E-7986-5243-8FCE-A261EDB7F26F}" type="datetimeFigureOut">
              <a:rPr lang="en-US" smtClean="0"/>
              <a:pPr/>
              <a:t>3/1/13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35D523-AA04-8542-8F39-19B05DC9EA70}" type="slidenum">
              <a:rPr lang="en-US" smtClean="0"/>
              <a:pPr/>
              <a:t>‹#›</a:t>
            </a:fld>
            <a:endParaRPr lang="en-US"/>
          </a:p>
        </p:txBody>
      </p:sp>
    </p:spTree>
    <p:extLst>
      <p:ext uri="{BB962C8B-B14F-4D97-AF65-F5344CB8AC3E}">
        <p14:creationId xmlns:p14="http://schemas.microsoft.com/office/powerpoint/2010/main" val="17989526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94269E-7986-5243-8FCE-A261EDB7F26F}" type="datetimeFigureOut">
              <a:rPr lang="en-US" smtClean="0"/>
              <a:pPr/>
              <a:t>3/1/13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35D523-AA04-8542-8F39-19B05DC9EA70}" type="slidenum">
              <a:rPr lang="en-US" smtClean="0"/>
              <a:pPr/>
              <a:t>‹#›</a:t>
            </a:fld>
            <a:endParaRPr lang="en-US"/>
          </a:p>
        </p:txBody>
      </p:sp>
    </p:spTree>
    <p:extLst>
      <p:ext uri="{BB962C8B-B14F-4D97-AF65-F5344CB8AC3E}">
        <p14:creationId xmlns:p14="http://schemas.microsoft.com/office/powerpoint/2010/main" val="10343016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94269E-7986-5243-8FCE-A261EDB7F26F}" type="datetimeFigureOut">
              <a:rPr lang="en-US" smtClean="0"/>
              <a:pPr/>
              <a:t>3/1/13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35D523-AA04-8542-8F39-19B05DC9EA70}" type="slidenum">
              <a:rPr lang="en-US" smtClean="0"/>
              <a:pPr/>
              <a:t>‹#›</a:t>
            </a:fld>
            <a:endParaRPr lang="en-US"/>
          </a:p>
        </p:txBody>
      </p:sp>
    </p:spTree>
    <p:extLst>
      <p:ext uri="{BB962C8B-B14F-4D97-AF65-F5344CB8AC3E}">
        <p14:creationId xmlns:p14="http://schemas.microsoft.com/office/powerpoint/2010/main" val="14179409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94269E-7986-5243-8FCE-A261EDB7F26F}" type="datetimeFigureOut">
              <a:rPr lang="en-US" smtClean="0"/>
              <a:pPr/>
              <a:t>3/1/13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35D523-AA04-8542-8F39-19B05DC9EA70}" type="slidenum">
              <a:rPr lang="en-US" smtClean="0"/>
              <a:pPr/>
              <a:t>‹#›</a:t>
            </a:fld>
            <a:endParaRPr lang="en-US"/>
          </a:p>
        </p:txBody>
      </p:sp>
    </p:spTree>
    <p:extLst>
      <p:ext uri="{BB962C8B-B14F-4D97-AF65-F5344CB8AC3E}">
        <p14:creationId xmlns:p14="http://schemas.microsoft.com/office/powerpoint/2010/main" val="6560677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94269E-7986-5243-8FCE-A261EDB7F26F}" type="datetimeFigureOut">
              <a:rPr lang="en-US" smtClean="0"/>
              <a:pPr/>
              <a:t>3/1/13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35D523-AA04-8542-8F39-19B05DC9EA70}" type="slidenum">
              <a:rPr lang="en-US" smtClean="0"/>
              <a:pPr/>
              <a:t>‹#›</a:t>
            </a:fld>
            <a:endParaRPr lang="en-US"/>
          </a:p>
        </p:txBody>
      </p:sp>
    </p:spTree>
    <p:extLst>
      <p:ext uri="{BB962C8B-B14F-4D97-AF65-F5344CB8AC3E}">
        <p14:creationId xmlns:p14="http://schemas.microsoft.com/office/powerpoint/2010/main" val="12491287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94269E-7986-5243-8FCE-A261EDB7F26F}" type="datetimeFigureOut">
              <a:rPr lang="en-US" smtClean="0"/>
              <a:pPr/>
              <a:t>3/1/13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35D523-AA04-8542-8F39-19B05DC9EA70}" type="slidenum">
              <a:rPr lang="en-US" smtClean="0"/>
              <a:pPr/>
              <a:t>‹#›</a:t>
            </a:fld>
            <a:endParaRPr lang="en-US"/>
          </a:p>
        </p:txBody>
      </p:sp>
    </p:spTree>
    <p:extLst>
      <p:ext uri="{BB962C8B-B14F-4D97-AF65-F5344CB8AC3E}">
        <p14:creationId xmlns:p14="http://schemas.microsoft.com/office/powerpoint/2010/main" val="27301161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94269E-7986-5243-8FCE-A261EDB7F26F}" type="datetimeFigureOut">
              <a:rPr lang="en-US" smtClean="0"/>
              <a:pPr/>
              <a:t>3/1/13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35D523-AA04-8542-8F39-19B05DC9EA70}" type="slidenum">
              <a:rPr lang="en-US" smtClean="0"/>
              <a:pPr/>
              <a:t>‹#›</a:t>
            </a:fld>
            <a:endParaRPr lang="en-US"/>
          </a:p>
        </p:txBody>
      </p:sp>
    </p:spTree>
    <p:extLst>
      <p:ext uri="{BB962C8B-B14F-4D97-AF65-F5344CB8AC3E}">
        <p14:creationId xmlns:p14="http://schemas.microsoft.com/office/powerpoint/2010/main" val="5065745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image" Target="../media/image1.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94269E-7986-5243-8FCE-A261EDB7F26F}" type="datetimeFigureOut">
              <a:rPr lang="en-US" smtClean="0"/>
              <a:pPr/>
              <a:t>3/1/13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35D523-AA04-8542-8F39-19B05DC9EA70}" type="slidenum">
              <a:rPr lang="en-US" smtClean="0"/>
              <a:pPr/>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 Id="rId3" Type="http://schemas.openxmlformats.org/officeDocument/2006/relationships/chart" Target="../charts/char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 Id="rId3"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 Id="rId3" Type="http://schemas.openxmlformats.org/officeDocument/2006/relationships/chart" Target="../charts/char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2400">
                <a:solidFill>
                  <a:schemeClr val="tx1"/>
                </a:solidFill>
                <a:latin typeface="Arial" charset="0"/>
                <a:ea typeface="ＭＳ Ｐゴシック" charset="0"/>
                <a:cs typeface="ＭＳ Ｐゴシック" charset="0"/>
              </a:defRPr>
            </a:lvl1pPr>
            <a:lvl2pPr marL="742950" indent="-285750" defTabSz="449263">
              <a:defRPr sz="2400">
                <a:solidFill>
                  <a:schemeClr val="tx1"/>
                </a:solidFill>
                <a:latin typeface="Arial" charset="0"/>
                <a:ea typeface="ＭＳ Ｐゴシック" charset="0"/>
              </a:defRPr>
            </a:lvl2pPr>
            <a:lvl3pPr marL="1143000" indent="-228600" defTabSz="449263">
              <a:defRPr sz="2400">
                <a:solidFill>
                  <a:schemeClr val="tx1"/>
                </a:solidFill>
                <a:latin typeface="Arial" charset="0"/>
                <a:ea typeface="ＭＳ Ｐゴシック" charset="0"/>
              </a:defRPr>
            </a:lvl3pPr>
            <a:lvl4pPr marL="1600200" indent="-228600" defTabSz="449263">
              <a:defRPr sz="2400">
                <a:solidFill>
                  <a:schemeClr val="tx1"/>
                </a:solidFill>
                <a:latin typeface="Arial" charset="0"/>
                <a:ea typeface="ＭＳ Ｐゴシック" charset="0"/>
              </a:defRPr>
            </a:lvl4pPr>
            <a:lvl5pPr marL="2057400" indent="-228600" defTabSz="449263">
              <a:defRPr sz="2400">
                <a:solidFill>
                  <a:schemeClr val="tx1"/>
                </a:solidFill>
                <a:latin typeface="Arial" charset="0"/>
                <a:ea typeface="ＭＳ Ｐゴシック" charset="0"/>
              </a:defRPr>
            </a:lvl5pPr>
            <a:lvl6pPr marL="2514600" indent="-228600" defTabSz="44926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44926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44926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449263"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ts val="800"/>
              </a:spcBef>
              <a:buClr>
                <a:srgbClr val="000000"/>
              </a:buClr>
              <a:buSzPct val="100000"/>
              <a:buFont typeface="Times New Roman" charset="0"/>
              <a:buNone/>
            </a:pPr>
            <a:r>
              <a:rPr lang="en-US" sz="2600" b="1">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p:txBody>
      </p:sp>
    </p:spTree>
    <p:extLst>
      <p:ext uri="{BB962C8B-B14F-4D97-AF65-F5344CB8AC3E}">
        <p14:creationId xmlns:p14="http://schemas.microsoft.com/office/powerpoint/2010/main" val="10740207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Text Box 4"/>
          <p:cNvSpPr txBox="1">
            <a:spLocks noChangeArrowheads="1"/>
          </p:cNvSpPr>
          <p:nvPr/>
        </p:nvSpPr>
        <p:spPr bwMode="auto">
          <a:xfrm>
            <a:off x="685800" y="5308600"/>
            <a:ext cx="7924800" cy="701675"/>
          </a:xfrm>
          <a:prstGeom prst="rect">
            <a:avLst/>
          </a:prstGeom>
          <a:noFill/>
          <a:ln w="12700">
            <a:noFill/>
            <a:miter lim="800000"/>
            <a:headEnd/>
            <a:tailEnd/>
          </a:ln>
        </p:spPr>
        <p:txBody>
          <a:bodyPr>
            <a:spAutoFit/>
          </a:bodyPr>
          <a:lstStyle/>
          <a:p>
            <a:pPr eaLnBrk="0" fontAlgn="base" hangingPunct="0">
              <a:spcBef>
                <a:spcPct val="50000"/>
              </a:spcBef>
              <a:spcAft>
                <a:spcPct val="0"/>
              </a:spcAft>
            </a:pPr>
            <a:endParaRPr lang="en-US" sz="4000" b="1" dirty="0"/>
          </a:p>
        </p:txBody>
      </p:sp>
      <p:sp>
        <p:nvSpPr>
          <p:cNvPr id="8" name="TextBox 7"/>
          <p:cNvSpPr txBox="1"/>
          <p:nvPr/>
        </p:nvSpPr>
        <p:spPr>
          <a:xfrm>
            <a:off x="152400" y="449163"/>
            <a:ext cx="8763000" cy="2785378"/>
          </a:xfrm>
          <a:prstGeom prst="rect">
            <a:avLst/>
          </a:prstGeom>
          <a:noFill/>
        </p:spPr>
        <p:txBody>
          <a:bodyPr wrap="square" rtlCol="0">
            <a:spAutoFit/>
          </a:bodyPr>
          <a:lstStyle/>
          <a:p>
            <a:pPr algn="ctr"/>
            <a:r>
              <a:rPr lang="en-US" sz="3500" b="1" dirty="0" smtClean="0"/>
              <a:t>Randomized Phase III Study of Weekly </a:t>
            </a:r>
            <a:br>
              <a:rPr lang="en-US" sz="3500" b="1" dirty="0" smtClean="0"/>
            </a:br>
            <a:r>
              <a:rPr lang="en-US" sz="3500" b="1" i="1" dirty="0" smtClean="0"/>
              <a:t>nab</a:t>
            </a:r>
            <a:r>
              <a:rPr lang="en-US" sz="3500" b="1" dirty="0" smtClean="0"/>
              <a:t>-Paclitaxel plus Gemcitabine vs Gemcitabine Alone in Patients with Metastatic Adenocarcinoma of the </a:t>
            </a:r>
            <a:br>
              <a:rPr lang="en-US" sz="3500" b="1" dirty="0" smtClean="0"/>
            </a:br>
            <a:r>
              <a:rPr lang="en-US" sz="3500" b="1" dirty="0" smtClean="0"/>
              <a:t>Pancreas (MPACT)</a:t>
            </a:r>
            <a:endParaRPr lang="en-US" sz="3500" b="1" dirty="0"/>
          </a:p>
        </p:txBody>
      </p:sp>
      <p:sp>
        <p:nvSpPr>
          <p:cNvPr id="9" name="Rectangle 8"/>
          <p:cNvSpPr/>
          <p:nvPr/>
        </p:nvSpPr>
        <p:spPr>
          <a:xfrm>
            <a:off x="304800" y="3728493"/>
            <a:ext cx="8534400" cy="523220"/>
          </a:xfrm>
          <a:prstGeom prst="rect">
            <a:avLst/>
          </a:prstGeom>
        </p:spPr>
        <p:txBody>
          <a:bodyPr wrap="square">
            <a:spAutoFit/>
          </a:bodyPr>
          <a:lstStyle/>
          <a:p>
            <a:pPr algn="ctr"/>
            <a:r>
              <a:rPr lang="en-US" sz="2800" b="1" dirty="0" smtClean="0"/>
              <a:t>Daniel D. Von Hoff,</a:t>
            </a:r>
            <a:r>
              <a:rPr lang="en-US" sz="2800" b="1" baseline="30000" dirty="0" smtClean="0"/>
              <a:t> </a:t>
            </a:r>
            <a:r>
              <a:rPr lang="en-US" sz="2800" b="1" dirty="0" smtClean="0"/>
              <a:t>et al.</a:t>
            </a:r>
            <a:endParaRPr lang="en-US" sz="2800" baseline="30000" dirty="0" smtClean="0"/>
          </a:p>
        </p:txBody>
      </p:sp>
      <p:sp>
        <p:nvSpPr>
          <p:cNvPr id="2" name="Rectangle 1"/>
          <p:cNvSpPr/>
          <p:nvPr/>
        </p:nvSpPr>
        <p:spPr>
          <a:xfrm>
            <a:off x="3022553" y="4756672"/>
            <a:ext cx="2781706" cy="830997"/>
          </a:xfrm>
          <a:prstGeom prst="rect">
            <a:avLst/>
          </a:prstGeom>
        </p:spPr>
        <p:txBody>
          <a:bodyPr wrap="none">
            <a:spAutoFit/>
          </a:bodyPr>
          <a:lstStyle/>
          <a:p>
            <a:pPr algn="ctr"/>
            <a:r>
              <a:rPr kumimoji="1" lang="en-US" altLang="ja-JP" sz="2400" b="1" i="1" dirty="0"/>
              <a:t>Abstract </a:t>
            </a:r>
            <a:r>
              <a:rPr kumimoji="1" lang="en-US" altLang="ja-JP" sz="2400" b="1" i="1" dirty="0" smtClean="0"/>
              <a:t>#LBA148</a:t>
            </a:r>
          </a:p>
          <a:p>
            <a:r>
              <a:rPr kumimoji="1" lang="en-US" altLang="ja-JP" sz="2400" b="1" i="1" dirty="0" smtClean="0"/>
              <a:t>GI Symposium 2013</a:t>
            </a:r>
            <a:endParaRPr kumimoji="1" lang="ja-JP" altLang="en-US" sz="2400" b="1" i="1" dirty="0"/>
          </a:p>
        </p:txBody>
      </p:sp>
    </p:spTree>
    <p:extLst>
      <p:ext uri="{BB962C8B-B14F-4D97-AF65-F5344CB8AC3E}">
        <p14:creationId xmlns:p14="http://schemas.microsoft.com/office/powerpoint/2010/main" val="2881548812"/>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idx="4294967295"/>
          </p:nvPr>
        </p:nvSpPr>
        <p:spPr>
          <a:xfrm>
            <a:off x="563563" y="171320"/>
            <a:ext cx="7772400" cy="1143000"/>
          </a:xfrm>
        </p:spPr>
        <p:txBody>
          <a:bodyPr>
            <a:normAutofit/>
          </a:bodyPr>
          <a:lstStyle/>
          <a:p>
            <a:pPr eaLnBrk="1" hangingPunct="1">
              <a:defRPr/>
            </a:pPr>
            <a:r>
              <a:rPr lang="en-US" sz="3600" b="1" dirty="0" smtClean="0">
                <a:cs typeface="+mj-cs"/>
              </a:rPr>
              <a:t>MPACT </a:t>
            </a:r>
            <a:endParaRPr lang="en-US" sz="3600" b="1" dirty="0" smtClean="0">
              <a:solidFill>
                <a:srgbClr val="FF0000"/>
              </a:solidFill>
              <a:cs typeface="+mj-cs"/>
            </a:endParaRPr>
          </a:p>
        </p:txBody>
      </p:sp>
      <p:sp>
        <p:nvSpPr>
          <p:cNvPr id="43010" name="Rectangle 3"/>
          <p:cNvSpPr>
            <a:spLocks noChangeArrowheads="1"/>
          </p:cNvSpPr>
          <p:nvPr/>
        </p:nvSpPr>
        <p:spPr bwMode="auto">
          <a:xfrm>
            <a:off x="228600" y="5486400"/>
            <a:ext cx="8609013"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eaLnBrk="0" hangingPunct="0">
              <a:spcBef>
                <a:spcPct val="20000"/>
              </a:spcBef>
              <a:spcAft>
                <a:spcPct val="20000"/>
              </a:spcAft>
              <a:buFontTx/>
              <a:buChar char="•"/>
            </a:pPr>
            <a:r>
              <a:rPr lang="en-US" sz="2400" b="1" dirty="0"/>
              <a:t>Primary </a:t>
            </a:r>
            <a:r>
              <a:rPr lang="en-US" sz="2400" b="1" dirty="0" smtClean="0"/>
              <a:t>endpoint</a:t>
            </a:r>
            <a:r>
              <a:rPr lang="en-US" sz="2400" b="1" dirty="0"/>
              <a:t>: survival</a:t>
            </a:r>
          </a:p>
          <a:p>
            <a:pPr marL="285750" indent="-285750" eaLnBrk="0" hangingPunct="0">
              <a:spcBef>
                <a:spcPct val="20000"/>
              </a:spcBef>
              <a:spcAft>
                <a:spcPct val="20000"/>
              </a:spcAft>
              <a:buFontTx/>
              <a:buChar char="•"/>
            </a:pPr>
            <a:r>
              <a:rPr lang="en-US" sz="2400" b="1" dirty="0"/>
              <a:t>Secondary endpoints: </a:t>
            </a:r>
            <a:r>
              <a:rPr lang="en-US" sz="2400" b="1" dirty="0" smtClean="0"/>
              <a:t>PFS, ORR</a:t>
            </a:r>
            <a:endParaRPr lang="en-US" sz="2400" b="1" dirty="0"/>
          </a:p>
        </p:txBody>
      </p:sp>
      <p:sp>
        <p:nvSpPr>
          <p:cNvPr id="43011" name="Line 4"/>
          <p:cNvSpPr>
            <a:spLocks noChangeShapeType="1"/>
          </p:cNvSpPr>
          <p:nvPr/>
        </p:nvSpPr>
        <p:spPr bwMode="auto">
          <a:xfrm>
            <a:off x="2254250" y="3328988"/>
            <a:ext cx="846138" cy="1587"/>
          </a:xfrm>
          <a:prstGeom prst="line">
            <a:avLst/>
          </a:prstGeom>
          <a:noFill/>
          <a:ln w="28575">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a:lstStyle/>
          <a:p>
            <a:endParaRPr lang="en-US" dirty="0"/>
          </a:p>
        </p:txBody>
      </p:sp>
      <p:sp>
        <p:nvSpPr>
          <p:cNvPr id="43012" name="Line 6"/>
          <p:cNvSpPr>
            <a:spLocks noChangeShapeType="1"/>
          </p:cNvSpPr>
          <p:nvPr/>
        </p:nvSpPr>
        <p:spPr bwMode="auto">
          <a:xfrm>
            <a:off x="3468688" y="2395538"/>
            <a:ext cx="969962" cy="4762"/>
          </a:xfrm>
          <a:prstGeom prst="line">
            <a:avLst/>
          </a:prstGeom>
          <a:noFill/>
          <a:ln w="28575">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a:lstStyle/>
          <a:p>
            <a:endParaRPr lang="en-US" dirty="0"/>
          </a:p>
        </p:txBody>
      </p:sp>
      <p:sp>
        <p:nvSpPr>
          <p:cNvPr id="96262" name="AutoShape 7"/>
          <p:cNvSpPr>
            <a:spLocks noChangeArrowheads="1"/>
          </p:cNvSpPr>
          <p:nvPr/>
        </p:nvSpPr>
        <p:spPr bwMode="auto">
          <a:xfrm>
            <a:off x="228600" y="2766963"/>
            <a:ext cx="2303463" cy="1120874"/>
          </a:xfrm>
          <a:prstGeom prst="roundRect">
            <a:avLst>
              <a:gd name="adj" fmla="val 16667"/>
            </a:avLst>
          </a:prstGeom>
          <a:solidFill>
            <a:srgbClr val="8066A0"/>
          </a:solidFill>
          <a:ln w="19050">
            <a:solidFill>
              <a:schemeClr val="tx1"/>
            </a:solidFill>
            <a:round/>
            <a:headEnd/>
            <a:tailEnd/>
          </a:ln>
          <a:effectLst>
            <a:outerShdw blurRad="50800" dist="38100" dir="2700000" algn="tl" rotWithShape="0">
              <a:prstClr val="black">
                <a:alpha val="40000"/>
              </a:prstClr>
            </a:outerShdw>
          </a:effectLst>
        </p:spPr>
        <p:txBody>
          <a:bodyPr wrap="square" lIns="90488" tIns="44450" rIns="90488" bIns="44450" anchor="ctr">
            <a:spAutoFit/>
          </a:bodyPr>
          <a:lstStyle/>
          <a:p>
            <a:pPr marL="109538" indent="-109538" algn="ctr" eaLnBrk="0" hangingPunct="0">
              <a:defRPr/>
            </a:pPr>
            <a:r>
              <a:rPr lang="en-US" sz="2000" b="1" dirty="0">
                <a:cs typeface="+mn-cs"/>
              </a:rPr>
              <a:t>Metastatic disease </a:t>
            </a:r>
            <a:endParaRPr lang="en-US" sz="2000" b="1" dirty="0"/>
          </a:p>
          <a:p>
            <a:pPr marL="109538" indent="-109538" algn="ctr" eaLnBrk="0" hangingPunct="0">
              <a:defRPr/>
            </a:pPr>
            <a:r>
              <a:rPr lang="en-US" sz="2000" b="1" dirty="0" smtClean="0">
                <a:cs typeface="+mn-cs"/>
              </a:rPr>
              <a:t>No prior therapy</a:t>
            </a:r>
          </a:p>
          <a:p>
            <a:pPr marL="109538" indent="-109538" algn="ctr" eaLnBrk="0" hangingPunct="0">
              <a:defRPr/>
            </a:pPr>
            <a:r>
              <a:rPr lang="en-US" sz="2000" b="1" dirty="0" smtClean="0"/>
              <a:t>KPS </a:t>
            </a:r>
            <a:r>
              <a:rPr lang="en-US" sz="2000" b="1" u="sng" dirty="0" smtClean="0"/>
              <a:t>&gt;</a:t>
            </a:r>
            <a:r>
              <a:rPr lang="en-US" sz="2000" b="1" dirty="0" smtClean="0"/>
              <a:t>70</a:t>
            </a:r>
            <a:endParaRPr lang="en-US" sz="2000" b="1" dirty="0">
              <a:cs typeface="+mn-cs"/>
            </a:endParaRPr>
          </a:p>
        </p:txBody>
      </p:sp>
      <p:sp>
        <p:nvSpPr>
          <p:cNvPr id="96263" name="AutoShape 8"/>
          <p:cNvSpPr>
            <a:spLocks noChangeArrowheads="1"/>
          </p:cNvSpPr>
          <p:nvPr/>
        </p:nvSpPr>
        <p:spPr bwMode="auto">
          <a:xfrm>
            <a:off x="4449763" y="2081213"/>
            <a:ext cx="4521200" cy="1147671"/>
          </a:xfrm>
          <a:prstGeom prst="roundRect">
            <a:avLst>
              <a:gd name="adj" fmla="val 16667"/>
            </a:avLst>
          </a:prstGeom>
          <a:solidFill>
            <a:srgbClr val="8066A0"/>
          </a:solidFill>
          <a:ln w="19050">
            <a:solidFill>
              <a:schemeClr val="tx1"/>
            </a:solidFill>
            <a:round/>
            <a:headEnd/>
            <a:tailEnd/>
          </a:ln>
          <a:effectLst>
            <a:outerShdw blurRad="50800" dist="38100" dir="2700000" algn="tl" rotWithShape="0">
              <a:prstClr val="black">
                <a:alpha val="40000"/>
              </a:prstClr>
            </a:outerShdw>
          </a:effectLst>
        </p:spPr>
        <p:txBody>
          <a:bodyPr lIns="90488" tIns="44450" rIns="90488" bIns="44450" anchor="ctr"/>
          <a:lstStyle/>
          <a:p>
            <a:pPr algn="ctr" eaLnBrk="0" hangingPunct="0">
              <a:defRPr/>
            </a:pPr>
            <a:r>
              <a:rPr lang="en-GB" sz="2000" b="1" dirty="0">
                <a:cs typeface="+mn-cs"/>
              </a:rPr>
              <a:t>Gemcitabine + </a:t>
            </a:r>
            <a:endParaRPr lang="en-GB" sz="2000" b="1" dirty="0" smtClean="0">
              <a:cs typeface="+mn-cs"/>
            </a:endParaRPr>
          </a:p>
          <a:p>
            <a:pPr algn="ctr" eaLnBrk="0" hangingPunct="0">
              <a:defRPr/>
            </a:pPr>
            <a:r>
              <a:rPr lang="en-GB" sz="2000" b="1" i="1" dirty="0" smtClean="0">
                <a:cs typeface="+mn-cs"/>
              </a:rPr>
              <a:t>nab</a:t>
            </a:r>
            <a:r>
              <a:rPr lang="en-GB" sz="2000" b="1" dirty="0">
                <a:cs typeface="+mn-cs"/>
              </a:rPr>
              <a:t>-</a:t>
            </a:r>
            <a:r>
              <a:rPr lang="en-GB" sz="2000" b="1" dirty="0" smtClean="0">
                <a:cs typeface="+mn-cs"/>
              </a:rPr>
              <a:t>paclitaxel 125 mg/m</a:t>
            </a:r>
            <a:r>
              <a:rPr lang="en-GB" sz="2000" b="1" baseline="30000" dirty="0" smtClean="0">
                <a:cs typeface="+mn-cs"/>
              </a:rPr>
              <a:t>2</a:t>
            </a:r>
            <a:r>
              <a:rPr lang="en-GB" sz="2000" b="1" dirty="0" smtClean="0">
                <a:cs typeface="+mn-cs"/>
              </a:rPr>
              <a:t>/week</a:t>
            </a:r>
            <a:endParaRPr lang="en-GB" sz="2000" b="1" dirty="0">
              <a:cs typeface="+mn-cs"/>
            </a:endParaRPr>
          </a:p>
        </p:txBody>
      </p:sp>
      <p:sp>
        <p:nvSpPr>
          <p:cNvPr id="43015" name="Line 9"/>
          <p:cNvSpPr>
            <a:spLocks noChangeShapeType="1"/>
          </p:cNvSpPr>
          <p:nvPr/>
        </p:nvSpPr>
        <p:spPr bwMode="auto">
          <a:xfrm>
            <a:off x="3475038" y="4256088"/>
            <a:ext cx="969962" cy="4762"/>
          </a:xfrm>
          <a:prstGeom prst="line">
            <a:avLst/>
          </a:prstGeom>
          <a:noFill/>
          <a:ln w="28575">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a:lstStyle/>
          <a:p>
            <a:endParaRPr lang="en-US" dirty="0"/>
          </a:p>
        </p:txBody>
      </p:sp>
      <p:sp>
        <p:nvSpPr>
          <p:cNvPr id="43016" name="AutoShape 10"/>
          <p:cNvSpPr>
            <a:spLocks noChangeArrowheads="1"/>
          </p:cNvSpPr>
          <p:nvPr/>
        </p:nvSpPr>
        <p:spPr bwMode="auto">
          <a:xfrm>
            <a:off x="3114675" y="1474788"/>
            <a:ext cx="415925" cy="3719512"/>
          </a:xfrm>
          <a:prstGeom prst="roundRect">
            <a:avLst>
              <a:gd name="adj" fmla="val 16667"/>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90488" tIns="44450" rIns="90488" bIns="44450" anchor="ctr">
            <a:spAutoFit/>
          </a:bodyPr>
          <a:lstStyle/>
          <a:p>
            <a:pPr algn="ctr" eaLnBrk="0" hangingPunct="0"/>
            <a:r>
              <a:rPr lang="en-GB" b="1" dirty="0"/>
              <a:t>RANDOM</a:t>
            </a:r>
            <a:br>
              <a:rPr lang="en-GB" b="1" dirty="0"/>
            </a:br>
            <a:r>
              <a:rPr lang="en-GB" b="1" dirty="0"/>
              <a:t>I</a:t>
            </a:r>
            <a:br>
              <a:rPr lang="en-GB" b="1" dirty="0"/>
            </a:br>
            <a:r>
              <a:rPr lang="en-GB" b="1" dirty="0"/>
              <a:t>Z</a:t>
            </a:r>
            <a:br>
              <a:rPr lang="en-GB" b="1" dirty="0"/>
            </a:br>
            <a:r>
              <a:rPr lang="en-GB" b="1" dirty="0"/>
              <a:t>A</a:t>
            </a:r>
            <a:br>
              <a:rPr lang="en-GB" b="1" dirty="0"/>
            </a:br>
            <a:r>
              <a:rPr lang="en-GB" b="1" dirty="0"/>
              <a:t>T</a:t>
            </a:r>
            <a:br>
              <a:rPr lang="en-GB" b="1" dirty="0"/>
            </a:br>
            <a:r>
              <a:rPr lang="en-GB" b="1" dirty="0"/>
              <a:t>I</a:t>
            </a:r>
            <a:br>
              <a:rPr lang="en-GB" b="1" dirty="0"/>
            </a:br>
            <a:r>
              <a:rPr lang="en-GB" b="1" dirty="0"/>
              <a:t>ON</a:t>
            </a:r>
            <a:endParaRPr lang="en-US" b="1" dirty="0"/>
          </a:p>
        </p:txBody>
      </p:sp>
      <p:sp>
        <p:nvSpPr>
          <p:cNvPr id="43017" name="Text Box 11"/>
          <p:cNvSpPr txBox="1">
            <a:spLocks noChangeArrowheads="1"/>
          </p:cNvSpPr>
          <p:nvPr/>
        </p:nvSpPr>
        <p:spPr bwMode="auto">
          <a:xfrm>
            <a:off x="4708525" y="4011613"/>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endParaRPr lang="en-US" dirty="0"/>
          </a:p>
        </p:txBody>
      </p:sp>
      <p:sp>
        <p:nvSpPr>
          <p:cNvPr id="96267" name="AutoShape 12"/>
          <p:cNvSpPr>
            <a:spLocks noChangeArrowheads="1"/>
          </p:cNvSpPr>
          <p:nvPr/>
        </p:nvSpPr>
        <p:spPr bwMode="auto">
          <a:xfrm>
            <a:off x="4419600" y="3940175"/>
            <a:ext cx="4521200" cy="977455"/>
          </a:xfrm>
          <a:prstGeom prst="roundRect">
            <a:avLst>
              <a:gd name="adj" fmla="val 16667"/>
            </a:avLst>
          </a:prstGeom>
          <a:solidFill>
            <a:srgbClr val="8066A0"/>
          </a:solidFill>
          <a:ln w="19050">
            <a:solidFill>
              <a:schemeClr val="tx1"/>
            </a:solidFill>
            <a:round/>
            <a:headEnd/>
            <a:tailEnd/>
          </a:ln>
          <a:effectLst>
            <a:outerShdw blurRad="50800" dist="38100" dir="2700000" algn="tl" rotWithShape="0">
              <a:prstClr val="black">
                <a:alpha val="40000"/>
              </a:prstClr>
            </a:outerShdw>
          </a:effectLst>
        </p:spPr>
        <p:txBody>
          <a:bodyPr lIns="90488" tIns="44450" rIns="90488" bIns="44450" anchor="ctr"/>
          <a:lstStyle/>
          <a:p>
            <a:pPr algn="ctr" eaLnBrk="0" hangingPunct="0">
              <a:defRPr/>
            </a:pPr>
            <a:r>
              <a:rPr lang="en-GB" sz="2000" b="1" dirty="0">
                <a:cs typeface="+mn-cs"/>
              </a:rPr>
              <a:t>Gemcitabine</a:t>
            </a:r>
          </a:p>
        </p:txBody>
      </p:sp>
      <p:sp>
        <p:nvSpPr>
          <p:cNvPr id="43019" name="Text Box 13"/>
          <p:cNvSpPr txBox="1">
            <a:spLocks noChangeArrowheads="1"/>
          </p:cNvSpPr>
          <p:nvPr/>
        </p:nvSpPr>
        <p:spPr bwMode="auto">
          <a:xfrm>
            <a:off x="6011863" y="4697413"/>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endParaRPr lang="en-US" dirty="0"/>
          </a:p>
        </p:txBody>
      </p:sp>
      <p:sp>
        <p:nvSpPr>
          <p:cNvPr id="43020" name="TextBox 1"/>
          <p:cNvSpPr txBox="1">
            <a:spLocks noChangeArrowheads="1"/>
          </p:cNvSpPr>
          <p:nvPr/>
        </p:nvSpPr>
        <p:spPr bwMode="auto">
          <a:xfrm>
            <a:off x="457200" y="4114800"/>
            <a:ext cx="99956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dirty="0"/>
          </a:p>
          <a:p>
            <a:pPr eaLnBrk="1" hangingPunct="1"/>
            <a:r>
              <a:rPr lang="en-US" sz="1800" dirty="0"/>
              <a:t>N = </a:t>
            </a:r>
            <a:r>
              <a:rPr lang="en-US" sz="1800" dirty="0" smtClean="0"/>
              <a:t>861</a:t>
            </a:r>
            <a:endParaRPr lang="en-US" sz="1800" dirty="0"/>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49238"/>
            <a:ext cx="8229600" cy="1143000"/>
          </a:xfrm>
        </p:spPr>
        <p:txBody>
          <a:bodyPr/>
          <a:lstStyle/>
          <a:p>
            <a:r>
              <a:rPr lang="en-US" sz="4000" dirty="0" smtClean="0"/>
              <a:t>MPACT: Efficacy</a:t>
            </a:r>
            <a:endParaRPr lang="en-US" sz="40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918749089"/>
              </p:ext>
            </p:extLst>
          </p:nvPr>
        </p:nvGraphicFramePr>
        <p:xfrm>
          <a:off x="228600" y="1524000"/>
          <a:ext cx="8686800" cy="4968239"/>
        </p:xfrm>
        <a:graphic>
          <a:graphicData uri="http://schemas.openxmlformats.org/drawingml/2006/table">
            <a:tbl>
              <a:tblPr firstRow="1" bandRow="1">
                <a:tableStyleId>{00A15C55-8517-42AA-B614-E9B94910E393}</a:tableStyleId>
              </a:tblPr>
              <a:tblGrid>
                <a:gridCol w="3429000"/>
                <a:gridCol w="1752600"/>
                <a:gridCol w="1511300"/>
                <a:gridCol w="1993900"/>
              </a:tblGrid>
              <a:tr h="370840">
                <a:tc>
                  <a:txBody>
                    <a:bodyPr/>
                    <a:lstStyle/>
                    <a:p>
                      <a:endParaRPr lang="en-US"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i="1" dirty="0" smtClean="0"/>
                        <a:t>nab</a:t>
                      </a:r>
                      <a:r>
                        <a:rPr lang="en-US" sz="2400" dirty="0" smtClean="0"/>
                        <a:t>-Pacli</a:t>
                      </a:r>
                      <a:r>
                        <a:rPr lang="en-US" sz="2400" baseline="0" dirty="0" smtClean="0"/>
                        <a:t> + </a:t>
                      </a:r>
                      <a:r>
                        <a:rPr lang="en-US" sz="2400" dirty="0" smtClean="0"/>
                        <a:t>GEM </a:t>
                      </a:r>
                      <a:br>
                        <a:rPr lang="en-US" sz="2400" dirty="0" smtClean="0"/>
                      </a:br>
                      <a:r>
                        <a:rPr lang="en-US" sz="2400" dirty="0" smtClean="0"/>
                        <a:t>(</a:t>
                      </a:r>
                      <a:r>
                        <a:rPr lang="en-US" sz="2400" dirty="0" err="1" smtClean="0"/>
                        <a:t>n</a:t>
                      </a:r>
                      <a:r>
                        <a:rPr lang="en-US" sz="2400" dirty="0" smtClean="0"/>
                        <a:t> = 431)</a:t>
                      </a:r>
                      <a:endParaRPr lang="en-US" sz="2400" dirty="0">
                        <a:solidFill>
                          <a:schemeClr val="tx1"/>
                        </a:solidFill>
                      </a:endParaRPr>
                    </a:p>
                  </a:txBody>
                  <a:tcPr anchor="b"/>
                </a:tc>
                <a:tc>
                  <a:txBody>
                    <a:bodyPr/>
                    <a:lstStyle/>
                    <a:p>
                      <a:pPr algn="ctr"/>
                      <a:r>
                        <a:rPr lang="en-US" sz="2400" dirty="0" smtClean="0"/>
                        <a:t>GEM</a:t>
                      </a:r>
                    </a:p>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a:t>
                      </a:r>
                      <a:r>
                        <a:rPr lang="en-US" sz="2400" dirty="0" err="1" smtClean="0">
                          <a:solidFill>
                            <a:schemeClr val="tx1"/>
                          </a:solidFill>
                        </a:rPr>
                        <a:t>n</a:t>
                      </a:r>
                      <a:r>
                        <a:rPr lang="en-US" sz="2400" dirty="0" smtClean="0">
                          <a:solidFill>
                            <a:schemeClr val="tx1"/>
                          </a:solidFill>
                        </a:rPr>
                        <a:t> = 430)</a:t>
                      </a:r>
                      <a:endParaRPr lang="en-US" sz="2400" dirty="0">
                        <a:solidFill>
                          <a:schemeClr val="tx1"/>
                        </a:solidFill>
                      </a:endParaRPr>
                    </a:p>
                  </a:txBody>
                  <a:tcPr anchor="b"/>
                </a:tc>
                <a:tc>
                  <a:txBody>
                    <a:bodyPr/>
                    <a:lstStyle/>
                    <a:p>
                      <a:pPr algn="ctr"/>
                      <a:r>
                        <a:rPr lang="en-US" sz="2400" dirty="0" smtClean="0"/>
                        <a:t>Hazard ratio</a:t>
                      </a:r>
                    </a:p>
                    <a:p>
                      <a:pPr algn="ctr"/>
                      <a:r>
                        <a:rPr lang="en-US" sz="2400" dirty="0" smtClean="0"/>
                        <a:t>p value</a:t>
                      </a:r>
                      <a:endParaRPr lang="en-US" sz="2400" dirty="0">
                        <a:solidFill>
                          <a:schemeClr val="tx1"/>
                        </a:solidFill>
                      </a:endParaRPr>
                    </a:p>
                  </a:txBody>
                  <a:tcPr anchor="b"/>
                </a:tc>
              </a:tr>
              <a:tr h="370840">
                <a:tc>
                  <a:txBody>
                    <a:bodyPr/>
                    <a:lstStyle/>
                    <a:p>
                      <a:r>
                        <a:rPr lang="en-US" sz="2800" dirty="0" smtClean="0">
                          <a:solidFill>
                            <a:schemeClr val="bg1"/>
                          </a:solidFill>
                        </a:rPr>
                        <a:t>Med OS, mos</a:t>
                      </a:r>
                      <a:endParaRPr lang="en-US" sz="2800" dirty="0">
                        <a:solidFill>
                          <a:schemeClr val="bg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8.5</a:t>
                      </a:r>
                      <a:endParaRPr kumimoji="0" lang="en-US" sz="2800" b="0" i="0" u="none" strike="noStrike" kern="1200" cap="none" spc="0" normalizeH="0" baseline="0" noProof="0" dirty="0">
                        <a:ln>
                          <a:noFill/>
                        </a:ln>
                        <a:solidFill>
                          <a:schemeClr val="bg1"/>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6.7</a:t>
                      </a:r>
                      <a:endParaRPr kumimoji="0" lang="en-US" sz="2800" b="0" i="0" u="none" strike="noStrike" kern="1200" cap="none" spc="0" normalizeH="0" baseline="0" noProof="0" dirty="0">
                        <a:ln>
                          <a:noFill/>
                        </a:ln>
                        <a:solidFill>
                          <a:schemeClr val="bg1"/>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0.72</a:t>
                      </a:r>
                      <a:br>
                        <a:rPr kumimoji="0" lang="en-US" sz="2800" b="0" i="0" u="none" strike="noStrike" kern="1200" cap="none" spc="0" normalizeH="0" baseline="0" noProof="0" dirty="0" smtClean="0">
                          <a:ln>
                            <a:noFill/>
                          </a:ln>
                          <a:solidFill>
                            <a:schemeClr val="bg1"/>
                          </a:solidFill>
                          <a:effectLst/>
                          <a:uLnTx/>
                          <a:uFillTx/>
                          <a:latin typeface="+mn-lt"/>
                          <a:ea typeface="+mn-ea"/>
                          <a:cs typeface="+mn-cs"/>
                        </a:rPr>
                      </a:br>
                      <a:r>
                        <a:rPr kumimoji="0" lang="en-US" sz="2800" b="0" i="0" u="none" strike="noStrike" kern="1200" cap="none" spc="0" normalizeH="0" baseline="0" noProof="0" dirty="0" smtClean="0">
                          <a:ln>
                            <a:noFill/>
                          </a:ln>
                          <a:solidFill>
                            <a:schemeClr val="bg1"/>
                          </a:solidFill>
                          <a:effectLst/>
                          <a:uLnTx/>
                          <a:uFillTx/>
                          <a:latin typeface="+mn-lt"/>
                          <a:ea typeface="+mn-ea"/>
                          <a:cs typeface="+mn-cs"/>
                        </a:rPr>
                        <a:t>0.000015</a:t>
                      </a:r>
                      <a:endParaRPr kumimoji="0" lang="en-US" sz="2800" b="0" i="0" u="none" strike="noStrike" kern="1200" cap="none" spc="0" normalizeH="0" baseline="0" noProof="0" dirty="0">
                        <a:ln>
                          <a:noFill/>
                        </a:ln>
                        <a:solidFill>
                          <a:schemeClr val="bg1"/>
                        </a:solidFill>
                        <a:effectLst/>
                        <a:uLnTx/>
                        <a:uFillTx/>
                        <a:latin typeface="+mn-lt"/>
                        <a:ea typeface="+mn-ea"/>
                        <a:cs typeface="+mn-cs"/>
                      </a:endParaRPr>
                    </a:p>
                  </a:txBody>
                  <a:tcPr anchor="ctr"/>
                </a:tc>
              </a:tr>
              <a:tr h="370840">
                <a:tc>
                  <a:txBody>
                    <a:bodyPr/>
                    <a:lstStyle/>
                    <a:p>
                      <a:r>
                        <a:rPr lang="en-US" sz="2800" dirty="0" smtClean="0">
                          <a:solidFill>
                            <a:schemeClr val="bg1"/>
                          </a:solidFill>
                        </a:rPr>
                        <a:t>Med PFS, mos</a:t>
                      </a:r>
                      <a:endParaRPr lang="en-US" sz="2800" dirty="0">
                        <a:solidFill>
                          <a:schemeClr val="bg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5.5</a:t>
                      </a:r>
                      <a:endParaRPr kumimoji="0" lang="en-US" sz="2800" b="0" i="0" u="none" strike="noStrike" kern="1200" cap="none" spc="0" normalizeH="0" baseline="0" noProof="0" dirty="0">
                        <a:ln>
                          <a:noFill/>
                        </a:ln>
                        <a:solidFill>
                          <a:schemeClr val="bg1"/>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3.7</a:t>
                      </a:r>
                      <a:endParaRPr kumimoji="0" lang="en-US" sz="2800" b="0" i="0" u="none" strike="noStrike" kern="1200" cap="none" spc="0" normalizeH="0" baseline="0" noProof="0" dirty="0">
                        <a:ln>
                          <a:noFill/>
                        </a:ln>
                        <a:solidFill>
                          <a:schemeClr val="bg1"/>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0.69</a:t>
                      </a:r>
                      <a:br>
                        <a:rPr kumimoji="0" lang="en-US" sz="2800" b="0" i="0" u="none" strike="noStrike" kern="1200" cap="none" spc="0" normalizeH="0" baseline="0" noProof="0" dirty="0" smtClean="0">
                          <a:ln>
                            <a:noFill/>
                          </a:ln>
                          <a:solidFill>
                            <a:schemeClr val="bg1"/>
                          </a:solidFill>
                          <a:effectLst/>
                          <a:uLnTx/>
                          <a:uFillTx/>
                          <a:latin typeface="+mn-lt"/>
                          <a:ea typeface="+mn-ea"/>
                          <a:cs typeface="+mn-cs"/>
                        </a:rPr>
                      </a:br>
                      <a:r>
                        <a:rPr kumimoji="0" lang="en-US" sz="2800" b="0" i="0" u="none" strike="noStrike" kern="1200" cap="none" spc="0" normalizeH="0" baseline="0" noProof="0" dirty="0" smtClean="0">
                          <a:ln>
                            <a:noFill/>
                          </a:ln>
                          <a:solidFill>
                            <a:schemeClr val="bg1"/>
                          </a:solidFill>
                          <a:effectLst/>
                          <a:uLnTx/>
                          <a:uFillTx/>
                          <a:latin typeface="+mn-lt"/>
                          <a:ea typeface="+mn-ea"/>
                          <a:cs typeface="+mn-cs"/>
                        </a:rPr>
                        <a:t>0.000024</a:t>
                      </a:r>
                      <a:endParaRPr kumimoji="0" lang="en-US" sz="2800" b="0" i="0" u="none" strike="noStrike" kern="1200" cap="none" spc="0" normalizeH="0" baseline="0" noProof="0" dirty="0">
                        <a:ln>
                          <a:noFill/>
                        </a:ln>
                        <a:solidFill>
                          <a:schemeClr val="bg1"/>
                        </a:solidFill>
                        <a:effectLst/>
                        <a:uLnTx/>
                        <a:uFillTx/>
                        <a:latin typeface="+mn-lt"/>
                        <a:ea typeface="+mn-ea"/>
                        <a:cs typeface="+mn-cs"/>
                      </a:endParaRPr>
                    </a:p>
                  </a:txBody>
                  <a:tcPr anchor="ctr"/>
                </a:tc>
              </a:tr>
              <a:tr h="370840">
                <a:tc>
                  <a:txBody>
                    <a:bodyPr/>
                    <a:lstStyle/>
                    <a:p>
                      <a:r>
                        <a:rPr lang="en-US" sz="2800" dirty="0" smtClean="0">
                          <a:solidFill>
                            <a:schemeClr val="bg1"/>
                          </a:solidFill>
                        </a:rPr>
                        <a:t>12-mon alive, %</a:t>
                      </a:r>
                      <a:endParaRPr lang="en-US" sz="2800" dirty="0">
                        <a:solidFill>
                          <a:schemeClr val="bg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35</a:t>
                      </a:r>
                      <a:endParaRPr kumimoji="0" lang="en-US" sz="2800" b="0" i="0" u="none" strike="noStrike" kern="1200" cap="none" spc="0" normalizeH="0" baseline="0" noProof="0" dirty="0">
                        <a:ln>
                          <a:noFill/>
                        </a:ln>
                        <a:solidFill>
                          <a:schemeClr val="bg1"/>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22</a:t>
                      </a:r>
                      <a:endParaRPr kumimoji="0" lang="en-US" sz="2800" b="0" i="0" u="none" strike="noStrike" kern="1200" cap="none" spc="0" normalizeH="0" baseline="0" noProof="0" dirty="0">
                        <a:ln>
                          <a:noFill/>
                        </a:ln>
                        <a:solidFill>
                          <a:schemeClr val="bg1"/>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a:t>
                      </a:r>
                      <a:br>
                        <a:rPr kumimoji="0" lang="en-US" sz="2800" b="0" i="0" u="none" strike="noStrike" kern="1200" cap="none" spc="0" normalizeH="0" baseline="0" noProof="0" dirty="0" smtClean="0">
                          <a:ln>
                            <a:noFill/>
                          </a:ln>
                          <a:solidFill>
                            <a:schemeClr val="bg1"/>
                          </a:solidFill>
                          <a:effectLst/>
                          <a:uLnTx/>
                          <a:uFillTx/>
                          <a:latin typeface="+mn-lt"/>
                          <a:ea typeface="+mn-ea"/>
                          <a:cs typeface="+mn-cs"/>
                        </a:rPr>
                      </a:br>
                      <a:r>
                        <a:rPr kumimoji="0" lang="en-US" sz="2800" b="0" i="0" u="none" strike="noStrike" kern="1200" cap="none" spc="0" normalizeH="0" baseline="0" noProof="0" dirty="0" smtClean="0">
                          <a:ln>
                            <a:noFill/>
                          </a:ln>
                          <a:solidFill>
                            <a:schemeClr val="bg1"/>
                          </a:solidFill>
                          <a:effectLst/>
                          <a:uLnTx/>
                          <a:uFillTx/>
                          <a:latin typeface="+mn-lt"/>
                          <a:ea typeface="+mn-ea"/>
                          <a:cs typeface="+mn-cs"/>
                        </a:rPr>
                        <a:t>0.00020</a:t>
                      </a:r>
                      <a:endParaRPr kumimoji="0" lang="en-US" sz="2800" b="0" i="0" u="none" strike="noStrike" kern="1200" cap="none" spc="0" normalizeH="0" baseline="0" noProof="0" dirty="0">
                        <a:ln>
                          <a:noFill/>
                        </a:ln>
                        <a:solidFill>
                          <a:schemeClr val="bg1"/>
                        </a:solidFill>
                        <a:effectLst/>
                        <a:uLnTx/>
                        <a:uFillTx/>
                        <a:latin typeface="+mn-lt"/>
                        <a:ea typeface="+mn-ea"/>
                        <a:cs typeface="+mn-cs"/>
                      </a:endParaRPr>
                    </a:p>
                  </a:txBody>
                  <a:tcPr anchor="ctr"/>
                </a:tc>
              </a:tr>
              <a:tr h="825500">
                <a:tc>
                  <a:txBody>
                    <a:bodyPr/>
                    <a:lstStyle/>
                    <a:p>
                      <a:r>
                        <a:rPr lang="en-US" sz="2800" dirty="0" smtClean="0">
                          <a:solidFill>
                            <a:schemeClr val="bg1"/>
                          </a:solidFill>
                        </a:rPr>
                        <a:t>Objective response, %</a:t>
                      </a:r>
                      <a:endParaRPr lang="en-US" sz="2800" dirty="0">
                        <a:solidFill>
                          <a:schemeClr val="bg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23</a:t>
                      </a:r>
                      <a:endParaRPr kumimoji="0" lang="en-US" sz="2800" b="0" i="0" u="none" strike="noStrike" kern="1200" cap="none" spc="0" normalizeH="0" baseline="0" noProof="0" dirty="0">
                        <a:ln>
                          <a:noFill/>
                        </a:ln>
                        <a:solidFill>
                          <a:schemeClr val="bg1"/>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7</a:t>
                      </a:r>
                      <a:endParaRPr kumimoji="0" lang="en-US" sz="2800" b="0" i="0" u="none" strike="noStrike" kern="1200" cap="none" spc="0" normalizeH="0" baseline="0" noProof="0" dirty="0">
                        <a:ln>
                          <a:noFill/>
                        </a:ln>
                        <a:solidFill>
                          <a:schemeClr val="bg1"/>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a:t>
                      </a:r>
                      <a:br>
                        <a:rPr kumimoji="0" lang="en-US" sz="2800" b="0" i="0" u="none" strike="noStrike" kern="1200" cap="none" spc="0" normalizeH="0" baseline="0" noProof="0" dirty="0" smtClean="0">
                          <a:ln>
                            <a:noFill/>
                          </a:ln>
                          <a:solidFill>
                            <a:schemeClr val="bg1"/>
                          </a:solidFill>
                          <a:effectLst/>
                          <a:uLnTx/>
                          <a:uFillTx/>
                          <a:latin typeface="+mn-lt"/>
                          <a:ea typeface="+mn-ea"/>
                          <a:cs typeface="+mn-cs"/>
                        </a:rPr>
                      </a:br>
                      <a:r>
                        <a:rPr kumimoji="0" lang="en-US" sz="2800" b="0" i="0" u="none" strike="noStrike" kern="1200" cap="none" spc="0" normalizeH="0" baseline="0" noProof="0" dirty="0" smtClean="0">
                          <a:ln>
                            <a:noFill/>
                          </a:ln>
                          <a:solidFill>
                            <a:schemeClr val="bg1"/>
                          </a:solidFill>
                          <a:effectLst/>
                          <a:uLnTx/>
                          <a:uFillTx/>
                          <a:latin typeface="+mn-lt"/>
                          <a:ea typeface="+mn-ea"/>
                          <a:cs typeface="+mn-cs"/>
                        </a:rPr>
                        <a:t>1.1 </a:t>
                      </a:r>
                      <a:r>
                        <a:rPr kumimoji="0" lang="en-US" sz="2800" b="0" i="0" u="none" strike="noStrike" kern="1200" cap="none" spc="0" normalizeH="0" baseline="0" noProof="0" dirty="0" err="1" smtClean="0">
                          <a:ln>
                            <a:noFill/>
                          </a:ln>
                          <a:solidFill>
                            <a:schemeClr val="bg1"/>
                          </a:solidFill>
                          <a:effectLst/>
                          <a:uLnTx/>
                          <a:uFillTx/>
                          <a:latin typeface="+mn-lt"/>
                          <a:ea typeface="+mn-ea"/>
                          <a:cs typeface="+mn-cs"/>
                        </a:rPr>
                        <a:t>x</a:t>
                      </a:r>
                      <a:r>
                        <a:rPr kumimoji="0" lang="en-US" sz="2800" b="0" i="0" u="none" strike="noStrike" kern="1200" cap="none" spc="0" normalizeH="0" baseline="0" noProof="0" dirty="0" smtClean="0">
                          <a:ln>
                            <a:noFill/>
                          </a:ln>
                          <a:solidFill>
                            <a:schemeClr val="bg1"/>
                          </a:solidFill>
                          <a:effectLst/>
                          <a:uLnTx/>
                          <a:uFillTx/>
                          <a:latin typeface="+mn-lt"/>
                          <a:ea typeface="+mn-ea"/>
                          <a:cs typeface="+mn-cs"/>
                        </a:rPr>
                        <a:t> 10</a:t>
                      </a:r>
                      <a:r>
                        <a:rPr kumimoji="0" lang="en-US" sz="2800" b="0" i="0" u="none" strike="noStrike" kern="1200" cap="none" spc="0" normalizeH="0" baseline="30000" noProof="0" dirty="0" smtClean="0">
                          <a:ln>
                            <a:noFill/>
                          </a:ln>
                          <a:solidFill>
                            <a:schemeClr val="bg1"/>
                          </a:solidFill>
                          <a:effectLst/>
                          <a:uLnTx/>
                          <a:uFillTx/>
                          <a:latin typeface="+mn-lt"/>
                          <a:ea typeface="+mn-ea"/>
                          <a:cs typeface="+mn-cs"/>
                        </a:rPr>
                        <a:t>-10</a:t>
                      </a:r>
                      <a:endParaRPr kumimoji="0" lang="en-US" sz="2800" b="0" i="0" u="none" strike="noStrike" kern="1200" cap="none" spc="0" normalizeH="0" baseline="30000" noProof="0" dirty="0">
                        <a:ln>
                          <a:noFill/>
                        </a:ln>
                        <a:solidFill>
                          <a:schemeClr val="bg1"/>
                        </a:solidFill>
                        <a:effectLst/>
                        <a:uLnTx/>
                        <a:uFillTx/>
                        <a:latin typeface="+mn-lt"/>
                        <a:ea typeface="+mn-ea"/>
                        <a:cs typeface="+mn-cs"/>
                      </a:endParaRPr>
                    </a:p>
                  </a:txBody>
                  <a:tcPr anchor="ctr"/>
                </a:tc>
              </a:tr>
            </a:tbl>
          </a:graphicData>
        </a:graphic>
      </p:graphicFrame>
    </p:spTree>
    <p:extLst>
      <p:ext uri="{BB962C8B-B14F-4D97-AF65-F5344CB8AC3E}">
        <p14:creationId xmlns:p14="http://schemas.microsoft.com/office/powerpoint/2010/main" val="26230891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61150562"/>
              </p:ext>
            </p:extLst>
          </p:nvPr>
        </p:nvGraphicFramePr>
        <p:xfrm>
          <a:off x="457200" y="1600200"/>
          <a:ext cx="8229600" cy="4297680"/>
        </p:xfrm>
        <a:graphic>
          <a:graphicData uri="http://schemas.openxmlformats.org/drawingml/2006/table">
            <a:tbl>
              <a:tblPr firstRow="1" bandRow="1">
                <a:tableStyleId>{5C22544A-7EE6-4342-B048-85BDC9FD1C3A}</a:tableStyleId>
              </a:tblPr>
              <a:tblGrid>
                <a:gridCol w="3123384"/>
                <a:gridCol w="2621257"/>
                <a:gridCol w="2484959"/>
              </a:tblGrid>
              <a:tr h="370840">
                <a:tc>
                  <a:txBody>
                    <a:bodyPr/>
                    <a:lstStyle/>
                    <a:p>
                      <a:endParaRPr lang="en-US" sz="2400" dirty="0"/>
                    </a:p>
                  </a:txBody>
                  <a:tcPr>
                    <a:solidFill>
                      <a:srgbClr val="8066A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i="1" dirty="0" smtClean="0"/>
                        <a:t>Nab</a:t>
                      </a:r>
                      <a:r>
                        <a:rPr lang="en-US" sz="2400" dirty="0" smtClean="0"/>
                        <a:t>-pacli + GEM </a:t>
                      </a:r>
                      <a:br>
                        <a:rPr lang="en-US" sz="2400" dirty="0" smtClean="0"/>
                      </a:br>
                      <a:r>
                        <a:rPr lang="en-US" sz="2400" dirty="0" smtClean="0"/>
                        <a:t>(</a:t>
                      </a:r>
                      <a:r>
                        <a:rPr lang="en-US" sz="2400" dirty="0" err="1" smtClean="0"/>
                        <a:t>n</a:t>
                      </a:r>
                      <a:r>
                        <a:rPr lang="en-US" sz="2400" dirty="0" smtClean="0"/>
                        <a:t> = 421)</a:t>
                      </a:r>
                      <a:endParaRPr lang="en-US" sz="2400" dirty="0"/>
                    </a:p>
                  </a:txBody>
                  <a:tcPr>
                    <a:solidFill>
                      <a:srgbClr val="8066A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GEM </a:t>
                      </a:r>
                      <a:br>
                        <a:rPr lang="en-US" sz="2400" dirty="0" smtClean="0"/>
                      </a:br>
                      <a:r>
                        <a:rPr lang="en-US" sz="2400" dirty="0" smtClean="0"/>
                        <a:t>(</a:t>
                      </a:r>
                      <a:r>
                        <a:rPr lang="en-US" sz="2400" dirty="0" err="1" smtClean="0"/>
                        <a:t>n</a:t>
                      </a:r>
                      <a:r>
                        <a:rPr lang="en-US" sz="2400" dirty="0" smtClean="0"/>
                        <a:t> = 402)</a:t>
                      </a:r>
                      <a:endParaRPr lang="en-US" sz="2400" dirty="0"/>
                    </a:p>
                  </a:txBody>
                  <a:tcPr>
                    <a:solidFill>
                      <a:srgbClr val="8066A0"/>
                    </a:solidFill>
                  </a:tcPr>
                </a:tc>
              </a:tr>
              <a:tr h="370840">
                <a:tc>
                  <a:txBody>
                    <a:bodyPr/>
                    <a:lstStyle/>
                    <a:p>
                      <a:r>
                        <a:rPr lang="en-US" sz="2400" dirty="0" smtClean="0">
                          <a:solidFill>
                            <a:srgbClr val="000000"/>
                          </a:solidFill>
                        </a:rPr>
                        <a:t>Adverse event leading to death, %</a:t>
                      </a:r>
                      <a:endParaRPr lang="en-US" sz="2400" dirty="0">
                        <a:solidFill>
                          <a:srgbClr val="00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
                      </a:r>
                      <a:br>
                        <a:rPr kumimoji="0" lang="en-US" sz="2400" b="0" i="0" u="none" strike="noStrike" kern="1200" cap="none" spc="0" normalizeH="0" baseline="0" noProof="0" dirty="0" smtClean="0">
                          <a:ln>
                            <a:noFill/>
                          </a:ln>
                          <a:solidFill>
                            <a:srgbClr val="000000"/>
                          </a:solidFill>
                          <a:effectLst/>
                          <a:uLnTx/>
                          <a:uFillTx/>
                          <a:latin typeface="+mn-lt"/>
                          <a:ea typeface="+mn-ea"/>
                          <a:cs typeface="+mn-cs"/>
                        </a:rPr>
                      </a:br>
                      <a:r>
                        <a:rPr kumimoji="0" lang="en-US" sz="2400" b="0" i="0" u="none" strike="noStrike" kern="1200" cap="none" spc="0" normalizeH="0" baseline="0" noProof="0" dirty="0" smtClean="0">
                          <a:ln>
                            <a:noFill/>
                          </a:ln>
                          <a:solidFill>
                            <a:srgbClr val="000000"/>
                          </a:solidFill>
                          <a:effectLst/>
                          <a:uLnTx/>
                          <a:uFillTx/>
                          <a:latin typeface="+mn-lt"/>
                          <a:ea typeface="+mn-ea"/>
                          <a:cs typeface="+mn-cs"/>
                        </a:rPr>
                        <a:t>4</a:t>
                      </a:r>
                      <a:endParaRPr lang="en-US" dirty="0">
                        <a:solidFill>
                          <a:srgbClr val="000000"/>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
                      </a:r>
                      <a:br>
                        <a:rPr kumimoji="0" lang="en-US" sz="2400" b="0" i="0" u="none" strike="noStrike" kern="1200" cap="none" spc="0" normalizeH="0" baseline="0" noProof="0" dirty="0" smtClean="0">
                          <a:ln>
                            <a:noFill/>
                          </a:ln>
                          <a:solidFill>
                            <a:srgbClr val="000000"/>
                          </a:solidFill>
                          <a:effectLst/>
                          <a:uLnTx/>
                          <a:uFillTx/>
                          <a:latin typeface="+mn-lt"/>
                          <a:ea typeface="+mn-ea"/>
                          <a:cs typeface="+mn-cs"/>
                        </a:rPr>
                      </a:br>
                      <a:r>
                        <a:rPr kumimoji="0" lang="en-US" sz="2400" b="0" i="0" u="none" strike="noStrike" kern="1200" cap="none" spc="0" normalizeH="0" baseline="0" noProof="0" dirty="0" smtClean="0">
                          <a:ln>
                            <a:noFill/>
                          </a:ln>
                          <a:solidFill>
                            <a:srgbClr val="000000"/>
                          </a:solidFill>
                          <a:effectLst/>
                          <a:uLnTx/>
                          <a:uFillTx/>
                          <a:latin typeface="+mn-lt"/>
                          <a:ea typeface="+mn-ea"/>
                          <a:cs typeface="+mn-cs"/>
                        </a:rPr>
                        <a:t>4</a:t>
                      </a:r>
                      <a:endParaRPr lang="en-US" dirty="0">
                        <a:solidFill>
                          <a:srgbClr val="000000"/>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rgbClr val="000000"/>
                          </a:solidFill>
                        </a:rPr>
                        <a:t>Febrile </a:t>
                      </a:r>
                      <a:r>
                        <a:rPr lang="en-US" sz="2400" dirty="0" err="1" smtClean="0">
                          <a:solidFill>
                            <a:srgbClr val="000000"/>
                          </a:solidFill>
                        </a:rPr>
                        <a:t>neutropenia</a:t>
                      </a:r>
                      <a:r>
                        <a:rPr lang="en-US" sz="2400" dirty="0" smtClean="0">
                          <a:solidFill>
                            <a:srgbClr val="000000"/>
                          </a:solidFill>
                        </a:rPr>
                        <a:t>, %</a:t>
                      </a:r>
                      <a:endParaRPr lang="en-US" sz="2400" dirty="0">
                        <a:solidFill>
                          <a:srgbClr val="00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3</a:t>
                      </a:r>
                      <a:endParaRPr lang="en-US" dirty="0">
                        <a:solidFill>
                          <a:srgbClr val="00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1</a:t>
                      </a:r>
                      <a:endParaRPr lang="en-US" dirty="0">
                        <a:solidFill>
                          <a:srgbClr val="000000"/>
                        </a:solidFill>
                      </a:endParaRPr>
                    </a:p>
                  </a:txBody>
                  <a:tcPr/>
                </a:tc>
              </a:tr>
              <a:tr h="370840">
                <a:tc>
                  <a:txBody>
                    <a:bodyPr/>
                    <a:lstStyle/>
                    <a:p>
                      <a:r>
                        <a:rPr lang="en-US" sz="2400" dirty="0" smtClean="0">
                          <a:solidFill>
                            <a:srgbClr val="000000"/>
                          </a:solidFill>
                        </a:rPr>
                        <a:t>Neutropenia, Gr 3-4, %</a:t>
                      </a:r>
                      <a:endParaRPr lang="en-US" sz="2400" dirty="0">
                        <a:solidFill>
                          <a:srgbClr val="00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38</a:t>
                      </a:r>
                      <a:endParaRPr lang="en-US" dirty="0">
                        <a:solidFill>
                          <a:srgbClr val="00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27</a:t>
                      </a:r>
                      <a:endParaRPr lang="en-US" dirty="0">
                        <a:solidFill>
                          <a:srgbClr val="000000"/>
                        </a:solidFill>
                      </a:endParaRPr>
                    </a:p>
                  </a:txBody>
                  <a:tcPr/>
                </a:tc>
              </a:tr>
              <a:tr h="370840">
                <a:tc>
                  <a:txBody>
                    <a:bodyPr/>
                    <a:lstStyle/>
                    <a:p>
                      <a:r>
                        <a:rPr lang="en-US" sz="2400" dirty="0" smtClean="0">
                          <a:solidFill>
                            <a:srgbClr val="000000"/>
                          </a:solidFill>
                        </a:rPr>
                        <a:t>Thrombocytopenia, </a:t>
                      </a:r>
                      <a:br>
                        <a:rPr lang="en-US" sz="2400" dirty="0" smtClean="0">
                          <a:solidFill>
                            <a:srgbClr val="000000"/>
                          </a:solidFill>
                        </a:rPr>
                      </a:br>
                      <a:r>
                        <a:rPr lang="en-US" sz="2400" dirty="0" smtClean="0">
                          <a:solidFill>
                            <a:srgbClr val="000000"/>
                          </a:solidFill>
                        </a:rPr>
                        <a:t>Gr 3-4, %</a:t>
                      </a:r>
                      <a:endParaRPr lang="en-US" sz="2400" dirty="0">
                        <a:solidFill>
                          <a:srgbClr val="00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
                      </a:r>
                      <a:br>
                        <a:rPr kumimoji="0" lang="en-US" sz="2400" b="0" i="0" u="none" strike="noStrike" kern="1200" cap="none" spc="0" normalizeH="0" baseline="0" noProof="0" dirty="0" smtClean="0">
                          <a:ln>
                            <a:noFill/>
                          </a:ln>
                          <a:solidFill>
                            <a:srgbClr val="000000"/>
                          </a:solidFill>
                          <a:effectLst/>
                          <a:uLnTx/>
                          <a:uFillTx/>
                          <a:latin typeface="+mn-lt"/>
                          <a:ea typeface="+mn-ea"/>
                          <a:cs typeface="+mn-cs"/>
                        </a:rPr>
                      </a:br>
                      <a:r>
                        <a:rPr kumimoji="0" lang="en-US" sz="2400" b="0" i="0" u="none" strike="noStrike" kern="1200" cap="none" spc="0" normalizeH="0" baseline="0" noProof="0" dirty="0" smtClean="0">
                          <a:ln>
                            <a:noFill/>
                          </a:ln>
                          <a:solidFill>
                            <a:srgbClr val="000000"/>
                          </a:solidFill>
                          <a:effectLst/>
                          <a:uLnTx/>
                          <a:uFillTx/>
                          <a:latin typeface="+mn-lt"/>
                          <a:ea typeface="+mn-ea"/>
                          <a:cs typeface="+mn-cs"/>
                        </a:rPr>
                        <a:t>13</a:t>
                      </a:r>
                      <a:endParaRPr lang="en-US" dirty="0">
                        <a:solidFill>
                          <a:srgbClr val="00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
                      </a:r>
                      <a:br>
                        <a:rPr kumimoji="0" lang="en-US" sz="2400" b="0" i="0" u="none" strike="noStrike" kern="1200" cap="none" spc="0" normalizeH="0" baseline="0" noProof="0" dirty="0" smtClean="0">
                          <a:ln>
                            <a:noFill/>
                          </a:ln>
                          <a:solidFill>
                            <a:srgbClr val="000000"/>
                          </a:solidFill>
                          <a:effectLst/>
                          <a:uLnTx/>
                          <a:uFillTx/>
                          <a:latin typeface="+mn-lt"/>
                          <a:ea typeface="+mn-ea"/>
                          <a:cs typeface="+mn-cs"/>
                        </a:rPr>
                      </a:br>
                      <a:r>
                        <a:rPr kumimoji="0" lang="en-US" sz="2400" b="0" i="0" u="none" strike="noStrike" kern="1200" cap="none" spc="0" normalizeH="0" baseline="0" noProof="0" dirty="0" smtClean="0">
                          <a:ln>
                            <a:noFill/>
                          </a:ln>
                          <a:solidFill>
                            <a:srgbClr val="000000"/>
                          </a:solidFill>
                          <a:effectLst/>
                          <a:uLnTx/>
                          <a:uFillTx/>
                          <a:latin typeface="+mn-lt"/>
                          <a:ea typeface="+mn-ea"/>
                          <a:cs typeface="+mn-cs"/>
                        </a:rPr>
                        <a:t>9</a:t>
                      </a:r>
                      <a:endParaRPr lang="en-US" dirty="0">
                        <a:solidFill>
                          <a:srgbClr val="000000"/>
                        </a:solidFill>
                      </a:endParaRPr>
                    </a:p>
                  </a:txBody>
                  <a:tcPr/>
                </a:tc>
              </a:tr>
              <a:tr h="370840">
                <a:tc>
                  <a:txBody>
                    <a:bodyPr/>
                    <a:lstStyle/>
                    <a:p>
                      <a:r>
                        <a:rPr lang="en-US" sz="2400" dirty="0" smtClean="0">
                          <a:solidFill>
                            <a:srgbClr val="000000"/>
                          </a:solidFill>
                        </a:rPr>
                        <a:t>Fatigue, Gr 3-4, %</a:t>
                      </a:r>
                      <a:endParaRPr lang="en-US" sz="2400" dirty="0">
                        <a:solidFill>
                          <a:srgbClr val="00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17</a:t>
                      </a:r>
                      <a:endParaRPr lang="en-US" dirty="0">
                        <a:solidFill>
                          <a:srgbClr val="00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7</a:t>
                      </a:r>
                      <a:endParaRPr lang="en-US" dirty="0">
                        <a:solidFill>
                          <a:srgbClr val="000000"/>
                        </a:solidFill>
                      </a:endParaRPr>
                    </a:p>
                  </a:txBody>
                  <a:tcPr/>
                </a:tc>
              </a:tr>
              <a:tr h="370840">
                <a:tc>
                  <a:txBody>
                    <a:bodyPr/>
                    <a:lstStyle/>
                    <a:p>
                      <a:r>
                        <a:rPr lang="en-US" sz="2400" dirty="0" smtClean="0">
                          <a:solidFill>
                            <a:srgbClr val="000000"/>
                          </a:solidFill>
                        </a:rPr>
                        <a:t>Neuropathy, Gr 3-4, %</a:t>
                      </a:r>
                      <a:endParaRPr lang="en-US" sz="2400" dirty="0">
                        <a:solidFill>
                          <a:srgbClr val="00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17</a:t>
                      </a:r>
                      <a:endParaRPr lang="en-US" dirty="0">
                        <a:solidFill>
                          <a:srgbClr val="00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&lt;1</a:t>
                      </a:r>
                      <a:endParaRPr lang="en-US" dirty="0">
                        <a:solidFill>
                          <a:srgbClr val="000000"/>
                        </a:solidFill>
                      </a:endParaRPr>
                    </a:p>
                  </a:txBody>
                  <a:tcPr/>
                </a:tc>
              </a:tr>
            </a:tbl>
          </a:graphicData>
        </a:graphic>
      </p:graphicFrame>
    </p:spTree>
    <p:extLst>
      <p:ext uri="{BB962C8B-B14F-4D97-AF65-F5344CB8AC3E}">
        <p14:creationId xmlns:p14="http://schemas.microsoft.com/office/powerpoint/2010/main" val="33720405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Subsequent Therapy and its Impact</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89146212"/>
              </p:ext>
            </p:extLst>
          </p:nvPr>
        </p:nvGraphicFramePr>
        <p:xfrm>
          <a:off x="424496" y="4229100"/>
          <a:ext cx="8229598" cy="1803450"/>
        </p:xfrm>
        <a:graphic>
          <a:graphicData uri="http://schemas.openxmlformats.org/drawingml/2006/table">
            <a:tbl>
              <a:tblPr>
                <a:tableStyleId>{C4B1156A-380E-4F78-BDF5-A606A8083BF9}</a:tableStyleId>
              </a:tblPr>
              <a:tblGrid>
                <a:gridCol w="3499804"/>
                <a:gridCol w="1371600"/>
                <a:gridCol w="736600"/>
                <a:gridCol w="1460500"/>
                <a:gridCol w="1161094"/>
              </a:tblGrid>
              <a:tr h="895238">
                <a:tc>
                  <a:txBody>
                    <a:bodyPr/>
                    <a:lstStyle/>
                    <a:p>
                      <a:pPr marL="114300" marR="0" indent="0">
                        <a:lnSpc>
                          <a:spcPct val="115000"/>
                        </a:lnSpc>
                        <a:spcBef>
                          <a:spcPts val="600"/>
                        </a:spcBef>
                        <a:spcAft>
                          <a:spcPts val="10"/>
                        </a:spcAft>
                      </a:pPr>
                      <a:r>
                        <a:rPr lang="en-US" sz="1800" dirty="0" smtClean="0">
                          <a:ln>
                            <a:noFill/>
                          </a:ln>
                        </a:rPr>
                        <a:t>Sensitivity</a:t>
                      </a:r>
                      <a:r>
                        <a:rPr lang="en-US" sz="1800" baseline="0" dirty="0" smtClean="0">
                          <a:ln>
                            <a:noFill/>
                          </a:ln>
                        </a:rPr>
                        <a:t> Analysis: C</a:t>
                      </a:r>
                      <a:r>
                        <a:rPr lang="en-US" sz="1800" dirty="0" smtClean="0">
                          <a:ln>
                            <a:noFill/>
                          </a:ln>
                        </a:rPr>
                        <a:t>ensor</a:t>
                      </a:r>
                      <a:r>
                        <a:rPr lang="en-US" sz="1800" baseline="0" dirty="0" smtClean="0">
                          <a:ln>
                            <a:noFill/>
                          </a:ln>
                        </a:rPr>
                        <a:t> at Time</a:t>
                      </a:r>
                      <a:br>
                        <a:rPr lang="en-US" sz="1800" baseline="0" dirty="0" smtClean="0">
                          <a:ln>
                            <a:noFill/>
                          </a:ln>
                        </a:rPr>
                      </a:br>
                      <a:r>
                        <a:rPr lang="en-US" sz="1800" baseline="0" dirty="0" smtClean="0">
                          <a:ln>
                            <a:noFill/>
                          </a:ln>
                        </a:rPr>
                        <a:t>of 2</a:t>
                      </a:r>
                      <a:r>
                        <a:rPr lang="en-US" sz="1800" baseline="30000" dirty="0" smtClean="0">
                          <a:ln>
                            <a:noFill/>
                          </a:ln>
                        </a:rPr>
                        <a:t>nd</a:t>
                      </a:r>
                      <a:r>
                        <a:rPr lang="en-US" sz="1800" baseline="0" dirty="0" smtClean="0">
                          <a:ln>
                            <a:noFill/>
                          </a:ln>
                        </a:rPr>
                        <a:t>-line Therapy</a:t>
                      </a:r>
                      <a:endParaRPr lang="en-US" sz="1800" b="1" dirty="0">
                        <a:solidFill>
                          <a:schemeClr val="tx1"/>
                        </a:solidFill>
                        <a:latin typeface="Arial" pitchFamily="34" charset="0"/>
                        <a:ea typeface="SimSun"/>
                        <a:cs typeface="Arial" pitchFamily="34" charset="0"/>
                      </a:endParaRPr>
                    </a:p>
                  </a:txBody>
                  <a:tcPr marL="984" marR="984" marT="0" marB="0" anchor="ctr"/>
                </a:tc>
                <a:tc>
                  <a:txBody>
                    <a:bodyPr/>
                    <a:lstStyle/>
                    <a:p>
                      <a:pPr marL="0" marR="0" algn="ctr">
                        <a:lnSpc>
                          <a:spcPct val="100000"/>
                        </a:lnSpc>
                        <a:spcBef>
                          <a:spcPts val="0"/>
                        </a:spcBef>
                        <a:spcAft>
                          <a:spcPts val="0"/>
                        </a:spcAft>
                      </a:pPr>
                      <a:r>
                        <a:rPr lang="en-US" sz="1800" i="1" dirty="0" smtClean="0"/>
                        <a:t>nab</a:t>
                      </a:r>
                      <a:r>
                        <a:rPr lang="en-US" sz="1800" dirty="0" smtClean="0"/>
                        <a:t>-P + Gem</a:t>
                      </a:r>
                      <a:endParaRPr lang="en-US" sz="1800" b="1" dirty="0">
                        <a:solidFill>
                          <a:schemeClr val="tx1"/>
                        </a:solidFill>
                        <a:latin typeface="Arial" pitchFamily="34" charset="0"/>
                        <a:ea typeface="SimSun"/>
                        <a:cs typeface="Arial" pitchFamily="34" charset="0"/>
                      </a:endParaRPr>
                    </a:p>
                  </a:txBody>
                  <a:tcPr marL="984" marR="984" marT="0" marB="0" anchor="ctr"/>
                </a:tc>
                <a:tc>
                  <a:txBody>
                    <a:bodyPr/>
                    <a:lstStyle/>
                    <a:p>
                      <a:pPr marL="0" marR="0" algn="ctr">
                        <a:lnSpc>
                          <a:spcPct val="100000"/>
                        </a:lnSpc>
                        <a:spcBef>
                          <a:spcPts val="0"/>
                        </a:spcBef>
                        <a:spcAft>
                          <a:spcPts val="0"/>
                        </a:spcAft>
                      </a:pPr>
                      <a:r>
                        <a:rPr lang="en-US" sz="1800" dirty="0" smtClean="0"/>
                        <a:t>Gem</a:t>
                      </a:r>
                      <a:endParaRPr lang="en-US" sz="1800" b="1" dirty="0" smtClean="0">
                        <a:solidFill>
                          <a:schemeClr val="tx1"/>
                        </a:solidFill>
                        <a:latin typeface="Arial" pitchFamily="34" charset="0"/>
                        <a:ea typeface="SimSun"/>
                        <a:cs typeface="Arial" pitchFamily="34" charset="0"/>
                      </a:endParaRPr>
                    </a:p>
                  </a:txBody>
                  <a:tcPr marL="984" marR="984" marT="0" marB="0" anchor="ctr"/>
                </a:tc>
                <a:tc>
                  <a:txBody>
                    <a:bodyPr/>
                    <a:lstStyle/>
                    <a:p>
                      <a:pPr marL="0" marR="0" algn="ctr">
                        <a:lnSpc>
                          <a:spcPct val="115000"/>
                        </a:lnSpc>
                        <a:spcBef>
                          <a:spcPts val="600"/>
                        </a:spcBef>
                        <a:spcAft>
                          <a:spcPts val="10"/>
                        </a:spcAft>
                      </a:pPr>
                      <a:r>
                        <a:rPr lang="en-US" sz="1800" dirty="0"/>
                        <a:t>Hazard Ratio</a:t>
                      </a:r>
                      <a:br>
                        <a:rPr lang="en-US" sz="1800" dirty="0"/>
                      </a:br>
                      <a:r>
                        <a:rPr lang="en-US" sz="1800" dirty="0" smtClean="0"/>
                        <a:t>(</a:t>
                      </a:r>
                      <a:r>
                        <a:rPr lang="en-US" sz="1800" i="1" baseline="0" dirty="0" smtClean="0"/>
                        <a:t>nab</a:t>
                      </a:r>
                      <a:r>
                        <a:rPr lang="en-US" sz="1800" baseline="0" dirty="0" smtClean="0"/>
                        <a:t>-P+G/G)</a:t>
                      </a:r>
                      <a:endParaRPr lang="en-US" sz="1800" b="1" baseline="0" dirty="0">
                        <a:solidFill>
                          <a:schemeClr val="tx1"/>
                        </a:solidFill>
                        <a:latin typeface="Arial" pitchFamily="34" charset="0"/>
                        <a:ea typeface="SimSun"/>
                        <a:cs typeface="Arial" pitchFamily="34" charset="0"/>
                      </a:endParaRPr>
                    </a:p>
                  </a:txBody>
                  <a:tcPr marL="984" marR="984" marT="0" marB="0" anchor="ctr"/>
                </a:tc>
                <a:tc>
                  <a:txBody>
                    <a:bodyPr/>
                    <a:lstStyle/>
                    <a:p>
                      <a:pPr marL="0" marR="0" algn="ctr">
                        <a:lnSpc>
                          <a:spcPct val="115000"/>
                        </a:lnSpc>
                        <a:spcBef>
                          <a:spcPts val="600"/>
                        </a:spcBef>
                        <a:spcAft>
                          <a:spcPts val="10"/>
                        </a:spcAft>
                      </a:pPr>
                      <a:r>
                        <a:rPr lang="en-US" sz="1800" dirty="0"/>
                        <a:t>P-value</a:t>
                      </a:r>
                      <a:endParaRPr lang="en-US" sz="1800" b="1" dirty="0">
                        <a:solidFill>
                          <a:schemeClr val="tx1"/>
                        </a:solidFill>
                        <a:latin typeface="Arial" pitchFamily="34" charset="0"/>
                        <a:ea typeface="SimSun"/>
                        <a:cs typeface="Arial" pitchFamily="34" charset="0"/>
                      </a:endParaRPr>
                    </a:p>
                  </a:txBody>
                  <a:tcPr marL="984" marR="984" marT="0" marB="0" anchor="ctr"/>
                </a:tc>
              </a:tr>
              <a:tr h="908212">
                <a:tc>
                  <a:txBody>
                    <a:bodyPr/>
                    <a:lstStyle/>
                    <a:p>
                      <a:pPr marL="114300" marR="0" indent="0" algn="l">
                        <a:lnSpc>
                          <a:spcPct val="100000"/>
                        </a:lnSpc>
                        <a:spcBef>
                          <a:spcPts val="0"/>
                        </a:spcBef>
                        <a:spcAft>
                          <a:spcPts val="10"/>
                        </a:spcAft>
                      </a:pPr>
                      <a:r>
                        <a:rPr lang="en-US" sz="1800" baseline="0" dirty="0" smtClean="0">
                          <a:ln>
                            <a:noFill/>
                          </a:ln>
                        </a:rPr>
                        <a:t>Median OS, months</a:t>
                      </a:r>
                      <a:endParaRPr lang="en-US" sz="1800" b="1" dirty="0">
                        <a:ln>
                          <a:noFill/>
                        </a:ln>
                        <a:solidFill>
                          <a:schemeClr val="tx1"/>
                        </a:solidFill>
                        <a:latin typeface="Arial" pitchFamily="34" charset="0"/>
                        <a:ea typeface="SimSun"/>
                        <a:cs typeface="Arial" pitchFamily="34" charset="0"/>
                      </a:endParaRPr>
                    </a:p>
                  </a:txBody>
                  <a:tcPr marL="984" marR="984"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9.4</a:t>
                      </a:r>
                      <a:endParaRPr kumimoji="0" lang="en-US" sz="1800" b="1" i="0" u="none" strike="noStrike" cap="none" normalizeH="0" baseline="0" dirty="0" smtClean="0">
                        <a:ln>
                          <a:noFill/>
                        </a:ln>
                        <a:solidFill>
                          <a:schemeClr val="tx1"/>
                        </a:solidFill>
                        <a:effectLst/>
                        <a:latin typeface="Arial" pitchFamily="34" charset="0"/>
                        <a:ea typeface="MS PGothic" pitchFamily="34" charset="-128"/>
                        <a:cs typeface="Arial" pitchFamily="34" charset="0"/>
                      </a:endParaRPr>
                    </a:p>
                  </a:txBody>
                  <a:tcPr marL="92295" marR="92295"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6.8</a:t>
                      </a:r>
                      <a:endParaRPr kumimoji="0" lang="en-US" sz="1800" b="1" i="0" u="none" strike="noStrike" cap="none" normalizeH="0" baseline="0" dirty="0" smtClean="0">
                        <a:ln>
                          <a:noFill/>
                        </a:ln>
                        <a:solidFill>
                          <a:schemeClr val="tx1"/>
                        </a:solidFill>
                        <a:effectLst/>
                        <a:latin typeface="Arial" pitchFamily="34" charset="0"/>
                        <a:ea typeface="MS PGothic" pitchFamily="34" charset="-128"/>
                        <a:cs typeface="Arial" pitchFamily="34" charset="0"/>
                      </a:endParaRPr>
                    </a:p>
                  </a:txBody>
                  <a:tcPr marL="92295" marR="92295"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0.68</a:t>
                      </a:r>
                      <a:endParaRPr kumimoji="0" lang="en-US" sz="1800" b="1" i="0" u="none" strike="noStrike" cap="none" normalizeH="0" baseline="0" dirty="0" smtClean="0">
                        <a:ln>
                          <a:noFill/>
                        </a:ln>
                        <a:solidFill>
                          <a:schemeClr val="tx1"/>
                        </a:solidFill>
                        <a:effectLst/>
                        <a:latin typeface="Arial" pitchFamily="34" charset="0"/>
                        <a:ea typeface="MS PGothic" pitchFamily="34" charset="-128"/>
                        <a:cs typeface="Arial" pitchFamily="34" charset="0"/>
                      </a:endParaRPr>
                    </a:p>
                  </a:txBody>
                  <a:tcPr marL="92295" marR="92295"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0.000072</a:t>
                      </a:r>
                      <a:endParaRPr kumimoji="0" lang="en-US" sz="1800" b="1" i="0" u="none" strike="noStrike" cap="none" normalizeH="0" baseline="0" dirty="0" smtClean="0">
                        <a:ln>
                          <a:noFill/>
                        </a:ln>
                        <a:solidFill>
                          <a:schemeClr val="tx1"/>
                        </a:solidFill>
                        <a:effectLst/>
                        <a:latin typeface="Arial" pitchFamily="34" charset="0"/>
                        <a:ea typeface="MS PGothic" pitchFamily="34" charset="-128"/>
                        <a:cs typeface="Arial" pitchFamily="34" charset="0"/>
                      </a:endParaRPr>
                    </a:p>
                  </a:txBody>
                  <a:tcPr marL="92295" marR="92295" anchor="ctr" horzOverflow="overflow"/>
                </a:tc>
              </a:tr>
            </a:tbl>
          </a:graphicData>
        </a:graphic>
      </p:graphicFrame>
      <p:sp>
        <p:nvSpPr>
          <p:cNvPr id="7" name="TextBox 6"/>
          <p:cNvSpPr txBox="1"/>
          <p:nvPr/>
        </p:nvSpPr>
        <p:spPr>
          <a:xfrm>
            <a:off x="878256" y="1958946"/>
            <a:ext cx="5999167" cy="1569660"/>
          </a:xfrm>
          <a:prstGeom prst="rect">
            <a:avLst/>
          </a:prstGeom>
          <a:noFill/>
        </p:spPr>
        <p:txBody>
          <a:bodyPr wrap="square" rtlCol="0">
            <a:spAutoFit/>
          </a:bodyPr>
          <a:lstStyle/>
          <a:p>
            <a:r>
              <a:rPr lang="en-US" sz="2400" dirty="0" smtClean="0"/>
              <a:t>Second-line Therapy:</a:t>
            </a:r>
          </a:p>
          <a:p>
            <a:endParaRPr lang="en-US" sz="2400" dirty="0"/>
          </a:p>
          <a:p>
            <a:r>
              <a:rPr lang="en-US" sz="2400" dirty="0" smtClean="0"/>
              <a:t>	</a:t>
            </a:r>
            <a:r>
              <a:rPr lang="en-US" sz="2400" i="1" dirty="0" smtClean="0"/>
              <a:t>nab</a:t>
            </a:r>
            <a:r>
              <a:rPr lang="en-US" sz="2400" dirty="0" smtClean="0"/>
              <a:t>-paclitaxel arm			38%</a:t>
            </a:r>
          </a:p>
          <a:p>
            <a:r>
              <a:rPr lang="en-US" sz="2400" dirty="0"/>
              <a:t>	</a:t>
            </a:r>
            <a:r>
              <a:rPr lang="en-US" sz="2400" dirty="0" smtClean="0"/>
              <a:t>gemcitabine arm				42% </a:t>
            </a:r>
            <a:endParaRPr lang="en-US" sz="2400" dirty="0"/>
          </a:p>
        </p:txBody>
      </p:sp>
    </p:spTree>
    <p:extLst>
      <p:ext uri="{BB962C8B-B14F-4D97-AF65-F5344CB8AC3E}">
        <p14:creationId xmlns:p14="http://schemas.microsoft.com/office/powerpoint/2010/main" val="29514510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800" b="1" dirty="0" smtClean="0"/>
              <a:t>Questions</a:t>
            </a:r>
            <a:endParaRPr lang="en-US" b="1" dirty="0"/>
          </a:p>
        </p:txBody>
      </p:sp>
      <p:sp>
        <p:nvSpPr>
          <p:cNvPr id="4" name="Content Placeholder 3"/>
          <p:cNvSpPr>
            <a:spLocks noGrp="1"/>
          </p:cNvSpPr>
          <p:nvPr>
            <p:ph idx="1"/>
          </p:nvPr>
        </p:nvSpPr>
        <p:spPr/>
        <p:txBody>
          <a:bodyPr>
            <a:normAutofit/>
          </a:bodyPr>
          <a:lstStyle/>
          <a:p>
            <a:r>
              <a:rPr lang="en-US" sz="3600" b="1" dirty="0" smtClean="0"/>
              <a:t>How to choose between single agent GEM </a:t>
            </a:r>
            <a:r>
              <a:rPr lang="en-US" sz="3600" b="1" u="sng" dirty="0" smtClean="0"/>
              <a:t>versus</a:t>
            </a:r>
            <a:r>
              <a:rPr lang="en-US" sz="3600" b="1" dirty="0" smtClean="0"/>
              <a:t> combination therapy in patients with metastatic disease?</a:t>
            </a:r>
          </a:p>
          <a:p>
            <a:r>
              <a:rPr lang="en-US" sz="3600" b="1" dirty="0" smtClean="0"/>
              <a:t>Full </a:t>
            </a:r>
            <a:r>
              <a:rPr lang="en-US" sz="3600" b="1" u="sng" dirty="0" smtClean="0"/>
              <a:t>versus</a:t>
            </a:r>
            <a:r>
              <a:rPr lang="en-US" sz="3600" b="1" dirty="0" smtClean="0"/>
              <a:t> modified FOLFIRINOX?</a:t>
            </a:r>
          </a:p>
          <a:p>
            <a:r>
              <a:rPr lang="en-US" sz="3600" b="1" i="1" dirty="0" smtClean="0"/>
              <a:t>Nab</a:t>
            </a:r>
            <a:r>
              <a:rPr lang="en-US" sz="3600" b="1" dirty="0" smtClean="0"/>
              <a:t>/paclitaxel/GEM </a:t>
            </a:r>
            <a:r>
              <a:rPr lang="en-US" sz="3600" b="1" u="sng" dirty="0" smtClean="0"/>
              <a:t>versus</a:t>
            </a:r>
            <a:r>
              <a:rPr lang="en-US" sz="3600" b="1" dirty="0" smtClean="0"/>
              <a:t> FOLFIRINOX?</a:t>
            </a:r>
            <a:endParaRPr lang="en-US" sz="3600" b="1" dirty="0"/>
          </a:p>
        </p:txBody>
      </p:sp>
    </p:spTree>
    <p:extLst>
      <p:ext uri="{BB962C8B-B14F-4D97-AF65-F5344CB8AC3E}">
        <p14:creationId xmlns:p14="http://schemas.microsoft.com/office/powerpoint/2010/main" val="42260713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Treatment options for metastatic pancreatic cancer</a:t>
            </a:r>
            <a:endParaRPr lang="en-US" b="1" dirty="0"/>
          </a:p>
        </p:txBody>
      </p:sp>
      <p:sp>
        <p:nvSpPr>
          <p:cNvPr id="3" name="Content Placeholder 2"/>
          <p:cNvSpPr>
            <a:spLocks noGrp="1"/>
          </p:cNvSpPr>
          <p:nvPr>
            <p:ph idx="1"/>
          </p:nvPr>
        </p:nvSpPr>
        <p:spPr>
          <a:xfrm>
            <a:off x="457200" y="2115086"/>
            <a:ext cx="8229600" cy="4525963"/>
          </a:xfrm>
        </p:spPr>
        <p:txBody>
          <a:bodyPr>
            <a:normAutofit lnSpcReduction="10000"/>
          </a:bodyPr>
          <a:lstStyle/>
          <a:p>
            <a:r>
              <a:rPr lang="en-US" sz="3600" dirty="0" smtClean="0"/>
              <a:t>Gemcitabine</a:t>
            </a:r>
          </a:p>
          <a:p>
            <a:r>
              <a:rPr lang="en-US" sz="3600" dirty="0" smtClean="0"/>
              <a:t>Gemcitabine plus erlotinib</a:t>
            </a:r>
          </a:p>
          <a:p>
            <a:r>
              <a:rPr lang="en-US" sz="3600" dirty="0" smtClean="0"/>
              <a:t>FOLFIRINOX/mFOLFIRINOX</a:t>
            </a:r>
          </a:p>
          <a:p>
            <a:r>
              <a:rPr lang="en-US" sz="3600" i="1" dirty="0" smtClean="0"/>
              <a:t>nab</a:t>
            </a:r>
            <a:r>
              <a:rPr lang="en-US" sz="3600" dirty="0" smtClean="0"/>
              <a:t>-paclitaxel plus gemcitabine</a:t>
            </a:r>
          </a:p>
          <a:p>
            <a:r>
              <a:rPr lang="en-US" sz="3600" dirty="0" smtClean="0"/>
              <a:t>Others</a:t>
            </a:r>
          </a:p>
          <a:p>
            <a:pPr lvl="1"/>
            <a:r>
              <a:rPr lang="en-US" dirty="0" smtClean="0"/>
              <a:t>GemCape </a:t>
            </a:r>
          </a:p>
          <a:p>
            <a:pPr lvl="1"/>
            <a:r>
              <a:rPr lang="en-US" dirty="0" smtClean="0"/>
              <a:t>GTX</a:t>
            </a:r>
          </a:p>
          <a:p>
            <a:pPr lvl="1"/>
            <a:r>
              <a:rPr lang="en-US" dirty="0" smtClean="0"/>
              <a:t>mFOLFOX6/OFF</a:t>
            </a:r>
            <a:endParaRPr lang="en-US" dirty="0"/>
          </a:p>
        </p:txBody>
      </p:sp>
    </p:spTree>
    <p:extLst>
      <p:ext uri="{BB962C8B-B14F-4D97-AF65-F5344CB8AC3E}">
        <p14:creationId xmlns:p14="http://schemas.microsoft.com/office/powerpoint/2010/main" val="20801385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a:t>How to choose between </a:t>
            </a:r>
            <a:r>
              <a:rPr lang="en-US" sz="2800" b="1" dirty="0" smtClean="0"/>
              <a:t>different regimens </a:t>
            </a:r>
            <a:r>
              <a:rPr lang="en-US" sz="2800" b="1" dirty="0"/>
              <a:t>in patients newly diagnosed with metastatic disease?</a:t>
            </a:r>
            <a:br>
              <a:rPr lang="en-US" sz="2800" b="1" dirty="0"/>
            </a:br>
            <a:endParaRPr lang="en-US" sz="2800" dirty="0"/>
          </a:p>
        </p:txBody>
      </p:sp>
      <p:sp>
        <p:nvSpPr>
          <p:cNvPr id="3" name="Content Placeholder 2"/>
          <p:cNvSpPr>
            <a:spLocks noGrp="1"/>
          </p:cNvSpPr>
          <p:nvPr>
            <p:ph idx="1"/>
          </p:nvPr>
        </p:nvSpPr>
        <p:spPr/>
        <p:txBody>
          <a:bodyPr>
            <a:normAutofit fontScale="92500" lnSpcReduction="20000"/>
          </a:bodyPr>
          <a:lstStyle/>
          <a:p>
            <a:r>
              <a:rPr lang="en-US" dirty="0" smtClean="0"/>
              <a:t>Performance status</a:t>
            </a:r>
          </a:p>
          <a:p>
            <a:r>
              <a:rPr lang="en-US" dirty="0" smtClean="0"/>
              <a:t>Age</a:t>
            </a:r>
          </a:p>
          <a:p>
            <a:r>
              <a:rPr lang="en-US" dirty="0" smtClean="0"/>
              <a:t>Major liver dysfunction/biliary stent</a:t>
            </a:r>
          </a:p>
          <a:p>
            <a:r>
              <a:rPr lang="en-US" dirty="0"/>
              <a:t>Patient preference</a:t>
            </a:r>
          </a:p>
          <a:p>
            <a:endParaRPr lang="en-US" dirty="0" smtClean="0"/>
          </a:p>
          <a:p>
            <a:r>
              <a:rPr lang="en-US" i="1" dirty="0" smtClean="0"/>
              <a:t>UGT1A1</a:t>
            </a:r>
          </a:p>
          <a:p>
            <a:r>
              <a:rPr lang="en-US" i="1" dirty="0" smtClean="0"/>
              <a:t>Pre-existing neuropathy </a:t>
            </a:r>
          </a:p>
          <a:p>
            <a:r>
              <a:rPr lang="en-US" i="1" dirty="0" smtClean="0"/>
              <a:t>Albumin </a:t>
            </a:r>
          </a:p>
          <a:p>
            <a:r>
              <a:rPr lang="en-US" i="1" dirty="0" smtClean="0"/>
              <a:t>Ascites</a:t>
            </a:r>
          </a:p>
          <a:p>
            <a:endParaRPr lang="en-US" dirty="0"/>
          </a:p>
        </p:txBody>
      </p:sp>
    </p:spTree>
    <p:extLst>
      <p:ext uri="{BB962C8B-B14F-4D97-AF65-F5344CB8AC3E}">
        <p14:creationId xmlns:p14="http://schemas.microsoft.com/office/powerpoint/2010/main" val="36418175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t>Nab</a:t>
            </a:r>
            <a:r>
              <a:rPr lang="en-US" b="1" dirty="0" smtClean="0"/>
              <a:t>-paclitaxel/GEM vs. FOLFIRINOX:</a:t>
            </a:r>
            <a:br>
              <a:rPr lang="en-US" b="1" dirty="0" smtClean="0"/>
            </a:br>
            <a:r>
              <a:rPr lang="en-US" b="1" dirty="0" smtClean="0"/>
              <a:t>Efficacy</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94260607"/>
              </p:ext>
            </p:extLst>
          </p:nvPr>
        </p:nvGraphicFramePr>
        <p:xfrm>
          <a:off x="228600" y="2209800"/>
          <a:ext cx="8686800" cy="2804160"/>
        </p:xfrm>
        <a:graphic>
          <a:graphicData uri="http://schemas.openxmlformats.org/drawingml/2006/table">
            <a:tbl>
              <a:tblPr firstRow="1" bandRow="1">
                <a:tableStyleId>{1E171933-4619-4E11-9A3F-F7608DF75F80}</a:tableStyleId>
              </a:tblPr>
              <a:tblGrid>
                <a:gridCol w="3352800"/>
                <a:gridCol w="2514600"/>
                <a:gridCol w="2819400"/>
              </a:tblGrid>
              <a:tr h="370840">
                <a:tc>
                  <a:txBody>
                    <a:bodyPr/>
                    <a:lstStyle/>
                    <a:p>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i="1" dirty="0" smtClean="0"/>
                        <a:t>nab</a:t>
                      </a:r>
                      <a:r>
                        <a:rPr lang="en-US" sz="3200" dirty="0" smtClean="0"/>
                        <a:t>-pacli</a:t>
                      </a:r>
                      <a:r>
                        <a:rPr lang="en-US" sz="3200" baseline="0" dirty="0" smtClean="0"/>
                        <a:t> + </a:t>
                      </a:r>
                      <a:r>
                        <a:rPr lang="en-US" sz="3200" dirty="0" smtClean="0"/>
                        <a:t>GEM</a:t>
                      </a:r>
                      <a:endParaRPr lang="en-US" sz="3200" dirty="0">
                        <a:solidFill>
                          <a:schemeClr val="tx1"/>
                        </a:solidFill>
                      </a:endParaRPr>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FOLFIRINOX</a:t>
                      </a:r>
                      <a:endParaRPr lang="en-US" sz="3200" dirty="0">
                        <a:solidFill>
                          <a:schemeClr val="tx1"/>
                        </a:solidFill>
                      </a:endParaRPr>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r h="370840">
                <a:tc>
                  <a:txBody>
                    <a:bodyPr/>
                    <a:lstStyle/>
                    <a:p>
                      <a:r>
                        <a:rPr lang="en-US" sz="3200" dirty="0" smtClean="0"/>
                        <a:t>Median OS, mos</a:t>
                      </a:r>
                      <a:endParaRPr lang="en-US" sz="3200" dirty="0"/>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8.5</a:t>
                      </a:r>
                      <a:endParaRPr lang="en-US" sz="3200" dirty="0"/>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11.1</a:t>
                      </a:r>
                      <a:endParaRPr lang="en-US" sz="3200" dirty="0"/>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r h="370840">
                <a:tc>
                  <a:txBody>
                    <a:bodyPr/>
                    <a:lstStyle/>
                    <a:p>
                      <a:r>
                        <a:rPr lang="en-US" sz="3200" dirty="0" smtClean="0"/>
                        <a:t>Median PFS, </a:t>
                      </a:r>
                      <a:r>
                        <a:rPr lang="en-US" sz="3200" dirty="0" err="1" smtClean="0"/>
                        <a:t>mos</a:t>
                      </a:r>
                      <a:endParaRPr lang="en-US" sz="3200" dirty="0"/>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5.5</a:t>
                      </a:r>
                      <a:endParaRPr lang="en-US" sz="3200" dirty="0"/>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6.4</a:t>
                      </a:r>
                      <a:endParaRPr lang="en-US" sz="3200" dirty="0"/>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r h="370840">
                <a:tc>
                  <a:txBody>
                    <a:bodyPr/>
                    <a:lstStyle/>
                    <a:p>
                      <a:r>
                        <a:rPr lang="en-US" sz="3200" dirty="0" smtClean="0"/>
                        <a:t>ORR </a:t>
                      </a:r>
                      <a:r>
                        <a:rPr lang="en-US" sz="3200" baseline="0" dirty="0" smtClean="0"/>
                        <a:t>(%)</a:t>
                      </a:r>
                      <a:endParaRPr lang="en-US" sz="3200" dirty="0"/>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23</a:t>
                      </a:r>
                      <a:endParaRPr lang="en-US" sz="3200" dirty="0"/>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31.6</a:t>
                      </a:r>
                      <a:endParaRPr lang="en-US" sz="3200" dirty="0"/>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bl>
          </a:graphicData>
        </a:graphic>
      </p:graphicFrame>
      <p:sp>
        <p:nvSpPr>
          <p:cNvPr id="5" name="TextBox 4"/>
          <p:cNvSpPr txBox="1"/>
          <p:nvPr/>
        </p:nvSpPr>
        <p:spPr>
          <a:xfrm>
            <a:off x="457200" y="6019800"/>
            <a:ext cx="4231559" cy="369332"/>
          </a:xfrm>
          <a:prstGeom prst="rect">
            <a:avLst/>
          </a:prstGeom>
          <a:noFill/>
        </p:spPr>
        <p:txBody>
          <a:bodyPr wrap="none" rtlCol="0">
            <a:spAutoFit/>
          </a:bodyPr>
          <a:lstStyle/>
          <a:p>
            <a:r>
              <a:rPr lang="en-US" dirty="0" smtClean="0">
                <a:solidFill>
                  <a:srgbClr val="FFFFFF"/>
                </a:solidFill>
              </a:rPr>
              <a:t>Conroy T et al, NEJM, 364:1817-1825, 2011</a:t>
            </a:r>
            <a:endParaRPr lang="en-US" dirty="0">
              <a:solidFill>
                <a:srgbClr val="FFFFFF"/>
              </a:solidFill>
            </a:endParaRPr>
          </a:p>
        </p:txBody>
      </p:sp>
    </p:spTree>
    <p:extLst>
      <p:ext uri="{BB962C8B-B14F-4D97-AF65-F5344CB8AC3E}">
        <p14:creationId xmlns:p14="http://schemas.microsoft.com/office/powerpoint/2010/main" val="26375132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sz="3600" b="1" i="1" dirty="0"/>
              <a:t>Nab</a:t>
            </a:r>
            <a:r>
              <a:rPr lang="en-US" sz="3600" b="1" dirty="0"/>
              <a:t>-paclitaxel/GEM vs. FOLFIRINOX:</a:t>
            </a:r>
            <a:br>
              <a:rPr lang="en-US" sz="3600" b="1" dirty="0"/>
            </a:br>
            <a:r>
              <a:rPr lang="en-US" sz="4000" dirty="0" smtClean="0"/>
              <a:t>Tolerability – Selected Gr 3+ Toxicities, %</a:t>
            </a:r>
            <a:endParaRPr lang="en-US" sz="40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499543086"/>
              </p:ext>
            </p:extLst>
          </p:nvPr>
        </p:nvGraphicFramePr>
        <p:xfrm>
          <a:off x="228600" y="1524000"/>
          <a:ext cx="8686800" cy="4541520"/>
        </p:xfrm>
        <a:graphic>
          <a:graphicData uri="http://schemas.openxmlformats.org/drawingml/2006/table">
            <a:tbl>
              <a:tblPr firstRow="1" bandRow="1">
                <a:tableStyleId>{1E171933-4619-4E11-9A3F-F7608DF75F80}</a:tableStyleId>
              </a:tblPr>
              <a:tblGrid>
                <a:gridCol w="3581400"/>
                <a:gridCol w="2438400"/>
                <a:gridCol w="2667000"/>
              </a:tblGrid>
              <a:tr h="787571">
                <a:tc>
                  <a:txBody>
                    <a:bodyPr/>
                    <a:lstStyle/>
                    <a:p>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i="1" dirty="0" smtClean="0"/>
                        <a:t>nab</a:t>
                      </a:r>
                      <a:r>
                        <a:rPr lang="en-US" sz="3200" dirty="0" smtClean="0"/>
                        <a:t>-pacli + GEM</a:t>
                      </a:r>
                      <a:endParaRPr lang="en-US" sz="3200" dirty="0">
                        <a:solidFill>
                          <a:schemeClr val="tx1"/>
                        </a:solidFill>
                      </a:endParaRPr>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FOLFIRINOX</a:t>
                      </a:r>
                      <a:endParaRPr lang="en-US" sz="3200" dirty="0">
                        <a:solidFill>
                          <a:schemeClr val="tx1"/>
                        </a:solidFill>
                      </a:endParaRPr>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r h="427538">
                <a:tc>
                  <a:txBody>
                    <a:bodyPr/>
                    <a:lstStyle/>
                    <a:p>
                      <a:r>
                        <a:rPr lang="en-US" sz="3200" dirty="0" smtClean="0"/>
                        <a:t>Fatigue</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17</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23.6</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r h="427538">
                <a:tc>
                  <a:txBody>
                    <a:bodyPr/>
                    <a:lstStyle/>
                    <a:p>
                      <a:r>
                        <a:rPr lang="en-US" sz="3200" dirty="0" smtClean="0"/>
                        <a:t>Diarrhea</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6</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12.7</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r h="427538">
                <a:tc>
                  <a:txBody>
                    <a:bodyPr/>
                    <a:lstStyle/>
                    <a:p>
                      <a:r>
                        <a:rPr lang="en-US" sz="3200" dirty="0" smtClean="0"/>
                        <a:t>Neuropathy</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17</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9</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r h="427538">
                <a:tc>
                  <a:txBody>
                    <a:bodyPr/>
                    <a:lstStyle/>
                    <a:p>
                      <a:r>
                        <a:rPr lang="en-US" sz="3200" dirty="0" smtClean="0"/>
                        <a:t>Neutropenia</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38</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45.7</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r h="427538">
                <a:tc>
                  <a:txBody>
                    <a:bodyPr/>
                    <a:lstStyle/>
                    <a:p>
                      <a:r>
                        <a:rPr lang="en-US" sz="3200" dirty="0" smtClean="0"/>
                        <a:t>Neutropenic fever</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3</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5.4</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r h="427538">
                <a:tc>
                  <a:txBody>
                    <a:bodyPr/>
                    <a:lstStyle/>
                    <a:p>
                      <a:r>
                        <a:rPr lang="en-US" sz="3200" dirty="0" smtClean="0"/>
                        <a:t>Thrombocytopenia</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13</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3200" dirty="0" smtClean="0"/>
                        <a:t>9.1</a:t>
                      </a:r>
                      <a:endParaRPr lang="en-US" sz="32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bl>
          </a:graphicData>
        </a:graphic>
      </p:graphicFrame>
      <p:sp>
        <p:nvSpPr>
          <p:cNvPr id="4" name="TextBox 3"/>
          <p:cNvSpPr txBox="1"/>
          <p:nvPr/>
        </p:nvSpPr>
        <p:spPr>
          <a:xfrm>
            <a:off x="317500" y="6389132"/>
            <a:ext cx="4231559" cy="369332"/>
          </a:xfrm>
          <a:prstGeom prst="rect">
            <a:avLst/>
          </a:prstGeom>
          <a:noFill/>
        </p:spPr>
        <p:txBody>
          <a:bodyPr wrap="none" rtlCol="0">
            <a:spAutoFit/>
          </a:bodyPr>
          <a:lstStyle/>
          <a:p>
            <a:r>
              <a:rPr lang="en-US" dirty="0" smtClean="0">
                <a:solidFill>
                  <a:srgbClr val="FFFFFF"/>
                </a:solidFill>
              </a:rPr>
              <a:t>Conroy T et al, NEJM, 364:1817-1825, 2011</a:t>
            </a:r>
            <a:endParaRPr lang="en-US" dirty="0">
              <a:solidFill>
                <a:srgbClr val="FFFFFF"/>
              </a:solidFill>
            </a:endParaRPr>
          </a:p>
        </p:txBody>
      </p:sp>
    </p:spTree>
    <p:extLst>
      <p:ext uri="{BB962C8B-B14F-4D97-AF65-F5344CB8AC3E}">
        <p14:creationId xmlns:p14="http://schemas.microsoft.com/office/powerpoint/2010/main" val="38160427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30285"/>
            <a:ext cx="7772400" cy="1470025"/>
          </a:xfrm>
        </p:spPr>
        <p:txBody>
          <a:bodyPr/>
          <a:lstStyle/>
          <a:p>
            <a:r>
              <a:rPr lang="en-US" b="1" dirty="0" smtClean="0"/>
              <a:t>Optimizing Therapy for Metastatic Pancreatic Cancer</a:t>
            </a:r>
            <a:endParaRPr lang="en-US" b="1" dirty="0"/>
          </a:p>
        </p:txBody>
      </p:sp>
      <p:sp>
        <p:nvSpPr>
          <p:cNvPr id="3" name="Subtitle 2"/>
          <p:cNvSpPr>
            <a:spLocks noGrp="1"/>
          </p:cNvSpPr>
          <p:nvPr>
            <p:ph type="subTitle" idx="1"/>
          </p:nvPr>
        </p:nvSpPr>
        <p:spPr>
          <a:xfrm>
            <a:off x="685800" y="3886200"/>
            <a:ext cx="7394159" cy="1752600"/>
          </a:xfrm>
        </p:spPr>
        <p:txBody>
          <a:bodyPr>
            <a:normAutofit fontScale="70000" lnSpcReduction="20000"/>
          </a:bodyPr>
          <a:lstStyle/>
          <a:p>
            <a:r>
              <a:rPr lang="en-US" dirty="0" smtClean="0"/>
              <a:t>Philip A Philip, MD</a:t>
            </a:r>
          </a:p>
          <a:p>
            <a:r>
              <a:rPr lang="en-US" dirty="0" smtClean="0"/>
              <a:t>Director, GI and Neuroendocrine Oncology</a:t>
            </a:r>
          </a:p>
          <a:p>
            <a:r>
              <a:rPr lang="en-US" dirty="0" smtClean="0"/>
              <a:t>Karmanos Cancer Center</a:t>
            </a:r>
          </a:p>
          <a:p>
            <a:r>
              <a:rPr lang="en-US" dirty="0" smtClean="0"/>
              <a:t>Wayne State University</a:t>
            </a:r>
          </a:p>
          <a:p>
            <a:r>
              <a:rPr lang="en-US" dirty="0" smtClean="0"/>
              <a:t>Detroit, MI</a:t>
            </a:r>
          </a:p>
          <a:p>
            <a:endParaRPr lang="en-US" dirty="0"/>
          </a:p>
        </p:txBody>
      </p:sp>
    </p:spTree>
    <p:extLst>
      <p:ext uri="{BB962C8B-B14F-4D97-AF65-F5344CB8AC3E}">
        <p14:creationId xmlns:p14="http://schemas.microsoft.com/office/powerpoint/2010/main" val="24252338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a:t>Nab</a:t>
            </a:r>
            <a:r>
              <a:rPr lang="en-US" b="1" dirty="0"/>
              <a:t>-paclitaxel/GEM vs. FOLFIRINOX:</a:t>
            </a:r>
            <a:br>
              <a:rPr lang="en-US" b="1" dirty="0"/>
            </a:br>
            <a:r>
              <a:rPr lang="en-US" b="1" dirty="0"/>
              <a:t>Study </a:t>
            </a:r>
            <a:r>
              <a:rPr lang="en-US" b="1" dirty="0" smtClean="0"/>
              <a:t>Populations</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64303616"/>
              </p:ext>
            </p:extLst>
          </p:nvPr>
        </p:nvGraphicFramePr>
        <p:xfrm>
          <a:off x="228600" y="1762579"/>
          <a:ext cx="8686800" cy="4511039"/>
        </p:xfrm>
        <a:graphic>
          <a:graphicData uri="http://schemas.openxmlformats.org/drawingml/2006/table">
            <a:tbl>
              <a:tblPr firstRow="1" bandRow="1">
                <a:tableStyleId>{1E171933-4619-4E11-9A3F-F7608DF75F80}</a:tableStyleId>
              </a:tblPr>
              <a:tblGrid>
                <a:gridCol w="3048000"/>
                <a:gridCol w="2971800"/>
                <a:gridCol w="2667000"/>
              </a:tblGrid>
              <a:tr h="772009">
                <a:tc>
                  <a:txBody>
                    <a:bodyPr/>
                    <a:lstStyle/>
                    <a:p>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2800" dirty="0" smtClean="0"/>
                        <a:t>MPACT</a:t>
                      </a:r>
                      <a:endParaRPr lang="en-US" sz="2800" dirty="0">
                        <a:solidFill>
                          <a:schemeClr val="tx1"/>
                        </a:solidFill>
                      </a:endParaRPr>
                    </a:p>
                  </a:txBody>
                  <a:tcPr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2800" dirty="0" smtClean="0"/>
                        <a:t>PRODIGE/ACCORD</a:t>
                      </a:r>
                      <a:endParaRPr lang="en-US" sz="2800" dirty="0">
                        <a:solidFill>
                          <a:schemeClr val="tx1"/>
                        </a:solidFill>
                      </a:endParaRPr>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r h="373553">
                <a:tc>
                  <a:txBody>
                    <a:bodyPr/>
                    <a:lstStyle/>
                    <a:p>
                      <a:r>
                        <a:rPr lang="en-US" sz="2400" smtClean="0"/>
                        <a:t>Median</a:t>
                      </a:r>
                      <a:r>
                        <a:rPr lang="en-US" sz="2400" baseline="0" smtClean="0"/>
                        <a:t> age</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2400" dirty="0" smtClean="0"/>
                        <a:t>63</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2400" dirty="0" smtClean="0"/>
                        <a:t>61</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r h="373553">
                <a:tc>
                  <a:txBody>
                    <a:bodyPr/>
                    <a:lstStyle/>
                    <a:p>
                      <a:r>
                        <a:rPr lang="en-US" sz="2400" dirty="0" smtClean="0"/>
                        <a:t>Liver, %</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2400" dirty="0" smtClean="0"/>
                        <a:t>84</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2400" dirty="0" smtClean="0"/>
                        <a:t>88</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r h="373553">
                <a:tc>
                  <a:txBody>
                    <a:bodyPr/>
                    <a:lstStyle/>
                    <a:p>
                      <a:r>
                        <a:rPr lang="en-US" sz="2400" dirty="0" smtClean="0"/>
                        <a:t>Head of pancreas, %</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2400" dirty="0" smtClean="0"/>
                        <a:t>43</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2400" dirty="0" smtClean="0"/>
                        <a:t>100</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r h="373553">
                <a:tc>
                  <a:txBody>
                    <a:bodyPr/>
                    <a:lstStyle/>
                    <a:p>
                      <a:r>
                        <a:rPr lang="en-US" sz="2400" dirty="0" smtClean="0"/>
                        <a:t>Males, %</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2400" dirty="0" smtClean="0"/>
                        <a:t>58</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2400" dirty="0" smtClean="0"/>
                        <a:t>62</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r h="373553">
                <a:tc>
                  <a:txBody>
                    <a:bodyPr/>
                    <a:lstStyle/>
                    <a:p>
                      <a:r>
                        <a:rPr lang="en-US" sz="2400" dirty="0" smtClean="0"/>
                        <a:t>Good PS, %</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2400" dirty="0" smtClean="0"/>
                        <a:t>60</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2400" dirty="0" smtClean="0"/>
                        <a:t>37</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r h="373553">
                <a:tc>
                  <a:txBody>
                    <a:bodyPr/>
                    <a:lstStyle/>
                    <a:p>
                      <a:r>
                        <a:rPr lang="en-US" sz="2400" dirty="0" smtClean="0"/>
                        <a:t>Median sites of mets</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2400" smtClean="0"/>
                        <a:t>3</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2400" dirty="0" smtClean="0"/>
                        <a:t>2</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r h="672395">
                <a:tc>
                  <a:txBody>
                    <a:bodyPr/>
                    <a:lstStyle/>
                    <a:p>
                      <a:r>
                        <a:rPr lang="en-US" sz="2400" dirty="0" smtClean="0"/>
                        <a:t>Patient population</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2400" dirty="0" smtClean="0"/>
                        <a:t>Multiple centers/multiple countries</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ctr"/>
                      <a:r>
                        <a:rPr lang="en-US" sz="2400" dirty="0" smtClean="0"/>
                        <a:t>Limited number of centers/France</a:t>
                      </a:r>
                      <a:endParaRPr lang="en-US" sz="2400"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r>
            </a:tbl>
          </a:graphicData>
        </a:graphic>
      </p:graphicFrame>
      <p:sp>
        <p:nvSpPr>
          <p:cNvPr id="5" name="TextBox 4"/>
          <p:cNvSpPr txBox="1"/>
          <p:nvPr/>
        </p:nvSpPr>
        <p:spPr>
          <a:xfrm>
            <a:off x="457200" y="6389132"/>
            <a:ext cx="4231559" cy="369332"/>
          </a:xfrm>
          <a:prstGeom prst="rect">
            <a:avLst/>
          </a:prstGeom>
          <a:noFill/>
        </p:spPr>
        <p:txBody>
          <a:bodyPr wrap="none" rtlCol="0">
            <a:spAutoFit/>
          </a:bodyPr>
          <a:lstStyle/>
          <a:p>
            <a:r>
              <a:rPr lang="en-US" dirty="0" smtClean="0">
                <a:solidFill>
                  <a:srgbClr val="FFFFFF"/>
                </a:solidFill>
              </a:rPr>
              <a:t>Conroy T et al, NEJM, 364:1817-1825, 2011</a:t>
            </a:r>
            <a:endParaRPr lang="en-US" dirty="0">
              <a:solidFill>
                <a:srgbClr val="FFFFFF"/>
              </a:solidFill>
            </a:endParaRPr>
          </a:p>
        </p:txBody>
      </p:sp>
    </p:spTree>
    <p:extLst>
      <p:ext uri="{BB962C8B-B14F-4D97-AF65-F5344CB8AC3E}">
        <p14:creationId xmlns:p14="http://schemas.microsoft.com/office/powerpoint/2010/main" val="14463975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1096962"/>
          </a:xfrm>
        </p:spPr>
        <p:txBody>
          <a:bodyPr/>
          <a:lstStyle/>
          <a:p>
            <a:r>
              <a:rPr lang="en-US" b="1" dirty="0" smtClean="0"/>
              <a:t>CONCLUSIONS</a:t>
            </a:r>
            <a:endParaRPr lang="en-US" b="1" dirty="0"/>
          </a:p>
        </p:txBody>
      </p:sp>
      <p:sp>
        <p:nvSpPr>
          <p:cNvPr id="3" name="Content Placeholder 2"/>
          <p:cNvSpPr>
            <a:spLocks noGrp="1"/>
          </p:cNvSpPr>
          <p:nvPr>
            <p:ph idx="1"/>
          </p:nvPr>
        </p:nvSpPr>
        <p:spPr>
          <a:xfrm>
            <a:off x="228600" y="1656379"/>
            <a:ext cx="8686800" cy="4922978"/>
          </a:xfrm>
        </p:spPr>
        <p:txBody>
          <a:bodyPr>
            <a:normAutofit/>
          </a:bodyPr>
          <a:lstStyle/>
          <a:p>
            <a:r>
              <a:rPr lang="en-US" sz="3300" i="1" dirty="0" smtClean="0"/>
              <a:t>Nab</a:t>
            </a:r>
            <a:r>
              <a:rPr lang="en-US" sz="3300" dirty="0" smtClean="0"/>
              <a:t>-paclitaxel plus GEM is a new frontline regimen in patients with metastatic panc. </a:t>
            </a:r>
            <a:r>
              <a:rPr lang="en-US" sz="3300" dirty="0"/>
              <a:t>c</a:t>
            </a:r>
            <a:r>
              <a:rPr lang="en-US" sz="3300" dirty="0" smtClean="0"/>
              <a:t>a. and favorable performance status</a:t>
            </a:r>
          </a:p>
          <a:p>
            <a:r>
              <a:rPr lang="en-US" sz="3300" dirty="0" smtClean="0"/>
              <a:t>Non-hematologic toxicities to </a:t>
            </a:r>
            <a:r>
              <a:rPr lang="en-US" sz="3300" i="1" dirty="0" smtClean="0"/>
              <a:t>nab</a:t>
            </a:r>
            <a:r>
              <a:rPr lang="en-US" sz="3300" dirty="0" smtClean="0"/>
              <a:t>-paclitaxel plus GEM are manageable </a:t>
            </a:r>
          </a:p>
          <a:p>
            <a:r>
              <a:rPr lang="en-US" sz="3300" dirty="0" smtClean="0"/>
              <a:t>Choice of single agent GEM versus combination therapy largely determined by PS and liver dysfunction</a:t>
            </a:r>
          </a:p>
        </p:txBody>
      </p:sp>
    </p:spTree>
    <p:extLst>
      <p:ext uri="{BB962C8B-B14F-4D97-AF65-F5344CB8AC3E}">
        <p14:creationId xmlns:p14="http://schemas.microsoft.com/office/powerpoint/2010/main" val="4139920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Have you used FOLFIRINOX as adjuvant treatment for pancreatic cancer?</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1830861381"/>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794436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ncCa-FOLFIRINOX_v2f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2743200"/>
            <a:ext cx="7891272" cy="1584830"/>
          </a:xfrm>
          <a:prstGeom prst="rect">
            <a:avLst/>
          </a:prstGeom>
        </p:spPr>
      </p:pic>
      <p:sp>
        <p:nvSpPr>
          <p:cNvPr id="2" name="Title 1"/>
          <p:cNvSpPr>
            <a:spLocks noGrp="1"/>
          </p:cNvSpPr>
          <p:nvPr>
            <p:ph type="title"/>
          </p:nvPr>
        </p:nvSpPr>
        <p:spPr>
          <a:xfrm>
            <a:off x="685800" y="304800"/>
            <a:ext cx="7772400" cy="1143000"/>
          </a:xfrm>
        </p:spPr>
        <p:txBody>
          <a:bodyPr/>
          <a:lstStyle/>
          <a:p>
            <a:r>
              <a:rPr lang="en-US" sz="2400" dirty="0" smtClean="0">
                <a:solidFill>
                  <a:srgbClr val="FFFF00"/>
                </a:solidFill>
              </a:rPr>
              <a:t>Have you used FOLFIRINOX as adjuvant treatment for pancreatic cancer? </a:t>
            </a:r>
            <a:endParaRPr lang="en-US" sz="2400" dirty="0">
              <a:solidFill>
                <a:srgbClr val="FFFF00"/>
              </a:solidFill>
            </a:endParaRPr>
          </a:p>
        </p:txBody>
      </p:sp>
      <p:sp>
        <p:nvSpPr>
          <p:cNvPr id="11" name="TextBox 10"/>
          <p:cNvSpPr txBox="1"/>
          <p:nvPr/>
        </p:nvSpPr>
        <p:spPr>
          <a:xfrm>
            <a:off x="141169" y="6400800"/>
            <a:ext cx="6945431" cy="338554"/>
          </a:xfrm>
          <a:prstGeom prst="rect">
            <a:avLst/>
          </a:prstGeom>
          <a:noFill/>
        </p:spPr>
        <p:txBody>
          <a:bodyPr wrap="none" rtlCol="0">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(N = 21), January 3-18, 2013 </a:t>
            </a:r>
            <a:endParaRPr lang="en-US" sz="1600" dirty="0">
              <a:solidFill>
                <a:srgbClr val="FFFFFF"/>
              </a:solidFill>
              <a:latin typeface="Arial" charset="0"/>
              <a:ea typeface="ＭＳ Ｐゴシック" charset="0"/>
              <a:cs typeface="ＭＳ Ｐゴシック" charset="0"/>
            </a:endParaRPr>
          </a:p>
        </p:txBody>
      </p:sp>
      <p:sp>
        <p:nvSpPr>
          <p:cNvPr id="15" name="Content Placeholder 2"/>
          <p:cNvSpPr txBox="1">
            <a:spLocks/>
          </p:cNvSpPr>
          <p:nvPr/>
        </p:nvSpPr>
        <p:spPr bwMode="auto">
          <a:xfrm>
            <a:off x="152400" y="3014181"/>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algn="r" defTabSz="914400" eaLnBrk="0" fontAlgn="base" hangingPunct="0">
              <a:spcBef>
                <a:spcPct val="20000"/>
              </a:spcBef>
              <a:spcAft>
                <a:spcPct val="0"/>
              </a:spcAft>
              <a:defRPr/>
            </a:pPr>
            <a:r>
              <a:rPr lang="en-US" kern="0" dirty="0" smtClean="0">
                <a:solidFill>
                  <a:srgbClr val="FFFFFF"/>
                </a:solidFill>
                <a:latin typeface="Arial"/>
                <a:ea typeface="ＭＳ Ｐゴシック"/>
                <a:cs typeface="ＭＳ Ｐゴシック"/>
              </a:rPr>
              <a:t>Yes</a:t>
            </a:r>
          </a:p>
        </p:txBody>
      </p:sp>
      <p:sp>
        <p:nvSpPr>
          <p:cNvPr id="16" name="Content Placeholder 2"/>
          <p:cNvSpPr txBox="1">
            <a:spLocks/>
          </p:cNvSpPr>
          <p:nvPr/>
        </p:nvSpPr>
        <p:spPr bwMode="auto">
          <a:xfrm>
            <a:off x="228600" y="3699981"/>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algn="r" defTabSz="914400" eaLnBrk="0" fontAlgn="base" hangingPunct="0">
              <a:spcBef>
                <a:spcPct val="20000"/>
              </a:spcBef>
              <a:spcAft>
                <a:spcPct val="0"/>
              </a:spcAft>
            </a:pPr>
            <a:r>
              <a:rPr lang="en-US" kern="0" dirty="0" smtClean="0">
                <a:solidFill>
                  <a:srgbClr val="FFFFFF"/>
                </a:solidFill>
                <a:latin typeface="Arial" charset="0"/>
                <a:ea typeface="ＭＳ Ｐゴシック" charset="0"/>
                <a:cs typeface="ＭＳ Ｐゴシック" charset="0"/>
              </a:rPr>
              <a:t>No</a:t>
            </a:r>
            <a:endParaRPr lang="en-US" kern="0" dirty="0" smtClean="0">
              <a:solidFill>
                <a:srgbClr val="FFFFFF"/>
              </a:solidFill>
              <a:latin typeface="Arial"/>
              <a:ea typeface="ＭＳ Ｐゴシック"/>
              <a:cs typeface="ＭＳ Ｐゴシック"/>
            </a:endParaRPr>
          </a:p>
        </p:txBody>
      </p:sp>
      <p:sp>
        <p:nvSpPr>
          <p:cNvPr id="17" name="Rectangle 16"/>
          <p:cNvSpPr/>
          <p:nvPr/>
        </p:nvSpPr>
        <p:spPr>
          <a:xfrm>
            <a:off x="3352800" y="3056627"/>
            <a:ext cx="298780" cy="338554"/>
          </a:xfrm>
          <a:prstGeom prst="rect">
            <a:avLst/>
          </a:prstGeom>
        </p:spPr>
        <p:txBody>
          <a:bodyPr wrap="none" anchor="ctr">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5</a:t>
            </a:r>
          </a:p>
        </p:txBody>
      </p:sp>
      <p:sp>
        <p:nvSpPr>
          <p:cNvPr id="18" name="Rectangle 17"/>
          <p:cNvSpPr/>
          <p:nvPr/>
        </p:nvSpPr>
        <p:spPr>
          <a:xfrm>
            <a:off x="8382000" y="3759304"/>
            <a:ext cx="412893" cy="338554"/>
          </a:xfrm>
          <a:prstGeom prst="rect">
            <a:avLst/>
          </a:prstGeom>
        </p:spPr>
        <p:txBody>
          <a:bodyPr wrap="squar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16</a:t>
            </a:r>
          </a:p>
        </p:txBody>
      </p:sp>
    </p:spTree>
    <p:extLst>
      <p:ext uri="{BB962C8B-B14F-4D97-AF65-F5344CB8AC3E}">
        <p14:creationId xmlns:p14="http://schemas.microsoft.com/office/powerpoint/2010/main" val="707918895"/>
      </p:ext>
    </p:extLst>
  </p:cSld>
  <p:clrMapOvr>
    <a:masterClrMapping/>
  </p:clrMapOvr>
  <p:transition xmlns:p14="http://schemas.microsoft.com/office/powerpoint/2010/main" advClick="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A 55-year-old patient with pancreatic cancer received FOLFIRINOX and experienced stable disease for </a:t>
            </a:r>
            <a:br>
              <a:rPr lang="en-US" sz="2400" b="1" dirty="0" smtClean="0">
                <a:solidFill>
                  <a:srgbClr val="FFFFFF"/>
                </a:solidFill>
              </a:rPr>
            </a:br>
            <a:r>
              <a:rPr lang="en-US" sz="2400" b="1" dirty="0" smtClean="0">
                <a:solidFill>
                  <a:srgbClr val="FFFFFF"/>
                </a:solidFill>
              </a:rPr>
              <a:t>6 months but then developed disease progression.</a:t>
            </a:r>
            <a:br>
              <a:rPr lang="en-US" sz="2400" b="1" dirty="0" smtClean="0">
                <a:solidFill>
                  <a:srgbClr val="FFFFFF"/>
                </a:solidFill>
              </a:rPr>
            </a:br>
            <a:r>
              <a:rPr lang="en-US" sz="2400" b="1" dirty="0" smtClean="0">
                <a:solidFill>
                  <a:srgbClr val="FFFFFF"/>
                </a:solidFill>
              </a:rPr>
              <a:t>What would likely be your next off-protocol systemic therapy?</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871525514"/>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6527378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55yoPanCa-FOLFIRINOX_v2f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800" y="3429000"/>
            <a:ext cx="4270248" cy="999950"/>
          </a:xfrm>
          <a:prstGeom prst="rect">
            <a:avLst/>
          </a:prstGeom>
        </p:spPr>
      </p:pic>
      <p:sp>
        <p:nvSpPr>
          <p:cNvPr id="2" name="Title 1"/>
          <p:cNvSpPr>
            <a:spLocks noGrp="1"/>
          </p:cNvSpPr>
          <p:nvPr>
            <p:ph type="title"/>
          </p:nvPr>
        </p:nvSpPr>
        <p:spPr>
          <a:xfrm>
            <a:off x="685800" y="152400"/>
            <a:ext cx="8229600" cy="1981200"/>
          </a:xfrm>
        </p:spPr>
        <p:txBody>
          <a:bodyPr/>
          <a:lstStyle/>
          <a:p>
            <a:r>
              <a:rPr lang="en-US" sz="2400" dirty="0" smtClean="0">
                <a:solidFill>
                  <a:srgbClr val="FFFF00"/>
                </a:solidFill>
              </a:rPr>
              <a:t>Case: A 55-yo </a:t>
            </a:r>
            <a:r>
              <a:rPr lang="en-US" sz="2400" dirty="0" err="1" smtClean="0">
                <a:solidFill>
                  <a:srgbClr val="FFFF00"/>
                </a:solidFill>
              </a:rPr>
              <a:t>pt</a:t>
            </a:r>
            <a:r>
              <a:rPr lang="en-US" sz="2400" dirty="0" smtClean="0">
                <a:solidFill>
                  <a:srgbClr val="FFFF00"/>
                </a:solidFill>
              </a:rPr>
              <a:t> with </a:t>
            </a:r>
            <a:r>
              <a:rPr lang="en-US" sz="2400" dirty="0">
                <a:solidFill>
                  <a:srgbClr val="FFFF00"/>
                </a:solidFill>
              </a:rPr>
              <a:t>pancreatic cancer received FOLFIRINOX and experienced </a:t>
            </a:r>
            <a:r>
              <a:rPr lang="en-US" sz="2400" dirty="0" smtClean="0">
                <a:solidFill>
                  <a:srgbClr val="FFFF00"/>
                </a:solidFill>
              </a:rPr>
              <a:t>SD </a:t>
            </a:r>
            <a:r>
              <a:rPr lang="en-US" sz="2400" dirty="0">
                <a:solidFill>
                  <a:srgbClr val="FFFF00"/>
                </a:solidFill>
              </a:rPr>
              <a:t>for</a:t>
            </a:r>
            <a:r>
              <a:rPr lang="en-US" sz="2400" dirty="0" smtClean="0">
                <a:solidFill>
                  <a:srgbClr val="FFFF00"/>
                </a:solidFill>
              </a:rPr>
              <a:t> 6 months, then </a:t>
            </a:r>
            <a:r>
              <a:rPr lang="en-US" sz="2400" dirty="0">
                <a:solidFill>
                  <a:srgbClr val="FFFF00"/>
                </a:solidFill>
              </a:rPr>
              <a:t>developed disease progression.</a:t>
            </a:r>
            <a:r>
              <a:rPr lang="en-US" sz="2400" dirty="0" smtClean="0">
                <a:solidFill>
                  <a:srgbClr val="FFFF00"/>
                </a:solidFill>
              </a:rPr>
              <a:t> Systemic </a:t>
            </a:r>
            <a:r>
              <a:rPr lang="en-US" sz="2400" dirty="0">
                <a:solidFill>
                  <a:srgbClr val="FFFF00"/>
                </a:solidFill>
              </a:rPr>
              <a:t>therapy? </a:t>
            </a:r>
          </a:p>
        </p:txBody>
      </p:sp>
      <p:sp>
        <p:nvSpPr>
          <p:cNvPr id="7" name="TextBox 6"/>
          <p:cNvSpPr txBox="1"/>
          <p:nvPr/>
        </p:nvSpPr>
        <p:spPr>
          <a:xfrm>
            <a:off x="141169" y="6400800"/>
            <a:ext cx="6945431" cy="338554"/>
          </a:xfrm>
          <a:prstGeom prst="rect">
            <a:avLst/>
          </a:prstGeom>
          <a:noFill/>
        </p:spPr>
        <p:txBody>
          <a:bodyPr wrap="none" rtlCol="0">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(N = 20), January 3-18, 2013 </a:t>
            </a:r>
            <a:endParaRPr lang="en-US" sz="1600" dirty="0">
              <a:solidFill>
                <a:srgbClr val="FFFFFF"/>
              </a:solidFill>
              <a:latin typeface="Arial" charset="0"/>
              <a:ea typeface="ＭＳ Ｐゴシック" charset="0"/>
              <a:cs typeface="ＭＳ Ｐゴシック" charset="0"/>
            </a:endParaRPr>
          </a:p>
        </p:txBody>
      </p:sp>
      <p:sp>
        <p:nvSpPr>
          <p:cNvPr id="9" name="Rectangle 8"/>
          <p:cNvSpPr/>
          <p:nvPr/>
        </p:nvSpPr>
        <p:spPr>
          <a:xfrm>
            <a:off x="1960819" y="3488975"/>
            <a:ext cx="1336524" cy="338554"/>
          </a:xfrm>
          <a:prstGeom prst="rect">
            <a:avLst/>
          </a:prstGeom>
        </p:spPr>
        <p:txBody>
          <a:bodyPr wrap="none">
            <a:spAutoFit/>
          </a:bodyPr>
          <a:lstStyle/>
          <a:p>
            <a:pPr algn="r" defTabSz="914400"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Gemcitabine</a:t>
            </a:r>
            <a:endParaRPr lang="en-US" sz="1600" dirty="0" smtClean="0">
              <a:solidFill>
                <a:srgbClr val="FFFFFF"/>
              </a:solidFill>
              <a:latin typeface="Arial" charset="0"/>
              <a:ea typeface="ＭＳ Ｐゴシック" charset="0"/>
              <a:cs typeface="ＭＳ Ｐゴシック" charset="0"/>
            </a:endParaRPr>
          </a:p>
        </p:txBody>
      </p:sp>
      <p:sp>
        <p:nvSpPr>
          <p:cNvPr id="10" name="Rectangle 9"/>
          <p:cNvSpPr/>
          <p:nvPr/>
        </p:nvSpPr>
        <p:spPr>
          <a:xfrm>
            <a:off x="649062" y="3903856"/>
            <a:ext cx="2648281" cy="338554"/>
          </a:xfrm>
          <a:prstGeom prst="rect">
            <a:avLst/>
          </a:prstGeom>
        </p:spPr>
        <p:txBody>
          <a:bodyPr wrap="none" anchor="ctr">
            <a:spAutoFit/>
          </a:bodyPr>
          <a:lstStyle/>
          <a:p>
            <a:pPr algn="r" defTabSz="914400"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Gemcitabine</a:t>
            </a:r>
            <a:r>
              <a:rPr lang="en-US" sz="1600" dirty="0" smtClean="0">
                <a:solidFill>
                  <a:srgbClr val="FFFFFF"/>
                </a:solidFill>
                <a:latin typeface="Arial" charset="0"/>
                <a:ea typeface="ＭＳ Ｐゴシック" charset="0"/>
                <a:cs typeface="ＭＳ Ｐゴシック" charset="0"/>
              </a:rPr>
              <a:t>/</a:t>
            </a:r>
            <a:r>
              <a:rPr lang="en-US" sz="1600" i="1" dirty="0" smtClean="0">
                <a:solidFill>
                  <a:srgbClr val="FFFFFF"/>
                </a:solidFill>
                <a:latin typeface="Arial" charset="0"/>
                <a:ea typeface="ＭＳ Ｐゴシック" charset="0"/>
                <a:cs typeface="ＭＳ Ｐゴシック" charset="0"/>
              </a:rPr>
              <a:t>nab</a:t>
            </a:r>
            <a:r>
              <a:rPr lang="en-US" sz="1600" dirty="0" smtClean="0">
                <a:solidFill>
                  <a:srgbClr val="FFFFFF"/>
                </a:solidFill>
                <a:latin typeface="Arial" charset="0"/>
                <a:ea typeface="ＭＳ Ｐゴシック" charset="0"/>
                <a:cs typeface="ＭＳ Ｐゴシック" charset="0"/>
              </a:rPr>
              <a:t> </a:t>
            </a:r>
            <a:r>
              <a:rPr lang="en-US" sz="1600" dirty="0" err="1" smtClean="0">
                <a:solidFill>
                  <a:srgbClr val="FFFFFF"/>
                </a:solidFill>
                <a:latin typeface="Arial" charset="0"/>
                <a:ea typeface="ＭＳ Ｐゴシック" charset="0"/>
                <a:cs typeface="ＭＳ Ｐゴシック" charset="0"/>
              </a:rPr>
              <a:t>paclitaxel</a:t>
            </a:r>
            <a:endParaRPr lang="en-US" sz="1600" dirty="0" smtClean="0">
              <a:solidFill>
                <a:srgbClr val="FFFFFF"/>
              </a:solidFill>
              <a:latin typeface="Arial" charset="0"/>
              <a:ea typeface="ＭＳ Ｐゴシック" charset="0"/>
              <a:cs typeface="ＭＳ Ｐゴシック" charset="0"/>
            </a:endParaRPr>
          </a:p>
        </p:txBody>
      </p:sp>
      <p:sp>
        <p:nvSpPr>
          <p:cNvPr id="14" name="Rectangle 13"/>
          <p:cNvSpPr/>
          <p:nvPr/>
        </p:nvSpPr>
        <p:spPr>
          <a:xfrm>
            <a:off x="6858000" y="3535157"/>
            <a:ext cx="397665"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11</a:t>
            </a:r>
          </a:p>
        </p:txBody>
      </p:sp>
      <p:sp>
        <p:nvSpPr>
          <p:cNvPr id="15" name="Rectangle 14"/>
          <p:cNvSpPr/>
          <p:nvPr/>
        </p:nvSpPr>
        <p:spPr>
          <a:xfrm>
            <a:off x="6254420" y="3948440"/>
            <a:ext cx="298780"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9</a:t>
            </a:r>
          </a:p>
        </p:txBody>
      </p:sp>
    </p:spTree>
    <p:extLst>
      <p:ext uri="{BB962C8B-B14F-4D97-AF65-F5344CB8AC3E}">
        <p14:creationId xmlns:p14="http://schemas.microsoft.com/office/powerpoint/2010/main" val="360792508"/>
      </p:ext>
    </p:extLst>
  </p:cSld>
  <p:clrMapOvr>
    <a:masterClrMapping/>
  </p:clrMapOvr>
  <p:transition xmlns:p14="http://schemas.microsoft.com/office/powerpoint/2010/mai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t>What is your most likely first-line treatment for a </a:t>
            </a:r>
            <a:br>
              <a:rPr lang="en-US" sz="2400" b="1" dirty="0" smtClean="0"/>
            </a:br>
            <a:r>
              <a:rPr lang="en-US" sz="2400" b="1" dirty="0" smtClean="0"/>
              <a:t>60-year-old patient (PS = 0) with metastatic pancreatic cancer who requires therapy?</a:t>
            </a:r>
          </a:p>
        </p:txBody>
      </p:sp>
      <p:graphicFrame>
        <p:nvGraphicFramePr>
          <p:cNvPr id="6" name="Chart 5"/>
          <p:cNvGraphicFramePr/>
          <p:nvPr>
            <p:extLst>
              <p:ext uri="{D42A27DB-BD31-4B8C-83A1-F6EECF244321}">
                <p14:modId xmlns:p14="http://schemas.microsoft.com/office/powerpoint/2010/main" val="543614171"/>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596685" y="3799448"/>
            <a:ext cx="3018037" cy="338554"/>
          </a:xfrm>
          <a:prstGeom prst="rect">
            <a:avLst/>
          </a:prstGeom>
          <a:noFill/>
        </p:spPr>
        <p:txBody>
          <a:bodyPr wrap="square" rtlCol="0">
            <a:spAutoFit/>
          </a:bodyPr>
          <a:lstStyle/>
          <a:p>
            <a:pPr algn="r"/>
            <a:r>
              <a:rPr lang="en-US" sz="1600" dirty="0">
                <a:solidFill>
                  <a:srgbClr val="FFFFFF"/>
                </a:solidFill>
                <a:latin typeface="Arial"/>
                <a:ea typeface="Calibri"/>
                <a:cs typeface="Arial"/>
              </a:rPr>
              <a:t>Gemcitabine + </a:t>
            </a:r>
            <a:r>
              <a:rPr lang="en-US" sz="1600" i="1" dirty="0">
                <a:solidFill>
                  <a:srgbClr val="FFFFFF"/>
                </a:solidFill>
                <a:latin typeface="Arial"/>
                <a:ea typeface="Calibri"/>
                <a:cs typeface="Arial"/>
              </a:rPr>
              <a:t>nab</a:t>
            </a:r>
            <a:r>
              <a:rPr lang="en-US" sz="1600" dirty="0">
                <a:solidFill>
                  <a:srgbClr val="FFFFFF"/>
                </a:solidFill>
                <a:latin typeface="Arial"/>
                <a:ea typeface="Calibri"/>
                <a:cs typeface="Arial"/>
              </a:rPr>
              <a:t> paclitaxel</a:t>
            </a:r>
            <a:endParaRPr lang="en-US" sz="1600" dirty="0">
              <a:solidFill>
                <a:srgbClr val="FFFFFF"/>
              </a:solidFill>
              <a:latin typeface="Arial"/>
              <a:cs typeface="Arial"/>
            </a:endParaRPr>
          </a:p>
        </p:txBody>
      </p:sp>
    </p:spTree>
    <p:extLst>
      <p:ext uri="{BB962C8B-B14F-4D97-AF65-F5344CB8AC3E}">
        <p14:creationId xmlns:p14="http://schemas.microsoft.com/office/powerpoint/2010/main" val="337445794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descr="60yoPancCaFirst-LineTx_v1tjd.png"/>
          <p:cNvPicPr>
            <a:picLocks noChangeAspect="1"/>
          </p:cNvPicPr>
          <p:nvPr/>
        </p:nvPicPr>
        <p:blipFill>
          <a:blip r:embed="rId3"/>
          <a:stretch>
            <a:fillRect/>
          </a:stretch>
        </p:blipFill>
        <p:spPr>
          <a:xfrm>
            <a:off x="3141675" y="1956558"/>
            <a:ext cx="5455678" cy="1321037"/>
          </a:xfrm>
          <a:prstGeom prst="rect">
            <a:avLst/>
          </a:prstGeom>
        </p:spPr>
      </p:pic>
      <p:sp>
        <p:nvSpPr>
          <p:cNvPr id="2" name="Title 1"/>
          <p:cNvSpPr>
            <a:spLocks noGrp="1"/>
          </p:cNvSpPr>
          <p:nvPr>
            <p:ph type="title"/>
          </p:nvPr>
        </p:nvSpPr>
        <p:spPr>
          <a:xfrm>
            <a:off x="685800" y="152400"/>
            <a:ext cx="7772400" cy="1295400"/>
          </a:xfrm>
        </p:spPr>
        <p:txBody>
          <a:bodyPr/>
          <a:lstStyle/>
          <a:p>
            <a:r>
              <a:rPr lang="en-US" sz="2400" dirty="0" smtClean="0">
                <a:solidFill>
                  <a:srgbClr val="FFFF00"/>
                </a:solidFill>
              </a:rPr>
              <a:t>Case: A </a:t>
            </a:r>
            <a:r>
              <a:rPr lang="en-US" sz="2400" u="sng" dirty="0" smtClean="0">
                <a:solidFill>
                  <a:srgbClr val="FFFF00"/>
                </a:solidFill>
              </a:rPr>
              <a:t>60-yo</a:t>
            </a:r>
            <a:r>
              <a:rPr lang="en-US" sz="2400" dirty="0" smtClean="0">
                <a:solidFill>
                  <a:srgbClr val="FFFF00"/>
                </a:solidFill>
              </a:rPr>
              <a:t> </a:t>
            </a:r>
            <a:r>
              <a:rPr lang="en-US" sz="2400" dirty="0" err="1" smtClean="0">
                <a:solidFill>
                  <a:srgbClr val="FFFF00"/>
                </a:solidFill>
              </a:rPr>
              <a:t>pt</a:t>
            </a:r>
            <a:r>
              <a:rPr lang="en-US" sz="2400" dirty="0" smtClean="0">
                <a:solidFill>
                  <a:srgbClr val="FFFF00"/>
                </a:solidFill>
              </a:rPr>
              <a:t> (</a:t>
            </a:r>
            <a:r>
              <a:rPr lang="en-US" sz="2400" dirty="0">
                <a:solidFill>
                  <a:srgbClr val="FFFF00"/>
                </a:solidFill>
              </a:rPr>
              <a:t>PS = 0) with metastatic pancreatic </a:t>
            </a:r>
            <a:r>
              <a:rPr lang="en-US" sz="2400" dirty="0" smtClean="0">
                <a:solidFill>
                  <a:srgbClr val="FFFF00"/>
                </a:solidFill>
              </a:rPr>
              <a:t>cancer. First- </a:t>
            </a:r>
            <a:r>
              <a:rPr lang="en-US" sz="2400" dirty="0">
                <a:solidFill>
                  <a:srgbClr val="FFFF00"/>
                </a:solidFill>
              </a:rPr>
              <a:t>and </a:t>
            </a:r>
            <a:r>
              <a:rPr lang="en-US" sz="2400" dirty="0" smtClean="0">
                <a:solidFill>
                  <a:srgbClr val="FFFF00"/>
                </a:solidFill>
              </a:rPr>
              <a:t>second-line </a:t>
            </a:r>
            <a:r>
              <a:rPr lang="en-US" sz="2400" dirty="0">
                <a:solidFill>
                  <a:srgbClr val="FFFF00"/>
                </a:solidFill>
              </a:rPr>
              <a:t>treatment? </a:t>
            </a:r>
          </a:p>
        </p:txBody>
      </p:sp>
      <p:sp>
        <p:nvSpPr>
          <p:cNvPr id="6" name="TextBox 5"/>
          <p:cNvSpPr txBox="1"/>
          <p:nvPr/>
        </p:nvSpPr>
        <p:spPr>
          <a:xfrm>
            <a:off x="141169" y="6400800"/>
            <a:ext cx="6221375" cy="338554"/>
          </a:xfrm>
          <a:prstGeom prst="rect">
            <a:avLst/>
          </a:prstGeom>
          <a:noFill/>
        </p:spPr>
        <p:txBody>
          <a:bodyPr wrap="none" rtlCol="0">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January 3-18, 2013 </a:t>
            </a:r>
            <a:endParaRPr lang="en-US" sz="1600" dirty="0">
              <a:solidFill>
                <a:srgbClr val="FFFFFF"/>
              </a:solidFill>
              <a:latin typeface="Arial" charset="0"/>
              <a:ea typeface="ＭＳ Ｐゴシック" charset="0"/>
              <a:cs typeface="ＭＳ Ｐゴシック" charset="0"/>
            </a:endParaRPr>
          </a:p>
        </p:txBody>
      </p:sp>
      <p:sp>
        <p:nvSpPr>
          <p:cNvPr id="10" name="Rectangle 9"/>
          <p:cNvSpPr/>
          <p:nvPr/>
        </p:nvSpPr>
        <p:spPr>
          <a:xfrm>
            <a:off x="1637840" y="2058395"/>
            <a:ext cx="1415872" cy="338554"/>
          </a:xfrm>
          <a:prstGeom prst="rect">
            <a:avLst/>
          </a:prstGeom>
        </p:spPr>
        <p:txBody>
          <a:bodyPr wrap="none">
            <a:spAutoFit/>
          </a:bodyPr>
          <a:lstStyle/>
          <a:p>
            <a:pPr algn="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FOLFIRINOX</a:t>
            </a:r>
          </a:p>
        </p:txBody>
      </p:sp>
      <p:sp>
        <p:nvSpPr>
          <p:cNvPr id="11" name="Rectangle 10"/>
          <p:cNvSpPr/>
          <p:nvPr/>
        </p:nvSpPr>
        <p:spPr>
          <a:xfrm>
            <a:off x="2048208" y="2439395"/>
            <a:ext cx="1005504" cy="338554"/>
          </a:xfrm>
          <a:prstGeom prst="rect">
            <a:avLst/>
          </a:prstGeom>
        </p:spPr>
        <p:txBody>
          <a:bodyPr wrap="none" anchor="ctr">
            <a:spAutoFit/>
          </a:bodyPr>
          <a:lstStyle/>
          <a:p>
            <a:pPr algn="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FOLFOX</a:t>
            </a:r>
          </a:p>
        </p:txBody>
      </p:sp>
      <p:sp>
        <p:nvSpPr>
          <p:cNvPr id="12" name="Rectangle 11"/>
          <p:cNvSpPr/>
          <p:nvPr/>
        </p:nvSpPr>
        <p:spPr>
          <a:xfrm>
            <a:off x="1717188" y="2862841"/>
            <a:ext cx="1336524" cy="338554"/>
          </a:xfrm>
          <a:prstGeom prst="rect">
            <a:avLst/>
          </a:prstGeom>
        </p:spPr>
        <p:txBody>
          <a:bodyPr wrap="none" anchor="ctr">
            <a:spAutoFit/>
          </a:bodyPr>
          <a:lstStyle/>
          <a:p>
            <a:pPr algn="r" defTabSz="914400"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Gemcitabine</a:t>
            </a:r>
            <a:endParaRPr lang="en-US" sz="1600" dirty="0" smtClean="0">
              <a:solidFill>
                <a:srgbClr val="FFFFFF"/>
              </a:solidFill>
              <a:latin typeface="Arial" charset="0"/>
              <a:ea typeface="ＭＳ Ｐゴシック" charset="0"/>
              <a:cs typeface="ＭＳ Ｐゴシック" charset="0"/>
            </a:endParaRPr>
          </a:p>
        </p:txBody>
      </p:sp>
      <p:sp>
        <p:nvSpPr>
          <p:cNvPr id="13" name="Rectangle 12"/>
          <p:cNvSpPr/>
          <p:nvPr/>
        </p:nvSpPr>
        <p:spPr>
          <a:xfrm>
            <a:off x="3490388" y="2862841"/>
            <a:ext cx="298780"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
        <p:nvSpPr>
          <p:cNvPr id="14" name="Rectangle 13"/>
          <p:cNvSpPr/>
          <p:nvPr/>
        </p:nvSpPr>
        <p:spPr>
          <a:xfrm>
            <a:off x="8458200" y="2058395"/>
            <a:ext cx="412893"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19</a:t>
            </a:r>
          </a:p>
        </p:txBody>
      </p:sp>
      <p:sp>
        <p:nvSpPr>
          <p:cNvPr id="15" name="Rectangle 14"/>
          <p:cNvSpPr/>
          <p:nvPr/>
        </p:nvSpPr>
        <p:spPr>
          <a:xfrm>
            <a:off x="3490388" y="2460618"/>
            <a:ext cx="298780"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
        <p:nvSpPr>
          <p:cNvPr id="17" name="Content Placeholder 2"/>
          <p:cNvSpPr txBox="1">
            <a:spLocks/>
          </p:cNvSpPr>
          <p:nvPr/>
        </p:nvSpPr>
        <p:spPr bwMode="auto">
          <a:xfrm>
            <a:off x="762000" y="1524000"/>
            <a:ext cx="2286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defTabSz="914400" eaLnBrk="0" fontAlgn="base" hangingPunct="0">
              <a:spcBef>
                <a:spcPct val="20000"/>
              </a:spcBef>
              <a:spcAft>
                <a:spcPct val="0"/>
              </a:spcAft>
              <a:defRPr/>
            </a:pPr>
            <a:r>
              <a:rPr lang="en-US" b="1" kern="0" dirty="0" smtClean="0">
                <a:solidFill>
                  <a:srgbClr val="FFFF00"/>
                </a:solidFill>
                <a:latin typeface="Arial"/>
                <a:ea typeface="ＭＳ Ｐゴシック"/>
                <a:cs typeface="ＭＳ Ｐゴシック"/>
              </a:rPr>
              <a:t>First Line</a:t>
            </a:r>
          </a:p>
        </p:txBody>
      </p:sp>
      <p:sp>
        <p:nvSpPr>
          <p:cNvPr id="18" name="Rectangle 17"/>
          <p:cNvSpPr/>
          <p:nvPr/>
        </p:nvSpPr>
        <p:spPr>
          <a:xfrm>
            <a:off x="1717188" y="4115795"/>
            <a:ext cx="1336524" cy="338554"/>
          </a:xfrm>
          <a:prstGeom prst="rect">
            <a:avLst/>
          </a:prstGeom>
        </p:spPr>
        <p:txBody>
          <a:bodyPr wrap="none" anchor="ctr">
            <a:spAutoFit/>
          </a:bodyPr>
          <a:lstStyle/>
          <a:p>
            <a:pPr algn="r" defTabSz="914400"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Gemcitabine</a:t>
            </a:r>
            <a:endParaRPr lang="en-US" sz="1600" dirty="0" smtClean="0">
              <a:solidFill>
                <a:srgbClr val="FFFFFF"/>
              </a:solidFill>
              <a:latin typeface="Arial" charset="0"/>
              <a:ea typeface="ＭＳ Ｐゴシック" charset="0"/>
              <a:cs typeface="ＭＳ Ｐゴシック" charset="0"/>
            </a:endParaRPr>
          </a:p>
        </p:txBody>
      </p:sp>
      <p:sp>
        <p:nvSpPr>
          <p:cNvPr id="19" name="Rectangle 18"/>
          <p:cNvSpPr/>
          <p:nvPr/>
        </p:nvSpPr>
        <p:spPr>
          <a:xfrm>
            <a:off x="228600" y="4526457"/>
            <a:ext cx="2825112" cy="338554"/>
          </a:xfrm>
          <a:prstGeom prst="rect">
            <a:avLst/>
          </a:prstGeom>
        </p:spPr>
        <p:txBody>
          <a:bodyPr wrap="none" anchor="ctr">
            <a:spAutoFit/>
          </a:bodyPr>
          <a:lstStyle/>
          <a:p>
            <a:pPr algn="r" defTabSz="914400"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Gemcitabine</a:t>
            </a:r>
            <a:r>
              <a:rPr lang="en-US" sz="1600" dirty="0" smtClean="0">
                <a:solidFill>
                  <a:srgbClr val="FFFFFF"/>
                </a:solidFill>
                <a:latin typeface="Arial" charset="0"/>
                <a:ea typeface="ＭＳ Ｐゴシック" charset="0"/>
                <a:cs typeface="ＭＳ Ｐゴシック" charset="0"/>
              </a:rPr>
              <a:t> + </a:t>
            </a:r>
            <a:r>
              <a:rPr lang="en-US" sz="1600" i="1" dirty="0" smtClean="0">
                <a:solidFill>
                  <a:srgbClr val="FFFFFF"/>
                </a:solidFill>
                <a:latin typeface="Arial" charset="0"/>
                <a:ea typeface="ＭＳ Ｐゴシック" charset="0"/>
                <a:cs typeface="ＭＳ Ｐゴシック" charset="0"/>
              </a:rPr>
              <a:t>nab</a:t>
            </a:r>
            <a:r>
              <a:rPr lang="en-US" sz="1600" dirty="0" smtClean="0">
                <a:solidFill>
                  <a:srgbClr val="FFFFFF"/>
                </a:solidFill>
                <a:latin typeface="Arial" charset="0"/>
                <a:ea typeface="ＭＳ Ｐゴシック" charset="0"/>
                <a:cs typeface="ＭＳ Ｐゴシック" charset="0"/>
              </a:rPr>
              <a:t> </a:t>
            </a:r>
            <a:r>
              <a:rPr lang="en-US" sz="1600" dirty="0" err="1" smtClean="0">
                <a:solidFill>
                  <a:srgbClr val="FFFFFF"/>
                </a:solidFill>
                <a:latin typeface="Arial" charset="0"/>
                <a:ea typeface="ＭＳ Ｐゴシック" charset="0"/>
                <a:cs typeface="ＭＳ Ｐゴシック" charset="0"/>
              </a:rPr>
              <a:t>paclitaxel</a:t>
            </a:r>
            <a:endParaRPr lang="en-US" sz="1600" dirty="0" smtClean="0">
              <a:solidFill>
                <a:srgbClr val="FFFFFF"/>
              </a:solidFill>
              <a:latin typeface="Arial" charset="0"/>
              <a:ea typeface="ＭＳ Ｐゴシック" charset="0"/>
              <a:cs typeface="ＭＳ Ｐゴシック" charset="0"/>
            </a:endParaRPr>
          </a:p>
        </p:txBody>
      </p:sp>
      <p:sp>
        <p:nvSpPr>
          <p:cNvPr id="20" name="Rectangle 19"/>
          <p:cNvSpPr/>
          <p:nvPr/>
        </p:nvSpPr>
        <p:spPr>
          <a:xfrm>
            <a:off x="331192" y="4937119"/>
            <a:ext cx="2722520" cy="338554"/>
          </a:xfrm>
          <a:prstGeom prst="rect">
            <a:avLst/>
          </a:prstGeom>
        </p:spPr>
        <p:txBody>
          <a:bodyPr wrap="none" anchor="ctr">
            <a:spAutoFit/>
          </a:bodyPr>
          <a:lstStyle/>
          <a:p>
            <a:pPr algn="r" defTabSz="914400"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Gemcitabine</a:t>
            </a:r>
            <a:r>
              <a:rPr lang="en-US" sz="1600" dirty="0" smtClean="0">
                <a:solidFill>
                  <a:srgbClr val="FFFFFF"/>
                </a:solidFill>
                <a:latin typeface="Arial" charset="0"/>
                <a:ea typeface="ＭＳ Ｐゴシック" charset="0"/>
                <a:cs typeface="ＭＳ Ｐゴシック" charset="0"/>
              </a:rPr>
              <a:t> + </a:t>
            </a:r>
            <a:r>
              <a:rPr lang="en-US" sz="1600" dirty="0" err="1" smtClean="0">
                <a:solidFill>
                  <a:srgbClr val="FFFFFF"/>
                </a:solidFill>
                <a:latin typeface="Arial" charset="0"/>
                <a:ea typeface="ＭＳ Ｐゴシック" charset="0"/>
                <a:cs typeface="ＭＳ Ｐゴシック" charset="0"/>
              </a:rPr>
              <a:t>capecitabine</a:t>
            </a:r>
            <a:endParaRPr lang="en-US" sz="1600" dirty="0" smtClean="0">
              <a:solidFill>
                <a:srgbClr val="FFFFFF"/>
              </a:solidFill>
              <a:latin typeface="Arial" charset="0"/>
              <a:ea typeface="ＭＳ Ｐゴシック" charset="0"/>
              <a:cs typeface="ＭＳ Ｐゴシック" charset="0"/>
            </a:endParaRPr>
          </a:p>
        </p:txBody>
      </p:sp>
      <p:sp>
        <p:nvSpPr>
          <p:cNvPr id="21" name="Rectangle 20"/>
          <p:cNvSpPr/>
          <p:nvPr/>
        </p:nvSpPr>
        <p:spPr>
          <a:xfrm>
            <a:off x="1671302" y="5347781"/>
            <a:ext cx="1382410" cy="338554"/>
          </a:xfrm>
          <a:prstGeom prst="rect">
            <a:avLst/>
          </a:prstGeom>
        </p:spPr>
        <p:txBody>
          <a:bodyPr wrap="none" anchor="ctr">
            <a:spAutoFit/>
          </a:bodyPr>
          <a:lstStyle/>
          <a:p>
            <a:pPr algn="r" defTabSz="914400"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Capecitabine</a:t>
            </a:r>
            <a:endParaRPr lang="en-US" sz="1600" dirty="0" smtClean="0">
              <a:solidFill>
                <a:srgbClr val="FFFFFF"/>
              </a:solidFill>
              <a:latin typeface="Arial" charset="0"/>
              <a:ea typeface="ＭＳ Ｐゴシック" charset="0"/>
              <a:cs typeface="ＭＳ Ｐゴシック" charset="0"/>
            </a:endParaRPr>
          </a:p>
        </p:txBody>
      </p:sp>
      <p:sp>
        <p:nvSpPr>
          <p:cNvPr id="22" name="Rectangle 21"/>
          <p:cNvSpPr/>
          <p:nvPr/>
        </p:nvSpPr>
        <p:spPr>
          <a:xfrm>
            <a:off x="3446474" y="4958341"/>
            <a:ext cx="298780"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
        <p:nvSpPr>
          <p:cNvPr id="23" name="Rectangle 22"/>
          <p:cNvSpPr/>
          <p:nvPr/>
        </p:nvSpPr>
        <p:spPr>
          <a:xfrm>
            <a:off x="6494474" y="4158241"/>
            <a:ext cx="412893"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12</a:t>
            </a:r>
          </a:p>
        </p:txBody>
      </p:sp>
      <p:sp>
        <p:nvSpPr>
          <p:cNvPr id="24" name="Rectangle 23"/>
          <p:cNvSpPr/>
          <p:nvPr/>
        </p:nvSpPr>
        <p:spPr>
          <a:xfrm>
            <a:off x="4589474" y="4558291"/>
            <a:ext cx="298780"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5</a:t>
            </a:r>
          </a:p>
        </p:txBody>
      </p:sp>
      <p:sp>
        <p:nvSpPr>
          <p:cNvPr id="25" name="Rectangle 24"/>
          <p:cNvSpPr/>
          <p:nvPr/>
        </p:nvSpPr>
        <p:spPr>
          <a:xfrm>
            <a:off x="3446474" y="5358391"/>
            <a:ext cx="298780"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
        <p:nvSpPr>
          <p:cNvPr id="26" name="Content Placeholder 2"/>
          <p:cNvSpPr txBox="1">
            <a:spLocks/>
          </p:cNvSpPr>
          <p:nvPr/>
        </p:nvSpPr>
        <p:spPr bwMode="auto">
          <a:xfrm>
            <a:off x="762000" y="3582395"/>
            <a:ext cx="2438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defTabSz="914400" eaLnBrk="0" fontAlgn="base" hangingPunct="0">
              <a:spcBef>
                <a:spcPct val="0"/>
              </a:spcBef>
              <a:spcAft>
                <a:spcPct val="0"/>
              </a:spcAft>
            </a:pPr>
            <a:r>
              <a:rPr lang="en-US" b="1" dirty="0" smtClean="0">
                <a:solidFill>
                  <a:srgbClr val="FFFF00"/>
                </a:solidFill>
                <a:latin typeface="Arial" charset="0"/>
                <a:ea typeface="ＭＳ Ｐゴシック" charset="0"/>
                <a:cs typeface="ＭＳ Ｐゴシック" charset="0"/>
              </a:rPr>
              <a:t>Second Line</a:t>
            </a:r>
          </a:p>
        </p:txBody>
      </p:sp>
      <p:pic>
        <p:nvPicPr>
          <p:cNvPr id="7" name="Picture 6" descr="60yoPancCaSecond-LineTx_v2fr.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38384" y="4039595"/>
            <a:ext cx="5458968" cy="1760517"/>
          </a:xfrm>
          <a:prstGeom prst="rect">
            <a:avLst/>
          </a:prstGeom>
        </p:spPr>
      </p:pic>
    </p:spTree>
    <p:extLst>
      <p:ext uri="{BB962C8B-B14F-4D97-AF65-F5344CB8AC3E}">
        <p14:creationId xmlns:p14="http://schemas.microsoft.com/office/powerpoint/2010/main" val="320132175"/>
      </p:ext>
    </p:extLst>
  </p:cSld>
  <p:clrMapOvr>
    <a:masterClrMapping/>
  </p:clrMapOvr>
  <p:transition xmlns:p14="http://schemas.microsoft.com/office/powerpoint/2010/mai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a:t>What is your most likely first-line treatment for a </a:t>
            </a:r>
            <a:r>
              <a:rPr lang="en-US" sz="2400" b="1" dirty="0" smtClean="0"/>
              <a:t/>
            </a:r>
            <a:br>
              <a:rPr lang="en-US" sz="2400" b="1" dirty="0" smtClean="0"/>
            </a:br>
            <a:r>
              <a:rPr lang="en-US" sz="2400" b="1" dirty="0" smtClean="0"/>
              <a:t>75-</a:t>
            </a:r>
            <a:r>
              <a:rPr lang="en-US" sz="2400" b="1" dirty="0"/>
              <a:t>year-old patient (PS = 0) with metastatic pancreatic cancer who requires therapy?</a:t>
            </a:r>
          </a:p>
        </p:txBody>
      </p:sp>
      <p:graphicFrame>
        <p:nvGraphicFramePr>
          <p:cNvPr id="5" name="Chart 4"/>
          <p:cNvGraphicFramePr/>
          <p:nvPr>
            <p:extLst>
              <p:ext uri="{D42A27DB-BD31-4B8C-83A1-F6EECF244321}">
                <p14:modId xmlns:p14="http://schemas.microsoft.com/office/powerpoint/2010/main" val="3723728733"/>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8099682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descr="75yoPancCaSecond-LineTx_v1tjd.png"/>
          <p:cNvPicPr>
            <a:picLocks noChangeAspect="1"/>
          </p:cNvPicPr>
          <p:nvPr/>
        </p:nvPicPr>
        <p:blipFill>
          <a:blip r:embed="rId3"/>
          <a:stretch>
            <a:fillRect/>
          </a:stretch>
        </p:blipFill>
        <p:spPr>
          <a:xfrm>
            <a:off x="4973847" y="4004729"/>
            <a:ext cx="3636753" cy="2167471"/>
          </a:xfrm>
          <a:prstGeom prst="rect">
            <a:avLst/>
          </a:prstGeom>
        </p:spPr>
      </p:pic>
      <p:pic>
        <p:nvPicPr>
          <p:cNvPr id="41" name="Picture 40" descr="75yoPancCaFirst-LineTx_v1tjd.png"/>
          <p:cNvPicPr>
            <a:picLocks noChangeAspect="1"/>
          </p:cNvPicPr>
          <p:nvPr/>
        </p:nvPicPr>
        <p:blipFill>
          <a:blip r:embed="rId4"/>
          <a:stretch>
            <a:fillRect/>
          </a:stretch>
        </p:blipFill>
        <p:spPr>
          <a:xfrm>
            <a:off x="4973847" y="1606687"/>
            <a:ext cx="3636753" cy="1864642"/>
          </a:xfrm>
          <a:prstGeom prst="rect">
            <a:avLst/>
          </a:prstGeom>
        </p:spPr>
      </p:pic>
      <p:sp>
        <p:nvSpPr>
          <p:cNvPr id="2" name="Title 1"/>
          <p:cNvSpPr>
            <a:spLocks noGrp="1"/>
          </p:cNvSpPr>
          <p:nvPr>
            <p:ph type="title"/>
          </p:nvPr>
        </p:nvSpPr>
        <p:spPr>
          <a:xfrm>
            <a:off x="685800" y="152400"/>
            <a:ext cx="7772400" cy="1295400"/>
          </a:xfrm>
        </p:spPr>
        <p:txBody>
          <a:bodyPr/>
          <a:lstStyle/>
          <a:p>
            <a:r>
              <a:rPr lang="en-US" sz="2400" dirty="0" smtClean="0">
                <a:solidFill>
                  <a:srgbClr val="FFFF00"/>
                </a:solidFill>
              </a:rPr>
              <a:t/>
            </a:r>
            <a:br>
              <a:rPr lang="en-US" sz="2400" dirty="0" smtClean="0">
                <a:solidFill>
                  <a:srgbClr val="FFFF00"/>
                </a:solidFill>
              </a:rPr>
            </a:br>
            <a:r>
              <a:rPr lang="en-US" sz="2400" dirty="0">
                <a:solidFill>
                  <a:srgbClr val="FFFF00"/>
                </a:solidFill>
              </a:rPr>
              <a:t/>
            </a:r>
            <a:br>
              <a:rPr lang="en-US" sz="2400" dirty="0">
                <a:solidFill>
                  <a:srgbClr val="FFFF00"/>
                </a:solidFill>
              </a:rPr>
            </a:br>
            <a:r>
              <a:rPr lang="en-US" sz="2400" dirty="0" smtClean="0">
                <a:solidFill>
                  <a:srgbClr val="FFFF00"/>
                </a:solidFill>
              </a:rPr>
              <a:t>Case: A </a:t>
            </a:r>
            <a:r>
              <a:rPr lang="en-US" sz="2400" u="sng" dirty="0" smtClean="0">
                <a:solidFill>
                  <a:srgbClr val="FFFF00"/>
                </a:solidFill>
              </a:rPr>
              <a:t>75-yo</a:t>
            </a:r>
            <a:r>
              <a:rPr lang="en-US" sz="2400" dirty="0" smtClean="0">
                <a:solidFill>
                  <a:srgbClr val="FFFF00"/>
                </a:solidFill>
              </a:rPr>
              <a:t> </a:t>
            </a:r>
            <a:r>
              <a:rPr lang="en-US" sz="2400" dirty="0" err="1" smtClean="0">
                <a:solidFill>
                  <a:srgbClr val="FFFF00"/>
                </a:solidFill>
              </a:rPr>
              <a:t>pt</a:t>
            </a:r>
            <a:r>
              <a:rPr lang="en-US" sz="2400" dirty="0">
                <a:solidFill>
                  <a:srgbClr val="FFFF00"/>
                </a:solidFill>
              </a:rPr>
              <a:t> </a:t>
            </a:r>
            <a:r>
              <a:rPr lang="en-US" sz="2400" dirty="0" smtClean="0">
                <a:solidFill>
                  <a:srgbClr val="FFFF00"/>
                </a:solidFill>
              </a:rPr>
              <a:t>(</a:t>
            </a:r>
            <a:r>
              <a:rPr lang="en-US" sz="2400" dirty="0">
                <a:solidFill>
                  <a:srgbClr val="FFFF00"/>
                </a:solidFill>
              </a:rPr>
              <a:t>PS = 0) with metastatic pancreatic cancer. </a:t>
            </a:r>
            <a:r>
              <a:rPr lang="en-US" sz="2400" dirty="0" smtClean="0">
                <a:solidFill>
                  <a:srgbClr val="FFFF00"/>
                </a:solidFill>
              </a:rPr>
              <a:t>First- </a:t>
            </a:r>
            <a:r>
              <a:rPr lang="en-US" sz="2400" dirty="0">
                <a:solidFill>
                  <a:srgbClr val="FFFF00"/>
                </a:solidFill>
              </a:rPr>
              <a:t>and </a:t>
            </a:r>
            <a:r>
              <a:rPr lang="en-US" sz="2400" dirty="0" smtClean="0">
                <a:solidFill>
                  <a:srgbClr val="FFFF00"/>
                </a:solidFill>
              </a:rPr>
              <a:t>second-line </a:t>
            </a:r>
            <a:r>
              <a:rPr lang="en-US" sz="2400" dirty="0">
                <a:solidFill>
                  <a:srgbClr val="FFFF00"/>
                </a:solidFill>
              </a:rPr>
              <a:t>treatment? </a:t>
            </a:r>
            <a:br>
              <a:rPr lang="en-US" sz="2400" dirty="0">
                <a:solidFill>
                  <a:srgbClr val="FFFF00"/>
                </a:solidFill>
              </a:rPr>
            </a:br>
            <a:endParaRPr lang="en-US" sz="2400" dirty="0">
              <a:solidFill>
                <a:srgbClr val="FFFF00"/>
              </a:solidFill>
            </a:endParaRPr>
          </a:p>
        </p:txBody>
      </p:sp>
      <p:sp>
        <p:nvSpPr>
          <p:cNvPr id="6" name="TextBox 5"/>
          <p:cNvSpPr txBox="1"/>
          <p:nvPr/>
        </p:nvSpPr>
        <p:spPr>
          <a:xfrm>
            <a:off x="141169" y="6400800"/>
            <a:ext cx="6080811" cy="338554"/>
          </a:xfrm>
          <a:prstGeom prst="rect">
            <a:avLst/>
          </a:prstGeom>
          <a:noFill/>
        </p:spPr>
        <p:txBody>
          <a:bodyPr wrap="none" rtlCol="0">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January 3-18, 2013 </a:t>
            </a:r>
            <a:endParaRPr lang="en-US" sz="1600" dirty="0">
              <a:solidFill>
                <a:srgbClr val="FFFFFF"/>
              </a:solidFill>
              <a:latin typeface="Arial" charset="0"/>
              <a:ea typeface="ＭＳ Ｐゴシック" charset="0"/>
              <a:cs typeface="ＭＳ Ｐゴシック" charset="0"/>
            </a:endParaRPr>
          </a:p>
        </p:txBody>
      </p:sp>
      <p:sp>
        <p:nvSpPr>
          <p:cNvPr id="15" name="Content Placeholder 2"/>
          <p:cNvSpPr txBox="1">
            <a:spLocks/>
          </p:cNvSpPr>
          <p:nvPr/>
        </p:nvSpPr>
        <p:spPr bwMode="auto">
          <a:xfrm>
            <a:off x="762000" y="1606687"/>
            <a:ext cx="2286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defTabSz="914400" eaLnBrk="0" fontAlgn="base" hangingPunct="0">
              <a:spcBef>
                <a:spcPct val="20000"/>
              </a:spcBef>
              <a:spcAft>
                <a:spcPct val="0"/>
              </a:spcAft>
              <a:defRPr/>
            </a:pPr>
            <a:r>
              <a:rPr lang="en-US" b="1" kern="0" dirty="0" smtClean="0">
                <a:solidFill>
                  <a:srgbClr val="FFFF00"/>
                </a:solidFill>
                <a:latin typeface="Arial"/>
                <a:ea typeface="ＭＳ Ｐゴシック"/>
                <a:cs typeface="ＭＳ Ｐゴシック"/>
              </a:rPr>
              <a:t>First Line</a:t>
            </a:r>
          </a:p>
        </p:txBody>
      </p:sp>
      <p:sp>
        <p:nvSpPr>
          <p:cNvPr id="16" name="Rectangle 15"/>
          <p:cNvSpPr/>
          <p:nvPr/>
        </p:nvSpPr>
        <p:spPr>
          <a:xfrm>
            <a:off x="3549361" y="4080929"/>
            <a:ext cx="1336524" cy="338554"/>
          </a:xfrm>
          <a:prstGeom prst="rect">
            <a:avLst/>
          </a:prstGeom>
        </p:spPr>
        <p:txBody>
          <a:bodyPr wrap="none">
            <a:spAutoFit/>
          </a:bodyPr>
          <a:lstStyle/>
          <a:p>
            <a:pPr algn="r" defTabSz="914400"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Gemcitabine</a:t>
            </a:r>
            <a:endParaRPr lang="en-US" sz="1600" dirty="0" smtClean="0">
              <a:solidFill>
                <a:srgbClr val="FFFFFF"/>
              </a:solidFill>
              <a:latin typeface="Arial" charset="0"/>
              <a:ea typeface="ＭＳ Ｐゴシック" charset="0"/>
              <a:cs typeface="ＭＳ Ｐゴシック" charset="0"/>
            </a:endParaRPr>
          </a:p>
        </p:txBody>
      </p:sp>
      <p:sp>
        <p:nvSpPr>
          <p:cNvPr id="17" name="Rectangle 16"/>
          <p:cNvSpPr/>
          <p:nvPr/>
        </p:nvSpPr>
        <p:spPr>
          <a:xfrm>
            <a:off x="3880381" y="4415390"/>
            <a:ext cx="1005504" cy="338554"/>
          </a:xfrm>
          <a:prstGeom prst="rect">
            <a:avLst/>
          </a:prstGeom>
        </p:spPr>
        <p:txBody>
          <a:bodyPr wrap="none" anchor="ctr">
            <a:spAutoFit/>
          </a:bodyPr>
          <a:lstStyle/>
          <a:p>
            <a:pPr algn="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FOLFOX</a:t>
            </a:r>
          </a:p>
        </p:txBody>
      </p:sp>
      <p:sp>
        <p:nvSpPr>
          <p:cNvPr id="18" name="Rectangle 17"/>
          <p:cNvSpPr/>
          <p:nvPr/>
        </p:nvSpPr>
        <p:spPr>
          <a:xfrm>
            <a:off x="3470013" y="4749851"/>
            <a:ext cx="1415872" cy="338554"/>
          </a:xfrm>
          <a:prstGeom prst="rect">
            <a:avLst/>
          </a:prstGeom>
        </p:spPr>
        <p:txBody>
          <a:bodyPr wrap="none">
            <a:spAutoFit/>
          </a:bodyPr>
          <a:lstStyle/>
          <a:p>
            <a:pPr algn="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FOLFIRINOX</a:t>
            </a:r>
          </a:p>
        </p:txBody>
      </p:sp>
      <p:sp>
        <p:nvSpPr>
          <p:cNvPr id="19" name="Rectangle 18"/>
          <p:cNvSpPr/>
          <p:nvPr/>
        </p:nvSpPr>
        <p:spPr>
          <a:xfrm>
            <a:off x="3503475" y="5084312"/>
            <a:ext cx="1382410" cy="338554"/>
          </a:xfrm>
          <a:prstGeom prst="rect">
            <a:avLst/>
          </a:prstGeom>
        </p:spPr>
        <p:txBody>
          <a:bodyPr wrap="none">
            <a:spAutoFit/>
          </a:bodyPr>
          <a:lstStyle/>
          <a:p>
            <a:pPr algn="r" defTabSz="914400"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Capecitabine</a:t>
            </a:r>
            <a:endParaRPr lang="en-US" sz="1600" dirty="0" smtClean="0">
              <a:solidFill>
                <a:srgbClr val="FFFFFF"/>
              </a:solidFill>
              <a:latin typeface="Arial" charset="0"/>
              <a:ea typeface="ＭＳ Ｐゴシック" charset="0"/>
              <a:cs typeface="ＭＳ Ｐゴシック" charset="0"/>
            </a:endParaRPr>
          </a:p>
        </p:txBody>
      </p:sp>
      <p:sp>
        <p:nvSpPr>
          <p:cNvPr id="20" name="Rectangle 19"/>
          <p:cNvSpPr/>
          <p:nvPr/>
        </p:nvSpPr>
        <p:spPr>
          <a:xfrm>
            <a:off x="5354847" y="4766729"/>
            <a:ext cx="298780"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
        <p:nvSpPr>
          <p:cNvPr id="21" name="Rectangle 20"/>
          <p:cNvSpPr/>
          <p:nvPr/>
        </p:nvSpPr>
        <p:spPr>
          <a:xfrm>
            <a:off x="6802647" y="4080929"/>
            <a:ext cx="298780"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6</a:t>
            </a:r>
          </a:p>
        </p:txBody>
      </p:sp>
      <p:sp>
        <p:nvSpPr>
          <p:cNvPr id="22" name="Rectangle 21"/>
          <p:cNvSpPr/>
          <p:nvPr/>
        </p:nvSpPr>
        <p:spPr>
          <a:xfrm>
            <a:off x="6547781" y="4428175"/>
            <a:ext cx="298780"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5</a:t>
            </a:r>
          </a:p>
        </p:txBody>
      </p:sp>
      <p:sp>
        <p:nvSpPr>
          <p:cNvPr id="23" name="Rectangle 22"/>
          <p:cNvSpPr/>
          <p:nvPr/>
        </p:nvSpPr>
        <p:spPr>
          <a:xfrm>
            <a:off x="6269247" y="5071529"/>
            <a:ext cx="298780"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4</a:t>
            </a:r>
          </a:p>
        </p:txBody>
      </p:sp>
      <p:sp>
        <p:nvSpPr>
          <p:cNvPr id="24" name="Content Placeholder 2"/>
          <p:cNvSpPr txBox="1">
            <a:spLocks/>
          </p:cNvSpPr>
          <p:nvPr/>
        </p:nvSpPr>
        <p:spPr bwMode="auto">
          <a:xfrm>
            <a:off x="762000" y="4004729"/>
            <a:ext cx="2438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defTabSz="914400" eaLnBrk="0" fontAlgn="base" hangingPunct="0">
              <a:spcBef>
                <a:spcPct val="0"/>
              </a:spcBef>
              <a:spcAft>
                <a:spcPct val="0"/>
              </a:spcAft>
            </a:pPr>
            <a:r>
              <a:rPr lang="en-US" b="1" dirty="0" smtClean="0">
                <a:solidFill>
                  <a:srgbClr val="FFFF00"/>
                </a:solidFill>
                <a:latin typeface="Arial" charset="0"/>
                <a:ea typeface="ＭＳ Ｐゴシック" charset="0"/>
                <a:cs typeface="ＭＳ Ｐゴシック" charset="0"/>
              </a:rPr>
              <a:t>Second Line</a:t>
            </a:r>
          </a:p>
        </p:txBody>
      </p:sp>
      <p:sp>
        <p:nvSpPr>
          <p:cNvPr id="25" name="Rectangle 24"/>
          <p:cNvSpPr/>
          <p:nvPr/>
        </p:nvSpPr>
        <p:spPr>
          <a:xfrm>
            <a:off x="2237604" y="5418775"/>
            <a:ext cx="2648281" cy="338554"/>
          </a:xfrm>
          <a:prstGeom prst="rect">
            <a:avLst/>
          </a:prstGeom>
        </p:spPr>
        <p:txBody>
          <a:bodyPr wrap="none">
            <a:spAutoFit/>
          </a:bodyPr>
          <a:lstStyle/>
          <a:p>
            <a:pPr algn="r" defTabSz="914400"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Gemcitabine</a:t>
            </a:r>
            <a:r>
              <a:rPr lang="en-US" sz="1600" dirty="0" smtClean="0">
                <a:solidFill>
                  <a:srgbClr val="FFFFFF"/>
                </a:solidFill>
                <a:latin typeface="Arial" charset="0"/>
                <a:ea typeface="ＭＳ Ｐゴシック" charset="0"/>
                <a:cs typeface="ＭＳ Ｐゴシック" charset="0"/>
              </a:rPr>
              <a:t>/</a:t>
            </a:r>
            <a:r>
              <a:rPr lang="en-US" sz="1600" i="1" dirty="0" smtClean="0">
                <a:solidFill>
                  <a:srgbClr val="FFFFFF"/>
                </a:solidFill>
                <a:latin typeface="Arial" charset="0"/>
                <a:ea typeface="ＭＳ Ｐゴシック" charset="0"/>
                <a:cs typeface="ＭＳ Ｐゴシック" charset="0"/>
              </a:rPr>
              <a:t>nab</a:t>
            </a:r>
            <a:r>
              <a:rPr lang="en-US" sz="1600" dirty="0" smtClean="0">
                <a:solidFill>
                  <a:srgbClr val="FFFFFF"/>
                </a:solidFill>
                <a:latin typeface="Arial" charset="0"/>
                <a:ea typeface="ＭＳ Ｐゴシック" charset="0"/>
                <a:cs typeface="ＭＳ Ｐゴシック" charset="0"/>
              </a:rPr>
              <a:t> </a:t>
            </a:r>
            <a:r>
              <a:rPr lang="en-US" sz="1600" dirty="0" err="1" smtClean="0">
                <a:solidFill>
                  <a:srgbClr val="FFFFFF"/>
                </a:solidFill>
                <a:latin typeface="Arial" charset="0"/>
                <a:ea typeface="ＭＳ Ｐゴシック" charset="0"/>
                <a:cs typeface="ＭＳ Ｐゴシック" charset="0"/>
              </a:rPr>
              <a:t>paclitaxel</a:t>
            </a:r>
            <a:endParaRPr lang="en-US" sz="1600" dirty="0" smtClean="0">
              <a:solidFill>
                <a:srgbClr val="FFFFFF"/>
              </a:solidFill>
              <a:latin typeface="Arial" charset="0"/>
              <a:ea typeface="ＭＳ Ｐゴシック" charset="0"/>
              <a:cs typeface="ＭＳ Ｐゴシック" charset="0"/>
            </a:endParaRPr>
          </a:p>
        </p:txBody>
      </p:sp>
      <p:sp>
        <p:nvSpPr>
          <p:cNvPr id="26" name="Rectangle 25"/>
          <p:cNvSpPr/>
          <p:nvPr/>
        </p:nvSpPr>
        <p:spPr>
          <a:xfrm>
            <a:off x="5354847" y="5418775"/>
            <a:ext cx="298780"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
        <p:nvSpPr>
          <p:cNvPr id="28" name="Rectangle 27"/>
          <p:cNvSpPr/>
          <p:nvPr/>
        </p:nvSpPr>
        <p:spPr>
          <a:xfrm>
            <a:off x="3549361" y="1682887"/>
            <a:ext cx="1336524" cy="338554"/>
          </a:xfrm>
          <a:prstGeom prst="rect">
            <a:avLst/>
          </a:prstGeom>
        </p:spPr>
        <p:txBody>
          <a:bodyPr wrap="none">
            <a:spAutoFit/>
          </a:bodyPr>
          <a:lstStyle/>
          <a:p>
            <a:pPr algn="r" defTabSz="914400"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Gemcitabine</a:t>
            </a:r>
            <a:endParaRPr lang="en-US" sz="1600" dirty="0" smtClean="0">
              <a:solidFill>
                <a:srgbClr val="FFFFFF"/>
              </a:solidFill>
              <a:latin typeface="Arial" charset="0"/>
              <a:ea typeface="ＭＳ Ｐゴシック" charset="0"/>
              <a:cs typeface="ＭＳ Ｐゴシック" charset="0"/>
            </a:endParaRPr>
          </a:p>
        </p:txBody>
      </p:sp>
      <p:sp>
        <p:nvSpPr>
          <p:cNvPr id="29" name="Rectangle 28"/>
          <p:cNvSpPr/>
          <p:nvPr/>
        </p:nvSpPr>
        <p:spPr>
          <a:xfrm>
            <a:off x="3880381" y="2017348"/>
            <a:ext cx="1005504" cy="338554"/>
          </a:xfrm>
          <a:prstGeom prst="rect">
            <a:avLst/>
          </a:prstGeom>
        </p:spPr>
        <p:txBody>
          <a:bodyPr wrap="none" anchor="ctr">
            <a:spAutoFit/>
          </a:bodyPr>
          <a:lstStyle/>
          <a:p>
            <a:pPr algn="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FOLFOX</a:t>
            </a:r>
          </a:p>
        </p:txBody>
      </p:sp>
      <p:sp>
        <p:nvSpPr>
          <p:cNvPr id="30" name="Rectangle 29"/>
          <p:cNvSpPr/>
          <p:nvPr/>
        </p:nvSpPr>
        <p:spPr>
          <a:xfrm>
            <a:off x="3470013" y="2351809"/>
            <a:ext cx="1415872" cy="338554"/>
          </a:xfrm>
          <a:prstGeom prst="rect">
            <a:avLst/>
          </a:prstGeom>
        </p:spPr>
        <p:txBody>
          <a:bodyPr wrap="none">
            <a:spAutoFit/>
          </a:bodyPr>
          <a:lstStyle/>
          <a:p>
            <a:pPr algn="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FOLFIRINOX</a:t>
            </a:r>
          </a:p>
        </p:txBody>
      </p:sp>
      <p:sp>
        <p:nvSpPr>
          <p:cNvPr id="31" name="Rectangle 30"/>
          <p:cNvSpPr/>
          <p:nvPr/>
        </p:nvSpPr>
        <p:spPr>
          <a:xfrm>
            <a:off x="2579845" y="2686270"/>
            <a:ext cx="2306040" cy="338554"/>
          </a:xfrm>
          <a:prstGeom prst="rect">
            <a:avLst/>
          </a:prstGeom>
        </p:spPr>
        <p:txBody>
          <a:bodyPr wrap="none">
            <a:spAutoFit/>
          </a:bodyPr>
          <a:lstStyle/>
          <a:p>
            <a:pPr algn="r" defTabSz="914400"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Gemcitabine/oxaliplatin</a:t>
            </a:r>
            <a:endParaRPr lang="en-US" sz="1600" dirty="0" smtClean="0">
              <a:solidFill>
                <a:srgbClr val="FFFFFF"/>
              </a:solidFill>
              <a:latin typeface="Arial" charset="0"/>
              <a:ea typeface="ＭＳ Ｐゴシック" charset="0"/>
              <a:cs typeface="ＭＳ Ｐゴシック" charset="0"/>
            </a:endParaRPr>
          </a:p>
        </p:txBody>
      </p:sp>
      <p:sp>
        <p:nvSpPr>
          <p:cNvPr id="32" name="Rectangle 31"/>
          <p:cNvSpPr/>
          <p:nvPr/>
        </p:nvSpPr>
        <p:spPr>
          <a:xfrm>
            <a:off x="7107447" y="2334933"/>
            <a:ext cx="298780" cy="338554"/>
          </a:xfrm>
          <a:prstGeom prst="rect">
            <a:avLst/>
          </a:prstGeom>
        </p:spPr>
        <p:txBody>
          <a:bodyPr wrap="none" anchor="ctr">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7</a:t>
            </a:r>
          </a:p>
        </p:txBody>
      </p:sp>
      <p:sp>
        <p:nvSpPr>
          <p:cNvPr id="33" name="Rectangle 32"/>
          <p:cNvSpPr/>
          <p:nvPr/>
        </p:nvSpPr>
        <p:spPr>
          <a:xfrm>
            <a:off x="7717047" y="1682887"/>
            <a:ext cx="298780"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9</a:t>
            </a:r>
          </a:p>
        </p:txBody>
      </p:sp>
      <p:sp>
        <p:nvSpPr>
          <p:cNvPr id="34" name="Rectangle 33"/>
          <p:cNvSpPr/>
          <p:nvPr/>
        </p:nvSpPr>
        <p:spPr>
          <a:xfrm>
            <a:off x="5964447" y="2030133"/>
            <a:ext cx="298780"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3</a:t>
            </a:r>
          </a:p>
        </p:txBody>
      </p:sp>
      <p:sp>
        <p:nvSpPr>
          <p:cNvPr id="35" name="Rectangle 34"/>
          <p:cNvSpPr/>
          <p:nvPr/>
        </p:nvSpPr>
        <p:spPr>
          <a:xfrm>
            <a:off x="5354847" y="2673487"/>
            <a:ext cx="298780"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
        <p:nvSpPr>
          <p:cNvPr id="36" name="Rectangle 35"/>
          <p:cNvSpPr/>
          <p:nvPr/>
        </p:nvSpPr>
        <p:spPr>
          <a:xfrm>
            <a:off x="2340196" y="3020733"/>
            <a:ext cx="2545689" cy="338554"/>
          </a:xfrm>
          <a:prstGeom prst="rect">
            <a:avLst/>
          </a:prstGeom>
        </p:spPr>
        <p:txBody>
          <a:bodyPr wrap="none">
            <a:spAutoFit/>
          </a:bodyPr>
          <a:lstStyle/>
          <a:p>
            <a:pPr algn="r" defTabSz="914400"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Gemcitabine/capecitabine</a:t>
            </a:r>
            <a:endParaRPr lang="en-US" sz="1600" dirty="0" smtClean="0">
              <a:solidFill>
                <a:srgbClr val="FFFFFF"/>
              </a:solidFill>
              <a:latin typeface="Arial" charset="0"/>
              <a:ea typeface="ＭＳ Ｐゴシック" charset="0"/>
              <a:cs typeface="ＭＳ Ｐゴシック" charset="0"/>
            </a:endParaRPr>
          </a:p>
        </p:txBody>
      </p:sp>
      <p:sp>
        <p:nvSpPr>
          <p:cNvPr id="37" name="Rectangle 36"/>
          <p:cNvSpPr/>
          <p:nvPr/>
        </p:nvSpPr>
        <p:spPr>
          <a:xfrm>
            <a:off x="5354847" y="3020733"/>
            <a:ext cx="298780"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
        <p:nvSpPr>
          <p:cNvPr id="38" name="Rectangle 37"/>
          <p:cNvSpPr/>
          <p:nvPr/>
        </p:nvSpPr>
        <p:spPr>
          <a:xfrm>
            <a:off x="2340196" y="5716971"/>
            <a:ext cx="2545689" cy="338554"/>
          </a:xfrm>
          <a:prstGeom prst="rect">
            <a:avLst/>
          </a:prstGeom>
        </p:spPr>
        <p:txBody>
          <a:bodyPr wrap="none">
            <a:spAutoFit/>
          </a:bodyPr>
          <a:lstStyle/>
          <a:p>
            <a:pPr algn="r" defTabSz="914400"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Gemcitabine/capecitabine</a:t>
            </a:r>
            <a:endParaRPr lang="en-US" sz="1600" dirty="0" smtClean="0">
              <a:solidFill>
                <a:srgbClr val="FFFFFF"/>
              </a:solidFill>
              <a:latin typeface="Arial" charset="0"/>
              <a:ea typeface="ＭＳ Ｐゴシック" charset="0"/>
              <a:cs typeface="ＭＳ Ｐゴシック" charset="0"/>
            </a:endParaRPr>
          </a:p>
        </p:txBody>
      </p:sp>
      <p:sp>
        <p:nvSpPr>
          <p:cNvPr id="39" name="Rectangle 38"/>
          <p:cNvSpPr/>
          <p:nvPr/>
        </p:nvSpPr>
        <p:spPr>
          <a:xfrm>
            <a:off x="5354847" y="5716971"/>
            <a:ext cx="298780" cy="338554"/>
          </a:xfrm>
          <a:prstGeom prst="rect">
            <a:avLst/>
          </a:prstGeom>
        </p:spPr>
        <p:txBody>
          <a:bodyPr wrap="none">
            <a:spAutoFit/>
          </a:bodyPr>
          <a:lstStyle/>
          <a:p>
            <a:pPr defTabSz="914400"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Tree>
    <p:extLst>
      <p:ext uri="{BB962C8B-B14F-4D97-AF65-F5344CB8AC3E}">
        <p14:creationId xmlns:p14="http://schemas.microsoft.com/office/powerpoint/2010/main" val="2563499172"/>
      </p:ext>
    </p:extLst>
  </p:cSld>
  <p:clrMapOvr>
    <a:masterClrMapping/>
  </p:clrMapOvr>
  <p:transition xmlns:p14="http://schemas.microsoft.com/office/powerpoint/2010/mai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Treatment options for metastatic pancreatic cancer</a:t>
            </a:r>
            <a:endParaRPr lang="en-US" b="1" dirty="0"/>
          </a:p>
        </p:txBody>
      </p:sp>
      <p:sp>
        <p:nvSpPr>
          <p:cNvPr id="3" name="Content Placeholder 2"/>
          <p:cNvSpPr>
            <a:spLocks noGrp="1"/>
          </p:cNvSpPr>
          <p:nvPr>
            <p:ph idx="1"/>
          </p:nvPr>
        </p:nvSpPr>
        <p:spPr>
          <a:xfrm>
            <a:off x="457200" y="2115086"/>
            <a:ext cx="8229600" cy="4525963"/>
          </a:xfrm>
        </p:spPr>
        <p:txBody>
          <a:bodyPr>
            <a:normAutofit lnSpcReduction="10000"/>
          </a:bodyPr>
          <a:lstStyle/>
          <a:p>
            <a:r>
              <a:rPr lang="en-US" sz="3600" dirty="0" smtClean="0"/>
              <a:t>Gemcitabine</a:t>
            </a:r>
          </a:p>
          <a:p>
            <a:r>
              <a:rPr lang="en-US" sz="3600" dirty="0" smtClean="0"/>
              <a:t>Gemcitabine plus erlotinib</a:t>
            </a:r>
          </a:p>
          <a:p>
            <a:r>
              <a:rPr lang="en-US" sz="3600" dirty="0" smtClean="0"/>
              <a:t>FOLFIRINOX/mFOLFIRINOX</a:t>
            </a:r>
          </a:p>
          <a:p>
            <a:r>
              <a:rPr lang="en-US" sz="3600" i="1" dirty="0" smtClean="0"/>
              <a:t>nab</a:t>
            </a:r>
            <a:r>
              <a:rPr lang="en-US" sz="3600" dirty="0" smtClean="0"/>
              <a:t>-paclitaxel plus gemcitabine</a:t>
            </a:r>
          </a:p>
          <a:p>
            <a:r>
              <a:rPr lang="en-US" sz="3600" dirty="0" smtClean="0"/>
              <a:t>Others</a:t>
            </a:r>
          </a:p>
          <a:p>
            <a:pPr lvl="1"/>
            <a:r>
              <a:rPr lang="en-US" dirty="0" smtClean="0"/>
              <a:t>GemCape </a:t>
            </a:r>
          </a:p>
          <a:p>
            <a:pPr lvl="1"/>
            <a:r>
              <a:rPr lang="en-US" dirty="0" smtClean="0"/>
              <a:t>GTX</a:t>
            </a:r>
          </a:p>
          <a:p>
            <a:pPr lvl="1"/>
            <a:r>
              <a:rPr lang="en-US" dirty="0" smtClean="0"/>
              <a:t>mFOLFOX6/OFF</a:t>
            </a:r>
            <a:endParaRPr lang="en-US" dirty="0"/>
          </a:p>
        </p:txBody>
      </p:sp>
    </p:spTree>
    <p:extLst>
      <p:ext uri="{BB962C8B-B14F-4D97-AF65-F5344CB8AC3E}">
        <p14:creationId xmlns:p14="http://schemas.microsoft.com/office/powerpoint/2010/main" val="21314651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381000"/>
            <a:ext cx="8229600" cy="1143000"/>
          </a:xfrm>
        </p:spPr>
        <p:txBody>
          <a:bodyPr>
            <a:normAutofit fontScale="90000"/>
          </a:bodyPr>
          <a:lstStyle/>
          <a:p>
            <a:pPr eaLnBrk="1" hangingPunct="1">
              <a:defRPr/>
            </a:pPr>
            <a:r>
              <a:rPr lang="en-US" sz="4000" b="1" dirty="0" smtClean="0"/>
              <a:t>FOLFIRINOX versus gemcitabine in metastatic pancreatic cancer</a:t>
            </a:r>
          </a:p>
        </p:txBody>
      </p:sp>
      <p:sp>
        <p:nvSpPr>
          <p:cNvPr id="3" name="Rectangle 2"/>
          <p:cNvSpPr/>
          <p:nvPr/>
        </p:nvSpPr>
        <p:spPr>
          <a:xfrm>
            <a:off x="3113470" y="2089828"/>
            <a:ext cx="360363" cy="2979738"/>
          </a:xfrm>
          <a:prstGeom prst="rect">
            <a:avLst/>
          </a:prstGeom>
          <a:solidFill>
            <a:srgbClr val="8066A0"/>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R</a:t>
            </a:r>
          </a:p>
          <a:p>
            <a:pPr algn="ctr" fontAlgn="auto">
              <a:spcBef>
                <a:spcPts val="0"/>
              </a:spcBef>
              <a:spcAft>
                <a:spcPts val="0"/>
              </a:spcAft>
              <a:defRPr/>
            </a:pPr>
            <a:r>
              <a:rPr lang="en-US" dirty="0">
                <a:solidFill>
                  <a:schemeClr val="tx1"/>
                </a:solidFill>
              </a:rPr>
              <a:t>A</a:t>
            </a:r>
          </a:p>
          <a:p>
            <a:pPr algn="ctr" fontAlgn="auto">
              <a:spcBef>
                <a:spcPts val="0"/>
              </a:spcBef>
              <a:spcAft>
                <a:spcPts val="0"/>
              </a:spcAft>
              <a:defRPr/>
            </a:pPr>
            <a:r>
              <a:rPr lang="en-US" dirty="0">
                <a:solidFill>
                  <a:schemeClr val="tx1"/>
                </a:solidFill>
              </a:rPr>
              <a:t>N</a:t>
            </a:r>
          </a:p>
          <a:p>
            <a:pPr algn="ctr" fontAlgn="auto">
              <a:spcBef>
                <a:spcPts val="0"/>
              </a:spcBef>
              <a:spcAft>
                <a:spcPts val="0"/>
              </a:spcAft>
              <a:defRPr/>
            </a:pPr>
            <a:r>
              <a:rPr lang="en-US" dirty="0">
                <a:solidFill>
                  <a:schemeClr val="tx1"/>
                </a:solidFill>
              </a:rPr>
              <a:t>D</a:t>
            </a:r>
          </a:p>
          <a:p>
            <a:pPr algn="ctr" fontAlgn="auto">
              <a:spcBef>
                <a:spcPts val="0"/>
              </a:spcBef>
              <a:spcAft>
                <a:spcPts val="0"/>
              </a:spcAft>
              <a:defRPr/>
            </a:pPr>
            <a:r>
              <a:rPr lang="en-US" dirty="0">
                <a:solidFill>
                  <a:schemeClr val="tx1"/>
                </a:solidFill>
              </a:rPr>
              <a:t>O</a:t>
            </a:r>
          </a:p>
          <a:p>
            <a:pPr algn="ctr" fontAlgn="auto">
              <a:spcBef>
                <a:spcPts val="0"/>
              </a:spcBef>
              <a:spcAft>
                <a:spcPts val="0"/>
              </a:spcAft>
              <a:defRPr/>
            </a:pPr>
            <a:r>
              <a:rPr lang="en-US" dirty="0">
                <a:solidFill>
                  <a:schemeClr val="tx1"/>
                </a:solidFill>
              </a:rPr>
              <a:t>MI</a:t>
            </a:r>
          </a:p>
          <a:p>
            <a:pPr algn="ctr" fontAlgn="auto">
              <a:spcBef>
                <a:spcPts val="0"/>
              </a:spcBef>
              <a:spcAft>
                <a:spcPts val="0"/>
              </a:spcAft>
              <a:defRPr/>
            </a:pPr>
            <a:r>
              <a:rPr lang="en-US" dirty="0">
                <a:solidFill>
                  <a:schemeClr val="tx1"/>
                </a:solidFill>
              </a:rPr>
              <a:t>Z</a:t>
            </a:r>
          </a:p>
          <a:p>
            <a:pPr algn="ctr" fontAlgn="auto">
              <a:spcBef>
                <a:spcPts val="0"/>
              </a:spcBef>
              <a:spcAft>
                <a:spcPts val="0"/>
              </a:spcAft>
              <a:defRPr/>
            </a:pPr>
            <a:r>
              <a:rPr lang="en-US" dirty="0">
                <a:solidFill>
                  <a:schemeClr val="tx1"/>
                </a:solidFill>
              </a:rPr>
              <a:t>E</a:t>
            </a:r>
          </a:p>
        </p:txBody>
      </p:sp>
      <p:sp>
        <p:nvSpPr>
          <p:cNvPr id="8" name="Rectangle 7"/>
          <p:cNvSpPr/>
          <p:nvPr/>
        </p:nvSpPr>
        <p:spPr>
          <a:xfrm>
            <a:off x="4345370" y="4302803"/>
            <a:ext cx="2343300" cy="766763"/>
          </a:xfrm>
          <a:prstGeom prst="rect">
            <a:avLst/>
          </a:prstGeom>
          <a:solidFill>
            <a:srgbClr val="8066A0"/>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Gemcitabine</a:t>
            </a:r>
          </a:p>
        </p:txBody>
      </p:sp>
      <p:sp>
        <p:nvSpPr>
          <p:cNvPr id="9" name="Rectangle 8"/>
          <p:cNvSpPr/>
          <p:nvPr/>
        </p:nvSpPr>
        <p:spPr>
          <a:xfrm>
            <a:off x="4345369" y="2162853"/>
            <a:ext cx="2343301" cy="768350"/>
          </a:xfrm>
          <a:prstGeom prst="rect">
            <a:avLst/>
          </a:prstGeom>
          <a:solidFill>
            <a:srgbClr val="8066A0"/>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FOLFIRINOX</a:t>
            </a:r>
          </a:p>
        </p:txBody>
      </p:sp>
      <p:sp>
        <p:nvSpPr>
          <p:cNvPr id="21509" name="TextBox 9"/>
          <p:cNvSpPr txBox="1">
            <a:spLocks noChangeArrowheads="1"/>
          </p:cNvSpPr>
          <p:nvPr/>
        </p:nvSpPr>
        <p:spPr bwMode="auto">
          <a:xfrm>
            <a:off x="1779970" y="3113766"/>
            <a:ext cx="11890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Calibri" charset="0"/>
              </a:rPr>
              <a:t>Metastatic</a:t>
            </a:r>
          </a:p>
          <a:p>
            <a:pPr eaLnBrk="1" hangingPunct="1"/>
            <a:r>
              <a:rPr lang="en-US" sz="1800" dirty="0">
                <a:latin typeface="Calibri" charset="0"/>
              </a:rPr>
              <a:t>Good PS</a:t>
            </a:r>
          </a:p>
          <a:p>
            <a:pPr eaLnBrk="1" hangingPunct="1"/>
            <a:r>
              <a:rPr lang="en-US" sz="1800" dirty="0">
                <a:latin typeface="Calibri" charset="0"/>
              </a:rPr>
              <a:t>Good LFTs</a:t>
            </a:r>
          </a:p>
        </p:txBody>
      </p:sp>
      <p:sp>
        <p:nvSpPr>
          <p:cNvPr id="11" name="Right Arrow 10"/>
          <p:cNvSpPr/>
          <p:nvPr/>
        </p:nvSpPr>
        <p:spPr>
          <a:xfrm rot="20453973">
            <a:off x="3545069" y="2789948"/>
            <a:ext cx="746600" cy="558800"/>
          </a:xfrm>
          <a:prstGeom prst="rightArrow">
            <a:avLst/>
          </a:prstGeom>
          <a:solidFill>
            <a:srgbClr val="8066A0"/>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 name="Right Arrow 11"/>
          <p:cNvSpPr/>
          <p:nvPr/>
        </p:nvSpPr>
        <p:spPr>
          <a:xfrm rot="1461379">
            <a:off x="3555269" y="3951670"/>
            <a:ext cx="742094" cy="560388"/>
          </a:xfrm>
          <a:prstGeom prst="rightArrow">
            <a:avLst/>
          </a:prstGeom>
          <a:solidFill>
            <a:srgbClr val="8066A0"/>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512" name="TextBox 12"/>
          <p:cNvSpPr txBox="1">
            <a:spLocks noChangeArrowheads="1"/>
          </p:cNvSpPr>
          <p:nvPr/>
        </p:nvSpPr>
        <p:spPr bwMode="auto">
          <a:xfrm>
            <a:off x="609600" y="5562600"/>
            <a:ext cx="7772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dirty="0">
                <a:latin typeface="Calibri" charset="0"/>
              </a:rPr>
              <a:t>Primary </a:t>
            </a:r>
            <a:r>
              <a:rPr lang="en-US" dirty="0" smtClean="0">
                <a:latin typeface="Calibri" charset="0"/>
              </a:rPr>
              <a:t>endpoint </a:t>
            </a:r>
            <a:r>
              <a:rPr lang="en-US" dirty="0">
                <a:latin typeface="Calibri" charset="0"/>
              </a:rPr>
              <a:t>= overall survival (</a:t>
            </a:r>
            <a:r>
              <a:rPr lang="en-US" dirty="0" smtClean="0">
                <a:latin typeface="Calibri" charset="0"/>
              </a:rPr>
              <a:t>11.1 </a:t>
            </a:r>
            <a:r>
              <a:rPr lang="en-US" dirty="0" err="1">
                <a:latin typeface="Calibri" charset="0"/>
              </a:rPr>
              <a:t>vs</a:t>
            </a:r>
            <a:r>
              <a:rPr lang="en-US" dirty="0">
                <a:latin typeface="Calibri" charset="0"/>
              </a:rPr>
              <a:t> </a:t>
            </a:r>
            <a:r>
              <a:rPr lang="en-US" dirty="0" smtClean="0">
                <a:latin typeface="Calibri" charset="0"/>
              </a:rPr>
              <a:t>6.8, </a:t>
            </a:r>
            <a:r>
              <a:rPr lang="en-US" dirty="0">
                <a:latin typeface="Calibri" charset="0"/>
              </a:rPr>
              <a:t>p &lt; </a:t>
            </a:r>
            <a:r>
              <a:rPr lang="en-US" dirty="0" smtClean="0">
                <a:latin typeface="Calibri" charset="0"/>
              </a:rPr>
              <a:t>0.001</a:t>
            </a:r>
            <a:r>
              <a:rPr lang="en-US" dirty="0">
                <a:latin typeface="Calibri" charset="0"/>
              </a:rPr>
              <a:t>)</a:t>
            </a:r>
          </a:p>
          <a:p>
            <a:pPr eaLnBrk="1" hangingPunct="1"/>
            <a:r>
              <a:rPr lang="en-US" dirty="0">
                <a:latin typeface="Calibri" charset="0"/>
              </a:rPr>
              <a:t>Doubling of RR, PFS, survivals at 6 and 12 months</a:t>
            </a:r>
          </a:p>
        </p:txBody>
      </p:sp>
      <p:sp>
        <p:nvSpPr>
          <p:cNvPr id="21513" name="TextBox 3"/>
          <p:cNvSpPr txBox="1">
            <a:spLocks noChangeArrowheads="1"/>
          </p:cNvSpPr>
          <p:nvPr/>
        </p:nvSpPr>
        <p:spPr bwMode="auto">
          <a:xfrm>
            <a:off x="457200" y="6345238"/>
            <a:ext cx="42898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Calibri" charset="0"/>
              </a:rPr>
              <a:t>Conroy </a:t>
            </a:r>
            <a:r>
              <a:rPr lang="en-US" sz="1800" dirty="0" smtClean="0">
                <a:latin typeface="Calibri" charset="0"/>
              </a:rPr>
              <a:t>T et </a:t>
            </a:r>
            <a:r>
              <a:rPr lang="en-US" sz="1800" dirty="0">
                <a:latin typeface="Calibri" charset="0"/>
              </a:rPr>
              <a:t>al, NEJM, 364:1817-1825, </a:t>
            </a:r>
            <a:r>
              <a:rPr lang="en-US" sz="1800" dirty="0" smtClean="0">
                <a:latin typeface="Calibri" charset="0"/>
              </a:rPr>
              <a:t>2011.</a:t>
            </a:r>
            <a:endParaRPr lang="en-US" sz="1800" dirty="0">
              <a:latin typeface="Calibri"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FOLFIRINOX Regimen</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20800413"/>
              </p:ext>
            </p:extLst>
          </p:nvPr>
        </p:nvGraphicFramePr>
        <p:xfrm>
          <a:off x="457200" y="1837465"/>
          <a:ext cx="8229600" cy="4401204"/>
        </p:xfrm>
        <a:graphic>
          <a:graphicData uri="http://schemas.openxmlformats.org/drawingml/2006/table">
            <a:tbl>
              <a:tblPr firstRow="1" bandRow="1">
                <a:tableStyleId>{BDBED569-4797-4DF1-A0F4-6AAB3CD982D8}</a:tableStyleId>
              </a:tblPr>
              <a:tblGrid>
                <a:gridCol w="4648200"/>
                <a:gridCol w="3581400"/>
              </a:tblGrid>
              <a:tr h="733534">
                <a:tc>
                  <a:txBody>
                    <a:bodyPr/>
                    <a:lstStyle/>
                    <a:p>
                      <a:r>
                        <a:rPr lang="en-US" sz="3600" dirty="0" smtClean="0"/>
                        <a:t>Agent</a:t>
                      </a:r>
                      <a:endParaRPr lang="en-US" sz="3600" dirty="0"/>
                    </a:p>
                  </a:txBody>
                  <a:tcP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8066A0"/>
                    </a:solidFill>
                  </a:tcPr>
                </a:tc>
                <a:tc>
                  <a:txBody>
                    <a:bodyPr/>
                    <a:lstStyle/>
                    <a:p>
                      <a:pPr algn="ctr"/>
                      <a:r>
                        <a:rPr lang="en-US" sz="3600" dirty="0" smtClean="0"/>
                        <a:t>mg</a:t>
                      </a:r>
                      <a:r>
                        <a:rPr lang="en-US" sz="3600" baseline="0" dirty="0" smtClean="0"/>
                        <a:t> per m</a:t>
                      </a:r>
                      <a:r>
                        <a:rPr lang="en-US" sz="3600" baseline="30000" dirty="0" smtClean="0"/>
                        <a:t>2</a:t>
                      </a:r>
                      <a:endParaRPr lang="en-US" sz="3600" baseline="30000" dirty="0"/>
                    </a:p>
                  </a:txBody>
                  <a:tcP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8066A0"/>
                    </a:solidFill>
                  </a:tcPr>
                </a:tc>
              </a:tr>
              <a:tr h="733534">
                <a:tc>
                  <a:txBody>
                    <a:bodyPr/>
                    <a:lstStyle/>
                    <a:p>
                      <a:r>
                        <a:rPr lang="en-US" sz="3600" dirty="0" smtClean="0">
                          <a:solidFill>
                            <a:schemeClr val="bg1"/>
                          </a:solidFill>
                        </a:rPr>
                        <a:t>Oxaliplatin</a:t>
                      </a:r>
                      <a:endParaRPr lang="en-US" sz="3600" dirty="0">
                        <a:solidFill>
                          <a:schemeClr val="bg1"/>
                        </a:solidFill>
                      </a:endParaRPr>
                    </a:p>
                  </a:txBody>
                  <a:tcP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D9D4E0"/>
                    </a:solidFill>
                  </a:tcPr>
                </a:tc>
                <a:tc>
                  <a:txBody>
                    <a:bodyPr/>
                    <a:lstStyle/>
                    <a:p>
                      <a:pPr algn="ctr"/>
                      <a:r>
                        <a:rPr lang="en-US" sz="3600" dirty="0" smtClean="0">
                          <a:solidFill>
                            <a:schemeClr val="bg1"/>
                          </a:solidFill>
                        </a:rPr>
                        <a:t>85</a:t>
                      </a:r>
                      <a:endParaRPr lang="en-US" sz="3600" dirty="0">
                        <a:solidFill>
                          <a:schemeClr val="bg1"/>
                        </a:solidFill>
                      </a:endParaRPr>
                    </a:p>
                  </a:txBody>
                  <a:tcP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D9D4E0"/>
                    </a:solidFill>
                  </a:tcPr>
                </a:tc>
              </a:tr>
              <a:tr h="733534">
                <a:tc>
                  <a:txBody>
                    <a:bodyPr/>
                    <a:lstStyle/>
                    <a:p>
                      <a:r>
                        <a:rPr lang="en-US" sz="3600" dirty="0" smtClean="0">
                          <a:solidFill>
                            <a:schemeClr val="bg1"/>
                          </a:solidFill>
                        </a:rPr>
                        <a:t>Irinotecan</a:t>
                      </a:r>
                      <a:endParaRPr lang="en-US" sz="3600" dirty="0">
                        <a:solidFill>
                          <a:schemeClr val="bg1"/>
                        </a:solidFill>
                      </a:endParaRPr>
                    </a:p>
                  </a:txBody>
                  <a:tcP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EEEAF0"/>
                    </a:solidFill>
                  </a:tcPr>
                </a:tc>
                <a:tc>
                  <a:txBody>
                    <a:bodyPr/>
                    <a:lstStyle/>
                    <a:p>
                      <a:pPr algn="ctr"/>
                      <a:r>
                        <a:rPr lang="en-US" sz="3600" dirty="0" smtClean="0">
                          <a:solidFill>
                            <a:schemeClr val="bg1"/>
                          </a:solidFill>
                        </a:rPr>
                        <a:t>180</a:t>
                      </a:r>
                      <a:endParaRPr lang="en-US" sz="3600" dirty="0">
                        <a:solidFill>
                          <a:schemeClr val="bg1"/>
                        </a:solidFill>
                      </a:endParaRPr>
                    </a:p>
                  </a:txBody>
                  <a:tcP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EEEAF0"/>
                    </a:solidFill>
                  </a:tcPr>
                </a:tc>
              </a:tr>
              <a:tr h="733534">
                <a:tc>
                  <a:txBody>
                    <a:bodyPr/>
                    <a:lstStyle/>
                    <a:p>
                      <a:r>
                        <a:rPr lang="en-US" sz="3600" dirty="0" err="1" smtClean="0">
                          <a:solidFill>
                            <a:schemeClr val="bg1"/>
                          </a:solidFill>
                        </a:rPr>
                        <a:t>Leucovorin</a:t>
                      </a:r>
                      <a:endParaRPr lang="en-US" sz="3600" dirty="0">
                        <a:solidFill>
                          <a:schemeClr val="bg1"/>
                        </a:solidFill>
                      </a:endParaRPr>
                    </a:p>
                  </a:txBody>
                  <a:tcP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D9D4E0"/>
                    </a:solidFill>
                  </a:tcPr>
                </a:tc>
                <a:tc>
                  <a:txBody>
                    <a:bodyPr/>
                    <a:lstStyle/>
                    <a:p>
                      <a:pPr algn="ctr"/>
                      <a:r>
                        <a:rPr lang="en-US" sz="3600" dirty="0" smtClean="0">
                          <a:solidFill>
                            <a:schemeClr val="bg1"/>
                          </a:solidFill>
                        </a:rPr>
                        <a:t>400</a:t>
                      </a:r>
                      <a:endParaRPr lang="en-US" sz="3600" dirty="0">
                        <a:solidFill>
                          <a:schemeClr val="bg1"/>
                        </a:solidFill>
                      </a:endParaRPr>
                    </a:p>
                  </a:txBody>
                  <a:tcP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D9D4E0"/>
                    </a:solidFill>
                  </a:tcPr>
                </a:tc>
              </a:tr>
              <a:tr h="733534">
                <a:tc>
                  <a:txBody>
                    <a:bodyPr/>
                    <a:lstStyle/>
                    <a:p>
                      <a:r>
                        <a:rPr lang="en-US" sz="3600" dirty="0" smtClean="0">
                          <a:solidFill>
                            <a:schemeClr val="bg1"/>
                          </a:solidFill>
                        </a:rPr>
                        <a:t>Bolus</a:t>
                      </a:r>
                      <a:r>
                        <a:rPr lang="en-US" sz="3600" baseline="0" dirty="0" smtClean="0">
                          <a:solidFill>
                            <a:schemeClr val="bg1"/>
                          </a:solidFill>
                        </a:rPr>
                        <a:t> 5-FU</a:t>
                      </a:r>
                      <a:endParaRPr lang="en-US" sz="3600" dirty="0">
                        <a:solidFill>
                          <a:schemeClr val="bg1"/>
                        </a:solidFill>
                      </a:endParaRPr>
                    </a:p>
                  </a:txBody>
                  <a:tcP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EEEAF0"/>
                    </a:solidFill>
                  </a:tcPr>
                </a:tc>
                <a:tc>
                  <a:txBody>
                    <a:bodyPr/>
                    <a:lstStyle/>
                    <a:p>
                      <a:pPr algn="ctr"/>
                      <a:r>
                        <a:rPr lang="en-US" sz="3600" dirty="0" smtClean="0">
                          <a:solidFill>
                            <a:schemeClr val="bg1"/>
                          </a:solidFill>
                        </a:rPr>
                        <a:t>400</a:t>
                      </a:r>
                      <a:endParaRPr lang="en-US" sz="3600" dirty="0">
                        <a:solidFill>
                          <a:schemeClr val="bg1"/>
                        </a:solidFill>
                      </a:endParaRPr>
                    </a:p>
                  </a:txBody>
                  <a:tcP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EEEAF0"/>
                    </a:solidFill>
                  </a:tcPr>
                </a:tc>
              </a:tr>
              <a:tr h="733534">
                <a:tc>
                  <a:txBody>
                    <a:bodyPr/>
                    <a:lstStyle/>
                    <a:p>
                      <a:r>
                        <a:rPr lang="en-US" sz="3600" dirty="0" err="1" smtClean="0">
                          <a:solidFill>
                            <a:schemeClr val="bg1"/>
                          </a:solidFill>
                        </a:rPr>
                        <a:t>Infusional</a:t>
                      </a:r>
                      <a:r>
                        <a:rPr lang="en-US" sz="3600" dirty="0" smtClean="0">
                          <a:solidFill>
                            <a:schemeClr val="bg1"/>
                          </a:solidFill>
                        </a:rPr>
                        <a:t> 5-FU/46 hrs</a:t>
                      </a:r>
                      <a:endParaRPr lang="en-US" sz="3600" dirty="0">
                        <a:solidFill>
                          <a:schemeClr val="bg1"/>
                        </a:solidFill>
                      </a:endParaRPr>
                    </a:p>
                  </a:txBody>
                  <a:tcP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D9D4E0"/>
                    </a:solidFill>
                  </a:tcPr>
                </a:tc>
                <a:tc>
                  <a:txBody>
                    <a:bodyPr/>
                    <a:lstStyle/>
                    <a:p>
                      <a:pPr algn="ctr"/>
                      <a:r>
                        <a:rPr lang="en-US" sz="3600" dirty="0" smtClean="0">
                          <a:solidFill>
                            <a:schemeClr val="bg1"/>
                          </a:solidFill>
                        </a:rPr>
                        <a:t>2,400</a:t>
                      </a:r>
                      <a:endParaRPr lang="en-US" sz="3600" dirty="0">
                        <a:solidFill>
                          <a:schemeClr val="bg1"/>
                        </a:solidFill>
                      </a:endParaRPr>
                    </a:p>
                  </a:txBody>
                  <a:tcP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D9D4E0"/>
                    </a:solidFill>
                  </a:tcPr>
                </a:tc>
              </a:tr>
            </a:tbl>
          </a:graphicData>
        </a:graphic>
      </p:graphicFrame>
    </p:spTree>
    <p:extLst>
      <p:ext uri="{BB962C8B-B14F-4D97-AF65-F5344CB8AC3E}">
        <p14:creationId xmlns:p14="http://schemas.microsoft.com/office/powerpoint/2010/main" val="24570166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Black .thmx</Template>
  <TotalTime>1356</TotalTime>
  <Words>994</Words>
  <Application>Microsoft Macintosh PowerPoint</Application>
  <PresentationFormat>On-screen Show (4:3)</PresentationFormat>
  <Paragraphs>294</Paragraphs>
  <Slides>25</Slides>
  <Notes>25</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Black</vt:lpstr>
      <vt:lpstr>Blank Presentation</vt:lpstr>
      <vt:lpstr>PowerPoint Presentation</vt:lpstr>
      <vt:lpstr>Optimizing Therapy for Metastatic Pancreatic Cancer</vt:lpstr>
      <vt:lpstr>PowerPoint Presentation</vt:lpstr>
      <vt:lpstr>Case: A 60-yo pt (PS = 0) with metastatic pancreatic cancer. First- and second-line treatment? </vt:lpstr>
      <vt:lpstr>PowerPoint Presentation</vt:lpstr>
      <vt:lpstr>  Case: A 75-yo pt (PS = 0) with metastatic pancreatic cancer. First- and second-line treatment?  </vt:lpstr>
      <vt:lpstr>Treatment options for metastatic pancreatic cancer</vt:lpstr>
      <vt:lpstr>FOLFIRINOX versus gemcitabine in metastatic pancreatic cancer</vt:lpstr>
      <vt:lpstr>FOLFIRINOX Regimen</vt:lpstr>
      <vt:lpstr>PowerPoint Presentation</vt:lpstr>
      <vt:lpstr>MPACT </vt:lpstr>
      <vt:lpstr>MPACT: Efficacy</vt:lpstr>
      <vt:lpstr>Safety</vt:lpstr>
      <vt:lpstr>Subsequent Therapy and its Impact</vt:lpstr>
      <vt:lpstr>Questions</vt:lpstr>
      <vt:lpstr>Treatment options for metastatic pancreatic cancer</vt:lpstr>
      <vt:lpstr>How to choose between different regimens in patients newly diagnosed with metastatic disease? </vt:lpstr>
      <vt:lpstr>Nab-paclitaxel/GEM vs. FOLFIRINOX: Efficacy</vt:lpstr>
      <vt:lpstr>Nab-paclitaxel/GEM vs. FOLFIRINOX: Tolerability – Selected Gr 3+ Toxicities, %</vt:lpstr>
      <vt:lpstr>Nab-paclitaxel/GEM vs. FOLFIRINOX: Study Populations</vt:lpstr>
      <vt:lpstr>CONCLUSIONS</vt:lpstr>
      <vt:lpstr>PowerPoint Presentation</vt:lpstr>
      <vt:lpstr>Have you used FOLFIRINOX as adjuvant treatment for pancreatic cancer? </vt:lpstr>
      <vt:lpstr>PowerPoint Presentation</vt:lpstr>
      <vt:lpstr>Case: A 55-yo pt with pancreatic cancer received FOLFIRINOX and experienced SD for 6 months, then developed disease progression. Systemic therapy? </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Silvana Izquierdo</cp:lastModifiedBy>
  <cp:revision>53</cp:revision>
  <cp:lastPrinted>2013-02-20T13:13:57Z</cp:lastPrinted>
  <dcterms:created xsi:type="dcterms:W3CDTF">2013-01-25T21:58:23Z</dcterms:created>
  <dcterms:modified xsi:type="dcterms:W3CDTF">2013-03-01T15:20:25Z</dcterms:modified>
  <cp:category/>
</cp:coreProperties>
</file>