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vml" ContentType="application/vnd.openxmlformats-officedocument.vmlDrawing"/>
  <Default Extension="xls" ContentType="application/vnd.ms-exce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embeddings/oleObject1.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5068" r:id="rId2"/>
  </p:sldMasterIdLst>
  <p:notesMasterIdLst>
    <p:notesMasterId r:id="rId9"/>
  </p:notesMasterIdLst>
  <p:handoutMasterIdLst>
    <p:handoutMasterId r:id="rId10"/>
  </p:handoutMasterIdLst>
  <p:sldIdLst>
    <p:sldId id="294" r:id="rId3"/>
    <p:sldId id="287" r:id="rId4"/>
    <p:sldId id="289" r:id="rId5"/>
    <p:sldId id="290" r:id="rId6"/>
    <p:sldId id="291" r:id="rId7"/>
    <p:sldId id="292" r:id="rId8"/>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BE0E3"/>
    <a:srgbClr val="A6A6A6"/>
    <a:srgbClr val="004383"/>
    <a:srgbClr val="005796"/>
    <a:srgbClr val="012A50"/>
    <a:srgbClr val="EFC53D"/>
    <a:srgbClr val="FCB04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6294" autoAdjust="0"/>
    <p:restoredTop sz="91914" autoAdjust="0"/>
  </p:normalViewPr>
  <p:slideViewPr>
    <p:cSldViewPr>
      <p:cViewPr>
        <p:scale>
          <a:sx n="100" d="100"/>
          <a:sy n="100" d="100"/>
        </p:scale>
        <p:origin x="-2328" y="-1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0"/>
    </p:cViewPr>
  </p:sorterViewPr>
  <p:notesViewPr>
    <p:cSldViewPr>
      <p:cViewPr varScale="1">
        <p:scale>
          <a:sx n="84" d="100"/>
          <a:sy n="84" d="100"/>
        </p:scale>
        <p:origin x="-2944" y="-1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notesMaster" Target="notesMasters/notesMaster1.xml"/><Relationship Id="rId10"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217CECE0-8DB4-CF45-9633-4EEAC5E84101}" type="datetimeFigureOut">
              <a:rPr lang="en-US"/>
              <a:pPr>
                <a:defRPr/>
              </a:pPr>
              <a:t>3/12/13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079844E3-7067-F344-AF71-139B552E1AC7}" type="slidenum">
              <a:rPr lang="en-US"/>
              <a:pPr>
                <a:defRPr/>
              </a:pPr>
              <a:t>‹#›</a:t>
            </a:fld>
            <a:endParaRPr lang="en-US"/>
          </a:p>
        </p:txBody>
      </p:sp>
    </p:spTree>
    <p:extLst>
      <p:ext uri="{BB962C8B-B14F-4D97-AF65-F5344CB8AC3E}">
        <p14:creationId xmlns:p14="http://schemas.microsoft.com/office/powerpoint/2010/main" val="9005910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endParaRPr lang="en-US"/>
          </a:p>
        </p:txBody>
      </p:sp>
      <p:sp>
        <p:nvSpPr>
          <p:cNvPr id="5123" name="Rectangle 3"/>
          <p:cNvSpPr>
            <a:spLocks noGrp="1" noChangeArrowheads="1"/>
          </p:cNvSpPr>
          <p:nvPr>
            <p:ph type="dt" idx="1"/>
          </p:nvPr>
        </p:nvSpPr>
        <p:spPr bwMode="auto">
          <a:xfrm>
            <a:off x="3886200" y="0"/>
            <a:ext cx="2971800" cy="457200"/>
          </a:xfrm>
          <a:prstGeom prst="rect">
            <a:avLst/>
          </a:prstGeom>
          <a:noFill/>
          <a:ln>
            <a:noFill/>
          </a:ln>
          <a:extLst/>
        </p:spPr>
        <p:txBody>
          <a:bodyPr vert="horz" wrap="square" lIns="91440" tIns="45720" rIns="91440" bIns="45720" numCol="1" anchor="t" anchorCtr="0" compatLnSpc="1">
            <a:prstTxWarp prst="textNoShape">
              <a:avLst/>
            </a:prstTxWarp>
          </a:bodyPr>
          <a:lstStyle>
            <a:lvl1pPr algn="r">
              <a:defRPr sz="1200">
                <a:latin typeface="Arial" charset="0"/>
                <a:ea typeface="ＭＳ Ｐゴシック" charset="0"/>
                <a:cs typeface="ＭＳ Ｐゴシック" charset="0"/>
              </a:defRPr>
            </a:lvl1pPr>
          </a:lstStyle>
          <a:p>
            <a:pPr>
              <a:defRPr/>
            </a:pPr>
            <a:endParaRPr lang="en-US"/>
          </a:p>
        </p:txBody>
      </p:sp>
      <p:sp>
        <p:nvSpPr>
          <p:cNvPr id="61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125" name="Rectangle 5"/>
          <p:cNvSpPr>
            <a:spLocks noGrp="1" noChangeArrowheads="1"/>
          </p:cNvSpPr>
          <p:nvPr>
            <p:ph type="body" sz="quarter" idx="3"/>
          </p:nvPr>
        </p:nvSpPr>
        <p:spPr bwMode="auto">
          <a:xfrm>
            <a:off x="914400" y="4343400"/>
            <a:ext cx="5029200" cy="4114800"/>
          </a:xfrm>
          <a:prstGeom prst="rect">
            <a:avLst/>
          </a:prstGeom>
          <a:noFill/>
          <a:ln>
            <a:noFill/>
          </a:ln>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8686800"/>
            <a:ext cx="2971800" cy="457200"/>
          </a:xfrm>
          <a:prstGeom prst="rect">
            <a:avLst/>
          </a:prstGeom>
          <a:noFill/>
          <a:ln>
            <a:noFill/>
          </a:ln>
          <a:extLst/>
        </p:spPr>
        <p:txBody>
          <a:bodyPr vert="horz" wrap="square" lIns="91440" tIns="45720" rIns="91440" bIns="45720" numCol="1" anchor="b"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endParaRPr lang="en-US"/>
          </a:p>
        </p:txBody>
      </p:sp>
      <p:sp>
        <p:nvSpPr>
          <p:cNvPr id="5127" name="Rectangle 7"/>
          <p:cNvSpPr>
            <a:spLocks noGrp="1" noChangeArrowheads="1"/>
          </p:cNvSpPr>
          <p:nvPr>
            <p:ph type="sldNum" sz="quarter" idx="5"/>
          </p:nvPr>
        </p:nvSpPr>
        <p:spPr bwMode="auto">
          <a:xfrm>
            <a:off x="3886200" y="8686800"/>
            <a:ext cx="2971800" cy="457200"/>
          </a:xfrm>
          <a:prstGeom prst="rect">
            <a:avLst/>
          </a:prstGeom>
          <a:noFill/>
          <a:ln>
            <a:noFill/>
          </a:ln>
          <a:extLst/>
        </p:spPr>
        <p:txBody>
          <a:bodyPr vert="horz" wrap="square" lIns="91440" tIns="45720" rIns="91440" bIns="45720" numCol="1" anchor="b" anchorCtr="0" compatLnSpc="1">
            <a:prstTxWarp prst="textNoShape">
              <a:avLst/>
            </a:prstTxWarp>
          </a:bodyPr>
          <a:lstStyle>
            <a:lvl1pPr algn="r">
              <a:defRPr sz="1200"/>
            </a:lvl1pPr>
          </a:lstStyle>
          <a:p>
            <a:pPr>
              <a:defRPr/>
            </a:pPr>
            <a:fld id="{BED5F7EB-0980-1641-8F49-758A034D6AD0}" type="slidenum">
              <a:rPr lang="en-US"/>
              <a:pPr>
                <a:defRPr/>
              </a:pPr>
              <a:t>‹#›</a:t>
            </a:fld>
            <a:endParaRPr lang="en-US"/>
          </a:p>
        </p:txBody>
      </p:sp>
    </p:spTree>
    <p:extLst>
      <p:ext uri="{BB962C8B-B14F-4D97-AF65-F5344CB8AC3E}">
        <p14:creationId xmlns:p14="http://schemas.microsoft.com/office/powerpoint/2010/main" val="50013387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a:ln/>
        </p:spPr>
      </p:sp>
      <p:sp>
        <p:nvSpPr>
          <p:cNvPr id="17410"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17411"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265335D2-3DF0-1F43-9EF5-717C3B43DF9E}" type="slidenum">
              <a:rPr lang="en-US" sz="1200"/>
              <a:pPr/>
              <a:t>1</a:t>
            </a:fld>
            <a:endParaRPr 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3A9180E0-15C3-2441-A226-4968BE579B6E}" type="slidenum">
              <a:rPr lang="en-US" sz="1200">
                <a:solidFill>
                  <a:srgbClr val="000000"/>
                </a:solidFill>
              </a:rPr>
              <a:pPr/>
              <a:t>2</a:t>
            </a:fld>
            <a:endParaRPr lang="en-US" sz="1200">
              <a:solidFill>
                <a:srgbClr val="000000"/>
              </a:solidFill>
            </a:endParaRPr>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a:ln/>
        </p:spPr>
      </p:sp>
      <p:sp>
        <p:nvSpPr>
          <p:cNvPr id="18434"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18435"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1F632E64-ED5E-574D-833F-97DD86AD8E82}" type="slidenum">
              <a:rPr lang="en-US" sz="1200"/>
              <a:pPr/>
              <a:t>3</a:t>
            </a:fld>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a:ln/>
        </p:spPr>
      </p:sp>
      <p:sp>
        <p:nvSpPr>
          <p:cNvPr id="19458"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19459"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A3E6B898-DBA4-D54B-BAA1-5C2DC5F795CB}" type="slidenum">
              <a:rPr lang="en-US" sz="1200"/>
              <a:pPr/>
              <a:t>4</a:t>
            </a:fld>
            <a:endParaRPr 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a:ln/>
        </p:spPr>
      </p:sp>
      <p:sp>
        <p:nvSpPr>
          <p:cNvPr id="20482"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20483"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2A0A5EA2-D1D1-3844-8A89-2419168932B7}" type="slidenum">
              <a:rPr lang="en-US" sz="1200"/>
              <a:pPr/>
              <a:t>5</a:t>
            </a:fld>
            <a:endParaRPr 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Rot="1" noChangeAspect="1" noChangeArrowheads="1" noTextEdit="1"/>
          </p:cNvSpPr>
          <p:nvPr>
            <p:ph type="sldImg"/>
          </p:nvPr>
        </p:nvSpPr>
        <p:spPr>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RTP_SlideBackground-ASCO-GI-13_v1fr-Titl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2368358918"/>
      </p:ext>
    </p:extLst>
  </p:cSld>
  <p:clrMapOvr>
    <a:masterClrMapping/>
  </p:clrMapOvr>
  <p:transition xmlns:p14="http://schemas.microsoft.com/office/powerpoint/2010/main"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96203336"/>
      </p:ext>
    </p:extLst>
  </p:cSld>
  <p:clrMapOvr>
    <a:masterClrMapping/>
  </p:clrMapOvr>
  <p:transition xmlns:p14="http://schemas.microsoft.com/office/powerpoint/2010/mai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75327010"/>
      </p:ext>
    </p:extLst>
  </p:cSld>
  <p:clrMapOvr>
    <a:masterClrMapping/>
  </p:clrMapOvr>
  <p:transition xmlns:p14="http://schemas.microsoft.com/office/powerpoint/2010/main" advClick="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RTP_SlideBackground-ASCO-GI-13_v1fr-Titl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680129249"/>
      </p:ext>
    </p:extLst>
  </p:cSld>
  <p:clrMapOvr>
    <a:masterClrMapping/>
  </p:clrMapOvr>
  <p:transition xmlns:p14="http://schemas.microsoft.com/office/powerpoint/2010/main" advClick="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86882178"/>
      </p:ext>
    </p:extLst>
  </p:cSld>
  <p:clrMapOvr>
    <a:masterClrMapping/>
  </p:clrMapOvr>
  <p:transition xmlns:p14="http://schemas.microsoft.com/office/powerpoint/2010/main" advClick="0"/>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761676788"/>
      </p:ext>
    </p:extLst>
  </p:cSld>
  <p:clrMapOvr>
    <a:masterClrMapping/>
  </p:clrMapOvr>
  <p:transition xmlns:p14="http://schemas.microsoft.com/office/powerpoint/2010/main" advClick="0"/>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7875813"/>
      </p:ext>
    </p:extLst>
  </p:cSld>
  <p:clrMapOvr>
    <a:masterClrMapping/>
  </p:clrMapOvr>
  <p:transition xmlns:p14="http://schemas.microsoft.com/office/powerpoint/2010/main" advClick="0"/>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19783211"/>
      </p:ext>
    </p:extLst>
  </p:cSld>
  <p:clrMapOvr>
    <a:masterClrMapping/>
  </p:clrMapOvr>
  <p:transition xmlns:p14="http://schemas.microsoft.com/office/powerpoint/2010/main" advClick="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49781577"/>
      </p:ext>
    </p:extLst>
  </p:cSld>
  <p:clrMapOvr>
    <a:masterClrMapping/>
  </p:clrMapOvr>
  <p:transition xmlns:p14="http://schemas.microsoft.com/office/powerpoint/2010/main" advClick="0"/>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515020"/>
      </p:ext>
    </p:extLst>
  </p:cSld>
  <p:clrMapOvr>
    <a:masterClrMapping/>
  </p:clrMapOvr>
  <p:transition xmlns:p14="http://schemas.microsoft.com/office/powerpoint/2010/main" advClick="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76970242"/>
      </p:ext>
    </p:extLst>
  </p:cSld>
  <p:clrMapOvr>
    <a:masterClrMapping/>
  </p:clrMapOvr>
  <p:transition xmlns:p14="http://schemas.microsoft.com/office/powerpoint/2010/mai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12905971"/>
      </p:ext>
    </p:extLst>
  </p:cSld>
  <p:clrMapOvr>
    <a:masterClrMapping/>
  </p:clrMapOvr>
  <p:transition xmlns:p14="http://schemas.microsoft.com/office/powerpoint/2010/main" advClick="0"/>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44281249"/>
      </p:ext>
    </p:extLst>
  </p:cSld>
  <p:clrMapOvr>
    <a:masterClrMapping/>
  </p:clrMapOvr>
  <p:transition xmlns:p14="http://schemas.microsoft.com/office/powerpoint/2010/main" advClick="0"/>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93910544"/>
      </p:ext>
    </p:extLst>
  </p:cSld>
  <p:clrMapOvr>
    <a:masterClrMapping/>
  </p:clrMapOvr>
  <p:transition xmlns:p14="http://schemas.microsoft.com/office/powerpoint/2010/main" advClick="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80007866"/>
      </p:ext>
    </p:extLst>
  </p:cSld>
  <p:clrMapOvr>
    <a:masterClrMapping/>
  </p:clrMapOvr>
  <p:transition xmlns:p14="http://schemas.microsoft.com/office/powerpoint/2010/mai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915202951"/>
      </p:ext>
    </p:extLst>
  </p:cSld>
  <p:clrMapOvr>
    <a:masterClrMapping/>
  </p:clrMapOvr>
  <p:transition xmlns:p14="http://schemas.microsoft.com/office/powerpoint/2010/main"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24549034"/>
      </p:ext>
    </p:extLst>
  </p:cSld>
  <p:clrMapOvr>
    <a:masterClrMapping/>
  </p:clrMapOvr>
  <p:transition xmlns:p14="http://schemas.microsoft.com/office/powerpoint/2010/main"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04796286"/>
      </p:ext>
    </p:extLst>
  </p:cSld>
  <p:clrMapOvr>
    <a:masterClrMapping/>
  </p:clrMapOvr>
  <p:transition xmlns:p14="http://schemas.microsoft.com/office/powerpoint/2010/main"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3279436"/>
      </p:ext>
    </p:extLst>
  </p:cSld>
  <p:clrMapOvr>
    <a:masterClrMapping/>
  </p:clrMapOvr>
  <p:transition xmlns:p14="http://schemas.microsoft.com/office/powerpoint/2010/main"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24142395"/>
      </p:ext>
    </p:extLst>
  </p:cSld>
  <p:clrMapOvr>
    <a:masterClrMapping/>
  </p:clrMapOvr>
  <p:transition xmlns:p14="http://schemas.microsoft.com/office/powerpoint/2010/main"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3775234"/>
      </p:ext>
    </p:extLst>
  </p:cSld>
  <p:clrMapOvr>
    <a:masterClrMapping/>
  </p:clrMapOvr>
  <p:transition xmlns:p14="http://schemas.microsoft.com/office/powerpoint/2010/main"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96770837"/>
      </p:ext>
    </p:extLst>
  </p:cSld>
  <p:clrMapOvr>
    <a:masterClrMapping/>
  </p:clrMapOvr>
  <p:transition xmlns:p14="http://schemas.microsoft.com/office/powerpoint/2010/main" advClick="0"/>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3" Type="http://schemas.openxmlformats.org/officeDocument/2006/relationships/image" Target="../media/image1.pn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descr="RTP_SlideBackground-YiR_v3fr-bulleted.pn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3"/>
          <p:cNvSpPr>
            <a:spLocks noGrp="1" noChangeArrowheads="1"/>
          </p:cNvSpPr>
          <p:nvPr>
            <p:ph type="body" idx="1"/>
          </p:nvPr>
        </p:nvSpPr>
        <p:spPr bwMode="auto">
          <a:xfrm>
            <a:off x="685800" y="1462088"/>
            <a:ext cx="7772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5222" r:id="rId1"/>
    <p:sldLayoutId id="2147485202" r:id="rId2"/>
    <p:sldLayoutId id="2147485203" r:id="rId3"/>
    <p:sldLayoutId id="2147485204" r:id="rId4"/>
    <p:sldLayoutId id="2147485205" r:id="rId5"/>
    <p:sldLayoutId id="2147485206" r:id="rId6"/>
    <p:sldLayoutId id="2147485207" r:id="rId7"/>
    <p:sldLayoutId id="2147485208" r:id="rId8"/>
    <p:sldLayoutId id="2147485209" r:id="rId9"/>
    <p:sldLayoutId id="2147485210" r:id="rId10"/>
    <p:sldLayoutId id="2147485211" r:id="rId11"/>
  </p:sldLayoutIdLst>
  <p:transition xmlns:p14="http://schemas.microsoft.com/office/powerpoint/2010/main" advClick="0"/>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4" name="Picture 1" descr="RTP_SlideBackground-YiR_v3fr-bulleted.pn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2"/>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6" name="Rectangle 3"/>
          <p:cNvSpPr>
            <a:spLocks noGrp="1" noChangeArrowheads="1"/>
          </p:cNvSpPr>
          <p:nvPr>
            <p:ph type="body" idx="1"/>
          </p:nvPr>
        </p:nvSpPr>
        <p:spPr bwMode="auto">
          <a:xfrm>
            <a:off x="685800" y="1462088"/>
            <a:ext cx="7772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5223" r:id="rId1"/>
    <p:sldLayoutId id="2147485212" r:id="rId2"/>
    <p:sldLayoutId id="2147485213" r:id="rId3"/>
    <p:sldLayoutId id="2147485214" r:id="rId4"/>
    <p:sldLayoutId id="2147485215" r:id="rId5"/>
    <p:sldLayoutId id="2147485216" r:id="rId6"/>
    <p:sldLayoutId id="2147485217" r:id="rId7"/>
    <p:sldLayoutId id="2147485218" r:id="rId8"/>
    <p:sldLayoutId id="2147485219" r:id="rId9"/>
    <p:sldLayoutId id="2147485220" r:id="rId10"/>
    <p:sldLayoutId id="2147485221" r:id="rId11"/>
  </p:sldLayoutIdLst>
  <p:transition xmlns:p14="http://schemas.microsoft.com/office/powerpoint/2010/main" advClick="0"/>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4" Type="http://schemas.openxmlformats.org/officeDocument/2006/relationships/oleObject" Target="../embeddings/oleObject1.bin"/><Relationship Id="rId5" Type="http://schemas.openxmlformats.org/officeDocument/2006/relationships/oleObject" Target="../embeddings/Microsoft_Excel_Chart1.xls"/><Relationship Id="rId6" Type="http://schemas.openxmlformats.org/officeDocument/2006/relationships/image" Target="../media/image3.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Content Placeholder 2"/>
          <p:cNvSpPr txBox="1">
            <a:spLocks/>
          </p:cNvSpPr>
          <p:nvPr/>
        </p:nvSpPr>
        <p:spPr bwMode="auto">
          <a:xfrm>
            <a:off x="381000" y="1327150"/>
            <a:ext cx="8266113" cy="414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49263">
              <a:defRPr sz="2400">
                <a:solidFill>
                  <a:schemeClr val="tx1"/>
                </a:solidFill>
                <a:latin typeface="Arial" charset="0"/>
                <a:ea typeface="ＭＳ Ｐゴシック" charset="0"/>
                <a:cs typeface="ＭＳ Ｐゴシック" charset="0"/>
              </a:defRPr>
            </a:lvl1pPr>
            <a:lvl2pPr marL="742950" indent="-285750" defTabSz="449263">
              <a:defRPr sz="2400">
                <a:solidFill>
                  <a:schemeClr val="tx1"/>
                </a:solidFill>
                <a:latin typeface="Arial" charset="0"/>
                <a:ea typeface="ＭＳ Ｐゴシック" charset="0"/>
              </a:defRPr>
            </a:lvl2pPr>
            <a:lvl3pPr marL="1143000" indent="-228600" defTabSz="449263">
              <a:defRPr sz="2400">
                <a:solidFill>
                  <a:schemeClr val="tx1"/>
                </a:solidFill>
                <a:latin typeface="Arial" charset="0"/>
                <a:ea typeface="ＭＳ Ｐゴシック" charset="0"/>
              </a:defRPr>
            </a:lvl3pPr>
            <a:lvl4pPr marL="1600200" indent="-228600" defTabSz="449263">
              <a:defRPr sz="2400">
                <a:solidFill>
                  <a:schemeClr val="tx1"/>
                </a:solidFill>
                <a:latin typeface="Arial" charset="0"/>
                <a:ea typeface="ＭＳ Ｐゴシック" charset="0"/>
              </a:defRPr>
            </a:lvl4pPr>
            <a:lvl5pPr marL="2057400" indent="-228600" defTabSz="449263">
              <a:defRPr sz="2400">
                <a:solidFill>
                  <a:schemeClr val="tx1"/>
                </a:solidFill>
                <a:latin typeface="Arial" charset="0"/>
                <a:ea typeface="ＭＳ Ｐゴシック" charset="0"/>
              </a:defRPr>
            </a:lvl5pPr>
            <a:lvl6pPr marL="2514600" indent="-228600" defTabSz="449263"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449263"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449263"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449263" eaLnBrk="0" fontAlgn="base" hangingPunct="0">
              <a:spcBef>
                <a:spcPct val="0"/>
              </a:spcBef>
              <a:spcAft>
                <a:spcPct val="0"/>
              </a:spcAft>
              <a:defRPr sz="2400">
                <a:solidFill>
                  <a:schemeClr val="tx1"/>
                </a:solidFill>
                <a:latin typeface="Arial" charset="0"/>
                <a:ea typeface="ＭＳ Ｐゴシック" charset="0"/>
              </a:defRPr>
            </a:lvl9pPr>
          </a:lstStyle>
          <a:p>
            <a:pPr algn="ctr">
              <a:spcBef>
                <a:spcPts val="800"/>
              </a:spcBef>
              <a:buClr>
                <a:srgbClr val="000000"/>
              </a:buClr>
              <a:buSzPct val="100000"/>
              <a:buFont typeface="Times New Roman" charset="0"/>
              <a:buNone/>
            </a:pPr>
            <a:r>
              <a:rPr lang="en-US" sz="2600" b="1">
                <a:cs typeface="Arial" charset="0"/>
              </a:rPr>
              <a:t>Please note, these are the actual video-recorded proceedings from the live CME event and may include the use of trade names and other raw, unedited content. Select slides from the original presentation are omitted where Research To Practice was unable to obtain permission from the publication source and/or author. Links to view the actual reference materials have been provided for your use in place of any omitted slides.</a:t>
            </a:r>
          </a:p>
        </p:txBody>
      </p:sp>
    </p:spTree>
  </p:cSld>
  <p:clrMapOvr>
    <a:masterClrMapping/>
  </p:clrMapOvr>
  <p:transition xmlns:p14="http://schemas.microsoft.com/office/powerpoint/2010/main" advClick="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ext Box 3"/>
          <p:cNvSpPr txBox="1">
            <a:spLocks noChangeArrowheads="1"/>
          </p:cNvSpPr>
          <p:nvPr/>
        </p:nvSpPr>
        <p:spPr bwMode="auto">
          <a:xfrm>
            <a:off x="3408363" y="5703888"/>
            <a:ext cx="2328862" cy="696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spcAft>
                <a:spcPct val="20000"/>
              </a:spcAft>
              <a:buClr>
                <a:srgbClr val="000000"/>
              </a:buClr>
              <a:buSzPct val="80000"/>
              <a:buFont typeface="Wingdings" charset="0"/>
              <a:buNone/>
            </a:pPr>
            <a:r>
              <a:rPr lang="en-US" sz="2000" b="1">
                <a:solidFill>
                  <a:srgbClr val="BBE0E3"/>
                </a:solidFill>
              </a:rPr>
              <a:t>Moderator</a:t>
            </a:r>
            <a:r>
              <a:rPr lang="en-US" sz="1800" b="1">
                <a:solidFill>
                  <a:srgbClr val="FFFFFF"/>
                </a:solidFill>
              </a:rPr>
              <a:t/>
            </a:r>
            <a:br>
              <a:rPr lang="en-US" sz="1800" b="1">
                <a:solidFill>
                  <a:srgbClr val="FFFFFF"/>
                </a:solidFill>
              </a:rPr>
            </a:br>
            <a:r>
              <a:rPr lang="en-US" sz="1800" b="1">
                <a:solidFill>
                  <a:srgbClr val="FFFFFF"/>
                </a:solidFill>
              </a:rPr>
              <a:t>Neil Love, MD</a:t>
            </a:r>
            <a:endParaRPr lang="en-US" sz="2000" b="1">
              <a:solidFill>
                <a:srgbClr val="FFFFFF"/>
              </a:solidFill>
            </a:endParaRPr>
          </a:p>
        </p:txBody>
      </p:sp>
      <p:sp>
        <p:nvSpPr>
          <p:cNvPr id="8194" name="Text Box 4"/>
          <p:cNvSpPr txBox="1">
            <a:spLocks noChangeArrowheads="1"/>
          </p:cNvSpPr>
          <p:nvPr/>
        </p:nvSpPr>
        <p:spPr bwMode="auto">
          <a:xfrm>
            <a:off x="5159375" y="4456113"/>
            <a:ext cx="2917825" cy="1084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b="1">
                <a:solidFill>
                  <a:srgbClr val="FFFFFF"/>
                </a:solidFill>
              </a:rPr>
              <a:t>Andrew X Zhu, MD, PhD</a:t>
            </a:r>
          </a:p>
          <a:p>
            <a:r>
              <a:rPr lang="en-US" sz="1800" b="1">
                <a:solidFill>
                  <a:srgbClr val="FFFFFF"/>
                </a:solidFill>
              </a:rPr>
              <a:t>Matthew Kulke, MD, MMSc</a:t>
            </a:r>
          </a:p>
        </p:txBody>
      </p:sp>
      <p:sp>
        <p:nvSpPr>
          <p:cNvPr id="8195" name="Text Box 6"/>
          <p:cNvSpPr txBox="1">
            <a:spLocks noChangeArrowheads="1"/>
          </p:cNvSpPr>
          <p:nvPr/>
        </p:nvSpPr>
        <p:spPr bwMode="auto">
          <a:xfrm>
            <a:off x="1143000" y="4456113"/>
            <a:ext cx="3429000" cy="1236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b="1">
                <a:solidFill>
                  <a:srgbClr val="FFFFFF"/>
                </a:solidFill>
              </a:rPr>
              <a:t>Charles S Fuchs, MD, MPH</a:t>
            </a:r>
          </a:p>
          <a:p>
            <a:r>
              <a:rPr lang="en-US" sz="1800" b="1">
                <a:solidFill>
                  <a:srgbClr val="FFFFFF"/>
                </a:solidFill>
              </a:rPr>
              <a:t>Philip A Philip, MD, PhD, FRCP</a:t>
            </a:r>
          </a:p>
          <a:p>
            <a:r>
              <a:rPr lang="en-US" sz="1800" b="1">
                <a:solidFill>
                  <a:srgbClr val="FFFFFF"/>
                </a:solidFill>
              </a:rPr>
              <a:t>Alan P Venook, MD</a:t>
            </a:r>
          </a:p>
        </p:txBody>
      </p:sp>
      <p:sp>
        <p:nvSpPr>
          <p:cNvPr id="8196" name="Text Box 7"/>
          <p:cNvSpPr txBox="1">
            <a:spLocks noChangeArrowheads="1"/>
          </p:cNvSpPr>
          <p:nvPr/>
        </p:nvSpPr>
        <p:spPr bwMode="auto">
          <a:xfrm>
            <a:off x="3998913" y="4016375"/>
            <a:ext cx="10953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b="1">
                <a:solidFill>
                  <a:srgbClr val="BBE0E3"/>
                </a:solidFill>
              </a:rPr>
              <a:t>Faculty </a:t>
            </a:r>
          </a:p>
        </p:txBody>
      </p:sp>
      <p:sp>
        <p:nvSpPr>
          <p:cNvPr id="8197" name="Rectangle 2"/>
          <p:cNvSpPr>
            <a:spLocks noGrp="1" noChangeArrowheads="1"/>
          </p:cNvSpPr>
          <p:nvPr>
            <p:ph type="ctrTitle"/>
          </p:nvPr>
        </p:nvSpPr>
        <p:spPr>
          <a:xfrm>
            <a:off x="685800" y="457200"/>
            <a:ext cx="7772400" cy="3200400"/>
          </a:xfrm>
        </p:spPr>
        <p:txBody>
          <a:bodyPr/>
          <a:lstStyle/>
          <a:p>
            <a:pPr eaLnBrk="1" hangingPunct="1">
              <a:spcAft>
                <a:spcPts val="600"/>
              </a:spcAft>
            </a:pPr>
            <a:r>
              <a:rPr lang="en-US" sz="2800">
                <a:latin typeface="Arial" charset="0"/>
                <a:ea typeface="ＭＳ Ｐゴシック" charset="0"/>
                <a:cs typeface="ＭＳ Ｐゴシック" charset="0"/>
              </a:rPr>
              <a:t>Beyond the Guidelines</a:t>
            </a:r>
            <a:r>
              <a:rPr lang="en-US">
                <a:solidFill>
                  <a:srgbClr val="EFC53D"/>
                </a:solidFill>
                <a:latin typeface="Arial" charset="0"/>
                <a:ea typeface="ＭＳ Ｐゴシック" charset="0"/>
                <a:cs typeface="ＭＳ Ｐゴシック" charset="0"/>
              </a:rPr>
              <a:t/>
            </a:r>
            <a:br>
              <a:rPr lang="en-US">
                <a:solidFill>
                  <a:srgbClr val="EFC53D"/>
                </a:solidFill>
                <a:latin typeface="Arial" charset="0"/>
                <a:ea typeface="ＭＳ Ｐゴシック" charset="0"/>
                <a:cs typeface="ＭＳ Ｐゴシック" charset="0"/>
              </a:rPr>
            </a:br>
            <a:r>
              <a:rPr lang="en-US" sz="600">
                <a:solidFill>
                  <a:srgbClr val="EFC53D"/>
                </a:solidFill>
                <a:latin typeface="Arial" charset="0"/>
                <a:ea typeface="ＭＳ Ｐゴシック" charset="0"/>
                <a:cs typeface="ＭＳ Ｐゴシック" charset="0"/>
              </a:rPr>
              <a:t/>
            </a:r>
            <a:br>
              <a:rPr lang="en-US" sz="600">
                <a:solidFill>
                  <a:srgbClr val="EFC53D"/>
                </a:solidFill>
                <a:latin typeface="Arial" charset="0"/>
                <a:ea typeface="ＭＳ Ｐゴシック" charset="0"/>
                <a:cs typeface="ＭＳ Ｐゴシック" charset="0"/>
              </a:rPr>
            </a:br>
            <a:r>
              <a:rPr lang="en-US" sz="2200">
                <a:solidFill>
                  <a:srgbClr val="EFC53D"/>
                </a:solidFill>
                <a:latin typeface="Arial" charset="0"/>
                <a:ea typeface="ＭＳ Ｐゴシック" charset="0"/>
                <a:cs typeface="ＭＳ Ｐゴシック" charset="0"/>
              </a:rPr>
              <a:t>Clinical Investigators Provide Their Perspectives on Current </a:t>
            </a:r>
            <a:r>
              <a:rPr lang="en-US" sz="2200">
                <a:solidFill>
                  <a:srgbClr val="EFC53D"/>
                </a:solidFill>
                <a:latin typeface="Arial" charset="0"/>
                <a:ea typeface="ＭＳ Ｐゴシック" charset="0"/>
                <a:cs typeface="Arial" charset="0"/>
              </a:rPr>
              <a:t>Strategies and Ongoing Research in the Management of Gastrointestinal Cancers</a:t>
            </a:r>
            <a:r>
              <a:rPr lang="en-US">
                <a:solidFill>
                  <a:srgbClr val="EFC53D"/>
                </a:solidFill>
                <a:latin typeface="Arial" charset="0"/>
                <a:ea typeface="ＭＳ Ｐゴシック" charset="0"/>
                <a:cs typeface="ＭＳ Ｐゴシック" charset="0"/>
              </a:rPr>
              <a:t/>
            </a:r>
            <a:br>
              <a:rPr lang="en-US">
                <a:solidFill>
                  <a:srgbClr val="EFC53D"/>
                </a:solidFill>
                <a:latin typeface="Arial" charset="0"/>
                <a:ea typeface="ＭＳ Ｐゴシック" charset="0"/>
                <a:cs typeface="ＭＳ Ｐゴシック" charset="0"/>
              </a:rPr>
            </a:br>
            <a:r>
              <a:rPr lang="en-US" sz="1200">
                <a:solidFill>
                  <a:srgbClr val="EFC53D"/>
                </a:solidFill>
                <a:latin typeface="Arial" charset="0"/>
                <a:ea typeface="ＭＳ Ｐゴシック" charset="0"/>
                <a:cs typeface="ＭＳ Ｐゴシック" charset="0"/>
              </a:rPr>
              <a:t/>
            </a:r>
            <a:br>
              <a:rPr lang="en-US" sz="1200">
                <a:solidFill>
                  <a:srgbClr val="EFC53D"/>
                </a:solidFill>
                <a:latin typeface="Arial" charset="0"/>
                <a:ea typeface="ＭＳ Ｐゴシック" charset="0"/>
                <a:cs typeface="ＭＳ Ｐゴシック" charset="0"/>
              </a:rPr>
            </a:br>
            <a:r>
              <a:rPr lang="en-US" sz="2200">
                <a:latin typeface="Arial" charset="0"/>
                <a:ea typeface="ＭＳ Ｐゴシック" charset="0"/>
                <a:cs typeface="Arial" charset="0"/>
              </a:rPr>
              <a:t>Part II — Noncolorectal GI Cancers</a:t>
            </a:r>
            <a:r>
              <a:rPr lang="en-US" sz="2200">
                <a:solidFill>
                  <a:srgbClr val="EFC53D"/>
                </a:solidFill>
                <a:latin typeface="Arial" charset="0"/>
                <a:ea typeface="ＭＳ Ｐゴシック" charset="0"/>
                <a:cs typeface="Arial" charset="0"/>
              </a:rPr>
              <a:t/>
            </a:r>
            <a:br>
              <a:rPr lang="en-US" sz="2200">
                <a:solidFill>
                  <a:srgbClr val="EFC53D"/>
                </a:solidFill>
                <a:latin typeface="Arial" charset="0"/>
                <a:ea typeface="ＭＳ Ｐゴシック" charset="0"/>
                <a:cs typeface="Arial" charset="0"/>
              </a:rPr>
            </a:br>
            <a:r>
              <a:rPr lang="en-US" sz="2200">
                <a:solidFill>
                  <a:srgbClr val="EFC53D"/>
                </a:solidFill>
                <a:latin typeface="Arial" charset="0"/>
                <a:ea typeface="ＭＳ Ｐゴシック" charset="0"/>
                <a:cs typeface="Arial" charset="0"/>
              </a:rPr>
              <a:t/>
            </a:r>
            <a:br>
              <a:rPr lang="en-US" sz="2200">
                <a:solidFill>
                  <a:srgbClr val="EFC53D"/>
                </a:solidFill>
                <a:latin typeface="Arial" charset="0"/>
                <a:ea typeface="ＭＳ Ｐゴシック" charset="0"/>
                <a:cs typeface="Arial" charset="0"/>
              </a:rPr>
            </a:br>
            <a:r>
              <a:rPr lang="en-US" sz="2200">
                <a:solidFill>
                  <a:srgbClr val="EFC53D"/>
                </a:solidFill>
                <a:latin typeface="Arial" charset="0"/>
                <a:ea typeface="ＭＳ Ｐゴシック" charset="0"/>
                <a:cs typeface="ＭＳ Ｐゴシック" charset="0"/>
              </a:rPr>
              <a:t>January 25</a:t>
            </a:r>
            <a:r>
              <a:rPr lang="pl-PL" sz="2200">
                <a:solidFill>
                  <a:srgbClr val="EFC53D"/>
                </a:solidFill>
                <a:latin typeface="Arial" charset="0"/>
                <a:ea typeface="ＭＳ Ｐゴシック" charset="0"/>
                <a:cs typeface="ＭＳ Ｐゴシック" charset="0"/>
              </a:rPr>
              <a:t>, 2013</a:t>
            </a:r>
            <a:br>
              <a:rPr lang="pl-PL" sz="2200">
                <a:solidFill>
                  <a:srgbClr val="EFC53D"/>
                </a:solidFill>
                <a:latin typeface="Arial" charset="0"/>
                <a:ea typeface="ＭＳ Ｐゴシック" charset="0"/>
                <a:cs typeface="ＭＳ Ｐゴシック" charset="0"/>
              </a:rPr>
            </a:br>
            <a:r>
              <a:rPr lang="pl-PL" sz="2200">
                <a:solidFill>
                  <a:srgbClr val="EFC53D"/>
                </a:solidFill>
                <a:latin typeface="Arial" charset="0"/>
                <a:ea typeface="ＭＳ Ｐゴシック" charset="0"/>
                <a:cs typeface="ＭＳ Ｐゴシック" charset="0"/>
              </a:rPr>
              <a:t>7:30 PM – 9:30 PM</a:t>
            </a:r>
            <a:endParaRPr lang="en-US" sz="2200">
              <a:latin typeface="Arial" charset="0"/>
              <a:ea typeface="ＭＳ Ｐゴシック" charset="0"/>
              <a:cs typeface="ＭＳ Ｐゴシック"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itle 1"/>
          <p:cNvSpPr>
            <a:spLocks noGrp="1"/>
          </p:cNvSpPr>
          <p:nvPr>
            <p:ph type="title"/>
          </p:nvPr>
        </p:nvSpPr>
        <p:spPr/>
        <p:txBody>
          <a:bodyPr/>
          <a:lstStyle/>
          <a:p>
            <a:pPr eaLnBrk="1" hangingPunct="1"/>
            <a:r>
              <a:rPr lang="en-US">
                <a:latin typeface="Arial" charset="0"/>
                <a:ea typeface="ヒラギノ角ゴ Pro W3" charset="0"/>
                <a:cs typeface="ヒラギノ角ゴ Pro W3" charset="0"/>
              </a:rPr>
              <a:t>Agenda</a:t>
            </a:r>
            <a:endParaRPr lang="en-US">
              <a:latin typeface="Arial" charset="0"/>
              <a:ea typeface="ＭＳ Ｐゴシック" charset="0"/>
              <a:cs typeface="ＭＳ Ｐゴシック" charset="0"/>
            </a:endParaRPr>
          </a:p>
        </p:txBody>
      </p:sp>
      <p:graphicFrame>
        <p:nvGraphicFramePr>
          <p:cNvPr id="4" name="Table 3"/>
          <p:cNvGraphicFramePr>
            <a:graphicFrameLocks noGrp="1"/>
          </p:cNvGraphicFramePr>
          <p:nvPr/>
        </p:nvGraphicFramePr>
        <p:xfrm>
          <a:off x="381000" y="1295400"/>
          <a:ext cx="8382000" cy="3886198"/>
        </p:xfrm>
        <a:graphic>
          <a:graphicData uri="http://schemas.openxmlformats.org/drawingml/2006/table">
            <a:tbl>
              <a:tblPr/>
              <a:tblGrid>
                <a:gridCol w="8382000"/>
              </a:tblGrid>
              <a:tr h="776824">
                <a:tc>
                  <a:txBody>
                    <a:bodyPr/>
                    <a:lstStyle/>
                    <a:p>
                      <a:pPr marL="0" marR="0" lvl="0" indent="0" algn="l" defTabSz="4572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a:ln>
                            <a:noFill/>
                          </a:ln>
                          <a:solidFill>
                            <a:srgbClr val="EFC53D"/>
                          </a:solidFill>
                          <a:effectLst/>
                          <a:latin typeface="Arial" charset="0"/>
                          <a:ea typeface="ヒラギノ角ゴ Pro W3" charset="0"/>
                          <a:cs typeface="ヒラギノ角ゴ Pro W3" charset="0"/>
                        </a:rPr>
                        <a:t>Module 1 </a:t>
                      </a:r>
                      <a:r>
                        <a:rPr kumimoji="0" lang="en-US" sz="2400" b="1" i="0" u="none" strike="noStrike" cap="none" normalizeH="0" baseline="0" dirty="0" smtClean="0">
                          <a:ln>
                            <a:noFill/>
                          </a:ln>
                          <a:solidFill>
                            <a:srgbClr val="EFC53D"/>
                          </a:solidFill>
                          <a:effectLst/>
                          <a:latin typeface="Arial" charset="0"/>
                          <a:ea typeface="ヒラギノ角ゴ Pro W3" charset="0"/>
                          <a:cs typeface="ヒラギノ角ゴ Pro W3" charset="0"/>
                        </a:rPr>
                        <a:t>– </a:t>
                      </a:r>
                      <a:r>
                        <a:rPr kumimoji="0" lang="en-US" sz="2400" b="1" i="0" u="none" strike="noStrike" cap="none" normalizeH="0" baseline="0" dirty="0" err="1" smtClean="0">
                          <a:ln>
                            <a:noFill/>
                          </a:ln>
                          <a:solidFill>
                            <a:srgbClr val="EFC53D"/>
                          </a:solidFill>
                          <a:effectLst/>
                          <a:latin typeface="Arial" charset="0"/>
                          <a:ea typeface="ヒラギノ角ゴ Pro W3" charset="0"/>
                          <a:cs typeface="ヒラギノ角ゴ Pro W3" charset="0"/>
                        </a:rPr>
                        <a:t>Dr</a:t>
                      </a:r>
                      <a:r>
                        <a:rPr kumimoji="0" lang="en-US" sz="2400" b="1" i="0" u="none" strike="noStrike" cap="none" normalizeH="0" baseline="0" dirty="0" smtClean="0">
                          <a:ln>
                            <a:noFill/>
                          </a:ln>
                          <a:solidFill>
                            <a:srgbClr val="EFC53D"/>
                          </a:solidFill>
                          <a:effectLst/>
                          <a:latin typeface="Arial" charset="0"/>
                          <a:ea typeface="ヒラギノ角ゴ Pro W3" charset="0"/>
                          <a:cs typeface="ヒラギノ角ゴ Pro W3" charset="0"/>
                        </a:rPr>
                        <a:t> Fuchs: </a:t>
                      </a:r>
                      <a:r>
                        <a:rPr kumimoji="0" lang="en-US" sz="2400" b="0" i="1" u="none" strike="noStrike" cap="none" normalizeH="0" baseline="0" dirty="0" smtClean="0">
                          <a:ln>
                            <a:noFill/>
                          </a:ln>
                          <a:solidFill>
                            <a:srgbClr val="FFFFFF"/>
                          </a:solidFill>
                          <a:effectLst/>
                          <a:latin typeface="Arial" charset="0"/>
                          <a:ea typeface="ヒラギノ角ゴ Pro W3" charset="0"/>
                          <a:cs typeface="ヒラギノ角ゴ Pro W3" charset="0"/>
                        </a:rPr>
                        <a:t>Gastric Cancer</a:t>
                      </a:r>
                      <a:endParaRPr kumimoji="0" lang="en-US" sz="2400" b="0" i="1" u="none" strike="noStrike" cap="none" normalizeH="0" baseline="0" dirty="0">
                        <a:ln>
                          <a:noFill/>
                        </a:ln>
                        <a:solidFill>
                          <a:schemeClr val="bg1"/>
                        </a:solidFill>
                        <a:effectLst/>
                        <a:latin typeface="Arial" charset="0"/>
                        <a:ea typeface="ヒラギノ角ゴ Pro W3" charset="0"/>
                        <a:cs typeface="ヒラギノ角ゴ Pro W3" charset="0"/>
                      </a:endParaRPr>
                    </a:p>
                  </a:txBody>
                  <a:tcPr marT="45715" marB="45715" anchor="ctr" horzOverflow="overflow">
                    <a:lnL>
                      <a:noFill/>
                    </a:lnL>
                    <a:lnR>
                      <a:noFill/>
                    </a:lnR>
                    <a:lnT>
                      <a:noFill/>
                    </a:lnT>
                    <a:lnB>
                      <a:noFill/>
                    </a:lnB>
                    <a:lnTlToBr>
                      <a:noFill/>
                    </a:lnTlToBr>
                    <a:lnBlToTr>
                      <a:noFill/>
                    </a:lnBlToTr>
                    <a:noFill/>
                  </a:tcPr>
                </a:tc>
              </a:tr>
              <a:tr h="778902">
                <a:tc>
                  <a:txBody>
                    <a:bodyPr/>
                    <a:lstStyle/>
                    <a:p>
                      <a:pPr marL="0" marR="0" lvl="0" indent="0" algn="l" defTabSz="4572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a:ln>
                            <a:noFill/>
                          </a:ln>
                          <a:solidFill>
                            <a:srgbClr val="EFC53D"/>
                          </a:solidFill>
                          <a:effectLst/>
                          <a:latin typeface="Arial" charset="0"/>
                          <a:ea typeface="ヒラギノ角ゴ Pro W3" charset="0"/>
                          <a:cs typeface="ヒラギノ角ゴ Pro W3" charset="0"/>
                        </a:rPr>
                        <a:t>Module 2 – </a:t>
                      </a:r>
                      <a:r>
                        <a:rPr kumimoji="0" lang="en-US" sz="2400" b="1" i="0" u="none" strike="noStrike" cap="none" normalizeH="0" baseline="0" dirty="0" err="1" smtClean="0">
                          <a:ln>
                            <a:noFill/>
                          </a:ln>
                          <a:solidFill>
                            <a:srgbClr val="EFC53D"/>
                          </a:solidFill>
                          <a:effectLst/>
                          <a:latin typeface="Arial" charset="0"/>
                          <a:ea typeface="ヒラギノ角ゴ Pro W3" charset="0"/>
                          <a:cs typeface="ヒラギノ角ゴ Pro W3" charset="0"/>
                        </a:rPr>
                        <a:t>Dr</a:t>
                      </a:r>
                      <a:r>
                        <a:rPr kumimoji="0" lang="en-US" sz="2400" b="1" i="0" u="none" strike="noStrike" cap="none" normalizeH="0" baseline="0" dirty="0" smtClean="0">
                          <a:ln>
                            <a:noFill/>
                          </a:ln>
                          <a:solidFill>
                            <a:srgbClr val="EFC53D"/>
                          </a:solidFill>
                          <a:effectLst/>
                          <a:latin typeface="Arial" charset="0"/>
                          <a:ea typeface="ヒラギノ角ゴ Pro W3" charset="0"/>
                          <a:cs typeface="ヒラギノ角ゴ Pro W3" charset="0"/>
                        </a:rPr>
                        <a:t> Philip: </a:t>
                      </a:r>
                      <a:r>
                        <a:rPr kumimoji="0" lang="en-US" sz="2400" b="0" i="1" u="none" strike="noStrike" cap="none" normalizeH="0" baseline="0" dirty="0" smtClean="0">
                          <a:ln>
                            <a:noFill/>
                          </a:ln>
                          <a:solidFill>
                            <a:srgbClr val="FFFFFF"/>
                          </a:solidFill>
                          <a:effectLst/>
                          <a:latin typeface="Arial" charset="0"/>
                          <a:ea typeface="ヒラギノ角ゴ Pro W3" charset="0"/>
                          <a:cs typeface="ヒラギノ角ゴ Pro W3" charset="0"/>
                        </a:rPr>
                        <a:t>Pancreatic Cancer</a:t>
                      </a:r>
                      <a:endParaRPr kumimoji="0" lang="en-US" sz="2400" b="0" i="1" u="none" strike="noStrike" cap="none" normalizeH="0" baseline="0" dirty="0">
                        <a:ln>
                          <a:noFill/>
                        </a:ln>
                        <a:solidFill>
                          <a:srgbClr val="FFFFFF"/>
                        </a:solidFill>
                        <a:effectLst/>
                        <a:latin typeface="Arial" charset="0"/>
                        <a:ea typeface="ヒラギノ角ゴ Pro W3" charset="0"/>
                        <a:cs typeface="ヒラギノ角ゴ Pro W3" charset="0"/>
                      </a:endParaRPr>
                    </a:p>
                  </a:txBody>
                  <a:tcPr marT="45715" marB="45715" anchor="ctr" horzOverflow="overflow">
                    <a:lnL>
                      <a:noFill/>
                    </a:lnL>
                    <a:lnR>
                      <a:noFill/>
                    </a:lnR>
                    <a:lnT>
                      <a:noFill/>
                    </a:lnT>
                    <a:lnB>
                      <a:noFill/>
                    </a:lnB>
                    <a:lnTlToBr>
                      <a:noFill/>
                    </a:lnTlToBr>
                    <a:lnBlToTr>
                      <a:noFill/>
                    </a:lnBlToTr>
                    <a:noFill/>
                  </a:tcPr>
                </a:tc>
              </a:tr>
              <a:tr h="776824">
                <a:tc>
                  <a:txBody>
                    <a:bodyPr/>
                    <a:lstStyle/>
                    <a:p>
                      <a:pPr marL="0" marR="0" lvl="0" indent="0" algn="l" defTabSz="4572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a:ln>
                            <a:noFill/>
                          </a:ln>
                          <a:solidFill>
                            <a:srgbClr val="EFC53D"/>
                          </a:solidFill>
                          <a:effectLst/>
                          <a:latin typeface="Arial" charset="0"/>
                          <a:ea typeface="ヒラギノ角ゴ Pro W3" charset="0"/>
                          <a:cs typeface="ヒラギノ角ゴ Pro W3" charset="0"/>
                        </a:rPr>
                        <a:t>Module 3 – </a:t>
                      </a:r>
                      <a:r>
                        <a:rPr kumimoji="0" lang="en-US" sz="2400" b="1" i="0" u="none" strike="noStrike" cap="none" normalizeH="0" baseline="0" dirty="0" err="1" smtClean="0">
                          <a:ln>
                            <a:noFill/>
                          </a:ln>
                          <a:solidFill>
                            <a:srgbClr val="EFC53D"/>
                          </a:solidFill>
                          <a:effectLst/>
                          <a:latin typeface="Arial" charset="0"/>
                          <a:ea typeface="ヒラギノ角ゴ Pro W3" charset="0"/>
                          <a:cs typeface="ヒラギノ角ゴ Pro W3" charset="0"/>
                        </a:rPr>
                        <a:t>Dr</a:t>
                      </a:r>
                      <a:r>
                        <a:rPr kumimoji="0" lang="en-US" sz="2400" b="1" i="0" u="none" strike="noStrike" cap="none" normalizeH="0" baseline="0" dirty="0" smtClean="0">
                          <a:ln>
                            <a:noFill/>
                          </a:ln>
                          <a:solidFill>
                            <a:srgbClr val="EFC53D"/>
                          </a:solidFill>
                          <a:effectLst/>
                          <a:latin typeface="Arial" charset="0"/>
                          <a:ea typeface="ヒラギノ角ゴ Pro W3" charset="0"/>
                          <a:cs typeface="ヒラギノ角ゴ Pro W3" charset="0"/>
                        </a:rPr>
                        <a:t> </a:t>
                      </a:r>
                      <a:r>
                        <a:rPr kumimoji="0" lang="en-US" sz="2400" b="1" i="0" u="none" strike="noStrike" cap="none" normalizeH="0" baseline="0" dirty="0" err="1" smtClean="0">
                          <a:ln>
                            <a:noFill/>
                          </a:ln>
                          <a:solidFill>
                            <a:srgbClr val="EFC53D"/>
                          </a:solidFill>
                          <a:effectLst/>
                          <a:latin typeface="Arial" charset="0"/>
                          <a:ea typeface="ヒラギノ角ゴ Pro W3" charset="0"/>
                          <a:cs typeface="ヒラギノ角ゴ Pro W3" charset="0"/>
                        </a:rPr>
                        <a:t>Venook</a:t>
                      </a:r>
                      <a:r>
                        <a:rPr kumimoji="0" lang="en-US" sz="2400" b="1" i="0" u="none" strike="noStrike" cap="none" normalizeH="0" baseline="0" dirty="0" smtClean="0">
                          <a:ln>
                            <a:noFill/>
                          </a:ln>
                          <a:solidFill>
                            <a:srgbClr val="EFC53D"/>
                          </a:solidFill>
                          <a:effectLst/>
                          <a:latin typeface="Arial" charset="0"/>
                          <a:ea typeface="ヒラギノ角ゴ Pro W3" charset="0"/>
                          <a:cs typeface="ヒラギノ角ゴ Pro W3" charset="0"/>
                        </a:rPr>
                        <a:t>: </a:t>
                      </a:r>
                      <a:r>
                        <a:rPr kumimoji="0" lang="en-US" sz="2400" b="0" i="1" u="none" strike="noStrike" cap="none" normalizeH="0" baseline="0" dirty="0" smtClean="0">
                          <a:ln>
                            <a:noFill/>
                          </a:ln>
                          <a:solidFill>
                            <a:srgbClr val="FFFFFF"/>
                          </a:solidFill>
                          <a:effectLst/>
                          <a:latin typeface="Arial" charset="0"/>
                          <a:ea typeface="ヒラギノ角ゴ Pro W3" charset="0"/>
                          <a:cs typeface="ヒラギノ角ゴ Pro W3" charset="0"/>
                        </a:rPr>
                        <a:t>Gastrointestinal Stromal Tumors</a:t>
                      </a:r>
                      <a:endParaRPr kumimoji="0" lang="en-US" sz="2400" b="0" i="1" u="none" strike="noStrike" cap="none" normalizeH="0" baseline="0" dirty="0">
                        <a:ln>
                          <a:noFill/>
                        </a:ln>
                        <a:solidFill>
                          <a:srgbClr val="FFFFFF"/>
                        </a:solidFill>
                        <a:effectLst/>
                        <a:latin typeface="Arial" charset="0"/>
                        <a:ea typeface="ヒラギノ角ゴ Pro W3" charset="0"/>
                        <a:cs typeface="ヒラギノ角ゴ Pro W3" charset="0"/>
                      </a:endParaRPr>
                    </a:p>
                  </a:txBody>
                  <a:tcPr marT="45715" marB="45715" anchor="ctr" horzOverflow="overflow">
                    <a:lnL>
                      <a:noFill/>
                    </a:lnL>
                    <a:lnR>
                      <a:noFill/>
                    </a:lnR>
                    <a:lnT>
                      <a:noFill/>
                    </a:lnT>
                    <a:lnB>
                      <a:noFill/>
                    </a:lnB>
                    <a:lnTlToBr>
                      <a:noFill/>
                    </a:lnTlToBr>
                    <a:lnBlToTr>
                      <a:noFill/>
                    </a:lnBlToTr>
                    <a:noFill/>
                  </a:tcPr>
                </a:tc>
              </a:tr>
              <a:tr h="776824">
                <a:tc>
                  <a:txBody>
                    <a:bodyPr/>
                    <a:lstStyle/>
                    <a:p>
                      <a:pPr marL="0" marR="0" lvl="0" indent="0" algn="l" defTabSz="4572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a:ln>
                            <a:noFill/>
                          </a:ln>
                          <a:solidFill>
                            <a:srgbClr val="EFC53D"/>
                          </a:solidFill>
                          <a:effectLst/>
                          <a:latin typeface="Arial" charset="0"/>
                          <a:ea typeface="ヒラギノ角ゴ Pro W3" charset="0"/>
                          <a:cs typeface="ヒラギノ角ゴ Pro W3" charset="0"/>
                        </a:rPr>
                        <a:t>Module 4 – </a:t>
                      </a:r>
                      <a:r>
                        <a:rPr kumimoji="0" lang="en-US" sz="2400" b="1" i="0" u="none" strike="noStrike" cap="none" normalizeH="0" baseline="0" dirty="0" err="1" smtClean="0">
                          <a:ln>
                            <a:noFill/>
                          </a:ln>
                          <a:solidFill>
                            <a:srgbClr val="EFC53D"/>
                          </a:solidFill>
                          <a:effectLst/>
                          <a:latin typeface="Arial" charset="0"/>
                          <a:ea typeface="ヒラギノ角ゴ Pro W3" charset="0"/>
                          <a:cs typeface="ヒラギノ角ゴ Pro W3" charset="0"/>
                        </a:rPr>
                        <a:t>Dr</a:t>
                      </a:r>
                      <a:r>
                        <a:rPr kumimoji="0" lang="en-US" sz="2400" b="1" i="0" u="none" strike="noStrike" cap="none" normalizeH="0" baseline="0" dirty="0" smtClean="0">
                          <a:ln>
                            <a:noFill/>
                          </a:ln>
                          <a:solidFill>
                            <a:srgbClr val="EFC53D"/>
                          </a:solidFill>
                          <a:effectLst/>
                          <a:latin typeface="Arial" charset="0"/>
                          <a:ea typeface="ヒラギノ角ゴ Pro W3" charset="0"/>
                          <a:cs typeface="ヒラギノ角ゴ Pro W3" charset="0"/>
                        </a:rPr>
                        <a:t> Zhu: </a:t>
                      </a:r>
                      <a:r>
                        <a:rPr kumimoji="0" lang="en-US" sz="2400" b="0" i="1" u="none" strike="noStrike" cap="none" normalizeH="0" baseline="0" dirty="0" smtClean="0">
                          <a:ln>
                            <a:noFill/>
                          </a:ln>
                          <a:solidFill>
                            <a:srgbClr val="FFFFFF"/>
                          </a:solidFill>
                          <a:effectLst/>
                          <a:latin typeface="Arial" charset="0"/>
                          <a:ea typeface="ヒラギノ角ゴ Pro W3" charset="0"/>
                          <a:cs typeface="ヒラギノ角ゴ Pro W3" charset="0"/>
                        </a:rPr>
                        <a:t>Hepatocellular Carcinoma</a:t>
                      </a:r>
                      <a:endParaRPr kumimoji="0" lang="en-US" sz="2400" b="0" i="1" u="none" strike="noStrike" cap="none" normalizeH="0" baseline="0" dirty="0">
                        <a:ln>
                          <a:noFill/>
                        </a:ln>
                        <a:solidFill>
                          <a:srgbClr val="FFFFFF"/>
                        </a:solidFill>
                        <a:effectLst/>
                        <a:latin typeface="Arial" charset="0"/>
                        <a:ea typeface="ヒラギノ角ゴ Pro W3" charset="0"/>
                        <a:cs typeface="ヒラギノ角ゴ Pro W3" charset="0"/>
                      </a:endParaRPr>
                    </a:p>
                  </a:txBody>
                  <a:tcPr marT="45715" marB="45715" anchor="ctr" horzOverflow="overflow">
                    <a:lnL>
                      <a:noFill/>
                    </a:lnL>
                    <a:lnR>
                      <a:noFill/>
                    </a:lnR>
                    <a:lnT>
                      <a:noFill/>
                    </a:lnT>
                    <a:lnB>
                      <a:noFill/>
                    </a:lnB>
                    <a:lnTlToBr>
                      <a:noFill/>
                    </a:lnTlToBr>
                    <a:lnBlToTr>
                      <a:noFill/>
                    </a:lnBlToTr>
                    <a:noFill/>
                  </a:tcPr>
                </a:tc>
              </a:tr>
              <a:tr h="776824">
                <a:tc>
                  <a:txBody>
                    <a:bodyPr/>
                    <a:lstStyle/>
                    <a:p>
                      <a:pPr marL="0" marR="0" lvl="0" indent="0" algn="l" defTabSz="4572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a:ln>
                            <a:noFill/>
                          </a:ln>
                          <a:solidFill>
                            <a:srgbClr val="EFC53D"/>
                          </a:solidFill>
                          <a:effectLst/>
                          <a:latin typeface="Arial" charset="0"/>
                          <a:ea typeface="ヒラギノ角ゴ Pro W3" charset="0"/>
                          <a:cs typeface="ヒラギノ角ゴ Pro W3" charset="0"/>
                        </a:rPr>
                        <a:t>Module 5 – </a:t>
                      </a:r>
                      <a:r>
                        <a:rPr kumimoji="0" lang="en-US" sz="2400" b="1" i="0" u="none" strike="noStrike" cap="none" normalizeH="0" baseline="0" dirty="0" err="1" smtClean="0">
                          <a:ln>
                            <a:noFill/>
                          </a:ln>
                          <a:solidFill>
                            <a:srgbClr val="EFC53D"/>
                          </a:solidFill>
                          <a:effectLst/>
                          <a:latin typeface="Arial" charset="0"/>
                          <a:ea typeface="ヒラギノ角ゴ Pro W3" charset="0"/>
                          <a:cs typeface="ヒラギノ角ゴ Pro W3" charset="0"/>
                        </a:rPr>
                        <a:t>Dr</a:t>
                      </a:r>
                      <a:r>
                        <a:rPr kumimoji="0" lang="en-US" sz="2400" b="1" i="0" u="none" strike="noStrike" cap="none" normalizeH="0" baseline="0" dirty="0" smtClean="0">
                          <a:ln>
                            <a:noFill/>
                          </a:ln>
                          <a:solidFill>
                            <a:srgbClr val="EFC53D"/>
                          </a:solidFill>
                          <a:effectLst/>
                          <a:latin typeface="Arial" charset="0"/>
                          <a:ea typeface="ヒラギノ角ゴ Pro W3" charset="0"/>
                          <a:cs typeface="ヒラギノ角ゴ Pro W3" charset="0"/>
                        </a:rPr>
                        <a:t> </a:t>
                      </a:r>
                      <a:r>
                        <a:rPr kumimoji="0" lang="en-US" sz="2400" b="1" i="0" u="none" strike="noStrike" cap="none" normalizeH="0" baseline="0" dirty="0" err="1" smtClean="0">
                          <a:ln>
                            <a:noFill/>
                          </a:ln>
                          <a:solidFill>
                            <a:srgbClr val="EFC53D"/>
                          </a:solidFill>
                          <a:effectLst/>
                          <a:latin typeface="Arial" charset="0"/>
                          <a:ea typeface="ヒラギノ角ゴ Pro W3" charset="0"/>
                          <a:cs typeface="ヒラギノ角ゴ Pro W3" charset="0"/>
                        </a:rPr>
                        <a:t>Kulke</a:t>
                      </a:r>
                      <a:r>
                        <a:rPr kumimoji="0" lang="en-US" sz="2400" b="1" i="0" u="none" strike="noStrike" cap="none" normalizeH="0" baseline="0" dirty="0" smtClean="0">
                          <a:ln>
                            <a:noFill/>
                          </a:ln>
                          <a:solidFill>
                            <a:srgbClr val="EFC53D"/>
                          </a:solidFill>
                          <a:effectLst/>
                          <a:latin typeface="Arial" charset="0"/>
                          <a:ea typeface="ヒラギノ角ゴ Pro W3" charset="0"/>
                          <a:cs typeface="ヒラギノ角ゴ Pro W3" charset="0"/>
                        </a:rPr>
                        <a:t>: </a:t>
                      </a:r>
                      <a:r>
                        <a:rPr kumimoji="0" lang="en-US" sz="2400" b="0" i="1" u="none" strike="noStrike" cap="none" normalizeH="0" baseline="0" dirty="0" smtClean="0">
                          <a:ln>
                            <a:noFill/>
                          </a:ln>
                          <a:solidFill>
                            <a:srgbClr val="FFFFFF"/>
                          </a:solidFill>
                          <a:effectLst/>
                          <a:latin typeface="Arial" charset="0"/>
                          <a:ea typeface="ヒラギノ角ゴ Pro W3" charset="0"/>
                          <a:cs typeface="ヒラギノ角ゴ Pro W3" charset="0"/>
                        </a:rPr>
                        <a:t>GI Neuroendocrine Tumors</a:t>
                      </a:r>
                      <a:endParaRPr kumimoji="0" lang="en-US" sz="2400" b="0" i="0" u="none" strike="noStrike" cap="none" normalizeH="0" baseline="0" dirty="0">
                        <a:ln>
                          <a:noFill/>
                        </a:ln>
                        <a:solidFill>
                          <a:srgbClr val="CDE7F3"/>
                        </a:solidFill>
                        <a:effectLst/>
                        <a:latin typeface="Arial" charset="0"/>
                        <a:ea typeface="ヒラギノ角ゴ Pro W3" charset="0"/>
                        <a:cs typeface="ヒラギノ角ゴ Pro W3" charset="0"/>
                      </a:endParaRPr>
                    </a:p>
                  </a:txBody>
                  <a:tcPr marT="45715" marB="45715" anchor="ctr" horzOverflow="overflow">
                    <a:lnL>
                      <a:noFill/>
                    </a:lnL>
                    <a:lnR>
                      <a:noFill/>
                    </a:lnR>
                    <a:lnT>
                      <a:noFill/>
                    </a:lnT>
                    <a:lnB>
                      <a:noFill/>
                    </a:lnB>
                    <a:lnTlToBr>
                      <a:noFill/>
                    </a:lnTlToBr>
                    <a:lnBlToTr>
                      <a:noFill/>
                    </a:lnBlToTr>
                    <a:noFill/>
                  </a:tcPr>
                </a:tc>
              </a:tr>
            </a:tbl>
          </a:graphicData>
        </a:graphic>
      </p:graphicFrame>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itle 3"/>
          <p:cNvSpPr>
            <a:spLocks noGrp="1"/>
          </p:cNvSpPr>
          <p:nvPr>
            <p:ph type="title"/>
          </p:nvPr>
        </p:nvSpPr>
        <p:spPr>
          <a:xfrm>
            <a:off x="685800" y="2667000"/>
            <a:ext cx="7772400" cy="1676400"/>
          </a:xfrm>
        </p:spPr>
        <p:txBody>
          <a:bodyPr/>
          <a:lstStyle/>
          <a:p>
            <a:pPr algn="ctr"/>
            <a:r>
              <a:rPr lang="en-US" sz="3600">
                <a:solidFill>
                  <a:schemeClr val="bg1"/>
                </a:solidFill>
                <a:latin typeface="Arial" charset="0"/>
                <a:ea typeface="ＭＳ Ｐゴシック" charset="0"/>
                <a:cs typeface="ＭＳ Ｐゴシック" charset="0"/>
              </a:rPr>
              <a:t>Research To Practice GI Cancers Clinical Investigator Survey</a:t>
            </a:r>
            <a:br>
              <a:rPr lang="en-US" sz="3600">
                <a:solidFill>
                  <a:schemeClr val="bg1"/>
                </a:solidFill>
                <a:latin typeface="Arial" charset="0"/>
                <a:ea typeface="ＭＳ Ｐゴシック" charset="0"/>
                <a:cs typeface="ＭＳ Ｐゴシック" charset="0"/>
              </a:rPr>
            </a:br>
            <a:r>
              <a:rPr lang="en-US" sz="3600">
                <a:solidFill>
                  <a:schemeClr val="bg1"/>
                </a:solidFill>
                <a:latin typeface="Arial" charset="0"/>
                <a:ea typeface="ＭＳ Ｐゴシック" charset="0"/>
                <a:cs typeface="ＭＳ Ｐゴシック" charset="0"/>
              </a:rPr>
              <a:t>January 3-18, 2013 </a:t>
            </a:r>
          </a:p>
        </p:txBody>
      </p:sp>
    </p:spTree>
  </p:cSld>
  <p:clrMapOvr>
    <a:masterClrMapping/>
  </p:clrMapOvr>
  <p:transition xmlns:p14="http://schemas.microsoft.com/office/powerpoint/2010/main"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itle 1"/>
          <p:cNvSpPr>
            <a:spLocks noGrp="1"/>
          </p:cNvSpPr>
          <p:nvPr>
            <p:ph type="title"/>
          </p:nvPr>
        </p:nvSpPr>
        <p:spPr/>
        <p:txBody>
          <a:bodyPr/>
          <a:lstStyle/>
          <a:p>
            <a:r>
              <a:rPr lang="en-US">
                <a:solidFill>
                  <a:srgbClr val="FFFF00"/>
                </a:solidFill>
                <a:latin typeface="Arial" charset="0"/>
                <a:ea typeface="ＭＳ Ｐゴシック" charset="0"/>
                <a:cs typeface="ＭＳ Ｐゴシック" charset="0"/>
              </a:rPr>
              <a:t>Survey Participants</a:t>
            </a:r>
          </a:p>
        </p:txBody>
      </p:sp>
      <p:sp>
        <p:nvSpPr>
          <p:cNvPr id="12290" name="Content Placeholder 2"/>
          <p:cNvSpPr>
            <a:spLocks noGrp="1"/>
          </p:cNvSpPr>
          <p:nvPr>
            <p:ph idx="1"/>
          </p:nvPr>
        </p:nvSpPr>
        <p:spPr>
          <a:xfrm>
            <a:off x="762000" y="1462088"/>
            <a:ext cx="3200400" cy="5027612"/>
          </a:xfrm>
        </p:spPr>
        <p:txBody>
          <a:bodyPr/>
          <a:lstStyle/>
          <a:p>
            <a:pPr marL="0" indent="0">
              <a:buFontTx/>
              <a:buNone/>
            </a:pPr>
            <a:r>
              <a:rPr lang="en-US" sz="1800">
                <a:latin typeface="Arial" charset="0"/>
                <a:ea typeface="ＭＳ Ｐゴシック" charset="0"/>
                <a:cs typeface="ＭＳ Ｐゴシック" charset="0"/>
              </a:rPr>
              <a:t>Jaffer A Ajani, MD</a:t>
            </a:r>
          </a:p>
          <a:p>
            <a:pPr marL="0" indent="0">
              <a:buFontTx/>
              <a:buNone/>
            </a:pPr>
            <a:r>
              <a:rPr lang="en-US" sz="1800">
                <a:latin typeface="Arial" charset="0"/>
                <a:ea typeface="ＭＳ Ｐゴシック" charset="0"/>
                <a:cs typeface="ＭＳ Ｐゴシック" charset="0"/>
              </a:rPr>
              <a:t>Steven R Alberts, MD, MPH</a:t>
            </a:r>
          </a:p>
          <a:p>
            <a:pPr marL="0" indent="0">
              <a:buFontTx/>
              <a:buNone/>
            </a:pPr>
            <a:r>
              <a:rPr lang="en-US" sz="1800">
                <a:latin typeface="Arial" charset="0"/>
                <a:ea typeface="ＭＳ Ｐゴシック" charset="0"/>
                <a:cs typeface="ＭＳ Ｐゴシック" charset="0"/>
              </a:rPr>
              <a:t>Dirk Arnold, MD</a:t>
            </a:r>
          </a:p>
          <a:p>
            <a:pPr marL="0" indent="0">
              <a:buFontTx/>
              <a:buNone/>
            </a:pPr>
            <a:r>
              <a:rPr lang="en-US" sz="1800">
                <a:latin typeface="Arial" charset="0"/>
                <a:ea typeface="ＭＳ Ｐゴシック" charset="0"/>
                <a:cs typeface="ＭＳ Ｐゴシック" charset="0"/>
              </a:rPr>
              <a:t>Al B Benson III, MD </a:t>
            </a:r>
          </a:p>
          <a:p>
            <a:pPr marL="0" indent="0">
              <a:buFontTx/>
              <a:buNone/>
            </a:pPr>
            <a:r>
              <a:rPr lang="en-US" sz="1800">
                <a:latin typeface="Arial" charset="0"/>
                <a:ea typeface="ＭＳ Ｐゴシック" charset="0"/>
                <a:cs typeface="ＭＳ Ｐゴシック" charset="0"/>
              </a:rPr>
              <a:t>Charles D Blanke, MD</a:t>
            </a:r>
          </a:p>
          <a:p>
            <a:pPr marL="0" indent="0">
              <a:buFontTx/>
              <a:buNone/>
            </a:pPr>
            <a:r>
              <a:rPr lang="en-US" sz="1800">
                <a:latin typeface="Arial" charset="0"/>
                <a:ea typeface="ＭＳ Ｐゴシック" charset="0"/>
                <a:cs typeface="ＭＳ Ｐゴシック" charset="0"/>
              </a:rPr>
              <a:t>George A Fisher, MD, PhD</a:t>
            </a:r>
          </a:p>
          <a:p>
            <a:pPr marL="0" indent="0">
              <a:buFontTx/>
              <a:buNone/>
            </a:pPr>
            <a:r>
              <a:rPr lang="en-US" sz="1800">
                <a:latin typeface="Arial" charset="0"/>
                <a:ea typeface="ＭＳ Ｐゴシック" charset="0"/>
                <a:cs typeface="ＭＳ Ｐゴシック" charset="0"/>
              </a:rPr>
              <a:t>Charles S Fuchs, MD, MPH</a:t>
            </a:r>
          </a:p>
          <a:p>
            <a:pPr marL="0" indent="0">
              <a:buFontTx/>
              <a:buNone/>
            </a:pPr>
            <a:r>
              <a:rPr lang="en-US" sz="1800">
                <a:latin typeface="Arial" charset="0"/>
                <a:ea typeface="ＭＳ Ｐゴシック" charset="0"/>
                <a:cs typeface="ＭＳ Ｐゴシック" charset="0"/>
              </a:rPr>
              <a:t>Richard M Goldberg, MD</a:t>
            </a:r>
          </a:p>
          <a:p>
            <a:pPr marL="0" indent="0">
              <a:buFontTx/>
              <a:buNone/>
            </a:pPr>
            <a:r>
              <a:rPr lang="en-US" sz="1800">
                <a:latin typeface="Arial" charset="0"/>
                <a:ea typeface="ＭＳ Ｐゴシック" charset="0"/>
                <a:cs typeface="ＭＳ Ｐゴシック" charset="0"/>
              </a:rPr>
              <a:t>Axel Grothey, MD</a:t>
            </a:r>
          </a:p>
          <a:p>
            <a:pPr marL="0" indent="0">
              <a:buFontTx/>
              <a:buNone/>
            </a:pPr>
            <a:r>
              <a:rPr lang="en-US" sz="1800">
                <a:latin typeface="Arial" charset="0"/>
                <a:ea typeface="ＭＳ Ｐゴシック" charset="0"/>
                <a:cs typeface="ＭＳ Ｐゴシック" charset="0"/>
              </a:rPr>
              <a:t>Daniel G Haller, MD</a:t>
            </a:r>
          </a:p>
          <a:p>
            <a:pPr marL="0" indent="0">
              <a:buFontTx/>
              <a:buNone/>
            </a:pPr>
            <a:r>
              <a:rPr lang="en-US" sz="1800">
                <a:latin typeface="Arial" charset="0"/>
                <a:ea typeface="ＭＳ Ｐゴシック" charset="0"/>
                <a:cs typeface="ＭＳ Ｐゴシック" charset="0"/>
              </a:rPr>
              <a:t>Howard S Hochster, MD</a:t>
            </a:r>
          </a:p>
          <a:p>
            <a:pPr marL="0" indent="0">
              <a:buFontTx/>
              <a:buNone/>
            </a:pPr>
            <a:r>
              <a:rPr lang="en-US" sz="1800">
                <a:latin typeface="Arial" charset="0"/>
                <a:ea typeface="ＭＳ Ｐゴシック" charset="0"/>
                <a:cs typeface="ＭＳ Ｐゴシック" charset="0"/>
              </a:rPr>
              <a:t>Matthew Kulke, MD, MMSc</a:t>
            </a:r>
          </a:p>
        </p:txBody>
      </p:sp>
      <p:sp>
        <p:nvSpPr>
          <p:cNvPr id="12291" name="Content Placeholder 2"/>
          <p:cNvSpPr txBox="1">
            <a:spLocks/>
          </p:cNvSpPr>
          <p:nvPr/>
        </p:nvSpPr>
        <p:spPr bwMode="auto">
          <a:xfrm>
            <a:off x="4800600" y="1462088"/>
            <a:ext cx="3581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20000"/>
              </a:spcBef>
            </a:pPr>
            <a:r>
              <a:rPr lang="en-US" sz="1800">
                <a:solidFill>
                  <a:srgbClr val="FFFFFF"/>
                </a:solidFill>
              </a:rPr>
              <a:t>Heinz-Josef Lenz, MD</a:t>
            </a:r>
          </a:p>
          <a:p>
            <a:pPr>
              <a:spcBef>
                <a:spcPct val="20000"/>
              </a:spcBef>
            </a:pPr>
            <a:r>
              <a:rPr lang="en-US" sz="1800">
                <a:solidFill>
                  <a:srgbClr val="FFFFFF"/>
                </a:solidFill>
              </a:rPr>
              <a:t>John L Marshall, MD</a:t>
            </a:r>
          </a:p>
          <a:p>
            <a:pPr>
              <a:spcBef>
                <a:spcPct val="20000"/>
              </a:spcBef>
            </a:pPr>
            <a:r>
              <a:rPr lang="en-US" sz="1800">
                <a:solidFill>
                  <a:srgbClr val="FFFFFF"/>
                </a:solidFill>
              </a:rPr>
              <a:t>Robert J Mayer, MD</a:t>
            </a:r>
          </a:p>
          <a:p>
            <a:pPr>
              <a:spcBef>
                <a:spcPct val="20000"/>
              </a:spcBef>
            </a:pPr>
            <a:r>
              <a:rPr lang="en-US" sz="1800">
                <a:solidFill>
                  <a:srgbClr val="FFFFFF"/>
                </a:solidFill>
              </a:rPr>
              <a:t>Jeffrey A Meyerhardt, MD, MPH</a:t>
            </a:r>
          </a:p>
          <a:p>
            <a:pPr>
              <a:spcBef>
                <a:spcPct val="20000"/>
              </a:spcBef>
            </a:pPr>
            <a:r>
              <a:rPr lang="en-US" sz="1800">
                <a:solidFill>
                  <a:srgbClr val="FFFFFF"/>
                </a:solidFill>
              </a:rPr>
              <a:t>Bert H O’Neil, MD</a:t>
            </a:r>
          </a:p>
          <a:p>
            <a:pPr>
              <a:spcBef>
                <a:spcPct val="20000"/>
              </a:spcBef>
            </a:pPr>
            <a:r>
              <a:rPr lang="en-US" sz="1800">
                <a:solidFill>
                  <a:srgbClr val="FFFFFF"/>
                </a:solidFill>
              </a:rPr>
              <a:t>Eileen M O’Reilly, MD</a:t>
            </a:r>
          </a:p>
          <a:p>
            <a:pPr>
              <a:spcBef>
                <a:spcPct val="20000"/>
              </a:spcBef>
            </a:pPr>
            <a:r>
              <a:rPr lang="en-US" sz="1800">
                <a:solidFill>
                  <a:srgbClr val="FFFFFF"/>
                </a:solidFill>
              </a:rPr>
              <a:t>Philip A Philip, MD, PhD, FRCP</a:t>
            </a:r>
          </a:p>
          <a:p>
            <a:pPr>
              <a:spcBef>
                <a:spcPct val="20000"/>
              </a:spcBef>
            </a:pPr>
            <a:r>
              <a:rPr lang="en-US" sz="1800">
                <a:solidFill>
                  <a:srgbClr val="FFFFFF"/>
                </a:solidFill>
              </a:rPr>
              <a:t>Alberto F Sobrero, MD</a:t>
            </a:r>
          </a:p>
          <a:p>
            <a:pPr>
              <a:spcBef>
                <a:spcPct val="20000"/>
              </a:spcBef>
            </a:pPr>
            <a:r>
              <a:rPr lang="en-US" sz="1800">
                <a:solidFill>
                  <a:srgbClr val="FFFFFF"/>
                </a:solidFill>
              </a:rPr>
              <a:t>Josep Tabernero, MD</a:t>
            </a:r>
          </a:p>
          <a:p>
            <a:pPr>
              <a:spcBef>
                <a:spcPct val="20000"/>
              </a:spcBef>
            </a:pPr>
            <a:r>
              <a:rPr lang="en-US" sz="1800">
                <a:solidFill>
                  <a:srgbClr val="FFFFFF"/>
                </a:solidFill>
              </a:rPr>
              <a:t>Eric Van Cutsem, MD, PhD</a:t>
            </a:r>
          </a:p>
          <a:p>
            <a:pPr>
              <a:spcBef>
                <a:spcPct val="20000"/>
              </a:spcBef>
            </a:pPr>
            <a:r>
              <a:rPr lang="en-US" sz="1800">
                <a:solidFill>
                  <a:srgbClr val="FFFFFF"/>
                </a:solidFill>
              </a:rPr>
              <a:t>Alan P Venook, MD</a:t>
            </a:r>
          </a:p>
          <a:p>
            <a:pPr>
              <a:spcBef>
                <a:spcPct val="20000"/>
              </a:spcBef>
            </a:pPr>
            <a:r>
              <a:rPr lang="en-US" sz="1800">
                <a:solidFill>
                  <a:srgbClr val="FFFFFF"/>
                </a:solidFill>
              </a:rPr>
              <a:t>Andrew X Zhu, MD, PhD </a:t>
            </a:r>
          </a:p>
        </p:txBody>
      </p:sp>
    </p:spTree>
  </p:cSld>
  <p:clrMapOvr>
    <a:masterClrMapping/>
  </p:clrMapOvr>
  <p:transition xmlns:p14="http://schemas.microsoft.com/office/powerpoint/2010/main"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ChangeArrowheads="1"/>
          </p:cNvSpPr>
          <p:nvPr>
            <p:ph type="title"/>
          </p:nvPr>
        </p:nvSpPr>
        <p:spPr>
          <a:xfrm>
            <a:off x="600075" y="558800"/>
            <a:ext cx="7769225" cy="838200"/>
          </a:xfrm>
        </p:spPr>
        <p:txBody>
          <a:bodyPr/>
          <a:lstStyle/>
          <a:p>
            <a:r>
              <a:rPr lang="en-US" sz="2400" dirty="0">
                <a:solidFill>
                  <a:srgbClr val="FFFF00"/>
                </a:solidFill>
                <a:latin typeface="Arial" charset="0"/>
                <a:ea typeface="ＭＳ Ｐゴシック" charset="0"/>
                <a:cs typeface="ＭＳ Ｐゴシック" charset="0"/>
              </a:rPr>
              <a:t>During the past year, approximately how many new patients came into your practice with</a:t>
            </a:r>
            <a:r>
              <a:rPr lang="en-US" sz="2400" dirty="0" smtClean="0">
                <a:solidFill>
                  <a:srgbClr val="FFFF00"/>
                </a:solidFill>
                <a:latin typeface="Arial" charset="0"/>
                <a:ea typeface="ＭＳ Ｐゴシック" charset="0"/>
                <a:cs typeface="ＭＳ Ｐゴシック" charset="0"/>
              </a:rPr>
              <a:t>…</a:t>
            </a:r>
            <a:endParaRPr lang="en-US" sz="2400" dirty="0">
              <a:solidFill>
                <a:srgbClr val="FFFF00"/>
              </a:solidFill>
              <a:latin typeface="Arial" charset="0"/>
              <a:ea typeface="ＭＳ Ｐゴシック" charset="0"/>
              <a:cs typeface="ＭＳ Ｐゴシック" charset="0"/>
            </a:endParaRPr>
          </a:p>
        </p:txBody>
      </p:sp>
      <p:graphicFrame>
        <p:nvGraphicFramePr>
          <p:cNvPr id="13314" name="Object 84"/>
          <p:cNvGraphicFramePr>
            <a:graphicFrameLocks noChangeAspect="1"/>
          </p:cNvGraphicFramePr>
          <p:nvPr/>
        </p:nvGraphicFramePr>
        <p:xfrm>
          <a:off x="330200" y="1701800"/>
          <a:ext cx="8524875" cy="4400550"/>
        </p:xfrm>
        <a:graphic>
          <a:graphicData uri="http://schemas.openxmlformats.org/presentationml/2006/ole">
            <mc:AlternateContent xmlns:mc="http://schemas.openxmlformats.org/markup-compatibility/2006">
              <mc:Choice xmlns:v="urn:schemas-microsoft-com:vml" Requires="v">
                <p:oleObj spid="_x0000_s13316" name="Chart" r:id="rId5" imgW="8527599" imgH="4400948" progId="Excel.Chart.8">
                  <p:embed/>
                </p:oleObj>
              </mc:Choice>
              <mc:Fallback>
                <p:oleObj name="Chart" r:id="rId5" imgW="8527599" imgH="4400948" progId="Excel.Chart.8">
                  <p:embed/>
                  <p:pic>
                    <p:nvPicPr>
                      <p:cNvPr id="0" name="Object 8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0200" y="1701800"/>
                        <a:ext cx="8524875"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3315" name="TextBox 7"/>
          <p:cNvSpPr txBox="1">
            <a:spLocks noChangeArrowheads="1"/>
          </p:cNvSpPr>
          <p:nvPr/>
        </p:nvSpPr>
        <p:spPr bwMode="auto">
          <a:xfrm>
            <a:off x="141288" y="6400800"/>
            <a:ext cx="69453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600">
                <a:solidFill>
                  <a:srgbClr val="FFFFFF"/>
                </a:solidFill>
              </a:rPr>
              <a:t>RTP GI Cancers Clinical Investigator Survey (N = 23), January 3-18, 2013 </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theme/theme1.xml><?xml version="1.0" encoding="utf-8"?>
<a:theme xmlns:a="http://schemas.openxmlformats.org/drawingml/2006/main" name="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1551</TotalTime>
  <Words>344</Words>
  <Application>Microsoft Macintosh PowerPoint</Application>
  <PresentationFormat>On-screen Show (4:3)</PresentationFormat>
  <Paragraphs>48</Paragraphs>
  <Slides>6</Slides>
  <Notes>6</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6</vt:i4>
      </vt:variant>
    </vt:vector>
  </HeadingPairs>
  <TitlesOfParts>
    <vt:vector size="14" baseType="lpstr">
      <vt:lpstr>Arial</vt:lpstr>
      <vt:lpstr>ＭＳ Ｐゴシック</vt:lpstr>
      <vt:lpstr>Times New Roman</vt:lpstr>
      <vt:lpstr>Wingdings</vt:lpstr>
      <vt:lpstr>ヒラギノ角ゴ Pro W3</vt:lpstr>
      <vt:lpstr>Blank Presentation</vt:lpstr>
      <vt:lpstr>1_Blank Presentation</vt:lpstr>
      <vt:lpstr>Microsoft Excel Chart</vt:lpstr>
      <vt:lpstr>PowerPoint Presentation</vt:lpstr>
      <vt:lpstr>Beyond the Guidelines  Clinical Investigators Provide Their Perspectives on Current Strategies and Ongoing Research in the Management of Gastrointestinal Cancers  Part II — Noncolorectal GI Cancers  January 25, 2013 7:30 PM – 9:30 PM</vt:lpstr>
      <vt:lpstr>Agenda</vt:lpstr>
      <vt:lpstr>Research To Practice GI Cancers Clinical Investigator Survey January 3-18, 2013 </vt:lpstr>
      <vt:lpstr>Survey Participants</vt:lpstr>
      <vt:lpstr>During the past year, approximately how many new patients came into your practice with…</vt:lpstr>
    </vt:vector>
  </TitlesOfParts>
  <Manager/>
  <Company>Research To Practice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To Practice </dc:title>
  <dc:subject/>
  <dc:creator>Fernando G Rendina </dc:creator>
  <cp:keywords/>
  <dc:description/>
  <cp:lastModifiedBy>Aura Herrmann</cp:lastModifiedBy>
  <cp:revision>171</cp:revision>
  <cp:lastPrinted>2013-01-22T16:00:22Z</cp:lastPrinted>
  <dcterms:created xsi:type="dcterms:W3CDTF">2012-08-13T12:55:31Z</dcterms:created>
  <dcterms:modified xsi:type="dcterms:W3CDTF">2013-03-12T17:41:36Z</dcterms:modified>
  <cp:category/>
</cp:coreProperties>
</file>