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Lst>
  <p:notesMasterIdLst>
    <p:notesMasterId r:id="rId21"/>
  </p:notesMasterIdLst>
  <p:handoutMasterIdLst>
    <p:handoutMasterId r:id="rId22"/>
  </p:handoutMasterIdLst>
  <p:sldIdLst>
    <p:sldId id="284" r:id="rId4"/>
    <p:sldId id="283" r:id="rId5"/>
    <p:sldId id="256" r:id="rId6"/>
    <p:sldId id="260" r:id="rId7"/>
    <p:sldId id="261" r:id="rId8"/>
    <p:sldId id="280" r:id="rId9"/>
    <p:sldId id="286" r:id="rId10"/>
    <p:sldId id="262" r:id="rId11"/>
    <p:sldId id="270" r:id="rId12"/>
    <p:sldId id="276" r:id="rId13"/>
    <p:sldId id="264" r:id="rId14"/>
    <p:sldId id="265" r:id="rId15"/>
    <p:sldId id="275" r:id="rId16"/>
    <p:sldId id="274" r:id="rId17"/>
    <p:sldId id="272" r:id="rId18"/>
    <p:sldId id="273" r:id="rId19"/>
    <p:sldId id="287" r:id="rId2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218" autoAdjust="0"/>
  </p:normalViewPr>
  <p:slideViewPr>
    <p:cSldViewPr snapToGrid="0" snapToObjects="1">
      <p:cViewPr>
        <p:scale>
          <a:sx n="100" d="100"/>
          <a:sy n="100" d="100"/>
        </p:scale>
        <p:origin x="-920" y="-52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92" d="100"/>
          <a:sy n="92" d="100"/>
        </p:scale>
        <p:origin x="-31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32827800-717A-4732-8537-7F53E0CC83A9}" type="datetimeFigureOut">
              <a:rPr lang="en-US"/>
              <a:pPr/>
              <a:t>7/17/13</a:t>
            </a:fld>
            <a:endParaRPr lang="en-US"/>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9A154789-A88C-496D-9B80-D87253050D00}" type="slidenum">
              <a:rPr lang="en-US"/>
              <a:pPr/>
              <a:t>‹#›</a:t>
            </a:fld>
            <a:endParaRPr lang="en-US"/>
          </a:p>
        </p:txBody>
      </p:sp>
    </p:spTree>
    <p:extLst>
      <p:ext uri="{BB962C8B-B14F-4D97-AF65-F5344CB8AC3E}">
        <p14:creationId xmlns:p14="http://schemas.microsoft.com/office/powerpoint/2010/main" val="2341372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E57FAFB-E49A-4A67-9F0A-A23D98ADAB56}" type="datetimeFigureOut">
              <a:rPr lang="en-US"/>
              <a:pPr>
                <a:defRPr/>
              </a:pPr>
              <a:t>7/17/13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1B73F52-00E3-488F-9CA7-94F3F4239FBE}" type="slidenum">
              <a:rPr lang="en-US"/>
              <a:pPr>
                <a:defRPr/>
              </a:pPr>
              <a:t>‹#›</a:t>
            </a:fld>
            <a:endParaRPr lang="en-US"/>
          </a:p>
        </p:txBody>
      </p:sp>
    </p:spTree>
    <p:extLst>
      <p:ext uri="{BB962C8B-B14F-4D97-AF65-F5344CB8AC3E}">
        <p14:creationId xmlns:p14="http://schemas.microsoft.com/office/powerpoint/2010/main" val="323257643"/>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1</a:t>
            </a:fld>
            <a:endParaRPr lang="en-US"/>
          </a:p>
        </p:txBody>
      </p:sp>
    </p:spTree>
    <p:extLst>
      <p:ext uri="{BB962C8B-B14F-4D97-AF65-F5344CB8AC3E}">
        <p14:creationId xmlns:p14="http://schemas.microsoft.com/office/powerpoint/2010/main" val="1238911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10</a:t>
            </a:fld>
            <a:endParaRPr lang="en-US"/>
          </a:p>
        </p:txBody>
      </p:sp>
    </p:spTree>
    <p:extLst>
      <p:ext uri="{BB962C8B-B14F-4D97-AF65-F5344CB8AC3E}">
        <p14:creationId xmlns:p14="http://schemas.microsoft.com/office/powerpoint/2010/main" val="3141705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11</a:t>
            </a:fld>
            <a:endParaRPr lang="en-US"/>
          </a:p>
        </p:txBody>
      </p:sp>
    </p:spTree>
    <p:extLst>
      <p:ext uri="{BB962C8B-B14F-4D97-AF65-F5344CB8AC3E}">
        <p14:creationId xmlns:p14="http://schemas.microsoft.com/office/powerpoint/2010/main" val="2688922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12</a:t>
            </a:fld>
            <a:endParaRPr lang="en-US"/>
          </a:p>
        </p:txBody>
      </p:sp>
    </p:spTree>
    <p:extLst>
      <p:ext uri="{BB962C8B-B14F-4D97-AF65-F5344CB8AC3E}">
        <p14:creationId xmlns:p14="http://schemas.microsoft.com/office/powerpoint/2010/main" val="16112811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13</a:t>
            </a:fld>
            <a:endParaRPr lang="en-US"/>
          </a:p>
        </p:txBody>
      </p:sp>
    </p:spTree>
    <p:extLst>
      <p:ext uri="{BB962C8B-B14F-4D97-AF65-F5344CB8AC3E}">
        <p14:creationId xmlns:p14="http://schemas.microsoft.com/office/powerpoint/2010/main" val="2514887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14</a:t>
            </a:fld>
            <a:endParaRPr lang="en-US"/>
          </a:p>
        </p:txBody>
      </p:sp>
    </p:spTree>
    <p:extLst>
      <p:ext uri="{BB962C8B-B14F-4D97-AF65-F5344CB8AC3E}">
        <p14:creationId xmlns:p14="http://schemas.microsoft.com/office/powerpoint/2010/main" val="3580461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15</a:t>
            </a:fld>
            <a:endParaRPr lang="en-US"/>
          </a:p>
        </p:txBody>
      </p:sp>
    </p:spTree>
    <p:extLst>
      <p:ext uri="{BB962C8B-B14F-4D97-AF65-F5344CB8AC3E}">
        <p14:creationId xmlns:p14="http://schemas.microsoft.com/office/powerpoint/2010/main" val="1809009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16</a:t>
            </a:fld>
            <a:endParaRPr lang="en-US"/>
          </a:p>
        </p:txBody>
      </p:sp>
    </p:spTree>
    <p:extLst>
      <p:ext uri="{BB962C8B-B14F-4D97-AF65-F5344CB8AC3E}">
        <p14:creationId xmlns:p14="http://schemas.microsoft.com/office/powerpoint/2010/main" val="25401581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17</a:t>
            </a:fld>
            <a:endParaRPr lang="en-US"/>
          </a:p>
        </p:txBody>
      </p:sp>
    </p:spTree>
    <p:extLst>
      <p:ext uri="{BB962C8B-B14F-4D97-AF65-F5344CB8AC3E}">
        <p14:creationId xmlns:p14="http://schemas.microsoft.com/office/powerpoint/2010/main" val="1827730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2</a:t>
            </a:fld>
            <a:endParaRPr lang="en-US"/>
          </a:p>
        </p:txBody>
      </p:sp>
    </p:spTree>
    <p:extLst>
      <p:ext uri="{BB962C8B-B14F-4D97-AF65-F5344CB8AC3E}">
        <p14:creationId xmlns:p14="http://schemas.microsoft.com/office/powerpoint/2010/main" val="448867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3</a:t>
            </a:fld>
            <a:endParaRPr lang="en-US"/>
          </a:p>
        </p:txBody>
      </p:sp>
    </p:spTree>
    <p:extLst>
      <p:ext uri="{BB962C8B-B14F-4D97-AF65-F5344CB8AC3E}">
        <p14:creationId xmlns:p14="http://schemas.microsoft.com/office/powerpoint/2010/main" val="1365519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4</a:t>
            </a:fld>
            <a:endParaRPr lang="en-US"/>
          </a:p>
        </p:txBody>
      </p:sp>
    </p:spTree>
    <p:extLst>
      <p:ext uri="{BB962C8B-B14F-4D97-AF65-F5344CB8AC3E}">
        <p14:creationId xmlns:p14="http://schemas.microsoft.com/office/powerpoint/2010/main" val="2242939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5</a:t>
            </a:fld>
            <a:endParaRPr lang="en-US"/>
          </a:p>
        </p:txBody>
      </p:sp>
    </p:spTree>
    <p:extLst>
      <p:ext uri="{BB962C8B-B14F-4D97-AF65-F5344CB8AC3E}">
        <p14:creationId xmlns:p14="http://schemas.microsoft.com/office/powerpoint/2010/main" val="3819815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6</a:t>
            </a:fld>
            <a:endParaRPr lang="en-US"/>
          </a:p>
        </p:txBody>
      </p:sp>
    </p:spTree>
    <p:extLst>
      <p:ext uri="{BB962C8B-B14F-4D97-AF65-F5344CB8AC3E}">
        <p14:creationId xmlns:p14="http://schemas.microsoft.com/office/powerpoint/2010/main" val="3827151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400">
                <a:solidFill>
                  <a:schemeClr val="tx1"/>
                </a:solidFill>
                <a:latin typeface="Arial" charset="0"/>
                <a:ea typeface="ヒラギノ角ゴ Pro W3" charset="0"/>
                <a:cs typeface="ヒラギノ角ゴ Pro W3" charset="0"/>
              </a:defRPr>
            </a:lvl1pPr>
            <a:lvl2pPr marL="742950" indent="-285750" defTabSz="912813">
              <a:defRPr sz="2400">
                <a:solidFill>
                  <a:schemeClr val="tx1"/>
                </a:solidFill>
                <a:latin typeface="Arial" charset="0"/>
                <a:ea typeface="ヒラギノ角ゴ Pro W3" charset="0"/>
                <a:cs typeface="ヒラギノ角ゴ Pro W3" charset="0"/>
              </a:defRPr>
            </a:lvl2pPr>
            <a:lvl3pPr marL="1143000" indent="-228600" defTabSz="912813">
              <a:defRPr sz="2400">
                <a:solidFill>
                  <a:schemeClr val="tx1"/>
                </a:solidFill>
                <a:latin typeface="Arial" charset="0"/>
                <a:ea typeface="ヒラギノ角ゴ Pro W3" charset="0"/>
                <a:cs typeface="ヒラギノ角ゴ Pro W3" charset="0"/>
              </a:defRPr>
            </a:lvl3pPr>
            <a:lvl4pPr marL="1600200" indent="-228600" defTabSz="912813">
              <a:defRPr sz="2400">
                <a:solidFill>
                  <a:schemeClr val="tx1"/>
                </a:solidFill>
                <a:latin typeface="Arial" charset="0"/>
                <a:ea typeface="ヒラギノ角ゴ Pro W3" charset="0"/>
                <a:cs typeface="ヒラギノ角ゴ Pro W3" charset="0"/>
              </a:defRPr>
            </a:lvl4pPr>
            <a:lvl5pPr marL="2057400" indent="-228600" defTabSz="912813">
              <a:defRPr sz="2400">
                <a:solidFill>
                  <a:schemeClr val="tx1"/>
                </a:solidFill>
                <a:latin typeface="Arial" charset="0"/>
                <a:ea typeface="ヒラギノ角ゴ Pro W3" charset="0"/>
                <a:cs typeface="ヒラギノ角ゴ Pro W3" charset="0"/>
              </a:defRPr>
            </a:lvl5pPr>
            <a:lvl6pPr marL="2514600" indent="-228600" defTabSz="91281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defTabSz="91281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defTabSz="91281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defTabSz="91281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B2B7D90-A711-9049-952F-88327DEEE9FA}" type="slidenum">
              <a:rPr lang="en-US" sz="1200">
                <a:solidFill>
                  <a:srgbClr val="000000"/>
                </a:solidFill>
                <a:latin typeface="Times New Roman" charset="0"/>
                <a:ea typeface="ＭＳ Ｐゴシック" charset="0"/>
                <a:cs typeface="ＭＳ Ｐゴシック" charset="0"/>
              </a:rPr>
              <a:pPr/>
              <a:t>7</a:t>
            </a:fld>
            <a:endParaRPr lang="en-US" sz="1200">
              <a:solidFill>
                <a:srgbClr val="000000"/>
              </a:solidFill>
              <a:latin typeface="Times New Roman" charset="0"/>
              <a:ea typeface="ＭＳ Ｐゴシック" charset="0"/>
              <a:cs typeface="ＭＳ Ｐゴシック" charset="0"/>
            </a:endParaRPr>
          </a:p>
        </p:txBody>
      </p:sp>
      <p:sp>
        <p:nvSpPr>
          <p:cNvPr id="5120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51204" name="Rectangle 3"/>
          <p:cNvSpPr>
            <a:spLocks noGrp="1" noChangeArrowheads="1"/>
          </p:cNvSpPr>
          <p:nvPr>
            <p:ph type="body" idx="1"/>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8</a:t>
            </a:fld>
            <a:endParaRPr lang="en-US"/>
          </a:p>
        </p:txBody>
      </p:sp>
    </p:spTree>
    <p:extLst>
      <p:ext uri="{BB962C8B-B14F-4D97-AF65-F5344CB8AC3E}">
        <p14:creationId xmlns:p14="http://schemas.microsoft.com/office/powerpoint/2010/main" val="4221148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1B73F52-00E3-488F-9CA7-94F3F4239FBE}" type="slidenum">
              <a:rPr lang="en-US" smtClean="0"/>
              <a:pPr>
                <a:defRPr/>
              </a:pPr>
              <a:t>9</a:t>
            </a:fld>
            <a:endParaRPr lang="en-US"/>
          </a:p>
        </p:txBody>
      </p:sp>
    </p:spTree>
    <p:extLst>
      <p:ext uri="{BB962C8B-B14F-4D97-AF65-F5344CB8AC3E}">
        <p14:creationId xmlns:p14="http://schemas.microsoft.com/office/powerpoint/2010/main" val="3944746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BA01B6E-D276-4C67-BFAB-E0D140167F57}" type="datetimeFigureOut">
              <a:rPr lang="en-US"/>
              <a:pPr>
                <a:defRPr/>
              </a:pPr>
              <a:t>7/17/13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360D3B1-4090-47B6-9C3D-F045BACC330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7E6B9B-DBA2-4018-A344-F06347EC8A4C}" type="datetimeFigureOut">
              <a:rPr lang="en-US"/>
              <a:pPr>
                <a:defRPr/>
              </a:pPr>
              <a:t>7/17/13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619052F-2331-4611-83A8-13B014201DE4}"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928384-E4C2-4E22-8323-0E171746C682}" type="datetimeFigureOut">
              <a:rPr lang="en-US"/>
              <a:pPr>
                <a:defRPr/>
              </a:pPr>
              <a:t>7/17/13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325E2E1-E7D2-4A2A-A3FA-D6EF5122578D}"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6173245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483193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15759172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39895187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26828935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39012840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31996155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42180897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CACF0AB-5A6F-4A0A-9633-DB03D22CFFE0}" type="datetimeFigureOut">
              <a:rPr lang="en-US"/>
              <a:pPr>
                <a:defRPr/>
              </a:pPr>
              <a:t>7/17/13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CA7BF3-02FB-4647-82F4-E50001EE046B}"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31054637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16081920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3881923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9BAB908-DB63-4EB0-8D02-F97BADD2A893}" type="datetimeFigureOut">
              <a:rPr lang="en-US"/>
              <a:pPr>
                <a:defRPr/>
              </a:pPr>
              <a:t>7/17/13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FCED413-4742-4E18-9246-4859B3C0740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fld id="{ECE4B288-024F-6F4E-916E-4C9099F69439}" type="datetimeFigureOut">
              <a:rPr lang="en-US" smtClean="0">
                <a:solidFill>
                  <a:prstClr val="black"/>
                </a:solidFill>
                <a:latin typeface="Arial"/>
              </a:rPr>
              <a:pPr fontAlgn="auto">
                <a:spcBef>
                  <a:spcPts val="0"/>
                </a:spcBef>
                <a:spcAft>
                  <a:spcPts val="0"/>
                </a:spcAft>
              </a:pPr>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fontAlgn="auto">
              <a:spcBef>
                <a:spcPts val="0"/>
              </a:spcBef>
              <a:spcAft>
                <a:spcPts val="0"/>
              </a:spcAft>
            </a:pPr>
            <a:fld id="{BA614EBD-6B1A-7545-867A-6F69CA44DAD2}" type="slidenum">
              <a:rPr lang="en-US" smtClean="0">
                <a:solidFill>
                  <a:prstClr val="black"/>
                </a:solidFill>
                <a:latin typeface="Arial"/>
              </a:rPr>
              <a:pPr fontAlgn="auto">
                <a:spcBef>
                  <a:spcPts val="0"/>
                </a:spcBef>
                <a:spcAft>
                  <a:spcPts val="0"/>
                </a:spcAft>
              </a:pPr>
              <a:t>‹#›</a:t>
            </a:fld>
            <a:endParaRPr lang="en-US">
              <a:solidFill>
                <a:prstClr val="black"/>
              </a:solidFill>
              <a:latin typeface="Arial"/>
            </a:endParaRPr>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50E0B78-5B0E-4DF3-B0D3-854E5FF1AAAD}" type="datetimeFigureOut">
              <a:rPr lang="en-US"/>
              <a:pPr>
                <a:defRPr/>
              </a:pPr>
              <a:t>7/17/13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15A3B2E-854C-4A54-A920-2D2387EDBCF1}"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EDA5325-A663-48DC-A523-B9A9A03AE85F}" type="datetimeFigureOut">
              <a:rPr lang="en-US"/>
              <a:pPr>
                <a:defRPr/>
              </a:pPr>
              <a:t>7/17/13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F2BECF3-57AF-4FB7-A345-B691387047E0}"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AD53DC2-FD50-497B-B58C-AFF7C1672CCE}" type="datetimeFigureOut">
              <a:rPr lang="en-US"/>
              <a:pPr>
                <a:defRPr/>
              </a:pPr>
              <a:t>7/17/13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303EC1E-A15E-458B-AC63-5FEAAA0BF47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0099FAC-D99B-4018-B317-F9CFE1DF382F}" type="datetimeFigureOut">
              <a:rPr lang="en-US"/>
              <a:pPr>
                <a:defRPr/>
              </a:pPr>
              <a:t>7/17/13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9D636CF-8ECA-4E43-B732-2BE0EAD741C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C2C39F3-0B4F-4F87-964D-C4C34D607E50}" type="datetimeFigureOut">
              <a:rPr lang="en-US"/>
              <a:pPr>
                <a:defRPr/>
              </a:pPr>
              <a:t>7/17/13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E6811E-43C4-49C7-9744-FA46781A979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296F42-B7A6-4E14-A3FF-A39FBA7BD3B2}" type="datetimeFigureOut">
              <a:rPr lang="en-US"/>
              <a:pPr>
                <a:defRPr/>
              </a:pPr>
              <a:t>7/17/13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D791A69-AA2B-49DE-B85B-BE3C54BD43CE}"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A6C66C3-80FE-446F-AF62-3C481F48FFD1}" type="datetimeFigureOut">
              <a:rPr lang="en-US"/>
              <a:pPr>
                <a:defRPr/>
              </a:pPr>
              <a:t>7/17/13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0DB8963-D5E7-48CD-8E86-D9143204BEF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397909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754816" y="1782199"/>
            <a:ext cx="7614484" cy="4755751"/>
          </a:xfrm>
          <a:prstGeom prst="rect">
            <a:avLst/>
          </a:prstGeom>
        </p:spPr>
        <p:txBody>
          <a:bodyPr>
            <a:normAutofit/>
          </a:bodyPr>
          <a:lstStyle>
            <a:lvl1pPr marL="280988" indent="-280988" algn="l" rtl="0" eaLnBrk="0" fontAlgn="base" hangingPunct="0">
              <a:spcBef>
                <a:spcPts val="1400"/>
              </a:spcBef>
              <a:spcAft>
                <a:spcPct val="0"/>
              </a:spcAft>
              <a:buClr>
                <a:srgbClr val="33CCFF"/>
              </a:buClr>
              <a:buFont typeface="Symbol" pitchFamily="18" charset="2"/>
              <a:buChar char="·"/>
              <a:defRPr sz="2400">
                <a:solidFill>
                  <a:schemeClr val="tx1"/>
                </a:solidFill>
                <a:latin typeface="+mn-lt"/>
                <a:ea typeface="+mn-ea"/>
                <a:cs typeface="+mn-cs"/>
              </a:defRPr>
            </a:lvl1pPr>
            <a:lvl2pPr marL="690563" indent="-295275" algn="l" rtl="0" eaLnBrk="0" fontAlgn="base" hangingPunct="0">
              <a:spcBef>
                <a:spcPts val="200"/>
              </a:spcBef>
              <a:spcAft>
                <a:spcPts val="200"/>
              </a:spcAft>
              <a:buClr>
                <a:srgbClr val="FFFF00"/>
              </a:buClr>
              <a:buChar char="–"/>
              <a:defRPr sz="2000">
                <a:solidFill>
                  <a:schemeClr val="tx1"/>
                </a:solidFill>
                <a:latin typeface="+mn-lt"/>
                <a:cs typeface="+mn-cs"/>
              </a:defRPr>
            </a:lvl2pPr>
            <a:lvl3pPr marL="1150938" indent="-290513" algn="l" rtl="0" eaLnBrk="0" fontAlgn="base" hangingPunct="0">
              <a:spcBef>
                <a:spcPts val="200"/>
              </a:spcBef>
              <a:spcAft>
                <a:spcPts val="200"/>
              </a:spcAft>
              <a:buClr>
                <a:schemeClr val="tx1"/>
              </a:buClr>
              <a:buFont typeface="Symbol" pitchFamily="18" charset="2"/>
              <a:buChar char="·"/>
              <a:defRPr sz="2400">
                <a:solidFill>
                  <a:schemeClr val="tx1"/>
                </a:solidFill>
                <a:latin typeface="+mn-lt"/>
                <a:cs typeface="+mn-cs"/>
              </a:defRPr>
            </a:lvl3pPr>
            <a:lvl4pPr marL="1600200" indent="-228600" algn="l" rtl="0" eaLnBrk="0" fontAlgn="base" hangingPunct="0">
              <a:spcBef>
                <a:spcPts val="200"/>
              </a:spcBef>
              <a:spcAft>
                <a:spcPct val="15000"/>
              </a:spcAft>
              <a:buChar char="–"/>
              <a:defRPr sz="1600">
                <a:solidFill>
                  <a:schemeClr val="tx1"/>
                </a:solidFill>
                <a:latin typeface="+mn-lt"/>
                <a:cs typeface="+mn-cs"/>
              </a:defRPr>
            </a:lvl4pPr>
            <a:lvl5pPr marL="2057400" indent="-228600" algn="l" rtl="0" eaLnBrk="0" fontAlgn="base" hangingPunct="0">
              <a:spcBef>
                <a:spcPts val="200"/>
              </a:spcBef>
              <a:spcAft>
                <a:spcPct val="15000"/>
              </a:spcAft>
              <a:buClr>
                <a:schemeClr val="accent1"/>
              </a:buClr>
              <a:buFont typeface="Wingdings 2" pitchFamily="18" charset="2"/>
              <a:buChar char="¡"/>
              <a:defRPr sz="1600">
                <a:solidFill>
                  <a:schemeClr val="tx1"/>
                </a:solidFill>
                <a:latin typeface="+mn-lt"/>
                <a:cs typeface="+mn-cs"/>
              </a:defRPr>
            </a:lvl5pPr>
            <a:lvl6pPr marL="25146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6pPr>
            <a:lvl7pPr marL="29718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7pPr>
            <a:lvl8pPr marL="34290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8pPr>
            <a:lvl9pPr marL="38862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9pPr>
          </a:lstStyle>
          <a:p>
            <a:pPr marL="0" indent="0" algn="ctr">
              <a:buFontTx/>
              <a:buNone/>
              <a:defRPr/>
            </a:pPr>
            <a:r>
              <a:rPr lang="en-US" b="1" dirty="0" smtClean="0"/>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a:p>
            <a:pPr>
              <a:defRPr/>
            </a:pPr>
            <a:endParaRPr lang="en-US" dirty="0"/>
          </a:p>
        </p:txBody>
      </p:sp>
    </p:spTree>
    <p:extLst>
      <p:ext uri="{BB962C8B-B14F-4D97-AF65-F5344CB8AC3E}">
        <p14:creationId xmlns:p14="http://schemas.microsoft.com/office/powerpoint/2010/main" val="6684767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z="2800" b="1" smtClean="0"/>
              <a:t>Does Primary Tumor Resection Improve Outcome? </a:t>
            </a:r>
          </a:p>
        </p:txBody>
      </p:sp>
      <p:sp>
        <p:nvSpPr>
          <p:cNvPr id="3" name="Content Placeholder 2"/>
          <p:cNvSpPr>
            <a:spLocks noGrp="1"/>
          </p:cNvSpPr>
          <p:nvPr>
            <p:ph idx="1"/>
          </p:nvPr>
        </p:nvSpPr>
        <p:spPr>
          <a:xfrm>
            <a:off x="457200" y="1354138"/>
            <a:ext cx="8229600" cy="4983162"/>
          </a:xfrm>
        </p:spPr>
        <p:txBody>
          <a:bodyPr>
            <a:noAutofit/>
          </a:bodyPr>
          <a:lstStyle/>
          <a:p>
            <a:r>
              <a:rPr lang="en-US" sz="2600" dirty="0" smtClean="0"/>
              <a:t>A recent study suggests a benefit from primary tumor resection.</a:t>
            </a:r>
            <a:endParaRPr lang="en-US" sz="2600" baseline="30000" dirty="0" smtClean="0"/>
          </a:p>
          <a:p>
            <a:pPr lvl="1"/>
            <a:r>
              <a:rPr lang="en-US" sz="2400" dirty="0" smtClean="0"/>
              <a:t>Individual patient data from 4 first-line chemotherapy trials (FFCD 9601, FFCD 2000-05, ACCORD 13 and ML 16987)with metastatic CRC and synchronous metastasis judged </a:t>
            </a:r>
            <a:r>
              <a:rPr lang="en-US" sz="2400" dirty="0" err="1" smtClean="0"/>
              <a:t>unresectable</a:t>
            </a:r>
            <a:r>
              <a:rPr lang="en-US" sz="2400" dirty="0" smtClean="0"/>
              <a:t> were retrieved.</a:t>
            </a:r>
          </a:p>
          <a:p>
            <a:pPr lvl="1"/>
            <a:r>
              <a:rPr lang="en-US" sz="2400" dirty="0" smtClean="0"/>
              <a:t>Primary Tumor Resection was an independent predictor </a:t>
            </a:r>
            <a:br>
              <a:rPr lang="en-US" sz="2400" dirty="0" smtClean="0"/>
            </a:br>
            <a:r>
              <a:rPr lang="en-US" sz="2400" dirty="0" smtClean="0"/>
              <a:t>of improved OS (HR: 0.63; p &lt; 0.0001), and PFS (HR: 0.82; </a:t>
            </a:r>
            <a:br>
              <a:rPr lang="en-US" sz="2400" dirty="0" smtClean="0"/>
            </a:br>
            <a:r>
              <a:rPr lang="en-US" sz="2400" dirty="0" smtClean="0"/>
              <a:t>p = 0.0007). </a:t>
            </a:r>
          </a:p>
          <a:p>
            <a:pPr lvl="1"/>
            <a:r>
              <a:rPr lang="en-US" sz="2400" dirty="0" smtClean="0"/>
              <a:t>Analysis had a number of limitations including the fact that many patients receiving single agent 5-fluorouracil</a:t>
            </a:r>
          </a:p>
        </p:txBody>
      </p:sp>
      <p:sp>
        <p:nvSpPr>
          <p:cNvPr id="6" name="TextBox 5"/>
          <p:cNvSpPr txBox="1"/>
          <p:nvPr/>
        </p:nvSpPr>
        <p:spPr>
          <a:xfrm>
            <a:off x="257175" y="6445250"/>
            <a:ext cx="7267575" cy="254000"/>
          </a:xfrm>
          <a:prstGeom prst="rect">
            <a:avLst/>
          </a:prstGeom>
          <a:noFill/>
        </p:spPr>
        <p:txBody>
          <a:bodyPr wrap="none">
            <a:spAutoFit/>
          </a:bodyPr>
          <a:lstStyle/>
          <a:p>
            <a:pPr fontAlgn="auto">
              <a:spcBef>
                <a:spcPts val="0"/>
              </a:spcBef>
              <a:spcAft>
                <a:spcPts val="0"/>
              </a:spcAft>
              <a:defRPr/>
            </a:pPr>
            <a:r>
              <a:rPr lang="en-US" sz="1050" dirty="0" err="1">
                <a:latin typeface="+mn-lt"/>
              </a:rPr>
              <a:t>Faron</a:t>
            </a:r>
            <a:r>
              <a:rPr lang="en-US" sz="1050" dirty="0">
                <a:latin typeface="+mn-lt"/>
              </a:rPr>
              <a:t> M, </a:t>
            </a:r>
            <a:r>
              <a:rPr lang="en-US" sz="1050" dirty="0" err="1">
                <a:latin typeface="+mn-lt"/>
              </a:rPr>
              <a:t>Bourredjem</a:t>
            </a:r>
            <a:r>
              <a:rPr lang="en-US" sz="1050" dirty="0">
                <a:latin typeface="+mn-lt"/>
              </a:rPr>
              <a:t> A, </a:t>
            </a:r>
            <a:r>
              <a:rPr lang="en-US" sz="1050" dirty="0" err="1">
                <a:latin typeface="+mn-lt"/>
              </a:rPr>
              <a:t>Pignon</a:t>
            </a:r>
            <a:r>
              <a:rPr lang="en-US" sz="1050" dirty="0">
                <a:latin typeface="+mn-lt"/>
              </a:rPr>
              <a:t> JP, Bouche O, </a:t>
            </a:r>
            <a:r>
              <a:rPr lang="en-US" sz="1050" dirty="0" err="1">
                <a:latin typeface="+mn-lt"/>
              </a:rPr>
              <a:t>Douillard</a:t>
            </a:r>
            <a:r>
              <a:rPr lang="en-US" sz="1050" dirty="0">
                <a:latin typeface="+mn-lt"/>
              </a:rPr>
              <a:t> JY, </a:t>
            </a:r>
            <a:r>
              <a:rPr lang="en-US" sz="1050" dirty="0" err="1">
                <a:latin typeface="+mn-lt"/>
              </a:rPr>
              <a:t>Adenis</a:t>
            </a:r>
            <a:r>
              <a:rPr lang="en-US" sz="1050" dirty="0">
                <a:latin typeface="+mn-lt"/>
              </a:rPr>
              <a:t> A, Elias D, </a:t>
            </a:r>
            <a:r>
              <a:rPr lang="en-US" sz="1050" dirty="0" err="1">
                <a:latin typeface="+mn-lt"/>
              </a:rPr>
              <a:t>Ducreux</a:t>
            </a:r>
            <a:r>
              <a:rPr lang="en-US" sz="1050" dirty="0">
                <a:latin typeface="+mn-lt"/>
              </a:rPr>
              <a:t> M. </a:t>
            </a:r>
            <a:r>
              <a:rPr lang="ro-RO" sz="1050" i="1" dirty="0">
                <a:latin typeface="+mn-lt"/>
              </a:rPr>
              <a:t>J Clin Oncol </a:t>
            </a:r>
            <a:r>
              <a:rPr lang="ro-RO" sz="1050" dirty="0">
                <a:latin typeface="+mn-lt"/>
              </a:rPr>
              <a:t>30, 2012 (suppl; abstr 3507)</a:t>
            </a:r>
            <a:endParaRPr lang="en-US" sz="1050" baseline="30000" dirty="0">
              <a:latin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z="2800" b="1" smtClean="0"/>
              <a:t>Does Primary Tumor Resection Improve Outcome? </a:t>
            </a:r>
          </a:p>
        </p:txBody>
      </p:sp>
      <p:sp>
        <p:nvSpPr>
          <p:cNvPr id="3" name="Content Placeholder 2"/>
          <p:cNvSpPr>
            <a:spLocks noGrp="1"/>
          </p:cNvSpPr>
          <p:nvPr>
            <p:ph idx="1"/>
          </p:nvPr>
        </p:nvSpPr>
        <p:spPr>
          <a:xfrm>
            <a:off x="457200" y="1447800"/>
            <a:ext cx="8229600" cy="4083050"/>
          </a:xfrm>
        </p:spPr>
        <p:txBody>
          <a:bodyPr>
            <a:noAutofit/>
          </a:bodyPr>
          <a:lstStyle/>
          <a:p>
            <a:r>
              <a:rPr lang="en-US" sz="2600" dirty="0" smtClean="0"/>
              <a:t>The MSKCC group recently published its experience in patients  with synchronous MCRC who received combination chemotherapy without surgery as initial treatment (N=233 [n=78 rectal])</a:t>
            </a:r>
            <a:endParaRPr lang="en-US" sz="2600" baseline="30000" dirty="0" smtClean="0"/>
          </a:p>
          <a:p>
            <a:pPr lvl="1"/>
            <a:r>
              <a:rPr lang="en-US" sz="2400" dirty="0" smtClean="0"/>
              <a:t>93% of their patients never required surgical palliation of their primary tumor.</a:t>
            </a:r>
          </a:p>
          <a:p>
            <a:pPr lvl="1"/>
            <a:r>
              <a:rPr lang="en-US" sz="2400" dirty="0" smtClean="0"/>
              <a:t>Use of </a:t>
            </a:r>
            <a:r>
              <a:rPr lang="en-US" sz="2400" dirty="0" err="1" smtClean="0"/>
              <a:t>bevacizumab</a:t>
            </a:r>
            <a:r>
              <a:rPr lang="en-US" sz="2400" dirty="0" smtClean="0"/>
              <a:t>, location of primary tumor in rectum were not associated with an increased intervention rate. </a:t>
            </a:r>
          </a:p>
          <a:p>
            <a:pPr lvl="1"/>
            <a:r>
              <a:rPr lang="en-US" sz="2400" dirty="0" smtClean="0"/>
              <a:t>Interpretation of results limited by retrospective nature of study.</a:t>
            </a:r>
          </a:p>
          <a:p>
            <a:pPr>
              <a:buFont typeface="Arial" charset="0"/>
              <a:buNone/>
            </a:pPr>
            <a:endParaRPr lang="en-US" sz="2600" dirty="0" smtClean="0"/>
          </a:p>
        </p:txBody>
      </p:sp>
      <p:sp>
        <p:nvSpPr>
          <p:cNvPr id="6" name="TextBox 5"/>
          <p:cNvSpPr txBox="1"/>
          <p:nvPr/>
        </p:nvSpPr>
        <p:spPr>
          <a:xfrm>
            <a:off x="333375" y="6261100"/>
            <a:ext cx="8353425" cy="254000"/>
          </a:xfrm>
          <a:prstGeom prst="rect">
            <a:avLst/>
          </a:prstGeom>
          <a:noFill/>
        </p:spPr>
        <p:txBody>
          <a:bodyPr wrap="none">
            <a:spAutoFit/>
          </a:bodyPr>
          <a:lstStyle/>
          <a:p>
            <a:pPr fontAlgn="auto">
              <a:spcBef>
                <a:spcPts val="0"/>
              </a:spcBef>
              <a:spcAft>
                <a:spcPts val="0"/>
              </a:spcAft>
              <a:defRPr/>
            </a:pPr>
            <a:r>
              <a:rPr lang="en-US" sz="1050" dirty="0" err="1">
                <a:latin typeface="+mn-lt"/>
              </a:rPr>
              <a:t>Poultsides</a:t>
            </a:r>
            <a:r>
              <a:rPr lang="en-US" sz="1050" dirty="0">
                <a:latin typeface="+mn-lt"/>
              </a:rPr>
              <a:t> GA, </a:t>
            </a:r>
            <a:r>
              <a:rPr lang="en-US" sz="1050" dirty="0" err="1">
                <a:latin typeface="+mn-lt"/>
              </a:rPr>
              <a:t>Servais</a:t>
            </a:r>
            <a:r>
              <a:rPr lang="en-US" sz="1050" dirty="0">
                <a:latin typeface="+mn-lt"/>
              </a:rPr>
              <a:t> EL, </a:t>
            </a:r>
            <a:r>
              <a:rPr lang="en-US" sz="1050" dirty="0" err="1">
                <a:latin typeface="+mn-lt"/>
              </a:rPr>
              <a:t>Saltz</a:t>
            </a:r>
            <a:r>
              <a:rPr lang="en-US" sz="1050" dirty="0">
                <a:latin typeface="+mn-lt"/>
              </a:rPr>
              <a:t> LB, </a:t>
            </a:r>
            <a:r>
              <a:rPr lang="en-US" sz="1050" dirty="0" err="1">
                <a:latin typeface="+mn-lt"/>
              </a:rPr>
              <a:t>Patil</a:t>
            </a:r>
            <a:r>
              <a:rPr lang="en-US" sz="1050" dirty="0">
                <a:latin typeface="+mn-lt"/>
              </a:rPr>
              <a:t> S, </a:t>
            </a:r>
            <a:r>
              <a:rPr lang="en-US" sz="1050" dirty="0" err="1">
                <a:latin typeface="+mn-lt"/>
              </a:rPr>
              <a:t>Kemeny</a:t>
            </a:r>
            <a:r>
              <a:rPr lang="en-US" sz="1050" dirty="0">
                <a:latin typeface="+mn-lt"/>
              </a:rPr>
              <a:t> NE, </a:t>
            </a:r>
            <a:r>
              <a:rPr lang="en-US" sz="1050" dirty="0" err="1">
                <a:latin typeface="+mn-lt"/>
              </a:rPr>
              <a:t>Guillem</a:t>
            </a:r>
            <a:r>
              <a:rPr lang="en-US" sz="1050" dirty="0">
                <a:latin typeface="+mn-lt"/>
              </a:rPr>
              <a:t> JG, Weiser M, Temple LK, Wong WD, </a:t>
            </a:r>
            <a:r>
              <a:rPr lang="en-US" sz="1050" dirty="0" err="1">
                <a:latin typeface="+mn-lt"/>
              </a:rPr>
              <a:t>Paty</a:t>
            </a:r>
            <a:r>
              <a:rPr lang="en-US" sz="1050" dirty="0">
                <a:latin typeface="+mn-lt"/>
              </a:rPr>
              <a:t> PB. </a:t>
            </a:r>
            <a:r>
              <a:rPr lang="en-US" sz="1050" i="1" dirty="0">
                <a:latin typeface="+mn-lt"/>
              </a:rPr>
              <a:t>J </a:t>
            </a:r>
            <a:r>
              <a:rPr lang="en-US" sz="1050" i="1" dirty="0" err="1">
                <a:latin typeface="+mn-lt"/>
              </a:rPr>
              <a:t>Clin</a:t>
            </a:r>
            <a:r>
              <a:rPr lang="en-US" sz="1050" i="1" dirty="0">
                <a:latin typeface="+mn-lt"/>
              </a:rPr>
              <a:t> </a:t>
            </a:r>
            <a:r>
              <a:rPr lang="en-US" sz="1050" i="1" dirty="0" err="1">
                <a:latin typeface="+mn-lt"/>
              </a:rPr>
              <a:t>Oncol</a:t>
            </a:r>
            <a:r>
              <a:rPr lang="en-US" sz="1050" dirty="0">
                <a:latin typeface="+mn-lt"/>
              </a:rPr>
              <a:t>. 2009 Jul 10;27(20):3379-84. </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3"/>
          <p:cNvSpPr>
            <a:spLocks noGrp="1"/>
          </p:cNvSpPr>
          <p:nvPr>
            <p:ph type="title"/>
          </p:nvPr>
        </p:nvSpPr>
        <p:spPr/>
        <p:txBody>
          <a:bodyPr/>
          <a:lstStyle/>
          <a:p>
            <a:r>
              <a:rPr lang="en-US" sz="2200" b="1" dirty="0" smtClean="0"/>
              <a:t>Primary mFOLFOX6 Plus </a:t>
            </a:r>
            <a:r>
              <a:rPr lang="en-US" sz="2200" b="1" dirty="0" err="1" smtClean="0"/>
              <a:t>Bevacizumab</a:t>
            </a:r>
            <a:r>
              <a:rPr lang="en-US" sz="2200" b="1" dirty="0" smtClean="0"/>
              <a:t> Without Resection of the Primary Tumor for Patients Presenting With Surgically </a:t>
            </a:r>
            <a:r>
              <a:rPr lang="en-US" sz="2200" b="1" dirty="0" err="1" smtClean="0"/>
              <a:t>Unresectable</a:t>
            </a:r>
            <a:r>
              <a:rPr lang="en-US" sz="2200" b="1" dirty="0" smtClean="0"/>
              <a:t> Metastatic Colon Cancer and an Intact Asymptomatic Colon Cancer: Definitive Analysis of NSABP Trial C-10</a:t>
            </a:r>
            <a:endParaRPr lang="en-US" sz="2200" dirty="0" smtClean="0"/>
          </a:p>
        </p:txBody>
      </p:sp>
      <p:sp>
        <p:nvSpPr>
          <p:cNvPr id="23554" name="Rectangle 4"/>
          <p:cNvSpPr>
            <a:spLocks noChangeArrowheads="1"/>
          </p:cNvSpPr>
          <p:nvPr/>
        </p:nvSpPr>
        <p:spPr bwMode="auto">
          <a:xfrm>
            <a:off x="388938" y="1944688"/>
            <a:ext cx="8053387" cy="3724275"/>
          </a:xfrm>
          <a:prstGeom prst="rect">
            <a:avLst/>
          </a:prstGeom>
          <a:noFill/>
          <a:ln w="9525">
            <a:noFill/>
            <a:miter lim="800000"/>
            <a:headEnd/>
            <a:tailEnd/>
          </a:ln>
        </p:spPr>
        <p:txBody>
          <a:bodyPr>
            <a:spAutoFit/>
          </a:bodyPr>
          <a:lstStyle/>
          <a:p>
            <a:r>
              <a:rPr lang="en-US" sz="2000" b="1" u="sng">
                <a:latin typeface="Calibri" pitchFamily="34" charset="0"/>
              </a:rPr>
              <a:t>Table 2.</a:t>
            </a:r>
            <a:r>
              <a:rPr lang="en-US" sz="2000" u="sng">
                <a:latin typeface="Calibri" pitchFamily="34" charset="0"/>
              </a:rPr>
              <a:t> Outcomes for the Primary End Point of Major Morbidity</a:t>
            </a:r>
          </a:p>
          <a:p>
            <a:endParaRPr lang="en-US" u="sng">
              <a:latin typeface="Calibri" pitchFamily="34" charset="0"/>
            </a:endParaRPr>
          </a:p>
          <a:p>
            <a:r>
              <a:rPr lang="en-US" sz="2000" b="1" u="sng">
                <a:latin typeface="Calibri" pitchFamily="34" charset="0"/>
              </a:rPr>
              <a:t>Category	</a:t>
            </a:r>
            <a:r>
              <a:rPr lang="en-US" b="1" u="sng">
                <a:latin typeface="Calibri" pitchFamily="34" charset="0"/>
              </a:rPr>
              <a:t>												</a:t>
            </a:r>
            <a:r>
              <a:rPr lang="en-US" sz="2000" b="1" u="sng">
                <a:latin typeface="Calibri" pitchFamily="34" charset="0"/>
              </a:rPr>
              <a:t>No.	 %</a:t>
            </a:r>
            <a:r>
              <a:rPr lang="en-US" b="1" u="sng">
                <a:latin typeface="Calibri" pitchFamily="34" charset="0"/>
              </a:rPr>
              <a:t>__</a:t>
            </a:r>
            <a:endParaRPr lang="en-US" b="1">
              <a:latin typeface="Calibri" pitchFamily="34" charset="0"/>
            </a:endParaRPr>
          </a:p>
          <a:p>
            <a:r>
              <a:rPr lang="en-US">
                <a:latin typeface="Calibri" pitchFamily="34" charset="0"/>
              </a:rPr>
              <a:t>Component events for major morbidity			</a:t>
            </a:r>
          </a:p>
          <a:p>
            <a:r>
              <a:rPr lang="en-US">
                <a:latin typeface="Calibri" pitchFamily="34" charset="0"/>
              </a:rPr>
              <a:t>    Surgery for symptoms of primary tumor					10	11.6	</a:t>
            </a:r>
          </a:p>
          <a:p>
            <a:r>
              <a:rPr lang="en-US">
                <a:latin typeface="Calibri" pitchFamily="34" charset="0"/>
              </a:rPr>
              <a:t>    Death with symptoms of primary tumor					2	2.3	</a:t>
            </a:r>
          </a:p>
          <a:p>
            <a:r>
              <a:rPr lang="en-US" b="1">
                <a:latin typeface="Calibri" pitchFamily="34" charset="0"/>
              </a:rPr>
              <a:t>Total with major morbidity										12	14.0	</a:t>
            </a:r>
          </a:p>
          <a:p>
            <a:r>
              <a:rPr lang="en-US">
                <a:latin typeface="Calibri" pitchFamily="34" charset="0"/>
              </a:rPr>
              <a:t>Attempted curative resection, primary tumor resected				8	9.3	</a:t>
            </a:r>
          </a:p>
          <a:p>
            <a:r>
              <a:rPr lang="en-US">
                <a:latin typeface="Calibri" pitchFamily="34" charset="0"/>
              </a:rPr>
              <a:t>Primary tumor resected for other reasons							3	3.5	</a:t>
            </a:r>
          </a:p>
          <a:p>
            <a:r>
              <a:rPr lang="en-US">
                <a:latin typeface="Calibri" pitchFamily="34" charset="0"/>
              </a:rPr>
              <a:t>Patient died with intact primary tumor								28	32.6	</a:t>
            </a:r>
          </a:p>
          <a:p>
            <a:r>
              <a:rPr lang="en-US" u="sng">
                <a:latin typeface="Calibri" pitchFamily="34" charset="0"/>
              </a:rPr>
              <a:t>Patient alive at last follow-up with intact primary						35	40.70</a:t>
            </a:r>
            <a:endParaRPr lang="en-US">
              <a:latin typeface="Calibri" pitchFamily="34" charset="0"/>
            </a:endParaRPr>
          </a:p>
          <a:p>
            <a:r>
              <a:rPr lang="en-US" u="sng">
                <a:latin typeface="Calibri" pitchFamily="34" charset="0"/>
              </a:rPr>
              <a:t>Total														86	100.0</a:t>
            </a:r>
            <a:r>
              <a:rPr lang="en-US">
                <a:latin typeface="Calibri" pitchFamily="34" charset="0"/>
              </a:rPr>
              <a:t>	</a:t>
            </a:r>
          </a:p>
        </p:txBody>
      </p:sp>
      <p:pic>
        <p:nvPicPr>
          <p:cNvPr id="23555" name="Picture 2"/>
          <p:cNvPicPr>
            <a:picLocks noChangeAspect="1" noChangeArrowheads="1"/>
          </p:cNvPicPr>
          <p:nvPr/>
        </p:nvPicPr>
        <p:blipFill>
          <a:blip r:embed="rId3"/>
          <a:srcRect/>
          <a:stretch>
            <a:fillRect/>
          </a:stretch>
        </p:blipFill>
        <p:spPr bwMode="auto">
          <a:xfrm>
            <a:off x="6750050" y="6407150"/>
            <a:ext cx="1957388" cy="228600"/>
          </a:xfrm>
          <a:prstGeom prst="rect">
            <a:avLst/>
          </a:prstGeom>
          <a:noFill/>
          <a:ln w="9525">
            <a:noFill/>
            <a:miter lim="800000"/>
            <a:headEnd/>
            <a:tailEnd/>
          </a:ln>
        </p:spPr>
      </p:pic>
      <p:sp>
        <p:nvSpPr>
          <p:cNvPr id="23556" name="Text Box 4"/>
          <p:cNvSpPr txBox="1">
            <a:spLocks noChangeArrowheads="1"/>
          </p:cNvSpPr>
          <p:nvPr/>
        </p:nvSpPr>
        <p:spPr bwMode="auto">
          <a:xfrm>
            <a:off x="6154738" y="5969000"/>
            <a:ext cx="2552700" cy="231775"/>
          </a:xfrm>
          <a:prstGeom prst="rect">
            <a:avLst/>
          </a:prstGeom>
          <a:noFill/>
          <a:ln w="9525">
            <a:noFill/>
            <a:miter lim="800000"/>
            <a:headEnd/>
            <a:tailEnd/>
          </a:ln>
        </p:spPr>
        <p:txBody>
          <a:bodyPr lIns="0" tIns="0" rIns="0" bIns="0"/>
          <a:lstStyle/>
          <a:p>
            <a:pPr>
              <a:tabLst>
                <a:tab pos="723900" algn="l"/>
                <a:tab pos="1447800" algn="l"/>
                <a:tab pos="2171700" algn="l"/>
                <a:tab pos="2895600" algn="l"/>
                <a:tab pos="3619500" algn="l"/>
              </a:tabLst>
            </a:pPr>
            <a:r>
              <a:rPr lang="en-GB" sz="1000">
                <a:solidFill>
                  <a:srgbClr val="000000"/>
                </a:solidFill>
                <a:ea typeface="ＭＳ Ｐゴシック"/>
                <a:cs typeface="msgothic"/>
              </a:rPr>
              <a:t>McCahill L E et al. JCO 2012;30:3223-3228</a:t>
            </a:r>
          </a:p>
        </p:txBody>
      </p:sp>
      <p:sp>
        <p:nvSpPr>
          <p:cNvPr id="23557" name="Text Box 5"/>
          <p:cNvSpPr txBox="1">
            <a:spLocks noChangeArrowheads="1"/>
          </p:cNvSpPr>
          <p:nvPr/>
        </p:nvSpPr>
        <p:spPr bwMode="auto">
          <a:xfrm>
            <a:off x="98425" y="6538912"/>
            <a:ext cx="4930775" cy="193675"/>
          </a:xfrm>
          <a:prstGeom prst="rect">
            <a:avLst/>
          </a:prstGeom>
          <a:noFill/>
          <a:ln w="9525">
            <a:noFill/>
            <a:miter lim="800000"/>
            <a:headEnd/>
            <a:tailEnd/>
          </a:ln>
        </p:spPr>
        <p:txBody>
          <a:bodyPr lIns="0" tIns="0" rIns="0" bIns="0"/>
          <a:lstStyle/>
          <a:p>
            <a:pPr marL="85725" indent="-85725">
              <a:tabLst>
                <a:tab pos="723900" algn="l"/>
                <a:tab pos="1447800" algn="l"/>
                <a:tab pos="2171700" algn="l"/>
                <a:tab pos="2895600" algn="l"/>
                <a:tab pos="3619500" algn="l"/>
                <a:tab pos="4343400" algn="l"/>
                <a:tab pos="5067300" algn="l"/>
              </a:tabLst>
            </a:pPr>
            <a:r>
              <a:rPr lang="en-GB" sz="900">
                <a:solidFill>
                  <a:srgbClr val="000000"/>
                </a:solidFill>
                <a:ea typeface="ＭＳ Ｐゴシック"/>
                <a:cs typeface="msgothic"/>
              </a:rPr>
              <a:t>©2012 by American Society of Clinical Oncology</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z="2800" b="1" dirty="0" smtClean="0"/>
              <a:t>Updates from ASCO 2013 </a:t>
            </a:r>
            <a:br>
              <a:rPr lang="en-US" sz="2800" b="1" dirty="0" smtClean="0"/>
            </a:br>
            <a:r>
              <a:rPr lang="en-US" sz="2800" b="1" dirty="0" smtClean="0"/>
              <a:t>Response Rate, Resection Rate and Biologics in MCRC</a:t>
            </a:r>
          </a:p>
        </p:txBody>
      </p:sp>
      <p:sp>
        <p:nvSpPr>
          <p:cNvPr id="3" name="Content Placeholder 2"/>
          <p:cNvSpPr>
            <a:spLocks noGrp="1"/>
          </p:cNvSpPr>
          <p:nvPr>
            <p:ph idx="1"/>
          </p:nvPr>
        </p:nvSpPr>
        <p:spPr/>
        <p:txBody>
          <a:bodyPr rtlCol="0">
            <a:noAutofit/>
          </a:bodyPr>
          <a:lstStyle/>
          <a:p>
            <a:pPr fontAlgn="auto">
              <a:spcAft>
                <a:spcPts val="0"/>
              </a:spcAft>
              <a:buFont typeface="Arial"/>
              <a:buChar char="•"/>
              <a:defRPr/>
            </a:pPr>
            <a:r>
              <a:rPr lang="en-US" sz="2200" dirty="0" smtClean="0"/>
              <a:t>A </a:t>
            </a:r>
            <a:r>
              <a:rPr lang="en-US" sz="2200" dirty="0"/>
              <a:t>randomized clinical trial of chemotherapy compared to chemotherapy in combination with cetuximab in k-RAS wild-type patients with operable metastases from colorectal cancer: The new EPOC study</a:t>
            </a:r>
            <a:r>
              <a:rPr lang="en-US" sz="2200" dirty="0" smtClean="0"/>
              <a:t>.</a:t>
            </a:r>
          </a:p>
          <a:p>
            <a:pPr lvl="1" fontAlgn="auto">
              <a:spcAft>
                <a:spcPts val="0"/>
              </a:spcAft>
              <a:buFont typeface="Arial"/>
              <a:buChar char="–"/>
              <a:defRPr/>
            </a:pPr>
            <a:r>
              <a:rPr lang="en-US" sz="2000" dirty="0" smtClean="0"/>
              <a:t>FOLFOX +/- </a:t>
            </a:r>
            <a:r>
              <a:rPr lang="en-US" sz="2000" dirty="0" err="1" smtClean="0"/>
              <a:t>Cetuximab</a:t>
            </a:r>
            <a:r>
              <a:rPr lang="en-US" sz="2000" dirty="0" smtClean="0"/>
              <a:t> (FOLFIRI +/- cetuximab if adjuvant FOLFOX)</a:t>
            </a:r>
          </a:p>
          <a:p>
            <a:pPr lvl="1" fontAlgn="auto">
              <a:spcAft>
                <a:spcPts val="0"/>
              </a:spcAft>
              <a:buFont typeface="Arial"/>
              <a:buChar char="–"/>
              <a:defRPr/>
            </a:pPr>
            <a:r>
              <a:rPr lang="en-US" sz="2000" dirty="0" smtClean="0"/>
              <a:t>PFS was worse in the cetuximab +FOLFOX arm (N=96; 14.8 months vs. 24.2 months, HR=1.5 with p&lt;0.048)</a:t>
            </a:r>
          </a:p>
          <a:p>
            <a:pPr lvl="1" fontAlgn="auto">
              <a:spcAft>
                <a:spcPts val="0"/>
              </a:spcAft>
              <a:buFont typeface="Arial"/>
              <a:buChar char="–"/>
              <a:defRPr/>
            </a:pPr>
            <a:r>
              <a:rPr lang="en-US" sz="2000" dirty="0" smtClean="0"/>
              <a:t>Similar results with FOLFIRI (but N=23)</a:t>
            </a:r>
          </a:p>
          <a:p>
            <a:pPr fontAlgn="auto">
              <a:spcAft>
                <a:spcPts val="0"/>
              </a:spcAft>
              <a:buFont typeface="Arial"/>
              <a:buChar char="•"/>
              <a:defRPr/>
            </a:pPr>
            <a:r>
              <a:rPr lang="en-US" sz="2200" dirty="0" smtClean="0"/>
              <a:t>Interpretation:</a:t>
            </a:r>
          </a:p>
          <a:p>
            <a:pPr lvl="1" fontAlgn="auto">
              <a:spcAft>
                <a:spcPts val="0"/>
              </a:spcAft>
              <a:buFont typeface="Arial"/>
              <a:buChar char="–"/>
              <a:defRPr/>
            </a:pPr>
            <a:r>
              <a:rPr lang="en-US" sz="2000" dirty="0" smtClean="0"/>
              <a:t>Confirms Cetuximab should </a:t>
            </a:r>
            <a:r>
              <a:rPr lang="en-US" sz="2000" u="sng" dirty="0" smtClean="0"/>
              <a:t>not</a:t>
            </a:r>
            <a:r>
              <a:rPr lang="en-US" sz="2000" dirty="0" smtClean="0"/>
              <a:t> be combined with </a:t>
            </a:r>
            <a:r>
              <a:rPr lang="en-US" sz="2000" dirty="0" err="1" smtClean="0"/>
              <a:t>oxaliplatin</a:t>
            </a:r>
            <a:r>
              <a:rPr lang="en-US" sz="2000" dirty="0" smtClean="0"/>
              <a:t> based regimens in </a:t>
            </a:r>
            <a:r>
              <a:rPr lang="en-US" sz="2000" dirty="0" err="1" smtClean="0"/>
              <a:t>mCRC</a:t>
            </a:r>
            <a:r>
              <a:rPr lang="en-US" sz="2000" dirty="0" smtClean="0"/>
              <a:t> (in line with NORDIC and COIN)</a:t>
            </a:r>
          </a:p>
          <a:p>
            <a:pPr lvl="1" fontAlgn="auto">
              <a:spcAft>
                <a:spcPts val="0"/>
              </a:spcAft>
              <a:buFont typeface="Arial"/>
              <a:buChar char="–"/>
              <a:defRPr/>
            </a:pPr>
            <a:r>
              <a:rPr lang="en-US" sz="2000" dirty="0" smtClean="0"/>
              <a:t>FOLFIRI arm N too small  (and contradicts CRYSTAL) – Results from FIRE-3 (next slide) more likely to be conclusive.</a:t>
            </a:r>
            <a:endParaRPr lang="en-US" sz="2000" dirty="0"/>
          </a:p>
        </p:txBody>
      </p:sp>
      <p:sp>
        <p:nvSpPr>
          <p:cNvPr id="25603" name="TextBox 3"/>
          <p:cNvSpPr txBox="1">
            <a:spLocks noChangeArrowheads="1"/>
          </p:cNvSpPr>
          <p:nvPr/>
        </p:nvSpPr>
        <p:spPr bwMode="auto">
          <a:xfrm>
            <a:off x="4618038" y="6411913"/>
            <a:ext cx="4397375" cy="307975"/>
          </a:xfrm>
          <a:prstGeom prst="rect">
            <a:avLst/>
          </a:prstGeom>
          <a:noFill/>
          <a:ln w="9525">
            <a:noFill/>
            <a:miter lim="800000"/>
            <a:headEnd/>
            <a:tailEnd/>
          </a:ln>
        </p:spPr>
        <p:txBody>
          <a:bodyPr wrap="none">
            <a:spAutoFit/>
          </a:bodyPr>
          <a:lstStyle/>
          <a:p>
            <a:r>
              <a:rPr lang="en-US" sz="1400">
                <a:solidFill>
                  <a:srgbClr val="000000"/>
                </a:solidFill>
                <a:latin typeface="Calibri" pitchFamily="34" charset="0"/>
              </a:rPr>
              <a:t>Primrose D</a:t>
            </a:r>
            <a:r>
              <a:rPr lang="en-US" sz="1400">
                <a:latin typeface="Calibri" pitchFamily="34" charset="0"/>
              </a:rPr>
              <a:t> et al ; </a:t>
            </a:r>
            <a:r>
              <a:rPr lang="ro-RO" sz="1400">
                <a:latin typeface="Calibri" pitchFamily="34" charset="0"/>
              </a:rPr>
              <a:t>J Clin Oncol 31, 2013 (suppl; abstr 3504)</a:t>
            </a:r>
            <a:endParaRPr lang="en-US" sz="1400">
              <a:latin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z="2800" b="1" dirty="0" smtClean="0"/>
              <a:t>Updates from ASCO 2013 </a:t>
            </a:r>
            <a:br>
              <a:rPr lang="en-US" sz="2800" b="1" dirty="0" smtClean="0"/>
            </a:br>
            <a:r>
              <a:rPr lang="en-US" sz="2800" b="1" dirty="0" smtClean="0"/>
              <a:t>Response Rate, Resection Rate and Biologics in MCRC</a:t>
            </a:r>
          </a:p>
        </p:txBody>
      </p:sp>
      <p:sp>
        <p:nvSpPr>
          <p:cNvPr id="3" name="Content Placeholder 2"/>
          <p:cNvSpPr>
            <a:spLocks noGrp="1"/>
          </p:cNvSpPr>
          <p:nvPr>
            <p:ph idx="1"/>
          </p:nvPr>
        </p:nvSpPr>
        <p:spPr/>
        <p:txBody>
          <a:bodyPr rtlCol="0">
            <a:normAutofit/>
          </a:bodyPr>
          <a:lstStyle/>
          <a:p>
            <a:pPr fontAlgn="auto">
              <a:spcAft>
                <a:spcPts val="0"/>
              </a:spcAft>
              <a:buFont typeface="Arial"/>
              <a:buChar char="•"/>
              <a:defRPr/>
            </a:pPr>
            <a:r>
              <a:rPr lang="en-US" sz="2400" dirty="0" smtClean="0"/>
              <a:t>Abstract </a:t>
            </a:r>
            <a:r>
              <a:rPr lang="en-US" sz="2400" dirty="0"/>
              <a:t>#LBA3506 (Heinemann V</a:t>
            </a:r>
            <a:r>
              <a:rPr lang="en-US" sz="2400" dirty="0" smtClean="0"/>
              <a:t>)</a:t>
            </a:r>
            <a:endParaRPr lang="en-US" sz="2400" dirty="0"/>
          </a:p>
          <a:p>
            <a:pPr lvl="1" fontAlgn="auto">
              <a:spcAft>
                <a:spcPts val="0"/>
              </a:spcAft>
              <a:buFont typeface="Arial"/>
              <a:buChar char="–"/>
              <a:defRPr/>
            </a:pPr>
            <a:r>
              <a:rPr lang="en-US" sz="2200" dirty="0"/>
              <a:t>Randomized comparison of FOLFIRI plus cetuximab versus FOLFIRI plus </a:t>
            </a:r>
            <a:r>
              <a:rPr lang="en-US" sz="2200" dirty="0" err="1"/>
              <a:t>bevacizumab</a:t>
            </a:r>
            <a:r>
              <a:rPr lang="en-US" sz="2200" dirty="0" smtClean="0"/>
              <a:t> as </a:t>
            </a:r>
            <a:r>
              <a:rPr lang="en-US" sz="2200" dirty="0"/>
              <a:t>first-line treatment of KRAS wild-type metastatic colorectal cancer: German AIO study KRK-0306 (FIRE-3</a:t>
            </a:r>
            <a:r>
              <a:rPr lang="en-US" sz="2200" dirty="0" smtClean="0"/>
              <a:t>)</a:t>
            </a:r>
          </a:p>
          <a:p>
            <a:pPr fontAlgn="auto">
              <a:spcAft>
                <a:spcPts val="0"/>
              </a:spcAft>
              <a:buFont typeface="Arial"/>
              <a:buChar char="•"/>
              <a:defRPr/>
            </a:pPr>
            <a:r>
              <a:rPr lang="en-US" sz="2400" dirty="0" smtClean="0"/>
              <a:t>Interpretation: FIRE-3 may </a:t>
            </a:r>
            <a:r>
              <a:rPr lang="en-US" sz="2400" dirty="0"/>
              <a:t>change the standard of how we treat patients with potentially resectable MCRC. It will be less likely to change how we treat patients with more extensive disease</a:t>
            </a:r>
            <a:r>
              <a:rPr lang="en-US" sz="2400" dirty="0" smtClean="0"/>
              <a:t>.</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p:cNvSpPr>
            <a:spLocks noGrp="1"/>
          </p:cNvSpPr>
          <p:nvPr>
            <p:ph type="title"/>
          </p:nvPr>
        </p:nvSpPr>
        <p:spPr>
          <a:xfrm>
            <a:off x="0" y="274638"/>
            <a:ext cx="9144000" cy="1143000"/>
          </a:xfrm>
        </p:spPr>
        <p:txBody>
          <a:bodyPr/>
          <a:lstStyle/>
          <a:p>
            <a:r>
              <a:rPr lang="en-US" sz="2800" b="1" smtClean="0"/>
              <a:t>Updates from ASCO 2013  </a:t>
            </a:r>
            <a:br>
              <a:rPr lang="en-US" sz="2800" b="1" smtClean="0"/>
            </a:br>
            <a:r>
              <a:rPr lang="en-US" sz="2800" b="1" smtClean="0"/>
              <a:t>Resecting the Primary in MCRC: The Debate Continues</a:t>
            </a:r>
          </a:p>
        </p:txBody>
      </p:sp>
      <p:sp>
        <p:nvSpPr>
          <p:cNvPr id="6" name="Content Placeholder 5"/>
          <p:cNvSpPr>
            <a:spLocks noGrp="1"/>
          </p:cNvSpPr>
          <p:nvPr>
            <p:ph idx="1"/>
          </p:nvPr>
        </p:nvSpPr>
        <p:spPr>
          <a:xfrm>
            <a:off x="457200" y="1536700"/>
            <a:ext cx="8572500" cy="5257800"/>
          </a:xfrm>
        </p:spPr>
        <p:txBody>
          <a:bodyPr>
            <a:noAutofit/>
          </a:bodyPr>
          <a:lstStyle/>
          <a:p>
            <a:pPr>
              <a:spcBef>
                <a:spcPts val="400"/>
              </a:spcBef>
            </a:pPr>
            <a:r>
              <a:rPr lang="en-US" sz="2100" dirty="0" smtClean="0"/>
              <a:t>Survival benefit and complications of primary tumor resection (PTR) in patients with stage IV colorectal cancer (CRC) in the era of modern chemotherapy: A systematic review and meta-analysis</a:t>
            </a:r>
            <a:r>
              <a:rPr lang="en-US" sz="2100" baseline="30000" dirty="0" smtClean="0"/>
              <a:t>1</a:t>
            </a:r>
            <a:r>
              <a:rPr lang="en-US" sz="2100" dirty="0" smtClean="0"/>
              <a:t>.</a:t>
            </a:r>
          </a:p>
          <a:p>
            <a:pPr lvl="1">
              <a:spcBef>
                <a:spcPts val="400"/>
              </a:spcBef>
            </a:pPr>
            <a:r>
              <a:rPr lang="en-US" sz="1900" dirty="0" smtClean="0"/>
              <a:t>10 retrospective studies included (N=2655)</a:t>
            </a:r>
          </a:p>
          <a:p>
            <a:pPr lvl="1">
              <a:spcBef>
                <a:spcPts val="400"/>
              </a:spcBef>
            </a:pPr>
            <a:r>
              <a:rPr lang="en-US" sz="1900" dirty="0" smtClean="0"/>
              <a:t>61% had PTR with </a:t>
            </a:r>
            <a:r>
              <a:rPr lang="en-US" sz="1900" dirty="0" err="1" smtClean="0"/>
              <a:t>mOS</a:t>
            </a:r>
            <a:r>
              <a:rPr lang="en-US" sz="1900" dirty="0" smtClean="0"/>
              <a:t> = 18.7 months vs. with </a:t>
            </a:r>
            <a:r>
              <a:rPr lang="en-US" sz="1900" dirty="0" err="1" smtClean="0"/>
              <a:t>mOS</a:t>
            </a:r>
            <a:r>
              <a:rPr lang="en-US" sz="1900" dirty="0" smtClean="0"/>
              <a:t> = 12.9 months for no PTR</a:t>
            </a:r>
          </a:p>
          <a:p>
            <a:pPr>
              <a:spcBef>
                <a:spcPts val="400"/>
              </a:spcBef>
            </a:pPr>
            <a:r>
              <a:rPr lang="en-US" sz="2100" dirty="0" smtClean="0"/>
              <a:t>Primary tumor resection in metastatic colorectal cancer (</a:t>
            </a:r>
            <a:r>
              <a:rPr lang="en-US" sz="2100" dirty="0" err="1" smtClean="0"/>
              <a:t>mCRC</a:t>
            </a:r>
            <a:r>
              <a:rPr lang="en-US" sz="2100" dirty="0" smtClean="0"/>
              <a:t>): A prospective cohort study</a:t>
            </a:r>
            <a:r>
              <a:rPr lang="en-US" sz="2100" baseline="30000" dirty="0" smtClean="0"/>
              <a:t>2</a:t>
            </a:r>
            <a:r>
              <a:rPr lang="en-US" sz="2100" dirty="0" smtClean="0"/>
              <a:t>.</a:t>
            </a:r>
          </a:p>
          <a:p>
            <a:pPr lvl="1">
              <a:spcBef>
                <a:spcPts val="400"/>
              </a:spcBef>
            </a:pPr>
            <a:r>
              <a:rPr lang="en-US" sz="1900" dirty="0" smtClean="0"/>
              <a:t>Clinician designed </a:t>
            </a:r>
            <a:r>
              <a:rPr lang="en-US" sz="1900" dirty="0" err="1" smtClean="0"/>
              <a:t>mCRC</a:t>
            </a:r>
            <a:r>
              <a:rPr lang="en-US" sz="1900" dirty="0" smtClean="0"/>
              <a:t> registry involving 15 Australian sites</a:t>
            </a:r>
          </a:p>
          <a:p>
            <a:pPr lvl="1">
              <a:spcBef>
                <a:spcPts val="400"/>
              </a:spcBef>
            </a:pPr>
            <a:r>
              <a:rPr lang="en-US" sz="1900" dirty="0" smtClean="0"/>
              <a:t>N=682 with median follow up of 20 months since 2009</a:t>
            </a:r>
          </a:p>
          <a:p>
            <a:pPr lvl="1">
              <a:spcBef>
                <a:spcPts val="400"/>
              </a:spcBef>
            </a:pPr>
            <a:r>
              <a:rPr lang="en-US" sz="1900" dirty="0" smtClean="0"/>
              <a:t>60% had PTR with a </a:t>
            </a:r>
            <a:r>
              <a:rPr lang="en-US" sz="1900" dirty="0" err="1" smtClean="0"/>
              <a:t>mOS</a:t>
            </a:r>
            <a:r>
              <a:rPr lang="en-US" sz="1900" dirty="0" smtClean="0"/>
              <a:t> = 21.3 </a:t>
            </a:r>
            <a:r>
              <a:rPr lang="en-US" sz="1900" dirty="0" err="1" smtClean="0"/>
              <a:t>mos</a:t>
            </a:r>
            <a:r>
              <a:rPr lang="en-US" sz="1900" dirty="0" smtClean="0"/>
              <a:t> vs. </a:t>
            </a:r>
            <a:r>
              <a:rPr lang="en-US" sz="1900" dirty="0" err="1" smtClean="0"/>
              <a:t>mOS</a:t>
            </a:r>
            <a:r>
              <a:rPr lang="en-US" sz="1900" dirty="0" smtClean="0"/>
              <a:t> = 16.8 months for no PTR </a:t>
            </a:r>
            <a:br>
              <a:rPr lang="en-US" sz="1900" dirty="0" smtClean="0"/>
            </a:br>
            <a:r>
              <a:rPr lang="en-US" sz="1900" dirty="0" smtClean="0"/>
              <a:t>(p&lt; 0.001)</a:t>
            </a:r>
          </a:p>
          <a:p>
            <a:pPr>
              <a:spcBef>
                <a:spcPts val="400"/>
              </a:spcBef>
            </a:pPr>
            <a:r>
              <a:rPr lang="en-US" sz="2100" dirty="0" smtClean="0"/>
              <a:t>Combined Interpretation: </a:t>
            </a:r>
          </a:p>
          <a:p>
            <a:pPr lvl="1">
              <a:spcBef>
                <a:spcPts val="400"/>
              </a:spcBef>
            </a:pPr>
            <a:r>
              <a:rPr lang="en-US" sz="1900" dirty="0" smtClean="0"/>
              <a:t>Interpretation of results limited by retrospective nature </a:t>
            </a:r>
          </a:p>
          <a:p>
            <a:pPr lvl="1">
              <a:spcBef>
                <a:spcPts val="400"/>
              </a:spcBef>
            </a:pPr>
            <a:r>
              <a:rPr lang="en-US" sz="1900" dirty="0" smtClean="0"/>
              <a:t>Differences likely related to selection bias</a:t>
            </a:r>
          </a:p>
        </p:txBody>
      </p:sp>
      <p:sp>
        <p:nvSpPr>
          <p:cNvPr id="27651" name="TextBox 1"/>
          <p:cNvSpPr txBox="1">
            <a:spLocks noChangeArrowheads="1"/>
          </p:cNvSpPr>
          <p:nvPr/>
        </p:nvSpPr>
        <p:spPr bwMode="auto">
          <a:xfrm>
            <a:off x="5500688" y="6323013"/>
            <a:ext cx="3409950" cy="431800"/>
          </a:xfrm>
          <a:prstGeom prst="rect">
            <a:avLst/>
          </a:prstGeom>
          <a:noFill/>
          <a:ln w="9525">
            <a:noFill/>
            <a:miter lim="800000"/>
            <a:headEnd/>
            <a:tailEnd/>
          </a:ln>
        </p:spPr>
        <p:txBody>
          <a:bodyPr wrap="none">
            <a:spAutoFit/>
          </a:bodyPr>
          <a:lstStyle/>
          <a:p>
            <a:r>
              <a:rPr lang="ro-RO" sz="1100" baseline="30000" dirty="0">
                <a:latin typeface="Calibri" pitchFamily="34" charset="0"/>
              </a:rPr>
              <a:t>1</a:t>
            </a:r>
            <a:r>
              <a:rPr lang="ro-RO" sz="1100" dirty="0">
                <a:latin typeface="Calibri" pitchFamily="34" charset="0"/>
              </a:rPr>
              <a:t>Ahmed S et al; J Clin Oncol 31, 2013 (suppl; abstr 3580)</a:t>
            </a:r>
          </a:p>
          <a:p>
            <a:r>
              <a:rPr lang="ro-RO" sz="1100" baseline="30000" dirty="0">
                <a:latin typeface="Calibri" pitchFamily="34" charset="0"/>
              </a:rPr>
              <a:t>2</a:t>
            </a:r>
            <a:r>
              <a:rPr lang="ro-RO" sz="1100" dirty="0">
                <a:latin typeface="Calibri" pitchFamily="34" charset="0"/>
              </a:rPr>
              <a:t>Wong SF et al ; J Clin Oncol 31, 2013 (suppl; abstr 3584)</a:t>
            </a:r>
            <a:endParaRPr lang="en-US" sz="1100" dirty="0">
              <a:latin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0"/>
            <a:ext cx="8229600" cy="1143000"/>
          </a:xfrm>
        </p:spPr>
        <p:txBody>
          <a:bodyPr/>
          <a:lstStyle/>
          <a:p>
            <a:r>
              <a:rPr lang="en-US" dirty="0" smtClean="0"/>
              <a:t>Conclusions: Key Points</a:t>
            </a:r>
          </a:p>
        </p:txBody>
      </p:sp>
      <p:sp>
        <p:nvSpPr>
          <p:cNvPr id="3" name="Content Placeholder 2"/>
          <p:cNvSpPr>
            <a:spLocks noGrp="1"/>
          </p:cNvSpPr>
          <p:nvPr>
            <p:ph idx="1"/>
          </p:nvPr>
        </p:nvSpPr>
        <p:spPr>
          <a:xfrm>
            <a:off x="457200" y="1066800"/>
            <a:ext cx="8229600" cy="5359400"/>
          </a:xfrm>
        </p:spPr>
        <p:txBody>
          <a:bodyPr>
            <a:noAutofit/>
          </a:bodyPr>
          <a:lstStyle/>
          <a:p>
            <a:pPr>
              <a:spcBef>
                <a:spcPts val="400"/>
              </a:spcBef>
            </a:pPr>
            <a:r>
              <a:rPr lang="en-US" sz="2100" dirty="0" smtClean="0"/>
              <a:t>Indications for primary tumor resection in potentially </a:t>
            </a:r>
            <a:r>
              <a:rPr lang="en-US" sz="2100" dirty="0" err="1" smtClean="0"/>
              <a:t>resectable</a:t>
            </a:r>
            <a:r>
              <a:rPr lang="en-US" sz="2100" dirty="0" smtClean="0"/>
              <a:t> synchronous metastatic Colon or Rectal Cancer in the following settings:</a:t>
            </a:r>
          </a:p>
          <a:p>
            <a:pPr lvl="1">
              <a:spcBef>
                <a:spcPts val="400"/>
              </a:spcBef>
            </a:pPr>
            <a:r>
              <a:rPr lang="en-US" sz="1900" dirty="0" smtClean="0"/>
              <a:t>Imminent risk of obstruction or significant bleeding,</a:t>
            </a:r>
          </a:p>
          <a:p>
            <a:pPr lvl="1">
              <a:spcBef>
                <a:spcPts val="400"/>
              </a:spcBef>
            </a:pPr>
            <a:r>
              <a:rPr lang="en-US" sz="1900" dirty="0" smtClean="0">
                <a:sym typeface="Wingdings" pitchFamily="2" charset="2"/>
              </a:rPr>
              <a:t>Metastatic disease (is or) becomes </a:t>
            </a:r>
            <a:r>
              <a:rPr lang="en-US" sz="1900" dirty="0" err="1" smtClean="0">
                <a:sym typeface="Wingdings" pitchFamily="2" charset="2"/>
              </a:rPr>
              <a:t>resectable</a:t>
            </a:r>
            <a:r>
              <a:rPr lang="en-US" sz="1900" dirty="0" smtClean="0">
                <a:sym typeface="Wingdings" pitchFamily="2" charset="2"/>
              </a:rPr>
              <a:t>, then synchronized or staged resection of primary and metastatic disease,</a:t>
            </a:r>
          </a:p>
          <a:p>
            <a:pPr lvl="1">
              <a:spcBef>
                <a:spcPts val="400"/>
              </a:spcBef>
            </a:pPr>
            <a:r>
              <a:rPr lang="en-US" sz="1900" dirty="0" smtClean="0">
                <a:sym typeface="Wingdings" pitchFamily="2" charset="2"/>
              </a:rPr>
              <a:t>Otherwise resection of the primary should be strongly discouraged </a:t>
            </a:r>
          </a:p>
          <a:p>
            <a:pPr marL="342900" lvl="2" indent="-342900">
              <a:spcBef>
                <a:spcPts val="400"/>
              </a:spcBef>
            </a:pPr>
            <a:r>
              <a:rPr lang="en-US" sz="2100" dirty="0" smtClean="0"/>
              <a:t>Choice of biologic combined to chemotherapy in the first-line setting in KRAS WT </a:t>
            </a:r>
            <a:r>
              <a:rPr lang="en-US" sz="2100" dirty="0" err="1" smtClean="0"/>
              <a:t>mCRC</a:t>
            </a:r>
            <a:r>
              <a:rPr lang="en-US" sz="2100" dirty="0" smtClean="0"/>
              <a:t> may be dictated by improved  response rate (if PFS/OS equivalent) only when potentially </a:t>
            </a:r>
            <a:r>
              <a:rPr lang="en-US" sz="2100" dirty="0" err="1" smtClean="0"/>
              <a:t>resectable</a:t>
            </a:r>
            <a:r>
              <a:rPr lang="en-US" sz="2100" dirty="0" smtClean="0"/>
              <a:t> metastatic disease.</a:t>
            </a:r>
          </a:p>
          <a:p>
            <a:pPr marL="800100" lvl="3" indent="-342900">
              <a:spcBef>
                <a:spcPts val="400"/>
              </a:spcBef>
            </a:pPr>
            <a:r>
              <a:rPr lang="en-US" sz="1900" dirty="0" smtClean="0"/>
              <a:t>VEGF vs. EGFR inhibitors? </a:t>
            </a:r>
          </a:p>
          <a:p>
            <a:pPr marL="800100" lvl="3" indent="-342900">
              <a:spcBef>
                <a:spcPts val="400"/>
              </a:spcBef>
            </a:pPr>
            <a:r>
              <a:rPr lang="en-US" sz="1900" dirty="0" smtClean="0"/>
              <a:t>With more extensive metastatic disease, </a:t>
            </a:r>
            <a:r>
              <a:rPr lang="en-US" sz="1900" dirty="0" err="1" smtClean="0"/>
              <a:t>bevacizumab</a:t>
            </a:r>
            <a:r>
              <a:rPr lang="en-US" sz="1900" dirty="0" smtClean="0"/>
              <a:t> remains preferable (toxicity profile).</a:t>
            </a:r>
          </a:p>
          <a:p>
            <a:pPr>
              <a:spcBef>
                <a:spcPts val="400"/>
              </a:spcBef>
            </a:pPr>
            <a:r>
              <a:rPr lang="en-US" sz="2100" dirty="0" smtClean="0"/>
              <a:t>Rectal primary disease may necessitate the addition of radiation in the presence of significant symptoms or a potentially curative setting. </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fontAlgn="auto">
              <a:spcBef>
                <a:spcPts val="0"/>
              </a:spcBef>
              <a:spcAft>
                <a:spcPct val="20000"/>
              </a:spcAft>
              <a:buClr>
                <a:srgbClr val="1F497D"/>
              </a:buClr>
              <a:buSzPct val="80000"/>
              <a:buFont typeface="Wingdings" charset="0"/>
              <a:buNone/>
            </a:pPr>
            <a:r>
              <a:rPr lang="en-US" sz="2000" b="1" dirty="0">
                <a:solidFill>
                  <a:srgbClr val="EFC53D"/>
                </a:solidFill>
                <a:latin typeface="Arial" charset="0"/>
              </a:rPr>
              <a:t>Moderator</a:t>
            </a:r>
            <a:r>
              <a:rPr lang="en-US" sz="1800" b="1" dirty="0">
                <a:solidFill>
                  <a:prstClr val="black"/>
                </a:solidFill>
                <a:latin typeface="Arial" charset="0"/>
              </a:rPr>
              <a:t/>
            </a:r>
            <a:br>
              <a:rPr lang="en-US" sz="1800" b="1" dirty="0">
                <a:solidFill>
                  <a:prstClr val="black"/>
                </a:solidFill>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fontAlgn="auto">
              <a:spcBef>
                <a:spcPts val="0"/>
              </a:spcBef>
              <a:spcAft>
                <a:spcPts val="0"/>
              </a:spcAft>
            </a:pPr>
            <a:r>
              <a:rPr lang="en-US" sz="1800" b="1" dirty="0">
                <a:solidFill>
                  <a:srgbClr val="FFFFFF"/>
                </a:solidFill>
                <a:latin typeface="Arial" charset="0"/>
                <a:ea typeface="ヒラギノ角ゴ Pro W3" charset="0"/>
                <a:cs typeface="ヒラギノ角ゴ Pro W3" charset="0"/>
              </a:rPr>
              <a:t>Eric Van </a:t>
            </a:r>
            <a:r>
              <a:rPr lang="en-US" sz="1800" b="1" dirty="0" err="1">
                <a:solidFill>
                  <a:srgbClr val="FFFFFF"/>
                </a:solidFill>
                <a:latin typeface="Arial" charset="0"/>
                <a:ea typeface="ヒラギノ角ゴ Pro W3" charset="0"/>
                <a:cs typeface="ヒラギノ角ゴ Pro W3" charset="0"/>
              </a:rPr>
              <a:t>Cutsem</a:t>
            </a:r>
            <a:r>
              <a:rPr lang="en-US" sz="1800" b="1" dirty="0">
                <a:solidFill>
                  <a:srgbClr val="FFFFFF"/>
                </a:solidFill>
                <a:latin typeface="Arial" charset="0"/>
                <a:ea typeface="ヒラギノ角ゴ Pro W3" charset="0"/>
                <a:cs typeface="ヒラギノ角ゴ Pro W3" charset="0"/>
              </a:rPr>
              <a:t>, MD, PhD</a:t>
            </a:r>
          </a:p>
          <a:p>
            <a:pPr fontAlgn="auto">
              <a:spcBef>
                <a:spcPts val="0"/>
              </a:spcBef>
              <a:spcAft>
                <a:spcPts val="0"/>
              </a:spcAft>
            </a:pPr>
            <a:r>
              <a:rPr lang="en-US" sz="1800" b="1" dirty="0" err="1">
                <a:solidFill>
                  <a:srgbClr val="FFFFFF"/>
                </a:solidFill>
                <a:latin typeface="Arial" charset="0"/>
                <a:ea typeface="ヒラギノ角ゴ Pro W3" charset="0"/>
                <a:cs typeface="ヒラギノ角ゴ Pro W3" charset="0"/>
              </a:rPr>
              <a:t>Tanios</a:t>
            </a:r>
            <a:r>
              <a:rPr lang="en-US" sz="1800" b="1" dirty="0">
                <a:solidFill>
                  <a:srgbClr val="FFFFFF"/>
                </a:solidFill>
                <a:latin typeface="Arial" charset="0"/>
                <a:ea typeface="ヒラギノ角ゴ Pro W3" charset="0"/>
                <a:cs typeface="ヒラギノ角ゴ Pro W3" charset="0"/>
              </a:rPr>
              <a:t> </a:t>
            </a:r>
            <a:r>
              <a:rPr lang="en-US" sz="1800" b="1" dirty="0" err="1">
                <a:solidFill>
                  <a:srgbClr val="FFFFFF"/>
                </a:solidFill>
                <a:latin typeface="Arial" charset="0"/>
                <a:ea typeface="ヒラギノ角ゴ Pro W3" charset="0"/>
                <a:cs typeface="ヒラギノ角ゴ Pro W3" charset="0"/>
              </a:rPr>
              <a:t>Bekaii</a:t>
            </a:r>
            <a:r>
              <a:rPr lang="en-US" sz="1800" b="1">
                <a:solidFill>
                  <a:srgbClr val="FFFFFF"/>
                </a:solidFill>
                <a:latin typeface="Arial" charset="0"/>
                <a:ea typeface="ヒラギノ角ゴ Pro W3" charset="0"/>
                <a:cs typeface="ヒラギノ角ゴ Pro W3" charset="0"/>
              </a:rPr>
              <a:t>-Saab, MD</a:t>
            </a:r>
            <a:endParaRPr lang="en-US" sz="1800" b="1" dirty="0">
              <a:solidFill>
                <a:srgbClr val="FFFFFF"/>
              </a:solidFill>
              <a:latin typeface="Arial" charset="0"/>
              <a:ea typeface="ヒラギノ角ゴ Pro W3" charset="0"/>
              <a:cs typeface="ヒラギノ角ゴ Pro W3" charset="0"/>
            </a:endParaRP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Charles S Fuchs, MD, MPH</a:t>
            </a:r>
          </a:p>
          <a:p>
            <a:pPr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Alan P </a:t>
            </a:r>
            <a:r>
              <a:rPr lang="en-US" b="1" dirty="0" err="1">
                <a:solidFill>
                  <a:srgbClr val="FFFFFF"/>
                </a:solidFill>
                <a:latin typeface="Arial" pitchFamily="1" charset="0"/>
                <a:ea typeface="ヒラギノ角ゴ Pro W3" pitchFamily="1" charset="-128"/>
                <a:cs typeface="ヒラギノ角ゴ Pro W3" pitchFamily="1" charset="-128"/>
              </a:rPr>
              <a:t>Venook</a:t>
            </a:r>
            <a:r>
              <a:rPr lang="en-US" b="1" dirty="0">
                <a:solidFill>
                  <a:srgbClr val="FFFFFF"/>
                </a:solidFill>
                <a:latin typeface="Arial" pitchFamily="1" charset="0"/>
                <a:ea typeface="ヒラギノ角ゴ Pro W3" pitchFamily="1" charset="-128"/>
                <a:cs typeface="ヒラギノ角ゴ Pro W3" pitchFamily="1" charset="-128"/>
              </a:rPr>
              <a:t>, MD</a:t>
            </a:r>
          </a:p>
          <a:p>
            <a:pPr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Axel </a:t>
            </a:r>
            <a:r>
              <a:rPr lang="en-US" b="1" dirty="0" err="1">
                <a:solidFill>
                  <a:srgbClr val="FFFFFF"/>
                </a:solidFill>
                <a:latin typeface="Arial" pitchFamily="1" charset="0"/>
                <a:ea typeface="ヒラギノ角ゴ Pro W3" pitchFamily="1" charset="-128"/>
                <a:cs typeface="ヒラギノ角ゴ Pro W3" pitchFamily="1" charset="-128"/>
              </a:rPr>
              <a:t>Grothey</a:t>
            </a:r>
            <a:r>
              <a:rPr lang="en-US" b="1" dirty="0">
                <a:solidFill>
                  <a:srgbClr val="FFFFFF"/>
                </a:solidFill>
                <a:latin typeface="Arial" pitchFamily="1" charset="0"/>
                <a:ea typeface="ヒラギノ角ゴ Pro W3" pitchFamily="1" charset="-128"/>
                <a:cs typeface="ヒラギノ角ゴ Pro W3" pitchFamily="1" charset="-128"/>
              </a:rPr>
              <a:t>,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fontAlgn="auto">
              <a:spcBef>
                <a:spcPts val="0"/>
              </a:spcBef>
              <a:spcAft>
                <a:spcPts val="0"/>
              </a:spcAft>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fontAlgn="auto">
              <a:spcBef>
                <a:spcPts val="0"/>
              </a:spcBef>
              <a:spcAft>
                <a:spcPts val="0"/>
              </a:spcAft>
              <a:defRPr/>
            </a:pPr>
            <a:r>
              <a:rPr lang="en-US" sz="3200" b="1" dirty="0">
                <a:solidFill>
                  <a:srgbClr val="FFFFFF"/>
                </a:solidFill>
                <a:latin typeface="Arial" pitchFamily="1" charset="0"/>
                <a:ea typeface="ヒラギノ角ゴ Pro W3" pitchFamily="1" charset="-128"/>
                <a:cs typeface="ヒラギノ角ゴ Pro W3" pitchFamily="1" charset="-128"/>
              </a:rPr>
              <a:t>Second Opinion</a:t>
            </a:r>
          </a:p>
          <a:p>
            <a:pPr algn="ctr" fontAlgn="auto">
              <a:spcBef>
                <a:spcPts val="0"/>
              </a:spcBef>
              <a:spcAft>
                <a:spcPts val="0"/>
              </a:spcAft>
              <a:defRPr/>
            </a:pPr>
            <a:r>
              <a:rPr lang="en-US" sz="2800" b="1" dirty="0">
                <a:solidFill>
                  <a:srgbClr val="EFC53D"/>
                </a:solidFill>
                <a:latin typeface="Arial" pitchFamily="1" charset="0"/>
                <a:ea typeface="ヒラギノ角ゴ Pro W3" pitchFamily="1" charset="-128"/>
                <a:cs typeface="ヒラギノ角ゴ Pro W3" pitchFamily="1" charset="-128"/>
              </a:rPr>
              <a:t>An Interactive Case-Based Symposium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on the Management of Patients with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Metastatic Colorectal Cancer</a:t>
            </a:r>
            <a:r>
              <a:rPr lang="en-US" b="1" dirty="0">
                <a:solidFill>
                  <a:srgbClr val="EFC53D"/>
                </a:solidFill>
                <a:latin typeface="Arial" pitchFamily="1" charset="0"/>
                <a:ea typeface="ＭＳ Ｐゴシック" pitchFamily="1" charset="-128"/>
                <a:cs typeface="ＭＳ Ｐゴシック" pitchFamily="1" charset="-128"/>
              </a:rPr>
              <a:t/>
            </a:r>
            <a:br>
              <a:rPr lang="en-US" b="1" dirty="0">
                <a:solidFill>
                  <a:srgbClr val="EFC53D"/>
                </a:solidFill>
                <a:latin typeface="Arial" pitchFamily="1" charset="0"/>
                <a:ea typeface="ＭＳ Ｐゴシック" pitchFamily="1" charset="-128"/>
                <a:cs typeface="ＭＳ Ｐゴシック" pitchFamily="1" charset="-128"/>
              </a:rPr>
            </a:br>
            <a:r>
              <a:rPr lang="en-US" sz="1400" b="1" dirty="0">
                <a:solidFill>
                  <a:prstClr val="white"/>
                </a:solidFill>
                <a:latin typeface="Arial" pitchFamily="1" charset="0"/>
                <a:ea typeface="ヒラギノ角ゴ Pro W3" pitchFamily="1" charset="-128"/>
                <a:cs typeface="ヒラギノ角ゴ Pro W3" pitchFamily="1" charset="-128"/>
              </a:rPr>
              <a:t/>
            </a:r>
            <a:br>
              <a:rPr lang="en-US" sz="1400" b="1" dirty="0">
                <a:solidFill>
                  <a:prstClr val="white"/>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Saturday, June 1, 2013</a:t>
            </a:r>
          </a:p>
          <a:p>
            <a:pPr algn="ctr"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7:00 PM – 9:00 PM</a:t>
            </a:r>
          </a:p>
          <a:p>
            <a:pPr algn="ctr"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Case from </a:t>
            </a:r>
            <a:r>
              <a:rPr lang="en-US" dirty="0" smtClean="0"/>
              <a:t>the practice </a:t>
            </a:r>
            <a:r>
              <a:rPr lang="en-US" smtClean="0"/>
              <a:t>of </a:t>
            </a:r>
            <a:r>
              <a:rPr lang="en-US"/>
              <a:t>Allan Freedman, </a:t>
            </a:r>
            <a:r>
              <a:rPr lang="en-US" smtClean="0"/>
              <a:t>MD</a:t>
            </a:r>
            <a:endParaRPr lang="en-US" dirty="0"/>
          </a:p>
        </p:txBody>
      </p:sp>
      <p:sp>
        <p:nvSpPr>
          <p:cNvPr id="3" name="Content Placeholder 2"/>
          <p:cNvSpPr>
            <a:spLocks noGrp="1"/>
          </p:cNvSpPr>
          <p:nvPr>
            <p:ph idx="1"/>
          </p:nvPr>
        </p:nvSpPr>
        <p:spPr/>
        <p:txBody>
          <a:bodyPr>
            <a:normAutofit/>
          </a:bodyPr>
          <a:lstStyle/>
          <a:p>
            <a:r>
              <a:rPr lang="en-US" dirty="0"/>
              <a:t>A 57-year-old man presented with </a:t>
            </a:r>
            <a:r>
              <a:rPr lang="en-US" dirty="0" smtClean="0"/>
              <a:t>constipation, rectal bleeding and change in stool caliber</a:t>
            </a:r>
          </a:p>
          <a:p>
            <a:endParaRPr lang="en-US" dirty="0" smtClean="0"/>
          </a:p>
          <a:p>
            <a:r>
              <a:rPr lang="en-US" dirty="0" smtClean="0"/>
              <a:t>Colonoscopy/CT scan revealed a </a:t>
            </a:r>
            <a:r>
              <a:rPr lang="en-US" dirty="0"/>
              <a:t>lower-rectal</a:t>
            </a:r>
            <a:r>
              <a:rPr lang="en-US" dirty="0" smtClean="0"/>
              <a:t> KRAS wild-type adenocarcinoma along </a:t>
            </a:r>
            <a:r>
              <a:rPr lang="en-US" dirty="0"/>
              <a:t>with </a:t>
            </a:r>
            <a:r>
              <a:rPr lang="en-US" dirty="0" smtClean="0"/>
              <a:t>extensive </a:t>
            </a:r>
            <a:r>
              <a:rPr lang="en-US" dirty="0" err="1" smtClean="0"/>
              <a:t>adenopathy</a:t>
            </a:r>
            <a:r>
              <a:rPr lang="en-US" dirty="0" smtClean="0"/>
              <a:t> </a:t>
            </a:r>
            <a:r>
              <a:rPr lang="en-US" dirty="0"/>
              <a:t>and a liver </a:t>
            </a:r>
            <a:r>
              <a:rPr lang="en-US" dirty="0" smtClean="0"/>
              <a:t>lesion</a:t>
            </a:r>
          </a:p>
          <a:p>
            <a:endParaRPr lang="en-US" dirty="0"/>
          </a:p>
          <a:p>
            <a:r>
              <a:rPr lang="en-US" dirty="0" smtClean="0"/>
              <a:t>FOLFOX</a:t>
            </a:r>
            <a:r>
              <a:rPr lang="en-US" dirty="0"/>
              <a:t>/</a:t>
            </a:r>
            <a:r>
              <a:rPr lang="en-US" dirty="0" err="1"/>
              <a:t>bev</a:t>
            </a:r>
            <a:r>
              <a:rPr lang="en-US" dirty="0"/>
              <a:t> was administered with </a:t>
            </a:r>
            <a:r>
              <a:rPr lang="en-US" dirty="0" smtClean="0"/>
              <a:t>near-complete</a:t>
            </a:r>
            <a:r>
              <a:rPr lang="en-US" dirty="0"/>
              <a:t> </a:t>
            </a:r>
            <a:r>
              <a:rPr lang="en-US" dirty="0" smtClean="0"/>
              <a:t>remission</a:t>
            </a:r>
            <a:endParaRPr lang="en-US" dirty="0"/>
          </a:p>
        </p:txBody>
      </p:sp>
    </p:spTree>
    <p:extLst>
      <p:ext uri="{BB962C8B-B14F-4D97-AF65-F5344CB8AC3E}">
        <p14:creationId xmlns:p14="http://schemas.microsoft.com/office/powerpoint/2010/main" val="12093716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1085850"/>
            <a:ext cx="7772400" cy="1470025"/>
          </a:xfrm>
        </p:spPr>
        <p:txBody>
          <a:bodyPr/>
          <a:lstStyle/>
          <a:p>
            <a:r>
              <a:rPr lang="en-US" sz="3200" smtClean="0"/>
              <a:t>TREATMENT OF PATIENTS WITH SYNCHRONOUS PRIMARY COLON OR RECTAL CANCER AND METASTATIC DISEASE</a:t>
            </a:r>
          </a:p>
        </p:txBody>
      </p:sp>
      <p:sp>
        <p:nvSpPr>
          <p:cNvPr id="3" name="Subtitle 2"/>
          <p:cNvSpPr>
            <a:spLocks noGrp="1"/>
          </p:cNvSpPr>
          <p:nvPr>
            <p:ph type="subTitle" idx="1"/>
          </p:nvPr>
        </p:nvSpPr>
        <p:spPr>
          <a:xfrm>
            <a:off x="1371600" y="3224213"/>
            <a:ext cx="6400800" cy="1752600"/>
          </a:xfrm>
        </p:spPr>
        <p:txBody>
          <a:bodyPr rtlCol="0">
            <a:normAutofit fontScale="55000" lnSpcReduction="20000"/>
          </a:bodyPr>
          <a:lstStyle/>
          <a:p>
            <a:pPr fontAlgn="auto">
              <a:spcAft>
                <a:spcPts val="0"/>
              </a:spcAft>
              <a:buFont typeface="Arial"/>
              <a:buNone/>
              <a:defRPr/>
            </a:pPr>
            <a:r>
              <a:rPr lang="en-US" sz="3600" b="1" dirty="0" smtClean="0">
                <a:solidFill>
                  <a:schemeClr val="tx1"/>
                </a:solidFill>
              </a:rPr>
              <a:t>Tanios </a:t>
            </a:r>
            <a:r>
              <a:rPr lang="en-US" sz="3600" b="1" dirty="0" err="1" smtClean="0">
                <a:solidFill>
                  <a:schemeClr val="tx1"/>
                </a:solidFill>
              </a:rPr>
              <a:t>Bekaii</a:t>
            </a:r>
            <a:r>
              <a:rPr lang="en-US" sz="3600" b="1" dirty="0" smtClean="0">
                <a:solidFill>
                  <a:schemeClr val="tx1"/>
                </a:solidFill>
              </a:rPr>
              <a:t>-Saab, MD</a:t>
            </a:r>
          </a:p>
          <a:p>
            <a:pPr fontAlgn="auto">
              <a:spcAft>
                <a:spcPts val="0"/>
              </a:spcAft>
              <a:buFont typeface="Arial"/>
              <a:buNone/>
              <a:defRPr/>
            </a:pPr>
            <a:r>
              <a:rPr lang="en-US" dirty="0" smtClean="0">
                <a:solidFill>
                  <a:schemeClr val="tx1"/>
                </a:solidFill>
              </a:rPr>
              <a:t>Section Chief, GI Oncology </a:t>
            </a:r>
          </a:p>
          <a:p>
            <a:pPr fontAlgn="auto">
              <a:spcAft>
                <a:spcPts val="0"/>
              </a:spcAft>
              <a:buFont typeface="Arial"/>
              <a:buNone/>
              <a:defRPr/>
            </a:pPr>
            <a:r>
              <a:rPr lang="en-US" dirty="0" smtClean="0">
                <a:solidFill>
                  <a:schemeClr val="tx1"/>
                </a:solidFill>
              </a:rPr>
              <a:t>Chair , DSRG OSUCCC</a:t>
            </a:r>
          </a:p>
          <a:p>
            <a:pPr fontAlgn="auto">
              <a:spcAft>
                <a:spcPts val="0"/>
              </a:spcAft>
              <a:buFont typeface="Arial"/>
              <a:buNone/>
              <a:defRPr/>
            </a:pPr>
            <a:r>
              <a:rPr lang="en-US" dirty="0" smtClean="0">
                <a:solidFill>
                  <a:schemeClr val="tx1"/>
                </a:solidFill>
              </a:rPr>
              <a:t>Associate Professor of Medicine and Pharmacology</a:t>
            </a:r>
          </a:p>
          <a:p>
            <a:pPr fontAlgn="auto">
              <a:spcAft>
                <a:spcPts val="0"/>
              </a:spcAft>
              <a:buFont typeface="Arial"/>
              <a:buNone/>
              <a:defRPr/>
            </a:pPr>
            <a:r>
              <a:rPr lang="en-US" dirty="0" smtClean="0">
                <a:solidFill>
                  <a:schemeClr val="tx1"/>
                </a:solidFill>
              </a:rPr>
              <a:t>The Ohio State University – James Cancer Hospital</a:t>
            </a:r>
          </a:p>
          <a:p>
            <a:pPr fontAlgn="auto">
              <a:spcAft>
                <a:spcPts val="0"/>
              </a:spcAft>
              <a:buFont typeface="Arial"/>
              <a:buNone/>
              <a:defRPr/>
            </a:pPr>
            <a:r>
              <a:rPr lang="en-US" dirty="0" smtClean="0">
                <a:solidFill>
                  <a:schemeClr val="tx1"/>
                </a:solidFill>
              </a:rPr>
              <a:t>Columbus , OH</a:t>
            </a:r>
            <a:endParaRPr lang="en-US"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503238"/>
            <a:ext cx="8229600" cy="6096772"/>
          </a:xfrm>
        </p:spPr>
        <p:txBody>
          <a:bodyPr rtlCol="0">
            <a:noAutofit/>
          </a:bodyPr>
          <a:lstStyle/>
          <a:p>
            <a:pPr fontAlgn="auto">
              <a:spcBef>
                <a:spcPts val="600"/>
              </a:spcBef>
              <a:spcAft>
                <a:spcPts val="0"/>
              </a:spcAft>
              <a:buFont typeface="Arial"/>
              <a:buChar char="•"/>
              <a:defRPr/>
            </a:pPr>
            <a:r>
              <a:rPr lang="en-US" sz="2300" b="1" i="1" dirty="0" smtClean="0"/>
              <a:t>PRESENTATION </a:t>
            </a:r>
            <a:r>
              <a:rPr lang="en-US" sz="2300" b="1" i="1" dirty="0"/>
              <a:t>TOPICS:</a:t>
            </a:r>
            <a:endParaRPr lang="en-US" sz="2300" dirty="0"/>
          </a:p>
          <a:p>
            <a:pPr lvl="1" fontAlgn="auto">
              <a:lnSpc>
                <a:spcPct val="120000"/>
              </a:lnSpc>
              <a:spcBef>
                <a:spcPts val="600"/>
              </a:spcBef>
              <a:spcAft>
                <a:spcPts val="0"/>
              </a:spcAft>
              <a:buFont typeface="Arial"/>
              <a:buChar char="–"/>
              <a:defRPr/>
            </a:pPr>
            <a:r>
              <a:rPr lang="en-US" sz="2300" dirty="0"/>
              <a:t>How should the primary tumor (if asymptomatic) be managed in the presence of synchronous metastases that are potentially curable or </a:t>
            </a:r>
            <a:r>
              <a:rPr lang="en-US" sz="2300" dirty="0" smtClean="0"/>
              <a:t>non-curable</a:t>
            </a:r>
            <a:r>
              <a:rPr lang="en-US" sz="2300" dirty="0"/>
              <a:t>? </a:t>
            </a:r>
            <a:endParaRPr lang="en-US" sz="2300" dirty="0" smtClean="0"/>
          </a:p>
          <a:p>
            <a:pPr lvl="2" fontAlgn="auto">
              <a:lnSpc>
                <a:spcPct val="120000"/>
              </a:lnSpc>
              <a:spcBef>
                <a:spcPts val="600"/>
              </a:spcBef>
              <a:spcAft>
                <a:spcPts val="0"/>
              </a:spcAft>
              <a:buFont typeface="Arial"/>
              <a:buChar char="•"/>
              <a:defRPr/>
            </a:pPr>
            <a:r>
              <a:rPr lang="en-US" sz="2300" dirty="0" smtClean="0"/>
              <a:t>Does </a:t>
            </a:r>
            <a:r>
              <a:rPr lang="en-US" sz="2300" dirty="0"/>
              <a:t>your approach change if the patient has colon versus rectal cancer?</a:t>
            </a:r>
          </a:p>
          <a:p>
            <a:pPr lvl="1" fontAlgn="auto">
              <a:lnSpc>
                <a:spcPct val="120000"/>
              </a:lnSpc>
              <a:spcBef>
                <a:spcPts val="600"/>
              </a:spcBef>
              <a:spcAft>
                <a:spcPts val="0"/>
              </a:spcAft>
              <a:buFont typeface="Arial"/>
              <a:buChar char="–"/>
              <a:defRPr/>
            </a:pPr>
            <a:r>
              <a:rPr lang="en-US" sz="2300"/>
              <a:t>In patients with synchronous disease for which systemic treatment is the initial therapy, what is the risk of emergent local complications, and how should the primary tumors be followed during systemic treatment?</a:t>
            </a:r>
            <a:endParaRPr lang="en-US" sz="2300"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292100" y="274638"/>
            <a:ext cx="8591550" cy="1143000"/>
          </a:xfrm>
        </p:spPr>
        <p:txBody>
          <a:bodyPr/>
          <a:lstStyle/>
          <a:p>
            <a:r>
              <a:rPr lang="en-US" sz="2400" b="1" dirty="0" smtClean="0"/>
              <a:t>General Principles in Treating Synchronous  Primary </a:t>
            </a:r>
            <a:br>
              <a:rPr lang="en-US" sz="2400" b="1" dirty="0" smtClean="0"/>
            </a:br>
            <a:r>
              <a:rPr lang="en-US" sz="2400" b="1" dirty="0" smtClean="0"/>
              <a:t>Colorectal Cancer and </a:t>
            </a:r>
            <a:r>
              <a:rPr lang="en-US" sz="2400" b="1" dirty="0" err="1" smtClean="0"/>
              <a:t>Unresectable</a:t>
            </a:r>
            <a:r>
              <a:rPr lang="en-US" sz="2400" b="1" dirty="0" smtClean="0"/>
              <a:t> </a:t>
            </a:r>
            <a:r>
              <a:rPr lang="en-US" sz="2400" b="1" dirty="0" smtClean="0"/>
              <a:t>(But </a:t>
            </a:r>
            <a:r>
              <a:rPr lang="en-US" sz="2400" b="1" dirty="0" smtClean="0"/>
              <a:t>Potentially) </a:t>
            </a:r>
            <a:br>
              <a:rPr lang="en-US" sz="2400" b="1" dirty="0" smtClean="0"/>
            </a:br>
            <a:r>
              <a:rPr lang="en-US" sz="2400" b="1" dirty="0" err="1" smtClean="0"/>
              <a:t>Resectable</a:t>
            </a:r>
            <a:r>
              <a:rPr lang="en-US" sz="2400" b="1" dirty="0" smtClean="0"/>
              <a:t> Liver/Lung Metastatic Disease</a:t>
            </a:r>
          </a:p>
        </p:txBody>
      </p:sp>
      <p:sp>
        <p:nvSpPr>
          <p:cNvPr id="3" name="Content Placeholder 2"/>
          <p:cNvSpPr>
            <a:spLocks noGrp="1"/>
          </p:cNvSpPr>
          <p:nvPr>
            <p:ph idx="1"/>
          </p:nvPr>
        </p:nvSpPr>
        <p:spPr>
          <a:xfrm>
            <a:off x="292100" y="1600200"/>
            <a:ext cx="8480425" cy="5092700"/>
          </a:xfrm>
        </p:spPr>
        <p:txBody>
          <a:bodyPr>
            <a:normAutofit/>
          </a:bodyPr>
          <a:lstStyle/>
          <a:p>
            <a:pPr>
              <a:lnSpc>
                <a:spcPct val="90000"/>
              </a:lnSpc>
            </a:pPr>
            <a:r>
              <a:rPr lang="en-US" sz="2200" dirty="0" smtClean="0"/>
              <a:t>For primary treatment consideration with </a:t>
            </a:r>
            <a:r>
              <a:rPr lang="en-US" sz="2200" dirty="0" err="1" smtClean="0"/>
              <a:t>unresectable</a:t>
            </a:r>
            <a:r>
              <a:rPr lang="en-US" sz="2200" dirty="0" smtClean="0"/>
              <a:t> (but potentially </a:t>
            </a:r>
            <a:r>
              <a:rPr lang="en-US" sz="2200" dirty="0" err="1" smtClean="0"/>
              <a:t>resectable</a:t>
            </a:r>
            <a:r>
              <a:rPr lang="en-US" sz="2200" dirty="0" smtClean="0"/>
              <a:t>) limited metastatic disease, remember this is stage IV(a) and the overall strategy should be based on this fact.</a:t>
            </a:r>
          </a:p>
          <a:p>
            <a:pPr lvl="1">
              <a:lnSpc>
                <a:spcPct val="90000"/>
              </a:lnSpc>
            </a:pPr>
            <a:r>
              <a:rPr lang="en-US" sz="2200" dirty="0" smtClean="0">
                <a:solidFill>
                  <a:srgbClr val="000000"/>
                </a:solidFill>
              </a:rPr>
              <a:t>Choice of chemotherapy backbone and biologic agent subject of ongoing debate</a:t>
            </a:r>
          </a:p>
          <a:p>
            <a:pPr lvl="1">
              <a:lnSpc>
                <a:spcPct val="90000"/>
              </a:lnSpc>
            </a:pPr>
            <a:r>
              <a:rPr lang="en-US" sz="2200" b="1" dirty="0" smtClean="0">
                <a:solidFill>
                  <a:srgbClr val="FF0000"/>
                </a:solidFill>
              </a:rPr>
              <a:t>Resection rate correlates with response rate. </a:t>
            </a:r>
          </a:p>
          <a:p>
            <a:pPr>
              <a:lnSpc>
                <a:spcPct val="90000"/>
              </a:lnSpc>
            </a:pPr>
            <a:r>
              <a:rPr lang="en-US" sz="2200" dirty="0" smtClean="0"/>
              <a:t>Limited liver or lung metastatic disease should be treated through a multidisciplinary team approach given the potential for a durable remission (cure?).</a:t>
            </a:r>
          </a:p>
          <a:p>
            <a:pPr lvl="1">
              <a:lnSpc>
                <a:spcPct val="90000"/>
              </a:lnSpc>
            </a:pPr>
            <a:r>
              <a:rPr lang="en-US" sz="2200" b="1" dirty="0" smtClean="0">
                <a:solidFill>
                  <a:srgbClr val="FF0000"/>
                </a:solidFill>
              </a:rPr>
              <a:t>Limited metastatic synchronous vs. </a:t>
            </a:r>
            <a:r>
              <a:rPr lang="en-US" sz="2200" b="1" dirty="0" err="1" smtClean="0">
                <a:solidFill>
                  <a:srgbClr val="FF0000"/>
                </a:solidFill>
              </a:rPr>
              <a:t>metachronous</a:t>
            </a:r>
            <a:r>
              <a:rPr lang="en-US" sz="2200" b="1" dirty="0" smtClean="0">
                <a:solidFill>
                  <a:srgbClr val="FF0000"/>
                </a:solidFill>
              </a:rPr>
              <a:t> disease do equally well with a strategy including a multidisciplinary approach.</a:t>
            </a:r>
          </a:p>
          <a:p>
            <a:pPr>
              <a:lnSpc>
                <a:spcPct val="90000"/>
              </a:lnSpc>
            </a:pPr>
            <a:r>
              <a:rPr lang="en-US" sz="2200" dirty="0" smtClean="0"/>
              <a:t>We should never lose “sight” of the potentially </a:t>
            </a:r>
            <a:r>
              <a:rPr lang="en-US" sz="2200" dirty="0" err="1" smtClean="0"/>
              <a:t>resectable</a:t>
            </a:r>
            <a:r>
              <a:rPr lang="en-US" sz="2200" dirty="0" smtClean="0"/>
              <a:t> metastatic liver </a:t>
            </a:r>
            <a:r>
              <a:rPr lang="en-US" sz="2200" dirty="0" smtClean="0"/>
              <a:t>(or </a:t>
            </a:r>
            <a:r>
              <a:rPr lang="en-US" sz="2200" dirty="0" smtClean="0"/>
              <a:t>lung) lesion.</a:t>
            </a:r>
          </a:p>
          <a:p>
            <a:pPr lvl="1">
              <a:lnSpc>
                <a:spcPct val="90000"/>
              </a:lnSpc>
            </a:pPr>
            <a:r>
              <a:rPr lang="en-US" sz="2200" dirty="0" smtClean="0"/>
              <a:t>Scan every 2 months and discuss with multidisciplinary team</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292100" y="274638"/>
            <a:ext cx="8591550" cy="1143000"/>
          </a:xfrm>
        </p:spPr>
        <p:txBody>
          <a:bodyPr/>
          <a:lstStyle/>
          <a:p>
            <a:r>
              <a:rPr lang="en-US" sz="2400" b="1" dirty="0" smtClean="0"/>
              <a:t>General Principles in Treating Synchronous  Primary </a:t>
            </a:r>
            <a:br>
              <a:rPr lang="en-US" sz="2400" b="1" dirty="0" smtClean="0"/>
            </a:br>
            <a:r>
              <a:rPr lang="en-US" sz="2400" b="1" dirty="0" smtClean="0"/>
              <a:t>Colorectal Cancer and </a:t>
            </a:r>
            <a:r>
              <a:rPr lang="en-US" sz="2400" b="1" dirty="0" err="1" smtClean="0"/>
              <a:t>Unresectable</a:t>
            </a:r>
            <a:r>
              <a:rPr lang="en-US" sz="2400" b="1" dirty="0" smtClean="0"/>
              <a:t> (But Potentially) </a:t>
            </a:r>
            <a:br>
              <a:rPr lang="en-US" sz="2400" b="1" dirty="0" smtClean="0"/>
            </a:br>
            <a:r>
              <a:rPr lang="en-US" sz="2400" b="1" dirty="0" err="1" smtClean="0"/>
              <a:t>Resectable</a:t>
            </a:r>
            <a:r>
              <a:rPr lang="en-US" sz="2400" b="1" dirty="0" smtClean="0"/>
              <a:t> Liver/Lung Metastatic Disease (Continued)</a:t>
            </a:r>
          </a:p>
        </p:txBody>
      </p:sp>
      <p:sp>
        <p:nvSpPr>
          <p:cNvPr id="3" name="Content Placeholder 2"/>
          <p:cNvSpPr>
            <a:spLocks noGrp="1"/>
          </p:cNvSpPr>
          <p:nvPr>
            <p:ph idx="1"/>
          </p:nvPr>
        </p:nvSpPr>
        <p:spPr>
          <a:xfrm>
            <a:off x="292100" y="1736283"/>
            <a:ext cx="8480425" cy="4718050"/>
          </a:xfrm>
        </p:spPr>
        <p:txBody>
          <a:bodyPr>
            <a:normAutofit lnSpcReduction="10000"/>
          </a:bodyPr>
          <a:lstStyle/>
          <a:p>
            <a:r>
              <a:rPr lang="en-US" sz="2200" dirty="0" smtClean="0"/>
              <a:t>Chemotherapy has the potential to damage the liver if given for a prolonged period of time</a:t>
            </a:r>
          </a:p>
          <a:p>
            <a:pPr lvl="1"/>
            <a:r>
              <a:rPr lang="en-US" sz="2200" dirty="0" smtClean="0"/>
              <a:t>Limit to 2-4 months prior to liver resection if possible</a:t>
            </a:r>
          </a:p>
          <a:p>
            <a:pPr lvl="1"/>
            <a:r>
              <a:rPr lang="en-US" sz="2200" dirty="0" smtClean="0"/>
              <a:t>Choice of biologic may have implications on timing of surgery (EGFR vs. VEGF inhibitors?).</a:t>
            </a:r>
          </a:p>
          <a:p>
            <a:r>
              <a:rPr lang="en-US" sz="2200" b="1" dirty="0" smtClean="0">
                <a:solidFill>
                  <a:srgbClr val="FF0000"/>
                </a:solidFill>
              </a:rPr>
              <a:t>If metastatic disease is potentially </a:t>
            </a:r>
            <a:r>
              <a:rPr lang="en-US" sz="2200" b="1" dirty="0" err="1" smtClean="0">
                <a:solidFill>
                  <a:srgbClr val="FF0000"/>
                </a:solidFill>
              </a:rPr>
              <a:t>resectable</a:t>
            </a:r>
            <a:r>
              <a:rPr lang="en-US" sz="2200" b="1" dirty="0" smtClean="0">
                <a:solidFill>
                  <a:srgbClr val="FF0000"/>
                </a:solidFill>
              </a:rPr>
              <a:t>, then the primary will likely need to be resected at some point and the argument is “when”?</a:t>
            </a:r>
          </a:p>
          <a:p>
            <a:pPr lvl="1"/>
            <a:r>
              <a:rPr lang="en-US" sz="2200" b="1" dirty="0" smtClean="0">
                <a:solidFill>
                  <a:srgbClr val="FF0000"/>
                </a:solidFill>
              </a:rPr>
              <a:t>In addition to resection , there may be a value to adding radiation for rectal primary site.</a:t>
            </a:r>
          </a:p>
          <a:p>
            <a:r>
              <a:rPr lang="en-US" sz="2200" b="1" dirty="0" smtClean="0">
                <a:solidFill>
                  <a:srgbClr val="FF0000"/>
                </a:solidFill>
              </a:rPr>
              <a:t>If the metastatic disease is </a:t>
            </a:r>
            <a:r>
              <a:rPr lang="en-US" sz="2200" b="1" dirty="0" err="1" smtClean="0">
                <a:solidFill>
                  <a:srgbClr val="FF0000"/>
                </a:solidFill>
              </a:rPr>
              <a:t>unresectable</a:t>
            </a:r>
            <a:r>
              <a:rPr lang="en-US" sz="2200" b="1" dirty="0" smtClean="0">
                <a:solidFill>
                  <a:srgbClr val="FF0000"/>
                </a:solidFill>
              </a:rPr>
              <a:t>, then the argument is “why”? </a:t>
            </a:r>
          </a:p>
          <a:p>
            <a:pPr lvl="1"/>
            <a:r>
              <a:rPr lang="en-US" sz="2200" b="1" dirty="0" smtClean="0">
                <a:solidFill>
                  <a:srgbClr val="FF0000"/>
                </a:solidFill>
              </a:rPr>
              <a:t>Does local control of the primary improve outcome?</a:t>
            </a:r>
            <a:r>
              <a:rPr lang="en-US" sz="2200" dirty="0" smtClean="0">
                <a:solidFill>
                  <a:srgbClr val="FF0000"/>
                </a:solidFill>
              </a:rPr>
              <a:t> </a:t>
            </a:r>
            <a:endParaRPr lang="en-US" sz="2200" dirty="0" smtClean="0"/>
          </a:p>
        </p:txBody>
      </p:sp>
    </p:spTree>
    <p:extLst>
      <p:ext uri="{BB962C8B-B14F-4D97-AF65-F5344CB8AC3E}">
        <p14:creationId xmlns:p14="http://schemas.microsoft.com/office/powerpoint/2010/main" val="35702952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08" name="Text Box 159"/>
          <p:cNvSpPr txBox="1">
            <a:spLocks noChangeArrowheads="1"/>
          </p:cNvSpPr>
          <p:nvPr/>
        </p:nvSpPr>
        <p:spPr bwMode="auto">
          <a:xfrm>
            <a:off x="4408075" y="6491288"/>
            <a:ext cx="47153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600" b="1" dirty="0" err="1">
                <a:solidFill>
                  <a:srgbClr val="000000"/>
                </a:solidFill>
                <a:ea typeface="ＭＳ Ｐゴシック" charset="0"/>
                <a:cs typeface="ＭＳ Ｐゴシック" charset="0"/>
              </a:rPr>
              <a:t>Folprecht</a:t>
            </a:r>
            <a:r>
              <a:rPr lang="en-US" sz="1600" b="1" dirty="0">
                <a:solidFill>
                  <a:srgbClr val="000000"/>
                </a:solidFill>
                <a:ea typeface="ＭＳ Ｐゴシック" charset="0"/>
                <a:cs typeface="ＭＳ Ｐゴシック" charset="0"/>
              </a:rPr>
              <a:t> et al.,</a:t>
            </a:r>
            <a:r>
              <a:rPr lang="en-US" sz="1600" b="1" i="1" dirty="0">
                <a:solidFill>
                  <a:srgbClr val="000000"/>
                </a:solidFill>
                <a:ea typeface="ＭＳ Ｐゴシック" charset="0"/>
                <a:cs typeface="ＭＳ Ｐゴシック" charset="0"/>
              </a:rPr>
              <a:t> Ann </a:t>
            </a:r>
            <a:r>
              <a:rPr lang="en-US" sz="1600" b="1" i="1" dirty="0" err="1">
                <a:solidFill>
                  <a:srgbClr val="000000"/>
                </a:solidFill>
                <a:ea typeface="ＭＳ Ｐゴシック" charset="0"/>
                <a:cs typeface="ＭＳ Ｐゴシック" charset="0"/>
              </a:rPr>
              <a:t>Oncol</a:t>
            </a:r>
            <a:r>
              <a:rPr lang="en-US" sz="1600" b="1" i="1" dirty="0">
                <a:solidFill>
                  <a:srgbClr val="000000"/>
                </a:solidFill>
                <a:ea typeface="ＭＳ Ｐゴシック" charset="0"/>
                <a:cs typeface="ＭＳ Ｐゴシック" charset="0"/>
              </a:rPr>
              <a:t>. </a:t>
            </a:r>
            <a:r>
              <a:rPr lang="en-US" sz="1600" b="1" dirty="0" smtClean="0">
                <a:solidFill>
                  <a:srgbClr val="000000"/>
                </a:solidFill>
                <a:ea typeface="ＭＳ Ｐゴシック" charset="0"/>
                <a:cs typeface="ＭＳ Ｐゴシック" charset="0"/>
              </a:rPr>
              <a:t>2005;16</a:t>
            </a:r>
            <a:r>
              <a:rPr lang="en-US" sz="1600" b="1" dirty="0">
                <a:solidFill>
                  <a:srgbClr val="000000"/>
                </a:solidFill>
                <a:ea typeface="ＭＳ Ｐゴシック" charset="0"/>
                <a:cs typeface="ＭＳ Ｐゴシック" charset="0"/>
              </a:rPr>
              <a:t>(8):1311-9.</a:t>
            </a:r>
          </a:p>
        </p:txBody>
      </p:sp>
      <p:sp>
        <p:nvSpPr>
          <p:cNvPr id="31909" name="Rectangle 160"/>
          <p:cNvSpPr>
            <a:spLocks noChangeArrowheads="1"/>
          </p:cNvSpPr>
          <p:nvPr/>
        </p:nvSpPr>
        <p:spPr bwMode="auto">
          <a:xfrm>
            <a:off x="152400" y="419100"/>
            <a:ext cx="8839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3200" b="1" dirty="0" smtClean="0">
                <a:latin typeface="Calibri"/>
                <a:ea typeface="ＭＳ Ｐゴシック" charset="0"/>
                <a:cs typeface="Calibri"/>
              </a:rPr>
              <a:t>Meta-Analysis: </a:t>
            </a:r>
            <a:r>
              <a:rPr lang="en-US" sz="3200" b="1" dirty="0" err="1" smtClean="0">
                <a:latin typeface="Calibri"/>
                <a:ea typeface="ＭＳ Ｐゴシック" charset="0"/>
                <a:cs typeface="Calibri"/>
              </a:rPr>
              <a:t>Resectability</a:t>
            </a:r>
            <a:r>
              <a:rPr lang="en-US" sz="3200" b="1" dirty="0" smtClean="0">
                <a:latin typeface="Calibri"/>
                <a:ea typeface="ＭＳ Ｐゴシック" charset="0"/>
                <a:cs typeface="Calibri"/>
              </a:rPr>
              <a:t> Correlates </a:t>
            </a:r>
            <a:r>
              <a:rPr lang="en-US" sz="3200" b="1" dirty="0">
                <a:latin typeface="Calibri"/>
                <a:ea typeface="ＭＳ Ｐゴシック" charset="0"/>
                <a:cs typeface="Calibri"/>
              </a:rPr>
              <a:t>w</a:t>
            </a:r>
            <a:r>
              <a:rPr lang="en-US" sz="3200" b="1" dirty="0" smtClean="0">
                <a:latin typeface="Calibri"/>
                <a:ea typeface="ＭＳ Ｐゴシック" charset="0"/>
                <a:cs typeface="Calibri"/>
              </a:rPr>
              <a:t>ith </a:t>
            </a:r>
            <a:r>
              <a:rPr lang="en-US" sz="3200" b="1" dirty="0">
                <a:latin typeface="Calibri"/>
                <a:ea typeface="ＭＳ Ｐゴシック" charset="0"/>
                <a:cs typeface="Calibri"/>
              </a:rPr>
              <a:t>Response Rate</a:t>
            </a:r>
          </a:p>
        </p:txBody>
      </p:sp>
      <p:sp>
        <p:nvSpPr>
          <p:cNvPr id="31910" name="TextBox 162"/>
          <p:cNvSpPr txBox="1">
            <a:spLocks noChangeArrowheads="1"/>
          </p:cNvSpPr>
          <p:nvPr/>
        </p:nvSpPr>
        <p:spPr bwMode="auto">
          <a:xfrm>
            <a:off x="685800" y="1422400"/>
            <a:ext cx="81407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28600" indent="-228600">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dirty="0">
              <a:solidFill>
                <a:srgbClr val="000000"/>
              </a:solidFill>
              <a:latin typeface="Calibri"/>
              <a:cs typeface="Calibri"/>
            </a:endParaRPr>
          </a:p>
          <a:p>
            <a:pPr>
              <a:buFont typeface="Arial" charset="0"/>
              <a:buChar char="•"/>
            </a:pPr>
            <a:r>
              <a:rPr lang="en-US" dirty="0">
                <a:solidFill>
                  <a:srgbClr val="000000"/>
                </a:solidFill>
                <a:latin typeface="Calibri"/>
                <a:cs typeface="Calibri"/>
              </a:rPr>
              <a:t>Review of metastatic colorectal cancer literature to explore the relationship between the rate of tumor response and the rate of resection in patients with initially non-</a:t>
            </a:r>
            <a:r>
              <a:rPr lang="en-US" dirty="0" err="1">
                <a:solidFill>
                  <a:srgbClr val="000000"/>
                </a:solidFill>
                <a:latin typeface="Calibri"/>
                <a:cs typeface="Calibri"/>
              </a:rPr>
              <a:t>resectable</a:t>
            </a:r>
            <a:r>
              <a:rPr lang="en-US" dirty="0">
                <a:solidFill>
                  <a:srgbClr val="000000"/>
                </a:solidFill>
                <a:latin typeface="Calibri"/>
                <a:cs typeface="Calibri"/>
              </a:rPr>
              <a:t> liver metastases.</a:t>
            </a:r>
          </a:p>
          <a:p>
            <a:endParaRPr lang="en-US" dirty="0">
              <a:solidFill>
                <a:srgbClr val="000000"/>
              </a:solidFill>
              <a:latin typeface="Calibri"/>
              <a:cs typeface="Calibri"/>
            </a:endParaRPr>
          </a:p>
          <a:p>
            <a:pPr>
              <a:buFont typeface="Arial" charset="0"/>
              <a:buChar char="•"/>
            </a:pPr>
            <a:r>
              <a:rPr lang="en-US" dirty="0">
                <a:solidFill>
                  <a:srgbClr val="000000"/>
                </a:solidFill>
                <a:latin typeface="Calibri"/>
                <a:cs typeface="Calibri"/>
              </a:rPr>
              <a:t>A highly significant correlation between the rates of liver resection and tumor response to chemotherapy was found in studies with patients with isolated liver metastases (r = 0.96; </a:t>
            </a:r>
            <a:r>
              <a:rPr lang="en-US" dirty="0" smtClean="0">
                <a:solidFill>
                  <a:srgbClr val="000000"/>
                </a:solidFill>
                <a:latin typeface="Calibri"/>
                <a:cs typeface="Calibri"/>
              </a:rPr>
              <a:t/>
            </a:r>
            <a:br>
              <a:rPr lang="en-US" dirty="0" smtClean="0">
                <a:solidFill>
                  <a:srgbClr val="000000"/>
                </a:solidFill>
                <a:latin typeface="Calibri"/>
                <a:cs typeface="Calibri"/>
              </a:rPr>
            </a:br>
            <a:r>
              <a:rPr lang="en-US" i="1" dirty="0" smtClean="0">
                <a:solidFill>
                  <a:srgbClr val="000000"/>
                </a:solidFill>
                <a:latin typeface="Calibri"/>
                <a:cs typeface="Calibri"/>
              </a:rPr>
              <a:t>p</a:t>
            </a:r>
            <a:r>
              <a:rPr lang="en-US" dirty="0" smtClean="0">
                <a:solidFill>
                  <a:srgbClr val="000000"/>
                </a:solidFill>
                <a:latin typeface="Calibri"/>
                <a:cs typeface="Calibri"/>
              </a:rPr>
              <a:t> </a:t>
            </a:r>
            <a:r>
              <a:rPr lang="en-US" dirty="0">
                <a:solidFill>
                  <a:srgbClr val="000000"/>
                </a:solidFill>
                <a:latin typeface="Calibri"/>
                <a:cs typeface="Calibri"/>
              </a:rPr>
              <a:t>= 0.002).</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274638"/>
            <a:ext cx="8229600" cy="893762"/>
          </a:xfrm>
        </p:spPr>
        <p:txBody>
          <a:bodyPr/>
          <a:lstStyle/>
          <a:p>
            <a:r>
              <a:rPr lang="en-US" sz="2200" b="1" dirty="0" smtClean="0"/>
              <a:t>Limited metastatic liver synchronous vs. </a:t>
            </a:r>
            <a:r>
              <a:rPr lang="en-US" sz="2200" b="1" dirty="0" err="1" smtClean="0"/>
              <a:t>metachronous</a:t>
            </a:r>
            <a:r>
              <a:rPr lang="en-US" sz="2200" b="1" dirty="0" smtClean="0"/>
              <a:t> disease do equally well with a strategy including a multidisciplinary approach</a:t>
            </a:r>
          </a:p>
        </p:txBody>
      </p:sp>
      <p:sp>
        <p:nvSpPr>
          <p:cNvPr id="19459" name="TextBox 8"/>
          <p:cNvSpPr txBox="1">
            <a:spLocks noChangeArrowheads="1"/>
          </p:cNvSpPr>
          <p:nvPr/>
        </p:nvSpPr>
        <p:spPr bwMode="auto">
          <a:xfrm>
            <a:off x="5711825" y="6396038"/>
            <a:ext cx="3303588" cy="246063"/>
          </a:xfrm>
          <a:prstGeom prst="rect">
            <a:avLst/>
          </a:prstGeom>
          <a:noFill/>
          <a:ln w="9525">
            <a:noFill/>
            <a:miter lim="800000"/>
            <a:headEnd/>
            <a:tailEnd/>
          </a:ln>
        </p:spPr>
        <p:txBody>
          <a:bodyPr wrap="none">
            <a:spAutoFit/>
          </a:bodyPr>
          <a:lstStyle/>
          <a:p>
            <a:r>
              <a:rPr lang="en-US" sz="1000" dirty="0">
                <a:latin typeface="Calibri" pitchFamily="34" charset="0"/>
              </a:rPr>
              <a:t>Abbas S, Lam V, </a:t>
            </a:r>
            <a:r>
              <a:rPr lang="en-US" sz="1000" dirty="0" err="1">
                <a:latin typeface="Calibri" pitchFamily="34" charset="0"/>
              </a:rPr>
              <a:t>Hollands</a:t>
            </a:r>
            <a:r>
              <a:rPr lang="en-US" sz="1000" dirty="0">
                <a:latin typeface="Calibri" pitchFamily="34" charset="0"/>
              </a:rPr>
              <a:t> M. </a:t>
            </a:r>
            <a:r>
              <a:rPr lang="en-US" sz="1000" i="1" dirty="0">
                <a:latin typeface="Calibri" pitchFamily="34" charset="0"/>
              </a:rPr>
              <a:t>ISRN </a:t>
            </a:r>
            <a:r>
              <a:rPr lang="en-US" sz="1000" i="1" dirty="0" err="1">
                <a:latin typeface="Calibri" pitchFamily="34" charset="0"/>
              </a:rPr>
              <a:t>Oncol</a:t>
            </a:r>
            <a:r>
              <a:rPr lang="en-US" sz="1000" dirty="0">
                <a:latin typeface="Calibri" pitchFamily="34" charset="0"/>
              </a:rPr>
              <a:t>. 2011;2011:763245</a:t>
            </a:r>
          </a:p>
        </p:txBody>
      </p:sp>
      <p:grpSp>
        <p:nvGrpSpPr>
          <p:cNvPr id="4" name="Group 3"/>
          <p:cNvGrpSpPr/>
          <p:nvPr/>
        </p:nvGrpSpPr>
        <p:grpSpPr>
          <a:xfrm>
            <a:off x="1154037" y="1443038"/>
            <a:ext cx="6922653" cy="4741862"/>
            <a:chOff x="1141337" y="1417638"/>
            <a:chExt cx="6567563" cy="4498633"/>
          </a:xfrm>
        </p:grpSpPr>
        <p:pic>
          <p:nvPicPr>
            <p:cNvPr id="8" name="Picture 7"/>
            <p:cNvPicPr>
              <a:picLocks noChangeAspect="1"/>
            </p:cNvPicPr>
            <p:nvPr/>
          </p:nvPicPr>
          <p:blipFill rotWithShape="1">
            <a:blip r:embed="rId3"/>
            <a:srcRect r="30138"/>
            <a:stretch/>
          </p:blipFill>
          <p:spPr>
            <a:xfrm>
              <a:off x="1141337" y="1417638"/>
              <a:ext cx="6567563" cy="44986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7213600" y="5003801"/>
              <a:ext cx="495300" cy="812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3"/>
          <p:cNvSpPr>
            <a:spLocks noGrp="1"/>
          </p:cNvSpPr>
          <p:nvPr>
            <p:ph type="title"/>
          </p:nvPr>
        </p:nvSpPr>
        <p:spPr/>
        <p:txBody>
          <a:bodyPr/>
          <a:lstStyle/>
          <a:p>
            <a:r>
              <a:rPr lang="en-US" sz="2400" b="1" smtClean="0"/>
              <a:t>Influence of </a:t>
            </a:r>
            <a:r>
              <a:rPr lang="en-US" sz="2400" b="1" i="1" smtClean="0"/>
              <a:t>KRAS</a:t>
            </a:r>
            <a:r>
              <a:rPr lang="en-US" sz="2400" b="1" smtClean="0"/>
              <a:t> Mutational Status in Metachronous and Synchronous Metastatic Colorectal Adenocarcinoma</a:t>
            </a:r>
            <a:r>
              <a:rPr lang="en-US" sz="2400" smtClean="0"/>
              <a:t/>
            </a:r>
            <a:br>
              <a:rPr lang="en-US" sz="2400" smtClean="0"/>
            </a:br>
            <a:endParaRPr lang="en-US" sz="2400" smtClean="0"/>
          </a:p>
        </p:txBody>
      </p:sp>
      <p:sp>
        <p:nvSpPr>
          <p:cNvPr id="20483" name="TextBox 5"/>
          <p:cNvSpPr txBox="1">
            <a:spLocks noChangeArrowheads="1"/>
          </p:cNvSpPr>
          <p:nvPr/>
        </p:nvSpPr>
        <p:spPr bwMode="auto">
          <a:xfrm>
            <a:off x="3036888" y="6492081"/>
            <a:ext cx="6107112" cy="246063"/>
          </a:xfrm>
          <a:prstGeom prst="rect">
            <a:avLst/>
          </a:prstGeom>
          <a:noFill/>
          <a:ln w="9525">
            <a:noFill/>
            <a:miter lim="800000"/>
            <a:headEnd/>
            <a:tailEnd/>
          </a:ln>
        </p:spPr>
        <p:txBody>
          <a:bodyPr>
            <a:spAutoFit/>
          </a:bodyPr>
          <a:lstStyle/>
          <a:p>
            <a:r>
              <a:rPr lang="en-US" sz="1000" dirty="0">
                <a:latin typeface="Calibri" pitchFamily="34" charset="0"/>
              </a:rPr>
              <a:t>Rose JS, Serna DS, Martin LK, Li X, </a:t>
            </a:r>
            <a:r>
              <a:rPr lang="en-US" sz="1000" dirty="0" err="1">
                <a:latin typeface="Calibri" pitchFamily="34" charset="0"/>
              </a:rPr>
              <a:t>Weatherby</a:t>
            </a:r>
            <a:r>
              <a:rPr lang="en-US" sz="1000" dirty="0">
                <a:latin typeface="Calibri" pitchFamily="34" charset="0"/>
              </a:rPr>
              <a:t> LM, Abdel-</a:t>
            </a:r>
            <a:r>
              <a:rPr lang="en-US" sz="1000" dirty="0" err="1">
                <a:latin typeface="Calibri" pitchFamily="34" charset="0"/>
              </a:rPr>
              <a:t>Misih</a:t>
            </a:r>
            <a:r>
              <a:rPr lang="en-US" sz="1000" dirty="0">
                <a:latin typeface="Calibri" pitchFamily="34" charset="0"/>
              </a:rPr>
              <a:t> S, Zhao W, </a:t>
            </a:r>
            <a:r>
              <a:rPr lang="en-US" sz="1000" dirty="0" err="1">
                <a:latin typeface="Calibri" pitchFamily="34" charset="0"/>
              </a:rPr>
              <a:t>Bekaii</a:t>
            </a:r>
            <a:r>
              <a:rPr lang="en-US" sz="1000" dirty="0">
                <a:latin typeface="Calibri" pitchFamily="34" charset="0"/>
              </a:rPr>
              <a:t>-Saab T</a:t>
            </a:r>
            <a:r>
              <a:rPr lang="en-US" sz="1000" i="1" dirty="0">
                <a:latin typeface="Calibri" pitchFamily="34" charset="0"/>
              </a:rPr>
              <a:t>. </a:t>
            </a:r>
            <a:r>
              <a:rPr lang="cs-CZ" sz="1000" i="1" dirty="0" err="1">
                <a:latin typeface="Calibri" pitchFamily="34" charset="0"/>
              </a:rPr>
              <a:t>Cancer</a:t>
            </a:r>
            <a:r>
              <a:rPr lang="cs-CZ" sz="1000" dirty="0">
                <a:latin typeface="Calibri" pitchFamily="34" charset="0"/>
              </a:rPr>
              <a:t>. 2012;118:6243-52</a:t>
            </a:r>
            <a:endParaRPr lang="en-US" sz="1000" dirty="0">
              <a:latin typeface="Calibri" pitchFamily="34" charset="0"/>
            </a:endParaRPr>
          </a:p>
        </p:txBody>
      </p:sp>
      <p:sp>
        <p:nvSpPr>
          <p:cNvPr id="2" name="TextBox 1"/>
          <p:cNvSpPr txBox="1"/>
          <p:nvPr/>
        </p:nvSpPr>
        <p:spPr>
          <a:xfrm>
            <a:off x="939800" y="1879600"/>
            <a:ext cx="7264400" cy="1292662"/>
          </a:xfrm>
          <a:prstGeom prst="rect">
            <a:avLst/>
          </a:prstGeom>
          <a:noFill/>
        </p:spPr>
        <p:txBody>
          <a:bodyPr wrap="square" rtlCol="0">
            <a:spAutoFit/>
          </a:bodyPr>
          <a:lstStyle/>
          <a:p>
            <a:r>
              <a:rPr lang="en-US" sz="2600" dirty="0" smtClean="0">
                <a:latin typeface="Calibri"/>
                <a:cs typeface="Calibri"/>
              </a:rPr>
              <a:t>KRAS </a:t>
            </a:r>
            <a:r>
              <a:rPr lang="en-US" sz="2600" dirty="0">
                <a:latin typeface="Calibri"/>
                <a:cs typeface="Calibri"/>
              </a:rPr>
              <a:t>mutational status does not influence overall survival in either </a:t>
            </a:r>
            <a:r>
              <a:rPr lang="en-US" sz="2600" dirty="0" err="1">
                <a:latin typeface="Calibri"/>
                <a:cs typeface="Calibri"/>
              </a:rPr>
              <a:t>metachronous</a:t>
            </a:r>
            <a:r>
              <a:rPr lang="en-US" sz="2600" dirty="0">
                <a:latin typeface="Calibri"/>
                <a:cs typeface="Calibri"/>
              </a:rPr>
              <a:t> or synchronous metastatic colorectal adenocarcinoma</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6090</TotalTime>
  <Words>1572</Words>
  <Application>Microsoft Macintosh PowerPoint</Application>
  <PresentationFormat>On-screen Show (4:3)</PresentationFormat>
  <Paragraphs>135</Paragraphs>
  <Slides>17</Slides>
  <Notes>17</Notes>
  <HiddenSlides>0</HiddenSlides>
  <MMClips>0</MMClip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Office Theme</vt:lpstr>
      <vt:lpstr>1_Office Theme</vt:lpstr>
      <vt:lpstr>2_Office Theme</vt:lpstr>
      <vt:lpstr>PowerPoint Presentation</vt:lpstr>
      <vt:lpstr>Case from the practice of Allan Freedman, MD</vt:lpstr>
      <vt:lpstr>TREATMENT OF PATIENTS WITH SYNCHRONOUS PRIMARY COLON OR RECTAL CANCER AND METASTATIC DISEASE</vt:lpstr>
      <vt:lpstr>PowerPoint Presentation</vt:lpstr>
      <vt:lpstr>General Principles in Treating Synchronous  Primary  Colorectal Cancer and Unresectable (But Potentially)  Resectable Liver/Lung Metastatic Disease</vt:lpstr>
      <vt:lpstr>General Principles in Treating Synchronous  Primary  Colorectal Cancer and Unresectable (But Potentially)  Resectable Liver/Lung Metastatic Disease (Continued)</vt:lpstr>
      <vt:lpstr>PowerPoint Presentation</vt:lpstr>
      <vt:lpstr>Limited metastatic liver synchronous vs. metachronous disease do equally well with a strategy including a multidisciplinary approach</vt:lpstr>
      <vt:lpstr>Influence of KRAS Mutational Status in Metachronous and Synchronous Metastatic Colorectal Adenocarcinoma </vt:lpstr>
      <vt:lpstr>Does Primary Tumor Resection Improve Outcome? </vt:lpstr>
      <vt:lpstr>Does Primary Tumor Resection Improve Outcome? </vt:lpstr>
      <vt:lpstr>Primary mFOLFOX6 Plus Bevacizumab Without Resection of the Primary Tumor for Patients Presenting With Surgically Unresectable Metastatic Colon Cancer and an Intact Asymptomatic Colon Cancer: Definitive Analysis of NSABP Trial C-10</vt:lpstr>
      <vt:lpstr>Updates from ASCO 2013  Response Rate, Resection Rate and Biologics in MCRC</vt:lpstr>
      <vt:lpstr>Updates from ASCO 2013  Response Rate, Resection Rate and Biologics in MCRC</vt:lpstr>
      <vt:lpstr>Updates from ASCO 2013   Resecting the Primary in MCRC: The Debate Continues</vt:lpstr>
      <vt:lpstr>Conclusions: Key Points</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111</cp:revision>
  <cp:lastPrinted>2013-06-01T19:16:38Z</cp:lastPrinted>
  <dcterms:created xsi:type="dcterms:W3CDTF">2013-06-24T20:35:08Z</dcterms:created>
  <dcterms:modified xsi:type="dcterms:W3CDTF">2013-07-17T13:32:25Z</dcterms:modified>
  <cp:category/>
</cp:coreProperties>
</file>