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8.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9.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10.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embeddings/oleObject1.bin" ContentType="application/vnd.openxmlformats-officedocument.oleObject"/>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embeddings/oleObject2.bin" ContentType="application/vnd.openxmlformats-officedocument.oleObject"/>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 id="2147484796" r:id="rId2"/>
    <p:sldMasterId id="2147484804" r:id="rId3"/>
    <p:sldMasterId id="2147484816" r:id="rId4"/>
    <p:sldMasterId id="2147484828" r:id="rId5"/>
    <p:sldMasterId id="2147484840" r:id="rId6"/>
    <p:sldMasterId id="2147484852" r:id="rId7"/>
  </p:sldMasterIdLst>
  <p:notesMasterIdLst>
    <p:notesMasterId r:id="rId35"/>
  </p:notesMasterIdLst>
  <p:handoutMasterIdLst>
    <p:handoutMasterId r:id="rId36"/>
  </p:handoutMasterIdLst>
  <p:sldIdLst>
    <p:sldId id="2272" r:id="rId8"/>
    <p:sldId id="2280" r:id="rId9"/>
    <p:sldId id="2273" r:id="rId10"/>
    <p:sldId id="2271" r:id="rId11"/>
    <p:sldId id="2279" r:id="rId12"/>
    <p:sldId id="2274" r:id="rId13"/>
    <p:sldId id="2275" r:id="rId14"/>
    <p:sldId id="2276" r:id="rId15"/>
    <p:sldId id="2277" r:id="rId16"/>
    <p:sldId id="2278" r:id="rId17"/>
    <p:sldId id="1880" r:id="rId18"/>
    <p:sldId id="2250" r:id="rId19"/>
    <p:sldId id="2005" r:id="rId20"/>
    <p:sldId id="2225" r:id="rId21"/>
    <p:sldId id="2106" r:id="rId22"/>
    <p:sldId id="2107" r:id="rId23"/>
    <p:sldId id="2108" r:id="rId24"/>
    <p:sldId id="2231" r:id="rId25"/>
    <p:sldId id="2227" r:id="rId26"/>
    <p:sldId id="2110" r:id="rId27"/>
    <p:sldId id="2253" r:id="rId28"/>
    <p:sldId id="2256" r:id="rId29"/>
    <p:sldId id="2262" r:id="rId30"/>
    <p:sldId id="2267" r:id="rId31"/>
    <p:sldId id="2268" r:id="rId32"/>
    <p:sldId id="2266" r:id="rId33"/>
    <p:sldId id="2281" r:id="rId34"/>
  </p:sldIdLst>
  <p:sldSz cx="9144000" cy="6858000" type="screen4x3"/>
  <p:notesSz cx="6942138" cy="9232900"/>
  <p:defaultTextStyle>
    <a:defPPr>
      <a:defRPr lang="en-US"/>
    </a:defPPr>
    <a:lvl1pPr algn="ctr" rtl="0" eaLnBrk="0" fontAlgn="base" hangingPunct="0">
      <a:spcBef>
        <a:spcPct val="0"/>
      </a:spcBef>
      <a:spcAft>
        <a:spcPct val="0"/>
      </a:spcAft>
      <a:defRPr sz="2800" b="1" kern="1200">
        <a:solidFill>
          <a:schemeClr val="tx1"/>
        </a:solidFill>
        <a:latin typeface="Arial" charset="0"/>
        <a:ea typeface="+mn-ea"/>
        <a:cs typeface="+mn-cs"/>
      </a:defRPr>
    </a:lvl1pPr>
    <a:lvl2pPr marL="457200" algn="ctr" rtl="0" eaLnBrk="0" fontAlgn="base" hangingPunct="0">
      <a:spcBef>
        <a:spcPct val="0"/>
      </a:spcBef>
      <a:spcAft>
        <a:spcPct val="0"/>
      </a:spcAft>
      <a:defRPr sz="2800" b="1" kern="1200">
        <a:solidFill>
          <a:schemeClr val="tx1"/>
        </a:solidFill>
        <a:latin typeface="Arial" charset="0"/>
        <a:ea typeface="+mn-ea"/>
        <a:cs typeface="+mn-cs"/>
      </a:defRPr>
    </a:lvl2pPr>
    <a:lvl3pPr marL="914400" algn="ctr" rtl="0" eaLnBrk="0" fontAlgn="base" hangingPunct="0">
      <a:spcBef>
        <a:spcPct val="0"/>
      </a:spcBef>
      <a:spcAft>
        <a:spcPct val="0"/>
      </a:spcAft>
      <a:defRPr sz="2800" b="1" kern="1200">
        <a:solidFill>
          <a:schemeClr val="tx1"/>
        </a:solidFill>
        <a:latin typeface="Arial" charset="0"/>
        <a:ea typeface="+mn-ea"/>
        <a:cs typeface="+mn-cs"/>
      </a:defRPr>
    </a:lvl3pPr>
    <a:lvl4pPr marL="1371600" algn="ctr" rtl="0" eaLnBrk="0" fontAlgn="base" hangingPunct="0">
      <a:spcBef>
        <a:spcPct val="0"/>
      </a:spcBef>
      <a:spcAft>
        <a:spcPct val="0"/>
      </a:spcAft>
      <a:defRPr sz="2800" b="1" kern="1200">
        <a:solidFill>
          <a:schemeClr val="tx1"/>
        </a:solidFill>
        <a:latin typeface="Arial" charset="0"/>
        <a:ea typeface="+mn-ea"/>
        <a:cs typeface="+mn-cs"/>
      </a:defRPr>
    </a:lvl4pPr>
    <a:lvl5pPr marL="1828800" algn="ctr" rtl="0" eaLnBrk="0" fontAlgn="base" hangingPunct="0">
      <a:spcBef>
        <a:spcPct val="0"/>
      </a:spcBef>
      <a:spcAft>
        <a:spcPct val="0"/>
      </a:spcAft>
      <a:defRPr sz="2800" b="1" kern="1200">
        <a:solidFill>
          <a:schemeClr val="tx1"/>
        </a:solidFill>
        <a:latin typeface="Arial" charset="0"/>
        <a:ea typeface="+mn-ea"/>
        <a:cs typeface="+mn-cs"/>
      </a:defRPr>
    </a:lvl5pPr>
    <a:lvl6pPr marL="2286000" algn="l" defTabSz="457200" rtl="0" eaLnBrk="1" latinLnBrk="0" hangingPunct="1">
      <a:defRPr sz="2800" b="1" kern="1200">
        <a:solidFill>
          <a:schemeClr val="tx1"/>
        </a:solidFill>
        <a:latin typeface="Arial" charset="0"/>
        <a:ea typeface="+mn-ea"/>
        <a:cs typeface="+mn-cs"/>
      </a:defRPr>
    </a:lvl6pPr>
    <a:lvl7pPr marL="2743200" algn="l" defTabSz="457200" rtl="0" eaLnBrk="1" latinLnBrk="0" hangingPunct="1">
      <a:defRPr sz="2800" b="1" kern="1200">
        <a:solidFill>
          <a:schemeClr val="tx1"/>
        </a:solidFill>
        <a:latin typeface="Arial" charset="0"/>
        <a:ea typeface="+mn-ea"/>
        <a:cs typeface="+mn-cs"/>
      </a:defRPr>
    </a:lvl7pPr>
    <a:lvl8pPr marL="3200400" algn="l" defTabSz="457200" rtl="0" eaLnBrk="1" latinLnBrk="0" hangingPunct="1">
      <a:defRPr sz="2800" b="1" kern="1200">
        <a:solidFill>
          <a:schemeClr val="tx1"/>
        </a:solidFill>
        <a:latin typeface="Arial" charset="0"/>
        <a:ea typeface="+mn-ea"/>
        <a:cs typeface="+mn-cs"/>
      </a:defRPr>
    </a:lvl8pPr>
    <a:lvl9pPr marL="3657600" algn="l" defTabSz="457200" rtl="0" eaLnBrk="1" latinLnBrk="0" hangingPunct="1">
      <a:defRPr sz="28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Tomlinson" initials="HT"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E5FF"/>
    <a:srgbClr val="009ADA"/>
    <a:srgbClr val="3F3F3F"/>
    <a:srgbClr val="4B4B4B"/>
    <a:srgbClr val="F09A28"/>
    <a:srgbClr val="FF9900"/>
    <a:srgbClr val="CC66FF"/>
    <a:srgbClr val="00FF00"/>
    <a:srgbClr val="82BCFF"/>
    <a:srgbClr val="E74D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084" autoAdjust="0"/>
  </p:normalViewPr>
  <p:slideViewPr>
    <p:cSldViewPr snapToGrid="0">
      <p:cViewPr>
        <p:scale>
          <a:sx n="100" d="100"/>
          <a:sy n="100" d="100"/>
        </p:scale>
        <p:origin x="-920" y="-528"/>
      </p:cViewPr>
      <p:guideLst>
        <p:guide orient="horz" pos="2160"/>
        <p:guide orient="horz" pos="523"/>
        <p:guide orient="horz" pos="4176"/>
        <p:guide pos="2880"/>
        <p:guide pos="288"/>
        <p:guide pos="54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snapToGrid="0">
      <p:cViewPr varScale="1">
        <p:scale>
          <a:sx n="93" d="100"/>
          <a:sy n="93" d="100"/>
        </p:scale>
        <p:origin x="-3120" y="-96"/>
      </p:cViewPr>
      <p:guideLst>
        <p:guide orient="horz" pos="2908"/>
        <p:guide pos="2186"/>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9" Type="http://schemas.openxmlformats.org/officeDocument/2006/relationships/slide" Target="slides/slide2.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37" Type="http://schemas.openxmlformats.org/officeDocument/2006/relationships/printerSettings" Target="printerSettings/printerSettings1.bin"/><Relationship Id="rId38" Type="http://schemas.openxmlformats.org/officeDocument/2006/relationships/commentAuthors" Target="commentAuthors.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package" Target="../embeddings/Microsoft_Excel_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76000232955368"/>
          <c:y val="0.0448275862068965"/>
          <c:w val="0.487886065411926"/>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I don't know</c:v>
                </c:pt>
                <c:pt idx="1">
                  <c:v>Stop regorafenib and once toxicity resolves, restart at 80 mg PO daily</c:v>
                </c:pt>
                <c:pt idx="2">
                  <c:v>Stop regorafenib and once toxicity resolves, restart at 120 mg PO daily</c:v>
                </c:pt>
                <c:pt idx="3">
                  <c:v>Stop regorafenib and once toxicity resolves, restart at 160 mg PO daily</c:v>
                </c:pt>
                <c:pt idx="4">
                  <c:v>Continue regorafenib but reduce dose</c:v>
                </c:pt>
                <c:pt idx="5">
                  <c:v>Stop regorafenib and switch to other therapy</c:v>
                </c:pt>
              </c:strCache>
            </c:strRef>
          </c:cat>
          <c:val>
            <c:numRef>
              <c:f>Sheet1!$B$2:$B$7</c:f>
              <c:numCache>
                <c:formatCode>0%</c:formatCode>
                <c:ptCount val="6"/>
                <c:pt idx="0">
                  <c:v>0.1</c:v>
                </c:pt>
                <c:pt idx="1">
                  <c:v>0.08</c:v>
                </c:pt>
                <c:pt idx="2">
                  <c:v>0.47</c:v>
                </c:pt>
                <c:pt idx="3">
                  <c:v>0.12</c:v>
                </c:pt>
                <c:pt idx="4">
                  <c:v>0.2</c:v>
                </c:pt>
                <c:pt idx="5">
                  <c:v>0.03</c:v>
                </c:pt>
              </c:numCache>
            </c:numRef>
          </c:val>
        </c:ser>
        <c:dLbls>
          <c:showLegendKey val="0"/>
          <c:showVal val="0"/>
          <c:showCatName val="0"/>
          <c:showSerName val="0"/>
          <c:showPercent val="0"/>
          <c:showBubbleSize val="0"/>
        </c:dLbls>
        <c:gapWidth val="150"/>
        <c:axId val="2451160"/>
        <c:axId val="2454168"/>
      </c:barChart>
      <c:catAx>
        <c:axId val="2451160"/>
        <c:scaling>
          <c:orientation val="minMax"/>
        </c:scaling>
        <c:delete val="0"/>
        <c:axPos val="l"/>
        <c:majorTickMark val="out"/>
        <c:minorTickMark val="none"/>
        <c:tickLblPos val="nextTo"/>
        <c:txPr>
          <a:bodyPr/>
          <a:lstStyle/>
          <a:p>
            <a:pPr algn="r">
              <a:defRPr sz="1600"/>
            </a:pPr>
            <a:endParaRPr lang="en-US"/>
          </a:p>
        </c:txPr>
        <c:crossAx val="2454168"/>
        <c:crosses val="autoZero"/>
        <c:auto val="1"/>
        <c:lblAlgn val="ctr"/>
        <c:lblOffset val="100"/>
        <c:noMultiLvlLbl val="0"/>
      </c:catAx>
      <c:valAx>
        <c:axId val="2454168"/>
        <c:scaling>
          <c:orientation val="minMax"/>
        </c:scaling>
        <c:delete val="0"/>
        <c:axPos val="b"/>
        <c:numFmt formatCode="0%" sourceLinked="1"/>
        <c:majorTickMark val="out"/>
        <c:minorTickMark val="none"/>
        <c:tickLblPos val="nextTo"/>
        <c:txPr>
          <a:bodyPr/>
          <a:lstStyle/>
          <a:p>
            <a:pPr>
              <a:defRPr sz="1500"/>
            </a:pPr>
            <a:endParaRPr lang="en-US"/>
          </a:p>
        </c:txPr>
        <c:crossAx val="245116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56725500668853"/>
          <c:y val="0.0448275862068965"/>
          <c:w val="0.70685644866182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&gt;10</c:v>
                </c:pt>
                <c:pt idx="1">
                  <c:v>6 to 10</c:v>
                </c:pt>
                <c:pt idx="2">
                  <c:v>3 to 5</c:v>
                </c:pt>
                <c:pt idx="3">
                  <c:v>2</c:v>
                </c:pt>
                <c:pt idx="4">
                  <c:v>1</c:v>
                </c:pt>
                <c:pt idx="5">
                  <c:v>0</c:v>
                </c:pt>
              </c:strCache>
            </c:strRef>
          </c:cat>
          <c:val>
            <c:numRef>
              <c:f>Sheet1!$B$2:$B$7</c:f>
              <c:numCache>
                <c:formatCode>0%</c:formatCode>
                <c:ptCount val="6"/>
                <c:pt idx="0">
                  <c:v>0.23</c:v>
                </c:pt>
                <c:pt idx="1">
                  <c:v>0.17</c:v>
                </c:pt>
                <c:pt idx="2">
                  <c:v>0.36</c:v>
                </c:pt>
                <c:pt idx="3">
                  <c:v>0.08</c:v>
                </c:pt>
                <c:pt idx="4">
                  <c:v>0.06</c:v>
                </c:pt>
                <c:pt idx="5">
                  <c:v>0.1</c:v>
                </c:pt>
              </c:numCache>
            </c:numRef>
          </c:val>
        </c:ser>
        <c:dLbls>
          <c:showLegendKey val="0"/>
          <c:showVal val="0"/>
          <c:showCatName val="0"/>
          <c:showSerName val="0"/>
          <c:showPercent val="0"/>
          <c:showBubbleSize val="0"/>
        </c:dLbls>
        <c:gapWidth val="150"/>
        <c:axId val="2509512"/>
        <c:axId val="2512520"/>
      </c:barChart>
      <c:catAx>
        <c:axId val="2509512"/>
        <c:scaling>
          <c:orientation val="minMax"/>
        </c:scaling>
        <c:delete val="0"/>
        <c:axPos val="l"/>
        <c:majorTickMark val="out"/>
        <c:minorTickMark val="none"/>
        <c:tickLblPos val="nextTo"/>
        <c:txPr>
          <a:bodyPr/>
          <a:lstStyle/>
          <a:p>
            <a:pPr algn="r">
              <a:defRPr sz="1600"/>
            </a:pPr>
            <a:endParaRPr lang="en-US"/>
          </a:p>
        </c:txPr>
        <c:crossAx val="2512520"/>
        <c:crosses val="autoZero"/>
        <c:auto val="1"/>
        <c:lblAlgn val="ctr"/>
        <c:lblOffset val="100"/>
        <c:noMultiLvlLbl val="0"/>
      </c:catAx>
      <c:valAx>
        <c:axId val="2512520"/>
        <c:scaling>
          <c:orientation val="minMax"/>
        </c:scaling>
        <c:delete val="0"/>
        <c:axPos val="b"/>
        <c:numFmt formatCode="0%" sourceLinked="1"/>
        <c:majorTickMark val="out"/>
        <c:minorTickMark val="none"/>
        <c:tickLblPos val="nextTo"/>
        <c:txPr>
          <a:bodyPr/>
          <a:lstStyle/>
          <a:p>
            <a:pPr>
              <a:defRPr sz="1500"/>
            </a:pPr>
            <a:endParaRPr lang="en-US"/>
          </a:p>
        </c:txPr>
        <c:crossAx val="2509512"/>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56725500668853"/>
          <c:y val="0.0448275862068965"/>
          <c:w val="0.70685644866182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Sheet1!$A$2:$A$8</c:f>
              <c:strCache>
                <c:ptCount val="7"/>
                <c:pt idx="0">
                  <c:v>&gt;5</c:v>
                </c:pt>
                <c:pt idx="1">
                  <c:v>5</c:v>
                </c:pt>
                <c:pt idx="2">
                  <c:v>4</c:v>
                </c:pt>
                <c:pt idx="3">
                  <c:v>3</c:v>
                </c:pt>
                <c:pt idx="4">
                  <c:v>2</c:v>
                </c:pt>
                <c:pt idx="5">
                  <c:v>1</c:v>
                </c:pt>
                <c:pt idx="6">
                  <c:v>None</c:v>
                </c:pt>
              </c:strCache>
            </c:strRef>
          </c:cat>
          <c:val>
            <c:numRef>
              <c:f>Sheet1!$B$2:$B$8</c:f>
              <c:numCache>
                <c:formatCode>0%</c:formatCode>
                <c:ptCount val="7"/>
                <c:pt idx="0">
                  <c:v>0.08</c:v>
                </c:pt>
                <c:pt idx="1">
                  <c:v>0.07</c:v>
                </c:pt>
                <c:pt idx="2">
                  <c:v>0.33</c:v>
                </c:pt>
                <c:pt idx="3">
                  <c:v>0.37</c:v>
                </c:pt>
                <c:pt idx="4">
                  <c:v>0.08</c:v>
                </c:pt>
                <c:pt idx="5">
                  <c:v>0.04</c:v>
                </c:pt>
                <c:pt idx="6">
                  <c:v>0.04</c:v>
                </c:pt>
              </c:numCache>
            </c:numRef>
          </c:val>
        </c:ser>
        <c:dLbls>
          <c:showLegendKey val="0"/>
          <c:showVal val="0"/>
          <c:showCatName val="0"/>
          <c:showSerName val="0"/>
          <c:showPercent val="0"/>
          <c:showBubbleSize val="0"/>
        </c:dLbls>
        <c:gapWidth val="150"/>
        <c:axId val="2569176"/>
        <c:axId val="2572184"/>
      </c:barChart>
      <c:catAx>
        <c:axId val="2569176"/>
        <c:scaling>
          <c:orientation val="minMax"/>
        </c:scaling>
        <c:delete val="0"/>
        <c:axPos val="l"/>
        <c:majorTickMark val="out"/>
        <c:minorTickMark val="none"/>
        <c:tickLblPos val="nextTo"/>
        <c:txPr>
          <a:bodyPr/>
          <a:lstStyle/>
          <a:p>
            <a:pPr algn="r">
              <a:defRPr sz="1600"/>
            </a:pPr>
            <a:endParaRPr lang="en-US"/>
          </a:p>
        </c:txPr>
        <c:crossAx val="2572184"/>
        <c:crosses val="autoZero"/>
        <c:auto val="1"/>
        <c:lblAlgn val="ctr"/>
        <c:lblOffset val="100"/>
        <c:noMultiLvlLbl val="0"/>
      </c:catAx>
      <c:valAx>
        <c:axId val="2572184"/>
        <c:scaling>
          <c:orientation val="minMax"/>
        </c:scaling>
        <c:delete val="0"/>
        <c:axPos val="b"/>
        <c:numFmt formatCode="0%" sourceLinked="1"/>
        <c:majorTickMark val="out"/>
        <c:minorTickMark val="none"/>
        <c:tickLblPos val="nextTo"/>
        <c:txPr>
          <a:bodyPr/>
          <a:lstStyle/>
          <a:p>
            <a:pPr>
              <a:defRPr sz="1500"/>
            </a:pPr>
            <a:endParaRPr lang="en-US"/>
          </a:p>
        </c:txPr>
        <c:crossAx val="256917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56725500668853"/>
          <c:y val="0.0448275862068965"/>
          <c:w val="0.70685644866182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Sheet1!$A$2:$A$3</c:f>
              <c:strCache>
                <c:ptCount val="2"/>
                <c:pt idx="0">
                  <c:v>No</c:v>
                </c:pt>
                <c:pt idx="1">
                  <c:v>Yes</c:v>
                </c:pt>
              </c:strCache>
            </c:strRef>
          </c:cat>
          <c:val>
            <c:numRef>
              <c:f>Sheet1!$B$2:$B$3</c:f>
              <c:numCache>
                <c:formatCode>0%</c:formatCode>
                <c:ptCount val="2"/>
                <c:pt idx="0">
                  <c:v>0.74</c:v>
                </c:pt>
                <c:pt idx="1">
                  <c:v>0.26</c:v>
                </c:pt>
              </c:numCache>
            </c:numRef>
          </c:val>
        </c:ser>
        <c:dLbls>
          <c:showLegendKey val="0"/>
          <c:showVal val="0"/>
          <c:showCatName val="0"/>
          <c:showSerName val="0"/>
          <c:showPercent val="0"/>
          <c:showBubbleSize val="0"/>
        </c:dLbls>
        <c:gapWidth val="150"/>
        <c:axId val="405589256"/>
        <c:axId val="405140856"/>
      </c:barChart>
      <c:catAx>
        <c:axId val="405589256"/>
        <c:scaling>
          <c:orientation val="minMax"/>
        </c:scaling>
        <c:delete val="0"/>
        <c:axPos val="l"/>
        <c:majorTickMark val="out"/>
        <c:minorTickMark val="none"/>
        <c:tickLblPos val="nextTo"/>
        <c:txPr>
          <a:bodyPr/>
          <a:lstStyle/>
          <a:p>
            <a:pPr algn="r">
              <a:defRPr sz="1600"/>
            </a:pPr>
            <a:endParaRPr lang="en-US"/>
          </a:p>
        </c:txPr>
        <c:crossAx val="405140856"/>
        <c:crosses val="autoZero"/>
        <c:auto val="1"/>
        <c:lblAlgn val="ctr"/>
        <c:lblOffset val="100"/>
        <c:noMultiLvlLbl val="0"/>
      </c:catAx>
      <c:valAx>
        <c:axId val="405140856"/>
        <c:scaling>
          <c:orientation val="minMax"/>
        </c:scaling>
        <c:delete val="0"/>
        <c:axPos val="b"/>
        <c:numFmt formatCode="0%" sourceLinked="1"/>
        <c:majorTickMark val="out"/>
        <c:minorTickMark val="none"/>
        <c:tickLblPos val="nextTo"/>
        <c:txPr>
          <a:bodyPr/>
          <a:lstStyle/>
          <a:p>
            <a:pPr>
              <a:defRPr sz="1500"/>
            </a:pPr>
            <a:endParaRPr lang="en-US"/>
          </a:p>
        </c:txPr>
        <c:crossAx val="40558925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1388132558197"/>
          <c:y val="0.0448275862068965"/>
          <c:w val="0.56249822160080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Sheet1!$A$2:$A$5</c:f>
              <c:strCache>
                <c:ptCount val="4"/>
                <c:pt idx="0">
                  <c:v>Usually regorafenib followed by an EGFR Ab but sometimes the reverse</c:v>
                </c:pt>
                <c:pt idx="1">
                  <c:v>Regorafenib followed by an EGFR Ab</c:v>
                </c:pt>
                <c:pt idx="2">
                  <c:v>Usually an EGFR Ab followed by regorafenib but sometimes the reverse</c:v>
                </c:pt>
                <c:pt idx="3">
                  <c:v>EGFR Ab followed by regorafenib</c:v>
                </c:pt>
              </c:strCache>
            </c:strRef>
          </c:cat>
          <c:val>
            <c:numRef>
              <c:f>Sheet1!$B$2:$B$5</c:f>
              <c:numCache>
                <c:formatCode>0%</c:formatCode>
                <c:ptCount val="4"/>
                <c:pt idx="0">
                  <c:v>0.03</c:v>
                </c:pt>
                <c:pt idx="1">
                  <c:v>0.06</c:v>
                </c:pt>
                <c:pt idx="2">
                  <c:v>0.13</c:v>
                </c:pt>
                <c:pt idx="3">
                  <c:v>0.77</c:v>
                </c:pt>
              </c:numCache>
            </c:numRef>
          </c:val>
        </c:ser>
        <c:dLbls>
          <c:showLegendKey val="0"/>
          <c:showVal val="0"/>
          <c:showCatName val="0"/>
          <c:showSerName val="0"/>
          <c:showPercent val="0"/>
          <c:showBubbleSize val="0"/>
        </c:dLbls>
        <c:gapWidth val="150"/>
        <c:axId val="357448424"/>
        <c:axId val="357125848"/>
      </c:barChart>
      <c:catAx>
        <c:axId val="357448424"/>
        <c:scaling>
          <c:orientation val="minMax"/>
        </c:scaling>
        <c:delete val="0"/>
        <c:axPos val="l"/>
        <c:majorTickMark val="out"/>
        <c:minorTickMark val="none"/>
        <c:tickLblPos val="nextTo"/>
        <c:txPr>
          <a:bodyPr/>
          <a:lstStyle/>
          <a:p>
            <a:pPr algn="r">
              <a:defRPr sz="1600"/>
            </a:pPr>
            <a:endParaRPr lang="en-US"/>
          </a:p>
        </c:txPr>
        <c:crossAx val="357125848"/>
        <c:crosses val="autoZero"/>
        <c:auto val="1"/>
        <c:lblAlgn val="ctr"/>
        <c:lblOffset val="100"/>
        <c:noMultiLvlLbl val="0"/>
      </c:catAx>
      <c:valAx>
        <c:axId val="357125848"/>
        <c:scaling>
          <c:orientation val="minMax"/>
        </c:scaling>
        <c:delete val="0"/>
        <c:axPos val="b"/>
        <c:numFmt formatCode="0%" sourceLinked="1"/>
        <c:majorTickMark val="out"/>
        <c:minorTickMark val="none"/>
        <c:tickLblPos val="nextTo"/>
        <c:txPr>
          <a:bodyPr/>
          <a:lstStyle/>
          <a:p>
            <a:pPr>
              <a:defRPr sz="1500"/>
            </a:pPr>
            <a:endParaRPr lang="en-US"/>
          </a:p>
        </c:txPr>
        <c:crossAx val="35744842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3008313" cy="461963"/>
          </a:xfrm>
          <a:prstGeom prst="rect">
            <a:avLst/>
          </a:prstGeom>
          <a:noFill/>
          <a:ln w="9525">
            <a:noFill/>
            <a:miter lim="800000"/>
            <a:headEnd/>
            <a:tailEnd/>
          </a:ln>
          <a:effectLst/>
        </p:spPr>
        <p:txBody>
          <a:bodyPr vert="horz" wrap="square" lIns="92412" tIns="46206" rIns="92412" bIns="46206" numCol="1" anchor="t" anchorCtr="0" compatLnSpc="1">
            <a:prstTxWarp prst="textNoShape">
              <a:avLst/>
            </a:prstTxWarp>
          </a:bodyPr>
          <a:lstStyle>
            <a:lvl1pPr algn="l" defTabSz="923925">
              <a:defRPr sz="1200" b="0">
                <a:latin typeface="Times New Roman" pitchFamily="-106" charset="0"/>
              </a:defRPr>
            </a:lvl1pPr>
          </a:lstStyle>
          <a:p>
            <a:pPr>
              <a:defRPr/>
            </a:pPr>
            <a:endParaRPr lang="en-US"/>
          </a:p>
        </p:txBody>
      </p:sp>
      <p:sp>
        <p:nvSpPr>
          <p:cNvPr id="17411" name="Rectangle 3"/>
          <p:cNvSpPr>
            <a:spLocks noGrp="1" noChangeArrowheads="1"/>
          </p:cNvSpPr>
          <p:nvPr>
            <p:ph type="dt" sz="quarter" idx="1"/>
          </p:nvPr>
        </p:nvSpPr>
        <p:spPr bwMode="auto">
          <a:xfrm>
            <a:off x="3933825" y="0"/>
            <a:ext cx="3008313" cy="461963"/>
          </a:xfrm>
          <a:prstGeom prst="rect">
            <a:avLst/>
          </a:prstGeom>
          <a:noFill/>
          <a:ln w="9525">
            <a:noFill/>
            <a:miter lim="800000"/>
            <a:headEnd/>
            <a:tailEnd/>
          </a:ln>
          <a:effectLst/>
        </p:spPr>
        <p:txBody>
          <a:bodyPr vert="horz" wrap="square" lIns="92412" tIns="46206" rIns="92412" bIns="46206" numCol="1" anchor="t" anchorCtr="0" compatLnSpc="1">
            <a:prstTxWarp prst="textNoShape">
              <a:avLst/>
            </a:prstTxWarp>
          </a:bodyPr>
          <a:lstStyle>
            <a:lvl1pPr algn="r" defTabSz="923925">
              <a:defRPr sz="1200" b="0">
                <a:latin typeface="Times New Roman" pitchFamily="-106" charset="0"/>
              </a:defRPr>
            </a:lvl1pPr>
          </a:lstStyle>
          <a:p>
            <a:pPr>
              <a:defRPr/>
            </a:pPr>
            <a:endParaRPr lang="en-US"/>
          </a:p>
        </p:txBody>
      </p:sp>
      <p:sp>
        <p:nvSpPr>
          <p:cNvPr id="17412" name="Rectangle 4"/>
          <p:cNvSpPr>
            <a:spLocks noGrp="1" noChangeArrowheads="1"/>
          </p:cNvSpPr>
          <p:nvPr>
            <p:ph type="ftr" sz="quarter" idx="2"/>
          </p:nvPr>
        </p:nvSpPr>
        <p:spPr bwMode="auto">
          <a:xfrm>
            <a:off x="0" y="8770938"/>
            <a:ext cx="3008313" cy="461962"/>
          </a:xfrm>
          <a:prstGeom prst="rect">
            <a:avLst/>
          </a:prstGeom>
          <a:noFill/>
          <a:ln w="9525">
            <a:noFill/>
            <a:miter lim="800000"/>
            <a:headEnd/>
            <a:tailEnd/>
          </a:ln>
          <a:effectLst/>
        </p:spPr>
        <p:txBody>
          <a:bodyPr vert="horz" wrap="square" lIns="92412" tIns="46206" rIns="92412" bIns="46206" numCol="1" anchor="b" anchorCtr="0" compatLnSpc="1">
            <a:prstTxWarp prst="textNoShape">
              <a:avLst/>
            </a:prstTxWarp>
          </a:bodyPr>
          <a:lstStyle>
            <a:lvl1pPr algn="l" defTabSz="923925">
              <a:defRPr sz="1200" b="0">
                <a:latin typeface="Times New Roman" pitchFamily="-106" charset="0"/>
              </a:defRPr>
            </a:lvl1pPr>
          </a:lstStyle>
          <a:p>
            <a:pPr>
              <a:defRPr/>
            </a:pPr>
            <a:endParaRPr lang="en-US"/>
          </a:p>
        </p:txBody>
      </p:sp>
      <p:sp>
        <p:nvSpPr>
          <p:cNvPr id="17413" name="Rectangle 5"/>
          <p:cNvSpPr>
            <a:spLocks noGrp="1" noChangeArrowheads="1"/>
          </p:cNvSpPr>
          <p:nvPr>
            <p:ph type="sldNum" sz="quarter" idx="3"/>
          </p:nvPr>
        </p:nvSpPr>
        <p:spPr bwMode="auto">
          <a:xfrm>
            <a:off x="3933825" y="8770938"/>
            <a:ext cx="3008313" cy="461962"/>
          </a:xfrm>
          <a:prstGeom prst="rect">
            <a:avLst/>
          </a:prstGeom>
          <a:noFill/>
          <a:ln w="9525">
            <a:noFill/>
            <a:miter lim="800000"/>
            <a:headEnd/>
            <a:tailEnd/>
          </a:ln>
          <a:effectLst/>
        </p:spPr>
        <p:txBody>
          <a:bodyPr vert="horz" wrap="square" lIns="92412" tIns="46206" rIns="92412" bIns="46206" numCol="1" anchor="b" anchorCtr="0" compatLnSpc="1">
            <a:prstTxWarp prst="textNoShape">
              <a:avLst/>
            </a:prstTxWarp>
          </a:bodyPr>
          <a:lstStyle>
            <a:lvl1pPr algn="r" defTabSz="923925">
              <a:defRPr sz="1200" b="0">
                <a:latin typeface="Times New Roman" pitchFamily="-106" charset="0"/>
              </a:defRPr>
            </a:lvl1pPr>
          </a:lstStyle>
          <a:p>
            <a:pPr>
              <a:defRPr/>
            </a:pPr>
            <a:fld id="{2DA4F76B-7EB0-4540-B1A5-748C48BA1B6C}" type="slidenum">
              <a:rPr lang="en-US"/>
              <a:pPr>
                <a:defRPr/>
              </a:pPr>
              <a:t>‹#›</a:t>
            </a:fld>
            <a:endParaRPr lang="en-US"/>
          </a:p>
        </p:txBody>
      </p:sp>
    </p:spTree>
    <p:extLst>
      <p:ext uri="{BB962C8B-B14F-4D97-AF65-F5344CB8AC3E}">
        <p14:creationId xmlns:p14="http://schemas.microsoft.com/office/powerpoint/2010/main" val="10729285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08313" cy="461963"/>
          </a:xfrm>
          <a:prstGeom prst="rect">
            <a:avLst/>
          </a:prstGeom>
          <a:noFill/>
          <a:ln w="9525">
            <a:noFill/>
            <a:miter lim="800000"/>
            <a:headEnd/>
            <a:tailEnd/>
          </a:ln>
          <a:effectLst/>
        </p:spPr>
        <p:txBody>
          <a:bodyPr vert="horz" wrap="square" lIns="92412" tIns="46206" rIns="92412" bIns="46206" numCol="1" anchor="t" anchorCtr="0" compatLnSpc="1">
            <a:prstTxWarp prst="textNoShape">
              <a:avLst/>
            </a:prstTxWarp>
          </a:bodyPr>
          <a:lstStyle>
            <a:lvl1pPr algn="l" defTabSz="923925">
              <a:defRPr sz="1200" b="0">
                <a:latin typeface="Times New Roman" pitchFamily="-106" charset="0"/>
              </a:defRPr>
            </a:lvl1pPr>
          </a:lstStyle>
          <a:p>
            <a:pPr>
              <a:defRPr/>
            </a:pPr>
            <a:endParaRPr lang="en-US"/>
          </a:p>
        </p:txBody>
      </p:sp>
      <p:sp>
        <p:nvSpPr>
          <p:cNvPr id="14339" name="Rectangle 3"/>
          <p:cNvSpPr>
            <a:spLocks noGrp="1" noChangeArrowheads="1"/>
          </p:cNvSpPr>
          <p:nvPr>
            <p:ph type="dt" idx="1"/>
          </p:nvPr>
        </p:nvSpPr>
        <p:spPr bwMode="auto">
          <a:xfrm>
            <a:off x="3933825" y="0"/>
            <a:ext cx="3008313" cy="461963"/>
          </a:xfrm>
          <a:prstGeom prst="rect">
            <a:avLst/>
          </a:prstGeom>
          <a:noFill/>
          <a:ln w="9525">
            <a:noFill/>
            <a:miter lim="800000"/>
            <a:headEnd/>
            <a:tailEnd/>
          </a:ln>
          <a:effectLst/>
        </p:spPr>
        <p:txBody>
          <a:bodyPr vert="horz" wrap="square" lIns="92412" tIns="46206" rIns="92412" bIns="46206" numCol="1" anchor="t" anchorCtr="0" compatLnSpc="1">
            <a:prstTxWarp prst="textNoShape">
              <a:avLst/>
            </a:prstTxWarp>
          </a:bodyPr>
          <a:lstStyle>
            <a:lvl1pPr algn="r" defTabSz="923925">
              <a:defRPr sz="1200" b="0">
                <a:latin typeface="Times New Roman" pitchFamily="-106" charset="0"/>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1163638" y="693738"/>
            <a:ext cx="4614862" cy="346075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925513" y="4386263"/>
            <a:ext cx="5091112" cy="4152900"/>
          </a:xfrm>
          <a:prstGeom prst="rect">
            <a:avLst/>
          </a:prstGeom>
          <a:noFill/>
          <a:ln w="9525">
            <a:noFill/>
            <a:miter lim="800000"/>
            <a:headEnd/>
            <a:tailEnd/>
          </a:ln>
          <a:effectLst/>
        </p:spPr>
        <p:txBody>
          <a:bodyPr vert="horz" wrap="square" lIns="92412" tIns="46206" rIns="92412" bIns="4620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342" name="Rectangle 6"/>
          <p:cNvSpPr>
            <a:spLocks noGrp="1" noChangeArrowheads="1"/>
          </p:cNvSpPr>
          <p:nvPr>
            <p:ph type="ftr" sz="quarter" idx="4"/>
          </p:nvPr>
        </p:nvSpPr>
        <p:spPr bwMode="auto">
          <a:xfrm>
            <a:off x="0" y="8770938"/>
            <a:ext cx="3008313" cy="461962"/>
          </a:xfrm>
          <a:prstGeom prst="rect">
            <a:avLst/>
          </a:prstGeom>
          <a:noFill/>
          <a:ln w="9525">
            <a:noFill/>
            <a:miter lim="800000"/>
            <a:headEnd/>
            <a:tailEnd/>
          </a:ln>
          <a:effectLst/>
        </p:spPr>
        <p:txBody>
          <a:bodyPr vert="horz" wrap="square" lIns="92412" tIns="46206" rIns="92412" bIns="46206" numCol="1" anchor="b" anchorCtr="0" compatLnSpc="1">
            <a:prstTxWarp prst="textNoShape">
              <a:avLst/>
            </a:prstTxWarp>
          </a:bodyPr>
          <a:lstStyle>
            <a:lvl1pPr algn="l" defTabSz="923925">
              <a:defRPr sz="1200" b="0">
                <a:latin typeface="Times New Roman" pitchFamily="-106" charset="0"/>
              </a:defRPr>
            </a:lvl1pPr>
          </a:lstStyle>
          <a:p>
            <a:pPr>
              <a:defRPr/>
            </a:pPr>
            <a:endParaRPr lang="en-US"/>
          </a:p>
        </p:txBody>
      </p:sp>
      <p:sp>
        <p:nvSpPr>
          <p:cNvPr id="14343" name="Rectangle 7"/>
          <p:cNvSpPr>
            <a:spLocks noGrp="1" noChangeArrowheads="1"/>
          </p:cNvSpPr>
          <p:nvPr>
            <p:ph type="sldNum" sz="quarter" idx="5"/>
          </p:nvPr>
        </p:nvSpPr>
        <p:spPr bwMode="auto">
          <a:xfrm>
            <a:off x="3933825" y="8770938"/>
            <a:ext cx="3008313" cy="461962"/>
          </a:xfrm>
          <a:prstGeom prst="rect">
            <a:avLst/>
          </a:prstGeom>
          <a:noFill/>
          <a:ln w="9525">
            <a:noFill/>
            <a:miter lim="800000"/>
            <a:headEnd/>
            <a:tailEnd/>
          </a:ln>
          <a:effectLst/>
        </p:spPr>
        <p:txBody>
          <a:bodyPr vert="horz" wrap="square" lIns="92412" tIns="46206" rIns="92412" bIns="46206" numCol="1" anchor="b" anchorCtr="0" compatLnSpc="1">
            <a:prstTxWarp prst="textNoShape">
              <a:avLst/>
            </a:prstTxWarp>
          </a:bodyPr>
          <a:lstStyle>
            <a:lvl1pPr algn="r" defTabSz="923925">
              <a:defRPr sz="1200" b="0">
                <a:latin typeface="Times New Roman" pitchFamily="-106" charset="0"/>
              </a:defRPr>
            </a:lvl1pPr>
          </a:lstStyle>
          <a:p>
            <a:pPr>
              <a:defRPr/>
            </a:pPr>
            <a:fld id="{7C567ED8-DC3A-6149-9B2A-1EE41D393B08}" type="slidenum">
              <a:rPr lang="en-US"/>
              <a:pPr>
                <a:defRPr/>
              </a:pPr>
              <a:t>‹#›</a:t>
            </a:fld>
            <a:endParaRPr lang="en-US"/>
          </a:p>
        </p:txBody>
      </p:sp>
    </p:spTree>
    <p:extLst>
      <p:ext uri="{BB962C8B-B14F-4D97-AF65-F5344CB8AC3E}">
        <p14:creationId xmlns:p14="http://schemas.microsoft.com/office/powerpoint/2010/main" val="26247223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12" charset="0"/>
        <a:ea typeface="ＭＳ Ｐゴシック" pitchFamily="-112" charset="-128"/>
        <a:cs typeface="ＭＳ Ｐゴシック" pitchFamily="-112" charset="-128"/>
      </a:defRPr>
    </a:lvl1pPr>
    <a:lvl2pPr marL="457200" algn="l" rtl="0" eaLnBrk="0" fontAlgn="base" hangingPunct="0">
      <a:spcBef>
        <a:spcPct val="30000"/>
      </a:spcBef>
      <a:spcAft>
        <a:spcPct val="0"/>
      </a:spcAft>
      <a:defRPr kumimoji="1" sz="1200" kern="1200">
        <a:solidFill>
          <a:schemeClr val="tx1"/>
        </a:solidFill>
        <a:latin typeface="Times New Roman" pitchFamily="-112" charset="0"/>
        <a:ea typeface="ＭＳ Ｐゴシック" pitchFamily="-112"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12" charset="0"/>
        <a:ea typeface="ＭＳ Ｐゴシック" pitchFamily="-112"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12" charset="0"/>
        <a:ea typeface="ＭＳ Ｐゴシック" pitchFamily="-112"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1</a:t>
            </a:fld>
            <a:endParaRPr lang="en-US"/>
          </a:p>
        </p:txBody>
      </p:sp>
    </p:spTree>
    <p:extLst>
      <p:ext uri="{BB962C8B-B14F-4D97-AF65-F5344CB8AC3E}">
        <p14:creationId xmlns:p14="http://schemas.microsoft.com/office/powerpoint/2010/main" val="28779422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10</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63DC3098-D831-8543-9150-23942322E66D}" type="slidenum">
              <a:rPr lang="en-US">
                <a:latin typeface="Times New Roman" charset="0"/>
              </a:rPr>
              <a:pPr/>
              <a:t>11</a:t>
            </a:fld>
            <a:endParaRPr lang="en-US">
              <a:latin typeface="Times New Roman" charset="0"/>
            </a:endParaRPr>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7"/>
          <p:cNvSpPr>
            <a:spLocks noGrp="1" noChangeArrowheads="1"/>
          </p:cNvSpPr>
          <p:nvPr>
            <p:ph type="sldNum" sz="quarter" idx="5"/>
          </p:nvPr>
        </p:nvSpPr>
        <p:spPr>
          <a:noFill/>
        </p:spPr>
        <p:txBody>
          <a:bodyPr/>
          <a:lstStyle/>
          <a:p>
            <a:fld id="{97A981C5-8652-405A-81C8-C95F0B432503}" type="slidenum">
              <a:rPr lang="en-US" smtClean="0">
                <a:latin typeface="Times New Roman" pitchFamily="18" charset="0"/>
                <a:cs typeface="Arial" charset="0"/>
              </a:rPr>
              <a:pPr/>
              <a:t>12</a:t>
            </a:fld>
            <a:endParaRPr lang="en-US" smtClean="0">
              <a:latin typeface="Times New Roman" pitchFamily="18" charset="0"/>
              <a:cs typeface="Arial" charset="0"/>
            </a:endParaRPr>
          </a:p>
        </p:txBody>
      </p:sp>
      <p:sp>
        <p:nvSpPr>
          <p:cNvPr id="103426" name="Rectangle 2"/>
          <p:cNvSpPr>
            <a:spLocks noGrp="1" noRot="1" noChangeAspect="1" noChangeArrowheads="1" noTextEdit="1"/>
          </p:cNvSpPr>
          <p:nvPr>
            <p:ph type="sldImg"/>
          </p:nvPr>
        </p:nvSpPr>
        <p:spPr>
          <a:solidFill>
            <a:srgbClr val="FFFFFF"/>
          </a:solidFill>
          <a:ln/>
        </p:spPr>
      </p:sp>
      <p:sp>
        <p:nvSpPr>
          <p:cNvPr id="103427" name="Rectangle 3"/>
          <p:cNvSpPr>
            <a:spLocks noGrp="1" noChangeArrowheads="1"/>
          </p:cNvSpPr>
          <p:nvPr>
            <p:ph type="body" idx="1"/>
          </p:nvPr>
        </p:nvSpPr>
        <p:spPr>
          <a:solidFill>
            <a:srgbClr val="FFFFFF"/>
          </a:solidFill>
          <a:ln>
            <a:solidFill>
              <a:srgbClr val="000000"/>
            </a:solidFill>
          </a:ln>
        </p:spPr>
        <p:txBody>
          <a:bodyPr/>
          <a:lstStyle/>
          <a:p>
            <a:endParaRPr lang="de-DE" smtClean="0">
              <a:latin typeface="Times New Roman" pitchFamily="18" charset="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13</a:t>
            </a:fld>
            <a:endParaRPr lang="en-US"/>
          </a:p>
        </p:txBody>
      </p:sp>
    </p:spTree>
    <p:extLst>
      <p:ext uri="{BB962C8B-B14F-4D97-AF65-F5344CB8AC3E}">
        <p14:creationId xmlns:p14="http://schemas.microsoft.com/office/powerpoint/2010/main" val="40927747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33337" indent="-282052" eaLnBrk="0" hangingPunct="0">
              <a:defRPr>
                <a:solidFill>
                  <a:schemeClr val="tx1"/>
                </a:solidFill>
                <a:latin typeface="Arial" pitchFamily="34" charset="0"/>
                <a:ea typeface="ＭＳ Ｐゴシック" pitchFamily="34" charset="-128"/>
              </a:defRPr>
            </a:lvl2pPr>
            <a:lvl3pPr marL="1128211" indent="-225642" eaLnBrk="0" hangingPunct="0">
              <a:defRPr>
                <a:solidFill>
                  <a:schemeClr val="tx1"/>
                </a:solidFill>
                <a:latin typeface="Arial" pitchFamily="34" charset="0"/>
                <a:ea typeface="ＭＳ Ｐゴシック" pitchFamily="34" charset="-128"/>
              </a:defRPr>
            </a:lvl3pPr>
            <a:lvl4pPr marL="1579494" indent="-225642" eaLnBrk="0" hangingPunct="0">
              <a:defRPr>
                <a:solidFill>
                  <a:schemeClr val="tx1"/>
                </a:solidFill>
                <a:latin typeface="Arial" pitchFamily="34" charset="0"/>
                <a:ea typeface="ＭＳ Ｐゴシック" pitchFamily="34" charset="-128"/>
              </a:defRPr>
            </a:lvl4pPr>
            <a:lvl5pPr marL="2030779" indent="-225642" eaLnBrk="0" hangingPunct="0">
              <a:defRPr>
                <a:solidFill>
                  <a:schemeClr val="tx1"/>
                </a:solidFill>
                <a:latin typeface="Arial" pitchFamily="34" charset="0"/>
                <a:ea typeface="ＭＳ Ｐゴシック" pitchFamily="34" charset="-128"/>
              </a:defRPr>
            </a:lvl5pPr>
            <a:lvl6pPr marL="2482063" indent="-225642" eaLnBrk="0" fontAlgn="base" hangingPunct="0">
              <a:spcBef>
                <a:spcPct val="0"/>
              </a:spcBef>
              <a:spcAft>
                <a:spcPct val="0"/>
              </a:spcAft>
              <a:defRPr>
                <a:solidFill>
                  <a:schemeClr val="tx1"/>
                </a:solidFill>
                <a:latin typeface="Arial" pitchFamily="34" charset="0"/>
                <a:ea typeface="ＭＳ Ｐゴシック" pitchFamily="34" charset="-128"/>
              </a:defRPr>
            </a:lvl6pPr>
            <a:lvl7pPr marL="2933346" indent="-225642" eaLnBrk="0" fontAlgn="base" hangingPunct="0">
              <a:spcBef>
                <a:spcPct val="0"/>
              </a:spcBef>
              <a:spcAft>
                <a:spcPct val="0"/>
              </a:spcAft>
              <a:defRPr>
                <a:solidFill>
                  <a:schemeClr val="tx1"/>
                </a:solidFill>
                <a:latin typeface="Arial" pitchFamily="34" charset="0"/>
                <a:ea typeface="ＭＳ Ｐゴシック" pitchFamily="34" charset="-128"/>
              </a:defRPr>
            </a:lvl7pPr>
            <a:lvl8pPr marL="3384631" indent="-225642" eaLnBrk="0" fontAlgn="base" hangingPunct="0">
              <a:spcBef>
                <a:spcPct val="0"/>
              </a:spcBef>
              <a:spcAft>
                <a:spcPct val="0"/>
              </a:spcAft>
              <a:defRPr>
                <a:solidFill>
                  <a:schemeClr val="tx1"/>
                </a:solidFill>
                <a:latin typeface="Arial" pitchFamily="34" charset="0"/>
                <a:ea typeface="ＭＳ Ｐゴシック" pitchFamily="34" charset="-128"/>
              </a:defRPr>
            </a:lvl8pPr>
            <a:lvl9pPr marL="3835914" indent="-225642"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937F18A-4C22-4A3C-99A7-21EDFC4BC4A0}" type="slidenum">
              <a:rPr lang="en-GB" smtClean="0">
                <a:solidFill>
                  <a:prstClr val="black"/>
                </a:solidFill>
              </a:rPr>
              <a:pPr eaLnBrk="1" hangingPunct="1"/>
              <a:t>14</a:t>
            </a:fld>
            <a:endParaRPr lang="en-GB" dirty="0" smtClean="0">
              <a:solidFill>
                <a:prstClr val="black"/>
              </a:solidFill>
            </a:endParaRPr>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15</a:t>
            </a:fld>
            <a:endParaRPr lang="en-US"/>
          </a:p>
        </p:txBody>
      </p:sp>
    </p:spTree>
    <p:extLst>
      <p:ext uri="{BB962C8B-B14F-4D97-AF65-F5344CB8AC3E}">
        <p14:creationId xmlns:p14="http://schemas.microsoft.com/office/powerpoint/2010/main" val="39447335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16</a:t>
            </a:fld>
            <a:endParaRPr lang="en-US"/>
          </a:p>
        </p:txBody>
      </p:sp>
    </p:spTree>
    <p:extLst>
      <p:ext uri="{BB962C8B-B14F-4D97-AF65-F5344CB8AC3E}">
        <p14:creationId xmlns:p14="http://schemas.microsoft.com/office/powerpoint/2010/main" val="29062886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17</a:t>
            </a:fld>
            <a:endParaRPr lang="en-US"/>
          </a:p>
        </p:txBody>
      </p:sp>
    </p:spTree>
    <p:extLst>
      <p:ext uri="{BB962C8B-B14F-4D97-AF65-F5344CB8AC3E}">
        <p14:creationId xmlns:p14="http://schemas.microsoft.com/office/powerpoint/2010/main" val="25991243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FDEC3846-7370-4036-A994-A0047033669C}" type="slidenum">
              <a:rPr lang="en-GB" smtClean="0">
                <a:solidFill>
                  <a:prstClr val="black"/>
                </a:solidFill>
              </a:rPr>
              <a:pPr>
                <a:defRPr/>
              </a:pPr>
              <a:t>18</a:t>
            </a:fld>
            <a:endParaRPr lang="en-GB" dirty="0">
              <a:solidFill>
                <a:prstClr val="black"/>
              </a:solidFill>
            </a:endParaRPr>
          </a:p>
        </p:txBody>
      </p:sp>
      <p:sp>
        <p:nvSpPr>
          <p:cNvPr id="5" name="Notes Placeholder 4"/>
          <p:cNvSpPr>
            <a:spLocks noGrp="1"/>
          </p:cNvSpPr>
          <p:nvPr>
            <p:ph type="body" sz="quarter" idx="1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33337" indent="-282052" eaLnBrk="0" hangingPunct="0">
              <a:defRPr>
                <a:solidFill>
                  <a:schemeClr val="tx1"/>
                </a:solidFill>
                <a:latin typeface="Arial" pitchFamily="34" charset="0"/>
                <a:ea typeface="ＭＳ Ｐゴシック" pitchFamily="34" charset="-128"/>
              </a:defRPr>
            </a:lvl2pPr>
            <a:lvl3pPr marL="1128211" indent="-225642" eaLnBrk="0" hangingPunct="0">
              <a:defRPr>
                <a:solidFill>
                  <a:schemeClr val="tx1"/>
                </a:solidFill>
                <a:latin typeface="Arial" pitchFamily="34" charset="0"/>
                <a:ea typeface="ＭＳ Ｐゴシック" pitchFamily="34" charset="-128"/>
              </a:defRPr>
            </a:lvl3pPr>
            <a:lvl4pPr marL="1579494" indent="-225642" eaLnBrk="0" hangingPunct="0">
              <a:defRPr>
                <a:solidFill>
                  <a:schemeClr val="tx1"/>
                </a:solidFill>
                <a:latin typeface="Arial" pitchFamily="34" charset="0"/>
                <a:ea typeface="ＭＳ Ｐゴシック" pitchFamily="34" charset="-128"/>
              </a:defRPr>
            </a:lvl4pPr>
            <a:lvl5pPr marL="2030779" indent="-225642" eaLnBrk="0" hangingPunct="0">
              <a:defRPr>
                <a:solidFill>
                  <a:schemeClr val="tx1"/>
                </a:solidFill>
                <a:latin typeface="Arial" pitchFamily="34" charset="0"/>
                <a:ea typeface="ＭＳ Ｐゴシック" pitchFamily="34" charset="-128"/>
              </a:defRPr>
            </a:lvl5pPr>
            <a:lvl6pPr marL="2482063" indent="-225642" eaLnBrk="0" fontAlgn="base" hangingPunct="0">
              <a:spcBef>
                <a:spcPct val="0"/>
              </a:spcBef>
              <a:spcAft>
                <a:spcPct val="0"/>
              </a:spcAft>
              <a:defRPr>
                <a:solidFill>
                  <a:schemeClr val="tx1"/>
                </a:solidFill>
                <a:latin typeface="Arial" pitchFamily="34" charset="0"/>
                <a:ea typeface="ＭＳ Ｐゴシック" pitchFamily="34" charset="-128"/>
              </a:defRPr>
            </a:lvl6pPr>
            <a:lvl7pPr marL="2933346" indent="-225642" eaLnBrk="0" fontAlgn="base" hangingPunct="0">
              <a:spcBef>
                <a:spcPct val="0"/>
              </a:spcBef>
              <a:spcAft>
                <a:spcPct val="0"/>
              </a:spcAft>
              <a:defRPr>
                <a:solidFill>
                  <a:schemeClr val="tx1"/>
                </a:solidFill>
                <a:latin typeface="Arial" pitchFamily="34" charset="0"/>
                <a:ea typeface="ＭＳ Ｐゴシック" pitchFamily="34" charset="-128"/>
              </a:defRPr>
            </a:lvl7pPr>
            <a:lvl8pPr marL="3384631" indent="-225642" eaLnBrk="0" fontAlgn="base" hangingPunct="0">
              <a:spcBef>
                <a:spcPct val="0"/>
              </a:spcBef>
              <a:spcAft>
                <a:spcPct val="0"/>
              </a:spcAft>
              <a:defRPr>
                <a:solidFill>
                  <a:schemeClr val="tx1"/>
                </a:solidFill>
                <a:latin typeface="Arial" pitchFamily="34" charset="0"/>
                <a:ea typeface="ＭＳ Ｐゴシック" pitchFamily="34" charset="-128"/>
              </a:defRPr>
            </a:lvl8pPr>
            <a:lvl9pPr marL="3835914" indent="-225642"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D1CE1498-3A1E-4C6D-A600-F2887E72B28A}" type="slidenum">
              <a:rPr lang="en-GB" smtClean="0">
                <a:solidFill>
                  <a:prstClr val="black"/>
                </a:solidFill>
              </a:rPr>
              <a:pPr eaLnBrk="1" hangingPunct="1"/>
              <a:t>19</a:t>
            </a:fld>
            <a:endParaRPr lang="en-GB" dirty="0" smtClean="0">
              <a:solidFill>
                <a:prstClr val="black"/>
              </a:solidFill>
            </a:endParaRPr>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63DC3098-D831-8543-9150-23942322E66D}" type="slidenum">
              <a:rPr lang="en-US">
                <a:latin typeface="Times New Roman" charset="0"/>
              </a:rPr>
              <a:pPr/>
              <a:t>2</a:t>
            </a:fld>
            <a:endParaRPr lang="en-US">
              <a:latin typeface="Times New Roman" charset="0"/>
            </a:endParaRPr>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20</a:t>
            </a:fld>
            <a:endParaRPr lang="en-US"/>
          </a:p>
        </p:txBody>
      </p:sp>
    </p:spTree>
    <p:extLst>
      <p:ext uri="{BB962C8B-B14F-4D97-AF65-F5344CB8AC3E}">
        <p14:creationId xmlns:p14="http://schemas.microsoft.com/office/powerpoint/2010/main" val="36386790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21</a:t>
            </a:fld>
            <a:endParaRPr lang="en-US"/>
          </a:p>
        </p:txBody>
      </p:sp>
    </p:spTree>
    <p:extLst>
      <p:ext uri="{BB962C8B-B14F-4D97-AF65-F5344CB8AC3E}">
        <p14:creationId xmlns:p14="http://schemas.microsoft.com/office/powerpoint/2010/main" val="25769768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22</a:t>
            </a:fld>
            <a:endParaRPr lang="en-US"/>
          </a:p>
        </p:txBody>
      </p:sp>
    </p:spTree>
    <p:extLst>
      <p:ext uri="{BB962C8B-B14F-4D97-AF65-F5344CB8AC3E}">
        <p14:creationId xmlns:p14="http://schemas.microsoft.com/office/powerpoint/2010/main" val="18108649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23</a:t>
            </a:fld>
            <a:endParaRPr lang="en-US"/>
          </a:p>
        </p:txBody>
      </p:sp>
    </p:spTree>
    <p:extLst>
      <p:ext uri="{BB962C8B-B14F-4D97-AF65-F5344CB8AC3E}">
        <p14:creationId xmlns:p14="http://schemas.microsoft.com/office/powerpoint/2010/main" val="35796736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24</a:t>
            </a:fld>
            <a:endParaRPr lang="en-US"/>
          </a:p>
        </p:txBody>
      </p:sp>
    </p:spTree>
    <p:extLst>
      <p:ext uri="{BB962C8B-B14F-4D97-AF65-F5344CB8AC3E}">
        <p14:creationId xmlns:p14="http://schemas.microsoft.com/office/powerpoint/2010/main" val="1375470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25</a:t>
            </a:fld>
            <a:endParaRPr lang="en-US"/>
          </a:p>
        </p:txBody>
      </p:sp>
    </p:spTree>
    <p:extLst>
      <p:ext uri="{BB962C8B-B14F-4D97-AF65-F5344CB8AC3E}">
        <p14:creationId xmlns:p14="http://schemas.microsoft.com/office/powerpoint/2010/main" val="36402972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4F03C814-B565-EA4E-AC1A-8856C5531A32}" type="slidenum">
              <a:rPr lang="en-US"/>
              <a:pPr/>
              <a:t>26</a:t>
            </a:fld>
            <a:endParaRPr lang="en-US"/>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endParaRPr lang="de-DE">
              <a:latin typeface="Times New Roman" charset="0"/>
              <a:ea typeface="ＭＳ Ｐゴシック" charset="-128"/>
              <a:cs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27</a:t>
            </a:fld>
            <a:endParaRPr lang="en-US"/>
          </a:p>
        </p:txBody>
      </p:sp>
    </p:spTree>
    <p:extLst>
      <p:ext uri="{BB962C8B-B14F-4D97-AF65-F5344CB8AC3E}">
        <p14:creationId xmlns:p14="http://schemas.microsoft.com/office/powerpoint/2010/main" val="1228908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314" name="Rectangle 2"/>
          <p:cNvSpPr>
            <a:spLocks noGrp="1" noRot="1" noChangeAspect="1" noChangeArrowheads="1"/>
          </p:cNvSpPr>
          <p:nvPr>
            <p:ph type="sldImg"/>
          </p:nvPr>
        </p:nvSpPr>
        <p:spPr bwMode="auto">
          <a:xfrm>
            <a:off x="1157023" y="692467"/>
            <a:ext cx="4628092" cy="3462338"/>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
        <p:nvSpPr>
          <p:cNvPr id="525315" name="Rectangle 3"/>
          <p:cNvSpPr>
            <a:spLocks noGrp="1" noChangeArrowheads="1"/>
          </p:cNvSpPr>
          <p:nvPr>
            <p:ph type="body" idx="1"/>
          </p:nvPr>
        </p:nvSpPr>
        <p:spPr bwMode="auto">
          <a:xfrm>
            <a:off x="926160" y="4386218"/>
            <a:ext cx="5089820" cy="415451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lIns="91454" tIns="44925" rIns="91454" bIns="44925"/>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4</a:t>
            </a:fld>
            <a:endParaRPr lang="en-US"/>
          </a:p>
        </p:txBody>
      </p:sp>
    </p:spTree>
    <p:extLst>
      <p:ext uri="{BB962C8B-B14F-4D97-AF65-F5344CB8AC3E}">
        <p14:creationId xmlns:p14="http://schemas.microsoft.com/office/powerpoint/2010/main" val="1146964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C567ED8-DC3A-6149-9B2A-1EE41D393B08}" type="slidenum">
              <a:rPr lang="en-US" smtClean="0"/>
              <a:pPr>
                <a:defRPr/>
              </a:pPr>
              <a:t>5</a:t>
            </a:fld>
            <a:endParaRPr lang="en-US"/>
          </a:p>
        </p:txBody>
      </p:sp>
    </p:spTree>
    <p:extLst>
      <p:ext uri="{BB962C8B-B14F-4D97-AF65-F5344CB8AC3E}">
        <p14:creationId xmlns:p14="http://schemas.microsoft.com/office/powerpoint/2010/main" val="1558016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6</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7</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8</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9</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jpe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jpe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jpe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3.jpe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634882" name="Rectangle 2"/>
          <p:cNvSpPr>
            <a:spLocks noGrp="1" noChangeArrowheads="1"/>
          </p:cNvSpPr>
          <p:nvPr>
            <p:ph type="subTitle" idx="1"/>
          </p:nvPr>
        </p:nvSpPr>
        <p:spPr>
          <a:xfrm>
            <a:off x="685800" y="4572000"/>
            <a:ext cx="7772400" cy="1371600"/>
          </a:xfrm>
          <a:ln w="9525">
            <a:tailEnd/>
          </a:ln>
        </p:spPr>
        <p:txBody>
          <a:bodyPr/>
          <a:lstStyle>
            <a:lvl1pPr marL="0" indent="0" algn="ctr">
              <a:buFontTx/>
              <a:buNone/>
              <a:defRPr/>
            </a:lvl1pPr>
          </a:lstStyle>
          <a:p>
            <a:r>
              <a:rPr lang="en-US"/>
              <a:t>Click to edit Master subtitle style</a:t>
            </a:r>
          </a:p>
        </p:txBody>
      </p:sp>
      <p:sp>
        <p:nvSpPr>
          <p:cNvPr id="634883" name="Rectangle 3"/>
          <p:cNvSpPr>
            <a:spLocks noGrp="1" noChangeArrowheads="1"/>
          </p:cNvSpPr>
          <p:nvPr>
            <p:ph type="ctrTitle"/>
          </p:nvPr>
        </p:nvSpPr>
        <p:spPr>
          <a:xfrm>
            <a:off x="685800" y="2514600"/>
            <a:ext cx="7772400" cy="1143000"/>
          </a:xfrm>
          <a:ln w="9525">
            <a:tailEnd/>
          </a:ln>
        </p:spPr>
        <p:txBody>
          <a:bodyPr/>
          <a:lstStyle>
            <a:lvl1pPr>
              <a:defRPr sz="4000"/>
            </a:lvl1pPr>
          </a:lstStyle>
          <a:p>
            <a:r>
              <a:rPr lang="en-US"/>
              <a:t>Click to edit Master title style</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bwMode="auto">
          <a:xfrm>
            <a:off x="7010400" y="6553200"/>
            <a:ext cx="1905000" cy="152400"/>
          </a:xfrm>
          <a:prstGeom prst="rect">
            <a:avLst/>
          </a:prstGeom>
          <a:ln>
            <a:miter lim="800000"/>
            <a:headEnd/>
            <a:tailEnd/>
          </a:ln>
        </p:spPr>
        <p:txBody>
          <a:bodyPr vert="horz" wrap="square" lIns="0" tIns="0" rIns="0" bIns="0" numCol="1" anchor="t" anchorCtr="0" compatLnSpc="1">
            <a:prstTxWarp prst="textNoShape">
              <a:avLst/>
            </a:prstTxWarp>
          </a:bodyPr>
          <a:lstStyle>
            <a:lvl1pPr algn="r" eaLnBrk="1" hangingPunct="1">
              <a:defRPr sz="1000">
                <a:solidFill>
                  <a:schemeClr val="folHlink"/>
                </a:solidFill>
                <a:latin typeface="Arial" pitchFamily="-106" charset="0"/>
              </a:defRPr>
            </a:lvl1pPr>
          </a:lstStyle>
          <a:p>
            <a:pPr>
              <a:defRPr/>
            </a:pPr>
            <a:fld id="{409D70CC-8C03-004D-9DBE-9D38E5AD7F47}" type="slidenum">
              <a:rPr lang="en-US"/>
              <a:pPr>
                <a:defRPr/>
              </a:pPr>
              <a:t>‹#›</a:t>
            </a:fld>
            <a:endParaRPr lang="en-US"/>
          </a:p>
        </p:txBody>
      </p:sp>
    </p:spTree>
  </p:cSld>
  <p:clrMapOvr>
    <a:masterClrMapping/>
  </p:clrMapOvr>
  <p:transition xmlns:p14="http://schemas.microsoft.com/office/powerpoint/2010/mai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Vertical Title 1"/>
          <p:cNvSpPr>
            <a:spLocks noGrp="1"/>
          </p:cNvSpPr>
          <p:nvPr>
            <p:ph type="title" orient="vert"/>
          </p:nvPr>
        </p:nvSpPr>
        <p:spPr>
          <a:xfrm>
            <a:off x="6513513" y="431800"/>
            <a:ext cx="1941512" cy="6045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431800"/>
            <a:ext cx="5675313" cy="6045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a:xfrm>
            <a:off x="685800" y="431800"/>
            <a:ext cx="7769225"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792288"/>
            <a:ext cx="7769225" cy="4684712"/>
          </a:xfrm>
        </p:spPr>
        <p:txBody>
          <a:bodyPr/>
          <a:lstStyle/>
          <a:p>
            <a:pPr lvl="0"/>
            <a:endParaRPr lang="en-US" noProof="0" smtClean="0"/>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1_Title and Chart">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a:xfrm>
            <a:off x="685800" y="431800"/>
            <a:ext cx="7769225"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792288"/>
            <a:ext cx="7769225" cy="4684712"/>
          </a:xfrm>
        </p:spPr>
        <p:txBody>
          <a:bodyPr/>
          <a:lstStyle/>
          <a:p>
            <a:pPr lvl="0"/>
            <a:endParaRPr lang="en-US" noProof="0"/>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5750" y="0"/>
            <a:ext cx="8886825" cy="1052623"/>
          </a:xfrm>
          <a:prstGeom prst="rect">
            <a:avLst/>
          </a:prstGeom>
        </p:spPr>
        <p:txBody>
          <a:bodyPr anchor="ctr"/>
          <a:lstStyle>
            <a:lvl1pPr algn="l">
              <a:defRPr sz="320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85750" y="1376907"/>
            <a:ext cx="8229600" cy="4525963"/>
          </a:xfrm>
          <a:prstGeom prst="rect">
            <a:avLst/>
          </a:prstGeom>
        </p:spPr>
        <p:txBody>
          <a:bodyPr/>
          <a:lstStyle>
            <a:lvl1pPr>
              <a:defRPr sz="2400">
                <a:solidFill>
                  <a:schemeClr val="tx1"/>
                </a:solidFill>
              </a:defRPr>
            </a:lvl1pPr>
            <a:lvl2pPr>
              <a:defRPr sz="2200">
                <a:solidFill>
                  <a:schemeClr val="tx1"/>
                </a:solidFill>
              </a:defRPr>
            </a:lvl2pPr>
            <a:lvl3pPr>
              <a:defRPr sz="2000">
                <a:solidFill>
                  <a:schemeClr val="tx1"/>
                </a:solidFill>
              </a:defRPr>
            </a:lvl3pPr>
            <a:lvl4pPr>
              <a:defRPr sz="1800">
                <a:solidFill>
                  <a:schemeClr val="tx1"/>
                </a:solidFill>
              </a:defRPr>
            </a:lvl4pPr>
            <a:lvl5pPr>
              <a:defRPr sz="16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38601483"/>
      </p:ext>
    </p:extLst>
  </p:cSld>
  <p:clrMapOvr>
    <a:masterClrMapping/>
  </p:clrMapOvr>
  <p:transition xmlns:p14="http://schemas.microsoft.com/office/powerpoint/2010/mai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5750" y="0"/>
            <a:ext cx="8886825" cy="1052623"/>
          </a:xfrm>
          <a:prstGeom prst="rect">
            <a:avLst/>
          </a:prstGeom>
        </p:spPr>
        <p:txBody>
          <a:bodyPr anchor="ctr"/>
          <a:lstStyle>
            <a:lvl1pPr algn="l">
              <a:defRPr sz="320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200274" y="2339379"/>
            <a:ext cx="6315075" cy="3430588"/>
          </a:xfrm>
          <a:prstGeom prst="rect">
            <a:avLst/>
          </a:prstGeom>
        </p:spPr>
        <p:txBody>
          <a:bodyPr/>
          <a:lstStyle>
            <a:lvl1pPr marL="228600" indent="-228600">
              <a:defRPr sz="2400">
                <a:solidFill>
                  <a:schemeClr val="tx1"/>
                </a:solidFill>
              </a:defRPr>
            </a:lvl1pPr>
            <a:lvl2pPr marL="628650" indent="-285750">
              <a:defRPr sz="2200">
                <a:solidFill>
                  <a:schemeClr val="tx1"/>
                </a:solidFill>
              </a:defRPr>
            </a:lvl2pPr>
            <a:lvl3pPr marL="1028700" indent="-228600">
              <a:defRPr sz="2000">
                <a:solidFill>
                  <a:schemeClr val="tx1"/>
                </a:solidFill>
              </a:defRPr>
            </a:lvl3pPr>
            <a:lvl4pPr marL="1485900" indent="-228600">
              <a:defRPr sz="1800">
                <a:solidFill>
                  <a:schemeClr val="tx1"/>
                </a:solidFill>
              </a:defRPr>
            </a:lvl4pPr>
            <a:lvl5pPr marL="1943100" indent="-228600">
              <a:defRPr sz="16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0"/>
          </p:nvPr>
        </p:nvSpPr>
        <p:spPr>
          <a:xfrm>
            <a:off x="523875" y="1377354"/>
            <a:ext cx="8248650" cy="942975"/>
          </a:xfrm>
          <a:prstGeom prst="rect">
            <a:avLst/>
          </a:prstGeom>
        </p:spPr>
        <p:txBody>
          <a:bodyPr/>
          <a:lstStyle>
            <a:lvl1pPr>
              <a:buFontTx/>
              <a:buNone/>
              <a:defRPr sz="2400">
                <a:solidFill>
                  <a:schemeClr val="tx1"/>
                </a:solidFill>
              </a:defRPr>
            </a:lvl1pPr>
          </a:lstStyle>
          <a:p>
            <a:pPr lvl="0"/>
            <a:r>
              <a:rPr lang="en-US" dirty="0" smtClean="0"/>
              <a:t>Click to edit Master text styles</a:t>
            </a:r>
          </a:p>
        </p:txBody>
      </p:sp>
    </p:spTree>
    <p:extLst>
      <p:ext uri="{BB962C8B-B14F-4D97-AF65-F5344CB8AC3E}">
        <p14:creationId xmlns:p14="http://schemas.microsoft.com/office/powerpoint/2010/main" val="3883235171"/>
      </p:ext>
    </p:extLst>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chemeClr val="tx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3881290155"/>
      </p:ext>
    </p:extLst>
  </p:cSld>
  <p:clrMapOvr>
    <a:masterClrMapping/>
  </p:clrMapOvr>
  <p:transition xmlns:p14="http://schemas.microsoft.com/office/powerpoint/2010/mai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76225" y="1"/>
            <a:ext cx="9182100" cy="1063256"/>
          </a:xfrm>
          <a:prstGeom prst="rect">
            <a:avLst/>
          </a:prstGeom>
        </p:spPr>
        <p:txBody>
          <a:bodyPr anchor="ctr"/>
          <a:lstStyle>
            <a:lvl1pPr algn="l">
              <a:defRPr sz="320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376907"/>
            <a:ext cx="4038600" cy="4525963"/>
          </a:xfrm>
          <a:prstGeom prst="rect">
            <a:avLst/>
          </a:prstGeom>
        </p:spPr>
        <p:txBody>
          <a:bodyPr/>
          <a:lstStyle>
            <a:lvl1pPr algn="l" defTabSz="914400" rtl="0" eaLnBrk="1" latinLnBrk="0" hangingPunct="1">
              <a:spcBef>
                <a:spcPct val="20000"/>
              </a:spcBef>
              <a:buFont typeface="Arial" pitchFamily="34" charset="0"/>
              <a:defRPr lang="en-US" sz="2400" kern="1200" dirty="0" smtClean="0">
                <a:solidFill>
                  <a:schemeClr val="tx1"/>
                </a:solidFill>
                <a:latin typeface="+mn-lt"/>
                <a:ea typeface="+mn-ea"/>
                <a:cs typeface="+mn-cs"/>
              </a:defRPr>
            </a:lvl1pPr>
            <a:lvl2pPr algn="l" defTabSz="914400" rtl="0" eaLnBrk="1" latinLnBrk="0" hangingPunct="1">
              <a:spcBef>
                <a:spcPct val="20000"/>
              </a:spcBef>
              <a:buFont typeface="Arial" pitchFamily="34" charset="0"/>
              <a:defRPr lang="en-US" sz="2200" kern="1200" dirty="0" smtClean="0">
                <a:solidFill>
                  <a:schemeClr val="tx1"/>
                </a:solidFill>
                <a:latin typeface="+mn-lt"/>
                <a:ea typeface="+mn-ea"/>
                <a:cs typeface="+mn-cs"/>
              </a:defRPr>
            </a:lvl2pPr>
            <a:lvl3pPr algn="l" defTabSz="914400" rtl="0" eaLnBrk="1" latinLnBrk="0" hangingPunct="1">
              <a:spcBef>
                <a:spcPct val="20000"/>
              </a:spcBef>
              <a:buFont typeface="Arial" pitchFamily="34" charset="0"/>
              <a:defRPr lang="en-US" sz="2000" kern="1200" dirty="0" smtClean="0">
                <a:solidFill>
                  <a:schemeClr val="tx1"/>
                </a:solidFill>
                <a:latin typeface="+mn-lt"/>
                <a:ea typeface="+mn-ea"/>
                <a:cs typeface="+mn-cs"/>
              </a:defRPr>
            </a:lvl3pPr>
            <a:lvl4pPr algn="l" defTabSz="914400" rtl="0" eaLnBrk="1" latinLnBrk="0" hangingPunct="1">
              <a:spcBef>
                <a:spcPct val="20000"/>
              </a:spcBef>
              <a:buFont typeface="Arial" pitchFamily="34" charset="0"/>
              <a:defRPr lang="en-US" sz="1800" kern="1200" dirty="0" smtClean="0">
                <a:solidFill>
                  <a:schemeClr val="tx1"/>
                </a:solidFill>
                <a:latin typeface="+mn-lt"/>
                <a:ea typeface="+mn-ea"/>
                <a:cs typeface="+mn-cs"/>
              </a:defRPr>
            </a:lvl4pPr>
            <a:lvl5pPr algn="l" defTabSz="914400" rtl="0" eaLnBrk="1" latinLnBrk="0" hangingPunct="1">
              <a:spcBef>
                <a:spcPct val="20000"/>
              </a:spcBef>
              <a:buFont typeface="Arial" pitchFamily="34" charset="0"/>
              <a:defRPr lang="en-US" sz="1600" kern="1200" dirty="0" smtClean="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6907"/>
            <a:ext cx="4038600" cy="4525963"/>
          </a:xfrm>
          <a:prstGeom prst="rect">
            <a:avLst/>
          </a:prstGeom>
        </p:spPr>
        <p:txBody>
          <a:bodyPr/>
          <a:lstStyle>
            <a:lvl1pPr algn="l" defTabSz="914400" rtl="0" eaLnBrk="1" latinLnBrk="0" hangingPunct="1">
              <a:spcBef>
                <a:spcPct val="20000"/>
              </a:spcBef>
              <a:buFont typeface="Arial" pitchFamily="34" charset="0"/>
              <a:defRPr lang="en-US" sz="2400" kern="1200" dirty="0" smtClean="0">
                <a:solidFill>
                  <a:schemeClr val="tx1"/>
                </a:solidFill>
                <a:latin typeface="+mn-lt"/>
                <a:ea typeface="+mn-ea"/>
                <a:cs typeface="+mn-cs"/>
              </a:defRPr>
            </a:lvl1pPr>
            <a:lvl2pPr algn="l" defTabSz="914400" rtl="0" eaLnBrk="1" latinLnBrk="0" hangingPunct="1">
              <a:spcBef>
                <a:spcPct val="20000"/>
              </a:spcBef>
              <a:buFont typeface="Arial" pitchFamily="34" charset="0"/>
              <a:defRPr lang="en-US" sz="2200" kern="1200" dirty="0" smtClean="0">
                <a:solidFill>
                  <a:schemeClr val="tx1"/>
                </a:solidFill>
                <a:latin typeface="+mn-lt"/>
                <a:ea typeface="+mn-ea"/>
                <a:cs typeface="+mn-cs"/>
              </a:defRPr>
            </a:lvl2pPr>
            <a:lvl3pPr algn="l" defTabSz="914400" rtl="0" eaLnBrk="1" latinLnBrk="0" hangingPunct="1">
              <a:spcBef>
                <a:spcPct val="20000"/>
              </a:spcBef>
              <a:buFont typeface="Arial" pitchFamily="34" charset="0"/>
              <a:defRPr lang="en-US" sz="2000" kern="1200" dirty="0" smtClean="0">
                <a:solidFill>
                  <a:schemeClr val="tx1"/>
                </a:solidFill>
                <a:latin typeface="+mn-lt"/>
                <a:ea typeface="+mn-ea"/>
                <a:cs typeface="+mn-cs"/>
              </a:defRPr>
            </a:lvl3pPr>
            <a:lvl4pPr algn="l" defTabSz="914400" rtl="0" eaLnBrk="1" latinLnBrk="0" hangingPunct="1">
              <a:spcBef>
                <a:spcPct val="20000"/>
              </a:spcBef>
              <a:buFont typeface="Arial" pitchFamily="34" charset="0"/>
              <a:defRPr lang="en-US" sz="1800" kern="1200" dirty="0" smtClean="0">
                <a:solidFill>
                  <a:schemeClr val="tx1"/>
                </a:solidFill>
                <a:latin typeface="+mn-lt"/>
                <a:ea typeface="+mn-ea"/>
                <a:cs typeface="+mn-cs"/>
              </a:defRPr>
            </a:lvl4pPr>
            <a:lvl5pPr algn="l" defTabSz="914400" rtl="0" eaLnBrk="1" latinLnBrk="0" hangingPunct="1">
              <a:spcBef>
                <a:spcPct val="20000"/>
              </a:spcBef>
              <a:buFont typeface="Arial" pitchFamily="34" charset="0"/>
              <a:defRPr lang="en-US" sz="1600" kern="1200" dirty="0" smtClean="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64366516"/>
      </p:ext>
    </p:extLst>
  </p:cSld>
  <p:clrMapOvr>
    <a:masterClrMapping/>
  </p:clrMapOvr>
  <p:transition xmlns:p14="http://schemas.microsoft.com/office/powerpoint/2010/mai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6225" y="1"/>
            <a:ext cx="8915400" cy="1063256"/>
          </a:xfrm>
          <a:prstGeom prst="rect">
            <a:avLst/>
          </a:prstGeom>
        </p:spPr>
        <p:txBody>
          <a:bodyPr anchor="ctr"/>
          <a:lstStyle>
            <a:lvl1pPr algn="l">
              <a:defRPr sz="3200">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58858770"/>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193552"/>
      </p:ext>
    </p:extLst>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33400" y="438150"/>
            <a:ext cx="7772400" cy="5334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533400" y="1295400"/>
            <a:ext cx="7772400" cy="4114800"/>
          </a:xfrm>
          <a:prstGeom prst="rect">
            <a:avLst/>
          </a:prstGeom>
        </p:spPr>
        <p:txBody>
          <a:bodyPr/>
          <a:lstStyle/>
          <a:p>
            <a:pPr lvl="0"/>
            <a:endParaRPr lang="en-US" noProof="0"/>
          </a:p>
        </p:txBody>
      </p:sp>
      <p:sp>
        <p:nvSpPr>
          <p:cNvPr id="4" name="Rectangle 28"/>
          <p:cNvSpPr>
            <a:spLocks noGrp="1" noChangeArrowheads="1"/>
          </p:cNvSpPr>
          <p:nvPr>
            <p:ph type="sldNum" sz="quarter" idx="10"/>
          </p:nvPr>
        </p:nvSpPr>
        <p:spPr>
          <a:xfrm>
            <a:off x="6553200" y="6257925"/>
            <a:ext cx="2292350" cy="419100"/>
          </a:xfrm>
          <a:prstGeom prst="rect">
            <a:avLst/>
          </a:prstGeom>
        </p:spPr>
        <p:txBody>
          <a:bodyPr/>
          <a:lstStyle>
            <a:lvl1pPr>
              <a:defRPr>
                <a:solidFill>
                  <a:srgbClr val="666565"/>
                </a:solidFill>
              </a:defRPr>
            </a:lvl1pPr>
          </a:lstStyle>
          <a:p>
            <a:pPr algn="l" eaLnBrk="1" hangingPunct="1">
              <a:defRPr/>
            </a:pPr>
            <a:fld id="{8712BE60-0B73-4A5C-A6FA-4E705450130E}" type="slidenum">
              <a:rPr lang="en-US" sz="1800" b="0">
                <a:latin typeface="Arial" pitchFamily="34" charset="0"/>
              </a:rPr>
              <a:pPr algn="l" eaLnBrk="1" hangingPunct="1">
                <a:defRPr/>
              </a:pPr>
              <a:t>‹#›</a:t>
            </a:fld>
            <a:endParaRPr lang="en-US" sz="1800" b="0">
              <a:latin typeface="Arial" pitchFamily="34" charset="0"/>
            </a:endParaRPr>
          </a:p>
        </p:txBody>
      </p:sp>
      <p:sp>
        <p:nvSpPr>
          <p:cNvPr id="5" name="Rectangle 19"/>
          <p:cNvSpPr>
            <a:spLocks noGrp="1" noChangeArrowheads="1"/>
          </p:cNvSpPr>
          <p:nvPr>
            <p:ph type="ftr" sz="quarter" idx="11"/>
          </p:nvPr>
        </p:nvSpPr>
        <p:spPr>
          <a:xfrm>
            <a:off x="3286125" y="6378575"/>
            <a:ext cx="2895600" cy="317500"/>
          </a:xfrm>
          <a:prstGeom prst="rect">
            <a:avLst/>
          </a:prstGeom>
        </p:spPr>
        <p:txBody>
          <a:bodyPr/>
          <a:lstStyle>
            <a:lvl1pPr>
              <a:defRPr>
                <a:solidFill>
                  <a:srgbClr val="666565"/>
                </a:solidFill>
              </a:defRPr>
            </a:lvl1pPr>
          </a:lstStyle>
          <a:p>
            <a:pPr algn="l" eaLnBrk="1" hangingPunct="1">
              <a:defRPr/>
            </a:pPr>
            <a:r>
              <a:rPr lang="en-US" sz="1800" b="0">
                <a:latin typeface="Arial" pitchFamily="34" charset="0"/>
              </a:rPr>
              <a:t>Company Confidential </a:t>
            </a:r>
          </a:p>
          <a:p>
            <a:pPr algn="l" eaLnBrk="1" hangingPunct="1">
              <a:defRPr/>
            </a:pPr>
            <a:r>
              <a:rPr lang="en-US" sz="1800" b="0">
                <a:latin typeface="Arial" pitchFamily="34" charset="0"/>
              </a:rPr>
              <a:t>Copyright© 2009 Eli Lilly and Company </a:t>
            </a:r>
          </a:p>
        </p:txBody>
      </p:sp>
    </p:spTree>
    <p:extLst>
      <p:ext uri="{BB962C8B-B14F-4D97-AF65-F5344CB8AC3E}">
        <p14:creationId xmlns:p14="http://schemas.microsoft.com/office/powerpoint/2010/main" val="403624074"/>
      </p:ext>
    </p:extLst>
  </p:cSld>
  <p:clrMapOvr>
    <a:masterClrMapping/>
  </p:clrMapOvr>
  <p:transition xmlns:p14="http://schemas.microsoft.com/office/powerpoint/2010/mai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40702508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15230571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18448240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7869404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8759845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20887695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22164674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32570748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28588"/>
            <a:ext cx="2286000" cy="574675"/>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33446283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21054264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26255864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3553419"/>
      </p:ext>
    </p:extLst>
  </p:cSld>
  <p:clrMapOvr>
    <a:masterClrMapping/>
  </p:clrMapOvr>
  <p:transition xmlns:p14="http://schemas.microsoft.com/office/powerpoint/2010/main"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13359625"/>
      </p:ext>
    </p:extLst>
  </p:cSld>
  <p:clrMapOvr>
    <a:masterClrMapping/>
  </p:clrMapOvr>
  <p:transition xmlns:p14="http://schemas.microsoft.com/office/powerpoint/2010/main"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2098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098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4568412"/>
      </p:ext>
    </p:extLst>
  </p:cSld>
  <p:clrMapOvr>
    <a:masterClrMapping/>
  </p:clrMapOvr>
  <p:transition xmlns:p14="http://schemas.microsoft.com/office/powerpoint/2010/mai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6060463"/>
      </p:ext>
    </p:extLst>
  </p:cSld>
  <p:clrMapOvr>
    <a:masterClrMapping/>
  </p:clrMapOvr>
  <p:transition xmlns:p14="http://schemas.microsoft.com/office/powerpoint/2010/main"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08175505"/>
      </p:ext>
    </p:extLst>
  </p:cSld>
  <p:clrMapOvr>
    <a:masterClrMapping/>
  </p:clrMapOvr>
  <p:transition xmlns:p14="http://schemas.microsoft.com/office/powerpoint/2010/main"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0534095"/>
      </p:ext>
    </p:extLst>
  </p:cSld>
  <p:clrMapOvr>
    <a:masterClrMapping/>
  </p:clrMapOvr>
  <p:transition xmlns:p14="http://schemas.microsoft.com/office/powerpoint/2010/main"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96039313"/>
      </p:ext>
    </p:extLst>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92288"/>
            <a:ext cx="3808413" cy="4684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92288"/>
            <a:ext cx="3808412" cy="4684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p:txBody>
          <a:bodyPr/>
          <a:lstStyle>
            <a:lvl1pPr>
              <a:defRPr/>
            </a:lvl1pPr>
          </a:lstStyle>
          <a:p>
            <a:pPr>
              <a:defRPr/>
            </a:pPr>
            <a:endParaRPr lang="en-US"/>
          </a:p>
        </p:txBody>
      </p:sp>
      <p:sp>
        <p:nvSpPr>
          <p:cNvPr id="7" name="Rectangle 6"/>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1048985"/>
      </p:ext>
    </p:extLst>
  </p:cSld>
  <p:clrMapOvr>
    <a:masterClrMapping/>
  </p:clrMapOvr>
  <p:transition xmlns:p14="http://schemas.microsoft.com/office/powerpoint/2010/main"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7770306"/>
      </p:ext>
    </p:extLst>
  </p:cSld>
  <p:clrMapOvr>
    <a:masterClrMapping/>
  </p:clrMapOvr>
  <p:transition xmlns:p14="http://schemas.microsoft.com/office/powerpoint/2010/main"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066800"/>
            <a:ext cx="194310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066800"/>
            <a:ext cx="567690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21684519"/>
      </p:ext>
    </p:extLst>
  </p:cSld>
  <p:clrMapOvr>
    <a:masterClrMapping/>
  </p:clrMapOvr>
  <p:transition xmlns:p14="http://schemas.microsoft.com/office/powerpoint/2010/main"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4" name="Picture 3"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3478019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315707194"/>
      </p:ext>
    </p:extLst>
  </p:cSld>
  <p:clrMapOvr>
    <a:masterClrMapping/>
  </p:clrMapOvr>
  <p:transition xmlns:p14="http://schemas.microsoft.com/office/powerpoint/2010/main"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706541"/>
      </p:ext>
    </p:extLst>
  </p:cSld>
  <p:clrMapOvr>
    <a:masterClrMapping/>
  </p:clrMapOvr>
  <p:transition xmlns:p14="http://schemas.microsoft.com/office/powerpoint/2010/main"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15935432"/>
      </p:ext>
    </p:extLst>
  </p:cSld>
  <p:clrMapOvr>
    <a:masterClrMapping/>
  </p:clrMapOvr>
  <p:transition xmlns:p14="http://schemas.microsoft.com/office/powerpoint/2010/main"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74861199"/>
      </p:ext>
    </p:extLst>
  </p:cSld>
  <p:clrMapOvr>
    <a:masterClrMapping/>
  </p:clrMapOvr>
  <p:transition xmlns:p14="http://schemas.microsoft.com/office/powerpoint/2010/main"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6986882"/>
      </p:ext>
    </p:extLst>
  </p:cSld>
  <p:clrMapOvr>
    <a:masterClrMapping/>
  </p:clrMapOvr>
  <p:transition xmlns:p14="http://schemas.microsoft.com/office/powerpoint/2010/main"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6881530"/>
      </p:ext>
    </p:extLst>
  </p:cSld>
  <p:clrMapOvr>
    <a:masterClrMapping/>
  </p:clrMapOvr>
  <p:transition xmlns:p14="http://schemas.microsoft.com/office/powerpoint/2010/mai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4"/>
          <p:cNvSpPr>
            <a:spLocks noGrp="1" noChangeArrowheads="1"/>
          </p:cNvSpPr>
          <p:nvPr>
            <p:ph type="dt" sz="half" idx="10"/>
          </p:nvPr>
        </p:nvSpPr>
        <p:spPr/>
        <p:txBody>
          <a:bodyPr/>
          <a:lstStyle>
            <a:lvl1pPr>
              <a:defRPr/>
            </a:lvl1pPr>
          </a:lstStyle>
          <a:p>
            <a:pPr>
              <a:defRPr/>
            </a:pPr>
            <a:endParaRPr lang="en-US"/>
          </a:p>
        </p:txBody>
      </p:sp>
      <p:sp>
        <p:nvSpPr>
          <p:cNvPr id="9" name="Rectangle 5"/>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3024923"/>
      </p:ext>
    </p:extLst>
  </p:cSld>
  <p:clrMapOvr>
    <a:masterClrMapping/>
  </p:clrMapOvr>
  <p:transition xmlns:p14="http://schemas.microsoft.com/office/powerpoint/2010/main" advClick="0"/>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806658"/>
      </p:ext>
    </p:extLst>
  </p:cSld>
  <p:clrMapOvr>
    <a:masterClrMapping/>
  </p:clrMapOvr>
  <p:transition xmlns:p14="http://schemas.microsoft.com/office/powerpoint/2010/main" advClick="0"/>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81030374"/>
      </p:ext>
    </p:extLst>
  </p:cSld>
  <p:clrMapOvr>
    <a:masterClrMapping/>
  </p:clrMapOvr>
  <p:transition xmlns:p14="http://schemas.microsoft.com/office/powerpoint/2010/main" advClick="0"/>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6284356"/>
      </p:ext>
    </p:extLst>
  </p:cSld>
  <p:clrMapOvr>
    <a:masterClrMapping/>
  </p:clrMapOvr>
  <p:transition xmlns:p14="http://schemas.microsoft.com/office/powerpoint/2010/main" advClick="0"/>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205328"/>
      </p:ext>
    </p:extLst>
  </p:cSld>
  <p:clrMapOvr>
    <a:masterClrMapping/>
  </p:clrMapOvr>
  <p:transition xmlns:p14="http://schemas.microsoft.com/office/powerpoint/2010/main" advClick="0"/>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4763263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1036834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3056168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3076168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21028361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1846141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3727862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4791470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42379970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3947382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42252617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4763263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1036834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3056168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3076168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21028361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1846141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3727862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4791470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42379970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3947382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ECE4B288-024F-6F4E-916E-4C9099F69439}" type="datetimeFigureOut">
              <a:rPr lang="en-US" sz="1800" b="0" smtClean="0">
                <a:solidFill>
                  <a:prstClr val="black"/>
                </a:solidFill>
                <a:latin typeface="Arial"/>
              </a:rPr>
              <a:pPr algn="l" defTabSz="457200" eaLnBrk="1" fontAlgn="auto" hangingPunct="1">
                <a:spcBef>
                  <a:spcPts val="0"/>
                </a:spcBef>
                <a:spcAft>
                  <a:spcPts val="0"/>
                </a:spcAft>
              </a:pPr>
              <a:t>7/17/13</a:t>
            </a:fld>
            <a:endParaRPr lang="en-US" sz="1800" b="0">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b="0">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BA614EBD-6B1A-7545-867A-6F69CA44DAD2}" type="slidenum">
              <a:rPr lang="en-US" sz="1800" b="0" smtClean="0">
                <a:solidFill>
                  <a:prstClr val="black"/>
                </a:solidFill>
                <a:latin typeface="Arial"/>
              </a:rPr>
              <a:pPr algn="l" defTabSz="457200" eaLnBrk="1" fontAlgn="auto" hangingPunct="1">
                <a:spcBef>
                  <a:spcPts val="0"/>
                </a:spcBef>
                <a:spcAft>
                  <a:spcPts val="0"/>
                </a:spcAft>
              </a:pPr>
              <a:t>‹#›</a:t>
            </a:fld>
            <a:endParaRPr lang="en-US" sz="1800" b="0">
              <a:solidFill>
                <a:prstClr val="black"/>
              </a:solidFill>
              <a:latin typeface="Arial"/>
            </a:endParaRPr>
          </a:p>
        </p:txBody>
      </p:sp>
    </p:spTree>
    <p:extLst>
      <p:ext uri="{BB962C8B-B14F-4D97-AF65-F5344CB8AC3E}">
        <p14:creationId xmlns:p14="http://schemas.microsoft.com/office/powerpoint/2010/main" val="42252617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a:spLocks noGrp="1" noChangeArrowheads="1"/>
          </p:cNvSpPr>
          <p:nvPr>
            <p:ph type="dt" sz="half" idx="10"/>
          </p:nvPr>
        </p:nvSpPr>
        <p:spPr/>
        <p:txBody>
          <a:bodyPr/>
          <a:lstStyle>
            <a:lvl1pPr>
              <a:defRPr/>
            </a:lvl1pPr>
          </a:lstStyle>
          <a:p>
            <a:pPr>
              <a:defRPr/>
            </a:pPr>
            <a:endParaRPr lang="en-US"/>
          </a:p>
        </p:txBody>
      </p:sp>
      <p:sp>
        <p:nvSpPr>
          <p:cNvPr id="7" name="Rectangle 6"/>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a:spLocks noGrp="1" noChangeArrowheads="1"/>
          </p:cNvSpPr>
          <p:nvPr>
            <p:ph type="dt" sz="half" idx="10"/>
          </p:nvPr>
        </p:nvSpPr>
        <p:spPr/>
        <p:txBody>
          <a:bodyPr/>
          <a:lstStyle>
            <a:lvl1pPr>
              <a:defRPr/>
            </a:lvl1pPr>
          </a:lstStyle>
          <a:p>
            <a:pPr>
              <a:defRPr/>
            </a:pPr>
            <a:endParaRPr lang="en-US"/>
          </a:p>
        </p:txBody>
      </p:sp>
      <p:sp>
        <p:nvSpPr>
          <p:cNvPr id="7" name="Rectangle 6"/>
          <p:cNvSpPr>
            <a:spLocks noGrp="1" noChangeArrowheads="1"/>
          </p:cNvSpPr>
          <p:nvPr>
            <p:ph type="ftr" sz="quarter" idx="11"/>
          </p:nvPr>
        </p:nvSpPr>
        <p:spPr/>
        <p:txBody>
          <a:bodyPr/>
          <a:lstStyle>
            <a:lvl1pPr>
              <a:defRPr/>
            </a:lvl1pPr>
          </a:lstStyle>
          <a:p>
            <a:pPr>
              <a:defRPr/>
            </a:pPr>
            <a:endParaRPr lang="en-US"/>
          </a:p>
        </p:txBody>
      </p:sp>
    </p:spTree>
  </p:cSld>
  <p:clrMapOvr>
    <a:masterClrMapping/>
  </p:clrMapOvr>
  <p:transition xmlns:p14="http://schemas.microsoft.com/office/powerpoint/2010/main"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2.xml"/><Relationship Id="rId12" Type="http://schemas.openxmlformats.org/officeDocument/2006/relationships/theme" Target="../theme/theme3.xml"/><Relationship Id="rId13" Type="http://schemas.openxmlformats.org/officeDocument/2006/relationships/image" Target="../media/image2.jpeg"/><Relationship Id="rId1" Type="http://schemas.openxmlformats.org/officeDocument/2006/relationships/slideLayout" Target="../slideLayouts/slideLayout22.xml"/><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 Id="rId9" Type="http://schemas.openxmlformats.org/officeDocument/2006/relationships/slideLayout" Target="../slideLayouts/slideLayout30.xml"/><Relationship Id="rId10"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3.xml"/><Relationship Id="rId12" Type="http://schemas.openxmlformats.org/officeDocument/2006/relationships/theme" Target="../theme/theme4.xml"/><Relationship Id="rId13" Type="http://schemas.openxmlformats.org/officeDocument/2006/relationships/image" Target="../media/image4.png"/><Relationship Id="rId1" Type="http://schemas.openxmlformats.org/officeDocument/2006/relationships/slideLayout" Target="../slideLayouts/slideLayout33.xml"/><Relationship Id="rId2" Type="http://schemas.openxmlformats.org/officeDocument/2006/relationships/slideLayout" Target="../slideLayouts/slideLayout34.xml"/><Relationship Id="rId3" Type="http://schemas.openxmlformats.org/officeDocument/2006/relationships/slideLayout" Target="../slideLayouts/slideLayout35.xml"/><Relationship Id="rId4" Type="http://schemas.openxmlformats.org/officeDocument/2006/relationships/slideLayout" Target="../slideLayouts/slideLayout36.xml"/><Relationship Id="rId5" Type="http://schemas.openxmlformats.org/officeDocument/2006/relationships/slideLayout" Target="../slideLayouts/slideLayout37.xml"/><Relationship Id="rId6" Type="http://schemas.openxmlformats.org/officeDocument/2006/relationships/slideLayout" Target="../slideLayouts/slideLayout38.xml"/><Relationship Id="rId7" Type="http://schemas.openxmlformats.org/officeDocument/2006/relationships/slideLayout" Target="../slideLayouts/slideLayout39.xml"/><Relationship Id="rId8" Type="http://schemas.openxmlformats.org/officeDocument/2006/relationships/slideLayout" Target="../slideLayouts/slideLayout40.xml"/><Relationship Id="rId9" Type="http://schemas.openxmlformats.org/officeDocument/2006/relationships/slideLayout" Target="../slideLayouts/slideLayout41.xml"/><Relationship Id="rId10"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4.xml"/><Relationship Id="rId12" Type="http://schemas.openxmlformats.org/officeDocument/2006/relationships/theme" Target="../theme/theme5.xml"/><Relationship Id="rId13" Type="http://schemas.openxmlformats.org/officeDocument/2006/relationships/image" Target="../media/image5.png"/><Relationship Id="rId1" Type="http://schemas.openxmlformats.org/officeDocument/2006/relationships/slideLayout" Target="../slideLayouts/slideLayout44.xml"/><Relationship Id="rId2" Type="http://schemas.openxmlformats.org/officeDocument/2006/relationships/slideLayout" Target="../slideLayouts/slideLayout45.xml"/><Relationship Id="rId3" Type="http://schemas.openxmlformats.org/officeDocument/2006/relationships/slideLayout" Target="../slideLayouts/slideLayout46.xml"/><Relationship Id="rId4" Type="http://schemas.openxmlformats.org/officeDocument/2006/relationships/slideLayout" Target="../slideLayouts/slideLayout47.xml"/><Relationship Id="rId5" Type="http://schemas.openxmlformats.org/officeDocument/2006/relationships/slideLayout" Target="../slideLayouts/slideLayout48.xml"/><Relationship Id="rId6" Type="http://schemas.openxmlformats.org/officeDocument/2006/relationships/slideLayout" Target="../slideLayouts/slideLayout49.xml"/><Relationship Id="rId7" Type="http://schemas.openxmlformats.org/officeDocument/2006/relationships/slideLayout" Target="../slideLayouts/slideLayout50.xml"/><Relationship Id="rId8" Type="http://schemas.openxmlformats.org/officeDocument/2006/relationships/slideLayout" Target="../slideLayouts/slideLayout51.xml"/><Relationship Id="rId9" Type="http://schemas.openxmlformats.org/officeDocument/2006/relationships/slideLayout" Target="../slideLayouts/slideLayout52.xml"/><Relationship Id="rId10"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5.xml"/><Relationship Id="rId12" Type="http://schemas.openxmlformats.org/officeDocument/2006/relationships/theme" Target="../theme/theme6.xml"/><Relationship Id="rId13" Type="http://schemas.openxmlformats.org/officeDocument/2006/relationships/image" Target="../media/image2.jpeg"/><Relationship Id="rId1" Type="http://schemas.openxmlformats.org/officeDocument/2006/relationships/slideLayout" Target="../slideLayouts/slideLayout55.xml"/><Relationship Id="rId2" Type="http://schemas.openxmlformats.org/officeDocument/2006/relationships/slideLayout" Target="../slideLayouts/slideLayout56.xml"/><Relationship Id="rId3" Type="http://schemas.openxmlformats.org/officeDocument/2006/relationships/slideLayout" Target="../slideLayouts/slideLayout57.xml"/><Relationship Id="rId4" Type="http://schemas.openxmlformats.org/officeDocument/2006/relationships/slideLayout" Target="../slideLayouts/slideLayout58.xml"/><Relationship Id="rId5" Type="http://schemas.openxmlformats.org/officeDocument/2006/relationships/slideLayout" Target="../slideLayouts/slideLayout59.xml"/><Relationship Id="rId6" Type="http://schemas.openxmlformats.org/officeDocument/2006/relationships/slideLayout" Target="../slideLayouts/slideLayout60.xml"/><Relationship Id="rId7" Type="http://schemas.openxmlformats.org/officeDocument/2006/relationships/slideLayout" Target="../slideLayouts/slideLayout61.xml"/><Relationship Id="rId8" Type="http://schemas.openxmlformats.org/officeDocument/2006/relationships/slideLayout" Target="../slideLayouts/slideLayout62.xml"/><Relationship Id="rId9" Type="http://schemas.openxmlformats.org/officeDocument/2006/relationships/slideLayout" Target="../slideLayouts/slideLayout63.xml"/><Relationship Id="rId10"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6.xml"/><Relationship Id="rId12" Type="http://schemas.openxmlformats.org/officeDocument/2006/relationships/theme" Target="../theme/theme7.xml"/><Relationship Id="rId13" Type="http://schemas.openxmlformats.org/officeDocument/2006/relationships/image" Target="../media/image2.jpeg"/><Relationship Id="rId1" Type="http://schemas.openxmlformats.org/officeDocument/2006/relationships/slideLayout" Target="../slideLayouts/slideLayout66.xml"/><Relationship Id="rId2" Type="http://schemas.openxmlformats.org/officeDocument/2006/relationships/slideLayout" Target="../slideLayouts/slideLayout67.xml"/><Relationship Id="rId3" Type="http://schemas.openxmlformats.org/officeDocument/2006/relationships/slideLayout" Target="../slideLayouts/slideLayout68.xml"/><Relationship Id="rId4" Type="http://schemas.openxmlformats.org/officeDocument/2006/relationships/slideLayout" Target="../slideLayouts/slideLayout69.xml"/><Relationship Id="rId5" Type="http://schemas.openxmlformats.org/officeDocument/2006/relationships/slideLayout" Target="../slideLayouts/slideLayout70.xml"/><Relationship Id="rId6" Type="http://schemas.openxmlformats.org/officeDocument/2006/relationships/slideLayout" Target="../slideLayouts/slideLayout71.xml"/><Relationship Id="rId7" Type="http://schemas.openxmlformats.org/officeDocument/2006/relationships/slideLayout" Target="../slideLayouts/slideLayout72.xml"/><Relationship Id="rId8" Type="http://schemas.openxmlformats.org/officeDocument/2006/relationships/slideLayout" Target="../slideLayouts/slideLayout73.xml"/><Relationship Id="rId9" Type="http://schemas.openxmlformats.org/officeDocument/2006/relationships/slideLayout" Target="../slideLayouts/slideLayout74.xml"/><Relationship Id="rId10"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5225C"/>
            </a:gs>
            <a:gs pos="100000">
              <a:schemeClr val="bg2"/>
            </a:gs>
          </a:gsLst>
          <a:path path="rect">
            <a:fillToRect l="100000" t="100000"/>
          </a:path>
        </a:gradFill>
        <a:effectLst/>
      </p:bgPr>
    </p:bg>
    <p:spTree>
      <p:nvGrpSpPr>
        <p:cNvPr id="1" name=""/>
        <p:cNvGrpSpPr/>
        <p:nvPr/>
      </p:nvGrpSpPr>
      <p:grpSpPr>
        <a:xfrm>
          <a:off x="0" y="0"/>
          <a:ext cx="0" cy="0"/>
          <a:chOff x="0" y="0"/>
          <a:chExt cx="0" cy="0"/>
        </a:xfrm>
      </p:grpSpPr>
      <p:sp>
        <p:nvSpPr>
          <p:cNvPr id="633858" name="Rectangle 2"/>
          <p:cNvSpPr>
            <a:spLocks noGrp="1" noChangeArrowheads="1"/>
          </p:cNvSpPr>
          <p:nvPr>
            <p:ph type="title"/>
          </p:nvPr>
        </p:nvSpPr>
        <p:spPr bwMode="auto">
          <a:xfrm>
            <a:off x="685800" y="431800"/>
            <a:ext cx="7769225" cy="1143000"/>
          </a:xfrm>
          <a:prstGeom prst="rect">
            <a:avLst/>
          </a:prstGeom>
          <a:noFill/>
          <a:ln w="28575">
            <a:noFill/>
            <a:miter lim="800000"/>
            <a:headEnd/>
            <a:tailEnd type="none" w="lg" len="lg"/>
          </a:ln>
          <a:effectLst>
            <a:outerShdw blurRad="63500" dist="38099" dir="2700000" algn="ctr" rotWithShape="0">
              <a:schemeClr val="bg2">
                <a:alpha val="74998"/>
              </a:schemeClr>
            </a:outerShdw>
          </a:effec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633859" name="Rectangle 3"/>
          <p:cNvSpPr>
            <a:spLocks noGrp="1" noChangeArrowheads="1"/>
          </p:cNvSpPr>
          <p:nvPr>
            <p:ph type="body" idx="1"/>
          </p:nvPr>
        </p:nvSpPr>
        <p:spPr bwMode="auto">
          <a:xfrm>
            <a:off x="685800" y="1792288"/>
            <a:ext cx="7769225" cy="4684712"/>
          </a:xfrm>
          <a:prstGeom prst="rect">
            <a:avLst/>
          </a:prstGeom>
          <a:noFill/>
          <a:ln w="28575">
            <a:noFill/>
            <a:miter lim="800000"/>
            <a:headEnd/>
            <a:tailEnd type="none" w="lg" len="lg"/>
          </a:ln>
          <a:effectLst>
            <a:outerShdw blurRad="63500" dist="38099" dir="2700000" algn="ctr" rotWithShape="0">
              <a:schemeClr val="bg2">
                <a:alpha val="74998"/>
              </a:schemeClr>
            </a:outerShdw>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33860" name="Rectangle 4"/>
          <p:cNvSpPr>
            <a:spLocks noGrp="1" noChangeArrowheads="1"/>
          </p:cNvSpPr>
          <p:nvPr>
            <p:ph type="dt" sz="half" idx="2"/>
          </p:nvPr>
        </p:nvSpPr>
        <p:spPr bwMode="auto">
          <a:xfrm>
            <a:off x="228600" y="6553200"/>
            <a:ext cx="1905000"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1" hangingPunct="1">
              <a:defRPr sz="1000">
                <a:solidFill>
                  <a:schemeClr val="folHlink"/>
                </a:solidFill>
                <a:latin typeface="Arial" pitchFamily="-106" charset="0"/>
              </a:defRPr>
            </a:lvl1pPr>
          </a:lstStyle>
          <a:p>
            <a:pPr>
              <a:defRPr/>
            </a:pPr>
            <a:endParaRPr lang="en-US" dirty="0"/>
          </a:p>
        </p:txBody>
      </p:sp>
      <p:sp>
        <p:nvSpPr>
          <p:cNvPr id="633861" name="Rectangle 5"/>
          <p:cNvSpPr>
            <a:spLocks noGrp="1" noChangeArrowheads="1"/>
          </p:cNvSpPr>
          <p:nvPr>
            <p:ph type="ftr" sz="quarter" idx="3"/>
          </p:nvPr>
        </p:nvSpPr>
        <p:spPr bwMode="auto">
          <a:xfrm>
            <a:off x="3124200" y="6553200"/>
            <a:ext cx="2895600"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1" hangingPunct="1">
              <a:defRPr sz="1000">
                <a:solidFill>
                  <a:schemeClr val="folHlink"/>
                </a:solidFill>
                <a:latin typeface="Arial" pitchFamily="-106" charset="0"/>
              </a:defRPr>
            </a:lvl1pPr>
          </a:lstStyle>
          <a:p>
            <a:pPr>
              <a:defRPr/>
            </a:pPr>
            <a:endParaRPr lang="en-US"/>
          </a:p>
        </p:txBody>
      </p:sp>
      <p:pic>
        <p:nvPicPr>
          <p:cNvPr id="1030" name="Picture 9" descr="MC-G214 150"/>
          <p:cNvPicPr>
            <a:picLocks noChangeAspect="1" noChangeArrowheads="1"/>
          </p:cNvPicPr>
          <p:nvPr userDrawn="1"/>
        </p:nvPicPr>
        <p:blipFill>
          <a:blip r:embed="rId16"/>
          <a:srcRect/>
          <a:stretch>
            <a:fillRect/>
          </a:stretch>
        </p:blipFill>
        <p:spPr bwMode="auto">
          <a:xfrm>
            <a:off x="152400" y="111125"/>
            <a:ext cx="2286000" cy="574675"/>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4782" r:id="rId1"/>
    <p:sldLayoutId id="2147484783" r:id="rId2"/>
    <p:sldLayoutId id="2147484784" r:id="rId3"/>
    <p:sldLayoutId id="2147484785" r:id="rId4"/>
    <p:sldLayoutId id="2147484786" r:id="rId5"/>
    <p:sldLayoutId id="2147484787" r:id="rId6"/>
    <p:sldLayoutId id="2147484788" r:id="rId7"/>
    <p:sldLayoutId id="2147484789" r:id="rId8"/>
    <p:sldLayoutId id="2147484790" r:id="rId9"/>
    <p:sldLayoutId id="2147484791" r:id="rId10"/>
    <p:sldLayoutId id="2147484792" r:id="rId11"/>
    <p:sldLayoutId id="2147484793" r:id="rId12"/>
    <p:sldLayoutId id="2147484794" r:id="rId13"/>
    <p:sldLayoutId id="2147484795" r:id="rId14"/>
  </p:sldLayoutIdLst>
  <p:transition xmlns:p14="http://schemas.microsoft.com/office/powerpoint/2010/main" advClick="0"/>
  <p:txStyles>
    <p:titleStyle>
      <a:lvl1pPr algn="ctr" rtl="0" eaLnBrk="0" fontAlgn="base" hangingPunct="0">
        <a:lnSpc>
          <a:spcPct val="90000"/>
        </a:lnSpc>
        <a:spcBef>
          <a:spcPct val="0"/>
        </a:spcBef>
        <a:spcAft>
          <a:spcPct val="0"/>
        </a:spcAft>
        <a:defRPr sz="3600" b="1">
          <a:solidFill>
            <a:schemeClr val="tx2"/>
          </a:solidFill>
          <a:latin typeface="+mj-lt"/>
          <a:ea typeface="ＭＳ Ｐゴシック" pitchFamily="-112" charset="-128"/>
          <a:cs typeface="ＭＳ Ｐゴシック" pitchFamily="-112" charset="-128"/>
        </a:defRPr>
      </a:lvl1pPr>
      <a:lvl2pPr algn="ctr" rtl="0" eaLnBrk="0" fontAlgn="base" hangingPunct="0">
        <a:lnSpc>
          <a:spcPct val="90000"/>
        </a:lnSpc>
        <a:spcBef>
          <a:spcPct val="0"/>
        </a:spcBef>
        <a:spcAft>
          <a:spcPct val="0"/>
        </a:spcAft>
        <a:defRPr sz="3600" b="1">
          <a:solidFill>
            <a:schemeClr val="tx2"/>
          </a:solidFill>
          <a:latin typeface="Arial" pitchFamily="-112" charset="0"/>
          <a:ea typeface="ＭＳ Ｐゴシック" pitchFamily="-112" charset="-128"/>
          <a:cs typeface="ＭＳ Ｐゴシック" pitchFamily="-112" charset="-128"/>
        </a:defRPr>
      </a:lvl2pPr>
      <a:lvl3pPr algn="ctr" rtl="0" eaLnBrk="0" fontAlgn="base" hangingPunct="0">
        <a:lnSpc>
          <a:spcPct val="90000"/>
        </a:lnSpc>
        <a:spcBef>
          <a:spcPct val="0"/>
        </a:spcBef>
        <a:spcAft>
          <a:spcPct val="0"/>
        </a:spcAft>
        <a:defRPr sz="3600" b="1">
          <a:solidFill>
            <a:schemeClr val="tx2"/>
          </a:solidFill>
          <a:latin typeface="Arial" pitchFamily="-112" charset="0"/>
          <a:ea typeface="ＭＳ Ｐゴシック" pitchFamily="-112" charset="-128"/>
          <a:cs typeface="ＭＳ Ｐゴシック" pitchFamily="-112" charset="-128"/>
        </a:defRPr>
      </a:lvl3pPr>
      <a:lvl4pPr algn="ctr" rtl="0" eaLnBrk="0" fontAlgn="base" hangingPunct="0">
        <a:lnSpc>
          <a:spcPct val="90000"/>
        </a:lnSpc>
        <a:spcBef>
          <a:spcPct val="0"/>
        </a:spcBef>
        <a:spcAft>
          <a:spcPct val="0"/>
        </a:spcAft>
        <a:defRPr sz="3600" b="1">
          <a:solidFill>
            <a:schemeClr val="tx2"/>
          </a:solidFill>
          <a:latin typeface="Arial" pitchFamily="-112" charset="0"/>
          <a:ea typeface="ＭＳ Ｐゴシック" pitchFamily="-112" charset="-128"/>
          <a:cs typeface="ＭＳ Ｐゴシック" pitchFamily="-112" charset="-128"/>
        </a:defRPr>
      </a:lvl4pPr>
      <a:lvl5pPr algn="ctr" rtl="0" eaLnBrk="0" fontAlgn="base" hangingPunct="0">
        <a:lnSpc>
          <a:spcPct val="90000"/>
        </a:lnSpc>
        <a:spcBef>
          <a:spcPct val="0"/>
        </a:spcBef>
        <a:spcAft>
          <a:spcPct val="0"/>
        </a:spcAft>
        <a:defRPr sz="3600" b="1">
          <a:solidFill>
            <a:schemeClr val="tx2"/>
          </a:solidFill>
          <a:latin typeface="Arial" pitchFamily="-112" charset="0"/>
          <a:ea typeface="ＭＳ Ｐゴシック" pitchFamily="-112" charset="-128"/>
          <a:cs typeface="ＭＳ Ｐゴシック" pitchFamily="-112" charset="-128"/>
        </a:defRPr>
      </a:lvl5pPr>
      <a:lvl6pPr marL="457200" algn="ctr" rtl="0" eaLnBrk="0" fontAlgn="base" hangingPunct="0">
        <a:lnSpc>
          <a:spcPct val="90000"/>
        </a:lnSpc>
        <a:spcBef>
          <a:spcPct val="0"/>
        </a:spcBef>
        <a:spcAft>
          <a:spcPct val="0"/>
        </a:spcAft>
        <a:defRPr sz="3600" b="1">
          <a:solidFill>
            <a:schemeClr val="tx2"/>
          </a:solidFill>
          <a:latin typeface="Arial" pitchFamily="-112" charset="0"/>
        </a:defRPr>
      </a:lvl6pPr>
      <a:lvl7pPr marL="914400" algn="ctr" rtl="0" eaLnBrk="0" fontAlgn="base" hangingPunct="0">
        <a:lnSpc>
          <a:spcPct val="90000"/>
        </a:lnSpc>
        <a:spcBef>
          <a:spcPct val="0"/>
        </a:spcBef>
        <a:spcAft>
          <a:spcPct val="0"/>
        </a:spcAft>
        <a:defRPr sz="3600" b="1">
          <a:solidFill>
            <a:schemeClr val="tx2"/>
          </a:solidFill>
          <a:latin typeface="Arial" pitchFamily="-112" charset="0"/>
        </a:defRPr>
      </a:lvl7pPr>
      <a:lvl8pPr marL="1371600" algn="ctr" rtl="0" eaLnBrk="0" fontAlgn="base" hangingPunct="0">
        <a:lnSpc>
          <a:spcPct val="90000"/>
        </a:lnSpc>
        <a:spcBef>
          <a:spcPct val="0"/>
        </a:spcBef>
        <a:spcAft>
          <a:spcPct val="0"/>
        </a:spcAft>
        <a:defRPr sz="3600" b="1">
          <a:solidFill>
            <a:schemeClr val="tx2"/>
          </a:solidFill>
          <a:latin typeface="Arial" pitchFamily="-112" charset="0"/>
        </a:defRPr>
      </a:lvl8pPr>
      <a:lvl9pPr marL="1828800" algn="ctr" rtl="0" eaLnBrk="0" fontAlgn="base" hangingPunct="0">
        <a:lnSpc>
          <a:spcPct val="90000"/>
        </a:lnSpc>
        <a:spcBef>
          <a:spcPct val="0"/>
        </a:spcBef>
        <a:spcAft>
          <a:spcPct val="0"/>
        </a:spcAft>
        <a:defRPr sz="3600" b="1">
          <a:solidFill>
            <a:schemeClr val="tx2"/>
          </a:solidFill>
          <a:latin typeface="Arial" pitchFamily="-112" charset="0"/>
        </a:defRPr>
      </a:lvl9pPr>
    </p:titleStyle>
    <p:bodyStyle>
      <a:lvl1pPr marL="282575" indent="-282575" algn="l" rtl="0" eaLnBrk="0" fontAlgn="base" hangingPunct="0">
        <a:lnSpc>
          <a:spcPct val="90000"/>
        </a:lnSpc>
        <a:spcBef>
          <a:spcPct val="50000"/>
        </a:spcBef>
        <a:spcAft>
          <a:spcPct val="0"/>
        </a:spcAft>
        <a:buClr>
          <a:schemeClr val="tx2"/>
        </a:buClr>
        <a:buSzPct val="120000"/>
        <a:buChar char="•"/>
        <a:defRPr sz="2800" b="1">
          <a:solidFill>
            <a:schemeClr val="tx1"/>
          </a:solidFill>
          <a:latin typeface="+mn-lt"/>
          <a:ea typeface="ＭＳ Ｐゴシック" pitchFamily="-112" charset="-128"/>
          <a:cs typeface="ＭＳ Ｐゴシック" pitchFamily="-112" charset="-128"/>
        </a:defRPr>
      </a:lvl1pPr>
      <a:lvl2pPr marL="8636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2pPr>
      <a:lvl3pPr marL="13208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3pPr>
      <a:lvl4pPr marL="17780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4pPr>
      <a:lvl5pPr marL="22352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5pPr>
      <a:lvl6pPr marL="26924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6pPr>
      <a:lvl7pPr marL="31496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7pPr>
      <a:lvl8pPr marL="36068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8pPr>
      <a:lvl9pPr marL="40640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5" name="Rectangle 20"/>
          <p:cNvSpPr>
            <a:spLocks noChangeArrowheads="1"/>
          </p:cNvSpPr>
          <p:nvPr/>
        </p:nvSpPr>
        <p:spPr bwMode="auto">
          <a:xfrm>
            <a:off x="1474788" y="6235700"/>
            <a:ext cx="7669212" cy="93663"/>
          </a:xfrm>
          <a:prstGeom prst="rect">
            <a:avLst/>
          </a:prstGeom>
          <a:solidFill>
            <a:schemeClr val="bg2"/>
          </a:solidFill>
          <a:ln w="0">
            <a:noFill/>
            <a:miter lim="800000"/>
            <a:headEnd/>
            <a:tailEnd/>
          </a:ln>
        </p:spPr>
        <p:txBody>
          <a:bodyPr wrap="none" anchor="ctr"/>
          <a:lstStyle/>
          <a:p>
            <a:pPr algn="l" fontAlgn="auto">
              <a:spcBef>
                <a:spcPts val="0"/>
              </a:spcBef>
              <a:spcAft>
                <a:spcPts val="0"/>
              </a:spcAft>
              <a:defRPr/>
            </a:pPr>
            <a:endParaRPr lang="en-US" sz="1800" dirty="0">
              <a:solidFill>
                <a:srgbClr val="666565"/>
              </a:solidFill>
              <a:latin typeface="Arial"/>
              <a:ea typeface="ヒラギノ角ゴ Pro W3" pitchFamily="1" charset="-128"/>
            </a:endParaRPr>
          </a:p>
        </p:txBody>
      </p:sp>
      <p:sp>
        <p:nvSpPr>
          <p:cNvPr id="6" name="Rectangle 21"/>
          <p:cNvSpPr>
            <a:spLocks noChangeArrowheads="1"/>
          </p:cNvSpPr>
          <p:nvPr/>
        </p:nvSpPr>
        <p:spPr bwMode="auto">
          <a:xfrm>
            <a:off x="0" y="6234113"/>
            <a:ext cx="1454150" cy="95250"/>
          </a:xfrm>
          <a:prstGeom prst="rect">
            <a:avLst/>
          </a:prstGeom>
          <a:solidFill>
            <a:srgbClr val="AAAAAA"/>
          </a:solidFill>
          <a:ln w="9525">
            <a:noFill/>
            <a:miter lim="800000"/>
            <a:headEnd/>
            <a:tailEnd/>
          </a:ln>
          <a:effectLst/>
        </p:spPr>
        <p:txBody>
          <a:bodyPr wrap="none" anchor="ctr"/>
          <a:lstStyle/>
          <a:p>
            <a:pPr algn="l" fontAlgn="auto">
              <a:spcBef>
                <a:spcPts val="0"/>
              </a:spcBef>
              <a:spcAft>
                <a:spcPts val="0"/>
              </a:spcAft>
              <a:defRPr/>
            </a:pPr>
            <a:endParaRPr lang="en-US" sz="1800" dirty="0">
              <a:solidFill>
                <a:srgbClr val="666565"/>
              </a:solidFill>
              <a:latin typeface="Arial"/>
              <a:ea typeface="ヒラギノ角ゴ Pro W3" pitchFamily="1" charset="-128"/>
            </a:endParaRPr>
          </a:p>
        </p:txBody>
      </p:sp>
      <p:cxnSp>
        <p:nvCxnSpPr>
          <p:cNvPr id="9" name="Straight Connector 8"/>
          <p:cNvCxnSpPr/>
          <p:nvPr/>
        </p:nvCxnSpPr>
        <p:spPr>
          <a:xfrm>
            <a:off x="-38100" y="1065213"/>
            <a:ext cx="9202738"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9308908"/>
      </p:ext>
    </p:extLst>
  </p:cSld>
  <p:clrMap bg1="lt1" tx1="dk1" bg2="lt2" tx2="dk2" accent1="accent1" accent2="accent2" accent3="accent3" accent4="accent4" accent5="accent5" accent6="accent6" hlink="hlink" folHlink="folHlink"/>
  <p:sldLayoutIdLst>
    <p:sldLayoutId id="2147484797" r:id="rId1"/>
    <p:sldLayoutId id="2147484798" r:id="rId2"/>
    <p:sldLayoutId id="2147484799" r:id="rId3"/>
    <p:sldLayoutId id="2147484800" r:id="rId4"/>
    <p:sldLayoutId id="2147484801" r:id="rId5"/>
    <p:sldLayoutId id="2147484802" r:id="rId6"/>
    <p:sldLayoutId id="2147484803" r:id="rId7"/>
  </p:sldLayoutIdLst>
  <p:transition xmlns:p14="http://schemas.microsoft.com/office/powerpoint/2010/main" advClick="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16291934"/>
      </p:ext>
    </p:extLst>
  </p:cSld>
  <p:clrMap bg1="lt1" tx1="dk1" bg2="lt2" tx2="dk2" accent1="accent1" accent2="accent2" accent3="accent3" accent4="accent4" accent5="accent5" accent6="accent6" hlink="hlink" folHlink="folHlink"/>
  <p:sldLayoutIdLst>
    <p:sldLayoutId id="2147484805" r:id="rId1"/>
    <p:sldLayoutId id="2147484806" r:id="rId2"/>
    <p:sldLayoutId id="2147484807" r:id="rId3"/>
    <p:sldLayoutId id="2147484808" r:id="rId4"/>
    <p:sldLayoutId id="2147484809" r:id="rId5"/>
    <p:sldLayoutId id="2147484810" r:id="rId6"/>
    <p:sldLayoutId id="2147484811" r:id="rId7"/>
    <p:sldLayoutId id="2147484812" r:id="rId8"/>
    <p:sldLayoutId id="2147484813" r:id="rId9"/>
    <p:sldLayoutId id="2147484814" r:id="rId10"/>
    <p:sldLayoutId id="2147484815"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4"/>
          <p:cNvSpPr>
            <a:spLocks noGrp="1" noChangeArrowheads="1"/>
          </p:cNvSpPr>
          <p:nvPr>
            <p:ph type="body" idx="1"/>
          </p:nvPr>
        </p:nvSpPr>
        <p:spPr bwMode="auto">
          <a:xfrm>
            <a:off x="685800" y="1525588"/>
            <a:ext cx="7772400" cy="488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7" name="Rectangle 25"/>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1548338392"/>
      </p:ext>
    </p:extLst>
  </p:cSld>
  <p:clrMap bg1="lt1" tx1="dk1" bg2="lt2" tx2="dk2" accent1="accent1" accent2="accent2" accent3="accent3" accent4="accent4" accent5="accent5" accent6="accent6" hlink="hlink" folHlink="folHlink"/>
  <p:sldLayoutIdLst>
    <p:sldLayoutId id="2147484817" r:id="rId1"/>
    <p:sldLayoutId id="2147484818" r:id="rId2"/>
    <p:sldLayoutId id="2147484819" r:id="rId3"/>
    <p:sldLayoutId id="2147484820" r:id="rId4"/>
    <p:sldLayoutId id="2147484821" r:id="rId5"/>
    <p:sldLayoutId id="2147484822" r:id="rId6"/>
    <p:sldLayoutId id="2147484823" r:id="rId7"/>
    <p:sldLayoutId id="2147484824" r:id="rId8"/>
    <p:sldLayoutId id="2147484825" r:id="rId9"/>
    <p:sldLayoutId id="2147484826" r:id="rId10"/>
    <p:sldLayoutId id="2147484827" r:id="rId11"/>
  </p:sldLayoutIdLst>
  <p:transition xmlns:p14="http://schemas.microsoft.com/office/powerpoint/2010/main" advClick="0"/>
  <p:txStyles>
    <p:titleStyle>
      <a:lvl1pPr algn="l" rtl="0" eaLnBrk="0" fontAlgn="base" hangingPunct="0">
        <a:lnSpc>
          <a:spcPct val="90000"/>
        </a:lnSpc>
        <a:spcBef>
          <a:spcPct val="0"/>
        </a:spcBef>
        <a:spcAft>
          <a:spcPct val="0"/>
        </a:spcAft>
        <a:defRPr sz="2600" b="1">
          <a:solidFill>
            <a:srgbClr val="ECBB33"/>
          </a:solidFill>
          <a:latin typeface="Arial" pitchFamily="1" charset="0"/>
          <a:ea typeface="ヒラギノ角ゴ Pro W3" charset="-128"/>
          <a:cs typeface="ヒラギノ角ゴ Pro W3" charset="-128"/>
        </a:defRPr>
      </a:lvl1pPr>
      <a:lvl2pPr algn="l" rtl="0" eaLnBrk="0" fontAlgn="base" hangingPunct="0">
        <a:lnSpc>
          <a:spcPct val="90000"/>
        </a:lnSpc>
        <a:spcBef>
          <a:spcPct val="0"/>
        </a:spcBef>
        <a:spcAft>
          <a:spcPct val="0"/>
        </a:spcAft>
        <a:defRPr sz="2600" b="1">
          <a:solidFill>
            <a:srgbClr val="ECBB33"/>
          </a:solidFill>
          <a:latin typeface="Arial" pitchFamily="1" charset="0"/>
          <a:ea typeface="ヒラギノ角ゴ Pro W3" charset="-128"/>
          <a:cs typeface="ヒラギノ角ゴ Pro W3" charset="-128"/>
        </a:defRPr>
      </a:lvl2pPr>
      <a:lvl3pPr algn="l" rtl="0" eaLnBrk="0" fontAlgn="base" hangingPunct="0">
        <a:lnSpc>
          <a:spcPct val="90000"/>
        </a:lnSpc>
        <a:spcBef>
          <a:spcPct val="0"/>
        </a:spcBef>
        <a:spcAft>
          <a:spcPct val="0"/>
        </a:spcAft>
        <a:defRPr sz="2600" b="1">
          <a:solidFill>
            <a:srgbClr val="ECBB33"/>
          </a:solidFill>
          <a:latin typeface="Arial" pitchFamily="1" charset="0"/>
          <a:ea typeface="ヒラギノ角ゴ Pro W3" charset="-128"/>
          <a:cs typeface="ヒラギノ角ゴ Pro W3" charset="-128"/>
        </a:defRPr>
      </a:lvl3pPr>
      <a:lvl4pPr algn="l" rtl="0" eaLnBrk="0" fontAlgn="base" hangingPunct="0">
        <a:lnSpc>
          <a:spcPct val="90000"/>
        </a:lnSpc>
        <a:spcBef>
          <a:spcPct val="0"/>
        </a:spcBef>
        <a:spcAft>
          <a:spcPct val="0"/>
        </a:spcAft>
        <a:defRPr sz="2600" b="1">
          <a:solidFill>
            <a:srgbClr val="ECBB33"/>
          </a:solidFill>
          <a:latin typeface="Arial" pitchFamily="1" charset="0"/>
          <a:ea typeface="ヒラギノ角ゴ Pro W3" charset="-128"/>
          <a:cs typeface="ヒラギノ角ゴ Pro W3" charset="-128"/>
        </a:defRPr>
      </a:lvl4pPr>
      <a:lvl5pPr algn="l" rtl="0" eaLnBrk="0" fontAlgn="base" hangingPunct="0">
        <a:lnSpc>
          <a:spcPct val="90000"/>
        </a:lnSpc>
        <a:spcBef>
          <a:spcPct val="0"/>
        </a:spcBef>
        <a:spcAft>
          <a:spcPct val="0"/>
        </a:spcAft>
        <a:defRPr sz="2600" b="1">
          <a:solidFill>
            <a:srgbClr val="ECBB33"/>
          </a:solidFill>
          <a:latin typeface="Arial" pitchFamily="1" charset="0"/>
          <a:ea typeface="ヒラギノ角ゴ Pro W3" charset="-128"/>
          <a:cs typeface="ヒラギノ角ゴ Pro W3" charset="-128"/>
        </a:defRPr>
      </a:lvl5pPr>
      <a:lvl6pPr marL="457200" algn="l" rtl="0" fontAlgn="base">
        <a:lnSpc>
          <a:spcPct val="90000"/>
        </a:lnSpc>
        <a:spcBef>
          <a:spcPct val="0"/>
        </a:spcBef>
        <a:spcAft>
          <a:spcPct val="0"/>
        </a:spcAft>
        <a:defRPr sz="2600">
          <a:solidFill>
            <a:schemeClr val="bg1"/>
          </a:solidFill>
          <a:latin typeface="Arial Bold" pitchFamily="-111" charset="0"/>
        </a:defRPr>
      </a:lvl6pPr>
      <a:lvl7pPr marL="914400" algn="l" rtl="0" fontAlgn="base">
        <a:lnSpc>
          <a:spcPct val="90000"/>
        </a:lnSpc>
        <a:spcBef>
          <a:spcPct val="0"/>
        </a:spcBef>
        <a:spcAft>
          <a:spcPct val="0"/>
        </a:spcAft>
        <a:defRPr sz="2600">
          <a:solidFill>
            <a:schemeClr val="bg1"/>
          </a:solidFill>
          <a:latin typeface="Arial Bold" pitchFamily="-111" charset="0"/>
        </a:defRPr>
      </a:lvl7pPr>
      <a:lvl8pPr marL="1371600" algn="l" rtl="0" fontAlgn="base">
        <a:lnSpc>
          <a:spcPct val="90000"/>
        </a:lnSpc>
        <a:spcBef>
          <a:spcPct val="0"/>
        </a:spcBef>
        <a:spcAft>
          <a:spcPct val="0"/>
        </a:spcAft>
        <a:defRPr sz="2600">
          <a:solidFill>
            <a:schemeClr val="bg1"/>
          </a:solidFill>
          <a:latin typeface="Arial Bold" pitchFamily="-111" charset="0"/>
        </a:defRPr>
      </a:lvl8pPr>
      <a:lvl9pPr marL="1828800" algn="l" rtl="0" fontAlgn="base">
        <a:lnSpc>
          <a:spcPct val="90000"/>
        </a:lnSpc>
        <a:spcBef>
          <a:spcPct val="0"/>
        </a:spcBef>
        <a:spcAft>
          <a:spcPct val="0"/>
        </a:spcAft>
        <a:defRPr sz="2600">
          <a:solidFill>
            <a:schemeClr val="bg1"/>
          </a:solidFill>
          <a:latin typeface="Arial Bold" pitchFamily="-111" charset="0"/>
        </a:defRPr>
      </a:lvl9pPr>
    </p:titleStyle>
    <p:bodyStyle>
      <a:lvl1pPr marL="342900" indent="-342900" algn="l" rtl="0" eaLnBrk="0" fontAlgn="base" hangingPunct="0">
        <a:spcBef>
          <a:spcPct val="20000"/>
        </a:spcBef>
        <a:spcAft>
          <a:spcPct val="0"/>
        </a:spcAft>
        <a:buChar char="•"/>
        <a:defRPr sz="2500">
          <a:solidFill>
            <a:schemeClr val="tx1"/>
          </a:solidFill>
          <a:latin typeface="+mn-lt"/>
          <a:ea typeface="ヒラギノ角ゴ Pro W3" charset="-128"/>
          <a:cs typeface="ヒラギノ角ゴ Pro W3" charset="-128"/>
        </a:defRPr>
      </a:lvl1pPr>
      <a:lvl2pPr marL="742950" indent="-285750" algn="l" rtl="0" eaLnBrk="0" fontAlgn="base" hangingPunct="0">
        <a:spcBef>
          <a:spcPct val="20000"/>
        </a:spcBef>
        <a:spcAft>
          <a:spcPct val="0"/>
        </a:spcAft>
        <a:buChar char="–"/>
        <a:defRPr sz="2500">
          <a:solidFill>
            <a:schemeClr val="tx1"/>
          </a:solidFill>
          <a:latin typeface="+mn-lt"/>
          <a:ea typeface="ヒラギノ角ゴ Pro W3" charset="-128"/>
          <a:cs typeface="ヒラギノ角ゴ Pro W3" charset="0"/>
        </a:defRPr>
      </a:lvl2pPr>
      <a:lvl3pPr marL="1143000" indent="-228600" algn="l" rtl="0" eaLnBrk="0" fontAlgn="base" hangingPunct="0">
        <a:spcBef>
          <a:spcPct val="20000"/>
        </a:spcBef>
        <a:spcAft>
          <a:spcPct val="0"/>
        </a:spcAft>
        <a:buChar char="•"/>
        <a:defRPr sz="2500">
          <a:solidFill>
            <a:schemeClr val="tx1"/>
          </a:solidFill>
          <a:latin typeface="+mn-lt"/>
          <a:ea typeface="ＭＳ Ｐゴシック" charset="-128"/>
          <a:cs typeface="ＭＳ Ｐゴシック" pitchFamily="-111" charset="-128"/>
        </a:defRPr>
      </a:lvl3pPr>
      <a:lvl4pPr marL="1600200" indent="-228600" algn="l" rtl="0" eaLnBrk="0" fontAlgn="base" hangingPunct="0">
        <a:spcBef>
          <a:spcPct val="20000"/>
        </a:spcBef>
        <a:spcAft>
          <a:spcPct val="0"/>
        </a:spcAft>
        <a:buChar char="–"/>
        <a:defRPr sz="25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500">
          <a:solidFill>
            <a:schemeClr val="tx1"/>
          </a:solidFill>
          <a:latin typeface="+mn-lt"/>
          <a:ea typeface="ＭＳ Ｐゴシック" charset="-128"/>
        </a:defRPr>
      </a:lvl5pPr>
      <a:lvl6pPr marL="2514600" indent="-228600" algn="l" rtl="0" fontAlgn="base">
        <a:spcBef>
          <a:spcPct val="20000"/>
        </a:spcBef>
        <a:spcAft>
          <a:spcPct val="0"/>
        </a:spcAft>
        <a:buChar char="»"/>
        <a:defRPr sz="2500">
          <a:solidFill>
            <a:srgbClr val="CDE7F3"/>
          </a:solidFill>
          <a:latin typeface="+mn-lt"/>
          <a:ea typeface="ヒラギノ角ゴ Pro W3" charset="-128"/>
        </a:defRPr>
      </a:lvl6pPr>
      <a:lvl7pPr marL="2971800" indent="-228600" algn="l" rtl="0" fontAlgn="base">
        <a:spcBef>
          <a:spcPct val="20000"/>
        </a:spcBef>
        <a:spcAft>
          <a:spcPct val="0"/>
        </a:spcAft>
        <a:buChar char="»"/>
        <a:defRPr sz="2500">
          <a:solidFill>
            <a:srgbClr val="CDE7F3"/>
          </a:solidFill>
          <a:latin typeface="+mn-lt"/>
          <a:ea typeface="ヒラギノ角ゴ Pro W3" charset="-128"/>
        </a:defRPr>
      </a:lvl7pPr>
      <a:lvl8pPr marL="3429000" indent="-228600" algn="l" rtl="0" fontAlgn="base">
        <a:spcBef>
          <a:spcPct val="20000"/>
        </a:spcBef>
        <a:spcAft>
          <a:spcPct val="0"/>
        </a:spcAft>
        <a:buChar char="»"/>
        <a:defRPr sz="2500">
          <a:solidFill>
            <a:srgbClr val="CDE7F3"/>
          </a:solidFill>
          <a:latin typeface="+mn-lt"/>
          <a:ea typeface="ヒラギノ角ゴ Pro W3" charset="-128"/>
        </a:defRPr>
      </a:lvl8pPr>
      <a:lvl9pPr marL="3886200" indent="-228600" algn="l" rtl="0" fontAlgn="base">
        <a:spcBef>
          <a:spcPct val="20000"/>
        </a:spcBef>
        <a:spcAft>
          <a:spcPct val="0"/>
        </a:spcAft>
        <a:buChar char="»"/>
        <a:defRPr sz="2500">
          <a:solidFill>
            <a:srgbClr val="CDE7F3"/>
          </a:solidFill>
          <a:latin typeface="+mn-lt"/>
          <a:ea typeface="ヒラギノ角ゴ Pro W3"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2930"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2931"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52932"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4829" r:id="rId1"/>
    <p:sldLayoutId id="2147484830" r:id="rId2"/>
    <p:sldLayoutId id="2147484831" r:id="rId3"/>
    <p:sldLayoutId id="2147484832" r:id="rId4"/>
    <p:sldLayoutId id="2147484833" r:id="rId5"/>
    <p:sldLayoutId id="2147484834" r:id="rId6"/>
    <p:sldLayoutId id="2147484835" r:id="rId7"/>
    <p:sldLayoutId id="2147484836" r:id="rId8"/>
    <p:sldLayoutId id="2147484837" r:id="rId9"/>
    <p:sldLayoutId id="2147484838" r:id="rId10"/>
    <p:sldLayoutId id="2147484839"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363311"/>
      </p:ext>
    </p:extLst>
  </p:cSld>
  <p:clrMap bg1="lt1" tx1="dk1" bg2="lt2" tx2="dk2" accent1="accent1" accent2="accent2" accent3="accent3" accent4="accent4" accent5="accent5" accent6="accent6" hlink="hlink" folHlink="folHlink"/>
  <p:sldLayoutIdLst>
    <p:sldLayoutId id="2147484841" r:id="rId1"/>
    <p:sldLayoutId id="2147484842" r:id="rId2"/>
    <p:sldLayoutId id="2147484843" r:id="rId3"/>
    <p:sldLayoutId id="2147484844" r:id="rId4"/>
    <p:sldLayoutId id="2147484845" r:id="rId5"/>
    <p:sldLayoutId id="2147484846" r:id="rId6"/>
    <p:sldLayoutId id="2147484847" r:id="rId7"/>
    <p:sldLayoutId id="2147484848" r:id="rId8"/>
    <p:sldLayoutId id="2147484849" r:id="rId9"/>
    <p:sldLayoutId id="2147484850" r:id="rId10"/>
    <p:sldLayoutId id="2147484851" r:id="rId11"/>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363311"/>
      </p:ext>
    </p:extLst>
  </p:cSld>
  <p:clrMap bg1="lt1" tx1="dk1" bg2="lt2" tx2="dk2" accent1="accent1" accent2="accent2" accent3="accent3" accent4="accent4" accent5="accent5" accent6="accent6" hlink="hlink" folHlink="folHlink"/>
  <p:sldLayoutIdLst>
    <p:sldLayoutId id="2147484853" r:id="rId1"/>
    <p:sldLayoutId id="2147484854" r:id="rId2"/>
    <p:sldLayoutId id="2147484855" r:id="rId3"/>
    <p:sldLayoutId id="2147484856" r:id="rId4"/>
    <p:sldLayoutId id="2147484857" r:id="rId5"/>
    <p:sldLayoutId id="2147484858" r:id="rId6"/>
    <p:sldLayoutId id="2147484859" r:id="rId7"/>
    <p:sldLayoutId id="2147484860" r:id="rId8"/>
    <p:sldLayoutId id="2147484861" r:id="rId9"/>
    <p:sldLayoutId id="2147484862" r:id="rId10"/>
    <p:sldLayoutId id="2147484863" r:id="rId11"/>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0.xml"/><Relationship Id="rId3" Type="http://schemas.openxmlformats.org/officeDocument/2006/relationships/chart" Target="../charts/char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1.bin"/><Relationship Id="rId5" Type="http://schemas.openxmlformats.org/officeDocument/2006/relationships/oleObject" Target="../embeddings/Microsoft_Excel_97_-_2004_Worksheet1.xls"/><Relationship Id="rId6" Type="http://schemas.openxmlformats.org/officeDocument/2006/relationships/image" Target="../media/image8.png"/><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png"/><Relationship Id="rId5" Type="http://schemas.openxmlformats.org/officeDocument/2006/relationships/image" Target="../media/image11.jpeg"/><Relationship Id="rId6" Type="http://schemas.openxmlformats.org/officeDocument/2006/relationships/image" Target="../media/image12.png"/><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4" Type="http://schemas.openxmlformats.org/officeDocument/2006/relationships/oleObject" Target="../embeddings/oleObject2.bin"/><Relationship Id="rId5" Type="http://schemas.openxmlformats.org/officeDocument/2006/relationships/oleObject" Target="../embeddings/Microsoft_Excel_97_-_2004_Worksheet2.xls"/><Relationship Id="rId6" Type="http://schemas.openxmlformats.org/officeDocument/2006/relationships/image" Target="../media/image14.emf"/><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6.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3.xml"/><Relationship Id="rId3"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6.xml"/><Relationship Id="rId3" Type="http://schemas.openxmlformats.org/officeDocument/2006/relationships/chart" Target="../charts/char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7.xml"/><Relationship Id="rId3" Type="http://schemas.openxmlformats.org/officeDocument/2006/relationships/chart" Target="../charts/char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8.xml"/><Relationship Id="rId3" Type="http://schemas.openxmlformats.org/officeDocument/2006/relationships/chart" Target="../charts/char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9.xml"/><Relationship Id="rId3"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p:cNvSpPr txBox="1">
            <a:spLocks/>
          </p:cNvSpPr>
          <p:nvPr/>
        </p:nvSpPr>
        <p:spPr>
          <a:xfrm>
            <a:off x="589716" y="1782199"/>
            <a:ext cx="7924800" cy="4755751"/>
          </a:xfrm>
          <a:prstGeom prst="rect">
            <a:avLst/>
          </a:prstGeom>
        </p:spPr>
        <p:txBody>
          <a:bodyPr>
            <a:normAutofit/>
          </a:bodyPr>
          <a:lstStyle>
            <a:lvl1pPr marL="280988" indent="-280988" algn="l" rtl="0" eaLnBrk="0" fontAlgn="base" hangingPunct="0">
              <a:spcBef>
                <a:spcPts val="1400"/>
              </a:spcBef>
              <a:spcAft>
                <a:spcPct val="0"/>
              </a:spcAft>
              <a:buClr>
                <a:srgbClr val="33CCFF"/>
              </a:buClr>
              <a:buFont typeface="Symbol" pitchFamily="18" charset="2"/>
              <a:buChar char="·"/>
              <a:defRPr sz="2400">
                <a:solidFill>
                  <a:schemeClr val="tx1"/>
                </a:solidFill>
                <a:latin typeface="+mn-lt"/>
                <a:ea typeface="+mn-ea"/>
                <a:cs typeface="+mn-cs"/>
              </a:defRPr>
            </a:lvl1pPr>
            <a:lvl2pPr marL="690563" indent="-295275" algn="l" rtl="0" eaLnBrk="0" fontAlgn="base" hangingPunct="0">
              <a:spcBef>
                <a:spcPts val="200"/>
              </a:spcBef>
              <a:spcAft>
                <a:spcPts val="200"/>
              </a:spcAft>
              <a:buClr>
                <a:srgbClr val="FFFF00"/>
              </a:buClr>
              <a:buChar char="–"/>
              <a:defRPr sz="2000">
                <a:solidFill>
                  <a:schemeClr val="tx1"/>
                </a:solidFill>
                <a:latin typeface="+mn-lt"/>
                <a:cs typeface="+mn-cs"/>
              </a:defRPr>
            </a:lvl2pPr>
            <a:lvl3pPr marL="1150938" indent="-290513" algn="l" rtl="0" eaLnBrk="0" fontAlgn="base" hangingPunct="0">
              <a:spcBef>
                <a:spcPts val="200"/>
              </a:spcBef>
              <a:spcAft>
                <a:spcPts val="200"/>
              </a:spcAft>
              <a:buClr>
                <a:schemeClr val="tx1"/>
              </a:buClr>
              <a:buFont typeface="Symbol" pitchFamily="18" charset="2"/>
              <a:buChar char="·"/>
              <a:defRPr sz="2400">
                <a:solidFill>
                  <a:schemeClr val="tx1"/>
                </a:solidFill>
                <a:latin typeface="+mn-lt"/>
                <a:cs typeface="+mn-cs"/>
              </a:defRPr>
            </a:lvl3pPr>
            <a:lvl4pPr marL="1600200" indent="-228600" algn="l" rtl="0" eaLnBrk="0" fontAlgn="base" hangingPunct="0">
              <a:spcBef>
                <a:spcPts val="200"/>
              </a:spcBef>
              <a:spcAft>
                <a:spcPct val="15000"/>
              </a:spcAft>
              <a:buChar char="–"/>
              <a:defRPr sz="1600">
                <a:solidFill>
                  <a:schemeClr val="tx1"/>
                </a:solidFill>
                <a:latin typeface="+mn-lt"/>
                <a:cs typeface="+mn-cs"/>
              </a:defRPr>
            </a:lvl4pPr>
            <a:lvl5pPr marL="2057400" indent="-228600" algn="l" rtl="0" eaLnBrk="0" fontAlgn="base" hangingPunct="0">
              <a:spcBef>
                <a:spcPts val="200"/>
              </a:spcBef>
              <a:spcAft>
                <a:spcPct val="15000"/>
              </a:spcAft>
              <a:buClr>
                <a:schemeClr val="accent1"/>
              </a:buClr>
              <a:buFont typeface="Wingdings 2" pitchFamily="18" charset="2"/>
              <a:buChar char="¡"/>
              <a:defRPr sz="1600">
                <a:solidFill>
                  <a:schemeClr val="tx1"/>
                </a:solidFill>
                <a:latin typeface="+mn-lt"/>
                <a:cs typeface="+mn-cs"/>
              </a:defRPr>
            </a:lvl5pPr>
            <a:lvl6pPr marL="25146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6pPr>
            <a:lvl7pPr marL="29718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7pPr>
            <a:lvl8pPr marL="34290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8pPr>
            <a:lvl9pPr marL="38862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9pPr>
          </a:lstStyle>
          <a:p>
            <a:pPr marL="0" indent="0" algn="ctr">
              <a:buFontTx/>
              <a:buNone/>
              <a:defRPr/>
            </a:pPr>
            <a:r>
              <a:rPr lang="en-US" b="1" dirty="0" smtClean="0">
                <a:solidFill>
                  <a:schemeClr val="bg1"/>
                </a:solidFill>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endParaRPr lang="en-US" dirty="0">
              <a:solidFill>
                <a:schemeClr val="bg1"/>
              </a:solidFill>
            </a:endParaRPr>
          </a:p>
        </p:txBody>
      </p:sp>
    </p:spTree>
    <p:extLst>
      <p:ext uri="{BB962C8B-B14F-4D97-AF65-F5344CB8AC3E}">
        <p14:creationId xmlns:p14="http://schemas.microsoft.com/office/powerpoint/2010/main" val="17032824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699" y="0"/>
            <a:ext cx="7607301"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l" eaLnBrk="1" hangingPunct="1"/>
            <a:r>
              <a:rPr lang="en-US" dirty="0" smtClean="0">
                <a:solidFill>
                  <a:srgbClr val="FFFFFF"/>
                </a:solidFill>
                <a:ea typeface="ＭＳ Ｐゴシック" charset="0"/>
                <a:cs typeface="ＭＳ Ｐゴシック" charset="0"/>
              </a:rPr>
              <a:t>In a patient with KRAS WT metastatic CRC, what is your preferred sequence of </a:t>
            </a:r>
            <a:r>
              <a:rPr lang="en-US" dirty="0" err="1" smtClean="0">
                <a:solidFill>
                  <a:srgbClr val="FFFFFF"/>
                </a:solidFill>
                <a:ea typeface="ＭＳ Ｐゴシック" charset="0"/>
                <a:cs typeface="ＭＳ Ｐゴシック" charset="0"/>
              </a:rPr>
              <a:t>regorafenib</a:t>
            </a:r>
            <a:r>
              <a:rPr lang="en-US" dirty="0" smtClean="0">
                <a:solidFill>
                  <a:srgbClr val="FFFFFF"/>
                </a:solidFill>
                <a:ea typeface="ＭＳ Ｐゴシック" charset="0"/>
                <a:cs typeface="ＭＳ Ｐゴシック" charset="0"/>
              </a:rPr>
              <a:t> and an EGFR </a:t>
            </a:r>
            <a:r>
              <a:rPr lang="en-US" dirty="0" err="1" smtClean="0">
                <a:solidFill>
                  <a:srgbClr val="FFFFFF"/>
                </a:solidFill>
                <a:ea typeface="ＭＳ Ｐゴシック" charset="0"/>
                <a:cs typeface="ＭＳ Ｐゴシック" charset="0"/>
              </a:rPr>
              <a:t>Ab</a:t>
            </a:r>
            <a:r>
              <a:rPr lang="en-US" dirty="0" smtClean="0">
                <a:solidFill>
                  <a:srgbClr val="FFFFFF"/>
                </a:solidFill>
                <a:ea typeface="ＭＳ Ｐゴシック" charset="0"/>
                <a:cs typeface="ＭＳ Ｐゴシック" charset="0"/>
              </a:rPr>
              <a:t>?</a:t>
            </a:r>
          </a:p>
        </p:txBody>
      </p:sp>
      <p:graphicFrame>
        <p:nvGraphicFramePr>
          <p:cNvPr id="4" name="Chart 3"/>
          <p:cNvGraphicFramePr/>
          <p:nvPr>
            <p:extLst>
              <p:ext uri="{D42A27DB-BD31-4B8C-83A1-F6EECF244321}">
                <p14:modId xmlns:p14="http://schemas.microsoft.com/office/powerpoint/2010/main" val="756375010"/>
              </p:ext>
            </p:extLst>
          </p:nvPr>
        </p:nvGraphicFramePr>
        <p:xfrm>
          <a:off x="684696" y="2168492"/>
          <a:ext cx="7829826"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2062102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0594" name="Rectangle 2"/>
          <p:cNvSpPr>
            <a:spLocks noGrp="1" noChangeArrowheads="1"/>
          </p:cNvSpPr>
          <p:nvPr>
            <p:ph type="ctrTitle"/>
          </p:nvPr>
        </p:nvSpPr>
        <p:spPr>
          <a:xfrm>
            <a:off x="636588" y="1270089"/>
            <a:ext cx="7772400" cy="2582774"/>
          </a:xfrm>
        </p:spPr>
        <p:txBody>
          <a:bodyPr/>
          <a:lstStyle/>
          <a:p>
            <a:pPr>
              <a:lnSpc>
                <a:spcPct val="100000"/>
              </a:lnSpc>
              <a:defRPr/>
            </a:pPr>
            <a:r>
              <a:rPr lang="en-US" dirty="0">
                <a:ea typeface="ＭＳ Ｐゴシック" pitchFamily="-107" charset="-128"/>
                <a:cs typeface="ＭＳ Ｐゴシック" pitchFamily="-107" charset="-128"/>
              </a:rPr>
              <a:t>Integration of Regorafenib into the Treatment </a:t>
            </a:r>
            <a:r>
              <a:rPr lang="en-US" dirty="0" smtClean="0">
                <a:ea typeface="ＭＳ Ｐゴシック" pitchFamily="-107" charset="-128"/>
                <a:cs typeface="ＭＳ Ｐゴシック" pitchFamily="-107" charset="-128"/>
              </a:rPr>
              <a:t>Algorithm for Metastatic Colorectal Cancer</a:t>
            </a:r>
          </a:p>
        </p:txBody>
      </p:sp>
      <p:sp>
        <p:nvSpPr>
          <p:cNvPr id="3310595" name="Rectangle 3"/>
          <p:cNvSpPr>
            <a:spLocks noGrp="1" noChangeArrowheads="1"/>
          </p:cNvSpPr>
          <p:nvPr>
            <p:ph type="subTitle" idx="1"/>
          </p:nvPr>
        </p:nvSpPr>
        <p:spPr>
          <a:xfrm>
            <a:off x="685800" y="4129088"/>
            <a:ext cx="7772400" cy="1892300"/>
          </a:xfrm>
        </p:spPr>
        <p:txBody>
          <a:bodyPr/>
          <a:lstStyle/>
          <a:p>
            <a:pPr>
              <a:lnSpc>
                <a:spcPct val="85000"/>
              </a:lnSpc>
              <a:spcBef>
                <a:spcPct val="0"/>
              </a:spcBef>
              <a:spcAft>
                <a:spcPct val="40000"/>
              </a:spcAft>
              <a:buFont typeface="Times" pitchFamily="-107" charset="0"/>
              <a:buNone/>
              <a:defRPr/>
            </a:pPr>
            <a:r>
              <a:rPr lang="en-US" dirty="0" smtClean="0">
                <a:ea typeface="ＭＳ Ｐゴシック" pitchFamily="-107" charset="-128"/>
                <a:cs typeface="ＭＳ Ｐゴシック" pitchFamily="-107" charset="-128"/>
              </a:rPr>
              <a:t>Axel </a:t>
            </a:r>
            <a:r>
              <a:rPr lang="en-US" dirty="0" err="1" smtClean="0">
                <a:ea typeface="ＭＳ Ｐゴシック" pitchFamily="-107" charset="-128"/>
                <a:cs typeface="ＭＳ Ｐゴシック" pitchFamily="-107" charset="-128"/>
              </a:rPr>
              <a:t>Grothey</a:t>
            </a:r>
            <a:r>
              <a:rPr lang="en-US" dirty="0" smtClean="0">
                <a:ea typeface="ＭＳ Ｐゴシック" pitchFamily="-107" charset="-128"/>
                <a:cs typeface="ＭＳ Ｐゴシック" pitchFamily="-107" charset="-128"/>
              </a:rPr>
              <a:t>, MD</a:t>
            </a:r>
          </a:p>
          <a:p>
            <a:pPr>
              <a:lnSpc>
                <a:spcPct val="85000"/>
              </a:lnSpc>
              <a:spcBef>
                <a:spcPct val="0"/>
              </a:spcBef>
              <a:spcAft>
                <a:spcPct val="40000"/>
              </a:spcAft>
              <a:buFont typeface="Times" pitchFamily="-107" charset="0"/>
              <a:buNone/>
              <a:defRPr/>
            </a:pPr>
            <a:r>
              <a:rPr lang="en-US" sz="2000" dirty="0" smtClean="0">
                <a:ea typeface="ＭＳ Ｐゴシック" pitchFamily="-107" charset="-128"/>
                <a:cs typeface="ＭＳ Ｐゴシック" pitchFamily="-107" charset="-128"/>
              </a:rPr>
              <a:t>Professor of Oncology</a:t>
            </a:r>
          </a:p>
          <a:p>
            <a:pPr>
              <a:lnSpc>
                <a:spcPct val="85000"/>
              </a:lnSpc>
              <a:spcBef>
                <a:spcPct val="0"/>
              </a:spcBef>
              <a:spcAft>
                <a:spcPct val="40000"/>
              </a:spcAft>
              <a:buFont typeface="Times" pitchFamily="-107" charset="0"/>
              <a:buNone/>
              <a:defRPr/>
            </a:pPr>
            <a:r>
              <a:rPr lang="en-US" sz="2000" dirty="0" smtClean="0">
                <a:ea typeface="ＭＳ Ｐゴシック" pitchFamily="-107" charset="-128"/>
                <a:cs typeface="ＭＳ Ｐゴシック" pitchFamily="-107" charset="-128"/>
              </a:rPr>
              <a:t>Mayo Clinic </a:t>
            </a:r>
          </a:p>
          <a:p>
            <a:pPr>
              <a:lnSpc>
                <a:spcPct val="85000"/>
              </a:lnSpc>
              <a:spcBef>
                <a:spcPct val="0"/>
              </a:spcBef>
              <a:spcAft>
                <a:spcPct val="40000"/>
              </a:spcAft>
              <a:buFont typeface="Times" pitchFamily="-107" charset="0"/>
              <a:buNone/>
              <a:defRPr/>
            </a:pPr>
            <a:r>
              <a:rPr lang="en-US" sz="2000" dirty="0" smtClean="0">
                <a:ea typeface="ＭＳ Ｐゴシック" pitchFamily="-107" charset="-128"/>
                <a:cs typeface="ＭＳ Ｐゴシック" pitchFamily="-107" charset="-128"/>
              </a:rPr>
              <a:t>Rochester, Minnesota</a:t>
            </a:r>
            <a:endParaRPr lang="en-US" sz="2000" dirty="0">
              <a:ea typeface="ＭＳ Ｐゴシック" pitchFamily="-107" charset="-128"/>
              <a:cs typeface="ＭＳ Ｐゴシック" pitchFamily="-107" charset="-128"/>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0146" name="Rectangle 2"/>
          <p:cNvSpPr>
            <a:spLocks noGrp="1" noChangeArrowheads="1"/>
          </p:cNvSpPr>
          <p:nvPr>
            <p:ph type="title"/>
          </p:nvPr>
        </p:nvSpPr>
        <p:spPr>
          <a:xfrm>
            <a:off x="4762" y="617538"/>
            <a:ext cx="9139237" cy="774700"/>
          </a:xfrm>
        </p:spPr>
        <p:txBody>
          <a:bodyPr/>
          <a:lstStyle/>
          <a:p>
            <a:pPr>
              <a:defRPr/>
            </a:pPr>
            <a:r>
              <a:rPr lang="en-US" sz="3200" dirty="0" smtClean="0">
                <a:ea typeface="ＭＳ Ｐゴシック" charset="-128"/>
                <a:cs typeface="ＭＳ Ｐゴシック" charset="-128"/>
              </a:rPr>
              <a:t>Advances in the Treatment of Stage IV CRC</a:t>
            </a:r>
          </a:p>
        </p:txBody>
      </p:sp>
      <p:sp>
        <p:nvSpPr>
          <p:cNvPr id="51352" name="AutoShape 3"/>
          <p:cNvSpPr>
            <a:spLocks noChangeArrowheads="1"/>
          </p:cNvSpPr>
          <p:nvPr/>
        </p:nvSpPr>
        <p:spPr bwMode="auto">
          <a:xfrm>
            <a:off x="620713" y="1717675"/>
            <a:ext cx="8229600" cy="228600"/>
          </a:xfrm>
          <a:prstGeom prst="homePlate">
            <a:avLst>
              <a:gd name="adj" fmla="val 353500"/>
            </a:avLst>
          </a:prstGeom>
          <a:solidFill>
            <a:schemeClr val="tx1"/>
          </a:solidFill>
          <a:ln w="12700">
            <a:solidFill>
              <a:srgbClr val="FF0000"/>
            </a:solidFill>
            <a:miter lim="800000"/>
            <a:headEnd/>
            <a:tailEnd type="none" w="lg" len="lg"/>
          </a:ln>
        </p:spPr>
        <p:txBody>
          <a:bodyPr wrap="none" anchor="ctr"/>
          <a:lstStyle/>
          <a:p>
            <a:pPr algn="ctr" eaLnBrk="0" hangingPunct="0"/>
            <a:endParaRPr lang="de-DE"/>
          </a:p>
        </p:txBody>
      </p:sp>
      <p:sp>
        <p:nvSpPr>
          <p:cNvPr id="51353" name="Text Box 4"/>
          <p:cNvSpPr txBox="1">
            <a:spLocks noChangeArrowheads="1"/>
          </p:cNvSpPr>
          <p:nvPr/>
        </p:nvSpPr>
        <p:spPr bwMode="auto">
          <a:xfrm>
            <a:off x="762000" y="1182688"/>
            <a:ext cx="862013" cy="457200"/>
          </a:xfrm>
          <a:prstGeom prst="rect">
            <a:avLst/>
          </a:prstGeom>
          <a:noFill/>
          <a:ln w="12700">
            <a:noFill/>
            <a:miter lim="800000"/>
            <a:headEnd/>
            <a:tailEnd type="none" w="lg" len="lg"/>
          </a:ln>
        </p:spPr>
        <p:txBody>
          <a:bodyPr wrap="none">
            <a:spAutoFit/>
          </a:bodyPr>
          <a:lstStyle/>
          <a:p>
            <a:pPr algn="ctr" eaLnBrk="0" hangingPunct="0"/>
            <a:r>
              <a:rPr lang="en-US" sz="2400" b="0"/>
              <a:t>1980</a:t>
            </a:r>
          </a:p>
        </p:txBody>
      </p:sp>
      <p:sp>
        <p:nvSpPr>
          <p:cNvPr id="51354" name="Text Box 5"/>
          <p:cNvSpPr txBox="1">
            <a:spLocks noChangeArrowheads="1"/>
          </p:cNvSpPr>
          <p:nvPr/>
        </p:nvSpPr>
        <p:spPr bwMode="auto">
          <a:xfrm>
            <a:off x="2057400" y="1182688"/>
            <a:ext cx="862013" cy="457200"/>
          </a:xfrm>
          <a:prstGeom prst="rect">
            <a:avLst/>
          </a:prstGeom>
          <a:noFill/>
          <a:ln w="12700">
            <a:noFill/>
            <a:miter lim="800000"/>
            <a:headEnd/>
            <a:tailEnd type="none" w="lg" len="lg"/>
          </a:ln>
        </p:spPr>
        <p:txBody>
          <a:bodyPr wrap="none">
            <a:spAutoFit/>
          </a:bodyPr>
          <a:lstStyle/>
          <a:p>
            <a:pPr algn="ctr" eaLnBrk="0" hangingPunct="0"/>
            <a:r>
              <a:rPr lang="en-US" sz="2400" b="0"/>
              <a:t>1985</a:t>
            </a:r>
          </a:p>
        </p:txBody>
      </p:sp>
      <p:sp>
        <p:nvSpPr>
          <p:cNvPr id="51355" name="Text Box 6"/>
          <p:cNvSpPr txBox="1">
            <a:spLocks noChangeArrowheads="1"/>
          </p:cNvSpPr>
          <p:nvPr/>
        </p:nvSpPr>
        <p:spPr bwMode="auto">
          <a:xfrm>
            <a:off x="3352800" y="1182688"/>
            <a:ext cx="862013" cy="457200"/>
          </a:xfrm>
          <a:prstGeom prst="rect">
            <a:avLst/>
          </a:prstGeom>
          <a:noFill/>
          <a:ln w="12700">
            <a:noFill/>
            <a:miter lim="800000"/>
            <a:headEnd/>
            <a:tailEnd type="none" w="lg" len="lg"/>
          </a:ln>
        </p:spPr>
        <p:txBody>
          <a:bodyPr wrap="none">
            <a:spAutoFit/>
          </a:bodyPr>
          <a:lstStyle/>
          <a:p>
            <a:pPr algn="ctr" eaLnBrk="0" hangingPunct="0"/>
            <a:r>
              <a:rPr lang="en-US" sz="2400" b="0"/>
              <a:t>1990</a:t>
            </a:r>
          </a:p>
        </p:txBody>
      </p:sp>
      <p:sp>
        <p:nvSpPr>
          <p:cNvPr id="51356" name="Text Box 7"/>
          <p:cNvSpPr txBox="1">
            <a:spLocks noChangeArrowheads="1"/>
          </p:cNvSpPr>
          <p:nvPr/>
        </p:nvSpPr>
        <p:spPr bwMode="auto">
          <a:xfrm>
            <a:off x="4648200" y="1182688"/>
            <a:ext cx="862013" cy="457200"/>
          </a:xfrm>
          <a:prstGeom prst="rect">
            <a:avLst/>
          </a:prstGeom>
          <a:noFill/>
          <a:ln w="12700">
            <a:noFill/>
            <a:miter lim="800000"/>
            <a:headEnd/>
            <a:tailEnd type="none" w="lg" len="lg"/>
          </a:ln>
        </p:spPr>
        <p:txBody>
          <a:bodyPr wrap="none">
            <a:spAutoFit/>
          </a:bodyPr>
          <a:lstStyle/>
          <a:p>
            <a:pPr algn="ctr" eaLnBrk="0" hangingPunct="0"/>
            <a:r>
              <a:rPr lang="en-US" sz="2400" b="0"/>
              <a:t>1995</a:t>
            </a:r>
          </a:p>
        </p:txBody>
      </p:sp>
      <p:sp>
        <p:nvSpPr>
          <p:cNvPr id="51357" name="Text Box 8"/>
          <p:cNvSpPr txBox="1">
            <a:spLocks noChangeArrowheads="1"/>
          </p:cNvSpPr>
          <p:nvPr/>
        </p:nvSpPr>
        <p:spPr bwMode="auto">
          <a:xfrm>
            <a:off x="5943600" y="1182688"/>
            <a:ext cx="862013" cy="457200"/>
          </a:xfrm>
          <a:prstGeom prst="rect">
            <a:avLst/>
          </a:prstGeom>
          <a:noFill/>
          <a:ln w="12700">
            <a:noFill/>
            <a:miter lim="800000"/>
            <a:headEnd/>
            <a:tailEnd type="none" w="lg" len="lg"/>
          </a:ln>
        </p:spPr>
        <p:txBody>
          <a:bodyPr wrap="none">
            <a:spAutoFit/>
          </a:bodyPr>
          <a:lstStyle/>
          <a:p>
            <a:pPr algn="ctr" eaLnBrk="0" hangingPunct="0"/>
            <a:r>
              <a:rPr lang="en-US" sz="2400" b="0"/>
              <a:t>2000</a:t>
            </a:r>
          </a:p>
        </p:txBody>
      </p:sp>
      <p:sp>
        <p:nvSpPr>
          <p:cNvPr id="51358" name="Text Box 9"/>
          <p:cNvSpPr txBox="1">
            <a:spLocks noChangeArrowheads="1"/>
          </p:cNvSpPr>
          <p:nvPr/>
        </p:nvSpPr>
        <p:spPr bwMode="auto">
          <a:xfrm>
            <a:off x="7239000" y="1182688"/>
            <a:ext cx="862013" cy="457200"/>
          </a:xfrm>
          <a:prstGeom prst="rect">
            <a:avLst/>
          </a:prstGeom>
          <a:noFill/>
          <a:ln w="12700">
            <a:noFill/>
            <a:miter lim="800000"/>
            <a:headEnd/>
            <a:tailEnd type="none" w="lg" len="lg"/>
          </a:ln>
        </p:spPr>
        <p:txBody>
          <a:bodyPr wrap="none">
            <a:spAutoFit/>
          </a:bodyPr>
          <a:lstStyle/>
          <a:p>
            <a:pPr algn="ctr" eaLnBrk="0" hangingPunct="0"/>
            <a:r>
              <a:rPr lang="en-US" sz="2400" b="0"/>
              <a:t>2005</a:t>
            </a:r>
          </a:p>
        </p:txBody>
      </p:sp>
      <p:sp>
        <p:nvSpPr>
          <p:cNvPr id="51359" name="Text Box 10"/>
          <p:cNvSpPr txBox="1">
            <a:spLocks noChangeArrowheads="1"/>
          </p:cNvSpPr>
          <p:nvPr/>
        </p:nvSpPr>
        <p:spPr bwMode="auto">
          <a:xfrm>
            <a:off x="2822575" y="2354263"/>
            <a:ext cx="749300" cy="396875"/>
          </a:xfrm>
          <a:prstGeom prst="rect">
            <a:avLst/>
          </a:prstGeom>
          <a:noFill/>
          <a:ln w="12700">
            <a:noFill/>
            <a:miter lim="800000"/>
            <a:headEnd/>
            <a:tailEnd type="none" w="lg" len="lg"/>
          </a:ln>
        </p:spPr>
        <p:txBody>
          <a:bodyPr wrap="none">
            <a:spAutoFit/>
          </a:bodyPr>
          <a:lstStyle/>
          <a:p>
            <a:pPr algn="ctr" eaLnBrk="0" hangingPunct="0"/>
            <a:r>
              <a:rPr lang="en-US" sz="2000" b="0"/>
              <a:t>5-FU</a:t>
            </a:r>
          </a:p>
        </p:txBody>
      </p:sp>
      <p:sp>
        <p:nvSpPr>
          <p:cNvPr id="51360" name="Text Box 11"/>
          <p:cNvSpPr txBox="1">
            <a:spLocks noChangeArrowheads="1"/>
          </p:cNvSpPr>
          <p:nvPr/>
        </p:nvSpPr>
        <p:spPr bwMode="auto">
          <a:xfrm>
            <a:off x="5410200" y="2643188"/>
            <a:ext cx="1300163" cy="396875"/>
          </a:xfrm>
          <a:prstGeom prst="rect">
            <a:avLst/>
          </a:prstGeom>
          <a:noFill/>
          <a:ln w="12700">
            <a:noFill/>
            <a:miter lim="800000"/>
            <a:headEnd/>
            <a:tailEnd type="none" w="lg" len="lg"/>
          </a:ln>
        </p:spPr>
        <p:txBody>
          <a:bodyPr wrap="none">
            <a:spAutoFit/>
          </a:bodyPr>
          <a:lstStyle/>
          <a:p>
            <a:pPr algn="ctr" eaLnBrk="0" hangingPunct="0"/>
            <a:r>
              <a:rPr lang="en-US" sz="2000" b="0"/>
              <a:t>Irinotecan</a:t>
            </a:r>
          </a:p>
        </p:txBody>
      </p:sp>
      <p:sp>
        <p:nvSpPr>
          <p:cNvPr id="51361" name="Text Box 12"/>
          <p:cNvSpPr txBox="1">
            <a:spLocks noChangeArrowheads="1"/>
          </p:cNvSpPr>
          <p:nvPr/>
        </p:nvSpPr>
        <p:spPr bwMode="auto">
          <a:xfrm>
            <a:off x="5722938" y="2947988"/>
            <a:ext cx="1666875" cy="396875"/>
          </a:xfrm>
          <a:prstGeom prst="rect">
            <a:avLst/>
          </a:prstGeom>
          <a:noFill/>
          <a:ln w="12700">
            <a:noFill/>
            <a:miter lim="800000"/>
            <a:headEnd/>
            <a:tailEnd type="none" w="lg" len="lg"/>
          </a:ln>
        </p:spPr>
        <p:txBody>
          <a:bodyPr wrap="none">
            <a:spAutoFit/>
          </a:bodyPr>
          <a:lstStyle/>
          <a:p>
            <a:pPr algn="ctr" eaLnBrk="0" hangingPunct="0"/>
            <a:r>
              <a:rPr lang="en-US" sz="2000" b="0"/>
              <a:t>Capecitabine</a:t>
            </a:r>
          </a:p>
        </p:txBody>
      </p:sp>
      <p:sp>
        <p:nvSpPr>
          <p:cNvPr id="51362" name="Text Box 13"/>
          <p:cNvSpPr txBox="1">
            <a:spLocks noChangeArrowheads="1"/>
          </p:cNvSpPr>
          <p:nvPr/>
        </p:nvSpPr>
        <p:spPr bwMode="auto">
          <a:xfrm>
            <a:off x="6092825" y="3252788"/>
            <a:ext cx="1370013" cy="396875"/>
          </a:xfrm>
          <a:prstGeom prst="rect">
            <a:avLst/>
          </a:prstGeom>
          <a:noFill/>
          <a:ln w="12700">
            <a:noFill/>
            <a:miter lim="800000"/>
            <a:headEnd/>
            <a:tailEnd type="none" w="lg" len="lg"/>
          </a:ln>
        </p:spPr>
        <p:txBody>
          <a:bodyPr wrap="none">
            <a:spAutoFit/>
          </a:bodyPr>
          <a:lstStyle/>
          <a:p>
            <a:pPr algn="ctr" eaLnBrk="0" hangingPunct="0"/>
            <a:r>
              <a:rPr lang="en-US" sz="2000" b="0"/>
              <a:t>Oxaliplatin</a:t>
            </a:r>
          </a:p>
        </p:txBody>
      </p:sp>
      <p:sp>
        <p:nvSpPr>
          <p:cNvPr id="51363" name="Text Box 14"/>
          <p:cNvSpPr txBox="1">
            <a:spLocks noChangeArrowheads="1"/>
          </p:cNvSpPr>
          <p:nvPr/>
        </p:nvSpPr>
        <p:spPr bwMode="auto">
          <a:xfrm>
            <a:off x="6926263" y="3633788"/>
            <a:ext cx="1398587" cy="396875"/>
          </a:xfrm>
          <a:prstGeom prst="rect">
            <a:avLst/>
          </a:prstGeom>
          <a:noFill/>
          <a:ln w="12700">
            <a:noFill/>
            <a:miter lim="800000"/>
            <a:headEnd/>
            <a:tailEnd type="none" w="lg" len="lg"/>
          </a:ln>
        </p:spPr>
        <p:txBody>
          <a:bodyPr wrap="none">
            <a:spAutoFit/>
          </a:bodyPr>
          <a:lstStyle/>
          <a:p>
            <a:pPr algn="ctr" eaLnBrk="0" hangingPunct="0"/>
            <a:r>
              <a:rPr lang="en-US" sz="2000" b="0"/>
              <a:t>Cetuximab</a:t>
            </a:r>
          </a:p>
        </p:txBody>
      </p:sp>
      <p:sp>
        <p:nvSpPr>
          <p:cNvPr id="51364" name="Text Box 15"/>
          <p:cNvSpPr txBox="1">
            <a:spLocks noChangeArrowheads="1"/>
          </p:cNvSpPr>
          <p:nvPr/>
        </p:nvSpPr>
        <p:spPr bwMode="auto">
          <a:xfrm>
            <a:off x="6934200" y="3938588"/>
            <a:ext cx="1708150" cy="396875"/>
          </a:xfrm>
          <a:prstGeom prst="rect">
            <a:avLst/>
          </a:prstGeom>
          <a:noFill/>
          <a:ln w="12700">
            <a:noFill/>
            <a:miter lim="800000"/>
            <a:headEnd/>
            <a:tailEnd type="none" w="lg" len="lg"/>
          </a:ln>
        </p:spPr>
        <p:txBody>
          <a:bodyPr wrap="none">
            <a:spAutoFit/>
          </a:bodyPr>
          <a:lstStyle/>
          <a:p>
            <a:pPr algn="ctr" eaLnBrk="0" hangingPunct="0"/>
            <a:r>
              <a:rPr lang="en-US" sz="2000" b="0"/>
              <a:t>Bevacizumab</a:t>
            </a:r>
          </a:p>
        </p:txBody>
      </p:sp>
      <p:cxnSp>
        <p:nvCxnSpPr>
          <p:cNvPr id="51365" name="AutoShape 16"/>
          <p:cNvCxnSpPr>
            <a:cxnSpLocks noChangeShapeType="1"/>
            <a:stCxn id="51359" idx="3"/>
          </p:cNvCxnSpPr>
          <p:nvPr/>
        </p:nvCxnSpPr>
        <p:spPr bwMode="auto">
          <a:xfrm flipV="1">
            <a:off x="3571875" y="2546350"/>
            <a:ext cx="5265738" cy="6350"/>
          </a:xfrm>
          <a:prstGeom prst="straightConnector1">
            <a:avLst/>
          </a:prstGeom>
          <a:noFill/>
          <a:ln w="12700">
            <a:solidFill>
              <a:schemeClr val="tx1"/>
            </a:solidFill>
            <a:round/>
            <a:headEnd/>
            <a:tailEnd type="stealth" w="lg" len="lg"/>
          </a:ln>
        </p:spPr>
      </p:cxnSp>
      <p:cxnSp>
        <p:nvCxnSpPr>
          <p:cNvPr id="51366" name="AutoShape 17"/>
          <p:cNvCxnSpPr>
            <a:cxnSpLocks noChangeShapeType="1"/>
            <a:stCxn id="51360" idx="3"/>
          </p:cNvCxnSpPr>
          <p:nvPr/>
        </p:nvCxnSpPr>
        <p:spPr bwMode="auto">
          <a:xfrm>
            <a:off x="6710363" y="2841625"/>
            <a:ext cx="2130425" cy="0"/>
          </a:xfrm>
          <a:prstGeom prst="straightConnector1">
            <a:avLst/>
          </a:prstGeom>
          <a:noFill/>
          <a:ln w="12700">
            <a:solidFill>
              <a:schemeClr val="tx1"/>
            </a:solidFill>
            <a:round/>
            <a:headEnd/>
            <a:tailEnd type="stealth" w="lg" len="lg"/>
          </a:ln>
        </p:spPr>
      </p:cxnSp>
      <p:cxnSp>
        <p:nvCxnSpPr>
          <p:cNvPr id="51367" name="AutoShape 18"/>
          <p:cNvCxnSpPr>
            <a:cxnSpLocks noChangeShapeType="1"/>
          </p:cNvCxnSpPr>
          <p:nvPr/>
        </p:nvCxnSpPr>
        <p:spPr bwMode="auto">
          <a:xfrm flipH="1">
            <a:off x="598488" y="2552700"/>
            <a:ext cx="2235200" cy="0"/>
          </a:xfrm>
          <a:prstGeom prst="straightConnector1">
            <a:avLst/>
          </a:prstGeom>
          <a:noFill/>
          <a:ln w="12700">
            <a:solidFill>
              <a:schemeClr val="tx1"/>
            </a:solidFill>
            <a:round/>
            <a:headEnd/>
            <a:tailEnd type="none" w="lg" len="lg"/>
          </a:ln>
        </p:spPr>
      </p:cxnSp>
      <p:cxnSp>
        <p:nvCxnSpPr>
          <p:cNvPr id="51368" name="AutoShape 19"/>
          <p:cNvCxnSpPr>
            <a:cxnSpLocks noChangeShapeType="1"/>
            <a:stCxn id="51363" idx="3"/>
          </p:cNvCxnSpPr>
          <p:nvPr/>
        </p:nvCxnSpPr>
        <p:spPr bwMode="auto">
          <a:xfrm>
            <a:off x="8324850" y="3832225"/>
            <a:ext cx="514350" cy="0"/>
          </a:xfrm>
          <a:prstGeom prst="straightConnector1">
            <a:avLst/>
          </a:prstGeom>
          <a:noFill/>
          <a:ln w="12700">
            <a:solidFill>
              <a:schemeClr val="tx1"/>
            </a:solidFill>
            <a:round/>
            <a:headEnd/>
            <a:tailEnd type="stealth" w="lg" len="lg"/>
          </a:ln>
        </p:spPr>
      </p:cxnSp>
      <p:cxnSp>
        <p:nvCxnSpPr>
          <p:cNvPr id="51369" name="AutoShape 20"/>
          <p:cNvCxnSpPr>
            <a:cxnSpLocks noChangeShapeType="1"/>
            <a:stCxn id="51362" idx="3"/>
          </p:cNvCxnSpPr>
          <p:nvPr/>
        </p:nvCxnSpPr>
        <p:spPr bwMode="auto">
          <a:xfrm>
            <a:off x="7462838" y="3451225"/>
            <a:ext cx="1374775" cy="1588"/>
          </a:xfrm>
          <a:prstGeom prst="straightConnector1">
            <a:avLst/>
          </a:prstGeom>
          <a:noFill/>
          <a:ln w="12700">
            <a:solidFill>
              <a:schemeClr val="tx1"/>
            </a:solidFill>
            <a:round/>
            <a:headEnd/>
            <a:tailEnd type="stealth" w="lg" len="lg"/>
          </a:ln>
        </p:spPr>
      </p:cxnSp>
      <p:cxnSp>
        <p:nvCxnSpPr>
          <p:cNvPr id="51370" name="AutoShape 21"/>
          <p:cNvCxnSpPr>
            <a:cxnSpLocks noChangeShapeType="1"/>
            <a:stCxn id="51361" idx="3"/>
          </p:cNvCxnSpPr>
          <p:nvPr/>
        </p:nvCxnSpPr>
        <p:spPr bwMode="auto">
          <a:xfrm>
            <a:off x="7389813" y="3146425"/>
            <a:ext cx="1447800" cy="1588"/>
          </a:xfrm>
          <a:prstGeom prst="straightConnector1">
            <a:avLst/>
          </a:prstGeom>
          <a:noFill/>
          <a:ln w="12700">
            <a:solidFill>
              <a:schemeClr val="tx1"/>
            </a:solidFill>
            <a:round/>
            <a:headEnd/>
            <a:tailEnd type="stealth" w="lg" len="lg"/>
          </a:ln>
        </p:spPr>
      </p:cxnSp>
      <p:sp>
        <p:nvSpPr>
          <p:cNvPr id="51371" name="Text Box 22"/>
          <p:cNvSpPr txBox="1">
            <a:spLocks noChangeArrowheads="1"/>
          </p:cNvSpPr>
          <p:nvPr/>
        </p:nvSpPr>
        <p:spPr bwMode="auto">
          <a:xfrm>
            <a:off x="569913" y="1947863"/>
            <a:ext cx="3262312" cy="396875"/>
          </a:xfrm>
          <a:prstGeom prst="rect">
            <a:avLst/>
          </a:prstGeom>
          <a:noFill/>
          <a:ln w="12700">
            <a:noFill/>
            <a:miter lim="800000"/>
            <a:headEnd/>
            <a:tailEnd type="none" w="lg" len="lg"/>
          </a:ln>
        </p:spPr>
        <p:txBody>
          <a:bodyPr wrap="none">
            <a:spAutoFit/>
          </a:bodyPr>
          <a:lstStyle/>
          <a:p>
            <a:pPr algn="ctr" eaLnBrk="0" hangingPunct="0"/>
            <a:r>
              <a:rPr lang="en-US" sz="2000" b="0"/>
              <a:t>Best supportive care (BSC)</a:t>
            </a:r>
          </a:p>
        </p:txBody>
      </p:sp>
      <p:cxnSp>
        <p:nvCxnSpPr>
          <p:cNvPr id="51372" name="AutoShape 23"/>
          <p:cNvCxnSpPr>
            <a:cxnSpLocks noChangeShapeType="1"/>
          </p:cNvCxnSpPr>
          <p:nvPr/>
        </p:nvCxnSpPr>
        <p:spPr bwMode="auto">
          <a:xfrm>
            <a:off x="3829050" y="2157413"/>
            <a:ext cx="860425" cy="1587"/>
          </a:xfrm>
          <a:prstGeom prst="straightConnector1">
            <a:avLst/>
          </a:prstGeom>
          <a:noFill/>
          <a:ln w="12700">
            <a:solidFill>
              <a:schemeClr val="tx1"/>
            </a:solidFill>
            <a:round/>
            <a:headEnd/>
            <a:tailEnd type="diamond" w="lg" len="lg"/>
          </a:ln>
        </p:spPr>
      </p:cxnSp>
      <p:grpSp>
        <p:nvGrpSpPr>
          <p:cNvPr id="2" name="Group 24"/>
          <p:cNvGrpSpPr>
            <a:grpSpLocks/>
          </p:cNvGrpSpPr>
          <p:nvPr/>
        </p:nvGrpSpPr>
        <p:grpSpPr bwMode="auto">
          <a:xfrm>
            <a:off x="328613" y="3260725"/>
            <a:ext cx="8575675" cy="3478213"/>
            <a:chOff x="207" y="2134"/>
            <a:chExt cx="5136" cy="2191"/>
          </a:xfrm>
        </p:grpSpPr>
        <p:graphicFrame>
          <p:nvGraphicFramePr>
            <p:cNvPr id="51350" name="Object 150"/>
            <p:cNvGraphicFramePr>
              <a:graphicFrameLocks noChangeAspect="1"/>
            </p:cNvGraphicFramePr>
            <p:nvPr>
              <p:extLst>
                <p:ext uri="{D42A27DB-BD31-4B8C-83A1-F6EECF244321}">
                  <p14:modId xmlns:p14="http://schemas.microsoft.com/office/powerpoint/2010/main" val="2619053198"/>
                </p:ext>
              </p:extLst>
            </p:nvPr>
          </p:nvGraphicFramePr>
          <p:xfrm>
            <a:off x="207" y="2134"/>
            <a:ext cx="5136" cy="2191"/>
          </p:xfrm>
          <a:graphic>
            <a:graphicData uri="http://schemas.openxmlformats.org/presentationml/2006/ole">
              <mc:AlternateContent xmlns:mc="http://schemas.openxmlformats.org/markup-compatibility/2006">
                <mc:Choice xmlns:v="urn:schemas-microsoft-com:vml" Requires="v">
                  <p:oleObj spid="_x0000_s2106" name="Worksheet" r:id="rId5" imgW="8576363" imgH="3474433" progId="Excel.Sheet.8">
                    <p:embed/>
                  </p:oleObj>
                </mc:Choice>
                <mc:Fallback>
                  <p:oleObj name="Worksheet" r:id="rId5" imgW="8576363" imgH="3474433" progId="Excel.Sheet.8">
                    <p:embed/>
                    <p:pic>
                      <p:nvPicPr>
                        <p:cNvPr id="0" name="Picture 5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7" y="2134"/>
                          <a:ext cx="5136" cy="2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375" name="Text Box 26"/>
            <p:cNvSpPr txBox="1">
              <a:spLocks noChangeArrowheads="1"/>
            </p:cNvSpPr>
            <p:nvPr/>
          </p:nvSpPr>
          <p:spPr bwMode="auto">
            <a:xfrm>
              <a:off x="2744" y="3550"/>
              <a:ext cx="2149" cy="291"/>
            </a:xfrm>
            <a:prstGeom prst="rect">
              <a:avLst/>
            </a:prstGeom>
            <a:noFill/>
            <a:ln w="12700">
              <a:noFill/>
              <a:miter lim="800000"/>
              <a:headEnd/>
              <a:tailEnd type="none" w="lg" len="lg"/>
            </a:ln>
          </p:spPr>
          <p:txBody>
            <a:bodyPr wrap="none">
              <a:spAutoFit/>
            </a:bodyPr>
            <a:lstStyle/>
            <a:p>
              <a:pPr algn="ctr" eaLnBrk="0" hangingPunct="0"/>
              <a:r>
                <a:rPr lang="en-US" sz="2400">
                  <a:solidFill>
                    <a:schemeClr val="bg2"/>
                  </a:solidFill>
                </a:rPr>
                <a:t>median overall survival</a:t>
              </a:r>
            </a:p>
          </p:txBody>
        </p:sp>
      </p:grpSp>
      <p:sp>
        <p:nvSpPr>
          <p:cNvPr id="51374" name="Text Box 27"/>
          <p:cNvSpPr txBox="1">
            <a:spLocks noChangeArrowheads="1"/>
          </p:cNvSpPr>
          <p:nvPr/>
        </p:nvSpPr>
        <p:spPr bwMode="auto">
          <a:xfrm>
            <a:off x="7388225" y="4251325"/>
            <a:ext cx="1751013" cy="396875"/>
          </a:xfrm>
          <a:prstGeom prst="rect">
            <a:avLst/>
          </a:prstGeom>
          <a:noFill/>
          <a:ln w="12700">
            <a:noFill/>
            <a:miter lim="800000"/>
            <a:headEnd/>
            <a:tailEnd type="none" w="lg" len="lg"/>
          </a:ln>
        </p:spPr>
        <p:txBody>
          <a:bodyPr wrap="none">
            <a:spAutoFit/>
          </a:bodyPr>
          <a:lstStyle/>
          <a:p>
            <a:pPr algn="ctr" eaLnBrk="0" hangingPunct="0"/>
            <a:r>
              <a:rPr lang="en-US" sz="2000" b="0"/>
              <a:t>Panitumumab</a:t>
            </a:r>
          </a:p>
        </p:txBody>
      </p:sp>
    </p:spTree>
    <p:extLst>
      <p:ext uri="{BB962C8B-B14F-4D97-AF65-F5344CB8AC3E}">
        <p14:creationId xmlns:p14="http://schemas.microsoft.com/office/powerpoint/2010/main" val="355833027"/>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ea typeface="ＭＳ Ｐゴシック" charset="0"/>
                <a:cs typeface="ＭＳ Ｐゴシック" charset="0"/>
              </a:rPr>
              <a:t>Cytokine </a:t>
            </a:r>
            <a:r>
              <a:rPr lang="en-US" dirty="0" smtClean="0">
                <a:latin typeface="Arial" charset="0"/>
                <a:ea typeface="ＭＳ Ｐゴシック" charset="0"/>
                <a:cs typeface="ＭＳ Ｐゴシック" charset="0"/>
              </a:rPr>
              <a:t>Increase on </a:t>
            </a:r>
            <a:r>
              <a:rPr lang="en-US" dirty="0">
                <a:latin typeface="Arial" charset="0"/>
                <a:ea typeface="ＭＳ Ｐゴシック" charset="0"/>
                <a:cs typeface="ＭＳ Ｐゴシック" charset="0"/>
              </a:rPr>
              <a:t>BEV </a:t>
            </a:r>
            <a:r>
              <a:rPr lang="en-US" dirty="0" smtClean="0">
                <a:latin typeface="Arial" charset="0"/>
                <a:ea typeface="ＭＳ Ｐゴシック" charset="0"/>
                <a:cs typeface="ＭＳ Ｐゴシック" charset="0"/>
              </a:rPr>
              <a:t>Therapy</a:t>
            </a:r>
            <a:endParaRPr lang="en-US" dirty="0">
              <a:latin typeface="Arial" charset="0"/>
              <a:ea typeface="ＭＳ Ｐゴシック" charset="0"/>
              <a:cs typeface="ＭＳ Ｐゴシック" charset="0"/>
            </a:endParaRPr>
          </a:p>
        </p:txBody>
      </p:sp>
      <p:sp>
        <p:nvSpPr>
          <p:cNvPr id="3" name="Content Placeholder 2"/>
          <p:cNvSpPr>
            <a:spLocks noGrp="1"/>
          </p:cNvSpPr>
          <p:nvPr>
            <p:ph idx="1"/>
          </p:nvPr>
        </p:nvSpPr>
        <p:spPr>
          <a:xfrm>
            <a:off x="685800" y="1372636"/>
            <a:ext cx="7769225" cy="4684712"/>
          </a:xfrm>
        </p:spPr>
        <p:txBody>
          <a:bodyPr/>
          <a:lstStyle/>
          <a:p>
            <a:pPr marL="0" indent="0">
              <a:buNone/>
            </a:pPr>
            <a:r>
              <a:rPr lang="en-US" sz="2000" b="0" dirty="0" smtClean="0"/>
              <a:t>To understand the dynamic changes in circulating factors during the emergence of therapeutic resistance, profiles of cytokines and </a:t>
            </a:r>
            <a:r>
              <a:rPr lang="en-US" sz="2000" b="0" dirty="0" err="1" smtClean="0"/>
              <a:t>angiogenic</a:t>
            </a:r>
            <a:r>
              <a:rPr lang="en-US" sz="2000" b="0" dirty="0" smtClean="0"/>
              <a:t> factors before disease progression were evaluated:</a:t>
            </a:r>
          </a:p>
          <a:p>
            <a:r>
              <a:rPr lang="en-US" sz="2000" b="0" dirty="0" smtClean="0"/>
              <a:t>Several </a:t>
            </a:r>
            <a:r>
              <a:rPr lang="en-US" sz="2000" b="0" dirty="0" err="1"/>
              <a:t>proangiogenic</a:t>
            </a:r>
            <a:r>
              <a:rPr lang="en-US" sz="2000" b="0" dirty="0"/>
              <a:t> cytokines were elevated before progression, </a:t>
            </a:r>
            <a:r>
              <a:rPr lang="en-US" sz="2000" b="0" dirty="0" smtClean="0"/>
              <a:t>notably</a:t>
            </a:r>
          </a:p>
          <a:p>
            <a:pPr lvl="1"/>
            <a:r>
              <a:rPr lang="en-US" sz="2000" b="0" dirty="0" smtClean="0"/>
              <a:t>	Basic </a:t>
            </a:r>
            <a:r>
              <a:rPr lang="en-US" sz="2000" b="0" dirty="0"/>
              <a:t>fibroblast growth factor (</a:t>
            </a:r>
            <a:r>
              <a:rPr lang="en-US" sz="2000" b="0" dirty="0" err="1"/>
              <a:t>bFGF</a:t>
            </a:r>
            <a:r>
              <a:rPr lang="en-US" sz="2000" b="0" dirty="0" smtClean="0"/>
              <a:t>), PIGF, HGF</a:t>
            </a:r>
          </a:p>
          <a:p>
            <a:r>
              <a:rPr lang="en-US" sz="2000" b="0" dirty="0" smtClean="0"/>
              <a:t>At </a:t>
            </a:r>
            <a:r>
              <a:rPr lang="en-US" sz="2000" b="0" dirty="0"/>
              <a:t>the time of radiographic progression, </a:t>
            </a:r>
            <a:r>
              <a:rPr lang="en-US" sz="2000" b="0" dirty="0" err="1"/>
              <a:t>bFGF</a:t>
            </a:r>
            <a:r>
              <a:rPr lang="en-US" sz="2000" b="0" dirty="0"/>
              <a:t> and MMP-9 were increased compared to the levels after a single dose of FOLFIRI + </a:t>
            </a:r>
            <a:r>
              <a:rPr lang="en-US" sz="2000" b="0" dirty="0" smtClean="0"/>
              <a:t>BEV </a:t>
            </a:r>
            <a:r>
              <a:rPr lang="en-US" sz="2000" b="0" dirty="0"/>
              <a:t>(</a:t>
            </a:r>
            <a:r>
              <a:rPr lang="en-US" sz="2000" b="0" i="1" dirty="0"/>
              <a:t>p</a:t>
            </a:r>
            <a:r>
              <a:rPr lang="en-US" sz="2000" b="0" dirty="0"/>
              <a:t> &lt; 0.001 for both)</a:t>
            </a:r>
            <a:endParaRPr lang="en-US" sz="2000" b="0" dirty="0" smtClean="0"/>
          </a:p>
          <a:p>
            <a:pPr lvl="1"/>
            <a:r>
              <a:rPr lang="en-US" sz="2000" b="0" dirty="0" smtClean="0"/>
              <a:t>	HGF </a:t>
            </a:r>
            <a:r>
              <a:rPr lang="en-US" sz="2000" b="0" dirty="0"/>
              <a:t>was no longer elevated</a:t>
            </a:r>
            <a:endParaRPr lang="en-US" sz="2000" b="0" dirty="0" smtClean="0"/>
          </a:p>
          <a:p>
            <a:pPr lvl="1"/>
            <a:r>
              <a:rPr lang="en-US" sz="2000" b="0" dirty="0" smtClean="0"/>
              <a:t>	sVEGFR2 </a:t>
            </a:r>
            <a:r>
              <a:rPr lang="en-US" sz="2000" b="0" dirty="0"/>
              <a:t>decreased to below baseline levels </a:t>
            </a:r>
            <a:r>
              <a:rPr lang="en-US" sz="2000" b="0" dirty="0" smtClean="0"/>
              <a:t/>
            </a:r>
            <a:br>
              <a:rPr lang="en-US" sz="2000" b="0" dirty="0" smtClean="0"/>
            </a:br>
            <a:r>
              <a:rPr lang="en-US" sz="2000" b="0" dirty="0" smtClean="0"/>
              <a:t>(</a:t>
            </a:r>
            <a:r>
              <a:rPr lang="en-US" sz="2000" b="0" i="1" dirty="0"/>
              <a:t>p</a:t>
            </a:r>
            <a:r>
              <a:rPr lang="en-US" sz="2000" b="0" dirty="0"/>
              <a:t> = 0.005</a:t>
            </a:r>
            <a:r>
              <a:rPr lang="en-US" sz="2000" b="0" dirty="0" smtClean="0"/>
              <a:t>)</a:t>
            </a:r>
          </a:p>
          <a:p>
            <a:r>
              <a:rPr lang="en-US" sz="2000" b="0" dirty="0" smtClean="0"/>
              <a:t>Compared </a:t>
            </a:r>
            <a:r>
              <a:rPr lang="en-US" sz="2000" b="0" dirty="0"/>
              <a:t>to levels after FOLFIRI + </a:t>
            </a:r>
            <a:r>
              <a:rPr lang="en-US" sz="2000" b="0" dirty="0" smtClean="0"/>
              <a:t>BEV, </a:t>
            </a:r>
            <a:r>
              <a:rPr lang="en-US" sz="2000" b="0" dirty="0"/>
              <a:t>PDGF levels were increased before progression (</a:t>
            </a:r>
            <a:r>
              <a:rPr lang="en-US" sz="2000" b="0" i="1" dirty="0"/>
              <a:t>p</a:t>
            </a:r>
            <a:r>
              <a:rPr lang="en-US" sz="2000" b="0" dirty="0"/>
              <a:t> = 0.001)</a:t>
            </a:r>
          </a:p>
        </p:txBody>
      </p:sp>
      <p:sp>
        <p:nvSpPr>
          <p:cNvPr id="89092" name="TextBox 3"/>
          <p:cNvSpPr txBox="1">
            <a:spLocks noChangeArrowheads="1"/>
          </p:cNvSpPr>
          <p:nvPr/>
        </p:nvSpPr>
        <p:spPr bwMode="auto">
          <a:xfrm>
            <a:off x="355596" y="6460066"/>
            <a:ext cx="37160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b="1">
                <a:solidFill>
                  <a:schemeClr val="tx1"/>
                </a:solidFill>
                <a:latin typeface="Arial" charset="0"/>
                <a:ea typeface="ＭＳ Ｐゴシック" charset="0"/>
                <a:cs typeface="ＭＳ Ｐゴシック" charset="0"/>
              </a:defRPr>
            </a:lvl1pPr>
            <a:lvl2pPr marL="37931725" indent="-37474525">
              <a:defRPr sz="2800" b="1">
                <a:solidFill>
                  <a:schemeClr val="tx1"/>
                </a:solidFill>
                <a:latin typeface="Arial" charset="0"/>
                <a:ea typeface="ＭＳ Ｐゴシック" charset="0"/>
              </a:defRPr>
            </a:lvl2pPr>
            <a:lvl3pPr>
              <a:defRPr sz="2800" b="1">
                <a:solidFill>
                  <a:schemeClr val="tx1"/>
                </a:solidFill>
                <a:latin typeface="Arial" charset="0"/>
                <a:ea typeface="ＭＳ Ｐゴシック" charset="0"/>
              </a:defRPr>
            </a:lvl3pPr>
            <a:lvl4pPr>
              <a:defRPr sz="2800" b="1">
                <a:solidFill>
                  <a:schemeClr val="tx1"/>
                </a:solidFill>
                <a:latin typeface="Arial" charset="0"/>
                <a:ea typeface="ＭＳ Ｐゴシック" charset="0"/>
              </a:defRPr>
            </a:lvl4pPr>
            <a:lvl5pPr>
              <a:defRPr sz="2800" b="1">
                <a:solidFill>
                  <a:schemeClr val="tx1"/>
                </a:solidFill>
                <a:latin typeface="Arial" charset="0"/>
                <a:ea typeface="ＭＳ Ｐゴシック" charset="0"/>
              </a:defRPr>
            </a:lvl5pPr>
            <a:lvl6pPr marL="457200" eaLnBrk="0" fontAlgn="base" hangingPunct="0">
              <a:spcBef>
                <a:spcPct val="0"/>
              </a:spcBef>
              <a:spcAft>
                <a:spcPct val="0"/>
              </a:spcAft>
              <a:defRPr sz="2800" b="1">
                <a:solidFill>
                  <a:schemeClr val="tx1"/>
                </a:solidFill>
                <a:latin typeface="Arial" charset="0"/>
                <a:ea typeface="ＭＳ Ｐゴシック" charset="0"/>
              </a:defRPr>
            </a:lvl6pPr>
            <a:lvl7pPr marL="914400" eaLnBrk="0" fontAlgn="base" hangingPunct="0">
              <a:spcBef>
                <a:spcPct val="0"/>
              </a:spcBef>
              <a:spcAft>
                <a:spcPct val="0"/>
              </a:spcAft>
              <a:defRPr sz="2800" b="1">
                <a:solidFill>
                  <a:schemeClr val="tx1"/>
                </a:solidFill>
                <a:latin typeface="Arial" charset="0"/>
                <a:ea typeface="ＭＳ Ｐゴシック" charset="0"/>
              </a:defRPr>
            </a:lvl7pPr>
            <a:lvl8pPr marL="1371600" eaLnBrk="0" fontAlgn="base" hangingPunct="0">
              <a:spcBef>
                <a:spcPct val="0"/>
              </a:spcBef>
              <a:spcAft>
                <a:spcPct val="0"/>
              </a:spcAft>
              <a:defRPr sz="2800" b="1">
                <a:solidFill>
                  <a:schemeClr val="tx1"/>
                </a:solidFill>
                <a:latin typeface="Arial" charset="0"/>
                <a:ea typeface="ＭＳ Ｐゴシック" charset="0"/>
              </a:defRPr>
            </a:lvl8pPr>
            <a:lvl9pPr marL="1828800" eaLnBrk="0" fontAlgn="base" hangingPunct="0">
              <a:spcBef>
                <a:spcPct val="0"/>
              </a:spcBef>
              <a:spcAft>
                <a:spcPct val="0"/>
              </a:spcAft>
              <a:defRPr sz="2800" b="1">
                <a:solidFill>
                  <a:schemeClr val="tx1"/>
                </a:solidFill>
                <a:latin typeface="Arial" charset="0"/>
                <a:ea typeface="ＭＳ Ｐゴシック" charset="0"/>
              </a:defRPr>
            </a:lvl9pPr>
          </a:lstStyle>
          <a:p>
            <a:pPr algn="l"/>
            <a:r>
              <a:rPr lang="en-US" sz="1200" dirty="0" err="1"/>
              <a:t>Kopetz</a:t>
            </a:r>
            <a:r>
              <a:rPr lang="en-US" sz="1200" dirty="0"/>
              <a:t> </a:t>
            </a:r>
            <a:r>
              <a:rPr lang="en-US" sz="1200" dirty="0" smtClean="0"/>
              <a:t>S, et </a:t>
            </a:r>
            <a:r>
              <a:rPr lang="en-US" sz="1200" dirty="0"/>
              <a:t>al</a:t>
            </a:r>
            <a:r>
              <a:rPr lang="en-US" sz="1200" dirty="0" smtClean="0"/>
              <a:t>. </a:t>
            </a:r>
            <a:r>
              <a:rPr lang="en-US" sz="1200" i="1" dirty="0" smtClean="0"/>
              <a:t>J </a:t>
            </a:r>
            <a:r>
              <a:rPr lang="en-US" sz="1200" i="1" dirty="0" err="1" smtClean="0"/>
              <a:t>Clin</a:t>
            </a:r>
            <a:r>
              <a:rPr lang="en-US" sz="1200" i="1" dirty="0" smtClean="0"/>
              <a:t> </a:t>
            </a:r>
            <a:r>
              <a:rPr lang="en-US" sz="1200" i="1" dirty="0" err="1" smtClean="0"/>
              <a:t>Oncol</a:t>
            </a:r>
            <a:r>
              <a:rPr lang="en-US" sz="1200" dirty="0"/>
              <a:t>.</a:t>
            </a:r>
            <a:r>
              <a:rPr lang="en-US" sz="1200" dirty="0" smtClean="0"/>
              <a:t> 2010;28(3):453-459.</a:t>
            </a:r>
            <a:endParaRPr lang="en-US" sz="1200" dirty="0"/>
          </a:p>
        </p:txBody>
      </p:sp>
    </p:spTree>
    <p:extLst>
      <p:ext uri="{BB962C8B-B14F-4D97-AF65-F5344CB8AC3E}">
        <p14:creationId xmlns:p14="http://schemas.microsoft.com/office/powerpoint/2010/main" val="302533897"/>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5049" y="304800"/>
            <a:ext cx="9144000" cy="1143000"/>
          </a:xfrm>
        </p:spPr>
        <p:txBody>
          <a:bodyPr anchor="ctr"/>
          <a:lstStyle/>
          <a:p>
            <a:r>
              <a:rPr lang="en-US" sz="3000" dirty="0" smtClean="0"/>
              <a:t>Regorafenib (BAY 73-4506)</a:t>
            </a:r>
            <a:r>
              <a:rPr lang="en-GB" sz="3000" dirty="0" smtClean="0"/>
              <a:t>, an Oral Multikinase Inhibitor Targeting Multiple </a:t>
            </a:r>
            <a:r>
              <a:rPr lang="en-GB" sz="3000" dirty="0" err="1" smtClean="0"/>
              <a:t>Tumor</a:t>
            </a:r>
            <a:r>
              <a:rPr lang="en-GB" sz="3000" dirty="0" smtClean="0"/>
              <a:t> Pathways</a:t>
            </a:r>
            <a:r>
              <a:rPr lang="en-GB" sz="3000" baseline="30000" dirty="0" smtClean="0"/>
              <a:t>1-3</a:t>
            </a:r>
            <a:endParaRPr lang="en-US" sz="3000" baseline="30000" dirty="0" smtClean="0"/>
          </a:p>
        </p:txBody>
      </p:sp>
      <p:sp>
        <p:nvSpPr>
          <p:cNvPr id="43061" name="Content Placeholder 2"/>
          <p:cNvSpPr txBox="1">
            <a:spLocks/>
          </p:cNvSpPr>
          <p:nvPr/>
        </p:nvSpPr>
        <p:spPr bwMode="auto">
          <a:xfrm>
            <a:off x="460283" y="5325276"/>
            <a:ext cx="1030550" cy="804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lstStyle>
            <a:lvl1pPr marL="342900" indent="-342900" eaLnBrk="0" hangingPunct="0">
              <a:tabLst>
                <a:tab pos="714375" algn="ctr"/>
                <a:tab pos="3228975" algn="ctr"/>
                <a:tab pos="5743575" algn="ctr"/>
              </a:tabLst>
              <a:defRPr>
                <a:solidFill>
                  <a:schemeClr val="tx1"/>
                </a:solidFill>
                <a:latin typeface="Arial" pitchFamily="34" charset="0"/>
                <a:ea typeface="ＭＳ Ｐゴシック" pitchFamily="34" charset="-128"/>
              </a:defRPr>
            </a:lvl1pPr>
            <a:lvl2pPr marL="742950" indent="-285750" eaLnBrk="0" hangingPunct="0">
              <a:tabLst>
                <a:tab pos="714375" algn="ctr"/>
                <a:tab pos="3228975" algn="ctr"/>
                <a:tab pos="5743575" algn="ctr"/>
              </a:tabLst>
              <a:defRPr>
                <a:solidFill>
                  <a:schemeClr val="tx1"/>
                </a:solidFill>
                <a:latin typeface="Arial" pitchFamily="34" charset="0"/>
                <a:ea typeface="ＭＳ Ｐゴシック" pitchFamily="34" charset="-128"/>
              </a:defRPr>
            </a:lvl2pPr>
            <a:lvl3pPr marL="4763" indent="-4763" eaLnBrk="0" hangingPunct="0">
              <a:tabLst>
                <a:tab pos="714375" algn="ctr"/>
                <a:tab pos="3228975" algn="ctr"/>
                <a:tab pos="5743575" algn="ctr"/>
              </a:tabLst>
              <a:defRPr>
                <a:solidFill>
                  <a:schemeClr val="tx1"/>
                </a:solidFill>
                <a:latin typeface="Arial" pitchFamily="34" charset="0"/>
                <a:ea typeface="ＭＳ Ｐゴシック" pitchFamily="34" charset="-128"/>
              </a:defRPr>
            </a:lvl3pPr>
            <a:lvl4pPr marL="4763" indent="-4763" eaLnBrk="0" hangingPunct="0">
              <a:tabLst>
                <a:tab pos="714375" algn="ctr"/>
                <a:tab pos="3228975" algn="ctr"/>
                <a:tab pos="5743575" algn="ctr"/>
              </a:tabLst>
              <a:defRPr>
                <a:solidFill>
                  <a:schemeClr val="tx1"/>
                </a:solidFill>
                <a:latin typeface="Arial" pitchFamily="34" charset="0"/>
                <a:ea typeface="ＭＳ Ｐゴシック" pitchFamily="34" charset="-128"/>
              </a:defRPr>
            </a:lvl4pPr>
            <a:lvl5pPr marL="2057400" indent="-228600" eaLnBrk="0" hangingPunct="0">
              <a:tabLst>
                <a:tab pos="714375" algn="ctr"/>
                <a:tab pos="3228975" algn="ctr"/>
                <a:tab pos="5743575" algn="ctr"/>
              </a:tabLst>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tabLst>
                <a:tab pos="714375" algn="ctr"/>
                <a:tab pos="3228975" algn="ctr"/>
                <a:tab pos="5743575" algn="ctr"/>
              </a:tabLs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tabLst>
                <a:tab pos="714375" algn="ctr"/>
                <a:tab pos="3228975" algn="ctr"/>
                <a:tab pos="5743575" algn="ctr"/>
              </a:tabLs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tabLst>
                <a:tab pos="714375" algn="ctr"/>
                <a:tab pos="3228975" algn="ctr"/>
                <a:tab pos="5743575" algn="ctr"/>
              </a:tabLs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tabLst>
                <a:tab pos="714375" algn="ctr"/>
                <a:tab pos="3228975" algn="ctr"/>
                <a:tab pos="5743575" algn="ctr"/>
              </a:tabLst>
              <a:defRPr>
                <a:solidFill>
                  <a:schemeClr val="tx1"/>
                </a:solidFill>
                <a:latin typeface="Arial" pitchFamily="34" charset="0"/>
                <a:ea typeface="ＭＳ Ｐゴシック" pitchFamily="34" charset="-128"/>
              </a:defRPr>
            </a:lvl9pPr>
          </a:lstStyle>
          <a:p>
            <a:pPr lvl="2">
              <a:spcBef>
                <a:spcPts val="300"/>
              </a:spcBef>
              <a:buClr>
                <a:srgbClr val="FFFFFF"/>
              </a:buClr>
              <a:buSzPct val="70000"/>
              <a:buFont typeface="Wingdings" pitchFamily="2" charset="2"/>
              <a:buNone/>
            </a:pPr>
            <a:r>
              <a:rPr lang="en-US" sz="1400" dirty="0">
                <a:solidFill>
                  <a:srgbClr val="FFFFFF"/>
                </a:solidFill>
                <a:cs typeface="+mn-cs"/>
              </a:rPr>
              <a:t>KIT</a:t>
            </a:r>
          </a:p>
          <a:p>
            <a:pPr lvl="2">
              <a:spcBef>
                <a:spcPts val="300"/>
              </a:spcBef>
              <a:buClr>
                <a:srgbClr val="FFFFFF"/>
              </a:buClr>
              <a:buSzPct val="70000"/>
              <a:buFont typeface="Wingdings" pitchFamily="2" charset="2"/>
              <a:buNone/>
            </a:pPr>
            <a:r>
              <a:rPr lang="en-US" sz="1400" dirty="0">
                <a:solidFill>
                  <a:srgbClr val="FFFFFF"/>
                </a:solidFill>
                <a:cs typeface="+mn-cs"/>
              </a:rPr>
              <a:t>PDGFR</a:t>
            </a:r>
          </a:p>
          <a:p>
            <a:pPr lvl="3">
              <a:spcBef>
                <a:spcPts val="300"/>
              </a:spcBef>
              <a:buClr>
                <a:srgbClr val="20BDBE"/>
              </a:buClr>
              <a:buFont typeface="Arial" pitchFamily="34" charset="0"/>
              <a:buNone/>
            </a:pPr>
            <a:r>
              <a:rPr lang="en-US" sz="1400" dirty="0">
                <a:solidFill>
                  <a:srgbClr val="FFFFFF"/>
                </a:solidFill>
                <a:cs typeface="+mn-cs"/>
              </a:rPr>
              <a:t>RET</a:t>
            </a:r>
          </a:p>
        </p:txBody>
      </p:sp>
      <p:sp>
        <p:nvSpPr>
          <p:cNvPr id="43062" name="Content Placeholder 2"/>
          <p:cNvSpPr txBox="1">
            <a:spLocks/>
          </p:cNvSpPr>
          <p:nvPr/>
        </p:nvSpPr>
        <p:spPr bwMode="auto">
          <a:xfrm>
            <a:off x="2327596" y="5325276"/>
            <a:ext cx="1090666" cy="544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spAutoFit/>
          </a:bodyPr>
          <a:lstStyle>
            <a:lvl1pPr marL="342900" indent="-342900" eaLnBrk="0" hangingPunct="0">
              <a:tabLst>
                <a:tab pos="714375" algn="ctr"/>
                <a:tab pos="3228975" algn="ctr"/>
                <a:tab pos="5743575" algn="ctr"/>
              </a:tabLst>
              <a:defRPr>
                <a:solidFill>
                  <a:schemeClr val="tx1"/>
                </a:solidFill>
                <a:latin typeface="Arial" pitchFamily="34" charset="0"/>
                <a:ea typeface="ＭＳ Ｐゴシック" pitchFamily="34" charset="-128"/>
              </a:defRPr>
            </a:lvl1pPr>
            <a:lvl2pPr marL="742950" indent="-285750" eaLnBrk="0" hangingPunct="0">
              <a:tabLst>
                <a:tab pos="714375" algn="ctr"/>
                <a:tab pos="3228975" algn="ctr"/>
                <a:tab pos="5743575" algn="ctr"/>
              </a:tabLst>
              <a:defRPr>
                <a:solidFill>
                  <a:schemeClr val="tx1"/>
                </a:solidFill>
                <a:latin typeface="Arial" pitchFamily="34" charset="0"/>
                <a:ea typeface="ＭＳ Ｐゴシック" pitchFamily="34" charset="-128"/>
              </a:defRPr>
            </a:lvl2pPr>
            <a:lvl3pPr marL="4763" indent="-4763" eaLnBrk="0" hangingPunct="0">
              <a:tabLst>
                <a:tab pos="714375" algn="ctr"/>
                <a:tab pos="3228975" algn="ctr"/>
                <a:tab pos="5743575" algn="ctr"/>
              </a:tabLst>
              <a:defRPr>
                <a:solidFill>
                  <a:schemeClr val="tx1"/>
                </a:solidFill>
                <a:latin typeface="Arial" pitchFamily="34" charset="0"/>
                <a:ea typeface="ＭＳ Ｐゴシック" pitchFamily="34" charset="-128"/>
              </a:defRPr>
            </a:lvl3pPr>
            <a:lvl4pPr marL="1600200" indent="-228600" eaLnBrk="0" hangingPunct="0">
              <a:tabLst>
                <a:tab pos="714375" algn="ctr"/>
                <a:tab pos="3228975" algn="ctr"/>
                <a:tab pos="5743575" algn="ctr"/>
              </a:tabLst>
              <a:defRPr>
                <a:solidFill>
                  <a:schemeClr val="tx1"/>
                </a:solidFill>
                <a:latin typeface="Arial" pitchFamily="34" charset="0"/>
                <a:ea typeface="ＭＳ Ｐゴシック" pitchFamily="34" charset="-128"/>
              </a:defRPr>
            </a:lvl4pPr>
            <a:lvl5pPr marL="2057400" indent="-228600" eaLnBrk="0" hangingPunct="0">
              <a:tabLst>
                <a:tab pos="714375" algn="ctr"/>
                <a:tab pos="3228975" algn="ctr"/>
                <a:tab pos="5743575" algn="ctr"/>
              </a:tabLst>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tabLst>
                <a:tab pos="714375" algn="ctr"/>
                <a:tab pos="3228975" algn="ctr"/>
                <a:tab pos="5743575" algn="ctr"/>
              </a:tabLs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tabLst>
                <a:tab pos="714375" algn="ctr"/>
                <a:tab pos="3228975" algn="ctr"/>
                <a:tab pos="5743575" algn="ctr"/>
              </a:tabLs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tabLst>
                <a:tab pos="714375" algn="ctr"/>
                <a:tab pos="3228975" algn="ctr"/>
                <a:tab pos="5743575" algn="ctr"/>
              </a:tabLs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tabLst>
                <a:tab pos="714375" algn="ctr"/>
                <a:tab pos="3228975" algn="ctr"/>
                <a:tab pos="5743575" algn="ctr"/>
              </a:tabLst>
              <a:defRPr>
                <a:solidFill>
                  <a:schemeClr val="tx1"/>
                </a:solidFill>
                <a:latin typeface="Arial" pitchFamily="34" charset="0"/>
                <a:ea typeface="ＭＳ Ｐゴシック" pitchFamily="34" charset="-128"/>
              </a:defRPr>
            </a:lvl9pPr>
          </a:lstStyle>
          <a:p>
            <a:pPr lvl="2">
              <a:spcBef>
                <a:spcPts val="300"/>
              </a:spcBef>
              <a:buFont typeface="Arial" pitchFamily="34" charset="0"/>
              <a:buNone/>
            </a:pPr>
            <a:r>
              <a:rPr lang="en-US" sz="1400" dirty="0">
                <a:solidFill>
                  <a:srgbClr val="FFFFFF"/>
                </a:solidFill>
                <a:cs typeface="+mn-cs"/>
              </a:rPr>
              <a:t>PDGFR-β</a:t>
            </a:r>
          </a:p>
          <a:p>
            <a:pPr lvl="2">
              <a:spcBef>
                <a:spcPts val="300"/>
              </a:spcBef>
              <a:buFont typeface="Arial" pitchFamily="34" charset="0"/>
              <a:buNone/>
            </a:pPr>
            <a:r>
              <a:rPr lang="en-US" sz="1400" dirty="0">
                <a:solidFill>
                  <a:srgbClr val="FFFFFF"/>
                </a:solidFill>
                <a:cs typeface="+mn-cs"/>
              </a:rPr>
              <a:t>FGFR</a:t>
            </a:r>
            <a:r>
              <a:rPr lang="en-US" dirty="0">
                <a:solidFill>
                  <a:srgbClr val="FFFFFF"/>
                </a:solidFill>
                <a:cs typeface="+mn-cs"/>
              </a:rPr>
              <a:t>	</a:t>
            </a:r>
          </a:p>
        </p:txBody>
      </p:sp>
      <p:sp>
        <p:nvSpPr>
          <p:cNvPr id="43063" name="Content Placeholder 2"/>
          <p:cNvSpPr txBox="1">
            <a:spLocks/>
          </p:cNvSpPr>
          <p:nvPr/>
        </p:nvSpPr>
        <p:spPr bwMode="auto">
          <a:xfrm>
            <a:off x="4146162" y="5325276"/>
            <a:ext cx="1219484" cy="488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spAutoFit/>
          </a:bodyPr>
          <a:lstStyle>
            <a:lvl1pPr marL="342900" indent="-342900" eaLnBrk="0" hangingPunct="0">
              <a:tabLst>
                <a:tab pos="714375" algn="ctr"/>
                <a:tab pos="3228975" algn="ctr"/>
                <a:tab pos="5743575" algn="ctr"/>
              </a:tabLst>
              <a:defRPr>
                <a:solidFill>
                  <a:schemeClr val="tx1"/>
                </a:solidFill>
                <a:latin typeface="Arial" pitchFamily="34" charset="0"/>
                <a:ea typeface="ＭＳ Ｐゴシック" pitchFamily="34" charset="-128"/>
              </a:defRPr>
            </a:lvl1pPr>
            <a:lvl2pPr marL="742950" indent="-285750" eaLnBrk="0" hangingPunct="0">
              <a:tabLst>
                <a:tab pos="714375" algn="ctr"/>
                <a:tab pos="3228975" algn="ctr"/>
                <a:tab pos="5743575" algn="ctr"/>
              </a:tabLst>
              <a:defRPr>
                <a:solidFill>
                  <a:schemeClr val="tx1"/>
                </a:solidFill>
                <a:latin typeface="Arial" pitchFamily="34" charset="0"/>
                <a:ea typeface="ＭＳ Ｐゴシック" pitchFamily="34" charset="-128"/>
              </a:defRPr>
            </a:lvl2pPr>
            <a:lvl3pPr marL="4763" indent="-4763" eaLnBrk="0" hangingPunct="0">
              <a:tabLst>
                <a:tab pos="714375" algn="ctr"/>
                <a:tab pos="3228975" algn="ctr"/>
                <a:tab pos="5743575" algn="ctr"/>
              </a:tabLst>
              <a:defRPr>
                <a:solidFill>
                  <a:schemeClr val="tx1"/>
                </a:solidFill>
                <a:latin typeface="Arial" pitchFamily="34" charset="0"/>
                <a:ea typeface="ＭＳ Ｐゴシック" pitchFamily="34" charset="-128"/>
              </a:defRPr>
            </a:lvl3pPr>
            <a:lvl4pPr marL="1600200" indent="-228600" eaLnBrk="0" hangingPunct="0">
              <a:tabLst>
                <a:tab pos="714375" algn="ctr"/>
                <a:tab pos="3228975" algn="ctr"/>
                <a:tab pos="5743575" algn="ctr"/>
              </a:tabLst>
              <a:defRPr>
                <a:solidFill>
                  <a:schemeClr val="tx1"/>
                </a:solidFill>
                <a:latin typeface="Arial" pitchFamily="34" charset="0"/>
                <a:ea typeface="ＭＳ Ｐゴシック" pitchFamily="34" charset="-128"/>
              </a:defRPr>
            </a:lvl4pPr>
            <a:lvl5pPr marL="2057400" indent="-228600" eaLnBrk="0" hangingPunct="0">
              <a:tabLst>
                <a:tab pos="714375" algn="ctr"/>
                <a:tab pos="3228975" algn="ctr"/>
                <a:tab pos="5743575" algn="ctr"/>
              </a:tabLst>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tabLst>
                <a:tab pos="714375" algn="ctr"/>
                <a:tab pos="3228975" algn="ctr"/>
                <a:tab pos="5743575" algn="ctr"/>
              </a:tabLs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tabLst>
                <a:tab pos="714375" algn="ctr"/>
                <a:tab pos="3228975" algn="ctr"/>
                <a:tab pos="5743575" algn="ctr"/>
              </a:tabLs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tabLst>
                <a:tab pos="714375" algn="ctr"/>
                <a:tab pos="3228975" algn="ctr"/>
                <a:tab pos="5743575" algn="ctr"/>
              </a:tabLs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tabLst>
                <a:tab pos="714375" algn="ctr"/>
                <a:tab pos="3228975" algn="ctr"/>
                <a:tab pos="5743575" algn="ctr"/>
              </a:tabLst>
              <a:defRPr>
                <a:solidFill>
                  <a:schemeClr val="tx1"/>
                </a:solidFill>
                <a:latin typeface="Arial" pitchFamily="34" charset="0"/>
                <a:ea typeface="ＭＳ Ｐゴシック" pitchFamily="34" charset="-128"/>
              </a:defRPr>
            </a:lvl9pPr>
          </a:lstStyle>
          <a:p>
            <a:pPr lvl="2">
              <a:spcBef>
                <a:spcPts val="300"/>
              </a:spcBef>
              <a:buFont typeface="Arial" pitchFamily="34" charset="0"/>
              <a:buNone/>
            </a:pPr>
            <a:r>
              <a:rPr lang="en-US" sz="1400" dirty="0">
                <a:solidFill>
                  <a:srgbClr val="FFFFFF"/>
                </a:solidFill>
                <a:cs typeface="+mn-cs"/>
              </a:rPr>
              <a:t>VEGFR1-3</a:t>
            </a:r>
          </a:p>
          <a:p>
            <a:pPr lvl="2">
              <a:spcBef>
                <a:spcPts val="300"/>
              </a:spcBef>
              <a:buFont typeface="Arial" pitchFamily="34" charset="0"/>
              <a:buNone/>
            </a:pPr>
            <a:r>
              <a:rPr lang="en-US" sz="1400" dirty="0">
                <a:solidFill>
                  <a:srgbClr val="FFFFFF"/>
                </a:solidFill>
                <a:cs typeface="+mn-cs"/>
              </a:rPr>
              <a:t>TIE2</a:t>
            </a:r>
          </a:p>
        </p:txBody>
      </p:sp>
      <p:sp>
        <p:nvSpPr>
          <p:cNvPr id="34" name="AutoShape 26"/>
          <p:cNvSpPr>
            <a:spLocks noChangeArrowheads="1"/>
          </p:cNvSpPr>
          <p:nvPr/>
        </p:nvSpPr>
        <p:spPr bwMode="auto">
          <a:xfrm>
            <a:off x="3919538" y="4682062"/>
            <a:ext cx="1565275" cy="646112"/>
          </a:xfrm>
          <a:prstGeom prst="roundRect">
            <a:avLst>
              <a:gd name="adj" fmla="val 16667"/>
            </a:avLst>
          </a:prstGeom>
          <a:solidFill>
            <a:schemeClr val="bg1">
              <a:lumMod val="75000"/>
              <a:lumOff val="25000"/>
            </a:schemeClr>
          </a:solidFill>
          <a:ln w="38100">
            <a:solidFill>
              <a:schemeClr val="accent6"/>
            </a:solidFill>
            <a:round/>
            <a:headEnd/>
            <a:tailEnd/>
          </a:ln>
          <a:effectLst>
            <a:outerShdw dist="23000" dir="5400000" rotWithShape="0">
              <a:srgbClr val="808080">
                <a:alpha val="34998"/>
              </a:srgbClr>
            </a:outerShdw>
          </a:effectLst>
        </p:spPr>
        <p:txBody>
          <a:bodyPr anchor="ctr"/>
          <a:lstStyle/>
          <a:p>
            <a:pPr defTabSz="914305" eaLnBrk="0" hangingPunct="0">
              <a:lnSpc>
                <a:spcPct val="90000"/>
              </a:lnSpc>
              <a:defRPr/>
            </a:pPr>
            <a:r>
              <a:rPr lang="en-US" sz="1200" b="1" dirty="0">
                <a:solidFill>
                  <a:srgbClr val="FFFFFF"/>
                </a:solidFill>
                <a:latin typeface="Arial"/>
                <a:ea typeface="MS PGothic" pitchFamily="34" charset="-128"/>
                <a:cs typeface="+mn-cs"/>
              </a:rPr>
              <a:t>Inhibition of </a:t>
            </a:r>
          </a:p>
          <a:p>
            <a:pPr defTabSz="914305" eaLnBrk="0" hangingPunct="0">
              <a:lnSpc>
                <a:spcPct val="90000"/>
              </a:lnSpc>
              <a:defRPr/>
            </a:pPr>
            <a:r>
              <a:rPr lang="en-US" sz="1200" b="1" dirty="0">
                <a:solidFill>
                  <a:srgbClr val="FFFFFF"/>
                </a:solidFill>
                <a:latin typeface="Arial"/>
                <a:ea typeface="MS PGothic" pitchFamily="34" charset="-128"/>
                <a:cs typeface="+mn-cs"/>
              </a:rPr>
              <a:t>neoangiogenesis</a:t>
            </a:r>
            <a:endParaRPr lang="it-IT" sz="1200" b="1" dirty="0">
              <a:solidFill>
                <a:srgbClr val="FFFFFF"/>
              </a:solidFill>
              <a:latin typeface="Arial"/>
              <a:ea typeface="MS PGothic" pitchFamily="34" charset="-128"/>
              <a:cs typeface="+mn-cs"/>
            </a:endParaRPr>
          </a:p>
        </p:txBody>
      </p:sp>
      <p:sp>
        <p:nvSpPr>
          <p:cNvPr id="35" name="AutoShape 26"/>
          <p:cNvSpPr>
            <a:spLocks noChangeArrowheads="1"/>
          </p:cNvSpPr>
          <p:nvPr/>
        </p:nvSpPr>
        <p:spPr bwMode="auto">
          <a:xfrm>
            <a:off x="1973263" y="4682062"/>
            <a:ext cx="1798637" cy="646112"/>
          </a:xfrm>
          <a:prstGeom prst="roundRect">
            <a:avLst>
              <a:gd name="adj" fmla="val 16667"/>
            </a:avLst>
          </a:prstGeom>
          <a:solidFill>
            <a:schemeClr val="bg1">
              <a:lumMod val="75000"/>
              <a:lumOff val="25000"/>
            </a:schemeClr>
          </a:solidFill>
          <a:ln w="38100">
            <a:solidFill>
              <a:schemeClr val="accent6"/>
            </a:solidFill>
            <a:round/>
            <a:headEnd/>
            <a:tailEnd/>
          </a:ln>
          <a:effectLst>
            <a:outerShdw dist="23000" dir="5400000" rotWithShape="0">
              <a:srgbClr val="808080">
                <a:alpha val="34998"/>
              </a:srgbClr>
            </a:outerShdw>
          </a:effectLst>
        </p:spPr>
        <p:txBody>
          <a:bodyPr anchor="ctr"/>
          <a:lstStyle/>
          <a:p>
            <a:pPr defTabSz="914305" eaLnBrk="0" hangingPunct="0">
              <a:lnSpc>
                <a:spcPct val="90000"/>
              </a:lnSpc>
              <a:defRPr/>
            </a:pPr>
            <a:r>
              <a:rPr lang="en-US" sz="1200" b="1" dirty="0">
                <a:solidFill>
                  <a:srgbClr val="FFFFFF"/>
                </a:solidFill>
                <a:latin typeface="Arial"/>
                <a:ea typeface="MS PGothic" pitchFamily="34" charset="-128"/>
                <a:cs typeface="+mn-cs"/>
              </a:rPr>
              <a:t>Inhibition of tumor microenvironment signaling</a:t>
            </a:r>
            <a:endParaRPr lang="it-IT" sz="1200" b="1" dirty="0">
              <a:solidFill>
                <a:srgbClr val="FFFFFF"/>
              </a:solidFill>
              <a:latin typeface="Arial"/>
              <a:ea typeface="MS PGothic" pitchFamily="34" charset="-128"/>
              <a:cs typeface="+mn-cs"/>
            </a:endParaRPr>
          </a:p>
        </p:txBody>
      </p:sp>
      <p:sp>
        <p:nvSpPr>
          <p:cNvPr id="39" name="AutoShape 26"/>
          <p:cNvSpPr>
            <a:spLocks noChangeArrowheads="1"/>
          </p:cNvSpPr>
          <p:nvPr/>
        </p:nvSpPr>
        <p:spPr bwMode="auto">
          <a:xfrm>
            <a:off x="152400" y="4682062"/>
            <a:ext cx="1666875" cy="646112"/>
          </a:xfrm>
          <a:prstGeom prst="roundRect">
            <a:avLst>
              <a:gd name="adj" fmla="val 16667"/>
            </a:avLst>
          </a:prstGeom>
          <a:solidFill>
            <a:schemeClr val="bg1">
              <a:lumMod val="75000"/>
              <a:lumOff val="25000"/>
            </a:schemeClr>
          </a:solidFill>
          <a:ln w="38100">
            <a:solidFill>
              <a:schemeClr val="accent6"/>
            </a:solidFill>
            <a:round/>
            <a:headEnd/>
            <a:tailEnd/>
          </a:ln>
          <a:effectLst>
            <a:outerShdw dist="23000" dir="5400000" rotWithShape="0">
              <a:srgbClr val="808080">
                <a:alpha val="34998"/>
              </a:srgbClr>
            </a:outerShdw>
          </a:effectLst>
        </p:spPr>
        <p:txBody>
          <a:bodyPr anchor="ctr"/>
          <a:lstStyle/>
          <a:p>
            <a:pPr defTabSz="914305" eaLnBrk="0" hangingPunct="0">
              <a:lnSpc>
                <a:spcPct val="90000"/>
              </a:lnSpc>
              <a:defRPr/>
            </a:pPr>
            <a:r>
              <a:rPr lang="en-US" sz="1200" b="1" dirty="0">
                <a:solidFill>
                  <a:srgbClr val="FFFFFF"/>
                </a:solidFill>
                <a:latin typeface="Arial"/>
                <a:ea typeface="MS PGothic" pitchFamily="34" charset="-128"/>
                <a:cs typeface="+mn-cs"/>
              </a:rPr>
              <a:t>Inhibition of proliferation </a:t>
            </a:r>
            <a:endParaRPr lang="it-IT" sz="1200" b="1" dirty="0">
              <a:solidFill>
                <a:srgbClr val="FFFFFF"/>
              </a:solidFill>
              <a:latin typeface="Arial"/>
              <a:ea typeface="MS PGothic" pitchFamily="34" charset="-128"/>
              <a:cs typeface="+mn-cs"/>
            </a:endParaRPr>
          </a:p>
        </p:txBody>
      </p:sp>
      <p:sp>
        <p:nvSpPr>
          <p:cNvPr id="41" name="AutoShape 30"/>
          <p:cNvSpPr>
            <a:spLocks noChangeArrowheads="1"/>
          </p:cNvSpPr>
          <p:nvPr/>
        </p:nvSpPr>
        <p:spPr bwMode="auto">
          <a:xfrm>
            <a:off x="811213" y="4555062"/>
            <a:ext cx="349250" cy="158750"/>
          </a:xfrm>
          <a:prstGeom prst="downArrow">
            <a:avLst>
              <a:gd name="adj1" fmla="val 68731"/>
              <a:gd name="adj2" fmla="val 53431"/>
            </a:avLst>
          </a:prstGeom>
          <a:solidFill>
            <a:schemeClr val="accent6"/>
          </a:solidFill>
          <a:ln>
            <a:solidFill>
              <a:schemeClr val="accent6"/>
            </a:solidFill>
          </a:ln>
          <a:effectLst>
            <a:outerShdw blurRad="50800" dist="38100" dir="2700000" algn="tl" rotWithShape="0">
              <a:prstClr val="black">
                <a:alpha val="40000"/>
              </a:prstClr>
            </a:outerShdw>
          </a:effectLst>
          <a:extLst/>
        </p:spPr>
        <p:txBody>
          <a:bodyPr wrap="none" anchor="ctr"/>
          <a:lstStyle/>
          <a:p>
            <a:pPr algn="l" defTabSz="912813" eaLnBrk="0" hangingPunct="0">
              <a:defRPr/>
            </a:pPr>
            <a:endParaRPr lang="it-IT" sz="2000">
              <a:solidFill>
                <a:srgbClr val="FFFFFF"/>
              </a:solidFill>
              <a:latin typeface="Arial"/>
              <a:ea typeface="MS PGothic" pitchFamily="34" charset="-128"/>
              <a:cs typeface="+mn-cs"/>
            </a:endParaRPr>
          </a:p>
        </p:txBody>
      </p:sp>
      <p:sp>
        <p:nvSpPr>
          <p:cNvPr id="42" name="AutoShape 31"/>
          <p:cNvSpPr>
            <a:spLocks noChangeArrowheads="1"/>
          </p:cNvSpPr>
          <p:nvPr/>
        </p:nvSpPr>
        <p:spPr bwMode="auto">
          <a:xfrm>
            <a:off x="4527550" y="4555062"/>
            <a:ext cx="350838" cy="158750"/>
          </a:xfrm>
          <a:prstGeom prst="downArrow">
            <a:avLst>
              <a:gd name="adj1" fmla="val 68731"/>
              <a:gd name="adj2" fmla="val 53431"/>
            </a:avLst>
          </a:prstGeom>
          <a:solidFill>
            <a:schemeClr val="accent6"/>
          </a:solidFill>
          <a:ln>
            <a:solidFill>
              <a:schemeClr val="accent6"/>
            </a:solidFill>
          </a:ln>
          <a:effectLst>
            <a:outerShdw blurRad="50800" dist="38100" dir="2700000" algn="tl" rotWithShape="0">
              <a:prstClr val="black">
                <a:alpha val="40000"/>
              </a:prstClr>
            </a:outerShdw>
          </a:effectLst>
          <a:extLst/>
        </p:spPr>
        <p:txBody>
          <a:bodyPr wrap="none" anchor="ctr"/>
          <a:lstStyle/>
          <a:p>
            <a:pPr algn="l" defTabSz="912813" eaLnBrk="0" hangingPunct="0">
              <a:defRPr/>
            </a:pPr>
            <a:endParaRPr lang="it-IT" sz="2000">
              <a:solidFill>
                <a:srgbClr val="FFFFFF"/>
              </a:solidFill>
              <a:latin typeface="Arial"/>
              <a:ea typeface="MS PGothic" pitchFamily="34" charset="-128"/>
              <a:cs typeface="+mn-cs"/>
            </a:endParaRPr>
          </a:p>
        </p:txBody>
      </p:sp>
      <p:sp>
        <p:nvSpPr>
          <p:cNvPr id="53" name="AutoShape 30"/>
          <p:cNvSpPr>
            <a:spLocks noChangeArrowheads="1"/>
          </p:cNvSpPr>
          <p:nvPr/>
        </p:nvSpPr>
        <p:spPr bwMode="auto">
          <a:xfrm>
            <a:off x="2716213" y="4564587"/>
            <a:ext cx="312737" cy="149225"/>
          </a:xfrm>
          <a:prstGeom prst="downArrow">
            <a:avLst>
              <a:gd name="adj1" fmla="val 68731"/>
              <a:gd name="adj2" fmla="val 53431"/>
            </a:avLst>
          </a:prstGeom>
          <a:solidFill>
            <a:schemeClr val="accent6"/>
          </a:solidFill>
          <a:ln>
            <a:solidFill>
              <a:schemeClr val="accent6"/>
            </a:solidFill>
          </a:ln>
          <a:effectLst>
            <a:outerShdw blurRad="50800" dist="38100" dir="2700000" algn="tl" rotWithShape="0">
              <a:prstClr val="black">
                <a:alpha val="40000"/>
              </a:prstClr>
            </a:outerShdw>
          </a:effectLst>
          <a:extLst/>
        </p:spPr>
        <p:txBody>
          <a:bodyPr wrap="none" anchor="ctr"/>
          <a:lstStyle/>
          <a:p>
            <a:pPr algn="l" defTabSz="912813" eaLnBrk="0" hangingPunct="0">
              <a:defRPr/>
            </a:pPr>
            <a:endParaRPr lang="it-IT" sz="2000">
              <a:solidFill>
                <a:srgbClr val="FFFFFF"/>
              </a:solidFill>
              <a:latin typeface="Arial"/>
              <a:ea typeface="MS PGothic" pitchFamily="34" charset="-128"/>
              <a:cs typeface="+mn-cs"/>
            </a:endParaRPr>
          </a:p>
        </p:txBody>
      </p:sp>
      <p:pic>
        <p:nvPicPr>
          <p:cNvPr id="43070" name="Picture 18" descr="Onco.jpg"/>
          <p:cNvPicPr>
            <a:picLocks noChangeAspect="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663337" y="3956916"/>
            <a:ext cx="645524" cy="61560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43071" name="Picture 21"/>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62128" y="3957326"/>
            <a:ext cx="621603" cy="61479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43072" name="Picture 19"/>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73990" y="3956916"/>
            <a:ext cx="632302" cy="61560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55" name="Oval 54"/>
          <p:cNvSpPr/>
          <p:nvPr/>
        </p:nvSpPr>
        <p:spPr bwMode="auto">
          <a:xfrm>
            <a:off x="665163" y="3947049"/>
            <a:ext cx="633412" cy="635000"/>
          </a:xfrm>
          <a:prstGeom prst="ellipse">
            <a:avLst/>
          </a:prstGeom>
          <a:noFill/>
          <a:ln w="28575" cap="flat" cmpd="sng" algn="ctr">
            <a:solidFill>
              <a:schemeClr val="accent6"/>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sz="1600" dirty="0">
              <a:solidFill>
                <a:srgbClr val="FFFFFF"/>
              </a:solidFill>
              <a:latin typeface="Arial"/>
              <a:ea typeface="MS PGothic" pitchFamily="34" charset="-128"/>
              <a:cs typeface="+mn-cs"/>
            </a:endParaRPr>
          </a:p>
        </p:txBody>
      </p:sp>
      <p:sp>
        <p:nvSpPr>
          <p:cNvPr id="56" name="Oval 55"/>
          <p:cNvSpPr/>
          <p:nvPr/>
        </p:nvSpPr>
        <p:spPr bwMode="auto">
          <a:xfrm>
            <a:off x="2555875" y="3947049"/>
            <a:ext cx="635000" cy="635000"/>
          </a:xfrm>
          <a:prstGeom prst="ellipse">
            <a:avLst/>
          </a:prstGeom>
          <a:noFill/>
          <a:ln w="28575" cap="flat" cmpd="sng" algn="ctr">
            <a:solidFill>
              <a:schemeClr val="accent6"/>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sz="1600" dirty="0">
              <a:solidFill>
                <a:srgbClr val="FFFFFF"/>
              </a:solidFill>
              <a:latin typeface="Arial"/>
              <a:ea typeface="MS PGothic" pitchFamily="34" charset="-128"/>
              <a:cs typeface="+mn-cs"/>
            </a:endParaRPr>
          </a:p>
        </p:txBody>
      </p:sp>
      <p:sp>
        <p:nvSpPr>
          <p:cNvPr id="57" name="Oval 56"/>
          <p:cNvSpPr/>
          <p:nvPr/>
        </p:nvSpPr>
        <p:spPr bwMode="auto">
          <a:xfrm>
            <a:off x="4371975" y="3947049"/>
            <a:ext cx="635000" cy="635000"/>
          </a:xfrm>
          <a:prstGeom prst="ellipse">
            <a:avLst/>
          </a:prstGeom>
          <a:noFill/>
          <a:ln w="28575" cap="flat" cmpd="sng" algn="ctr">
            <a:solidFill>
              <a:schemeClr val="accent6"/>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sz="1600" dirty="0">
              <a:solidFill>
                <a:srgbClr val="FFFFFF"/>
              </a:solidFill>
              <a:latin typeface="Arial"/>
              <a:ea typeface="MS PGothic" pitchFamily="34" charset="-128"/>
              <a:cs typeface="+mn-cs"/>
            </a:endParaRPr>
          </a:p>
        </p:txBody>
      </p:sp>
      <p:sp>
        <p:nvSpPr>
          <p:cNvPr id="58" name="Freeform 34"/>
          <p:cNvSpPr>
            <a:spLocks/>
          </p:cNvSpPr>
          <p:nvPr/>
        </p:nvSpPr>
        <p:spPr bwMode="auto">
          <a:xfrm>
            <a:off x="977900" y="3246962"/>
            <a:ext cx="1787525" cy="717550"/>
          </a:xfrm>
          <a:custGeom>
            <a:avLst/>
            <a:gdLst>
              <a:gd name="T0" fmla="*/ 2147483647 w 331"/>
              <a:gd name="T1" fmla="*/ 0 h 364"/>
              <a:gd name="T2" fmla="*/ 0 w 331"/>
              <a:gd name="T3" fmla="*/ 0 h 364"/>
              <a:gd name="T4" fmla="*/ 0 w 331"/>
              <a:gd name="T5" fmla="*/ 2147483647 h 364"/>
              <a:gd name="T6" fmla="*/ 0 60000 65536"/>
              <a:gd name="T7" fmla="*/ 0 60000 65536"/>
              <a:gd name="T8" fmla="*/ 0 60000 65536"/>
              <a:gd name="T9" fmla="*/ 0 w 331"/>
              <a:gd name="T10" fmla="*/ 0 h 364"/>
              <a:gd name="T11" fmla="*/ 331 w 331"/>
              <a:gd name="T12" fmla="*/ 364 h 364"/>
            </a:gdLst>
            <a:ahLst/>
            <a:cxnLst>
              <a:cxn ang="T6">
                <a:pos x="T0" y="T1"/>
              </a:cxn>
              <a:cxn ang="T7">
                <a:pos x="T2" y="T3"/>
              </a:cxn>
              <a:cxn ang="T8">
                <a:pos x="T4" y="T5"/>
              </a:cxn>
            </a:cxnLst>
            <a:rect l="T9" t="T10" r="T11" b="T12"/>
            <a:pathLst>
              <a:path w="331" h="364">
                <a:moveTo>
                  <a:pt x="331" y="0"/>
                </a:moveTo>
                <a:lnTo>
                  <a:pt x="0" y="0"/>
                </a:lnTo>
                <a:lnTo>
                  <a:pt x="0" y="364"/>
                </a:lnTo>
              </a:path>
            </a:pathLst>
          </a:custGeom>
          <a:noFill/>
          <a:ln w="76200" cmpd="sng">
            <a:solidFill>
              <a:schemeClr val="accent6"/>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pPr algn="l" defTabSz="912813">
              <a:defRPr/>
            </a:pPr>
            <a:endParaRPr lang="en-US" sz="1600" dirty="0">
              <a:solidFill>
                <a:srgbClr val="FFFFFF"/>
              </a:solidFill>
              <a:latin typeface="Arial"/>
              <a:ea typeface="MS PGothic" pitchFamily="34" charset="-128"/>
              <a:cs typeface="+mn-cs"/>
            </a:endParaRPr>
          </a:p>
        </p:txBody>
      </p:sp>
      <p:sp>
        <p:nvSpPr>
          <p:cNvPr id="59" name="Freeform 34"/>
          <p:cNvSpPr>
            <a:spLocks/>
          </p:cNvSpPr>
          <p:nvPr/>
        </p:nvSpPr>
        <p:spPr bwMode="auto">
          <a:xfrm>
            <a:off x="2882900" y="3258074"/>
            <a:ext cx="279400" cy="706438"/>
          </a:xfrm>
          <a:custGeom>
            <a:avLst/>
            <a:gdLst>
              <a:gd name="T0" fmla="*/ 2147483647 w 331"/>
              <a:gd name="T1" fmla="*/ 0 h 364"/>
              <a:gd name="T2" fmla="*/ 0 w 331"/>
              <a:gd name="T3" fmla="*/ 0 h 364"/>
              <a:gd name="T4" fmla="*/ 0 w 331"/>
              <a:gd name="T5" fmla="*/ 2147483647 h 364"/>
              <a:gd name="T6" fmla="*/ 0 60000 65536"/>
              <a:gd name="T7" fmla="*/ 0 60000 65536"/>
              <a:gd name="T8" fmla="*/ 0 60000 65536"/>
              <a:gd name="T9" fmla="*/ 0 w 331"/>
              <a:gd name="T10" fmla="*/ 0 h 364"/>
              <a:gd name="T11" fmla="*/ 331 w 331"/>
              <a:gd name="T12" fmla="*/ 364 h 364"/>
            </a:gdLst>
            <a:ahLst/>
            <a:cxnLst>
              <a:cxn ang="T6">
                <a:pos x="T0" y="T1"/>
              </a:cxn>
              <a:cxn ang="T7">
                <a:pos x="T2" y="T3"/>
              </a:cxn>
              <a:cxn ang="T8">
                <a:pos x="T4" y="T5"/>
              </a:cxn>
            </a:cxnLst>
            <a:rect l="T9" t="T10" r="T11" b="T12"/>
            <a:pathLst>
              <a:path w="331" h="364">
                <a:moveTo>
                  <a:pt x="331" y="0"/>
                </a:moveTo>
                <a:lnTo>
                  <a:pt x="0" y="0"/>
                </a:lnTo>
                <a:lnTo>
                  <a:pt x="0" y="364"/>
                </a:lnTo>
              </a:path>
            </a:pathLst>
          </a:custGeom>
          <a:noFill/>
          <a:ln w="76200" cmpd="sng">
            <a:solidFill>
              <a:schemeClr val="accent6"/>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pPr algn="l" defTabSz="912813">
              <a:defRPr/>
            </a:pPr>
            <a:endParaRPr lang="en-US" sz="1600" dirty="0">
              <a:solidFill>
                <a:srgbClr val="FFFFFF"/>
              </a:solidFill>
              <a:latin typeface="Arial"/>
              <a:ea typeface="MS PGothic" pitchFamily="34" charset="-128"/>
              <a:cs typeface="+mn-cs"/>
            </a:endParaRPr>
          </a:p>
        </p:txBody>
      </p:sp>
      <p:sp>
        <p:nvSpPr>
          <p:cNvPr id="60" name="Freeform 34"/>
          <p:cNvSpPr>
            <a:spLocks/>
          </p:cNvSpPr>
          <p:nvPr/>
        </p:nvSpPr>
        <p:spPr bwMode="auto">
          <a:xfrm flipH="1">
            <a:off x="2968625" y="3258074"/>
            <a:ext cx="1720850" cy="706438"/>
          </a:xfrm>
          <a:custGeom>
            <a:avLst/>
            <a:gdLst>
              <a:gd name="T0" fmla="*/ 2147483647 w 331"/>
              <a:gd name="T1" fmla="*/ 0 h 364"/>
              <a:gd name="T2" fmla="*/ 0 w 331"/>
              <a:gd name="T3" fmla="*/ 0 h 364"/>
              <a:gd name="T4" fmla="*/ 0 w 331"/>
              <a:gd name="T5" fmla="*/ 2147483647 h 364"/>
              <a:gd name="T6" fmla="*/ 0 60000 65536"/>
              <a:gd name="T7" fmla="*/ 0 60000 65536"/>
              <a:gd name="T8" fmla="*/ 0 60000 65536"/>
              <a:gd name="T9" fmla="*/ 0 w 331"/>
              <a:gd name="T10" fmla="*/ 0 h 364"/>
              <a:gd name="T11" fmla="*/ 331 w 331"/>
              <a:gd name="T12" fmla="*/ 364 h 364"/>
            </a:gdLst>
            <a:ahLst/>
            <a:cxnLst>
              <a:cxn ang="T6">
                <a:pos x="T0" y="T1"/>
              </a:cxn>
              <a:cxn ang="T7">
                <a:pos x="T2" y="T3"/>
              </a:cxn>
              <a:cxn ang="T8">
                <a:pos x="T4" y="T5"/>
              </a:cxn>
            </a:cxnLst>
            <a:rect l="T9" t="T10" r="T11" b="T12"/>
            <a:pathLst>
              <a:path w="331" h="364">
                <a:moveTo>
                  <a:pt x="331" y="0"/>
                </a:moveTo>
                <a:lnTo>
                  <a:pt x="0" y="0"/>
                </a:lnTo>
                <a:lnTo>
                  <a:pt x="0" y="364"/>
                </a:lnTo>
              </a:path>
            </a:pathLst>
          </a:custGeom>
          <a:noFill/>
          <a:ln w="76200" cmpd="sng">
            <a:solidFill>
              <a:schemeClr val="accent6"/>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pPr algn="l" defTabSz="912813">
              <a:defRPr/>
            </a:pPr>
            <a:endParaRPr lang="en-US" sz="1600" dirty="0">
              <a:solidFill>
                <a:srgbClr val="FFFFFF"/>
              </a:solidFill>
              <a:latin typeface="Arial"/>
              <a:ea typeface="MS PGothic" pitchFamily="34" charset="-128"/>
              <a:cs typeface="+mn-cs"/>
            </a:endParaRPr>
          </a:p>
        </p:txBody>
      </p:sp>
      <p:sp>
        <p:nvSpPr>
          <p:cNvPr id="61" name="Rounded Rectangle 60"/>
          <p:cNvSpPr/>
          <p:nvPr/>
        </p:nvSpPr>
        <p:spPr bwMode="auto">
          <a:xfrm>
            <a:off x="1117600" y="1634062"/>
            <a:ext cx="3511550" cy="1028700"/>
          </a:xfrm>
          <a:prstGeom prst="roundRect">
            <a:avLst/>
          </a:prstGeom>
          <a:noFill/>
          <a:ln w="38100" cap="flat" cmpd="sng" algn="ctr">
            <a:solidFill>
              <a:schemeClr val="accent6"/>
            </a:solidFill>
            <a:prstDash val="solid"/>
            <a:round/>
            <a:headEnd type="none" w="med" len="med"/>
            <a:tailEnd type="none" w="med" len="med"/>
          </a:ln>
          <a:effectLst/>
          <a:extLst/>
        </p:spPr>
        <p:txBody>
          <a:bodyPr/>
          <a:lstStyle/>
          <a:p>
            <a:pPr>
              <a:defRPr/>
            </a:pPr>
            <a:endParaRPr lang="en-US" sz="1600" dirty="0">
              <a:solidFill>
                <a:srgbClr val="FFFFFF"/>
              </a:solidFill>
              <a:latin typeface="Arial"/>
              <a:ea typeface="MS PGothic" pitchFamily="34" charset="-128"/>
              <a:cs typeface="+mn-cs"/>
            </a:endParaRPr>
          </a:p>
        </p:txBody>
      </p:sp>
      <p:sp>
        <p:nvSpPr>
          <p:cNvPr id="43080" name="Rectangle 31"/>
          <p:cNvSpPr>
            <a:spLocks noChangeArrowheads="1"/>
          </p:cNvSpPr>
          <p:nvPr/>
        </p:nvSpPr>
        <p:spPr bwMode="auto">
          <a:xfrm>
            <a:off x="3350017" y="2335829"/>
            <a:ext cx="975865" cy="249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4763" lvl="2" indent="-4763" defTabSz="912813" eaLnBrk="0" hangingPunct="0">
              <a:spcBef>
                <a:spcPct val="20000"/>
              </a:spcBef>
              <a:tabLst>
                <a:tab pos="714375" algn="ctr"/>
                <a:tab pos="3228975" algn="ctr"/>
                <a:tab pos="5743575" algn="ctr"/>
              </a:tabLst>
            </a:pPr>
            <a:r>
              <a:rPr lang="en-US" sz="1200" b="1" dirty="0">
                <a:solidFill>
                  <a:srgbClr val="FFFFFF"/>
                </a:solidFill>
                <a:latin typeface="Arial"/>
                <a:ea typeface="ＭＳ Ｐゴシック" pitchFamily="34" charset="-128"/>
                <a:cs typeface="+mn-cs"/>
              </a:rPr>
              <a:t>Regorafenib</a:t>
            </a:r>
          </a:p>
        </p:txBody>
      </p:sp>
      <p:grpSp>
        <p:nvGrpSpPr>
          <p:cNvPr id="2" name="Group 62"/>
          <p:cNvGrpSpPr>
            <a:grpSpLocks/>
          </p:cNvGrpSpPr>
          <p:nvPr/>
        </p:nvGrpSpPr>
        <p:grpSpPr bwMode="auto">
          <a:xfrm>
            <a:off x="1303736" y="1694387"/>
            <a:ext cx="3157997" cy="933108"/>
            <a:chOff x="2760332" y="1396929"/>
            <a:chExt cx="3502586" cy="1034688"/>
          </a:xfrm>
        </p:grpSpPr>
        <p:grpSp>
          <p:nvGrpSpPr>
            <p:cNvPr id="3" name="Group 63"/>
            <p:cNvGrpSpPr>
              <a:grpSpLocks/>
            </p:cNvGrpSpPr>
            <p:nvPr/>
          </p:nvGrpSpPr>
          <p:grpSpPr bwMode="auto">
            <a:xfrm>
              <a:off x="2859318" y="1556656"/>
              <a:ext cx="3403600" cy="874961"/>
              <a:chOff x="2989943" y="1556656"/>
              <a:chExt cx="3403600" cy="874961"/>
            </a:xfrm>
          </p:grpSpPr>
          <p:grpSp>
            <p:nvGrpSpPr>
              <p:cNvPr id="4" name="Group 76"/>
              <p:cNvGrpSpPr>
                <a:grpSpLocks/>
              </p:cNvGrpSpPr>
              <p:nvPr/>
            </p:nvGrpSpPr>
            <p:grpSpPr bwMode="auto">
              <a:xfrm>
                <a:off x="2989943" y="1556656"/>
                <a:ext cx="3403600" cy="700315"/>
                <a:chOff x="2989943" y="1556656"/>
                <a:chExt cx="3403600" cy="700315"/>
              </a:xfrm>
            </p:grpSpPr>
            <p:sp>
              <p:nvSpPr>
                <p:cNvPr id="79" name="Freeform 78"/>
                <p:cNvSpPr/>
                <p:nvPr/>
              </p:nvSpPr>
              <p:spPr bwMode="auto">
                <a:xfrm>
                  <a:off x="3339499" y="1669779"/>
                  <a:ext cx="417292" cy="452401"/>
                </a:xfrm>
                <a:custGeom>
                  <a:avLst/>
                  <a:gdLst>
                    <a:gd name="connsiteX0" fmla="*/ 0 w 417285"/>
                    <a:gd name="connsiteY0" fmla="*/ 119743 h 464457"/>
                    <a:gd name="connsiteX1" fmla="*/ 0 w 417285"/>
                    <a:gd name="connsiteY1" fmla="*/ 351972 h 464457"/>
                    <a:gd name="connsiteX2" fmla="*/ 195943 w 417285"/>
                    <a:gd name="connsiteY2" fmla="*/ 464457 h 464457"/>
                    <a:gd name="connsiteX3" fmla="*/ 417285 w 417285"/>
                    <a:gd name="connsiteY3" fmla="*/ 355600 h 464457"/>
                    <a:gd name="connsiteX4" fmla="*/ 417285 w 417285"/>
                    <a:gd name="connsiteY4" fmla="*/ 116114 h 464457"/>
                    <a:gd name="connsiteX5" fmla="*/ 203200 w 417285"/>
                    <a:gd name="connsiteY5" fmla="*/ 0 h 464457"/>
                    <a:gd name="connsiteX6" fmla="*/ 0 w 417285"/>
                    <a:gd name="connsiteY6" fmla="*/ 119743 h 464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7285" h="464457">
                      <a:moveTo>
                        <a:pt x="0" y="119743"/>
                      </a:moveTo>
                      <a:lnTo>
                        <a:pt x="0" y="351972"/>
                      </a:lnTo>
                      <a:lnTo>
                        <a:pt x="195943" y="464457"/>
                      </a:lnTo>
                      <a:lnTo>
                        <a:pt x="417285" y="355600"/>
                      </a:lnTo>
                      <a:lnTo>
                        <a:pt x="417285" y="116114"/>
                      </a:lnTo>
                      <a:lnTo>
                        <a:pt x="203200" y="0"/>
                      </a:lnTo>
                      <a:lnTo>
                        <a:pt x="0" y="119743"/>
                      </a:lnTo>
                      <a:close/>
                    </a:path>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sz="1600" dirty="0">
                    <a:solidFill>
                      <a:srgbClr val="FFFFFF"/>
                    </a:solidFill>
                    <a:latin typeface="Arial"/>
                    <a:ea typeface="MS PGothic" pitchFamily="34" charset="-128"/>
                    <a:cs typeface="+mn-cs"/>
                  </a:endParaRPr>
                </a:p>
              </p:txBody>
            </p:sp>
            <p:cxnSp>
              <p:nvCxnSpPr>
                <p:cNvPr id="80" name="Straight Connector 79"/>
                <p:cNvCxnSpPr>
                  <a:stCxn id="79" idx="0"/>
                </p:cNvCxnSpPr>
                <p:nvPr/>
              </p:nvCxnSpPr>
              <p:spPr bwMode="auto">
                <a:xfrm flipH="1" flipV="1">
                  <a:off x="3179274" y="1690903"/>
                  <a:ext cx="160225" cy="9505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1" name="Straight Connector 80"/>
                <p:cNvCxnSpPr/>
                <p:nvPr/>
              </p:nvCxnSpPr>
              <p:spPr bwMode="auto">
                <a:xfrm flipV="1">
                  <a:off x="3387039" y="1720827"/>
                  <a:ext cx="154944" cy="86256"/>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Straight Connector 81"/>
                <p:cNvCxnSpPr/>
                <p:nvPr/>
              </p:nvCxnSpPr>
              <p:spPr bwMode="auto">
                <a:xfrm>
                  <a:off x="3383517" y="1981355"/>
                  <a:ext cx="161986" cy="96818"/>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p:nvPr/>
              </p:nvCxnSpPr>
              <p:spPr bwMode="auto">
                <a:xfrm>
                  <a:off x="3712772" y="1800042"/>
                  <a:ext cx="0" cy="16547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4" name="Freeform 83"/>
                <p:cNvSpPr/>
                <p:nvPr/>
              </p:nvSpPr>
              <p:spPr bwMode="auto">
                <a:xfrm>
                  <a:off x="3056023" y="2009520"/>
                  <a:ext cx="286997" cy="239403"/>
                </a:xfrm>
                <a:custGeom>
                  <a:avLst/>
                  <a:gdLst>
                    <a:gd name="connsiteX0" fmla="*/ 286657 w 286657"/>
                    <a:gd name="connsiteY0" fmla="*/ 0 h 239485"/>
                    <a:gd name="connsiteX1" fmla="*/ 83457 w 286657"/>
                    <a:gd name="connsiteY1" fmla="*/ 116114 h 239485"/>
                    <a:gd name="connsiteX2" fmla="*/ 0 w 286657"/>
                    <a:gd name="connsiteY2" fmla="*/ 239485 h 239485"/>
                  </a:gdLst>
                  <a:ahLst/>
                  <a:cxnLst>
                    <a:cxn ang="0">
                      <a:pos x="connsiteX0" y="connsiteY0"/>
                    </a:cxn>
                    <a:cxn ang="0">
                      <a:pos x="connsiteX1" y="connsiteY1"/>
                    </a:cxn>
                    <a:cxn ang="0">
                      <a:pos x="connsiteX2" y="connsiteY2"/>
                    </a:cxn>
                  </a:cxnLst>
                  <a:rect l="l" t="t" r="r" b="b"/>
                  <a:pathLst>
                    <a:path w="286657" h="239485">
                      <a:moveTo>
                        <a:pt x="286657" y="0"/>
                      </a:moveTo>
                      <a:lnTo>
                        <a:pt x="83457" y="116114"/>
                      </a:lnTo>
                      <a:lnTo>
                        <a:pt x="0" y="239485"/>
                      </a:lnTo>
                    </a:path>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sz="1600" dirty="0">
                    <a:solidFill>
                      <a:srgbClr val="FFFFFF"/>
                    </a:solidFill>
                    <a:latin typeface="Arial"/>
                    <a:ea typeface="MS PGothic" pitchFamily="34" charset="-128"/>
                    <a:cs typeface="+mn-cs"/>
                  </a:endParaRPr>
                </a:p>
              </p:txBody>
            </p:sp>
            <p:sp>
              <p:nvSpPr>
                <p:cNvPr id="85" name="Freeform 84"/>
                <p:cNvSpPr/>
                <p:nvPr/>
              </p:nvSpPr>
              <p:spPr bwMode="auto">
                <a:xfrm>
                  <a:off x="2990876" y="2042966"/>
                  <a:ext cx="228894" cy="205957"/>
                </a:xfrm>
                <a:custGeom>
                  <a:avLst/>
                  <a:gdLst>
                    <a:gd name="connsiteX0" fmla="*/ 228600 w 228600"/>
                    <a:gd name="connsiteY0" fmla="*/ 206828 h 206828"/>
                    <a:gd name="connsiteX1" fmla="*/ 148771 w 228600"/>
                    <a:gd name="connsiteY1" fmla="*/ 76200 h 206828"/>
                    <a:gd name="connsiteX2" fmla="*/ 0 w 228600"/>
                    <a:gd name="connsiteY2" fmla="*/ 0 h 206828"/>
                  </a:gdLst>
                  <a:ahLst/>
                  <a:cxnLst>
                    <a:cxn ang="0">
                      <a:pos x="connsiteX0" y="connsiteY0"/>
                    </a:cxn>
                    <a:cxn ang="0">
                      <a:pos x="connsiteX1" y="connsiteY1"/>
                    </a:cxn>
                    <a:cxn ang="0">
                      <a:pos x="connsiteX2" y="connsiteY2"/>
                    </a:cxn>
                  </a:cxnLst>
                  <a:rect l="l" t="t" r="r" b="b"/>
                  <a:pathLst>
                    <a:path w="228600" h="206828">
                      <a:moveTo>
                        <a:pt x="228600" y="206828"/>
                      </a:moveTo>
                      <a:lnTo>
                        <a:pt x="148771" y="76200"/>
                      </a:lnTo>
                      <a:lnTo>
                        <a:pt x="0" y="0"/>
                      </a:lnTo>
                    </a:path>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sz="1600" dirty="0">
                    <a:solidFill>
                      <a:srgbClr val="FFFFFF"/>
                    </a:solidFill>
                    <a:latin typeface="Arial"/>
                    <a:ea typeface="MS PGothic" pitchFamily="34" charset="-128"/>
                    <a:cs typeface="+mn-cs"/>
                  </a:endParaRPr>
                </a:p>
              </p:txBody>
            </p:sp>
            <p:cxnSp>
              <p:nvCxnSpPr>
                <p:cNvPr id="86" name="Straight Connector 85"/>
                <p:cNvCxnSpPr>
                  <a:stCxn id="79" idx="3"/>
                </p:cNvCxnSpPr>
                <p:nvPr/>
              </p:nvCxnSpPr>
              <p:spPr bwMode="auto">
                <a:xfrm>
                  <a:off x="3756791" y="2016561"/>
                  <a:ext cx="137336" cy="79215"/>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7" name="Freeform 86"/>
                <p:cNvSpPr/>
                <p:nvPr/>
              </p:nvSpPr>
              <p:spPr bwMode="auto">
                <a:xfrm>
                  <a:off x="4027942" y="1998958"/>
                  <a:ext cx="279954" cy="93297"/>
                </a:xfrm>
                <a:custGeom>
                  <a:avLst/>
                  <a:gdLst>
                    <a:gd name="connsiteX0" fmla="*/ 0 w 279400"/>
                    <a:gd name="connsiteY0" fmla="*/ 83457 h 94343"/>
                    <a:gd name="connsiteX1" fmla="*/ 130629 w 279400"/>
                    <a:gd name="connsiteY1" fmla="*/ 0 h 94343"/>
                    <a:gd name="connsiteX2" fmla="*/ 279400 w 279400"/>
                    <a:gd name="connsiteY2" fmla="*/ 94343 h 94343"/>
                  </a:gdLst>
                  <a:ahLst/>
                  <a:cxnLst>
                    <a:cxn ang="0">
                      <a:pos x="connsiteX0" y="connsiteY0"/>
                    </a:cxn>
                    <a:cxn ang="0">
                      <a:pos x="connsiteX1" y="connsiteY1"/>
                    </a:cxn>
                    <a:cxn ang="0">
                      <a:pos x="connsiteX2" y="connsiteY2"/>
                    </a:cxn>
                  </a:cxnLst>
                  <a:rect l="l" t="t" r="r" b="b"/>
                  <a:pathLst>
                    <a:path w="279400" h="94343">
                      <a:moveTo>
                        <a:pt x="0" y="83457"/>
                      </a:moveTo>
                      <a:lnTo>
                        <a:pt x="130629" y="0"/>
                      </a:lnTo>
                      <a:lnTo>
                        <a:pt x="279400" y="94343"/>
                      </a:lnTo>
                    </a:path>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sz="1600" dirty="0">
                    <a:solidFill>
                      <a:srgbClr val="FFFFFF"/>
                    </a:solidFill>
                    <a:latin typeface="Arial"/>
                    <a:ea typeface="MS PGothic" pitchFamily="34" charset="-128"/>
                    <a:cs typeface="+mn-cs"/>
                  </a:endParaRPr>
                </a:p>
              </p:txBody>
            </p:sp>
            <p:cxnSp>
              <p:nvCxnSpPr>
                <p:cNvPr id="88" name="Straight Connector 87"/>
                <p:cNvCxnSpPr/>
                <p:nvPr/>
              </p:nvCxnSpPr>
              <p:spPr bwMode="auto">
                <a:xfrm flipV="1">
                  <a:off x="4184646" y="1886297"/>
                  <a:ext cx="0" cy="12322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Straight Connector 88"/>
                <p:cNvCxnSpPr/>
                <p:nvPr/>
              </p:nvCxnSpPr>
              <p:spPr bwMode="auto">
                <a:xfrm flipV="1">
                  <a:off x="4137107" y="1886297"/>
                  <a:ext cx="0" cy="12322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0" name="Freeform 89"/>
                <p:cNvSpPr/>
                <p:nvPr/>
              </p:nvSpPr>
              <p:spPr bwMode="auto">
                <a:xfrm flipH="1">
                  <a:off x="4564962" y="1669779"/>
                  <a:ext cx="417292" cy="452401"/>
                </a:xfrm>
                <a:custGeom>
                  <a:avLst/>
                  <a:gdLst>
                    <a:gd name="connsiteX0" fmla="*/ 0 w 417285"/>
                    <a:gd name="connsiteY0" fmla="*/ 119743 h 464457"/>
                    <a:gd name="connsiteX1" fmla="*/ 0 w 417285"/>
                    <a:gd name="connsiteY1" fmla="*/ 351972 h 464457"/>
                    <a:gd name="connsiteX2" fmla="*/ 195943 w 417285"/>
                    <a:gd name="connsiteY2" fmla="*/ 464457 h 464457"/>
                    <a:gd name="connsiteX3" fmla="*/ 417285 w 417285"/>
                    <a:gd name="connsiteY3" fmla="*/ 355600 h 464457"/>
                    <a:gd name="connsiteX4" fmla="*/ 417285 w 417285"/>
                    <a:gd name="connsiteY4" fmla="*/ 116114 h 464457"/>
                    <a:gd name="connsiteX5" fmla="*/ 203200 w 417285"/>
                    <a:gd name="connsiteY5" fmla="*/ 0 h 464457"/>
                    <a:gd name="connsiteX6" fmla="*/ 0 w 417285"/>
                    <a:gd name="connsiteY6" fmla="*/ 119743 h 464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7285" h="464457">
                      <a:moveTo>
                        <a:pt x="0" y="119743"/>
                      </a:moveTo>
                      <a:lnTo>
                        <a:pt x="0" y="351972"/>
                      </a:lnTo>
                      <a:lnTo>
                        <a:pt x="195943" y="464457"/>
                      </a:lnTo>
                      <a:lnTo>
                        <a:pt x="417285" y="355600"/>
                      </a:lnTo>
                      <a:lnTo>
                        <a:pt x="417285" y="116114"/>
                      </a:lnTo>
                      <a:lnTo>
                        <a:pt x="203200" y="0"/>
                      </a:lnTo>
                      <a:lnTo>
                        <a:pt x="0" y="119743"/>
                      </a:lnTo>
                      <a:close/>
                    </a:path>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sz="1600" dirty="0">
                    <a:solidFill>
                      <a:srgbClr val="FFFFFF"/>
                    </a:solidFill>
                    <a:latin typeface="Arial"/>
                    <a:ea typeface="MS PGothic" pitchFamily="34" charset="-128"/>
                    <a:cs typeface="+mn-cs"/>
                  </a:endParaRPr>
                </a:p>
              </p:txBody>
            </p:sp>
            <p:cxnSp>
              <p:nvCxnSpPr>
                <p:cNvPr id="91" name="Straight Connector 90"/>
                <p:cNvCxnSpPr/>
                <p:nvPr/>
              </p:nvCxnSpPr>
              <p:spPr bwMode="auto">
                <a:xfrm flipH="1" flipV="1">
                  <a:off x="4779770" y="1720827"/>
                  <a:ext cx="156705" cy="86256"/>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Straight Connector 91"/>
                <p:cNvCxnSpPr/>
                <p:nvPr/>
              </p:nvCxnSpPr>
              <p:spPr bwMode="auto">
                <a:xfrm flipH="1">
                  <a:off x="4776248" y="1981355"/>
                  <a:ext cx="163748" cy="96818"/>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Straight Connector 92"/>
                <p:cNvCxnSpPr/>
                <p:nvPr/>
              </p:nvCxnSpPr>
              <p:spPr bwMode="auto">
                <a:xfrm flipH="1">
                  <a:off x="4608980" y="1800042"/>
                  <a:ext cx="0" cy="16547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Straight Connector 93"/>
                <p:cNvCxnSpPr>
                  <a:stCxn id="90" idx="3"/>
                </p:cNvCxnSpPr>
                <p:nvPr/>
              </p:nvCxnSpPr>
              <p:spPr bwMode="auto">
                <a:xfrm flipH="1">
                  <a:off x="4427625" y="2016561"/>
                  <a:ext cx="137336" cy="79215"/>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Straight Connector 94"/>
                <p:cNvCxnSpPr/>
                <p:nvPr/>
              </p:nvCxnSpPr>
              <p:spPr bwMode="auto">
                <a:xfrm flipH="1">
                  <a:off x="4971689" y="1704985"/>
                  <a:ext cx="137336" cy="80975"/>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Straight Connector 95"/>
                <p:cNvCxnSpPr/>
                <p:nvPr/>
              </p:nvCxnSpPr>
              <p:spPr bwMode="auto">
                <a:xfrm>
                  <a:off x="4779770" y="2122180"/>
                  <a:ext cx="0" cy="133784"/>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Straight Connector 96"/>
                <p:cNvCxnSpPr/>
                <p:nvPr/>
              </p:nvCxnSpPr>
              <p:spPr bwMode="auto">
                <a:xfrm flipH="1" flipV="1">
                  <a:off x="5269251" y="1717307"/>
                  <a:ext cx="105643" cy="6161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8" name="Freeform 97"/>
                <p:cNvSpPr/>
                <p:nvPr/>
              </p:nvSpPr>
              <p:spPr bwMode="auto">
                <a:xfrm>
                  <a:off x="5381937" y="1666258"/>
                  <a:ext cx="406727" cy="466484"/>
                </a:xfrm>
                <a:custGeom>
                  <a:avLst/>
                  <a:gdLst>
                    <a:gd name="connsiteX0" fmla="*/ 406400 w 406400"/>
                    <a:gd name="connsiteY0" fmla="*/ 250372 h 468086"/>
                    <a:gd name="connsiteX1" fmla="*/ 406400 w 406400"/>
                    <a:gd name="connsiteY1" fmla="*/ 116115 h 468086"/>
                    <a:gd name="connsiteX2" fmla="*/ 192315 w 406400"/>
                    <a:gd name="connsiteY2" fmla="*/ 0 h 468086"/>
                    <a:gd name="connsiteX3" fmla="*/ 0 w 406400"/>
                    <a:gd name="connsiteY3" fmla="*/ 112486 h 468086"/>
                    <a:gd name="connsiteX4" fmla="*/ 0 w 406400"/>
                    <a:gd name="connsiteY4" fmla="*/ 344715 h 468086"/>
                    <a:gd name="connsiteX5" fmla="*/ 206829 w 406400"/>
                    <a:gd name="connsiteY5" fmla="*/ 468086 h 468086"/>
                    <a:gd name="connsiteX6" fmla="*/ 344715 w 406400"/>
                    <a:gd name="connsiteY6" fmla="*/ 384629 h 46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400" h="468086">
                      <a:moveTo>
                        <a:pt x="406400" y="250372"/>
                      </a:moveTo>
                      <a:lnTo>
                        <a:pt x="406400" y="116115"/>
                      </a:lnTo>
                      <a:lnTo>
                        <a:pt x="192315" y="0"/>
                      </a:lnTo>
                      <a:lnTo>
                        <a:pt x="0" y="112486"/>
                      </a:lnTo>
                      <a:lnTo>
                        <a:pt x="0" y="344715"/>
                      </a:lnTo>
                      <a:lnTo>
                        <a:pt x="206829" y="468086"/>
                      </a:lnTo>
                      <a:lnTo>
                        <a:pt x="344715" y="384629"/>
                      </a:lnTo>
                    </a:path>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sz="1600" dirty="0">
                    <a:solidFill>
                      <a:srgbClr val="FFFFFF"/>
                    </a:solidFill>
                    <a:latin typeface="Arial"/>
                    <a:ea typeface="MS PGothic" pitchFamily="34" charset="-128"/>
                    <a:cs typeface="+mn-cs"/>
                  </a:endParaRPr>
                </a:p>
              </p:txBody>
            </p:sp>
            <p:cxnSp>
              <p:nvCxnSpPr>
                <p:cNvPr id="99" name="Straight Connector 98"/>
                <p:cNvCxnSpPr/>
                <p:nvPr/>
              </p:nvCxnSpPr>
              <p:spPr bwMode="auto">
                <a:xfrm flipH="1" flipV="1">
                  <a:off x="5577377" y="1717307"/>
                  <a:ext cx="156704" cy="86256"/>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0" name="Straight Connector 99"/>
                <p:cNvCxnSpPr/>
                <p:nvPr/>
              </p:nvCxnSpPr>
              <p:spPr bwMode="auto">
                <a:xfrm flipH="1">
                  <a:off x="5418912" y="1803563"/>
                  <a:ext cx="0" cy="16547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1" name="Straight Connector 100"/>
                <p:cNvCxnSpPr/>
                <p:nvPr/>
              </p:nvCxnSpPr>
              <p:spPr bwMode="auto">
                <a:xfrm flipH="1">
                  <a:off x="5580899" y="2016561"/>
                  <a:ext cx="123251" cy="6161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 name="Straight Connector 101"/>
                <p:cNvCxnSpPr/>
                <p:nvPr/>
              </p:nvCxnSpPr>
              <p:spPr bwMode="auto">
                <a:xfrm flipH="1">
                  <a:off x="6257016" y="1671539"/>
                  <a:ext cx="137336" cy="80975"/>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3" name="Freeform 102"/>
                <p:cNvSpPr/>
                <p:nvPr/>
              </p:nvSpPr>
              <p:spPr bwMode="auto">
                <a:xfrm>
                  <a:off x="5792186" y="1669779"/>
                  <a:ext cx="329255" cy="112660"/>
                </a:xfrm>
                <a:custGeom>
                  <a:avLst/>
                  <a:gdLst>
                    <a:gd name="connsiteX0" fmla="*/ 0 w 279400"/>
                    <a:gd name="connsiteY0" fmla="*/ 83457 h 94343"/>
                    <a:gd name="connsiteX1" fmla="*/ 130629 w 279400"/>
                    <a:gd name="connsiteY1" fmla="*/ 0 h 94343"/>
                    <a:gd name="connsiteX2" fmla="*/ 279400 w 279400"/>
                    <a:gd name="connsiteY2" fmla="*/ 94343 h 94343"/>
                    <a:gd name="connsiteX0" fmla="*/ 0 w 330200"/>
                    <a:gd name="connsiteY0" fmla="*/ 112486 h 112486"/>
                    <a:gd name="connsiteX1" fmla="*/ 181429 w 330200"/>
                    <a:gd name="connsiteY1" fmla="*/ 0 h 112486"/>
                    <a:gd name="connsiteX2" fmla="*/ 330200 w 330200"/>
                    <a:gd name="connsiteY2" fmla="*/ 94343 h 112486"/>
                  </a:gdLst>
                  <a:ahLst/>
                  <a:cxnLst>
                    <a:cxn ang="0">
                      <a:pos x="connsiteX0" y="connsiteY0"/>
                    </a:cxn>
                    <a:cxn ang="0">
                      <a:pos x="connsiteX1" y="connsiteY1"/>
                    </a:cxn>
                    <a:cxn ang="0">
                      <a:pos x="connsiteX2" y="connsiteY2"/>
                    </a:cxn>
                  </a:cxnLst>
                  <a:rect l="l" t="t" r="r" b="b"/>
                  <a:pathLst>
                    <a:path w="330200" h="112486">
                      <a:moveTo>
                        <a:pt x="0" y="112486"/>
                      </a:moveTo>
                      <a:lnTo>
                        <a:pt x="181429" y="0"/>
                      </a:lnTo>
                      <a:lnTo>
                        <a:pt x="330200" y="94343"/>
                      </a:lnTo>
                    </a:path>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sz="1600" dirty="0">
                    <a:solidFill>
                      <a:srgbClr val="FFFFFF"/>
                    </a:solidFill>
                    <a:latin typeface="Arial"/>
                    <a:ea typeface="MS PGothic" pitchFamily="34" charset="-128"/>
                    <a:cs typeface="+mn-cs"/>
                  </a:endParaRPr>
                </a:p>
              </p:txBody>
            </p:sp>
            <p:cxnSp>
              <p:nvCxnSpPr>
                <p:cNvPr id="104" name="Straight Connector 103"/>
                <p:cNvCxnSpPr/>
                <p:nvPr/>
              </p:nvCxnSpPr>
              <p:spPr bwMode="auto">
                <a:xfrm flipV="1">
                  <a:off x="5998190" y="1557118"/>
                  <a:ext cx="0" cy="12322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 name="Straight Connector 104"/>
                <p:cNvCxnSpPr/>
                <p:nvPr/>
              </p:nvCxnSpPr>
              <p:spPr bwMode="auto">
                <a:xfrm flipV="1">
                  <a:off x="5952411" y="1557118"/>
                  <a:ext cx="0" cy="12322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8" name="Rectangle 31"/>
              <p:cNvSpPr>
                <a:spLocks noChangeArrowheads="1"/>
              </p:cNvSpPr>
              <p:nvPr/>
            </p:nvSpPr>
            <p:spPr bwMode="auto">
              <a:xfrm>
                <a:off x="4738834" y="2252444"/>
                <a:ext cx="90675" cy="1791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marL="4763" lvl="2" indent="-4763" defTabSz="912813" eaLnBrk="0" hangingPunct="0">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F</a:t>
                </a:r>
              </a:p>
            </p:txBody>
          </p:sp>
        </p:grpSp>
        <p:grpSp>
          <p:nvGrpSpPr>
            <p:cNvPr id="5" name="Group 64"/>
            <p:cNvGrpSpPr>
              <a:grpSpLocks/>
            </p:cNvGrpSpPr>
            <p:nvPr/>
          </p:nvGrpSpPr>
          <p:grpSpPr bwMode="auto">
            <a:xfrm>
              <a:off x="2760332" y="1396929"/>
              <a:ext cx="3351617" cy="1027647"/>
              <a:chOff x="2890961" y="1396929"/>
              <a:chExt cx="3351617" cy="1027647"/>
            </a:xfrm>
          </p:grpSpPr>
          <p:sp>
            <p:nvSpPr>
              <p:cNvPr id="66" name="Rectangle 31"/>
              <p:cNvSpPr>
                <a:spLocks noChangeArrowheads="1"/>
              </p:cNvSpPr>
              <p:nvPr/>
            </p:nvSpPr>
            <p:spPr bwMode="auto">
              <a:xfrm>
                <a:off x="3014808" y="1588804"/>
                <a:ext cx="149345" cy="1791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marL="4763" lvl="2" indent="-4763" defTabSz="912813" eaLnBrk="0" hangingPunct="0">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Cl</a:t>
                </a:r>
              </a:p>
            </p:txBody>
          </p:sp>
          <p:sp>
            <p:nvSpPr>
              <p:cNvPr id="67" name="Rectangle 31"/>
              <p:cNvSpPr>
                <a:spLocks noChangeArrowheads="1"/>
              </p:cNvSpPr>
              <p:nvPr/>
            </p:nvSpPr>
            <p:spPr bwMode="auto">
              <a:xfrm>
                <a:off x="2890961" y="1933827"/>
                <a:ext cx="90675" cy="1791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marL="4763" lvl="2" indent="-4763" defTabSz="912813" eaLnBrk="0" hangingPunct="0">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F</a:t>
                </a:r>
              </a:p>
            </p:txBody>
          </p:sp>
          <p:sp>
            <p:nvSpPr>
              <p:cNvPr id="68" name="Rectangle 31"/>
              <p:cNvSpPr>
                <a:spLocks noChangeArrowheads="1"/>
              </p:cNvSpPr>
              <p:nvPr/>
            </p:nvSpPr>
            <p:spPr bwMode="auto">
              <a:xfrm>
                <a:off x="3003647" y="2245403"/>
                <a:ext cx="90675" cy="1791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marL="4763" lvl="2" indent="-4763" defTabSz="912813" eaLnBrk="0" hangingPunct="0">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F</a:t>
                </a:r>
              </a:p>
            </p:txBody>
          </p:sp>
          <p:sp>
            <p:nvSpPr>
              <p:cNvPr id="69" name="Rectangle 31"/>
              <p:cNvSpPr>
                <a:spLocks noChangeArrowheads="1"/>
              </p:cNvSpPr>
              <p:nvPr/>
            </p:nvSpPr>
            <p:spPr bwMode="auto">
              <a:xfrm>
                <a:off x="3221977" y="2231320"/>
                <a:ext cx="90675" cy="1791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marL="4763" lvl="2" indent="-4763" defTabSz="912813" eaLnBrk="0" hangingPunct="0">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F</a:t>
                </a:r>
              </a:p>
            </p:txBody>
          </p:sp>
          <p:sp>
            <p:nvSpPr>
              <p:cNvPr id="70" name="Rectangle 31"/>
              <p:cNvSpPr>
                <a:spLocks noChangeArrowheads="1"/>
              </p:cNvSpPr>
              <p:nvPr/>
            </p:nvSpPr>
            <p:spPr bwMode="auto">
              <a:xfrm>
                <a:off x="4105737" y="1727869"/>
                <a:ext cx="115565" cy="1791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marL="4763" lvl="2" indent="-4763" defTabSz="912813" eaLnBrk="0" hangingPunct="0">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O</a:t>
                </a:r>
              </a:p>
            </p:txBody>
          </p:sp>
          <p:sp>
            <p:nvSpPr>
              <p:cNvPr id="71" name="Rectangle 31"/>
              <p:cNvSpPr>
                <a:spLocks noChangeArrowheads="1"/>
              </p:cNvSpPr>
              <p:nvPr/>
            </p:nvSpPr>
            <p:spPr bwMode="auto">
              <a:xfrm>
                <a:off x="5129598" y="1595846"/>
                <a:ext cx="115565" cy="1791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marL="4763" lvl="2" indent="-4763" defTabSz="912813" eaLnBrk="0" hangingPunct="0">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O</a:t>
                </a:r>
              </a:p>
            </p:txBody>
          </p:sp>
          <p:sp>
            <p:nvSpPr>
              <p:cNvPr id="72" name="Rectangle 31"/>
              <p:cNvSpPr>
                <a:spLocks noChangeArrowheads="1"/>
              </p:cNvSpPr>
              <p:nvPr/>
            </p:nvSpPr>
            <p:spPr bwMode="auto">
              <a:xfrm>
                <a:off x="5920162" y="1396929"/>
                <a:ext cx="115565" cy="1791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marL="4763" lvl="2" indent="-4763" defTabSz="912813" eaLnBrk="0" hangingPunct="0">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O</a:t>
                </a:r>
              </a:p>
            </p:txBody>
          </p:sp>
          <p:sp>
            <p:nvSpPr>
              <p:cNvPr id="73" name="Rectangle 31"/>
              <p:cNvSpPr>
                <a:spLocks noChangeArrowheads="1"/>
              </p:cNvSpPr>
              <p:nvPr/>
            </p:nvSpPr>
            <p:spPr bwMode="auto">
              <a:xfrm>
                <a:off x="6134124" y="1715547"/>
                <a:ext cx="108454" cy="32251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marL="4763" lvl="2" indent="-4763" defTabSz="912813" eaLnBrk="0" hangingPunct="0">
                  <a:lnSpc>
                    <a:spcPct val="80000"/>
                  </a:lnSpc>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N</a:t>
                </a:r>
              </a:p>
              <a:p>
                <a:pPr marL="4763" lvl="2" indent="-4763" defTabSz="912813" eaLnBrk="0" hangingPunct="0">
                  <a:lnSpc>
                    <a:spcPct val="80000"/>
                  </a:lnSpc>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H</a:t>
                </a:r>
              </a:p>
            </p:txBody>
          </p:sp>
          <p:sp>
            <p:nvSpPr>
              <p:cNvPr id="74" name="Rectangle 31"/>
              <p:cNvSpPr>
                <a:spLocks noChangeArrowheads="1"/>
              </p:cNvSpPr>
              <p:nvPr/>
            </p:nvSpPr>
            <p:spPr bwMode="auto">
              <a:xfrm>
                <a:off x="4316180" y="2057049"/>
                <a:ext cx="108454" cy="32251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marL="4763" lvl="2" indent="-4763" defTabSz="912813" eaLnBrk="0" hangingPunct="0">
                  <a:lnSpc>
                    <a:spcPct val="80000"/>
                  </a:lnSpc>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N</a:t>
                </a:r>
              </a:p>
              <a:p>
                <a:pPr marL="4763" lvl="2" indent="-4763" defTabSz="912813" eaLnBrk="0" hangingPunct="0">
                  <a:lnSpc>
                    <a:spcPct val="80000"/>
                  </a:lnSpc>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H</a:t>
                </a:r>
              </a:p>
            </p:txBody>
          </p:sp>
          <p:sp>
            <p:nvSpPr>
              <p:cNvPr id="75" name="Rectangle 31"/>
              <p:cNvSpPr>
                <a:spLocks noChangeArrowheads="1"/>
              </p:cNvSpPr>
              <p:nvPr/>
            </p:nvSpPr>
            <p:spPr bwMode="auto">
              <a:xfrm>
                <a:off x="3905931" y="2057049"/>
                <a:ext cx="108454" cy="32251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marL="4763" lvl="2" indent="-4763" defTabSz="912813" eaLnBrk="0" hangingPunct="0">
                  <a:lnSpc>
                    <a:spcPct val="80000"/>
                  </a:lnSpc>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N</a:t>
                </a:r>
              </a:p>
              <a:p>
                <a:pPr marL="4763" lvl="2" indent="-4763" defTabSz="912813" eaLnBrk="0" hangingPunct="0">
                  <a:lnSpc>
                    <a:spcPct val="80000"/>
                  </a:lnSpc>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H</a:t>
                </a:r>
              </a:p>
            </p:txBody>
          </p:sp>
          <p:sp>
            <p:nvSpPr>
              <p:cNvPr id="76" name="Rectangle 31"/>
              <p:cNvSpPr>
                <a:spLocks noChangeArrowheads="1"/>
              </p:cNvSpPr>
              <p:nvPr/>
            </p:nvSpPr>
            <p:spPr bwMode="auto">
              <a:xfrm>
                <a:off x="5738843" y="1951430"/>
                <a:ext cx="108454" cy="1433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marL="4763" lvl="2" indent="-4763" defTabSz="912813" eaLnBrk="0" hangingPunct="0">
                  <a:lnSpc>
                    <a:spcPct val="80000"/>
                  </a:lnSpc>
                  <a:spcBef>
                    <a:spcPct val="20000"/>
                  </a:spcBef>
                  <a:tabLst>
                    <a:tab pos="714375" algn="ctr"/>
                    <a:tab pos="3228975" algn="ctr"/>
                    <a:tab pos="5743575" algn="ctr"/>
                  </a:tabLst>
                  <a:defRPr/>
                </a:pPr>
                <a:r>
                  <a:rPr lang="en-US" sz="1050" b="1" dirty="0">
                    <a:solidFill>
                      <a:srgbClr val="FFFFFF"/>
                    </a:solidFill>
                    <a:latin typeface="Arial"/>
                    <a:ea typeface="MS PGothic" pitchFamily="34" charset="-128"/>
                    <a:cs typeface="+mn-cs"/>
                  </a:rPr>
                  <a:t>N</a:t>
                </a:r>
              </a:p>
            </p:txBody>
          </p:sp>
        </p:grpSp>
      </p:grpSp>
      <p:pic>
        <p:nvPicPr>
          <p:cNvPr id="106" name="Picture 2"/>
          <p:cNvPicPr>
            <a:picLocks noChangeAspect="1" noChangeArrowheads="1"/>
          </p:cNvPicPr>
          <p:nvPr/>
        </p:nvPicPr>
        <p:blipFill>
          <a:blip r:embed="rId6" cstate="print"/>
          <a:srcRect l="24274" t="15034" r="6180" b="7774"/>
          <a:stretch>
            <a:fillRect/>
          </a:stretch>
        </p:blipFill>
        <p:spPr bwMode="auto">
          <a:xfrm>
            <a:off x="2370138" y="2843737"/>
            <a:ext cx="1027112" cy="774700"/>
          </a:xfrm>
          <a:prstGeom prst="rect">
            <a:avLst/>
          </a:prstGeom>
          <a:solidFill>
            <a:srgbClr val="BCC1C1">
              <a:alpha val="39999"/>
            </a:srgbClr>
          </a:solidFill>
          <a:ln w="38100">
            <a:solidFill>
              <a:schemeClr val="accent6"/>
            </a:solidFill>
            <a:miter lim="800000"/>
            <a:headEnd/>
            <a:tailEnd/>
          </a:ln>
          <a:extLst/>
        </p:spPr>
      </p:pic>
      <p:sp>
        <p:nvSpPr>
          <p:cNvPr id="107" name="AutoShape 30"/>
          <p:cNvSpPr>
            <a:spLocks noChangeArrowheads="1"/>
          </p:cNvSpPr>
          <p:nvPr/>
        </p:nvSpPr>
        <p:spPr bwMode="auto">
          <a:xfrm>
            <a:off x="2727325" y="2672287"/>
            <a:ext cx="312738" cy="150813"/>
          </a:xfrm>
          <a:prstGeom prst="downArrow">
            <a:avLst>
              <a:gd name="adj1" fmla="val 68731"/>
              <a:gd name="adj2" fmla="val 53431"/>
            </a:avLst>
          </a:prstGeom>
          <a:solidFill>
            <a:schemeClr val="accent6"/>
          </a:solidFill>
          <a:ln>
            <a:solidFill>
              <a:schemeClr val="accent6"/>
            </a:solidFill>
          </a:ln>
          <a:effectLst>
            <a:outerShdw blurRad="50800" dist="38100" dir="2700000" algn="tl" rotWithShape="0">
              <a:prstClr val="black">
                <a:alpha val="40000"/>
              </a:prstClr>
            </a:outerShdw>
          </a:effectLst>
          <a:extLst/>
        </p:spPr>
        <p:txBody>
          <a:bodyPr wrap="none" anchor="ctr"/>
          <a:lstStyle/>
          <a:p>
            <a:pPr algn="l" defTabSz="912813" eaLnBrk="0" hangingPunct="0">
              <a:defRPr/>
            </a:pPr>
            <a:endParaRPr lang="it-IT" sz="2000">
              <a:solidFill>
                <a:srgbClr val="FFFFFF"/>
              </a:solidFill>
              <a:latin typeface="Arial"/>
              <a:ea typeface="MS PGothic" pitchFamily="34" charset="-128"/>
              <a:cs typeface="+mn-cs"/>
            </a:endParaRPr>
          </a:p>
        </p:txBody>
      </p:sp>
      <p:graphicFrame>
        <p:nvGraphicFramePr>
          <p:cNvPr id="77" name="Content Placeholder 3"/>
          <p:cNvGraphicFramePr>
            <a:graphicFrameLocks/>
          </p:cNvGraphicFramePr>
          <p:nvPr>
            <p:extLst>
              <p:ext uri="{D42A27DB-BD31-4B8C-83A1-F6EECF244321}">
                <p14:modId xmlns:p14="http://schemas.microsoft.com/office/powerpoint/2010/main" val="3737303097"/>
              </p:ext>
            </p:extLst>
          </p:nvPr>
        </p:nvGraphicFramePr>
        <p:xfrm>
          <a:off x="5638800" y="1468858"/>
          <a:ext cx="3276600" cy="4465536"/>
        </p:xfrm>
        <a:graphic>
          <a:graphicData uri="http://schemas.openxmlformats.org/drawingml/2006/table">
            <a:tbl>
              <a:tblPr firstRow="1" bandRow="1">
                <a:tableStyleId>{85BE263C-DBD7-4A20-BB59-AAB30ACAA65A}</a:tableStyleId>
              </a:tblPr>
              <a:tblGrid>
                <a:gridCol w="1447800"/>
                <a:gridCol w="1828800"/>
              </a:tblGrid>
              <a:tr h="255408">
                <a:tc>
                  <a:txBody>
                    <a:bodyPr/>
                    <a:lstStyle/>
                    <a:p>
                      <a:pPr marL="85725" marR="0" lvl="0" indent="0" algn="ctr" defTabSz="914400" rtl="0" eaLnBrk="1" fontAlgn="base" latinLnBrk="0" hangingPunct="1">
                        <a:lnSpc>
                          <a:spcPct val="100000"/>
                        </a:lnSpc>
                        <a:spcBef>
                          <a:spcPct val="0"/>
                        </a:spcBef>
                        <a:spcAft>
                          <a:spcPct val="0"/>
                        </a:spcAft>
                        <a:buClrTx/>
                        <a:buSzTx/>
                        <a:buFontTx/>
                        <a:buNone/>
                        <a:tabLst/>
                      </a:pPr>
                      <a:r>
                        <a:rPr kumimoji="0" lang="de-DE" sz="1300" b="1" u="none" strike="noStrike" cap="none" normalizeH="0" baseline="0" dirty="0" smtClean="0">
                          <a:ln>
                            <a:noFill/>
                          </a:ln>
                          <a:solidFill>
                            <a:schemeClr val="bg1">
                              <a:lumMod val="50000"/>
                            </a:schemeClr>
                          </a:solidFill>
                          <a:effectLst/>
                        </a:rPr>
                        <a:t>Biochemical</a:t>
                      </a:r>
                    </a:p>
                    <a:p>
                      <a:pPr marL="85725" marR="0" lvl="0" indent="0" algn="ctr" defTabSz="914400" rtl="0" eaLnBrk="1" fontAlgn="base" latinLnBrk="0" hangingPunct="1">
                        <a:lnSpc>
                          <a:spcPct val="100000"/>
                        </a:lnSpc>
                        <a:spcBef>
                          <a:spcPct val="0"/>
                        </a:spcBef>
                        <a:spcAft>
                          <a:spcPct val="0"/>
                        </a:spcAft>
                        <a:buClrTx/>
                        <a:buSzTx/>
                        <a:buFontTx/>
                        <a:buNone/>
                        <a:tabLst/>
                      </a:pPr>
                      <a:r>
                        <a:rPr kumimoji="0" lang="de-DE" sz="1300" b="1" u="none" strike="noStrike" cap="none" normalizeH="0" baseline="0" dirty="0" smtClean="0">
                          <a:ln>
                            <a:noFill/>
                          </a:ln>
                          <a:solidFill>
                            <a:schemeClr val="bg1">
                              <a:lumMod val="50000"/>
                            </a:schemeClr>
                          </a:solidFill>
                          <a:effectLst/>
                        </a:rPr>
                        <a:t>Activity</a:t>
                      </a:r>
                      <a:endParaRPr kumimoji="0" lang="de-DE" sz="1300" b="1" i="0" u="none" strike="noStrike" cap="none" normalizeH="0" baseline="0" dirty="0" smtClean="0">
                        <a:ln>
                          <a:noFill/>
                        </a:ln>
                        <a:solidFill>
                          <a:schemeClr val="bg1">
                            <a:lumMod val="50000"/>
                          </a:schemeClr>
                        </a:solidFill>
                        <a:effectLst/>
                        <a:latin typeface="Arial" pitchFamily="34" charset="0"/>
                        <a:ea typeface="ＭＳ Ｐゴシック" pitchFamily="34" charset="-128"/>
                      </a:endParaRPr>
                    </a:p>
                  </a:txBody>
                  <a:tcPr marL="0" marR="0" marT="72020" marB="72020" anchor="ct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20000"/>
                        <a:lumOff val="80000"/>
                      </a:schemeClr>
                    </a:solidFill>
                  </a:tcPr>
                </a:tc>
                <a:tc>
                  <a:txBody>
                    <a:bodyPr/>
                    <a:lstStyle/>
                    <a:p>
                      <a:pPr marL="85725" marR="0" lvl="0" indent="0" algn="ctr" defTabSz="914400" rtl="0" eaLnBrk="1" fontAlgn="base" latinLnBrk="0" hangingPunct="1">
                        <a:lnSpc>
                          <a:spcPct val="100000"/>
                        </a:lnSpc>
                        <a:spcBef>
                          <a:spcPct val="0"/>
                        </a:spcBef>
                        <a:spcAft>
                          <a:spcPct val="0"/>
                        </a:spcAft>
                        <a:buClrTx/>
                        <a:buSzTx/>
                        <a:buFontTx/>
                        <a:buNone/>
                        <a:tabLst/>
                      </a:pPr>
                      <a:r>
                        <a:rPr kumimoji="0" lang="de-DE" sz="1300" b="1" u="none" strike="noStrike" cap="none" spc="-30" normalizeH="0" baseline="0" dirty="0" smtClean="0">
                          <a:ln>
                            <a:noFill/>
                          </a:ln>
                          <a:solidFill>
                            <a:schemeClr val="bg1">
                              <a:lumMod val="50000"/>
                            </a:schemeClr>
                          </a:solidFill>
                          <a:effectLst/>
                        </a:rPr>
                        <a:t>Regorafenib IC</a:t>
                      </a:r>
                      <a:r>
                        <a:rPr kumimoji="0" lang="de-DE" sz="1300" b="1" u="none" strike="noStrike" cap="none" spc="-30" normalizeH="0" baseline="-25000" dirty="0" smtClean="0">
                          <a:ln>
                            <a:noFill/>
                          </a:ln>
                          <a:solidFill>
                            <a:schemeClr val="bg1">
                              <a:lumMod val="50000"/>
                            </a:schemeClr>
                          </a:solidFill>
                          <a:effectLst/>
                        </a:rPr>
                        <a:t>50</a:t>
                      </a:r>
                      <a:r>
                        <a:rPr kumimoji="0" lang="de-DE" sz="1300" b="1" u="none" strike="noStrike" cap="none" spc="-30" normalizeH="0" baseline="0" dirty="0" smtClean="0">
                          <a:ln>
                            <a:noFill/>
                          </a:ln>
                          <a:solidFill>
                            <a:schemeClr val="bg1">
                              <a:lumMod val="50000"/>
                            </a:schemeClr>
                          </a:solidFill>
                          <a:effectLst/>
                        </a:rPr>
                        <a:t> </a:t>
                      </a:r>
                    </a:p>
                    <a:p>
                      <a:pPr marL="85725" marR="0" lvl="0" indent="0" algn="ctr" defTabSz="914400" rtl="0" eaLnBrk="1" fontAlgn="base" latinLnBrk="0" hangingPunct="1">
                        <a:lnSpc>
                          <a:spcPct val="100000"/>
                        </a:lnSpc>
                        <a:spcBef>
                          <a:spcPct val="0"/>
                        </a:spcBef>
                        <a:spcAft>
                          <a:spcPct val="0"/>
                        </a:spcAft>
                        <a:buClrTx/>
                        <a:buSzTx/>
                        <a:buFontTx/>
                        <a:buNone/>
                        <a:tabLst/>
                      </a:pPr>
                      <a:r>
                        <a:rPr kumimoji="0" lang="de-DE" sz="1300" b="1" u="none" strike="noStrike" cap="none" spc="-30" normalizeH="0" baseline="0" dirty="0" smtClean="0">
                          <a:ln>
                            <a:noFill/>
                          </a:ln>
                          <a:solidFill>
                            <a:schemeClr val="bg1">
                              <a:lumMod val="50000"/>
                            </a:schemeClr>
                          </a:solidFill>
                          <a:effectLst/>
                        </a:rPr>
                        <a:t>mean ± SD nmol/l (n)</a:t>
                      </a:r>
                      <a:endParaRPr kumimoji="0" lang="de-DE" sz="1300" b="1" i="0" u="none" strike="noStrike" cap="none" spc="-30" normalizeH="0" baseline="30000" dirty="0" smtClean="0">
                        <a:ln>
                          <a:noFill/>
                        </a:ln>
                        <a:solidFill>
                          <a:schemeClr val="bg1">
                            <a:lumMod val="50000"/>
                          </a:schemeClr>
                        </a:solidFill>
                        <a:effectLst/>
                        <a:latin typeface="Arial" pitchFamily="34" charset="0"/>
                        <a:ea typeface="ＭＳ Ｐゴシック" pitchFamily="34" charset="-128"/>
                      </a:endParaRPr>
                    </a:p>
                  </a:txBody>
                  <a:tcPr marL="0" marR="0" marT="46798" marB="46798" anchor="ctr" horzOverflow="overflow">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20000"/>
                        <a:lumOff val="80000"/>
                      </a:schemeClr>
                    </a:solidFill>
                  </a:tcPr>
                </a:tc>
              </a:tr>
              <a:tr h="22063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VEGFR1</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0" marT="72020" marB="72020"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13</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 0.4</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(2)</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36000" marT="72020" marB="72020"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r>
              <a:tr h="3403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Murine VEGFR2</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0" marT="72020" marB="72020" anchor="ctr" horzOverflow="overflow">
                    <a:lnL w="127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4.2</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 1.6</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(10)</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36000" marT="72020" marB="72020" anchor="ctr" horzOverflow="overflow">
                    <a:lnL w="381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Murine VEGFR3</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0" marT="72020" marB="72020"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46</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 10</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(4)</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36000" marT="72020" marB="72020" anchor="ct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0815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TIE2</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0" marT="72020" marB="72020" anchor="ctr" horzOverflow="overflow">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311</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 46</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(4)</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36000" marT="72020" marB="72020" anchor="ctr" horzOverflow="overflow">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r>
              <a:tr h="17552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PDGFR-</a:t>
                      </a:r>
                      <a:r>
                        <a:rPr kumimoji="0" lang="el-GR" sz="1300" u="none" strike="noStrike" cap="none" normalizeH="0" baseline="0" dirty="0" smtClean="0">
                          <a:ln>
                            <a:noFill/>
                          </a:ln>
                          <a:solidFill>
                            <a:schemeClr val="tx1"/>
                          </a:solidFill>
                          <a:effectLst/>
                        </a:rPr>
                        <a:t>β</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0" marT="72020" marB="72020" anchor="ctr" horzOverflow="overflow">
                    <a:lnL w="127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22 </a:t>
                      </a:r>
                      <a:r>
                        <a:rPr kumimoji="0" lang="de-DE" sz="1300" u="none" strike="noStrike" cap="none" normalizeH="0" baseline="0" dirty="0" smtClean="0">
                          <a:ln>
                            <a:noFill/>
                          </a:ln>
                          <a:solidFill>
                            <a:schemeClr val="tx1"/>
                          </a:solidFill>
                          <a:effectLst/>
                        </a:rPr>
                        <a:t>± 3</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(2)</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36000" marT="72020" marB="72020" anchor="ctr" horzOverflow="overflow">
                    <a:lnL w="381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r>
              <a:tr h="29528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FGFR1</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0" marT="72020" marB="72020" anchor="ctr" horzOverflow="overflow">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202</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 18</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(6)</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36000" marT="72020" marB="72020" anchor="ctr" horzOverflow="overflow">
                    <a:lnL>
                      <a:noFill/>
                    </a:lnL>
                    <a:lnR w="127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r>
              <a:tr h="26264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KIT</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0" marT="72020" marB="72020" anchor="ctr" horzOverflow="overflow">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7</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 2</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(4)</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36000" marT="72020" marB="72020" anchor="ctr" horzOverflow="overflow">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3824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u="none" strike="noStrike" cap="none" normalizeH="0" baseline="0" dirty="0" smtClean="0">
                          <a:ln>
                            <a:noFill/>
                          </a:ln>
                          <a:solidFill>
                            <a:schemeClr val="tx1"/>
                          </a:solidFill>
                          <a:effectLst/>
                        </a:rPr>
                        <a:t>RET</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0" marT="72020" marB="72020" anchor="ctr" horzOverflow="overflow">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85725" algn="l"/>
                        </a:tabLst>
                      </a:pPr>
                      <a:r>
                        <a:rPr kumimoji="0" lang="en-US" sz="1300" u="none" strike="noStrike" cap="none" normalizeH="0" baseline="0" dirty="0" smtClean="0">
                          <a:ln>
                            <a:noFill/>
                          </a:ln>
                          <a:solidFill>
                            <a:schemeClr val="tx1"/>
                          </a:solidFill>
                          <a:effectLst/>
                        </a:rPr>
                        <a:t>1.5</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 0.7</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(2)</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36000" marT="72020" marB="72020" anchor="ctr" horzOverflow="overflow">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300" u="none" strike="noStrike" cap="none" normalizeH="0" baseline="0" dirty="0" smtClean="0">
                          <a:ln>
                            <a:noFill/>
                          </a:ln>
                          <a:solidFill>
                            <a:schemeClr val="tx1"/>
                          </a:solidFill>
                          <a:effectLst/>
                        </a:rPr>
                        <a:t>RAF-1</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0" marT="72020" marB="72020" anchor="ctr" horzOverflow="overflow">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85725" algn="l"/>
                        </a:tabLst>
                      </a:pPr>
                      <a:r>
                        <a:rPr kumimoji="0" lang="de-DE" sz="1300" u="none" strike="noStrike" cap="none" normalizeH="0" baseline="0" dirty="0" smtClean="0">
                          <a:ln>
                            <a:noFill/>
                          </a:ln>
                          <a:solidFill>
                            <a:schemeClr val="tx1"/>
                          </a:solidFill>
                          <a:effectLst/>
                        </a:rPr>
                        <a:t>2.5</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 0.6</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(4)</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36000" marT="72020" marB="72020" anchor="ctr" horzOverflow="overflow">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34836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300" u="none" strike="noStrike" cap="none" normalizeH="0" baseline="0" dirty="0" smtClean="0">
                          <a:ln>
                            <a:noFill/>
                          </a:ln>
                          <a:solidFill>
                            <a:schemeClr val="tx1"/>
                          </a:solidFill>
                          <a:effectLst/>
                        </a:rPr>
                        <a:t>B-RAF</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0" marT="72020" marB="72020" anchor="ctr" horzOverflow="overflow">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85725" algn="l"/>
                        </a:tabLst>
                      </a:pPr>
                      <a:r>
                        <a:rPr kumimoji="0" lang="de-DE" sz="1300" u="none" strike="noStrike" cap="none" normalizeH="0" baseline="0" dirty="0" smtClean="0">
                          <a:ln>
                            <a:noFill/>
                          </a:ln>
                          <a:solidFill>
                            <a:schemeClr val="tx1"/>
                          </a:solidFill>
                          <a:effectLst/>
                        </a:rPr>
                        <a:t>28</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 10</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(6)</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36000" marT="72020" marB="72020" anchor="ctr" horzOverflow="overflow">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300" u="none" strike="noStrike" cap="none" normalizeH="0" baseline="0" dirty="0" smtClean="0">
                          <a:ln>
                            <a:noFill/>
                          </a:ln>
                          <a:solidFill>
                            <a:schemeClr val="tx1"/>
                          </a:solidFill>
                          <a:effectLst/>
                        </a:rPr>
                        <a:t>B-RAF</a:t>
                      </a:r>
                      <a:r>
                        <a:rPr kumimoji="0" lang="de-DE" sz="1300" u="none" strike="noStrike" cap="none" normalizeH="0" baseline="30000" dirty="0" smtClean="0">
                          <a:ln>
                            <a:noFill/>
                          </a:ln>
                          <a:solidFill>
                            <a:schemeClr val="tx1"/>
                          </a:solidFill>
                          <a:effectLst/>
                        </a:rPr>
                        <a:t>V600E</a:t>
                      </a:r>
                      <a:endParaRPr kumimoji="0" lang="de-DE" sz="1300" b="0" i="0" u="none" strike="noStrike" cap="none" normalizeH="0" baseline="30000" dirty="0" smtClean="0">
                        <a:ln>
                          <a:noFill/>
                        </a:ln>
                        <a:solidFill>
                          <a:schemeClr val="tx1"/>
                        </a:solidFill>
                        <a:effectLst/>
                        <a:latin typeface="Arial" pitchFamily="34" charset="0"/>
                        <a:ea typeface="ＭＳ Ｐゴシック" pitchFamily="34" charset="-128"/>
                      </a:endParaRPr>
                    </a:p>
                  </a:txBody>
                  <a:tcPr marR="0" marT="72020" marB="72020" anchor="ctr"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85725" algn="l"/>
                        </a:tabLst>
                      </a:pPr>
                      <a:r>
                        <a:rPr kumimoji="0" lang="de-DE" sz="1300" u="none" strike="noStrike" cap="none" normalizeH="0" baseline="0" dirty="0" smtClean="0">
                          <a:ln>
                            <a:noFill/>
                          </a:ln>
                          <a:solidFill>
                            <a:schemeClr val="tx1"/>
                          </a:solidFill>
                          <a:effectLst/>
                        </a:rPr>
                        <a:t>19</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 6</a:t>
                      </a:r>
                      <a:r>
                        <a:rPr kumimoji="0" lang="de-DE" sz="1300" b="0" i="0" u="none" strike="noStrike" cap="none" normalizeH="0" baseline="0" dirty="0" smtClean="0">
                          <a:ln>
                            <a:noFill/>
                          </a:ln>
                          <a:solidFill>
                            <a:schemeClr val="tx1"/>
                          </a:solidFill>
                          <a:effectLst/>
                          <a:latin typeface="Arial" pitchFamily="34" charset="0"/>
                          <a:ea typeface="ＭＳ Ｐゴシック" pitchFamily="34" charset="-128"/>
                        </a:rPr>
                        <a:t> </a:t>
                      </a:r>
                      <a:r>
                        <a:rPr kumimoji="0" lang="de-DE" sz="1300" u="none" strike="noStrike" cap="none" normalizeH="0" baseline="0" dirty="0" smtClean="0">
                          <a:ln>
                            <a:noFill/>
                          </a:ln>
                          <a:solidFill>
                            <a:schemeClr val="tx1"/>
                          </a:solidFill>
                          <a:effectLst/>
                        </a:rPr>
                        <a:t>(6)</a:t>
                      </a:r>
                      <a:endParaRPr kumimoji="0" lang="de-DE" sz="1300" b="0" i="0" u="none" strike="noStrike" cap="none" normalizeH="0" baseline="0" dirty="0" smtClean="0">
                        <a:ln>
                          <a:noFill/>
                        </a:ln>
                        <a:solidFill>
                          <a:schemeClr val="tx1"/>
                        </a:solidFill>
                        <a:effectLst/>
                        <a:latin typeface="Arial" pitchFamily="34" charset="0"/>
                        <a:ea typeface="ＭＳ Ｐゴシック" pitchFamily="34" charset="-128"/>
                      </a:endParaRPr>
                    </a:p>
                  </a:txBody>
                  <a:tcPr marR="36000" marT="72020" marB="72020"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11" name="TextBox 5"/>
          <p:cNvSpPr txBox="1">
            <a:spLocks noChangeArrowheads="1"/>
          </p:cNvSpPr>
          <p:nvPr/>
        </p:nvSpPr>
        <p:spPr bwMode="auto">
          <a:xfrm>
            <a:off x="385950" y="6109244"/>
            <a:ext cx="8631238" cy="483960"/>
          </a:xfrm>
          <a:prstGeom prst="rect">
            <a:avLst/>
          </a:prstGeom>
          <a:noFill/>
          <a:ln w="9525">
            <a:noFill/>
            <a:miter lim="800000"/>
            <a:headEnd/>
            <a:tailEnd/>
          </a:ln>
        </p:spPr>
        <p:txBody>
          <a:bodyPr wrap="square" lIns="72000" tIns="72000" rIns="72000" bIns="72000" anchor="b">
            <a:spAutoFit/>
          </a:bodyPr>
          <a:lstStyle/>
          <a:p>
            <a:pPr algn="l"/>
            <a:r>
              <a:rPr lang="da-DK" sz="1100" b="1" dirty="0" smtClean="0">
                <a:ea typeface="MS PGothic"/>
                <a:cs typeface="MS PGothic"/>
              </a:rPr>
              <a:t>1. Wilhelm </a:t>
            </a:r>
            <a:r>
              <a:rPr lang="da-DK" sz="1100" b="1" dirty="0">
                <a:ea typeface="MS PGothic"/>
                <a:cs typeface="MS PGothic"/>
              </a:rPr>
              <a:t>SM, </a:t>
            </a:r>
            <a:r>
              <a:rPr lang="da-DK" sz="1100" b="1" i="1" dirty="0">
                <a:ea typeface="MS PGothic"/>
                <a:cs typeface="MS PGothic"/>
              </a:rPr>
              <a:t>et al. Int J Cancer. </a:t>
            </a:r>
            <a:r>
              <a:rPr lang="da-DK" sz="1100" b="1" dirty="0">
                <a:ea typeface="MS PGothic"/>
                <a:cs typeface="MS PGothic"/>
              </a:rPr>
              <a:t>2011;129(1):</a:t>
            </a:r>
            <a:r>
              <a:rPr lang="da-DK" sz="1100" b="1" dirty="0" smtClean="0">
                <a:ea typeface="MS PGothic"/>
                <a:cs typeface="MS PGothic"/>
              </a:rPr>
              <a:t>245-255. 2. Mross </a:t>
            </a:r>
            <a:r>
              <a:rPr lang="da-DK" sz="1100" b="1" dirty="0">
                <a:ea typeface="MS PGothic"/>
                <a:cs typeface="MS PGothic"/>
              </a:rPr>
              <a:t>K, </a:t>
            </a:r>
            <a:r>
              <a:rPr lang="da-DK" sz="1100" b="1" i="1" dirty="0">
                <a:ea typeface="MS PGothic"/>
                <a:cs typeface="MS PGothic"/>
              </a:rPr>
              <a:t>et al. Clin Cancer Res. </a:t>
            </a:r>
            <a:r>
              <a:rPr lang="da-DK" sz="1100" b="1" dirty="0">
                <a:ea typeface="MS PGothic"/>
                <a:cs typeface="MS PGothic"/>
              </a:rPr>
              <a:t>2012;18(9):</a:t>
            </a:r>
            <a:r>
              <a:rPr lang="da-DK" sz="1100" b="1" dirty="0" smtClean="0">
                <a:ea typeface="MS PGothic"/>
                <a:cs typeface="MS PGothic"/>
              </a:rPr>
              <a:t>2658-2667. 3. Strumberg </a:t>
            </a:r>
            <a:r>
              <a:rPr lang="da-DK" sz="1100" b="1" dirty="0">
                <a:ea typeface="MS PGothic"/>
                <a:cs typeface="MS PGothic"/>
              </a:rPr>
              <a:t>D, </a:t>
            </a:r>
            <a:r>
              <a:rPr lang="da-DK" sz="1100" b="1" i="1" dirty="0">
                <a:ea typeface="MS PGothic"/>
                <a:cs typeface="MS PGothic"/>
              </a:rPr>
              <a:t>et al. Expert Opin Investig Drugs. </a:t>
            </a:r>
            <a:r>
              <a:rPr lang="da-DK" sz="1100" b="1" dirty="0">
                <a:ea typeface="MS PGothic"/>
                <a:cs typeface="MS PGothic"/>
              </a:rPr>
              <a:t>2012;21(6):879-889.</a:t>
            </a:r>
          </a:p>
        </p:txBody>
      </p:sp>
      <p:sp>
        <p:nvSpPr>
          <p:cNvPr id="112" name="TextBox 30"/>
          <p:cNvSpPr txBox="1">
            <a:spLocks noChangeArrowheads="1"/>
          </p:cNvSpPr>
          <p:nvPr/>
        </p:nvSpPr>
        <p:spPr bwMode="auto">
          <a:xfrm>
            <a:off x="349513" y="6526654"/>
            <a:ext cx="6343650" cy="277813"/>
          </a:xfrm>
          <a:prstGeom prst="rect">
            <a:avLst/>
          </a:prstGeom>
          <a:noFill/>
          <a:ln w="9525">
            <a:noFill/>
            <a:miter lim="800000"/>
            <a:headEnd/>
            <a:tailEnd/>
          </a:ln>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effectLst/>
                <a:uLnTx/>
                <a:uFillTx/>
              </a:rPr>
              <a:t>van Cutsem E</a:t>
            </a:r>
            <a:r>
              <a:rPr lang="en-US" sz="1200" kern="0" dirty="0" smtClean="0"/>
              <a:t>. Oral Presentation, ESMO 2012.</a:t>
            </a:r>
            <a:endParaRPr kumimoji="0" lang="en-US" sz="1200" b="1" i="0" u="none" strike="noStrike" kern="0" cap="none" spc="0" normalizeH="0" baseline="0" noProof="0" dirty="0">
              <a:ln>
                <a:noFill/>
              </a:ln>
              <a:effectLst/>
              <a:uLnTx/>
              <a:uFillTx/>
            </a:endParaRPr>
          </a:p>
        </p:txBody>
      </p:sp>
    </p:spTree>
    <p:extLst>
      <p:ext uri="{BB962C8B-B14F-4D97-AF65-F5344CB8AC3E}">
        <p14:creationId xmlns:p14="http://schemas.microsoft.com/office/powerpoint/2010/main" val="3469884395"/>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Arrow 3"/>
          <p:cNvSpPr>
            <a:spLocks noChangeArrowheads="1"/>
          </p:cNvSpPr>
          <p:nvPr/>
        </p:nvSpPr>
        <p:spPr bwMode="auto">
          <a:xfrm>
            <a:off x="3350945" y="3141124"/>
            <a:ext cx="533400" cy="304800"/>
          </a:xfrm>
          <a:prstGeom prst="rightArrow">
            <a:avLst>
              <a:gd name="adj1" fmla="val 50000"/>
              <a:gd name="adj2" fmla="val 49997"/>
            </a:avLst>
          </a:prstGeom>
          <a:solidFill>
            <a:srgbClr val="FF6600"/>
          </a:solidFill>
          <a:ln w="9525">
            <a:noFill/>
            <a:miter lim="800000"/>
            <a:headEnd/>
            <a:tailEnd/>
          </a:ln>
          <a:effectLst>
            <a:outerShdw dist="23000" dir="5400000" rotWithShape="0">
              <a:srgbClr val="808080">
                <a:alpha val="34998"/>
              </a:srgbClr>
            </a:outerShdw>
          </a:effectLst>
        </p:spPr>
        <p:txBody>
          <a:bodyPr anchor="ctr"/>
          <a:lstStyle/>
          <a:p>
            <a:pPr algn="ctr">
              <a:defRPr/>
            </a:pPr>
            <a:endParaRPr lang="en-US">
              <a:solidFill>
                <a:schemeClr val="lt1"/>
              </a:solidFill>
              <a:latin typeface="+mn-lt"/>
              <a:ea typeface="+mn-ea"/>
              <a:cs typeface="+mn-cs"/>
            </a:endParaRPr>
          </a:p>
        </p:txBody>
      </p:sp>
      <p:sp>
        <p:nvSpPr>
          <p:cNvPr id="8" name="Right Arrow 7"/>
          <p:cNvSpPr>
            <a:spLocks noChangeArrowheads="1"/>
          </p:cNvSpPr>
          <p:nvPr/>
        </p:nvSpPr>
        <p:spPr bwMode="auto">
          <a:xfrm>
            <a:off x="3350945" y="1499649"/>
            <a:ext cx="533400" cy="304800"/>
          </a:xfrm>
          <a:prstGeom prst="rightArrow">
            <a:avLst>
              <a:gd name="adj1" fmla="val 50000"/>
              <a:gd name="adj2" fmla="val 49997"/>
            </a:avLst>
          </a:prstGeom>
          <a:solidFill>
            <a:srgbClr val="FF6600"/>
          </a:solidFill>
          <a:ln w="9525">
            <a:noFill/>
            <a:miter lim="800000"/>
            <a:headEnd/>
            <a:tailEnd/>
          </a:ln>
          <a:effectLst>
            <a:outerShdw dist="23000" dir="5400000" rotWithShape="0">
              <a:srgbClr val="808080">
                <a:alpha val="34998"/>
              </a:srgbClr>
            </a:outerShdw>
          </a:effectLst>
        </p:spPr>
        <p:txBody>
          <a:bodyPr anchor="ctr"/>
          <a:lstStyle/>
          <a:p>
            <a:pPr algn="ctr">
              <a:defRPr/>
            </a:pPr>
            <a:endParaRPr lang="en-US">
              <a:solidFill>
                <a:schemeClr val="lt1"/>
              </a:solidFill>
              <a:latin typeface="+mn-lt"/>
              <a:ea typeface="+mn-ea"/>
              <a:cs typeface="+mn-cs"/>
            </a:endParaRPr>
          </a:p>
        </p:txBody>
      </p:sp>
      <p:sp>
        <p:nvSpPr>
          <p:cNvPr id="13315" name="Title 1"/>
          <p:cNvSpPr>
            <a:spLocks noGrp="1"/>
          </p:cNvSpPr>
          <p:nvPr>
            <p:ph type="title"/>
          </p:nvPr>
        </p:nvSpPr>
        <p:spPr>
          <a:xfrm>
            <a:off x="228600" y="444500"/>
            <a:ext cx="8686800" cy="868362"/>
          </a:xfrm>
        </p:spPr>
        <p:txBody>
          <a:bodyPr/>
          <a:lstStyle/>
          <a:p>
            <a:r>
              <a:rPr lang="en-US" dirty="0" smtClean="0"/>
              <a:t>Phase III </a:t>
            </a:r>
            <a:r>
              <a:rPr lang="en-US" dirty="0" smtClean="0">
                <a:solidFill>
                  <a:srgbClr val="FFFF00"/>
                </a:solidFill>
                <a:latin typeface="Arial" charset="0"/>
                <a:ea typeface="ＭＳ Ｐゴシック" charset="0"/>
              </a:rPr>
              <a:t>CORRECT Study Design</a:t>
            </a:r>
            <a:endParaRPr lang="en-US" dirty="0">
              <a:solidFill>
                <a:srgbClr val="FFFF00"/>
              </a:solidFill>
              <a:latin typeface="Arial" charset="0"/>
              <a:ea typeface="ＭＳ Ｐゴシック" charset="0"/>
            </a:endParaRPr>
          </a:p>
        </p:txBody>
      </p:sp>
      <p:sp>
        <p:nvSpPr>
          <p:cNvPr id="13316" name="Content Placeholder 2"/>
          <p:cNvSpPr>
            <a:spLocks noGrp="1"/>
          </p:cNvSpPr>
          <p:nvPr>
            <p:ph idx="1"/>
          </p:nvPr>
        </p:nvSpPr>
        <p:spPr>
          <a:xfrm>
            <a:off x="185470" y="3902168"/>
            <a:ext cx="8915400" cy="2438400"/>
          </a:xfrm>
        </p:spPr>
        <p:txBody>
          <a:bodyPr/>
          <a:lstStyle/>
          <a:p>
            <a:r>
              <a:rPr lang="en-US" sz="1800" dirty="0" smtClean="0">
                <a:latin typeface="Arial" charset="0"/>
                <a:ea typeface="ＭＳ Ｐゴシック" charset="0"/>
              </a:rPr>
              <a:t>	Multicenter</a:t>
            </a:r>
            <a:r>
              <a:rPr lang="en-US" sz="1800" dirty="0">
                <a:latin typeface="Arial" charset="0"/>
                <a:ea typeface="ＭＳ Ｐゴシック" charset="0"/>
              </a:rPr>
              <a:t>, randomized, double-blind, placebo-controlled, phase III</a:t>
            </a:r>
            <a:endParaRPr lang="en-US" sz="1800" dirty="0" smtClean="0">
              <a:latin typeface="Arial" charset="0"/>
              <a:ea typeface="ＭＳ Ｐゴシック" charset="0"/>
            </a:endParaRPr>
          </a:p>
          <a:p>
            <a:pPr lvl="1">
              <a:spcBef>
                <a:spcPts val="300"/>
              </a:spcBef>
            </a:pPr>
            <a:r>
              <a:rPr lang="en-US" sz="1600" b="1" dirty="0" smtClean="0">
                <a:solidFill>
                  <a:srgbClr val="FFFF00"/>
                </a:solidFill>
                <a:latin typeface="Arial" charset="0"/>
                <a:ea typeface="ＭＳ Ｐゴシック" charset="0"/>
              </a:rPr>
              <a:t>	2</a:t>
            </a:r>
            <a:r>
              <a:rPr lang="en-US" sz="1600" b="1" dirty="0">
                <a:solidFill>
                  <a:srgbClr val="FFFF00"/>
                </a:solidFill>
                <a:latin typeface="Arial" charset="0"/>
                <a:ea typeface="ＭＳ Ｐゴシック" charset="0"/>
              </a:rPr>
              <a:t>:1 randomization</a:t>
            </a:r>
            <a:endParaRPr lang="en-US" sz="1600" b="1" dirty="0" smtClean="0">
              <a:solidFill>
                <a:srgbClr val="FFFF00"/>
              </a:solidFill>
              <a:latin typeface="Arial" charset="0"/>
              <a:ea typeface="ＭＳ Ｐゴシック" charset="0"/>
            </a:endParaRPr>
          </a:p>
          <a:p>
            <a:pPr lvl="1">
              <a:spcBef>
                <a:spcPts val="300"/>
              </a:spcBef>
            </a:pPr>
            <a:r>
              <a:rPr lang="en-US" sz="1600" dirty="0" smtClean="0">
                <a:latin typeface="Arial" charset="0"/>
                <a:ea typeface="ＭＳ Ｐゴシック" charset="0"/>
              </a:rPr>
              <a:t>	</a:t>
            </a:r>
            <a:r>
              <a:rPr lang="en-US" sz="1600" dirty="0" err="1" smtClean="0">
                <a:latin typeface="Arial" charset="0"/>
                <a:ea typeface="ＭＳ Ｐゴシック" charset="0"/>
              </a:rPr>
              <a:t>Strat</a:t>
            </a:r>
            <a:r>
              <a:rPr lang="en-US" sz="1600" dirty="0">
                <a:latin typeface="Arial" charset="0"/>
                <a:ea typeface="ＭＳ Ｐゴシック" charset="0"/>
              </a:rPr>
              <a:t>. factors: prior anti-VEGF therapy, time from diagnosis of </a:t>
            </a:r>
            <a:r>
              <a:rPr lang="en-US" sz="1600" dirty="0" err="1">
                <a:latin typeface="Arial" charset="0"/>
                <a:ea typeface="ＭＳ Ｐゴシック" charset="0"/>
              </a:rPr>
              <a:t>mCRC</a:t>
            </a:r>
            <a:r>
              <a:rPr lang="en-US" sz="1600" dirty="0">
                <a:latin typeface="Arial" charset="0"/>
                <a:ea typeface="ＭＳ Ｐゴシック" charset="0"/>
              </a:rPr>
              <a:t>, geographical region</a:t>
            </a:r>
            <a:endParaRPr lang="en-US" sz="1600" dirty="0" smtClean="0">
              <a:latin typeface="Arial" charset="0"/>
              <a:ea typeface="ＭＳ Ｐゴシック" charset="0"/>
            </a:endParaRPr>
          </a:p>
          <a:p>
            <a:pPr>
              <a:spcBef>
                <a:spcPts val="900"/>
              </a:spcBef>
            </a:pPr>
            <a:r>
              <a:rPr lang="en-US" sz="1600" dirty="0" smtClean="0">
                <a:latin typeface="Arial" charset="0"/>
                <a:ea typeface="ＭＳ Ｐゴシック" charset="0"/>
              </a:rPr>
              <a:t>	Global </a:t>
            </a:r>
            <a:r>
              <a:rPr lang="en-US" sz="1600" dirty="0">
                <a:latin typeface="Arial" charset="0"/>
                <a:ea typeface="ＭＳ Ｐゴシック" charset="0"/>
              </a:rPr>
              <a:t>trial: 16 countries, 114 active centers</a:t>
            </a:r>
          </a:p>
          <a:p>
            <a:pPr lvl="1">
              <a:spcBef>
                <a:spcPts val="300"/>
              </a:spcBef>
            </a:pPr>
            <a:r>
              <a:rPr lang="en-US" sz="1600" dirty="0" smtClean="0">
                <a:latin typeface="Arial" charset="0"/>
                <a:ea typeface="ＭＳ Ｐゴシック" charset="0"/>
              </a:rPr>
              <a:t>1052 </a:t>
            </a:r>
            <a:r>
              <a:rPr lang="en-US" sz="1600" dirty="0">
                <a:latin typeface="Arial" charset="0"/>
                <a:ea typeface="ＭＳ Ｐゴシック" charset="0"/>
              </a:rPr>
              <a:t>patients screened</a:t>
            </a:r>
            <a:r>
              <a:rPr lang="en-US" sz="1600" b="1" dirty="0">
                <a:latin typeface="Arial" charset="0"/>
                <a:ea typeface="ＭＳ Ｐゴシック" charset="0"/>
              </a:rPr>
              <a:t>,</a:t>
            </a:r>
            <a:r>
              <a:rPr lang="en-US" sz="1600" b="1" dirty="0">
                <a:solidFill>
                  <a:srgbClr val="FFFF66"/>
                </a:solidFill>
                <a:latin typeface="Arial" charset="0"/>
                <a:ea typeface="ＭＳ Ｐゴシック" charset="0"/>
              </a:rPr>
              <a:t> </a:t>
            </a:r>
            <a:r>
              <a:rPr lang="en-US" sz="1600" b="1" dirty="0">
                <a:solidFill>
                  <a:srgbClr val="FFFF00"/>
                </a:solidFill>
                <a:latin typeface="Arial" charset="0"/>
                <a:ea typeface="ＭＳ Ｐゴシック" charset="0"/>
              </a:rPr>
              <a:t>760 patients </a:t>
            </a:r>
            <a:r>
              <a:rPr lang="en-US" sz="1600" b="1" dirty="0" smtClean="0">
                <a:solidFill>
                  <a:srgbClr val="FFFF00"/>
                </a:solidFill>
                <a:latin typeface="Arial" charset="0"/>
                <a:ea typeface="ＭＳ Ｐゴシック" charset="0"/>
              </a:rPr>
              <a:t>randomized within 10 months</a:t>
            </a:r>
          </a:p>
          <a:p>
            <a:pPr>
              <a:spcBef>
                <a:spcPts val="900"/>
              </a:spcBef>
            </a:pPr>
            <a:r>
              <a:rPr lang="en-US" sz="1600" dirty="0" smtClean="0">
                <a:latin typeface="Arial" charset="0"/>
                <a:ea typeface="ＭＳ Ｐゴシック" charset="0"/>
              </a:rPr>
              <a:t>	Secondary </a:t>
            </a:r>
            <a:r>
              <a:rPr lang="en-US" sz="1600" dirty="0">
                <a:latin typeface="Arial" charset="0"/>
                <a:ea typeface="ＭＳ Ｐゴシック" charset="0"/>
              </a:rPr>
              <a:t>endpoints: PFS, ORR, DCR</a:t>
            </a:r>
            <a:endParaRPr lang="en-US" sz="1600" dirty="0" smtClean="0">
              <a:latin typeface="Arial" charset="0"/>
              <a:ea typeface="ＭＳ Ｐゴシック" charset="0"/>
            </a:endParaRPr>
          </a:p>
          <a:p>
            <a:pPr>
              <a:spcBef>
                <a:spcPts val="900"/>
              </a:spcBef>
            </a:pPr>
            <a:r>
              <a:rPr lang="en-US" sz="1600" dirty="0" smtClean="0">
                <a:latin typeface="Arial" charset="0"/>
                <a:ea typeface="ＭＳ Ｐゴシック" charset="0"/>
              </a:rPr>
              <a:t>	Tertiary </a:t>
            </a:r>
            <a:r>
              <a:rPr lang="en-US" sz="1600" dirty="0">
                <a:latin typeface="Arial" charset="0"/>
                <a:ea typeface="ＭＳ Ｐゴシック" charset="0"/>
              </a:rPr>
              <a:t>endpoints: duration of response / stable disease, QOL, pharmacokinetics, biomarkers</a:t>
            </a:r>
          </a:p>
        </p:txBody>
      </p:sp>
      <p:sp>
        <p:nvSpPr>
          <p:cNvPr id="2" name="Rounded Rectangle 1"/>
          <p:cNvSpPr>
            <a:spLocks noChangeArrowheads="1"/>
          </p:cNvSpPr>
          <p:nvPr/>
        </p:nvSpPr>
        <p:spPr bwMode="auto">
          <a:xfrm>
            <a:off x="337870" y="2053687"/>
            <a:ext cx="2057400" cy="838200"/>
          </a:xfrm>
          <a:prstGeom prst="roundRect">
            <a:avLst>
              <a:gd name="adj" fmla="val 16667"/>
            </a:avLst>
          </a:prstGeom>
          <a:solidFill>
            <a:srgbClr val="009ADA"/>
          </a:solidFill>
          <a:ln w="9525">
            <a:solidFill>
              <a:srgbClr val="00AFF0"/>
            </a:solidFill>
            <a:round/>
            <a:headEnd/>
            <a:tailEnd/>
          </a:ln>
          <a:effectLst>
            <a:outerShdw dist="23000" dir="5400000" rotWithShape="0">
              <a:srgbClr val="808080">
                <a:alpha val="34998"/>
              </a:srgbClr>
            </a:outerShdw>
          </a:effectLst>
        </p:spPr>
        <p:txBody>
          <a:bodyPr anchor="ctr"/>
          <a:lstStyle/>
          <a:p>
            <a:pPr algn="ctr">
              <a:defRPr/>
            </a:pPr>
            <a:r>
              <a:rPr lang="en-US" sz="1800" dirty="0" err="1">
                <a:solidFill>
                  <a:schemeClr val="lt1"/>
                </a:solidFill>
                <a:latin typeface="+mn-lt"/>
                <a:ea typeface="+mn-ea"/>
                <a:cs typeface="+mn-cs"/>
              </a:rPr>
              <a:t>mCRC</a:t>
            </a:r>
            <a:r>
              <a:rPr lang="en-US" sz="1800" dirty="0">
                <a:solidFill>
                  <a:schemeClr val="lt1"/>
                </a:solidFill>
                <a:latin typeface="+mn-lt"/>
                <a:ea typeface="+mn-ea"/>
                <a:cs typeface="+mn-cs"/>
              </a:rPr>
              <a:t> after standard therapy</a:t>
            </a:r>
          </a:p>
        </p:txBody>
      </p:sp>
      <p:sp>
        <p:nvSpPr>
          <p:cNvPr id="3" name="Rectangle 2"/>
          <p:cNvSpPr>
            <a:spLocks noChangeArrowheads="1"/>
          </p:cNvSpPr>
          <p:nvPr/>
        </p:nvSpPr>
        <p:spPr bwMode="auto">
          <a:xfrm>
            <a:off x="3004870" y="1253587"/>
            <a:ext cx="381000" cy="2438400"/>
          </a:xfrm>
          <a:prstGeom prst="rect">
            <a:avLst/>
          </a:prstGeom>
          <a:solidFill>
            <a:srgbClr val="FF6600"/>
          </a:solidFill>
          <a:ln w="9525">
            <a:noFill/>
            <a:miter lim="800000"/>
            <a:headEnd/>
            <a:tailEnd/>
          </a:ln>
          <a:effectLst>
            <a:outerShdw dist="23000" dir="5400000" rotWithShape="0">
              <a:srgbClr val="808080">
                <a:alpha val="34998"/>
              </a:srgbClr>
            </a:outerShdw>
          </a:effectLst>
        </p:spPr>
        <p:txBody>
          <a:bodyPr anchor="ctr"/>
          <a:lstStyle/>
          <a:p>
            <a:pPr algn="ctr">
              <a:lnSpc>
                <a:spcPct val="80000"/>
              </a:lnSpc>
              <a:defRPr/>
            </a:pPr>
            <a:r>
              <a:rPr lang="en-US" sz="1400" dirty="0">
                <a:solidFill>
                  <a:schemeClr val="lt1"/>
                </a:solidFill>
                <a:latin typeface="+mn-lt"/>
                <a:ea typeface="+mn-ea"/>
                <a:cs typeface="+mn-cs"/>
              </a:rPr>
              <a:t>RANDOM I ZAT I ON</a:t>
            </a:r>
          </a:p>
        </p:txBody>
      </p:sp>
      <p:sp>
        <p:nvSpPr>
          <p:cNvPr id="10" name="Rounded Rectangle 9"/>
          <p:cNvSpPr>
            <a:spLocks noChangeArrowheads="1"/>
          </p:cNvSpPr>
          <p:nvPr/>
        </p:nvSpPr>
        <p:spPr bwMode="auto">
          <a:xfrm>
            <a:off x="3919270" y="1232949"/>
            <a:ext cx="2362200" cy="838200"/>
          </a:xfrm>
          <a:prstGeom prst="roundRect">
            <a:avLst>
              <a:gd name="adj" fmla="val 16667"/>
            </a:avLst>
          </a:prstGeom>
          <a:gradFill rotWithShape="1">
            <a:gsLst>
              <a:gs pos="0">
                <a:srgbClr val="00BEFF"/>
              </a:gs>
              <a:gs pos="20000">
                <a:srgbClr val="00BBFF"/>
              </a:gs>
              <a:gs pos="100000">
                <a:srgbClr val="008ECD"/>
              </a:gs>
            </a:gsLst>
            <a:lin ang="5400000"/>
          </a:gradFill>
          <a:ln w="9525">
            <a:solidFill>
              <a:srgbClr val="00AFF0"/>
            </a:solidFill>
            <a:round/>
            <a:headEnd/>
            <a:tailEnd/>
          </a:ln>
          <a:effectLst>
            <a:outerShdw dist="23000" dir="5400000" rotWithShape="0">
              <a:srgbClr val="808080">
                <a:alpha val="34998"/>
              </a:srgbClr>
            </a:outerShdw>
          </a:effectLst>
        </p:spPr>
        <p:txBody>
          <a:bodyPr anchor="ctr"/>
          <a:lstStyle/>
          <a:p>
            <a:pPr algn="ctr">
              <a:defRPr/>
            </a:pPr>
            <a:r>
              <a:rPr lang="en-US" sz="1600" b="1" dirty="0">
                <a:solidFill>
                  <a:srgbClr val="000090"/>
                </a:solidFill>
                <a:latin typeface="+mn-lt"/>
                <a:ea typeface="+mn-ea"/>
                <a:cs typeface="+mn-cs"/>
              </a:rPr>
              <a:t>Regorafenib + BSC </a:t>
            </a:r>
            <a:r>
              <a:rPr lang="en-US" sz="1400" dirty="0">
                <a:solidFill>
                  <a:schemeClr val="lt1"/>
                </a:solidFill>
                <a:latin typeface="+mn-lt"/>
                <a:ea typeface="+mn-ea"/>
                <a:cs typeface="+mn-cs"/>
              </a:rPr>
              <a:t>160 mg orally once daily </a:t>
            </a:r>
            <a:br>
              <a:rPr lang="en-US" sz="1400" dirty="0">
                <a:solidFill>
                  <a:schemeClr val="lt1"/>
                </a:solidFill>
                <a:latin typeface="+mn-lt"/>
                <a:ea typeface="+mn-ea"/>
                <a:cs typeface="+mn-cs"/>
              </a:rPr>
            </a:br>
            <a:r>
              <a:rPr lang="en-US" sz="1400" dirty="0">
                <a:solidFill>
                  <a:schemeClr val="lt1"/>
                </a:solidFill>
                <a:latin typeface="+mn-lt"/>
                <a:ea typeface="+mn-ea"/>
                <a:cs typeface="+mn-cs"/>
              </a:rPr>
              <a:t>3 weeks on, 1 week off</a:t>
            </a:r>
          </a:p>
        </p:txBody>
      </p:sp>
      <p:sp>
        <p:nvSpPr>
          <p:cNvPr id="11" name="Rounded Rectangle 10"/>
          <p:cNvSpPr>
            <a:spLocks noChangeArrowheads="1"/>
          </p:cNvSpPr>
          <p:nvPr/>
        </p:nvSpPr>
        <p:spPr bwMode="auto">
          <a:xfrm>
            <a:off x="3919270" y="2874424"/>
            <a:ext cx="2362200" cy="838200"/>
          </a:xfrm>
          <a:prstGeom prst="roundRect">
            <a:avLst>
              <a:gd name="adj" fmla="val 16667"/>
            </a:avLst>
          </a:prstGeom>
          <a:gradFill rotWithShape="1">
            <a:gsLst>
              <a:gs pos="0">
                <a:srgbClr val="00BEFF"/>
              </a:gs>
              <a:gs pos="20000">
                <a:srgbClr val="00BBFF"/>
              </a:gs>
              <a:gs pos="100000">
                <a:srgbClr val="008ECD"/>
              </a:gs>
            </a:gsLst>
            <a:lin ang="5400000"/>
          </a:gradFill>
          <a:ln w="9525">
            <a:solidFill>
              <a:srgbClr val="00AFF0"/>
            </a:solidFill>
            <a:round/>
            <a:headEnd/>
            <a:tailEnd/>
          </a:ln>
          <a:effectLst>
            <a:outerShdw dist="23000" dir="5400000" rotWithShape="0">
              <a:srgbClr val="808080">
                <a:alpha val="34998"/>
              </a:srgbClr>
            </a:outerShdw>
          </a:effectLst>
        </p:spPr>
        <p:txBody>
          <a:bodyPr anchor="ctr"/>
          <a:lstStyle/>
          <a:p>
            <a:pPr algn="ctr">
              <a:defRPr/>
            </a:pPr>
            <a:r>
              <a:rPr lang="en-US" sz="1600" b="1" dirty="0">
                <a:solidFill>
                  <a:srgbClr val="000090"/>
                </a:solidFill>
                <a:latin typeface="+mn-lt"/>
                <a:ea typeface="+mn-ea"/>
                <a:cs typeface="+mn-cs"/>
              </a:rPr>
              <a:t>Placebo + BSC </a:t>
            </a:r>
            <a:br>
              <a:rPr lang="en-US" sz="1600" b="1" dirty="0">
                <a:solidFill>
                  <a:srgbClr val="000090"/>
                </a:solidFill>
                <a:latin typeface="+mn-lt"/>
                <a:ea typeface="+mn-ea"/>
                <a:cs typeface="+mn-cs"/>
              </a:rPr>
            </a:br>
            <a:r>
              <a:rPr lang="en-US" sz="1400" dirty="0">
                <a:solidFill>
                  <a:schemeClr val="lt1"/>
                </a:solidFill>
                <a:latin typeface="+mn-lt"/>
                <a:ea typeface="+mn-ea"/>
                <a:cs typeface="+mn-cs"/>
              </a:rPr>
              <a:t>3 weeks on, 1 week off</a:t>
            </a:r>
          </a:p>
        </p:txBody>
      </p:sp>
      <p:sp>
        <p:nvSpPr>
          <p:cNvPr id="13" name="Right Arrow 12"/>
          <p:cNvSpPr>
            <a:spLocks noChangeArrowheads="1"/>
          </p:cNvSpPr>
          <p:nvPr/>
        </p:nvSpPr>
        <p:spPr bwMode="auto">
          <a:xfrm>
            <a:off x="2395270" y="2320387"/>
            <a:ext cx="533400" cy="304800"/>
          </a:xfrm>
          <a:prstGeom prst="rightArrow">
            <a:avLst>
              <a:gd name="adj1" fmla="val 50000"/>
              <a:gd name="adj2" fmla="val 49997"/>
            </a:avLst>
          </a:prstGeom>
          <a:solidFill>
            <a:srgbClr val="FF6600"/>
          </a:solidFill>
          <a:ln w="9525">
            <a:noFill/>
            <a:miter lim="800000"/>
            <a:headEnd/>
            <a:tailEnd/>
          </a:ln>
          <a:effectLst>
            <a:outerShdw dist="23000" dir="5400000" rotWithShape="0">
              <a:srgbClr val="808080">
                <a:alpha val="34998"/>
              </a:srgbClr>
            </a:outerShdw>
          </a:effectLst>
        </p:spPr>
        <p:txBody>
          <a:bodyPr anchor="ctr"/>
          <a:lstStyle/>
          <a:p>
            <a:pPr algn="ctr">
              <a:defRPr/>
            </a:pPr>
            <a:endParaRPr lang="en-US">
              <a:solidFill>
                <a:schemeClr val="lt1"/>
              </a:solidFill>
              <a:latin typeface="+mn-lt"/>
              <a:ea typeface="+mn-ea"/>
              <a:cs typeface="+mn-cs"/>
            </a:endParaRPr>
          </a:p>
        </p:txBody>
      </p:sp>
      <p:sp>
        <p:nvSpPr>
          <p:cNvPr id="13322" name="TextBox 5"/>
          <p:cNvSpPr txBox="1">
            <a:spLocks noChangeArrowheads="1"/>
          </p:cNvSpPr>
          <p:nvPr/>
        </p:nvSpPr>
        <p:spPr bwMode="auto">
          <a:xfrm>
            <a:off x="3462070" y="2288637"/>
            <a:ext cx="646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dirty="0">
                <a:solidFill>
                  <a:srgbClr val="FFFF00"/>
                </a:solidFill>
              </a:rPr>
              <a:t>2 : 1</a:t>
            </a:r>
          </a:p>
        </p:txBody>
      </p:sp>
      <p:sp>
        <p:nvSpPr>
          <p:cNvPr id="7" name="Rounded Rectangle 6"/>
          <p:cNvSpPr>
            <a:spLocks noChangeArrowheads="1"/>
          </p:cNvSpPr>
          <p:nvPr/>
        </p:nvSpPr>
        <p:spPr bwMode="auto">
          <a:xfrm>
            <a:off x="6814869" y="1232949"/>
            <a:ext cx="1992703" cy="2479675"/>
          </a:xfrm>
          <a:prstGeom prst="roundRect">
            <a:avLst>
              <a:gd name="adj" fmla="val 16667"/>
            </a:avLst>
          </a:prstGeom>
          <a:gradFill rotWithShape="1">
            <a:gsLst>
              <a:gs pos="0">
                <a:srgbClr val="00BEFF"/>
              </a:gs>
              <a:gs pos="20000">
                <a:srgbClr val="00BBFF"/>
              </a:gs>
              <a:gs pos="100000">
                <a:srgbClr val="008ECD"/>
              </a:gs>
            </a:gsLst>
            <a:lin ang="5400000"/>
          </a:gradFill>
          <a:ln w="9525">
            <a:solidFill>
              <a:srgbClr val="00AFF0"/>
            </a:solidFill>
            <a:round/>
            <a:headEnd/>
            <a:tailEnd/>
          </a:ln>
          <a:effectLst>
            <a:outerShdw dist="23000" dir="5400000" rotWithShape="0">
              <a:srgbClr val="808080">
                <a:alpha val="34998"/>
              </a:srgbClr>
            </a:outerShdw>
          </a:effectLst>
        </p:spPr>
        <p:txBody>
          <a:bodyPr anchor="ctr"/>
          <a:lstStyle/>
          <a:p>
            <a:pPr algn="ctr">
              <a:defRPr/>
            </a:pPr>
            <a:r>
              <a:rPr lang="en-US" sz="2000" b="1" dirty="0">
                <a:solidFill>
                  <a:srgbClr val="000090"/>
                </a:solidFill>
                <a:latin typeface="+mn-lt"/>
                <a:ea typeface="+mn-ea"/>
                <a:cs typeface="+mn-cs"/>
              </a:rPr>
              <a:t>Primary Endpoint: OS</a:t>
            </a:r>
          </a:p>
          <a:p>
            <a:pPr algn="ctr">
              <a:defRPr/>
            </a:pPr>
            <a:r>
              <a:rPr lang="en-US" sz="1600" dirty="0">
                <a:solidFill>
                  <a:schemeClr val="lt1"/>
                </a:solidFill>
                <a:latin typeface="+mn-lt"/>
                <a:ea typeface="+mn-ea"/>
                <a:cs typeface="+mn-cs"/>
              </a:rPr>
              <a:t>90% power to detect 33.3% increase </a:t>
            </a:r>
            <a:r>
              <a:rPr lang="en-US" sz="1600" dirty="0" smtClean="0">
                <a:solidFill>
                  <a:schemeClr val="lt1"/>
                </a:solidFill>
                <a:latin typeface="+mn-lt"/>
                <a:ea typeface="+mn-ea"/>
                <a:cs typeface="+mn-cs"/>
              </a:rPr>
              <a:t/>
            </a:r>
            <a:br>
              <a:rPr lang="en-US" sz="1600" dirty="0" smtClean="0">
                <a:solidFill>
                  <a:schemeClr val="lt1"/>
                </a:solidFill>
                <a:latin typeface="+mn-lt"/>
                <a:ea typeface="+mn-ea"/>
                <a:cs typeface="+mn-cs"/>
              </a:rPr>
            </a:br>
            <a:r>
              <a:rPr lang="en-US" sz="1600" dirty="0" smtClean="0">
                <a:solidFill>
                  <a:schemeClr val="lt1"/>
                </a:solidFill>
                <a:latin typeface="+mn-lt"/>
                <a:ea typeface="+mn-ea"/>
                <a:cs typeface="+mn-cs"/>
              </a:rPr>
              <a:t>(HR = 0.75</a:t>
            </a:r>
            <a:r>
              <a:rPr lang="en-US" sz="1600" dirty="0">
                <a:solidFill>
                  <a:schemeClr val="lt1"/>
                </a:solidFill>
                <a:latin typeface="+mn-lt"/>
                <a:ea typeface="+mn-ea"/>
                <a:cs typeface="+mn-cs"/>
              </a:rPr>
              <a:t>), with 1-sided overall </a:t>
            </a:r>
            <a:r>
              <a:rPr lang="en-US" sz="1600" dirty="0" smtClean="0">
                <a:solidFill>
                  <a:schemeClr val="lt1"/>
                </a:solidFill>
                <a:latin typeface="+mn-lt"/>
                <a:ea typeface="+mn-ea"/>
                <a:cs typeface="+mn-cs"/>
              </a:rPr>
              <a:t/>
            </a:r>
            <a:br>
              <a:rPr lang="en-US" sz="1600" dirty="0" smtClean="0">
                <a:solidFill>
                  <a:schemeClr val="lt1"/>
                </a:solidFill>
                <a:latin typeface="+mn-lt"/>
                <a:ea typeface="+mn-ea"/>
                <a:cs typeface="+mn-cs"/>
              </a:rPr>
            </a:br>
            <a:r>
              <a:rPr lang="en-US" sz="1600" dirty="0" smtClean="0">
                <a:solidFill>
                  <a:schemeClr val="lt1"/>
                </a:solidFill>
                <a:latin typeface="Symbol" charset="2"/>
                <a:ea typeface="+mn-ea"/>
                <a:cs typeface="Symbol" charset="2"/>
              </a:rPr>
              <a:t>a </a:t>
            </a:r>
            <a:r>
              <a:rPr lang="en-US" sz="1600" dirty="0" smtClean="0">
                <a:solidFill>
                  <a:schemeClr val="lt1"/>
                </a:solidFill>
                <a:latin typeface="+mn-lt"/>
                <a:ea typeface="+mn-ea"/>
                <a:cs typeface="+mn-cs"/>
              </a:rPr>
              <a:t>= .025</a:t>
            </a:r>
            <a:endParaRPr lang="en-US" sz="1600" dirty="0">
              <a:solidFill>
                <a:schemeClr val="lt1"/>
              </a:solidFill>
              <a:latin typeface="+mn-lt"/>
              <a:ea typeface="+mn-ea"/>
              <a:cs typeface="+mn-cs"/>
            </a:endParaRPr>
          </a:p>
        </p:txBody>
      </p:sp>
      <p:sp>
        <p:nvSpPr>
          <p:cNvPr id="18" name="Right Arrow 17"/>
          <p:cNvSpPr>
            <a:spLocks noChangeArrowheads="1"/>
          </p:cNvSpPr>
          <p:nvPr/>
        </p:nvSpPr>
        <p:spPr bwMode="auto">
          <a:xfrm>
            <a:off x="6281470" y="3141124"/>
            <a:ext cx="533400" cy="304800"/>
          </a:xfrm>
          <a:prstGeom prst="rightArrow">
            <a:avLst>
              <a:gd name="adj1" fmla="val 50000"/>
              <a:gd name="adj2" fmla="val 49997"/>
            </a:avLst>
          </a:prstGeom>
          <a:solidFill>
            <a:srgbClr val="FF6600"/>
          </a:solidFill>
          <a:ln w="9525">
            <a:noFill/>
            <a:miter lim="800000"/>
            <a:headEnd/>
            <a:tailEnd/>
          </a:ln>
          <a:effectLst>
            <a:outerShdw dist="23000" dir="5400000" rotWithShape="0">
              <a:srgbClr val="808080">
                <a:alpha val="34998"/>
              </a:srgbClr>
            </a:outerShdw>
          </a:effectLst>
        </p:spPr>
        <p:txBody>
          <a:bodyPr anchor="ctr"/>
          <a:lstStyle/>
          <a:p>
            <a:pPr algn="ctr">
              <a:defRPr/>
            </a:pPr>
            <a:endParaRPr lang="en-US">
              <a:solidFill>
                <a:schemeClr val="lt1"/>
              </a:solidFill>
              <a:latin typeface="+mn-lt"/>
              <a:ea typeface="+mn-ea"/>
              <a:cs typeface="+mn-cs"/>
            </a:endParaRPr>
          </a:p>
        </p:txBody>
      </p:sp>
      <p:sp>
        <p:nvSpPr>
          <p:cNvPr id="19" name="Right Arrow 18"/>
          <p:cNvSpPr>
            <a:spLocks noChangeArrowheads="1"/>
          </p:cNvSpPr>
          <p:nvPr/>
        </p:nvSpPr>
        <p:spPr bwMode="auto">
          <a:xfrm>
            <a:off x="6281470" y="1499649"/>
            <a:ext cx="533400" cy="304800"/>
          </a:xfrm>
          <a:prstGeom prst="rightArrow">
            <a:avLst>
              <a:gd name="adj1" fmla="val 50000"/>
              <a:gd name="adj2" fmla="val 49997"/>
            </a:avLst>
          </a:prstGeom>
          <a:solidFill>
            <a:srgbClr val="FF6600"/>
          </a:solidFill>
          <a:ln w="9525">
            <a:noFill/>
            <a:miter lim="800000"/>
            <a:headEnd/>
            <a:tailEnd/>
          </a:ln>
          <a:effectLst>
            <a:outerShdw dist="23000" dir="5400000" rotWithShape="0">
              <a:srgbClr val="808080">
                <a:alpha val="34998"/>
              </a:srgbClr>
            </a:outerShdw>
          </a:effectLst>
        </p:spPr>
        <p:txBody>
          <a:bodyPr anchor="ctr"/>
          <a:lstStyle/>
          <a:p>
            <a:pPr algn="ctr">
              <a:defRPr/>
            </a:pPr>
            <a:endParaRPr lang="en-US">
              <a:solidFill>
                <a:schemeClr val="lt1"/>
              </a:solidFill>
              <a:latin typeface="+mn-lt"/>
              <a:ea typeface="+mn-ea"/>
              <a:cs typeface="+mn-cs"/>
            </a:endParaRPr>
          </a:p>
        </p:txBody>
      </p:sp>
      <p:sp>
        <p:nvSpPr>
          <p:cNvPr id="16" name="TextBox 15"/>
          <p:cNvSpPr txBox="1"/>
          <p:nvPr/>
        </p:nvSpPr>
        <p:spPr>
          <a:xfrm>
            <a:off x="359845" y="6421105"/>
            <a:ext cx="3651661" cy="276999"/>
          </a:xfrm>
          <a:prstGeom prst="rect">
            <a:avLst/>
          </a:prstGeom>
          <a:noFill/>
        </p:spPr>
        <p:txBody>
          <a:bodyPr wrap="none" rtlCol="0">
            <a:spAutoFit/>
          </a:bodyPr>
          <a:lstStyle/>
          <a:p>
            <a:pPr algn="l"/>
            <a:r>
              <a:rPr lang="en-US" sz="1200" dirty="0" err="1" smtClean="0"/>
              <a:t>Grothey</a:t>
            </a:r>
            <a:r>
              <a:rPr lang="en-US" sz="1200" dirty="0" smtClean="0"/>
              <a:t> A, et al. </a:t>
            </a:r>
            <a:r>
              <a:rPr lang="en-US" sz="1200" i="1" dirty="0" smtClean="0"/>
              <a:t>Lancet. </a:t>
            </a:r>
            <a:r>
              <a:rPr lang="en-US" sz="1200" dirty="0" smtClean="0"/>
              <a:t>2013;381(9863):303-12.</a:t>
            </a:r>
            <a:endParaRPr lang="en-US" sz="1200" dirty="0"/>
          </a:p>
        </p:txBody>
      </p:sp>
    </p:spTree>
    <p:extLst>
      <p:ext uri="{BB962C8B-B14F-4D97-AF65-F5344CB8AC3E}">
        <p14:creationId xmlns:p14="http://schemas.microsoft.com/office/powerpoint/2010/main" val="161187802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228600" y="425174"/>
            <a:ext cx="8686800" cy="874988"/>
          </a:xfrm>
        </p:spPr>
        <p:txBody>
          <a:bodyPr/>
          <a:lstStyle/>
          <a:p>
            <a:r>
              <a:rPr lang="en-US" sz="3200" dirty="0" smtClean="0">
                <a:solidFill>
                  <a:srgbClr val="FFFF00"/>
                </a:solidFill>
                <a:latin typeface="Arial" charset="0"/>
                <a:ea typeface="ＭＳ Ｐゴシック" charset="0"/>
              </a:rPr>
              <a:t>Primary Endpoint: </a:t>
            </a:r>
            <a:br>
              <a:rPr lang="en-US" sz="3200" dirty="0" smtClean="0">
                <a:solidFill>
                  <a:srgbClr val="FFFF00"/>
                </a:solidFill>
                <a:latin typeface="Arial" charset="0"/>
                <a:ea typeface="ＭＳ Ｐゴシック" charset="0"/>
              </a:rPr>
            </a:br>
            <a:r>
              <a:rPr lang="en-US" sz="3200" dirty="0" smtClean="0">
                <a:solidFill>
                  <a:srgbClr val="FFFF00"/>
                </a:solidFill>
                <a:latin typeface="Arial" charset="0"/>
                <a:ea typeface="ＭＳ Ｐゴシック" charset="0"/>
              </a:rPr>
              <a:t>Overall Survival (OS)</a:t>
            </a:r>
            <a:endParaRPr lang="en-US" sz="3200" dirty="0">
              <a:solidFill>
                <a:srgbClr val="FFFF00"/>
              </a:solidFill>
              <a:latin typeface="Arial" charset="0"/>
              <a:ea typeface="ＭＳ Ｐゴシック" charset="0"/>
            </a:endParaRPr>
          </a:p>
        </p:txBody>
      </p:sp>
      <p:sp>
        <p:nvSpPr>
          <p:cNvPr id="17411" name="TextBox 7"/>
          <p:cNvSpPr txBox="1">
            <a:spLocks noChangeArrowheads="1"/>
          </p:cNvSpPr>
          <p:nvPr/>
        </p:nvSpPr>
        <p:spPr bwMode="auto">
          <a:xfrm>
            <a:off x="93175" y="5822886"/>
            <a:ext cx="89576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dirty="0">
                <a:solidFill>
                  <a:srgbClr val="FFFFFF"/>
                </a:solidFill>
              </a:rPr>
              <a:t>Primary endpoint met </a:t>
            </a:r>
            <a:r>
              <a:rPr lang="en-US" sz="1800" b="1" dirty="0" err="1">
                <a:solidFill>
                  <a:srgbClr val="FFFFFF"/>
                </a:solidFill>
              </a:rPr>
              <a:t>prespecified</a:t>
            </a:r>
            <a:r>
              <a:rPr lang="en-US" sz="1800" b="1" dirty="0">
                <a:solidFill>
                  <a:srgbClr val="FFFFFF"/>
                </a:solidFill>
              </a:rPr>
              <a:t> stopping criteria at interim analysis </a:t>
            </a:r>
            <a:br>
              <a:rPr lang="en-US" sz="1800" b="1" dirty="0">
                <a:solidFill>
                  <a:srgbClr val="FFFFFF"/>
                </a:solidFill>
              </a:rPr>
            </a:br>
            <a:r>
              <a:rPr lang="en-US" sz="1800" b="1" dirty="0">
                <a:solidFill>
                  <a:srgbClr val="FFFFFF"/>
                </a:solidFill>
              </a:rPr>
              <a:t>(1-sided </a:t>
            </a:r>
            <a:r>
              <a:rPr lang="en-US" sz="1800" i="1" dirty="0" smtClean="0">
                <a:solidFill>
                  <a:srgbClr val="FFFFFF"/>
                </a:solidFill>
              </a:rPr>
              <a:t>p </a:t>
            </a:r>
            <a:r>
              <a:rPr lang="en-US" sz="1800" b="1" dirty="0" smtClean="0">
                <a:solidFill>
                  <a:srgbClr val="FFFFFF"/>
                </a:solidFill>
              </a:rPr>
              <a:t>&lt; 0.009279 </a:t>
            </a:r>
            <a:r>
              <a:rPr lang="en-US" sz="1800" b="1" dirty="0">
                <a:solidFill>
                  <a:srgbClr val="FFFFFF"/>
                </a:solidFill>
              </a:rPr>
              <a:t>at approximately 74% of events required for final analysis)</a:t>
            </a:r>
          </a:p>
        </p:txBody>
      </p:sp>
      <p:sp>
        <p:nvSpPr>
          <p:cNvPr id="38" name="TextBox 37"/>
          <p:cNvSpPr txBox="1"/>
          <p:nvPr/>
        </p:nvSpPr>
        <p:spPr>
          <a:xfrm>
            <a:off x="1192224" y="3774919"/>
            <a:ext cx="6763231" cy="707886"/>
          </a:xfrm>
          <a:prstGeom prst="rect">
            <a:avLst/>
          </a:prstGeom>
          <a:noFill/>
        </p:spPr>
        <p:txBody>
          <a:bodyPr wrap="square" rtlCol="0">
            <a:spAutoFit/>
          </a:bodyPr>
          <a:lstStyle/>
          <a:p>
            <a:r>
              <a:rPr lang="en-GB" sz="2000" b="1" dirty="0" smtClean="0">
                <a:solidFill>
                  <a:srgbClr val="FFFFFF"/>
                </a:solidFill>
              </a:rPr>
              <a:t>Hazard ratio: </a:t>
            </a:r>
            <a:r>
              <a:rPr lang="en-GB" sz="2000" b="1" dirty="0" smtClean="0">
                <a:solidFill>
                  <a:schemeClr val="tx2"/>
                </a:solidFill>
              </a:rPr>
              <a:t>0.77</a:t>
            </a:r>
            <a:r>
              <a:rPr lang="en-GB" sz="2000" b="1" dirty="0" smtClean="0">
                <a:solidFill>
                  <a:srgbClr val="FFFFFF"/>
                </a:solidFill>
              </a:rPr>
              <a:t> </a:t>
            </a:r>
            <a:r>
              <a:rPr lang="en-GB" sz="1600" b="1" dirty="0" smtClean="0">
                <a:solidFill>
                  <a:srgbClr val="FFFFFF"/>
                </a:solidFill>
              </a:rPr>
              <a:t>(95% CI: 0.64-0.94)</a:t>
            </a:r>
          </a:p>
          <a:p>
            <a:r>
              <a:rPr lang="en-GB" sz="1600" b="1" dirty="0" smtClean="0">
                <a:solidFill>
                  <a:srgbClr val="FFFFFF"/>
                </a:solidFill>
              </a:rPr>
              <a:t>           </a:t>
            </a:r>
            <a:r>
              <a:rPr lang="en-GB" sz="2000" b="1" dirty="0" smtClean="0">
                <a:solidFill>
                  <a:srgbClr val="FFFFFF"/>
                </a:solidFill>
              </a:rPr>
              <a:t>1-sided </a:t>
            </a:r>
            <a:r>
              <a:rPr lang="en-GB" sz="2000" b="1" i="1" dirty="0" smtClean="0">
                <a:solidFill>
                  <a:srgbClr val="FFFFFF"/>
                </a:solidFill>
              </a:rPr>
              <a:t>p </a:t>
            </a:r>
            <a:r>
              <a:rPr lang="en-GB" sz="2000" b="1" dirty="0" smtClean="0">
                <a:solidFill>
                  <a:srgbClr val="FFFFFF"/>
                </a:solidFill>
              </a:rPr>
              <a:t>value: 0.0052 </a:t>
            </a:r>
            <a:endParaRPr lang="en-GB" sz="1600" b="1" dirty="0">
              <a:solidFill>
                <a:srgbClr val="FFFFFF"/>
              </a:solidFill>
            </a:endParaRPr>
          </a:p>
        </p:txBody>
      </p:sp>
      <p:sp>
        <p:nvSpPr>
          <p:cNvPr id="31" name="TextBox 30"/>
          <p:cNvSpPr txBox="1"/>
          <p:nvPr/>
        </p:nvSpPr>
        <p:spPr>
          <a:xfrm>
            <a:off x="359845" y="6421105"/>
            <a:ext cx="3651661" cy="276999"/>
          </a:xfrm>
          <a:prstGeom prst="rect">
            <a:avLst/>
          </a:prstGeom>
          <a:noFill/>
        </p:spPr>
        <p:txBody>
          <a:bodyPr wrap="none" rtlCol="0">
            <a:spAutoFit/>
          </a:bodyPr>
          <a:lstStyle/>
          <a:p>
            <a:pPr algn="l"/>
            <a:r>
              <a:rPr lang="en-US" sz="1200" dirty="0" err="1" smtClean="0"/>
              <a:t>Grothey</a:t>
            </a:r>
            <a:r>
              <a:rPr lang="en-US" sz="1200" dirty="0" smtClean="0"/>
              <a:t> A, et al. </a:t>
            </a:r>
            <a:r>
              <a:rPr lang="en-US" sz="1200" i="1" dirty="0" smtClean="0"/>
              <a:t>Lancet. </a:t>
            </a:r>
            <a:r>
              <a:rPr lang="en-US" sz="1200" dirty="0" smtClean="0"/>
              <a:t>2013;381(9863):303-12.</a:t>
            </a:r>
            <a:endParaRPr lang="en-US" sz="1200" dirty="0"/>
          </a:p>
        </p:txBody>
      </p:sp>
      <p:graphicFrame>
        <p:nvGraphicFramePr>
          <p:cNvPr id="3" name="Table 2"/>
          <p:cNvGraphicFramePr>
            <a:graphicFrameLocks noGrp="1"/>
          </p:cNvGraphicFramePr>
          <p:nvPr>
            <p:extLst>
              <p:ext uri="{D42A27DB-BD31-4B8C-83A1-F6EECF244321}">
                <p14:modId xmlns:p14="http://schemas.microsoft.com/office/powerpoint/2010/main" val="3627776417"/>
              </p:ext>
            </p:extLst>
          </p:nvPr>
        </p:nvGraphicFramePr>
        <p:xfrm>
          <a:off x="1274150" y="1841111"/>
          <a:ext cx="6637131" cy="1799646"/>
        </p:xfrm>
        <a:graphic>
          <a:graphicData uri="http://schemas.openxmlformats.org/drawingml/2006/table">
            <a:tbl>
              <a:tblPr firstRow="1" bandRow="1">
                <a:tableStyleId>{5C22544A-7EE6-4342-B048-85BDC9FD1C3A}</a:tableStyleId>
              </a:tblPr>
              <a:tblGrid>
                <a:gridCol w="2212377"/>
                <a:gridCol w="2212377"/>
                <a:gridCol w="2212377"/>
              </a:tblGrid>
              <a:tr h="579783">
                <a:tc>
                  <a:txBody>
                    <a:bodyPr/>
                    <a:lstStyle/>
                    <a:p>
                      <a:endParaRPr lang="en-US" dirty="0"/>
                    </a:p>
                  </a:txBody>
                  <a:tcPr anchor="b">
                    <a:solidFill>
                      <a:srgbClr val="009ADA"/>
                    </a:solidFill>
                  </a:tcPr>
                </a:tc>
                <a:tc>
                  <a:txBody>
                    <a:bodyPr/>
                    <a:lstStyle/>
                    <a:p>
                      <a:pPr algn="ctr"/>
                      <a:r>
                        <a:rPr lang="en-GB" sz="1800" b="1" dirty="0" err="1" smtClean="0">
                          <a:solidFill>
                            <a:srgbClr val="FFFFFF"/>
                          </a:solidFill>
                        </a:rPr>
                        <a:t>Regorafenib</a:t>
                      </a:r>
                      <a:r>
                        <a:rPr lang="en-GB" sz="1800" b="1" dirty="0" smtClean="0">
                          <a:solidFill>
                            <a:srgbClr val="FFFFFF"/>
                          </a:solidFill>
                        </a:rPr>
                        <a:t/>
                      </a:r>
                      <a:br>
                        <a:rPr lang="en-GB" sz="1800" b="1" dirty="0" smtClean="0">
                          <a:solidFill>
                            <a:srgbClr val="FFFFFF"/>
                          </a:solidFill>
                        </a:rPr>
                      </a:br>
                      <a:r>
                        <a:rPr lang="en-US" sz="1800" b="1" dirty="0" smtClean="0">
                          <a:solidFill>
                            <a:srgbClr val="FFFFFF"/>
                          </a:solidFill>
                        </a:rPr>
                        <a:t> (</a:t>
                      </a:r>
                      <a:r>
                        <a:rPr lang="en-US" sz="1800" b="1" dirty="0" err="1" smtClean="0">
                          <a:solidFill>
                            <a:srgbClr val="FFFFFF"/>
                          </a:solidFill>
                        </a:rPr>
                        <a:t>n</a:t>
                      </a:r>
                      <a:r>
                        <a:rPr lang="en-US" sz="1800" b="1" dirty="0" smtClean="0">
                          <a:solidFill>
                            <a:srgbClr val="FFFFFF"/>
                          </a:solidFill>
                        </a:rPr>
                        <a:t> = 505)</a:t>
                      </a:r>
                      <a:endParaRPr lang="en-US" dirty="0"/>
                    </a:p>
                  </a:txBody>
                  <a:tcPr anchor="b">
                    <a:solidFill>
                      <a:srgbClr val="009ADA"/>
                    </a:solidFill>
                  </a:tcPr>
                </a:tc>
                <a:tc>
                  <a:txBody>
                    <a:bodyPr/>
                    <a:lstStyle/>
                    <a:p>
                      <a:pPr algn="ctr"/>
                      <a:r>
                        <a:rPr lang="en-GB" sz="1800" b="1" dirty="0" smtClean="0">
                          <a:solidFill>
                            <a:srgbClr val="FFFFFF"/>
                          </a:solidFill>
                        </a:rPr>
                        <a:t> Placebo</a:t>
                      </a:r>
                      <a:br>
                        <a:rPr lang="en-GB" sz="1800" b="1" dirty="0" smtClean="0">
                          <a:solidFill>
                            <a:srgbClr val="FFFFFF"/>
                          </a:solidFill>
                        </a:rPr>
                      </a:br>
                      <a:r>
                        <a:rPr lang="en-US" sz="1800" b="1" dirty="0" smtClean="0">
                          <a:solidFill>
                            <a:srgbClr val="FFFFFF"/>
                          </a:solidFill>
                        </a:rPr>
                        <a:t> (</a:t>
                      </a:r>
                      <a:r>
                        <a:rPr lang="en-US" sz="1800" b="1" dirty="0" err="1" smtClean="0">
                          <a:solidFill>
                            <a:srgbClr val="FFFFFF"/>
                          </a:solidFill>
                        </a:rPr>
                        <a:t>n</a:t>
                      </a:r>
                      <a:r>
                        <a:rPr lang="en-US" sz="1800" b="1" dirty="0" smtClean="0">
                          <a:solidFill>
                            <a:srgbClr val="FFFFFF"/>
                          </a:solidFill>
                        </a:rPr>
                        <a:t> = 255)</a:t>
                      </a:r>
                      <a:endParaRPr lang="en-US" dirty="0"/>
                    </a:p>
                  </a:txBody>
                  <a:tcPr anchor="b">
                    <a:solidFill>
                      <a:srgbClr val="009ADA"/>
                    </a:solidFill>
                  </a:tcPr>
                </a:tc>
              </a:tr>
              <a:tr h="579783">
                <a:tc>
                  <a:txBody>
                    <a:bodyPr/>
                    <a:lstStyle/>
                    <a:p>
                      <a:r>
                        <a:rPr lang="en-GB" sz="1800" b="1" dirty="0" smtClean="0">
                          <a:solidFill>
                            <a:srgbClr val="FFFFFF"/>
                          </a:solidFill>
                        </a:rPr>
                        <a:t>Median</a:t>
                      </a:r>
                      <a:r>
                        <a:rPr lang="en-US" sz="1800" b="1" dirty="0" smtClean="0">
                          <a:solidFill>
                            <a:srgbClr val="FFFFFF"/>
                          </a:solidFill>
                        </a:rPr>
                        <a:t> OS</a:t>
                      </a:r>
                      <a:endParaRPr lang="en-US" dirty="0"/>
                    </a:p>
                  </a:txBody>
                  <a:tcPr anchor="ctr">
                    <a:noFill/>
                  </a:tcPr>
                </a:tc>
                <a:tc>
                  <a:txBody>
                    <a:bodyPr/>
                    <a:lstStyle/>
                    <a:p>
                      <a:pPr algn="ctr"/>
                      <a:r>
                        <a:rPr lang="en-GB" sz="1800" b="1" dirty="0" smtClean="0">
                          <a:solidFill>
                            <a:srgbClr val="FFFFFF"/>
                          </a:solidFill>
                        </a:rPr>
                        <a:t>6.4 </a:t>
                      </a:r>
                      <a:r>
                        <a:rPr lang="en-GB" sz="1800" b="1" dirty="0" err="1" smtClean="0">
                          <a:solidFill>
                            <a:srgbClr val="FFFFFF"/>
                          </a:solidFill>
                        </a:rPr>
                        <a:t>mos</a:t>
                      </a:r>
                      <a:endParaRPr lang="en-US" dirty="0"/>
                    </a:p>
                  </a:txBody>
                  <a:tcPr anchor="ctr">
                    <a:noFill/>
                  </a:tcPr>
                </a:tc>
                <a:tc>
                  <a:txBody>
                    <a:bodyPr/>
                    <a:lstStyle/>
                    <a:p>
                      <a:pPr algn="ctr"/>
                      <a:r>
                        <a:rPr lang="en-GB" sz="1800" b="1" dirty="0" smtClean="0">
                          <a:solidFill>
                            <a:srgbClr val="FFFFFF"/>
                          </a:solidFill>
                        </a:rPr>
                        <a:t> 5.0 </a:t>
                      </a:r>
                      <a:r>
                        <a:rPr lang="en-GB" sz="1800" b="1" dirty="0" err="1" smtClean="0">
                          <a:solidFill>
                            <a:srgbClr val="FFFFFF"/>
                          </a:solidFill>
                        </a:rPr>
                        <a:t>mos</a:t>
                      </a:r>
                      <a:endParaRPr lang="en-US" dirty="0"/>
                    </a:p>
                  </a:txBody>
                  <a:tcPr anchor="ctr">
                    <a:noFill/>
                  </a:tcPr>
                </a:tc>
              </a:tr>
              <a:tr h="579783">
                <a:tc>
                  <a:txBody>
                    <a:bodyPr/>
                    <a:lstStyle/>
                    <a:p>
                      <a:r>
                        <a:rPr lang="en-GB" sz="1800" b="1" dirty="0" smtClean="0">
                          <a:solidFill>
                            <a:srgbClr val="FFFFFF"/>
                          </a:solidFill>
                        </a:rPr>
                        <a:t>95% CI</a:t>
                      </a:r>
                      <a:endParaRPr lang="en-US" dirty="0"/>
                    </a:p>
                  </a:txBody>
                  <a:tcPr anchor="ctr">
                    <a:noFill/>
                  </a:tcPr>
                </a:tc>
                <a:tc>
                  <a:txBody>
                    <a:bodyPr/>
                    <a:lstStyle/>
                    <a:p>
                      <a:pPr algn="ctr"/>
                      <a:r>
                        <a:rPr lang="en-GB" sz="1800" b="1" dirty="0" smtClean="0">
                          <a:solidFill>
                            <a:srgbClr val="FFFFFF"/>
                          </a:solidFill>
                        </a:rPr>
                        <a:t>5.9-7.3</a:t>
                      </a:r>
                      <a:endParaRPr lang="en-US" dirty="0"/>
                    </a:p>
                  </a:txBody>
                  <a:tcPr anchor="ctr">
                    <a:noFill/>
                  </a:tcPr>
                </a:tc>
                <a:tc>
                  <a:txBody>
                    <a:bodyPr/>
                    <a:lstStyle/>
                    <a:p>
                      <a:pPr algn="ctr"/>
                      <a:r>
                        <a:rPr lang="en-GB" sz="1800" b="1" dirty="0" smtClean="0">
                          <a:solidFill>
                            <a:srgbClr val="FFFFFF"/>
                          </a:solidFill>
                        </a:rPr>
                        <a:t>4.4-5.8 </a:t>
                      </a:r>
                      <a:endParaRPr lang="en-US" dirty="0"/>
                    </a:p>
                  </a:txBody>
                  <a:tcPr anchor="ctr">
                    <a:noFill/>
                  </a:tcPr>
                </a:tc>
              </a:tr>
            </a:tbl>
          </a:graphicData>
        </a:graphic>
      </p:graphicFrame>
    </p:spTree>
    <p:extLst>
      <p:ext uri="{BB962C8B-B14F-4D97-AF65-F5344CB8AC3E}">
        <p14:creationId xmlns:p14="http://schemas.microsoft.com/office/powerpoint/2010/main" val="2290819548"/>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2"/>
          <p:cNvSpPr txBox="1">
            <a:spLocks noChangeArrowheads="1"/>
          </p:cNvSpPr>
          <p:nvPr/>
        </p:nvSpPr>
        <p:spPr bwMode="auto">
          <a:xfrm>
            <a:off x="228600" y="330200"/>
            <a:ext cx="8686800"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defRPr/>
            </a:pPr>
            <a:r>
              <a:rPr lang="en-US" sz="3200" dirty="0" smtClean="0">
                <a:solidFill>
                  <a:schemeClr val="tx2"/>
                </a:solidFill>
                <a:ea typeface="ＭＳ Ｐゴシック" charset="0"/>
                <a:cs typeface="ＭＳ Ｐゴシック" charset="0"/>
              </a:rPr>
              <a:t>Secondary Endpoint: </a:t>
            </a:r>
            <a:br>
              <a:rPr lang="en-US" sz="3200" dirty="0" smtClean="0">
                <a:solidFill>
                  <a:schemeClr val="tx2"/>
                </a:solidFill>
                <a:ea typeface="ＭＳ Ｐゴシック" charset="0"/>
                <a:cs typeface="ＭＳ Ｐゴシック" charset="0"/>
              </a:rPr>
            </a:br>
            <a:r>
              <a:rPr lang="en-US" sz="3200" dirty="0" smtClean="0">
                <a:solidFill>
                  <a:schemeClr val="tx2"/>
                </a:solidFill>
                <a:ea typeface="ＭＳ Ｐゴシック" charset="0"/>
                <a:cs typeface="ＭＳ Ｐゴシック" charset="0"/>
              </a:rPr>
              <a:t>Progression</a:t>
            </a:r>
            <a:r>
              <a:rPr kumimoji="0" lang="en-US" sz="3200" b="1" i="0" u="none" strike="noStrike" kern="1200" cap="none" spc="0" normalizeH="0" baseline="0" noProof="0" dirty="0" smtClean="0">
                <a:ln>
                  <a:noFill/>
                </a:ln>
                <a:solidFill>
                  <a:schemeClr val="tx2"/>
                </a:solidFill>
                <a:effectLst/>
                <a:uLnTx/>
                <a:uFillTx/>
                <a:latin typeface="Arial" charset="0"/>
                <a:ea typeface="ＭＳ Ｐゴシック" charset="0"/>
                <a:cs typeface="ＭＳ Ｐゴシック" charset="0"/>
              </a:rPr>
              <a:t>-Free Survival</a:t>
            </a:r>
            <a:r>
              <a:rPr lang="en-US" sz="3200" dirty="0" smtClean="0">
                <a:solidFill>
                  <a:schemeClr val="tx2"/>
                </a:solidFill>
                <a:ea typeface="ＭＳ Ｐゴシック" charset="0"/>
                <a:cs typeface="ＭＳ Ｐゴシック" charset="0"/>
              </a:rPr>
              <a:t> (PFS)</a:t>
            </a:r>
            <a:endParaRPr kumimoji="0" lang="en-US" sz="3200" b="1" i="0" u="none" strike="noStrike" kern="1200" cap="none" spc="0" normalizeH="0" baseline="0" noProof="0" dirty="0">
              <a:ln>
                <a:noFill/>
              </a:ln>
              <a:solidFill>
                <a:schemeClr val="tx2"/>
              </a:solidFill>
              <a:effectLst/>
              <a:uLnTx/>
              <a:uFillTx/>
              <a:latin typeface="Arial" charset="0"/>
              <a:ea typeface="ＭＳ Ｐゴシック" charset="0"/>
              <a:cs typeface="ＭＳ Ｐゴシック" charset="0"/>
            </a:endParaRPr>
          </a:p>
        </p:txBody>
      </p:sp>
      <p:sp>
        <p:nvSpPr>
          <p:cNvPr id="33" name="TextBox 32"/>
          <p:cNvSpPr txBox="1"/>
          <p:nvPr/>
        </p:nvSpPr>
        <p:spPr>
          <a:xfrm>
            <a:off x="348606" y="6431630"/>
            <a:ext cx="3651661" cy="276999"/>
          </a:xfrm>
          <a:prstGeom prst="rect">
            <a:avLst/>
          </a:prstGeom>
          <a:noFill/>
        </p:spPr>
        <p:txBody>
          <a:bodyPr wrap="none" rtlCol="0">
            <a:spAutoFit/>
          </a:bodyPr>
          <a:lstStyle/>
          <a:p>
            <a:pPr algn="l"/>
            <a:r>
              <a:rPr lang="en-US" sz="1200" dirty="0" err="1" smtClean="0"/>
              <a:t>Grothey</a:t>
            </a:r>
            <a:r>
              <a:rPr lang="en-US" sz="1200" dirty="0" smtClean="0"/>
              <a:t> A, et al. </a:t>
            </a:r>
            <a:r>
              <a:rPr lang="en-US" sz="1200" i="1" dirty="0" smtClean="0"/>
              <a:t>Lancet. </a:t>
            </a:r>
            <a:r>
              <a:rPr lang="en-US" sz="1200" dirty="0" smtClean="0"/>
              <a:t>2013;381(9863):303-12.</a:t>
            </a:r>
            <a:endParaRPr lang="en-US" sz="1200" dirty="0"/>
          </a:p>
        </p:txBody>
      </p:sp>
      <p:sp>
        <p:nvSpPr>
          <p:cNvPr id="35" name="TextBox 34"/>
          <p:cNvSpPr txBox="1"/>
          <p:nvPr/>
        </p:nvSpPr>
        <p:spPr>
          <a:xfrm>
            <a:off x="1192224" y="3774919"/>
            <a:ext cx="6763231" cy="707886"/>
          </a:xfrm>
          <a:prstGeom prst="rect">
            <a:avLst/>
          </a:prstGeom>
          <a:noFill/>
        </p:spPr>
        <p:txBody>
          <a:bodyPr wrap="square" rtlCol="0">
            <a:spAutoFit/>
          </a:bodyPr>
          <a:lstStyle/>
          <a:p>
            <a:r>
              <a:rPr lang="en-GB" sz="2000" b="1" dirty="0" smtClean="0">
                <a:solidFill>
                  <a:srgbClr val="FFFFFF"/>
                </a:solidFill>
              </a:rPr>
              <a:t>Hazard ratio: </a:t>
            </a:r>
            <a:r>
              <a:rPr lang="en-GB" sz="2000" b="1" dirty="0" smtClean="0">
                <a:solidFill>
                  <a:schemeClr val="tx2"/>
                </a:solidFill>
              </a:rPr>
              <a:t>0.49</a:t>
            </a:r>
            <a:r>
              <a:rPr lang="en-GB" sz="2000" b="1" dirty="0" smtClean="0">
                <a:solidFill>
                  <a:srgbClr val="FFFFFF"/>
                </a:solidFill>
              </a:rPr>
              <a:t> </a:t>
            </a:r>
            <a:r>
              <a:rPr lang="en-GB" sz="1600" b="1" dirty="0" smtClean="0">
                <a:solidFill>
                  <a:srgbClr val="FFFFFF"/>
                </a:solidFill>
              </a:rPr>
              <a:t>(95% CI: 0.42-0.58)</a:t>
            </a:r>
          </a:p>
          <a:p>
            <a:r>
              <a:rPr lang="en-GB" sz="1600" b="1" dirty="0" smtClean="0">
                <a:solidFill>
                  <a:srgbClr val="FFFFFF"/>
                </a:solidFill>
              </a:rPr>
              <a:t>           </a:t>
            </a:r>
            <a:r>
              <a:rPr lang="en-GB" sz="2000" b="1" dirty="0" smtClean="0">
                <a:solidFill>
                  <a:srgbClr val="FFFFFF"/>
                </a:solidFill>
              </a:rPr>
              <a:t>1-sided </a:t>
            </a:r>
            <a:r>
              <a:rPr lang="en-GB" sz="2000" i="1" dirty="0">
                <a:solidFill>
                  <a:srgbClr val="FFFFFF"/>
                </a:solidFill>
              </a:rPr>
              <a:t>p</a:t>
            </a:r>
            <a:r>
              <a:rPr lang="en-GB" sz="2000" b="1" i="1" dirty="0" smtClean="0">
                <a:solidFill>
                  <a:srgbClr val="FFFFFF"/>
                </a:solidFill>
              </a:rPr>
              <a:t> </a:t>
            </a:r>
            <a:r>
              <a:rPr lang="en-GB" sz="2000" dirty="0" smtClean="0">
                <a:solidFill>
                  <a:srgbClr val="FFFFFF"/>
                </a:solidFill>
              </a:rPr>
              <a:t>value: &lt;0.000001 </a:t>
            </a:r>
            <a:endParaRPr lang="en-GB" sz="1600" dirty="0">
              <a:solidFill>
                <a:srgbClr val="FFFFFF"/>
              </a:solidFill>
            </a:endParaRPr>
          </a:p>
        </p:txBody>
      </p:sp>
      <p:graphicFrame>
        <p:nvGraphicFramePr>
          <p:cNvPr id="37" name="Table 36"/>
          <p:cNvGraphicFramePr>
            <a:graphicFrameLocks noGrp="1"/>
          </p:cNvGraphicFramePr>
          <p:nvPr>
            <p:extLst>
              <p:ext uri="{D42A27DB-BD31-4B8C-83A1-F6EECF244321}">
                <p14:modId xmlns:p14="http://schemas.microsoft.com/office/powerpoint/2010/main" val="2908678368"/>
              </p:ext>
            </p:extLst>
          </p:nvPr>
        </p:nvGraphicFramePr>
        <p:xfrm>
          <a:off x="1274150" y="1841111"/>
          <a:ext cx="6637131" cy="1799646"/>
        </p:xfrm>
        <a:graphic>
          <a:graphicData uri="http://schemas.openxmlformats.org/drawingml/2006/table">
            <a:tbl>
              <a:tblPr firstRow="1" bandRow="1">
                <a:tableStyleId>{5C22544A-7EE6-4342-B048-85BDC9FD1C3A}</a:tableStyleId>
              </a:tblPr>
              <a:tblGrid>
                <a:gridCol w="2212377"/>
                <a:gridCol w="2212377"/>
                <a:gridCol w="2212377"/>
              </a:tblGrid>
              <a:tr h="579783">
                <a:tc>
                  <a:txBody>
                    <a:bodyPr/>
                    <a:lstStyle/>
                    <a:p>
                      <a:endParaRPr lang="en-US" dirty="0"/>
                    </a:p>
                  </a:txBody>
                  <a:tcPr anchor="b">
                    <a:solidFill>
                      <a:srgbClr val="009AD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b="1" dirty="0" err="1" smtClean="0">
                          <a:solidFill>
                            <a:srgbClr val="FFFFFF"/>
                          </a:solidFill>
                        </a:rPr>
                        <a:t>Regorafenib</a:t>
                      </a:r>
                      <a:r>
                        <a:rPr lang="en-GB" sz="1800" b="1" dirty="0" smtClean="0">
                          <a:solidFill>
                            <a:srgbClr val="FFFFFF"/>
                          </a:solidFill>
                        </a:rPr>
                        <a:t/>
                      </a:r>
                      <a:br>
                        <a:rPr lang="en-GB" sz="1800" b="1" dirty="0" smtClean="0">
                          <a:solidFill>
                            <a:srgbClr val="FFFFFF"/>
                          </a:solidFill>
                        </a:rPr>
                      </a:br>
                      <a:r>
                        <a:rPr lang="en-US" sz="1800" b="1" dirty="0" smtClean="0">
                          <a:solidFill>
                            <a:srgbClr val="FFFFFF"/>
                          </a:solidFill>
                        </a:rPr>
                        <a:t> (</a:t>
                      </a:r>
                      <a:r>
                        <a:rPr lang="en-US" sz="1800" b="1" dirty="0" err="1" smtClean="0">
                          <a:solidFill>
                            <a:srgbClr val="FFFFFF"/>
                          </a:solidFill>
                        </a:rPr>
                        <a:t>n</a:t>
                      </a:r>
                      <a:r>
                        <a:rPr lang="en-US" sz="1800" b="1" dirty="0" smtClean="0">
                          <a:solidFill>
                            <a:srgbClr val="FFFFFF"/>
                          </a:solidFill>
                        </a:rPr>
                        <a:t> = 505)</a:t>
                      </a:r>
                      <a:endParaRPr lang="en-US" dirty="0" smtClean="0"/>
                    </a:p>
                  </a:txBody>
                  <a:tcPr anchor="b">
                    <a:solidFill>
                      <a:srgbClr val="009AD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b="1" dirty="0" smtClean="0">
                          <a:solidFill>
                            <a:srgbClr val="FFFFFF"/>
                          </a:solidFill>
                        </a:rPr>
                        <a:t> Placebo</a:t>
                      </a:r>
                      <a:br>
                        <a:rPr lang="en-GB" sz="1800" b="1" dirty="0" smtClean="0">
                          <a:solidFill>
                            <a:srgbClr val="FFFFFF"/>
                          </a:solidFill>
                        </a:rPr>
                      </a:br>
                      <a:r>
                        <a:rPr lang="en-US" sz="1800" b="1" dirty="0" smtClean="0">
                          <a:solidFill>
                            <a:srgbClr val="FFFFFF"/>
                          </a:solidFill>
                        </a:rPr>
                        <a:t> (</a:t>
                      </a:r>
                      <a:r>
                        <a:rPr lang="en-US" sz="1800" b="1" dirty="0" err="1" smtClean="0">
                          <a:solidFill>
                            <a:srgbClr val="FFFFFF"/>
                          </a:solidFill>
                        </a:rPr>
                        <a:t>n</a:t>
                      </a:r>
                      <a:r>
                        <a:rPr lang="en-US" sz="1800" b="1" dirty="0" smtClean="0">
                          <a:solidFill>
                            <a:srgbClr val="FFFFFF"/>
                          </a:solidFill>
                        </a:rPr>
                        <a:t> = 255)</a:t>
                      </a:r>
                      <a:endParaRPr lang="en-US" dirty="0" smtClean="0"/>
                    </a:p>
                  </a:txBody>
                  <a:tcPr anchor="b">
                    <a:solidFill>
                      <a:srgbClr val="009ADA"/>
                    </a:solidFill>
                  </a:tcPr>
                </a:tc>
              </a:tr>
              <a:tr h="579783">
                <a:tc>
                  <a:txBody>
                    <a:bodyPr/>
                    <a:lstStyle/>
                    <a:p>
                      <a:r>
                        <a:rPr lang="en-GB" sz="1800" b="1" dirty="0" smtClean="0">
                          <a:solidFill>
                            <a:srgbClr val="FFFFFF"/>
                          </a:solidFill>
                        </a:rPr>
                        <a:t>Median</a:t>
                      </a:r>
                      <a:r>
                        <a:rPr lang="en-US" sz="1800" b="1" dirty="0" smtClean="0">
                          <a:solidFill>
                            <a:srgbClr val="FFFFFF"/>
                          </a:solidFill>
                        </a:rPr>
                        <a:t> PFS</a:t>
                      </a:r>
                      <a:endParaRPr lang="en-US" dirty="0"/>
                    </a:p>
                  </a:txBody>
                  <a:tcPr anchor="ctr">
                    <a:noFill/>
                  </a:tcPr>
                </a:tc>
                <a:tc>
                  <a:txBody>
                    <a:bodyPr/>
                    <a:lstStyle/>
                    <a:p>
                      <a:pPr algn="ctr"/>
                      <a:r>
                        <a:rPr lang="en-GB" sz="1800" b="1" dirty="0" smtClean="0">
                          <a:solidFill>
                            <a:srgbClr val="FFFFFF"/>
                          </a:solidFill>
                        </a:rPr>
                        <a:t>1.9 </a:t>
                      </a:r>
                      <a:r>
                        <a:rPr lang="en-GB" sz="1800" b="1" dirty="0" err="1" smtClean="0">
                          <a:solidFill>
                            <a:srgbClr val="FFFFFF"/>
                          </a:solidFill>
                        </a:rPr>
                        <a:t>mos</a:t>
                      </a:r>
                      <a:endParaRPr lang="en-US" dirty="0"/>
                    </a:p>
                  </a:txBody>
                  <a:tcPr anchor="ctr">
                    <a:noFill/>
                  </a:tcPr>
                </a:tc>
                <a:tc>
                  <a:txBody>
                    <a:bodyPr/>
                    <a:lstStyle/>
                    <a:p>
                      <a:pPr algn="ctr"/>
                      <a:r>
                        <a:rPr lang="en-GB" sz="1800" b="1" dirty="0" smtClean="0">
                          <a:solidFill>
                            <a:srgbClr val="FFFFFF"/>
                          </a:solidFill>
                        </a:rPr>
                        <a:t> 1.7 </a:t>
                      </a:r>
                      <a:r>
                        <a:rPr lang="en-GB" sz="1800" b="1" dirty="0" err="1" smtClean="0">
                          <a:solidFill>
                            <a:srgbClr val="FFFFFF"/>
                          </a:solidFill>
                        </a:rPr>
                        <a:t>mos</a:t>
                      </a:r>
                      <a:endParaRPr lang="en-US" dirty="0"/>
                    </a:p>
                  </a:txBody>
                  <a:tcPr anchor="ctr">
                    <a:noFill/>
                  </a:tcPr>
                </a:tc>
              </a:tr>
              <a:tr h="579783">
                <a:tc>
                  <a:txBody>
                    <a:bodyPr/>
                    <a:lstStyle/>
                    <a:p>
                      <a:r>
                        <a:rPr lang="en-GB" sz="1800" b="1" dirty="0" smtClean="0">
                          <a:solidFill>
                            <a:srgbClr val="FFFFFF"/>
                          </a:solidFill>
                        </a:rPr>
                        <a:t>95% CI</a:t>
                      </a:r>
                      <a:endParaRPr lang="en-US" dirty="0"/>
                    </a:p>
                  </a:txBody>
                  <a:tcPr anchor="ctr">
                    <a:noFill/>
                  </a:tcPr>
                </a:tc>
                <a:tc>
                  <a:txBody>
                    <a:bodyPr/>
                    <a:lstStyle/>
                    <a:p>
                      <a:pPr algn="ctr"/>
                      <a:r>
                        <a:rPr lang="en-GB" sz="1800" b="1" dirty="0" smtClean="0">
                          <a:solidFill>
                            <a:srgbClr val="FFFFFF"/>
                          </a:solidFill>
                        </a:rPr>
                        <a:t>1.9-2.1</a:t>
                      </a:r>
                      <a:endParaRPr lang="en-US" dirty="0"/>
                    </a:p>
                  </a:txBody>
                  <a:tcPr anchor="ctr">
                    <a:noFill/>
                  </a:tcPr>
                </a:tc>
                <a:tc>
                  <a:txBody>
                    <a:bodyPr/>
                    <a:lstStyle/>
                    <a:p>
                      <a:pPr algn="ctr"/>
                      <a:r>
                        <a:rPr lang="en-GB" sz="1800" b="1" dirty="0" smtClean="0">
                          <a:solidFill>
                            <a:srgbClr val="FFFFFF"/>
                          </a:solidFill>
                        </a:rPr>
                        <a:t>1.7-1.7 </a:t>
                      </a:r>
                      <a:endParaRPr lang="en-US" dirty="0"/>
                    </a:p>
                  </a:txBody>
                  <a:tcPr anchor="ctr">
                    <a:noFill/>
                  </a:tcPr>
                </a:tc>
              </a:tr>
            </a:tbl>
          </a:graphicData>
        </a:graphic>
      </p:graphicFrame>
    </p:spTree>
    <p:extLst>
      <p:ext uri="{BB962C8B-B14F-4D97-AF65-F5344CB8AC3E}">
        <p14:creationId xmlns:p14="http://schemas.microsoft.com/office/powerpoint/2010/main" val="3297827980"/>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Table 56"/>
          <p:cNvGraphicFramePr>
            <a:graphicFrameLocks noGrp="1"/>
          </p:cNvGraphicFramePr>
          <p:nvPr>
            <p:extLst>
              <p:ext uri="{D42A27DB-BD31-4B8C-83A1-F6EECF244321}">
                <p14:modId xmlns:p14="http://schemas.microsoft.com/office/powerpoint/2010/main" val="2394941518"/>
              </p:ext>
            </p:extLst>
          </p:nvPr>
        </p:nvGraphicFramePr>
        <p:xfrm>
          <a:off x="903467" y="1286906"/>
          <a:ext cx="3690601" cy="4468836"/>
        </p:xfrm>
        <a:graphic>
          <a:graphicData uri="http://schemas.openxmlformats.org/drawingml/2006/table">
            <a:tbl>
              <a:tblPr firstRow="1" bandRow="1">
                <a:tableStyleId>{2D5ABB26-0587-4C30-8999-92F81FD0307C}</a:tableStyleId>
              </a:tblPr>
              <a:tblGrid>
                <a:gridCol w="2221819"/>
                <a:gridCol w="1468782"/>
              </a:tblGrid>
              <a:tr h="344658">
                <a:tc>
                  <a:txBody>
                    <a:bodyPr/>
                    <a:lstStyle/>
                    <a:p>
                      <a:endParaRPr lang="en-US" sz="1600" dirty="0">
                        <a:solidFill>
                          <a:schemeClr val="tx1"/>
                        </a:solidFill>
                      </a:endParaRPr>
                    </a:p>
                  </a:txBody>
                  <a:tcPr marL="45720" marR="45720"/>
                </a:tc>
                <a:tc>
                  <a:txBody>
                    <a:bodyPr/>
                    <a:lstStyle/>
                    <a:p>
                      <a:endParaRPr lang="en-US" sz="1600" dirty="0">
                        <a:solidFill>
                          <a:schemeClr val="tx1"/>
                        </a:solidFill>
                      </a:endParaRPr>
                    </a:p>
                  </a:txBody>
                  <a:tcPr marL="45720" marR="45720"/>
                </a:tc>
              </a:tr>
              <a:tr h="344658">
                <a:tc rowSpan="2">
                  <a:txBody>
                    <a:bodyPr/>
                    <a:lstStyle/>
                    <a:p>
                      <a:r>
                        <a:rPr lang="en-US" sz="1600" dirty="0" smtClean="0">
                          <a:solidFill>
                            <a:schemeClr val="tx1"/>
                          </a:solidFill>
                        </a:rPr>
                        <a:t>Time from first</a:t>
                      </a:r>
                      <a:r>
                        <a:rPr lang="en-US" sz="1600" baseline="0" dirty="0" smtClean="0">
                          <a:solidFill>
                            <a:schemeClr val="tx1"/>
                          </a:solidFill>
                        </a:rPr>
                        <a:t> diagnosis of </a:t>
                      </a:r>
                      <a:br>
                        <a:rPr lang="en-US" sz="1600" baseline="0" dirty="0" smtClean="0">
                          <a:solidFill>
                            <a:schemeClr val="tx1"/>
                          </a:solidFill>
                        </a:rPr>
                      </a:br>
                      <a:r>
                        <a:rPr lang="en-US" sz="1600" baseline="0" dirty="0" smtClean="0">
                          <a:solidFill>
                            <a:schemeClr val="tx1"/>
                          </a:solidFill>
                        </a:rPr>
                        <a:t>metastatic </a:t>
                      </a:r>
                      <a:br>
                        <a:rPr lang="en-US" sz="1600" baseline="0" dirty="0" smtClean="0">
                          <a:solidFill>
                            <a:schemeClr val="tx1"/>
                          </a:solidFill>
                        </a:rPr>
                      </a:br>
                      <a:r>
                        <a:rPr lang="en-US" sz="1600" baseline="0" dirty="0" smtClean="0">
                          <a:solidFill>
                            <a:schemeClr val="tx1"/>
                          </a:solidFill>
                        </a:rPr>
                        <a:t>disease to randomization</a:t>
                      </a:r>
                      <a:endParaRPr lang="en-US" sz="1600" dirty="0">
                        <a:solidFill>
                          <a:schemeClr val="tx1"/>
                        </a:solidFill>
                      </a:endParaRPr>
                    </a:p>
                  </a:txBody>
                  <a:tcPr marL="45720" marR="45720">
                    <a:lnB w="6350" cap="flat" cmpd="sng" algn="ctr">
                      <a:noFill/>
                      <a:prstDash val="solid"/>
                      <a:round/>
                      <a:headEnd type="none" w="med" len="med"/>
                      <a:tailEnd type="none" w="med" len="med"/>
                    </a:lnB>
                  </a:tcPr>
                </a:tc>
                <a:tc>
                  <a:txBody>
                    <a:bodyPr/>
                    <a:lstStyle/>
                    <a:p>
                      <a:r>
                        <a:rPr lang="en-US" sz="1600" dirty="0" smtClean="0">
                          <a:solidFill>
                            <a:schemeClr val="tx1"/>
                          </a:solidFill>
                        </a:rPr>
                        <a:t>&lt;18</a:t>
                      </a:r>
                      <a:r>
                        <a:rPr lang="en-US" sz="1600" baseline="0" dirty="0" smtClean="0">
                          <a:solidFill>
                            <a:schemeClr val="tx1"/>
                          </a:solidFill>
                        </a:rPr>
                        <a:t> months</a:t>
                      </a:r>
                      <a:endParaRPr lang="en-US" sz="1600" dirty="0">
                        <a:solidFill>
                          <a:schemeClr val="tx1"/>
                        </a:solidFill>
                      </a:endParaRPr>
                    </a:p>
                  </a:txBody>
                  <a:tcPr marL="45720" marR="45720"/>
                </a:tc>
              </a:tr>
              <a:tr h="344658">
                <a:tc vMerge="1">
                  <a:txBody>
                    <a:bodyPr/>
                    <a:lstStyle/>
                    <a:p>
                      <a:endParaRPr lang="en-US" sz="1600" dirty="0">
                        <a:solidFill>
                          <a:schemeClr val="bg1"/>
                        </a:solidFill>
                      </a:endParaRPr>
                    </a:p>
                  </a:txBody>
                  <a:tcPr/>
                </a:tc>
                <a:tc>
                  <a:txBody>
                    <a:bodyPr/>
                    <a:lstStyle/>
                    <a:p>
                      <a:r>
                        <a:rPr lang="en-US" sz="1600" dirty="0" smtClean="0">
                          <a:solidFill>
                            <a:schemeClr val="tx1"/>
                          </a:solidFill>
                        </a:rPr>
                        <a:t>≥18 months</a:t>
                      </a:r>
                      <a:endParaRPr lang="en-US" sz="1600" dirty="0">
                        <a:solidFill>
                          <a:schemeClr val="tx1"/>
                        </a:solidFill>
                      </a:endParaRPr>
                    </a:p>
                  </a:txBody>
                  <a:tcPr marL="45720" marR="45720" anchor="ctr">
                    <a:lnB w="6350" cap="flat" cmpd="sng" algn="ctr">
                      <a:noFill/>
                      <a:prstDash val="solid"/>
                      <a:round/>
                      <a:headEnd type="none" w="med" len="med"/>
                      <a:tailEnd type="none" w="med" len="med"/>
                    </a:lnB>
                  </a:tcPr>
                </a:tc>
              </a:tr>
              <a:tr h="344658">
                <a:tc rowSpan="2">
                  <a:txBody>
                    <a:bodyPr/>
                    <a:lstStyle/>
                    <a:p>
                      <a:r>
                        <a:rPr lang="en-US" sz="1600" dirty="0" smtClean="0">
                          <a:solidFill>
                            <a:schemeClr val="tx1"/>
                          </a:solidFill>
                        </a:rPr>
                        <a:t>Prior </a:t>
                      </a:r>
                      <a:br>
                        <a:rPr lang="en-US" sz="1600" dirty="0" smtClean="0">
                          <a:solidFill>
                            <a:schemeClr val="tx1"/>
                          </a:solidFill>
                        </a:rPr>
                      </a:br>
                      <a:r>
                        <a:rPr lang="en-US" sz="1600" dirty="0" smtClean="0">
                          <a:solidFill>
                            <a:schemeClr val="tx1"/>
                          </a:solidFill>
                        </a:rPr>
                        <a:t>anticancer </a:t>
                      </a:r>
                      <a:br>
                        <a:rPr lang="en-US" sz="1600" dirty="0" smtClean="0">
                          <a:solidFill>
                            <a:schemeClr val="tx1"/>
                          </a:solidFill>
                        </a:rPr>
                      </a:br>
                      <a:r>
                        <a:rPr lang="en-US" sz="1600" dirty="0" smtClean="0">
                          <a:solidFill>
                            <a:schemeClr val="tx1"/>
                          </a:solidFill>
                        </a:rPr>
                        <a:t>treatment</a:t>
                      </a:r>
                      <a:endParaRPr lang="en-US" sz="1600" dirty="0">
                        <a:solidFill>
                          <a:schemeClr val="tx1"/>
                        </a:solidFill>
                      </a:endParaRPr>
                    </a:p>
                  </a:txBody>
                  <a:tcPr marL="45720" marR="45720">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r>
                        <a:rPr lang="en-US" sz="1600" dirty="0" smtClean="0">
                          <a:solidFill>
                            <a:schemeClr val="tx1"/>
                          </a:solidFill>
                        </a:rPr>
                        <a:t>F, Ox, </a:t>
                      </a:r>
                      <a:r>
                        <a:rPr lang="en-US" sz="1600" dirty="0" err="1" smtClean="0">
                          <a:solidFill>
                            <a:schemeClr val="tx1"/>
                          </a:solidFill>
                        </a:rPr>
                        <a:t>Iri</a:t>
                      </a:r>
                      <a:r>
                        <a:rPr lang="en-US" sz="1600" dirty="0" smtClean="0">
                          <a:solidFill>
                            <a:schemeClr val="tx1"/>
                          </a:solidFill>
                        </a:rPr>
                        <a:t>, Bev</a:t>
                      </a:r>
                      <a:endParaRPr lang="en-US" sz="1600" dirty="0">
                        <a:solidFill>
                          <a:schemeClr val="tx1"/>
                        </a:solidFill>
                      </a:endParaRPr>
                    </a:p>
                  </a:txBody>
                  <a:tcPr marL="45720" marR="45720">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r>
              <a:tr h="344658">
                <a:tc vMerge="1">
                  <a:txBody>
                    <a:bodyPr/>
                    <a:lstStyle/>
                    <a:p>
                      <a:endParaRPr lang="en-US" sz="1600" dirty="0">
                        <a:solidFill>
                          <a:schemeClr val="bg1"/>
                        </a:solidFill>
                      </a:endParaRPr>
                    </a:p>
                  </a:txBody>
                  <a:tcPr/>
                </a:tc>
                <a:tc>
                  <a:txBody>
                    <a:bodyPr/>
                    <a:lstStyle/>
                    <a:p>
                      <a:r>
                        <a:rPr lang="en-US" sz="1600" dirty="0" smtClean="0">
                          <a:solidFill>
                            <a:schemeClr val="tx1"/>
                          </a:solidFill>
                        </a:rPr>
                        <a:t>F, Ox, </a:t>
                      </a:r>
                      <a:r>
                        <a:rPr lang="en-US" sz="1600" dirty="0" err="1" smtClean="0">
                          <a:solidFill>
                            <a:schemeClr val="tx1"/>
                          </a:solidFill>
                        </a:rPr>
                        <a:t>Iri</a:t>
                      </a:r>
                      <a:r>
                        <a:rPr lang="en-US" sz="1600" dirty="0" smtClean="0">
                          <a:solidFill>
                            <a:schemeClr val="tx1"/>
                          </a:solidFill>
                        </a:rPr>
                        <a:t>, Bev, anti-EGFR</a:t>
                      </a:r>
                      <a:endParaRPr lang="en-US" sz="1600" dirty="0">
                        <a:solidFill>
                          <a:schemeClr val="tx1"/>
                        </a:solidFill>
                      </a:endParaRPr>
                    </a:p>
                  </a:txBody>
                  <a:tcPr marL="45720" marR="45720">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r>
              <a:tr h="344658">
                <a:tc rowSpan="2">
                  <a:txBody>
                    <a:bodyPr/>
                    <a:lstStyle/>
                    <a:p>
                      <a:r>
                        <a:rPr lang="en-US" sz="1600" dirty="0" smtClean="0">
                          <a:solidFill>
                            <a:schemeClr val="tx1"/>
                          </a:solidFill>
                        </a:rPr>
                        <a:t>Prior treatment </a:t>
                      </a:r>
                      <a:br>
                        <a:rPr lang="en-US" sz="1600" dirty="0" smtClean="0">
                          <a:solidFill>
                            <a:schemeClr val="tx1"/>
                          </a:solidFill>
                        </a:rPr>
                      </a:br>
                      <a:r>
                        <a:rPr lang="en-US" sz="1600" dirty="0" smtClean="0">
                          <a:solidFill>
                            <a:schemeClr val="tx1"/>
                          </a:solidFill>
                        </a:rPr>
                        <a:t>lines for </a:t>
                      </a:r>
                      <a:br>
                        <a:rPr lang="en-US" sz="1600" dirty="0" smtClean="0">
                          <a:solidFill>
                            <a:schemeClr val="tx1"/>
                          </a:solidFill>
                        </a:rPr>
                      </a:br>
                      <a:r>
                        <a:rPr lang="en-US" sz="1600" dirty="0" smtClean="0">
                          <a:solidFill>
                            <a:schemeClr val="tx1"/>
                          </a:solidFill>
                        </a:rPr>
                        <a:t>metastatic </a:t>
                      </a:r>
                      <a:br>
                        <a:rPr lang="en-US" sz="1600" dirty="0" smtClean="0">
                          <a:solidFill>
                            <a:schemeClr val="tx1"/>
                          </a:solidFill>
                        </a:rPr>
                      </a:br>
                      <a:r>
                        <a:rPr lang="en-US" sz="1600" dirty="0" smtClean="0">
                          <a:solidFill>
                            <a:schemeClr val="tx1"/>
                          </a:solidFill>
                        </a:rPr>
                        <a:t>disease</a:t>
                      </a:r>
                      <a:endParaRPr lang="en-US" sz="1600" dirty="0">
                        <a:solidFill>
                          <a:schemeClr val="tx1"/>
                        </a:solidFill>
                      </a:endParaRPr>
                    </a:p>
                  </a:txBody>
                  <a:tcPr marL="45720" marR="45720">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r>
                        <a:rPr lang="en-US" sz="1600" dirty="0" smtClean="0">
                          <a:solidFill>
                            <a:schemeClr val="tx1"/>
                          </a:solidFill>
                        </a:rPr>
                        <a:t>≤3</a:t>
                      </a:r>
                      <a:endParaRPr lang="en-US" sz="1600" dirty="0">
                        <a:solidFill>
                          <a:schemeClr val="tx1"/>
                        </a:solidFill>
                      </a:endParaRPr>
                    </a:p>
                  </a:txBody>
                  <a:tcPr marL="45720" marR="45720">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r>
              <a:tr h="344658">
                <a:tc vMerge="1">
                  <a:txBody>
                    <a:bodyPr/>
                    <a:lstStyle/>
                    <a:p>
                      <a:endParaRPr lang="en-US" sz="1600" dirty="0">
                        <a:solidFill>
                          <a:schemeClr val="bg1"/>
                        </a:solidFill>
                      </a:endParaRPr>
                    </a:p>
                  </a:txBody>
                  <a:tcPr/>
                </a:tc>
                <a:tc>
                  <a:txBody>
                    <a:bodyPr/>
                    <a:lstStyle/>
                    <a:p>
                      <a:r>
                        <a:rPr lang="en-US" sz="1600" dirty="0" smtClean="0">
                          <a:solidFill>
                            <a:schemeClr val="tx1"/>
                          </a:solidFill>
                        </a:rPr>
                        <a:t>&gt;3</a:t>
                      </a:r>
                      <a:endParaRPr lang="en-US" sz="1600" dirty="0">
                        <a:solidFill>
                          <a:schemeClr val="tx1"/>
                        </a:solidFill>
                      </a:endParaRPr>
                    </a:p>
                  </a:txBody>
                  <a:tcPr marL="45720" marR="4572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r>
              <a:tr h="344658">
                <a:tc rowSpan="2">
                  <a:txBody>
                    <a:bodyPr/>
                    <a:lstStyle/>
                    <a:p>
                      <a:r>
                        <a:rPr lang="en-US" sz="1600" i="1" dirty="0" smtClean="0">
                          <a:solidFill>
                            <a:schemeClr val="tx1"/>
                          </a:solidFill>
                        </a:rPr>
                        <a:t>KRAS</a:t>
                      </a:r>
                      <a:r>
                        <a:rPr lang="en-US" sz="1600" dirty="0" smtClean="0">
                          <a:solidFill>
                            <a:schemeClr val="tx1"/>
                          </a:solidFill>
                        </a:rPr>
                        <a:t> mutation </a:t>
                      </a:r>
                      <a:br>
                        <a:rPr lang="en-US" sz="1600" dirty="0" smtClean="0">
                          <a:solidFill>
                            <a:schemeClr val="tx1"/>
                          </a:solidFill>
                        </a:rPr>
                      </a:br>
                      <a:r>
                        <a:rPr lang="en-US" sz="1600" dirty="0" smtClean="0">
                          <a:solidFill>
                            <a:schemeClr val="tx1"/>
                          </a:solidFill>
                        </a:rPr>
                        <a:t>status </a:t>
                      </a:r>
                    </a:p>
                    <a:p>
                      <a:r>
                        <a:rPr lang="en-US" sz="1600" dirty="0" smtClean="0">
                          <a:solidFill>
                            <a:schemeClr val="tx1"/>
                          </a:solidFill>
                        </a:rPr>
                        <a:t>(historical)</a:t>
                      </a:r>
                      <a:endParaRPr lang="en-US" sz="1600" dirty="0">
                        <a:solidFill>
                          <a:schemeClr val="tx1"/>
                        </a:solidFill>
                      </a:endParaRPr>
                    </a:p>
                  </a:txBody>
                  <a:tcPr marL="45720" marR="45720">
                    <a:lnT w="6350" cap="flat" cmpd="sng" algn="ctr">
                      <a:noFill/>
                      <a:prstDash val="solid"/>
                      <a:round/>
                      <a:headEnd type="none" w="med" len="med"/>
                      <a:tailEnd type="none" w="med" len="med"/>
                    </a:lnT>
                  </a:tcPr>
                </a:tc>
                <a:tc>
                  <a:txBody>
                    <a:bodyPr/>
                    <a:lstStyle/>
                    <a:p>
                      <a:r>
                        <a:rPr lang="en-US" sz="1600" dirty="0" smtClean="0">
                          <a:solidFill>
                            <a:schemeClr val="tx1"/>
                          </a:solidFill>
                        </a:rPr>
                        <a:t>N</a:t>
                      </a:r>
                      <a:endParaRPr lang="en-US" sz="1600" dirty="0">
                        <a:solidFill>
                          <a:schemeClr val="tx1"/>
                        </a:solidFill>
                      </a:endParaRPr>
                    </a:p>
                  </a:txBody>
                  <a:tcPr marL="45720" marR="45720">
                    <a:lnT w="6350" cap="flat" cmpd="sng" algn="ctr">
                      <a:noFill/>
                      <a:prstDash val="solid"/>
                      <a:round/>
                      <a:headEnd type="none" w="med" len="med"/>
                      <a:tailEnd type="none" w="med" len="med"/>
                    </a:lnT>
                  </a:tcPr>
                </a:tc>
              </a:tr>
              <a:tr h="344658">
                <a:tc vMerge="1">
                  <a:txBody>
                    <a:bodyPr/>
                    <a:lstStyle/>
                    <a:p>
                      <a:endParaRPr lang="en-US" sz="1600" dirty="0">
                        <a:solidFill>
                          <a:schemeClr val="bg1"/>
                        </a:solidFill>
                      </a:endParaRPr>
                    </a:p>
                  </a:txBody>
                  <a:tcPr/>
                </a:tc>
                <a:tc>
                  <a:txBody>
                    <a:bodyPr/>
                    <a:lstStyle/>
                    <a:p>
                      <a:r>
                        <a:rPr lang="en-US" sz="1600" dirty="0" smtClean="0">
                          <a:solidFill>
                            <a:schemeClr val="tx1"/>
                          </a:solidFill>
                        </a:rPr>
                        <a:t>Y</a:t>
                      </a:r>
                      <a:endParaRPr lang="en-US" sz="1600" dirty="0">
                        <a:solidFill>
                          <a:schemeClr val="tx1"/>
                        </a:solidFill>
                      </a:endParaRPr>
                    </a:p>
                  </a:txBody>
                  <a:tcPr marL="45720" marR="45720" anchor="ctr"/>
                </a:tc>
              </a:tr>
            </a:tbl>
          </a:graphicData>
        </a:graphic>
      </p:graphicFrame>
      <p:sp>
        <p:nvSpPr>
          <p:cNvPr id="8" name="Title 1"/>
          <p:cNvSpPr>
            <a:spLocks noGrp="1"/>
          </p:cNvSpPr>
          <p:nvPr>
            <p:ph type="title"/>
          </p:nvPr>
        </p:nvSpPr>
        <p:spPr>
          <a:xfrm>
            <a:off x="228600" y="382972"/>
            <a:ext cx="8686800" cy="587424"/>
          </a:xfrm>
        </p:spPr>
        <p:txBody>
          <a:bodyPr/>
          <a:lstStyle/>
          <a:p>
            <a:r>
              <a:rPr lang="en-US" sz="3000" dirty="0" smtClean="0"/>
              <a:t>Subgroup Analysis of PFS</a:t>
            </a:r>
            <a:br>
              <a:rPr lang="en-US" sz="3000" dirty="0" smtClean="0"/>
            </a:br>
            <a:endParaRPr lang="en-US" sz="3000" dirty="0" smtClean="0"/>
          </a:p>
        </p:txBody>
      </p:sp>
      <p:sp>
        <p:nvSpPr>
          <p:cNvPr id="5" name="TextBox 7"/>
          <p:cNvSpPr txBox="1">
            <a:spLocks noChangeArrowheads="1"/>
          </p:cNvSpPr>
          <p:nvPr/>
        </p:nvSpPr>
        <p:spPr bwMode="auto">
          <a:xfrm>
            <a:off x="882528" y="911894"/>
            <a:ext cx="7378943"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900" b="1" dirty="0" smtClean="0">
                <a:solidFill>
                  <a:srgbClr val="FFFFFF"/>
                </a:solidFill>
              </a:rPr>
              <a:t>Regorafenib benefit vs placebo is achieved across subgroups</a:t>
            </a:r>
            <a:endParaRPr lang="en-US" sz="1900" b="1" dirty="0">
              <a:solidFill>
                <a:srgbClr val="FFFFFF"/>
              </a:solidFill>
            </a:endParaRPr>
          </a:p>
        </p:txBody>
      </p:sp>
      <p:sp>
        <p:nvSpPr>
          <p:cNvPr id="84" name="Footer Placeholder 3"/>
          <p:cNvSpPr txBox="1">
            <a:spLocks/>
          </p:cNvSpPr>
          <p:nvPr/>
        </p:nvSpPr>
        <p:spPr bwMode="gray">
          <a:xfrm>
            <a:off x="6552520" y="0"/>
            <a:ext cx="2591480" cy="433387"/>
          </a:xfrm>
          <a:prstGeom prst="rect">
            <a:avLst/>
          </a:prstGeom>
        </p:spPr>
        <p:txBody>
          <a:bodyPr lIns="0" tIns="0" rIns="0" bIns="0" anchor="ctr"/>
          <a:lstStyle>
            <a:defPPr>
              <a:defRPr lang="de-DE"/>
            </a:defPPr>
            <a:lvl1pPr marL="0" algn="l" defTabSz="914400" rtl="0" eaLnBrk="0" latinLnBrk="0" hangingPunct="0">
              <a:defRPr sz="800" kern="1200">
                <a:solidFill>
                  <a:schemeClr val="tx1"/>
                </a:solidFill>
                <a:latin typeface="Arial" pitchFamily="34" charset="0"/>
                <a:ea typeface="+mn-ea"/>
                <a:cs typeface="+mn-cs"/>
              </a:defRPr>
            </a:lvl1pPr>
            <a:lvl2pPr marL="742950" indent="-285750" algn="l" defTabSz="914400" rtl="0" eaLnBrk="0" latinLnBrk="0" hangingPunct="0">
              <a:defRPr sz="1800" kern="1200">
                <a:solidFill>
                  <a:schemeClr val="tx1"/>
                </a:solidFill>
                <a:latin typeface="Arial" pitchFamily="34" charset="0"/>
                <a:ea typeface="+mn-ea"/>
                <a:cs typeface="+mn-cs"/>
              </a:defRPr>
            </a:lvl2pPr>
            <a:lvl3pPr marL="1143000" indent="-228600" algn="l" defTabSz="914400" rtl="0" eaLnBrk="0" latinLnBrk="0" hangingPunct="0">
              <a:defRPr sz="1800" kern="1200">
                <a:solidFill>
                  <a:schemeClr val="tx1"/>
                </a:solidFill>
                <a:latin typeface="Arial" pitchFamily="34" charset="0"/>
                <a:ea typeface="+mn-ea"/>
                <a:cs typeface="+mn-cs"/>
              </a:defRPr>
            </a:lvl3pPr>
            <a:lvl4pPr marL="1600200" indent="-228600" algn="l" defTabSz="914400" rtl="0" eaLnBrk="0" latinLnBrk="0" hangingPunct="0">
              <a:defRPr sz="1800" kern="1200">
                <a:solidFill>
                  <a:schemeClr val="tx1"/>
                </a:solidFill>
                <a:latin typeface="Arial" pitchFamily="34" charset="0"/>
                <a:ea typeface="+mn-ea"/>
                <a:cs typeface="+mn-cs"/>
              </a:defRPr>
            </a:lvl4pPr>
            <a:lvl5pPr marL="2057400" indent="-228600" algn="l" defTabSz="914400" rtl="0" eaLnBrk="0" latinLnBrk="0" hangingPunct="0">
              <a:defRPr sz="1800" kern="1200">
                <a:solidFill>
                  <a:schemeClr val="tx1"/>
                </a:solidFill>
                <a:latin typeface="Arial" pitchFamily="34" charset="0"/>
                <a:ea typeface="+mn-ea"/>
                <a:cs typeface="+mn-cs"/>
              </a:defRPr>
            </a:lvl5pPr>
            <a:lvl6pPr marL="2514600" indent="-228600" algn="ctr" defTabSz="914400" rtl="0" eaLnBrk="0" fontAlgn="base" latinLnBrk="0" hangingPunct="0">
              <a:spcBef>
                <a:spcPct val="50000"/>
              </a:spcBef>
              <a:spcAft>
                <a:spcPct val="0"/>
              </a:spcAft>
              <a:defRPr sz="1800" kern="1200">
                <a:solidFill>
                  <a:schemeClr val="tx1"/>
                </a:solidFill>
                <a:latin typeface="Arial" pitchFamily="34" charset="0"/>
                <a:ea typeface="+mn-ea"/>
                <a:cs typeface="+mn-cs"/>
              </a:defRPr>
            </a:lvl6pPr>
            <a:lvl7pPr marL="2971800" indent="-228600" algn="ctr" defTabSz="914400" rtl="0" eaLnBrk="0" fontAlgn="base" latinLnBrk="0" hangingPunct="0">
              <a:spcBef>
                <a:spcPct val="50000"/>
              </a:spcBef>
              <a:spcAft>
                <a:spcPct val="0"/>
              </a:spcAft>
              <a:defRPr sz="1800" kern="1200">
                <a:solidFill>
                  <a:schemeClr val="tx1"/>
                </a:solidFill>
                <a:latin typeface="Arial" pitchFamily="34" charset="0"/>
                <a:ea typeface="+mn-ea"/>
                <a:cs typeface="+mn-cs"/>
              </a:defRPr>
            </a:lvl7pPr>
            <a:lvl8pPr marL="3429000" indent="-228600" algn="ctr" defTabSz="914400" rtl="0" eaLnBrk="0" fontAlgn="base" latinLnBrk="0" hangingPunct="0">
              <a:spcBef>
                <a:spcPct val="50000"/>
              </a:spcBef>
              <a:spcAft>
                <a:spcPct val="0"/>
              </a:spcAft>
              <a:defRPr sz="1800" kern="1200">
                <a:solidFill>
                  <a:schemeClr val="tx1"/>
                </a:solidFill>
                <a:latin typeface="Arial" pitchFamily="34" charset="0"/>
                <a:ea typeface="+mn-ea"/>
                <a:cs typeface="+mn-cs"/>
              </a:defRPr>
            </a:lvl8pPr>
            <a:lvl9pPr marL="3886200" indent="-228600" algn="ctr" defTabSz="914400" rtl="0" eaLnBrk="0" fontAlgn="base" latinLnBrk="0" hangingPunct="0">
              <a:spcBef>
                <a:spcPct val="50000"/>
              </a:spcBef>
              <a:spcAft>
                <a:spcPct val="0"/>
              </a:spcAft>
              <a:defRPr sz="1800" kern="1200">
                <a:solidFill>
                  <a:schemeClr val="tx1"/>
                </a:solidFill>
                <a:latin typeface="Arial" pitchFamily="34" charset="0"/>
                <a:ea typeface="+mn-ea"/>
                <a:cs typeface="+mn-cs"/>
              </a:defRPr>
            </a:lvl9pPr>
          </a:lstStyle>
          <a:p>
            <a:pPr algn="ctr"/>
            <a:r>
              <a:rPr lang="en-US" dirty="0" smtClean="0">
                <a:solidFill>
                  <a:srgbClr val="FFFFFF"/>
                </a:solidFill>
              </a:rPr>
              <a:t>Confidential • Advisory Board • 30 Sept 2012 </a:t>
            </a:r>
            <a:endParaRPr lang="en-GB" dirty="0" smtClean="0">
              <a:solidFill>
                <a:srgbClr val="FFFFFF"/>
              </a:solidFill>
            </a:endParaRPr>
          </a:p>
          <a:p>
            <a:pPr algn="ctr"/>
            <a:endParaRPr lang="en-GB" dirty="0" smtClean="0">
              <a:solidFill>
                <a:srgbClr val="676767"/>
              </a:solidFill>
            </a:endParaRPr>
          </a:p>
        </p:txBody>
      </p:sp>
      <p:sp>
        <p:nvSpPr>
          <p:cNvPr id="88" name="Rectangle 87"/>
          <p:cNvSpPr/>
          <p:nvPr/>
        </p:nvSpPr>
        <p:spPr>
          <a:xfrm>
            <a:off x="6130012" y="1597818"/>
            <a:ext cx="1988045" cy="4160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l">
              <a:lnSpc>
                <a:spcPct val="150000"/>
              </a:lnSpc>
            </a:pPr>
            <a:r>
              <a:rPr lang="en-US" sz="1600" dirty="0" smtClean="0">
                <a:solidFill>
                  <a:prstClr val="white"/>
                </a:solidFill>
              </a:rPr>
              <a:t>0.582 (0.405-0.838)</a:t>
            </a:r>
          </a:p>
        </p:txBody>
      </p:sp>
      <p:sp>
        <p:nvSpPr>
          <p:cNvPr id="89" name="Rectangle 88"/>
          <p:cNvSpPr/>
          <p:nvPr/>
        </p:nvSpPr>
        <p:spPr>
          <a:xfrm>
            <a:off x="6451042" y="1258632"/>
            <a:ext cx="1276311" cy="3958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nSpc>
                <a:spcPct val="150000"/>
              </a:lnSpc>
            </a:pPr>
            <a:r>
              <a:rPr lang="en-US" sz="1500" b="1" dirty="0" smtClean="0">
                <a:solidFill>
                  <a:prstClr val="white"/>
                </a:solidFill>
              </a:rPr>
              <a:t>HR (95% CI)</a:t>
            </a:r>
          </a:p>
        </p:txBody>
      </p:sp>
      <p:sp>
        <p:nvSpPr>
          <p:cNvPr id="90" name="Rectangle 89"/>
          <p:cNvSpPr/>
          <p:nvPr/>
        </p:nvSpPr>
        <p:spPr>
          <a:xfrm>
            <a:off x="6130012" y="2229075"/>
            <a:ext cx="1988045" cy="4160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l">
              <a:lnSpc>
                <a:spcPct val="150000"/>
              </a:lnSpc>
            </a:pPr>
            <a:r>
              <a:rPr lang="en-US" sz="1600" dirty="0" smtClean="0">
                <a:solidFill>
                  <a:prstClr val="white"/>
                </a:solidFill>
              </a:rPr>
              <a:t>0.484 (0.403-0.581)</a:t>
            </a:r>
          </a:p>
        </p:txBody>
      </p:sp>
      <p:sp>
        <p:nvSpPr>
          <p:cNvPr id="91" name="Rectangle 90"/>
          <p:cNvSpPr/>
          <p:nvPr/>
        </p:nvSpPr>
        <p:spPr>
          <a:xfrm>
            <a:off x="6130012" y="2902935"/>
            <a:ext cx="1988045"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l">
              <a:lnSpc>
                <a:spcPct val="150000"/>
              </a:lnSpc>
            </a:pPr>
            <a:r>
              <a:rPr lang="en-US" sz="1600" dirty="0" smtClean="0">
                <a:solidFill>
                  <a:prstClr val="white"/>
                </a:solidFill>
              </a:rPr>
              <a:t>0.514 (0.409-0.646)</a:t>
            </a:r>
          </a:p>
        </p:txBody>
      </p:sp>
      <p:sp>
        <p:nvSpPr>
          <p:cNvPr id="92" name="Rectangle 91"/>
          <p:cNvSpPr/>
          <p:nvPr/>
        </p:nvSpPr>
        <p:spPr>
          <a:xfrm>
            <a:off x="6130012" y="3413445"/>
            <a:ext cx="1988045" cy="4160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l">
              <a:lnSpc>
                <a:spcPct val="150000"/>
              </a:lnSpc>
            </a:pPr>
            <a:r>
              <a:rPr lang="en-US" sz="1600" dirty="0" smtClean="0">
                <a:solidFill>
                  <a:prstClr val="white"/>
                </a:solidFill>
              </a:rPr>
              <a:t>0.497 (0.393-0.629)</a:t>
            </a:r>
          </a:p>
        </p:txBody>
      </p:sp>
      <p:sp>
        <p:nvSpPr>
          <p:cNvPr id="93" name="Rectangle 92"/>
          <p:cNvSpPr/>
          <p:nvPr/>
        </p:nvSpPr>
        <p:spPr>
          <a:xfrm>
            <a:off x="6130012" y="3848874"/>
            <a:ext cx="1988045" cy="4160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l">
              <a:lnSpc>
                <a:spcPct val="150000"/>
              </a:lnSpc>
            </a:pPr>
            <a:r>
              <a:rPr lang="en-US" sz="1600" dirty="0" smtClean="0">
                <a:solidFill>
                  <a:prstClr val="white"/>
                </a:solidFill>
              </a:rPr>
              <a:t>0.533 (0.426-0.667)</a:t>
            </a:r>
          </a:p>
        </p:txBody>
      </p:sp>
      <p:sp>
        <p:nvSpPr>
          <p:cNvPr id="94" name="Rectangle 93"/>
          <p:cNvSpPr/>
          <p:nvPr/>
        </p:nvSpPr>
        <p:spPr>
          <a:xfrm>
            <a:off x="6138721" y="4353974"/>
            <a:ext cx="1988045" cy="4160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l">
              <a:lnSpc>
                <a:spcPct val="150000"/>
              </a:lnSpc>
            </a:pPr>
            <a:r>
              <a:rPr lang="en-US" sz="1600" dirty="0" smtClean="0">
                <a:solidFill>
                  <a:prstClr val="white"/>
                </a:solidFill>
              </a:rPr>
              <a:t>0.467 (0.368-0.594)</a:t>
            </a:r>
          </a:p>
        </p:txBody>
      </p:sp>
      <p:sp>
        <p:nvSpPr>
          <p:cNvPr id="95" name="Rectangle 94"/>
          <p:cNvSpPr/>
          <p:nvPr/>
        </p:nvSpPr>
        <p:spPr>
          <a:xfrm>
            <a:off x="6130012" y="4859076"/>
            <a:ext cx="1988045" cy="4160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l">
              <a:lnSpc>
                <a:spcPct val="150000"/>
              </a:lnSpc>
            </a:pPr>
            <a:r>
              <a:rPr lang="en-US" sz="1600" dirty="0" smtClean="0">
                <a:solidFill>
                  <a:prstClr val="white"/>
                </a:solidFill>
              </a:rPr>
              <a:t>0.475 (0.362-0.623)</a:t>
            </a:r>
          </a:p>
        </p:txBody>
      </p:sp>
      <p:sp>
        <p:nvSpPr>
          <p:cNvPr id="96" name="Rectangle 95"/>
          <p:cNvSpPr/>
          <p:nvPr/>
        </p:nvSpPr>
        <p:spPr>
          <a:xfrm>
            <a:off x="6130012" y="5268379"/>
            <a:ext cx="1988045" cy="4160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l">
              <a:lnSpc>
                <a:spcPct val="150000"/>
              </a:lnSpc>
            </a:pPr>
            <a:r>
              <a:rPr lang="en-US" sz="1600" dirty="0" smtClean="0">
                <a:solidFill>
                  <a:prstClr val="white"/>
                </a:solidFill>
              </a:rPr>
              <a:t>0.525 (0.425-0.649)</a:t>
            </a:r>
          </a:p>
        </p:txBody>
      </p:sp>
      <p:sp>
        <p:nvSpPr>
          <p:cNvPr id="70" name="Rectangle 69"/>
          <p:cNvSpPr/>
          <p:nvPr/>
        </p:nvSpPr>
        <p:spPr>
          <a:xfrm>
            <a:off x="5039991" y="3841113"/>
            <a:ext cx="52610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en-US" sz="1600" dirty="0" smtClean="0">
                <a:solidFill>
                  <a:prstClr val="white"/>
                </a:solidFill>
              </a:rPr>
              <a:t>395</a:t>
            </a:r>
            <a:endParaRPr lang="en-US" sz="1600" dirty="0">
              <a:solidFill>
                <a:prstClr val="white"/>
              </a:solidFill>
            </a:endParaRPr>
          </a:p>
        </p:txBody>
      </p:sp>
      <p:sp useBgFill="1">
        <p:nvSpPr>
          <p:cNvPr id="71" name="Rectangle 70"/>
          <p:cNvSpPr/>
          <p:nvPr/>
        </p:nvSpPr>
        <p:spPr>
          <a:xfrm>
            <a:off x="5039991" y="3418224"/>
            <a:ext cx="526106" cy="3385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en-US" sz="1600" dirty="0" smtClean="0">
                <a:solidFill>
                  <a:prstClr val="white"/>
                </a:solidFill>
              </a:rPr>
              <a:t>385</a:t>
            </a:r>
            <a:endParaRPr lang="en-US" sz="1600" dirty="0">
              <a:solidFill>
                <a:prstClr val="white"/>
              </a:solidFill>
            </a:endParaRPr>
          </a:p>
        </p:txBody>
      </p:sp>
      <p:sp useBgFill="1">
        <p:nvSpPr>
          <p:cNvPr id="72" name="Rectangle 71"/>
          <p:cNvSpPr/>
          <p:nvPr/>
        </p:nvSpPr>
        <p:spPr>
          <a:xfrm>
            <a:off x="5039991" y="2940110"/>
            <a:ext cx="526106" cy="3385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en-US" sz="1600" dirty="0" smtClean="0">
                <a:solidFill>
                  <a:prstClr val="white"/>
                </a:solidFill>
              </a:rPr>
              <a:t>375</a:t>
            </a:r>
            <a:endParaRPr lang="en-US" sz="1600" dirty="0">
              <a:solidFill>
                <a:prstClr val="white"/>
              </a:solidFill>
            </a:endParaRPr>
          </a:p>
        </p:txBody>
      </p:sp>
      <p:sp>
        <p:nvSpPr>
          <p:cNvPr id="73" name="Rectangle 72"/>
          <p:cNvSpPr/>
          <p:nvPr/>
        </p:nvSpPr>
        <p:spPr>
          <a:xfrm>
            <a:off x="5039991" y="4398057"/>
            <a:ext cx="52610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en-US" sz="1600" dirty="0" smtClean="0">
                <a:solidFill>
                  <a:prstClr val="white"/>
                </a:solidFill>
              </a:rPr>
              <a:t>365</a:t>
            </a:r>
            <a:endParaRPr lang="en-US" sz="1600" dirty="0">
              <a:solidFill>
                <a:prstClr val="white"/>
              </a:solidFill>
            </a:endParaRPr>
          </a:p>
        </p:txBody>
      </p:sp>
      <p:sp>
        <p:nvSpPr>
          <p:cNvPr id="74" name="Rectangle 73"/>
          <p:cNvSpPr/>
          <p:nvPr/>
        </p:nvSpPr>
        <p:spPr>
          <a:xfrm>
            <a:off x="5039991" y="4885732"/>
            <a:ext cx="52610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en-US" sz="1600" dirty="0" smtClean="0">
                <a:solidFill>
                  <a:prstClr val="white"/>
                </a:solidFill>
              </a:rPr>
              <a:t>299</a:t>
            </a:r>
            <a:endParaRPr lang="en-US" sz="1600" dirty="0">
              <a:solidFill>
                <a:prstClr val="white"/>
              </a:solidFill>
            </a:endParaRPr>
          </a:p>
        </p:txBody>
      </p:sp>
      <p:sp>
        <p:nvSpPr>
          <p:cNvPr id="75" name="Rectangle 74"/>
          <p:cNvSpPr/>
          <p:nvPr/>
        </p:nvSpPr>
        <p:spPr>
          <a:xfrm>
            <a:off x="5039991" y="5355994"/>
            <a:ext cx="52610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en-US" sz="1600" dirty="0" smtClean="0">
                <a:solidFill>
                  <a:prstClr val="white"/>
                </a:solidFill>
              </a:rPr>
              <a:t>430</a:t>
            </a:r>
            <a:endParaRPr lang="en-US" sz="1600" dirty="0">
              <a:solidFill>
                <a:prstClr val="white"/>
              </a:solidFill>
            </a:endParaRPr>
          </a:p>
        </p:txBody>
      </p:sp>
      <p:sp>
        <p:nvSpPr>
          <p:cNvPr id="76" name="Rectangle 75"/>
          <p:cNvSpPr/>
          <p:nvPr/>
        </p:nvSpPr>
        <p:spPr>
          <a:xfrm>
            <a:off x="5039991" y="2307995"/>
            <a:ext cx="52610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en-US" sz="1600" dirty="0" smtClean="0">
                <a:solidFill>
                  <a:prstClr val="white"/>
                </a:solidFill>
              </a:rPr>
              <a:t>620</a:t>
            </a:r>
            <a:endParaRPr lang="en-US" sz="1600" dirty="0">
              <a:solidFill>
                <a:prstClr val="white"/>
              </a:solidFill>
            </a:endParaRPr>
          </a:p>
        </p:txBody>
      </p:sp>
      <p:sp>
        <p:nvSpPr>
          <p:cNvPr id="77" name="Rectangle 76"/>
          <p:cNvSpPr/>
          <p:nvPr/>
        </p:nvSpPr>
        <p:spPr>
          <a:xfrm>
            <a:off x="5039991" y="1628726"/>
            <a:ext cx="52610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en-US" sz="1600" dirty="0" smtClean="0">
                <a:solidFill>
                  <a:prstClr val="white"/>
                </a:solidFill>
              </a:rPr>
              <a:t>140</a:t>
            </a:r>
            <a:endParaRPr lang="en-US" sz="1600" dirty="0">
              <a:solidFill>
                <a:prstClr val="white"/>
              </a:solidFill>
            </a:endParaRPr>
          </a:p>
        </p:txBody>
      </p:sp>
      <p:sp>
        <p:nvSpPr>
          <p:cNvPr id="78" name="Rectangle 77"/>
          <p:cNvSpPr/>
          <p:nvPr/>
        </p:nvSpPr>
        <p:spPr>
          <a:xfrm>
            <a:off x="4708684" y="1356040"/>
            <a:ext cx="1188720" cy="274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prstClr val="white"/>
                </a:solidFill>
              </a:rPr>
              <a:t>N</a:t>
            </a:r>
            <a:endParaRPr lang="en-US" sz="1600" b="1" dirty="0">
              <a:solidFill>
                <a:prstClr val="white"/>
              </a:solidFill>
            </a:endParaRPr>
          </a:p>
        </p:txBody>
      </p:sp>
      <p:sp>
        <p:nvSpPr>
          <p:cNvPr id="65" name="Rectangle 64"/>
          <p:cNvSpPr/>
          <p:nvPr/>
        </p:nvSpPr>
        <p:spPr>
          <a:xfrm>
            <a:off x="6463678" y="6282451"/>
            <a:ext cx="2421206"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US" sz="1050" dirty="0" smtClean="0">
                <a:solidFill>
                  <a:prstClr val="white"/>
                </a:solidFill>
              </a:rPr>
              <a:t>F, </a:t>
            </a:r>
            <a:r>
              <a:rPr lang="en-US" sz="1050" dirty="0" err="1" smtClean="0">
                <a:solidFill>
                  <a:prstClr val="white"/>
                </a:solidFill>
              </a:rPr>
              <a:t>fluoropyrimidine</a:t>
            </a:r>
            <a:r>
              <a:rPr lang="en-US" sz="1050" dirty="0" smtClean="0">
                <a:solidFill>
                  <a:prstClr val="white"/>
                </a:solidFill>
              </a:rPr>
              <a:t>; Ox, </a:t>
            </a:r>
            <a:r>
              <a:rPr lang="en-US" sz="1050" dirty="0" err="1" smtClean="0">
                <a:solidFill>
                  <a:prstClr val="white"/>
                </a:solidFill>
              </a:rPr>
              <a:t>oxaliplatin</a:t>
            </a:r>
            <a:r>
              <a:rPr lang="en-US" sz="1050" dirty="0" smtClean="0">
                <a:solidFill>
                  <a:prstClr val="white"/>
                </a:solidFill>
              </a:rPr>
              <a:t>; </a:t>
            </a:r>
            <a:r>
              <a:rPr lang="en-US" sz="1050" dirty="0" err="1" smtClean="0">
                <a:solidFill>
                  <a:prstClr val="white"/>
                </a:solidFill>
              </a:rPr>
              <a:t>Iri</a:t>
            </a:r>
            <a:r>
              <a:rPr lang="en-US" sz="1050" dirty="0" smtClean="0">
                <a:solidFill>
                  <a:prstClr val="white"/>
                </a:solidFill>
              </a:rPr>
              <a:t>, </a:t>
            </a:r>
            <a:r>
              <a:rPr lang="en-US" sz="1050" dirty="0" err="1" smtClean="0">
                <a:solidFill>
                  <a:prstClr val="white"/>
                </a:solidFill>
              </a:rPr>
              <a:t>irinotecan</a:t>
            </a:r>
            <a:r>
              <a:rPr lang="en-US" sz="1050" dirty="0" smtClean="0">
                <a:solidFill>
                  <a:prstClr val="white"/>
                </a:solidFill>
              </a:rPr>
              <a:t>; Bev, bevacizumab</a:t>
            </a:r>
            <a:endParaRPr lang="en-US" sz="1050" dirty="0">
              <a:solidFill>
                <a:prstClr val="white"/>
              </a:solidFill>
            </a:endParaRPr>
          </a:p>
        </p:txBody>
      </p:sp>
      <p:sp>
        <p:nvSpPr>
          <p:cNvPr id="67" name="TextBox 66"/>
          <p:cNvSpPr txBox="1"/>
          <p:nvPr/>
        </p:nvSpPr>
        <p:spPr>
          <a:xfrm>
            <a:off x="348606" y="6431630"/>
            <a:ext cx="3651661" cy="276999"/>
          </a:xfrm>
          <a:prstGeom prst="rect">
            <a:avLst/>
          </a:prstGeom>
          <a:noFill/>
        </p:spPr>
        <p:txBody>
          <a:bodyPr wrap="none" rtlCol="0">
            <a:spAutoFit/>
          </a:bodyPr>
          <a:lstStyle/>
          <a:p>
            <a:pPr algn="l"/>
            <a:r>
              <a:rPr lang="en-US" sz="1200" dirty="0" err="1" smtClean="0"/>
              <a:t>Grothey</a:t>
            </a:r>
            <a:r>
              <a:rPr lang="en-US" sz="1200" dirty="0" smtClean="0"/>
              <a:t> A, et al. </a:t>
            </a:r>
            <a:r>
              <a:rPr lang="en-US" sz="1200" i="1" dirty="0" smtClean="0"/>
              <a:t>Lancet. </a:t>
            </a:r>
            <a:r>
              <a:rPr lang="en-US" sz="1200" dirty="0" smtClean="0"/>
              <a:t>2013;381(9863):303-12.</a:t>
            </a:r>
            <a:endParaRPr lang="en-US" sz="1200" dirty="0"/>
          </a:p>
        </p:txBody>
      </p:sp>
    </p:spTree>
    <p:extLst>
      <p:ext uri="{BB962C8B-B14F-4D97-AF65-F5344CB8AC3E}">
        <p14:creationId xmlns:p14="http://schemas.microsoft.com/office/powerpoint/2010/main" val="483075887"/>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0" y="609600"/>
            <a:ext cx="9144000" cy="1143000"/>
          </a:xfrm>
        </p:spPr>
        <p:txBody>
          <a:bodyPr/>
          <a:lstStyle/>
          <a:p>
            <a:r>
              <a:rPr lang="en-US" sz="3000" dirty="0" smtClean="0"/>
              <a:t>Overall Response and Disease Control Rates (Secondary Endpoints)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06416326"/>
              </p:ext>
            </p:extLst>
          </p:nvPr>
        </p:nvGraphicFramePr>
        <p:xfrm>
          <a:off x="685800" y="2435223"/>
          <a:ext cx="7769225" cy="2898777"/>
        </p:xfrm>
        <a:graphic>
          <a:graphicData uri="http://schemas.openxmlformats.org/drawingml/2006/table">
            <a:tbl>
              <a:tblPr firstRow="1" bandRow="1">
                <a:tableStyleId>{85BE263C-DBD7-4A20-BB59-AAB30ACAA65A}</a:tableStyleId>
              </a:tblPr>
              <a:tblGrid>
                <a:gridCol w="2925081"/>
                <a:gridCol w="2367794"/>
                <a:gridCol w="2476350"/>
              </a:tblGrid>
              <a:tr h="688977">
                <a:tc>
                  <a:txBody>
                    <a:bodyPr/>
                    <a:lstStyle/>
                    <a:p>
                      <a:pPr marL="0" marR="0" lvl="0" indent="0" algn="l"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chemeClr val="bg2"/>
                          </a:solidFill>
                          <a:effectLst/>
                        </a:rPr>
                        <a:t>Best response, %</a:t>
                      </a:r>
                      <a:endParaRPr kumimoji="0" lang="en-US" sz="1800" b="1" i="0" u="none" strike="noStrike" cap="none" normalizeH="0" baseline="0" dirty="0" smtClean="0">
                        <a:ln>
                          <a:noFill/>
                        </a:ln>
                        <a:solidFill>
                          <a:schemeClr val="bg2"/>
                        </a:solidFill>
                        <a:effectLst/>
                        <a:latin typeface="Arial" charset="0"/>
                        <a:ea typeface="ＭＳ Ｐゴシック" pitchFamily="50" charset="-128"/>
                        <a:cs typeface="Arial" charset="0"/>
                      </a:endParaRPr>
                    </a:p>
                  </a:txBody>
                  <a:tcPr marR="74433" marT="71977" marB="7197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20000"/>
                        <a:lumOff val="80000"/>
                      </a:schemeClr>
                    </a:solidFill>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chemeClr val="bg2"/>
                          </a:solidFill>
                          <a:effectLst/>
                        </a:rPr>
                        <a:t>Regorafenib</a:t>
                      </a:r>
                      <a:br>
                        <a:rPr kumimoji="0" lang="en-US" sz="1800" u="none" strike="noStrike" cap="none" normalizeH="0" baseline="0" dirty="0" smtClean="0">
                          <a:ln>
                            <a:noFill/>
                          </a:ln>
                          <a:solidFill>
                            <a:schemeClr val="bg2"/>
                          </a:solidFill>
                          <a:effectLst/>
                        </a:rPr>
                      </a:br>
                      <a:r>
                        <a:rPr kumimoji="0" lang="en-US" sz="1800" u="none" strike="noStrike" cap="none" normalizeH="0" baseline="0" dirty="0" smtClean="0">
                          <a:ln>
                            <a:noFill/>
                          </a:ln>
                          <a:solidFill>
                            <a:schemeClr val="bg2"/>
                          </a:solidFill>
                          <a:effectLst/>
                        </a:rPr>
                        <a:t>n = 505</a:t>
                      </a:r>
                      <a:endParaRPr kumimoji="0" lang="en-US" sz="1800" b="1" i="0" u="none" strike="noStrike" cap="none" normalizeH="0" baseline="0" dirty="0" smtClean="0">
                        <a:ln>
                          <a:noFill/>
                        </a:ln>
                        <a:solidFill>
                          <a:schemeClr val="bg2"/>
                        </a:solidFill>
                        <a:effectLst/>
                        <a:latin typeface="Arial" charset="0"/>
                        <a:ea typeface="ＭＳ Ｐゴシック" pitchFamily="50" charset="-128"/>
                        <a:cs typeface="Arial" charset="0"/>
                      </a:endParaRPr>
                    </a:p>
                  </a:txBody>
                  <a:tcPr marL="74433" marR="74433" marT="71977" marB="7197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20000"/>
                        <a:lumOff val="80000"/>
                      </a:schemeClr>
                    </a:solidFill>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chemeClr val="bg2"/>
                          </a:solidFill>
                          <a:effectLst/>
                        </a:rPr>
                        <a:t>Placebo</a:t>
                      </a:r>
                      <a:br>
                        <a:rPr kumimoji="0" lang="en-US" sz="1800" u="none" strike="noStrike" cap="none" normalizeH="0" baseline="0" dirty="0" smtClean="0">
                          <a:ln>
                            <a:noFill/>
                          </a:ln>
                          <a:solidFill>
                            <a:schemeClr val="bg2"/>
                          </a:solidFill>
                          <a:effectLst/>
                        </a:rPr>
                      </a:br>
                      <a:r>
                        <a:rPr kumimoji="0" lang="en-US" sz="1800" u="none" strike="noStrike" cap="none" normalizeH="0" baseline="0" dirty="0" smtClean="0">
                          <a:ln>
                            <a:noFill/>
                          </a:ln>
                          <a:solidFill>
                            <a:schemeClr val="bg2"/>
                          </a:solidFill>
                          <a:effectLst/>
                        </a:rPr>
                        <a:t>n = 255</a:t>
                      </a:r>
                      <a:endParaRPr kumimoji="0" lang="en-US" sz="1800" b="1" i="0" u="none" strike="noStrike" cap="none" normalizeH="0" baseline="0" dirty="0" smtClean="0">
                        <a:ln>
                          <a:noFill/>
                        </a:ln>
                        <a:solidFill>
                          <a:schemeClr val="bg2"/>
                        </a:solidFill>
                        <a:effectLst/>
                        <a:latin typeface="Arial" charset="0"/>
                        <a:ea typeface="ＭＳ Ｐゴシック" pitchFamily="50" charset="-128"/>
                        <a:cs typeface="Arial" charset="0"/>
                      </a:endParaRPr>
                    </a:p>
                  </a:txBody>
                  <a:tcPr marL="74433" marR="74433" marT="71977" marB="7197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20000"/>
                        <a:lumOff val="80000"/>
                      </a:schemeClr>
                    </a:solidFill>
                  </a:tcPr>
                </a:tc>
              </a:tr>
              <a:tr h="4182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solidFill>
                            <a:schemeClr val="tx1"/>
                          </a:solidFill>
                          <a:effectLst/>
                        </a:rPr>
                        <a:t>Complete response</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R="74433" marT="71977" marB="7197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solidFill>
                            <a:schemeClr val="tx1"/>
                          </a:solidFill>
                          <a:effectLst/>
                        </a:rPr>
                        <a:t>0</a:t>
                      </a:r>
                      <a:endParaRPr kumimoji="0" lang="en-US" sz="1800" b="0" i="0" u="none" strike="noStrike" cap="none" normalizeH="0" baseline="0" dirty="0" smtClean="0">
                        <a:ln>
                          <a:noFill/>
                        </a:ln>
                        <a:solidFill>
                          <a:schemeClr val="tx1"/>
                        </a:solidFill>
                        <a:effectLst/>
                        <a:latin typeface="Arial" charset="0"/>
                        <a:ea typeface="ＭＳ Ｐゴシック" pitchFamily="50" charset="-128"/>
                      </a:endParaRPr>
                    </a:p>
                  </a:txBody>
                  <a:tcPr marL="74433" marR="74433" marT="71977" marB="7197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solidFill>
                            <a:schemeClr val="tx1"/>
                          </a:solidFill>
                          <a:effectLst/>
                        </a:rPr>
                        <a:t>0</a:t>
                      </a:r>
                      <a:endParaRPr kumimoji="0" lang="en-US" sz="1800" b="0" i="0" u="none" strike="noStrike" cap="none" normalizeH="0" baseline="0" dirty="0" smtClean="0">
                        <a:ln>
                          <a:noFill/>
                        </a:ln>
                        <a:solidFill>
                          <a:schemeClr val="tx1"/>
                        </a:solidFill>
                        <a:effectLst/>
                        <a:latin typeface="Arial" charset="0"/>
                        <a:ea typeface="ＭＳ Ｐゴシック" pitchFamily="50" charset="-128"/>
                      </a:endParaRPr>
                    </a:p>
                  </a:txBody>
                  <a:tcPr marL="74433" marR="74433" marT="71977" marB="7197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82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solidFill>
                            <a:schemeClr val="tx1"/>
                          </a:solidFill>
                          <a:effectLst/>
                        </a:rPr>
                        <a:t>Partial response</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R="74433" marT="71977" marB="7197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chemeClr val="tx1"/>
                          </a:solidFill>
                          <a:effectLst/>
                        </a:rPr>
                        <a:t>1.0</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4433" marR="74433" marT="71977" marB="7197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chemeClr val="tx1"/>
                          </a:solidFill>
                          <a:effectLst/>
                        </a:rPr>
                        <a:t>0.4</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4433" marR="74433" marT="71977" marB="7197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82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solidFill>
                            <a:schemeClr val="tx1"/>
                          </a:solidFill>
                          <a:effectLst/>
                        </a:rPr>
                        <a:t>Stable disease</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R="74433" marT="71977" marB="7197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chemeClr val="tx1"/>
                          </a:solidFill>
                          <a:effectLst/>
                        </a:rPr>
                        <a:t>42.8</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4433" marR="74433" marT="71977" marB="7197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chemeClr val="tx1"/>
                          </a:solidFill>
                          <a:effectLst/>
                        </a:rPr>
                        <a:t>14.5</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4433" marR="74433" marT="71977" marB="7197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943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solidFill>
                            <a:schemeClr val="tx1"/>
                          </a:solidFill>
                          <a:effectLst/>
                        </a:rPr>
                        <a:t>Progressive disease</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R="74433" marT="71977" marB="7197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chemeClr val="tx1"/>
                          </a:solidFill>
                          <a:effectLst/>
                        </a:rPr>
                        <a:t>49.5</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4433" marR="74433" marT="71977" marB="7197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chemeClr val="tx1"/>
                          </a:solidFill>
                          <a:effectLst/>
                        </a:rPr>
                        <a:t>80.0</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4433" marR="74433" marT="71977" marB="7197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57001">
                <a:tc>
                  <a:txBody>
                    <a:bodyPr/>
                    <a:lstStyle/>
                    <a:p>
                      <a:pPr marL="0" marR="0" lvl="0" indent="0" algn="l" defTabSz="914400" rtl="0" eaLnBrk="1" fontAlgn="base" latinLnBrk="0" hangingPunct="1">
                        <a:lnSpc>
                          <a:spcPct val="100000"/>
                        </a:lnSpc>
                        <a:spcBef>
                          <a:spcPts val="300"/>
                        </a:spcBef>
                        <a:spcAft>
                          <a:spcPts val="600"/>
                        </a:spcAft>
                        <a:buClrTx/>
                        <a:buSzTx/>
                        <a:buFontTx/>
                        <a:buNone/>
                        <a:tabLst/>
                      </a:pPr>
                      <a:r>
                        <a:rPr kumimoji="0" lang="en-US" sz="1800" b="1" u="none" strike="noStrike" cap="none" normalizeH="0" baseline="0" dirty="0" smtClean="0">
                          <a:ln>
                            <a:noFill/>
                          </a:ln>
                          <a:solidFill>
                            <a:schemeClr val="tx1"/>
                          </a:solidFill>
                          <a:effectLst/>
                        </a:rPr>
                        <a:t>DCR*</a:t>
                      </a:r>
                      <a:endParaRPr kumimoji="0" lang="en-US" sz="1800" b="1"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3127" marR="73127" marT="71977" marB="7197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b="1" u="none" strike="noStrike" cap="none" normalizeH="0" baseline="0" dirty="0" smtClean="0">
                          <a:ln>
                            <a:noFill/>
                          </a:ln>
                          <a:solidFill>
                            <a:schemeClr val="tx1"/>
                          </a:solidFill>
                          <a:effectLst/>
                        </a:rPr>
                        <a:t>41.0</a:t>
                      </a:r>
                      <a:endParaRPr kumimoji="0" lang="en-US" sz="1800" b="1"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3127" marR="73127" marT="71977" marB="7197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b="1" u="none" strike="noStrike" cap="none" normalizeH="0" baseline="0" dirty="0" smtClean="0">
                          <a:ln>
                            <a:noFill/>
                          </a:ln>
                          <a:solidFill>
                            <a:schemeClr val="tx1"/>
                          </a:solidFill>
                          <a:effectLst/>
                        </a:rPr>
                        <a:t>14.9</a:t>
                      </a:r>
                      <a:endParaRPr kumimoji="0" lang="en-US" sz="1800" b="1"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3127" marR="73127" marT="71977" marB="7197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0198" name="TextBox 6"/>
          <p:cNvSpPr txBox="1">
            <a:spLocks noChangeArrowheads="1"/>
          </p:cNvSpPr>
          <p:nvPr/>
        </p:nvSpPr>
        <p:spPr bwMode="auto">
          <a:xfrm>
            <a:off x="628650" y="5465482"/>
            <a:ext cx="8515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l" eaLnBrk="1" hangingPunct="1"/>
            <a:r>
              <a:rPr lang="en-US" sz="2000" dirty="0">
                <a:solidFill>
                  <a:srgbClr val="FFFFFF"/>
                </a:solidFill>
                <a:cs typeface="+mn-cs"/>
              </a:rPr>
              <a:t>*DCR = PR + SD (≥6 weeks after randomization); </a:t>
            </a:r>
            <a:r>
              <a:rPr lang="en-US" sz="2000" i="1" dirty="0">
                <a:solidFill>
                  <a:srgbClr val="FFFFFF"/>
                </a:solidFill>
                <a:cs typeface="+mn-cs"/>
              </a:rPr>
              <a:t>P</a:t>
            </a:r>
            <a:r>
              <a:rPr lang="en-US" sz="2000" dirty="0" smtClean="0">
                <a:solidFill>
                  <a:srgbClr val="FFFFFF"/>
                </a:solidFill>
                <a:cs typeface="+mn-cs"/>
              </a:rPr>
              <a:t>&lt;0.000001</a:t>
            </a:r>
            <a:endParaRPr lang="en-US" sz="2000" dirty="0">
              <a:solidFill>
                <a:srgbClr val="FFFFFF"/>
              </a:solidFill>
              <a:cs typeface="+mn-cs"/>
            </a:endParaRPr>
          </a:p>
        </p:txBody>
      </p:sp>
      <p:sp>
        <p:nvSpPr>
          <p:cNvPr id="50199" name="TextBox 7"/>
          <p:cNvSpPr txBox="1">
            <a:spLocks noChangeArrowheads="1"/>
          </p:cNvSpPr>
          <p:nvPr/>
        </p:nvSpPr>
        <p:spPr bwMode="auto">
          <a:xfrm>
            <a:off x="735355" y="1748879"/>
            <a:ext cx="7646645"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r>
              <a:rPr lang="en-US" sz="1900" b="1" dirty="0">
                <a:solidFill>
                  <a:srgbClr val="FFFFFF"/>
                </a:solidFill>
                <a:cs typeface="+mn-cs"/>
              </a:rPr>
              <a:t>Regorafenib significantly improves DCR compared to </a:t>
            </a:r>
            <a:r>
              <a:rPr lang="en-US" sz="1900" b="1" dirty="0" smtClean="0">
                <a:solidFill>
                  <a:srgbClr val="FFFFFF"/>
                </a:solidFill>
                <a:cs typeface="+mn-cs"/>
              </a:rPr>
              <a:t>placebo</a:t>
            </a:r>
            <a:endParaRPr lang="en-US" sz="1900" b="1" dirty="0">
              <a:solidFill>
                <a:srgbClr val="FFFFFF"/>
              </a:solidFill>
              <a:cs typeface="+mn-cs"/>
            </a:endParaRPr>
          </a:p>
        </p:txBody>
      </p:sp>
      <p:sp>
        <p:nvSpPr>
          <p:cNvPr id="10" name="TextBox 9"/>
          <p:cNvSpPr txBox="1"/>
          <p:nvPr/>
        </p:nvSpPr>
        <p:spPr>
          <a:xfrm>
            <a:off x="348606" y="6431630"/>
            <a:ext cx="3651661" cy="276999"/>
          </a:xfrm>
          <a:prstGeom prst="rect">
            <a:avLst/>
          </a:prstGeom>
          <a:noFill/>
        </p:spPr>
        <p:txBody>
          <a:bodyPr wrap="none" rtlCol="0">
            <a:spAutoFit/>
          </a:bodyPr>
          <a:lstStyle/>
          <a:p>
            <a:pPr algn="l"/>
            <a:r>
              <a:rPr lang="en-US" sz="1200" dirty="0" err="1" smtClean="0"/>
              <a:t>Grothey</a:t>
            </a:r>
            <a:r>
              <a:rPr lang="en-US" sz="1200" dirty="0" smtClean="0"/>
              <a:t> A, et al. </a:t>
            </a:r>
            <a:r>
              <a:rPr lang="en-US" sz="1200" i="1" dirty="0" smtClean="0"/>
              <a:t>Lancet. </a:t>
            </a:r>
            <a:r>
              <a:rPr lang="en-US" sz="1200" dirty="0" smtClean="0"/>
              <a:t>2013;381(9863):303-12.</a:t>
            </a:r>
            <a:endParaRPr lang="en-US" sz="1200" dirty="0"/>
          </a:p>
        </p:txBody>
      </p:sp>
    </p:spTree>
    <p:extLst>
      <p:ext uri="{BB962C8B-B14F-4D97-AF65-F5344CB8AC3E}">
        <p14:creationId xmlns:p14="http://schemas.microsoft.com/office/powerpoint/2010/main" val="298463333"/>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0594" name="Rectangle 2"/>
          <p:cNvSpPr>
            <a:spLocks noGrp="1" noChangeArrowheads="1"/>
          </p:cNvSpPr>
          <p:nvPr>
            <p:ph type="ctrTitle"/>
          </p:nvPr>
        </p:nvSpPr>
        <p:spPr>
          <a:xfrm>
            <a:off x="636588" y="1270089"/>
            <a:ext cx="7772400" cy="2582774"/>
          </a:xfrm>
        </p:spPr>
        <p:txBody>
          <a:bodyPr/>
          <a:lstStyle/>
          <a:p>
            <a:pPr>
              <a:lnSpc>
                <a:spcPct val="100000"/>
              </a:lnSpc>
              <a:defRPr/>
            </a:pPr>
            <a:r>
              <a:rPr lang="en-US" dirty="0">
                <a:ea typeface="ＭＳ Ｐゴシック" pitchFamily="-107" charset="-128"/>
                <a:cs typeface="ＭＳ Ｐゴシック" pitchFamily="-107" charset="-128"/>
              </a:rPr>
              <a:t>Integration of Regorafenib into the Treatment </a:t>
            </a:r>
            <a:r>
              <a:rPr lang="en-US" dirty="0" smtClean="0">
                <a:ea typeface="ＭＳ Ｐゴシック" pitchFamily="-107" charset="-128"/>
                <a:cs typeface="ＭＳ Ｐゴシック" pitchFamily="-107" charset="-128"/>
              </a:rPr>
              <a:t>Algorithm for Metastatic Colorectal Cancer</a:t>
            </a:r>
          </a:p>
        </p:txBody>
      </p:sp>
      <p:sp>
        <p:nvSpPr>
          <p:cNvPr id="3310595" name="Rectangle 3"/>
          <p:cNvSpPr>
            <a:spLocks noGrp="1" noChangeArrowheads="1"/>
          </p:cNvSpPr>
          <p:nvPr>
            <p:ph type="subTitle" idx="1"/>
          </p:nvPr>
        </p:nvSpPr>
        <p:spPr>
          <a:xfrm>
            <a:off x="685800" y="4129088"/>
            <a:ext cx="7772400" cy="1892300"/>
          </a:xfrm>
        </p:spPr>
        <p:txBody>
          <a:bodyPr/>
          <a:lstStyle/>
          <a:p>
            <a:pPr>
              <a:lnSpc>
                <a:spcPct val="85000"/>
              </a:lnSpc>
              <a:spcBef>
                <a:spcPct val="0"/>
              </a:spcBef>
              <a:spcAft>
                <a:spcPct val="40000"/>
              </a:spcAft>
              <a:buFont typeface="Times" pitchFamily="-107" charset="0"/>
              <a:buNone/>
              <a:defRPr/>
            </a:pPr>
            <a:r>
              <a:rPr lang="en-US" dirty="0" smtClean="0">
                <a:ea typeface="ＭＳ Ｐゴシック" pitchFamily="-107" charset="-128"/>
                <a:cs typeface="ＭＳ Ｐゴシック" pitchFamily="-107" charset="-128"/>
              </a:rPr>
              <a:t>Axel </a:t>
            </a:r>
            <a:r>
              <a:rPr lang="en-US" dirty="0" err="1" smtClean="0">
                <a:ea typeface="ＭＳ Ｐゴシック" pitchFamily="-107" charset="-128"/>
                <a:cs typeface="ＭＳ Ｐゴシック" pitchFamily="-107" charset="-128"/>
              </a:rPr>
              <a:t>Grothey</a:t>
            </a:r>
            <a:r>
              <a:rPr lang="en-US" dirty="0" smtClean="0">
                <a:ea typeface="ＭＳ Ｐゴシック" pitchFamily="-107" charset="-128"/>
                <a:cs typeface="ＭＳ Ｐゴシック" pitchFamily="-107" charset="-128"/>
              </a:rPr>
              <a:t>, MD</a:t>
            </a:r>
          </a:p>
          <a:p>
            <a:pPr>
              <a:lnSpc>
                <a:spcPct val="85000"/>
              </a:lnSpc>
              <a:spcBef>
                <a:spcPct val="0"/>
              </a:spcBef>
              <a:spcAft>
                <a:spcPct val="40000"/>
              </a:spcAft>
              <a:buFont typeface="Times" pitchFamily="-107" charset="0"/>
              <a:buNone/>
              <a:defRPr/>
            </a:pPr>
            <a:r>
              <a:rPr lang="en-US" sz="2000" dirty="0" smtClean="0">
                <a:ea typeface="ＭＳ Ｐゴシック" pitchFamily="-107" charset="-128"/>
                <a:cs typeface="ＭＳ Ｐゴシック" pitchFamily="-107" charset="-128"/>
              </a:rPr>
              <a:t>Professor of Oncology</a:t>
            </a:r>
          </a:p>
          <a:p>
            <a:pPr>
              <a:lnSpc>
                <a:spcPct val="85000"/>
              </a:lnSpc>
              <a:spcBef>
                <a:spcPct val="0"/>
              </a:spcBef>
              <a:spcAft>
                <a:spcPct val="40000"/>
              </a:spcAft>
              <a:buFont typeface="Times" pitchFamily="-107" charset="0"/>
              <a:buNone/>
              <a:defRPr/>
            </a:pPr>
            <a:r>
              <a:rPr lang="en-US" sz="2000" dirty="0" smtClean="0">
                <a:ea typeface="ＭＳ Ｐゴシック" pitchFamily="-107" charset="-128"/>
                <a:cs typeface="ＭＳ Ｐゴシック" pitchFamily="-107" charset="-128"/>
              </a:rPr>
              <a:t>Mayo Clinic </a:t>
            </a:r>
          </a:p>
          <a:p>
            <a:pPr>
              <a:lnSpc>
                <a:spcPct val="85000"/>
              </a:lnSpc>
              <a:spcBef>
                <a:spcPct val="0"/>
              </a:spcBef>
              <a:spcAft>
                <a:spcPct val="40000"/>
              </a:spcAft>
              <a:buFont typeface="Times" pitchFamily="-107" charset="0"/>
              <a:buNone/>
              <a:defRPr/>
            </a:pPr>
            <a:r>
              <a:rPr lang="en-US" sz="2000" dirty="0" smtClean="0">
                <a:ea typeface="ＭＳ Ｐゴシック" pitchFamily="-107" charset="-128"/>
                <a:cs typeface="ＭＳ Ｐゴシック" pitchFamily="-107" charset="-128"/>
              </a:rPr>
              <a:t>Rochester, Minnesota</a:t>
            </a:r>
            <a:endParaRPr lang="en-US" sz="2000" dirty="0">
              <a:ea typeface="ＭＳ Ｐゴシック" pitchFamily="-107" charset="-128"/>
              <a:cs typeface="ＭＳ Ｐゴシック" pitchFamily="-107" charset="-128"/>
            </a:endParaRPr>
          </a:p>
        </p:txBody>
      </p:sp>
    </p:spTree>
    <p:extLst>
      <p:ext uri="{BB962C8B-B14F-4D97-AF65-F5344CB8AC3E}">
        <p14:creationId xmlns:p14="http://schemas.microsoft.com/office/powerpoint/2010/main" val="330916574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0" y="375478"/>
            <a:ext cx="9144000" cy="797684"/>
          </a:xfrm>
        </p:spPr>
        <p:txBody>
          <a:bodyPr/>
          <a:lstStyle/>
          <a:p>
            <a:r>
              <a:rPr lang="en-US" sz="2700" dirty="0" smtClean="0">
                <a:solidFill>
                  <a:srgbClr val="FFFF00"/>
                </a:solidFill>
                <a:latin typeface="Arial" charset="0"/>
                <a:ea typeface="ＭＳ Ｐゴシック" charset="0"/>
              </a:rPr>
              <a:t>Drug-related, Treatment-Emergent Adverse Events Occurring </a:t>
            </a:r>
            <a:r>
              <a:rPr lang="en-US" sz="2700" dirty="0">
                <a:solidFill>
                  <a:srgbClr val="FFFF00"/>
                </a:solidFill>
                <a:latin typeface="Arial" charset="0"/>
                <a:ea typeface="ＭＳ Ｐゴシック" charset="0"/>
              </a:rPr>
              <a:t>in ≥10% of </a:t>
            </a:r>
            <a:r>
              <a:rPr lang="en-US" sz="2700" dirty="0" smtClean="0">
                <a:solidFill>
                  <a:srgbClr val="FFFF00"/>
                </a:solidFill>
                <a:latin typeface="Arial" charset="0"/>
                <a:ea typeface="ＭＳ Ｐゴシック" charset="0"/>
              </a:rPr>
              <a:t>Patients at Any Grade</a:t>
            </a:r>
            <a:endParaRPr lang="en-US" sz="2700" dirty="0">
              <a:solidFill>
                <a:srgbClr val="FFFF00"/>
              </a:solidFill>
              <a:latin typeface="Arial" charset="0"/>
              <a:ea typeface="ＭＳ Ｐゴシック"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13145118"/>
              </p:ext>
            </p:extLst>
          </p:nvPr>
        </p:nvGraphicFramePr>
        <p:xfrm>
          <a:off x="114302" y="1215905"/>
          <a:ext cx="8928099" cy="5260740"/>
        </p:xfrm>
        <a:graphic>
          <a:graphicData uri="http://schemas.openxmlformats.org/drawingml/2006/table">
            <a:tbl>
              <a:tblPr firstRow="1" bandRow="1">
                <a:tableStyleId>{35758FB7-9AC5-4552-8A53-C91805E547FA}</a:tableStyleId>
              </a:tblPr>
              <a:tblGrid>
                <a:gridCol w="2992119"/>
                <a:gridCol w="989330"/>
                <a:gridCol w="989330"/>
                <a:gridCol w="989330"/>
                <a:gridCol w="989330"/>
                <a:gridCol w="989330"/>
                <a:gridCol w="989330"/>
              </a:tblGrid>
              <a:tr h="61276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solidFill>
                            <a:srgbClr val="000090"/>
                          </a:solidFill>
                          <a:effectLst/>
                        </a:rPr>
                        <a:t>Adverse event, %</a:t>
                      </a:r>
                      <a:endParaRPr kumimoji="0" lang="en-US" sz="1800" b="1"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70300" marR="70300" marT="35150" marB="35150" anchor="ctr" horzOverflow="overflow">
                    <a:solidFill>
                      <a:srgbClr val="66FFFF"/>
                    </a:solid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solidFill>
                            <a:srgbClr val="000090"/>
                          </a:solidFill>
                          <a:effectLst/>
                        </a:rPr>
                        <a:t>Regorafenib</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solidFill>
                            <a:srgbClr val="000090"/>
                          </a:solidFill>
                          <a:effectLst/>
                        </a:rPr>
                        <a:t>N = 500</a:t>
                      </a:r>
                      <a:endParaRPr kumimoji="0" lang="en-US" sz="1800" b="1"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70300" marR="70300" marT="35150" marB="35150" anchor="ctr" horzOverflow="overflow">
                    <a:lnR w="28575" cap="flat" cmpd="sng" algn="ctr">
                      <a:solidFill>
                        <a:srgbClr val="000090"/>
                      </a:solidFill>
                      <a:prstDash val="solid"/>
                      <a:round/>
                      <a:headEnd type="none" w="med" len="med"/>
                      <a:tailEnd type="none" w="med" len="med"/>
                    </a:lnR>
                    <a:solidFill>
                      <a:srgbClr val="66FFFF"/>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marL="72000" marR="72000" marT="36000" marB="36000" horzOverflow="overflow">
                    <a:lnL>
                      <a:noFill/>
                    </a:lnL>
                    <a:lnR>
                      <a:noFill/>
                    </a:lnR>
                    <a:lnT>
                      <a:noFill/>
                    </a:lnT>
                    <a:lnB>
                      <a:noFill/>
                    </a:lnB>
                    <a:lnTlToBr>
                      <a:noFill/>
                    </a:lnTlToBr>
                    <a:lnBlToTr>
                      <a:noFill/>
                    </a:lnBlToTr>
                    <a:solidFill>
                      <a:srgbClr val="7F7F7F"/>
                    </a:solidFill>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solidFill>
                            <a:srgbClr val="000090"/>
                          </a:solidFill>
                          <a:effectLst/>
                        </a:rPr>
                        <a:t>Placebo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solidFill>
                            <a:srgbClr val="000090"/>
                          </a:solidFill>
                          <a:effectLst/>
                        </a:rPr>
                        <a:t>N = 253</a:t>
                      </a:r>
                      <a:endParaRPr kumimoji="0" lang="en-US" sz="1800" b="1"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70300" marR="70300" marT="35150" marB="35150" anchor="ctr" horzOverflow="overflow">
                    <a:lnL w="28575" cap="flat" cmpd="sng" algn="ctr">
                      <a:solidFill>
                        <a:srgbClr val="000090"/>
                      </a:solidFill>
                      <a:prstDash val="solid"/>
                      <a:round/>
                      <a:headEnd type="none" w="med" len="med"/>
                      <a:tailEnd type="none" w="med" len="med"/>
                    </a:lnL>
                    <a:solidFill>
                      <a:srgbClr val="66FFFF"/>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marL="72000" marR="72000" marT="36000" marB="36000" horzOverflow="overflow">
                    <a:lnL>
                      <a:noFill/>
                    </a:lnL>
                    <a:lnR>
                      <a:noFill/>
                    </a:lnR>
                    <a:lnT>
                      <a:noFill/>
                    </a:lnT>
                    <a:lnB>
                      <a:noFill/>
                    </a:lnB>
                    <a:lnTlToBr>
                      <a:noFill/>
                    </a:lnTlToBr>
                    <a:lnBlToTr>
                      <a:noFill/>
                    </a:lnBlToTr>
                    <a:solidFill>
                      <a:srgbClr val="7F7F7F"/>
                    </a:solidFill>
                  </a:tcPr>
                </a:tc>
                <a:tc hMerge="1">
                  <a:txBody>
                    <a:bodyPr/>
                    <a:lstStyle/>
                    <a:p>
                      <a:endParaRPr lang="en-US"/>
                    </a:p>
                  </a:txBody>
                  <a:tcPr/>
                </a:tc>
              </a:tr>
              <a:tr h="55249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All </a:t>
                      </a:r>
                      <a:r>
                        <a:rPr kumimoji="0" lang="en-US" sz="1600" b="1" u="none" strike="noStrike" cap="none" normalizeH="0" baseline="0" dirty="0" smtClean="0">
                          <a:ln>
                            <a:noFill/>
                          </a:ln>
                          <a:effectLst/>
                        </a:rPr>
                        <a:t>Grades</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Grade 3</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Grade 4</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All </a:t>
                      </a:r>
                      <a:r>
                        <a:rPr kumimoji="0" lang="en-US" sz="1600" b="1" u="none" strike="noStrike" cap="none" normalizeH="0" baseline="0" dirty="0" smtClean="0">
                          <a:ln>
                            <a:noFill/>
                          </a:ln>
                          <a:effectLst/>
                        </a:rPr>
                        <a:t>Grades</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Grade 3</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Grade 4</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u="none" strike="noStrike" cap="none" normalizeH="0" baseline="0" dirty="0">
                          <a:ln>
                            <a:noFill/>
                          </a:ln>
                          <a:effectLst/>
                        </a:rPr>
                        <a:t>Hand–foot skin reaction</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u="none" strike="noStrike" cap="none" normalizeH="0" baseline="0" dirty="0" smtClean="0">
                          <a:ln>
                            <a:noFill/>
                          </a:ln>
                          <a:effectLst/>
                        </a:rPr>
                        <a:t>46.6</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16.6</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7.5</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u="none" strike="noStrike" cap="none" normalizeH="0" baseline="0" dirty="0">
                          <a:ln>
                            <a:noFill/>
                          </a:ln>
                          <a:effectLst/>
                        </a:rPr>
                        <a:t>Fatigue</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u="none" strike="noStrike" cap="none" normalizeH="0" baseline="0" dirty="0">
                          <a:ln>
                            <a:noFill/>
                          </a:ln>
                          <a:effectLst/>
                        </a:rPr>
                        <a:t>47.4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9.2</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0.4</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28.1</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4.7</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Hypertension</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27.8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7.2</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5.9</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Diarrhea</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33.8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7.0</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0.2</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8.3</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Rash/desquamation</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26.0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smtClean="0">
                          <a:ln>
                            <a:noFill/>
                          </a:ln>
                          <a:effectLst/>
                        </a:rPr>
                        <a:t>5.8</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4.0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Anorexia</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30.4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3.2</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15.4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Mucositis, oral</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27.2</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3.0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3.6</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Thrombocytopenia</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12.6</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2.6</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0.2</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Fever</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10.4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Nausea</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14.4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11.1</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Bleeding</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11.4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Voice changes</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29.4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0.2</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5.5</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r h="311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Weight loss</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13.8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0300" marR="70300" marT="35150" marB="35150" horzOverflow="overflow">
                    <a:solidFill>
                      <a:schemeClr val="accent3">
                        <a:lumMod val="60000"/>
                        <a:lumOff val="40000"/>
                      </a:schemeClr>
                    </a:solidFill>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143203855"/>
              </p:ext>
            </p:extLst>
          </p:nvPr>
        </p:nvGraphicFramePr>
        <p:xfrm>
          <a:off x="0" y="5540955"/>
          <a:ext cx="9144000" cy="969346"/>
        </p:xfrm>
        <a:graphic>
          <a:graphicData uri="http://schemas.openxmlformats.org/drawingml/2006/table">
            <a:tbl>
              <a:tblPr firstRow="1" bandRow="1">
                <a:tableStyleId>{35758FB7-9AC5-4552-8A53-C91805E547FA}</a:tableStyleId>
              </a:tblPr>
              <a:tblGrid>
                <a:gridCol w="3060579"/>
                <a:gridCol w="3050169"/>
                <a:gridCol w="3033252"/>
              </a:tblGrid>
              <a:tr h="969346">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800" b="1" dirty="0" smtClean="0">
                          <a:solidFill>
                            <a:srgbClr val="000090"/>
                          </a:solidFill>
                        </a:rPr>
                        <a:t>Adverse events leading</a:t>
                      </a:r>
                      <a:r>
                        <a:rPr lang="en-US" sz="1800" b="1" baseline="0" dirty="0" smtClean="0">
                          <a:solidFill>
                            <a:srgbClr val="000090"/>
                          </a:solidFill>
                        </a:rPr>
                        <a:t> to</a:t>
                      </a:r>
                      <a:r>
                        <a:rPr lang="en-US" sz="1800" b="1" dirty="0" smtClean="0">
                          <a:solidFill>
                            <a:srgbClr val="000090"/>
                          </a:solidFill>
                        </a:rPr>
                        <a:t> permanent </a:t>
                      </a:r>
                      <a:r>
                        <a:rPr lang="en-US" sz="1800" b="1" dirty="0" err="1" smtClean="0">
                          <a:solidFill>
                            <a:srgbClr val="000090"/>
                          </a:solidFill>
                        </a:rPr>
                        <a:t>Tx</a:t>
                      </a:r>
                      <a:r>
                        <a:rPr lang="en-US" sz="1800" b="1" dirty="0" smtClean="0">
                          <a:solidFill>
                            <a:srgbClr val="000090"/>
                          </a:solidFill>
                        </a:rPr>
                        <a:t> discontinuation</a:t>
                      </a:r>
                      <a:endParaRPr kumimoji="0" lang="en-US" sz="1800" b="0"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72000" marR="72000" marT="36000" marB="36000" horzOverflow="overflow">
                    <a:lnL w="12700" cap="flat" cmpd="sng" algn="ctr">
                      <a:solidFill>
                        <a:srgbClr val="000090"/>
                      </a:solidFill>
                      <a:prstDash val="solid"/>
                      <a:round/>
                      <a:headEnd type="none" w="med" len="med"/>
                      <a:tailEnd type="none" w="med" len="med"/>
                    </a:lnL>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solidFill>
                      <a:srgbClr val="66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90"/>
                          </a:solidFill>
                          <a:effectLst/>
                          <a:latin typeface="Arial" charset="0"/>
                          <a:ea typeface="ＭＳ Ｐゴシック" charset="0"/>
                          <a:cs typeface="ＭＳ Ｐゴシック" charset="0"/>
                        </a:rPr>
                        <a:t>8.2%</a:t>
                      </a:r>
                      <a:endParaRPr kumimoji="0" lang="en-US" sz="2400" b="1"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72000" marR="72000" marT="36000" marB="36000" anchor="ctr" horzOverflow="overflow">
                    <a:lnR w="28575"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solidFill>
                      <a:srgbClr val="66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90"/>
                          </a:solidFill>
                          <a:effectLst/>
                          <a:latin typeface="Arial" charset="0"/>
                          <a:ea typeface="ＭＳ Ｐゴシック" charset="0"/>
                          <a:cs typeface="ＭＳ Ｐゴシック" charset="0"/>
                        </a:rPr>
                        <a:t>1.2%</a:t>
                      </a:r>
                      <a:endParaRPr kumimoji="0" lang="en-US" sz="2400" b="1"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72000" marR="72000" marT="36000" marB="36000" anchor="ctr" horzOverflow="overflow">
                    <a:lnL w="28575"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solidFill>
                      <a:srgbClr val="66FFFF"/>
                    </a:solidFill>
                  </a:tcPr>
                </a:tc>
              </a:tr>
            </a:tbl>
          </a:graphicData>
        </a:graphic>
      </p:graphicFrame>
      <p:sp>
        <p:nvSpPr>
          <p:cNvPr id="6" name="Rectangle 5"/>
          <p:cNvSpPr/>
          <p:nvPr/>
        </p:nvSpPr>
        <p:spPr bwMode="auto">
          <a:xfrm>
            <a:off x="0" y="2407357"/>
            <a:ext cx="6100338" cy="1572004"/>
          </a:xfrm>
          <a:prstGeom prst="rect">
            <a:avLst/>
          </a:prstGeom>
          <a:noFill/>
          <a:ln w="38100" cap="flat" cmpd="sng" algn="ctr">
            <a:solidFill>
              <a:srgbClr val="FF0000"/>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12" charset="0"/>
            </a:endParaRPr>
          </a:p>
        </p:txBody>
      </p:sp>
      <p:sp>
        <p:nvSpPr>
          <p:cNvPr id="7" name="TextBox 6"/>
          <p:cNvSpPr txBox="1"/>
          <p:nvPr/>
        </p:nvSpPr>
        <p:spPr>
          <a:xfrm>
            <a:off x="348606" y="6473965"/>
            <a:ext cx="3651661" cy="276999"/>
          </a:xfrm>
          <a:prstGeom prst="rect">
            <a:avLst/>
          </a:prstGeom>
          <a:noFill/>
        </p:spPr>
        <p:txBody>
          <a:bodyPr wrap="none" rtlCol="0">
            <a:spAutoFit/>
          </a:bodyPr>
          <a:lstStyle/>
          <a:p>
            <a:pPr algn="l"/>
            <a:r>
              <a:rPr lang="en-US" sz="1200" dirty="0" err="1" smtClean="0"/>
              <a:t>Grothey</a:t>
            </a:r>
            <a:r>
              <a:rPr lang="en-US" sz="1200" dirty="0" smtClean="0"/>
              <a:t> A, et al. </a:t>
            </a:r>
            <a:r>
              <a:rPr lang="en-US" sz="1200" i="1" dirty="0" smtClean="0"/>
              <a:t>Lancet. </a:t>
            </a:r>
            <a:r>
              <a:rPr lang="en-US" sz="1200" dirty="0" smtClean="0"/>
              <a:t>2013;381(9863):303-12.</a:t>
            </a:r>
            <a:endParaRPr lang="en-US" sz="1200" dirty="0"/>
          </a:p>
        </p:txBody>
      </p:sp>
    </p:spTree>
    <p:extLst>
      <p:ext uri="{BB962C8B-B14F-4D97-AF65-F5344CB8AC3E}">
        <p14:creationId xmlns:p14="http://schemas.microsoft.com/office/powerpoint/2010/main" val="907579913"/>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GB" sz="3200" dirty="0" smtClean="0"/>
              <a:t>A high number of agents is currently available for the treatment of </a:t>
            </a:r>
            <a:r>
              <a:rPr lang="en-GB" sz="3200" dirty="0" err="1" smtClean="0"/>
              <a:t>mCRC</a:t>
            </a:r>
            <a:endParaRPr lang="en-GB" sz="3200" dirty="0"/>
          </a:p>
        </p:txBody>
      </p:sp>
      <p:sp>
        <p:nvSpPr>
          <p:cNvPr id="15" name="Freeform 14"/>
          <p:cNvSpPr/>
          <p:nvPr/>
        </p:nvSpPr>
        <p:spPr bwMode="auto">
          <a:xfrm>
            <a:off x="979284" y="1624078"/>
            <a:ext cx="2588980" cy="1613406"/>
          </a:xfrm>
          <a:custGeom>
            <a:avLst/>
            <a:gdLst>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38200 w 890587"/>
              <a:gd name="connsiteY5" fmla="*/ 330994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35756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0 w 890587"/>
              <a:gd name="connsiteY9" fmla="*/ 545307 h 545307"/>
              <a:gd name="connsiteX10" fmla="*/ 0 w 890587"/>
              <a:gd name="connsiteY10"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335756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3381 w 890587"/>
              <a:gd name="connsiteY9" fmla="*/ 545307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773906 w 890587"/>
              <a:gd name="connsiteY5" fmla="*/ 311944 h 545307"/>
              <a:gd name="connsiteX6" fmla="*/ 773906 w 890587"/>
              <a:gd name="connsiteY6" fmla="*/ 545307 h 545307"/>
              <a:gd name="connsiteX7" fmla="*/ 419101 w 890587"/>
              <a:gd name="connsiteY7" fmla="*/ 545307 h 545307"/>
              <a:gd name="connsiteX8" fmla="*/ 385762 w 890587"/>
              <a:gd name="connsiteY8" fmla="*/ 440532 h 545307"/>
              <a:gd name="connsiteX9" fmla="*/ 352424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90587 w 890587"/>
              <a:gd name="connsiteY3" fmla="*/ 278607 h 545307"/>
              <a:gd name="connsiteX4" fmla="*/ 773906 w 890587"/>
              <a:gd name="connsiteY4" fmla="*/ 311944 h 545307"/>
              <a:gd name="connsiteX5" fmla="*/ 773906 w 890587"/>
              <a:gd name="connsiteY5" fmla="*/ 545307 h 545307"/>
              <a:gd name="connsiteX6" fmla="*/ 419101 w 890587"/>
              <a:gd name="connsiteY6" fmla="*/ 545307 h 545307"/>
              <a:gd name="connsiteX7" fmla="*/ 385762 w 890587"/>
              <a:gd name="connsiteY7" fmla="*/ 440532 h 545307"/>
              <a:gd name="connsiteX8" fmla="*/ 352424 w 890587"/>
              <a:gd name="connsiteY8" fmla="*/ 545307 h 545307"/>
              <a:gd name="connsiteX9" fmla="*/ 0 w 890587"/>
              <a:gd name="connsiteY9" fmla="*/ 545307 h 545307"/>
              <a:gd name="connsiteX10" fmla="*/ 0 w 890587"/>
              <a:gd name="connsiteY10" fmla="*/ 0 h 545307"/>
              <a:gd name="connsiteX0" fmla="*/ 0 w 890592"/>
              <a:gd name="connsiteY0" fmla="*/ 0 h 545307"/>
              <a:gd name="connsiteX1" fmla="*/ 773906 w 890592"/>
              <a:gd name="connsiteY1" fmla="*/ 0 h 545307"/>
              <a:gd name="connsiteX2" fmla="*/ 773906 w 890592"/>
              <a:gd name="connsiteY2" fmla="*/ 242888 h 545307"/>
              <a:gd name="connsiteX3" fmla="*/ 890587 w 890592"/>
              <a:gd name="connsiteY3" fmla="*/ 278607 h 545307"/>
              <a:gd name="connsiteX4" fmla="*/ 773906 w 890592"/>
              <a:gd name="connsiteY4" fmla="*/ 311944 h 545307"/>
              <a:gd name="connsiteX5" fmla="*/ 773906 w 890592"/>
              <a:gd name="connsiteY5" fmla="*/ 545307 h 545307"/>
              <a:gd name="connsiteX6" fmla="*/ 419101 w 890592"/>
              <a:gd name="connsiteY6" fmla="*/ 545307 h 545307"/>
              <a:gd name="connsiteX7" fmla="*/ 385762 w 890592"/>
              <a:gd name="connsiteY7" fmla="*/ 440532 h 545307"/>
              <a:gd name="connsiteX8" fmla="*/ 352424 w 890592"/>
              <a:gd name="connsiteY8" fmla="*/ 545307 h 545307"/>
              <a:gd name="connsiteX9" fmla="*/ 0 w 890592"/>
              <a:gd name="connsiteY9" fmla="*/ 545307 h 545307"/>
              <a:gd name="connsiteX10" fmla="*/ 0 w 890592"/>
              <a:gd name="connsiteY10" fmla="*/ 0 h 545307"/>
              <a:gd name="connsiteX0" fmla="*/ 0 w 878688"/>
              <a:gd name="connsiteY0" fmla="*/ 0 h 545307"/>
              <a:gd name="connsiteX1" fmla="*/ 773906 w 878688"/>
              <a:gd name="connsiteY1" fmla="*/ 0 h 545307"/>
              <a:gd name="connsiteX2" fmla="*/ 773906 w 878688"/>
              <a:gd name="connsiteY2" fmla="*/ 242888 h 545307"/>
              <a:gd name="connsiteX3" fmla="*/ 878681 w 878688"/>
              <a:gd name="connsiteY3" fmla="*/ 278607 h 545307"/>
              <a:gd name="connsiteX4" fmla="*/ 773906 w 878688"/>
              <a:gd name="connsiteY4" fmla="*/ 311944 h 545307"/>
              <a:gd name="connsiteX5" fmla="*/ 773906 w 878688"/>
              <a:gd name="connsiteY5" fmla="*/ 545307 h 545307"/>
              <a:gd name="connsiteX6" fmla="*/ 419101 w 878688"/>
              <a:gd name="connsiteY6" fmla="*/ 545307 h 545307"/>
              <a:gd name="connsiteX7" fmla="*/ 385762 w 878688"/>
              <a:gd name="connsiteY7" fmla="*/ 440532 h 545307"/>
              <a:gd name="connsiteX8" fmla="*/ 352424 w 878688"/>
              <a:gd name="connsiteY8" fmla="*/ 545307 h 545307"/>
              <a:gd name="connsiteX9" fmla="*/ 0 w 878688"/>
              <a:gd name="connsiteY9" fmla="*/ 545307 h 545307"/>
              <a:gd name="connsiteX10" fmla="*/ 0 w 878688"/>
              <a:gd name="connsiteY10" fmla="*/ 0 h 545307"/>
              <a:gd name="connsiteX0" fmla="*/ 0 w 878688"/>
              <a:gd name="connsiteY0" fmla="*/ 0 h 545307"/>
              <a:gd name="connsiteX1" fmla="*/ 352424 w 878688"/>
              <a:gd name="connsiteY1" fmla="*/ 0 h 545307"/>
              <a:gd name="connsiteX2" fmla="*/ 773906 w 878688"/>
              <a:gd name="connsiteY2" fmla="*/ 0 h 545307"/>
              <a:gd name="connsiteX3" fmla="*/ 773906 w 878688"/>
              <a:gd name="connsiteY3" fmla="*/ 242888 h 545307"/>
              <a:gd name="connsiteX4" fmla="*/ 878681 w 878688"/>
              <a:gd name="connsiteY4" fmla="*/ 278607 h 545307"/>
              <a:gd name="connsiteX5" fmla="*/ 773906 w 878688"/>
              <a:gd name="connsiteY5" fmla="*/ 311944 h 545307"/>
              <a:gd name="connsiteX6" fmla="*/ 773906 w 878688"/>
              <a:gd name="connsiteY6" fmla="*/ 545307 h 545307"/>
              <a:gd name="connsiteX7" fmla="*/ 419101 w 878688"/>
              <a:gd name="connsiteY7" fmla="*/ 545307 h 545307"/>
              <a:gd name="connsiteX8" fmla="*/ 385762 w 878688"/>
              <a:gd name="connsiteY8" fmla="*/ 440532 h 545307"/>
              <a:gd name="connsiteX9" fmla="*/ 352424 w 878688"/>
              <a:gd name="connsiteY9" fmla="*/ 545307 h 545307"/>
              <a:gd name="connsiteX10" fmla="*/ 0 w 878688"/>
              <a:gd name="connsiteY10" fmla="*/ 545307 h 545307"/>
              <a:gd name="connsiteX11" fmla="*/ 0 w 878688"/>
              <a:gd name="connsiteY11" fmla="*/ 0 h 545307"/>
              <a:gd name="connsiteX0" fmla="*/ 0 w 878688"/>
              <a:gd name="connsiteY0" fmla="*/ 0 h 545307"/>
              <a:gd name="connsiteX1" fmla="*/ 352424 w 878688"/>
              <a:gd name="connsiteY1" fmla="*/ 0 h 545307"/>
              <a:gd name="connsiteX2" fmla="*/ 416718 w 878688"/>
              <a:gd name="connsiteY2" fmla="*/ 0 h 545307"/>
              <a:gd name="connsiteX3" fmla="*/ 773906 w 878688"/>
              <a:gd name="connsiteY3" fmla="*/ 0 h 545307"/>
              <a:gd name="connsiteX4" fmla="*/ 773906 w 878688"/>
              <a:gd name="connsiteY4" fmla="*/ 242888 h 545307"/>
              <a:gd name="connsiteX5" fmla="*/ 878681 w 878688"/>
              <a:gd name="connsiteY5" fmla="*/ 278607 h 545307"/>
              <a:gd name="connsiteX6" fmla="*/ 773906 w 878688"/>
              <a:gd name="connsiteY6" fmla="*/ 311944 h 545307"/>
              <a:gd name="connsiteX7" fmla="*/ 773906 w 878688"/>
              <a:gd name="connsiteY7" fmla="*/ 545307 h 545307"/>
              <a:gd name="connsiteX8" fmla="*/ 419101 w 878688"/>
              <a:gd name="connsiteY8" fmla="*/ 545307 h 545307"/>
              <a:gd name="connsiteX9" fmla="*/ 385762 w 878688"/>
              <a:gd name="connsiteY9" fmla="*/ 440532 h 545307"/>
              <a:gd name="connsiteX10" fmla="*/ 352424 w 878688"/>
              <a:gd name="connsiteY10" fmla="*/ 545307 h 545307"/>
              <a:gd name="connsiteX11" fmla="*/ 0 w 878688"/>
              <a:gd name="connsiteY11" fmla="*/ 545307 h 545307"/>
              <a:gd name="connsiteX12" fmla="*/ 0 w 878688"/>
              <a:gd name="connsiteY12" fmla="*/ 0 h 545307"/>
              <a:gd name="connsiteX0" fmla="*/ 0 w 878688"/>
              <a:gd name="connsiteY0" fmla="*/ 0 h 545307"/>
              <a:gd name="connsiteX1" fmla="*/ 352424 w 878688"/>
              <a:gd name="connsiteY1" fmla="*/ 0 h 545307"/>
              <a:gd name="connsiteX2" fmla="*/ 380999 w 878688"/>
              <a:gd name="connsiteY2" fmla="*/ 0 h 545307"/>
              <a:gd name="connsiteX3" fmla="*/ 416718 w 878688"/>
              <a:gd name="connsiteY3" fmla="*/ 0 h 545307"/>
              <a:gd name="connsiteX4" fmla="*/ 773906 w 878688"/>
              <a:gd name="connsiteY4" fmla="*/ 0 h 545307"/>
              <a:gd name="connsiteX5" fmla="*/ 773906 w 878688"/>
              <a:gd name="connsiteY5" fmla="*/ 242888 h 545307"/>
              <a:gd name="connsiteX6" fmla="*/ 878681 w 878688"/>
              <a:gd name="connsiteY6" fmla="*/ 278607 h 545307"/>
              <a:gd name="connsiteX7" fmla="*/ 773906 w 878688"/>
              <a:gd name="connsiteY7" fmla="*/ 311944 h 545307"/>
              <a:gd name="connsiteX8" fmla="*/ 773906 w 878688"/>
              <a:gd name="connsiteY8" fmla="*/ 545307 h 545307"/>
              <a:gd name="connsiteX9" fmla="*/ 419101 w 878688"/>
              <a:gd name="connsiteY9" fmla="*/ 545307 h 545307"/>
              <a:gd name="connsiteX10" fmla="*/ 385762 w 878688"/>
              <a:gd name="connsiteY10" fmla="*/ 440532 h 545307"/>
              <a:gd name="connsiteX11" fmla="*/ 352424 w 878688"/>
              <a:gd name="connsiteY11" fmla="*/ 545307 h 545307"/>
              <a:gd name="connsiteX12" fmla="*/ 0 w 878688"/>
              <a:gd name="connsiteY12" fmla="*/ 545307 h 545307"/>
              <a:gd name="connsiteX13" fmla="*/ 0 w 878688"/>
              <a:gd name="connsiteY13" fmla="*/ 0 h 545307"/>
              <a:gd name="connsiteX0" fmla="*/ 0 w 878688"/>
              <a:gd name="connsiteY0" fmla="*/ 109538 h 654845"/>
              <a:gd name="connsiteX1" fmla="*/ 352424 w 878688"/>
              <a:gd name="connsiteY1" fmla="*/ 109538 h 654845"/>
              <a:gd name="connsiteX2" fmla="*/ 385761 w 878688"/>
              <a:gd name="connsiteY2" fmla="*/ 0 h 654845"/>
              <a:gd name="connsiteX3" fmla="*/ 416718 w 878688"/>
              <a:gd name="connsiteY3" fmla="*/ 109538 h 654845"/>
              <a:gd name="connsiteX4" fmla="*/ 773906 w 878688"/>
              <a:gd name="connsiteY4" fmla="*/ 109538 h 654845"/>
              <a:gd name="connsiteX5" fmla="*/ 773906 w 878688"/>
              <a:gd name="connsiteY5" fmla="*/ 352426 h 654845"/>
              <a:gd name="connsiteX6" fmla="*/ 878681 w 878688"/>
              <a:gd name="connsiteY6" fmla="*/ 388145 h 654845"/>
              <a:gd name="connsiteX7" fmla="*/ 773906 w 878688"/>
              <a:gd name="connsiteY7" fmla="*/ 421482 h 654845"/>
              <a:gd name="connsiteX8" fmla="*/ 773906 w 878688"/>
              <a:gd name="connsiteY8" fmla="*/ 654845 h 654845"/>
              <a:gd name="connsiteX9" fmla="*/ 419101 w 878688"/>
              <a:gd name="connsiteY9" fmla="*/ 654845 h 654845"/>
              <a:gd name="connsiteX10" fmla="*/ 385762 w 878688"/>
              <a:gd name="connsiteY10" fmla="*/ 550070 h 654845"/>
              <a:gd name="connsiteX11" fmla="*/ 352424 w 878688"/>
              <a:gd name="connsiteY11" fmla="*/ 654845 h 654845"/>
              <a:gd name="connsiteX12" fmla="*/ 0 w 878688"/>
              <a:gd name="connsiteY12" fmla="*/ 654845 h 654845"/>
              <a:gd name="connsiteX13" fmla="*/ 0 w 878688"/>
              <a:gd name="connsiteY13" fmla="*/ 109538 h 654845"/>
              <a:gd name="connsiteX0" fmla="*/ 0 w 878688"/>
              <a:gd name="connsiteY0" fmla="*/ 109685 h 654992"/>
              <a:gd name="connsiteX1" fmla="*/ 352424 w 878688"/>
              <a:gd name="connsiteY1" fmla="*/ 109685 h 654992"/>
              <a:gd name="connsiteX2" fmla="*/ 385761 w 878688"/>
              <a:gd name="connsiteY2" fmla="*/ 147 h 654992"/>
              <a:gd name="connsiteX3" fmla="*/ 416718 w 878688"/>
              <a:gd name="connsiteY3" fmla="*/ 109685 h 654992"/>
              <a:gd name="connsiteX4" fmla="*/ 773906 w 878688"/>
              <a:gd name="connsiteY4" fmla="*/ 109685 h 654992"/>
              <a:gd name="connsiteX5" fmla="*/ 773906 w 878688"/>
              <a:gd name="connsiteY5" fmla="*/ 352573 h 654992"/>
              <a:gd name="connsiteX6" fmla="*/ 878681 w 878688"/>
              <a:gd name="connsiteY6" fmla="*/ 388292 h 654992"/>
              <a:gd name="connsiteX7" fmla="*/ 773906 w 878688"/>
              <a:gd name="connsiteY7" fmla="*/ 421629 h 654992"/>
              <a:gd name="connsiteX8" fmla="*/ 773906 w 878688"/>
              <a:gd name="connsiteY8" fmla="*/ 654992 h 654992"/>
              <a:gd name="connsiteX9" fmla="*/ 419101 w 878688"/>
              <a:gd name="connsiteY9" fmla="*/ 654992 h 654992"/>
              <a:gd name="connsiteX10" fmla="*/ 385762 w 878688"/>
              <a:gd name="connsiteY10" fmla="*/ 550217 h 654992"/>
              <a:gd name="connsiteX11" fmla="*/ 352424 w 878688"/>
              <a:gd name="connsiteY11" fmla="*/ 654992 h 654992"/>
              <a:gd name="connsiteX12" fmla="*/ 0 w 878688"/>
              <a:gd name="connsiteY12" fmla="*/ 654992 h 654992"/>
              <a:gd name="connsiteX13" fmla="*/ 0 w 878688"/>
              <a:gd name="connsiteY13" fmla="*/ 109685 h 654992"/>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2881 w 881569"/>
              <a:gd name="connsiteY0" fmla="*/ 109563 h 654870"/>
              <a:gd name="connsiteX1" fmla="*/ 355305 w 881569"/>
              <a:gd name="connsiteY1" fmla="*/ 109563 h 654870"/>
              <a:gd name="connsiteX2" fmla="*/ 388642 w 881569"/>
              <a:gd name="connsiteY2" fmla="*/ 25 h 654870"/>
              <a:gd name="connsiteX3" fmla="*/ 419599 w 881569"/>
              <a:gd name="connsiteY3" fmla="*/ 109563 h 654870"/>
              <a:gd name="connsiteX4" fmla="*/ 776787 w 881569"/>
              <a:gd name="connsiteY4" fmla="*/ 109563 h 654870"/>
              <a:gd name="connsiteX5" fmla="*/ 776787 w 881569"/>
              <a:gd name="connsiteY5" fmla="*/ 352451 h 654870"/>
              <a:gd name="connsiteX6" fmla="*/ 881562 w 881569"/>
              <a:gd name="connsiteY6" fmla="*/ 388170 h 654870"/>
              <a:gd name="connsiteX7" fmla="*/ 776787 w 881569"/>
              <a:gd name="connsiteY7" fmla="*/ 421507 h 654870"/>
              <a:gd name="connsiteX8" fmla="*/ 776787 w 881569"/>
              <a:gd name="connsiteY8" fmla="*/ 654870 h 654870"/>
              <a:gd name="connsiteX9" fmla="*/ 421982 w 881569"/>
              <a:gd name="connsiteY9" fmla="*/ 654870 h 654870"/>
              <a:gd name="connsiteX10" fmla="*/ 388643 w 881569"/>
              <a:gd name="connsiteY10" fmla="*/ 550095 h 654870"/>
              <a:gd name="connsiteX11" fmla="*/ 355305 w 881569"/>
              <a:gd name="connsiteY11" fmla="*/ 654870 h 654870"/>
              <a:gd name="connsiteX12" fmla="*/ 2881 w 881569"/>
              <a:gd name="connsiteY12" fmla="*/ 654870 h 654870"/>
              <a:gd name="connsiteX13" fmla="*/ 0 w 881569"/>
              <a:gd name="connsiteY13" fmla="*/ 426269 h 654870"/>
              <a:gd name="connsiteX14" fmla="*/ 2881 w 881569"/>
              <a:gd name="connsiteY14"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5664 w 904854"/>
              <a:gd name="connsiteY14" fmla="*/ 350069 h 654870"/>
              <a:gd name="connsiteX15" fmla="*/ 26166 w 904854"/>
              <a:gd name="connsiteY15"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0902 w 904854"/>
              <a:gd name="connsiteY14" fmla="*/ 383406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887 w 881575"/>
              <a:gd name="connsiteY0" fmla="*/ 109563 h 654870"/>
              <a:gd name="connsiteX1" fmla="*/ 355311 w 881575"/>
              <a:gd name="connsiteY1" fmla="*/ 109563 h 654870"/>
              <a:gd name="connsiteX2" fmla="*/ 388648 w 881575"/>
              <a:gd name="connsiteY2" fmla="*/ 25 h 654870"/>
              <a:gd name="connsiteX3" fmla="*/ 419605 w 881575"/>
              <a:gd name="connsiteY3" fmla="*/ 109563 h 654870"/>
              <a:gd name="connsiteX4" fmla="*/ 776793 w 881575"/>
              <a:gd name="connsiteY4" fmla="*/ 109563 h 654870"/>
              <a:gd name="connsiteX5" fmla="*/ 776793 w 881575"/>
              <a:gd name="connsiteY5" fmla="*/ 352451 h 654870"/>
              <a:gd name="connsiteX6" fmla="*/ 881568 w 881575"/>
              <a:gd name="connsiteY6" fmla="*/ 388170 h 654870"/>
              <a:gd name="connsiteX7" fmla="*/ 776793 w 881575"/>
              <a:gd name="connsiteY7" fmla="*/ 421507 h 654870"/>
              <a:gd name="connsiteX8" fmla="*/ 776793 w 881575"/>
              <a:gd name="connsiteY8" fmla="*/ 654870 h 654870"/>
              <a:gd name="connsiteX9" fmla="*/ 421988 w 881575"/>
              <a:gd name="connsiteY9" fmla="*/ 654870 h 654870"/>
              <a:gd name="connsiteX10" fmla="*/ 388649 w 881575"/>
              <a:gd name="connsiteY10" fmla="*/ 550095 h 654870"/>
              <a:gd name="connsiteX11" fmla="*/ 355311 w 881575"/>
              <a:gd name="connsiteY11" fmla="*/ 654870 h 654870"/>
              <a:gd name="connsiteX12" fmla="*/ 2887 w 881575"/>
              <a:gd name="connsiteY12" fmla="*/ 654870 h 654870"/>
              <a:gd name="connsiteX13" fmla="*/ 6 w 881575"/>
              <a:gd name="connsiteY13" fmla="*/ 426269 h 654870"/>
              <a:gd name="connsiteX14" fmla="*/ 104779 w 881575"/>
              <a:gd name="connsiteY14" fmla="*/ 385788 h 654870"/>
              <a:gd name="connsiteX15" fmla="*/ 2385 w 881575"/>
              <a:gd name="connsiteY15" fmla="*/ 350069 h 654870"/>
              <a:gd name="connsiteX16" fmla="*/ 2887 w 881575"/>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86531 w 879457"/>
              <a:gd name="connsiteY10" fmla="*/ 550095 h 654870"/>
              <a:gd name="connsiteX11" fmla="*/ 353193 w 879457"/>
              <a:gd name="connsiteY11" fmla="*/ 654870 h 654870"/>
              <a:gd name="connsiteX12" fmla="*/ 769 w 879457"/>
              <a:gd name="connsiteY12" fmla="*/ 654870 h 654870"/>
              <a:gd name="connsiteX13" fmla="*/ 269 w 879457"/>
              <a:gd name="connsiteY13" fmla="*/ 426269 h 654870"/>
              <a:gd name="connsiteX14" fmla="*/ 102661 w 879457"/>
              <a:gd name="connsiteY14" fmla="*/ 385788 h 654870"/>
              <a:gd name="connsiteX15" fmla="*/ 267 w 879457"/>
              <a:gd name="connsiteY15" fmla="*/ 350069 h 654870"/>
              <a:gd name="connsiteX16" fmla="*/ 769 w 879457"/>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86531 w 879457"/>
              <a:gd name="connsiteY10" fmla="*/ 550095 h 654870"/>
              <a:gd name="connsiteX11" fmla="*/ 353193 w 879457"/>
              <a:gd name="connsiteY11" fmla="*/ 654870 h 654870"/>
              <a:gd name="connsiteX12" fmla="*/ 769 w 879457"/>
              <a:gd name="connsiteY12" fmla="*/ 654870 h 654870"/>
              <a:gd name="connsiteX13" fmla="*/ 269 w 879457"/>
              <a:gd name="connsiteY13" fmla="*/ 426269 h 654870"/>
              <a:gd name="connsiteX14" fmla="*/ 267 w 879457"/>
              <a:gd name="connsiteY14" fmla="*/ 350069 h 654870"/>
              <a:gd name="connsiteX15" fmla="*/ 769 w 879457"/>
              <a:gd name="connsiteY15" fmla="*/ 109563 h 654870"/>
              <a:gd name="connsiteX0" fmla="*/ 26272 w 904960"/>
              <a:gd name="connsiteY0" fmla="*/ 109563 h 654870"/>
              <a:gd name="connsiteX1" fmla="*/ 378696 w 904960"/>
              <a:gd name="connsiteY1" fmla="*/ 109563 h 654870"/>
              <a:gd name="connsiteX2" fmla="*/ 412033 w 904960"/>
              <a:gd name="connsiteY2" fmla="*/ 25 h 654870"/>
              <a:gd name="connsiteX3" fmla="*/ 442990 w 904960"/>
              <a:gd name="connsiteY3" fmla="*/ 109563 h 654870"/>
              <a:gd name="connsiteX4" fmla="*/ 800178 w 904960"/>
              <a:gd name="connsiteY4" fmla="*/ 109563 h 654870"/>
              <a:gd name="connsiteX5" fmla="*/ 800178 w 904960"/>
              <a:gd name="connsiteY5" fmla="*/ 352451 h 654870"/>
              <a:gd name="connsiteX6" fmla="*/ 904953 w 904960"/>
              <a:gd name="connsiteY6" fmla="*/ 388170 h 654870"/>
              <a:gd name="connsiteX7" fmla="*/ 800178 w 904960"/>
              <a:gd name="connsiteY7" fmla="*/ 421507 h 654870"/>
              <a:gd name="connsiteX8" fmla="*/ 800178 w 904960"/>
              <a:gd name="connsiteY8" fmla="*/ 654870 h 654870"/>
              <a:gd name="connsiteX9" fmla="*/ 445373 w 904960"/>
              <a:gd name="connsiteY9" fmla="*/ 654870 h 654870"/>
              <a:gd name="connsiteX10" fmla="*/ 412034 w 904960"/>
              <a:gd name="connsiteY10" fmla="*/ 550095 h 654870"/>
              <a:gd name="connsiteX11" fmla="*/ 378696 w 904960"/>
              <a:gd name="connsiteY11" fmla="*/ 654870 h 654870"/>
              <a:gd name="connsiteX12" fmla="*/ 26272 w 904960"/>
              <a:gd name="connsiteY12" fmla="*/ 654870 h 654870"/>
              <a:gd name="connsiteX13" fmla="*/ 25772 w 904960"/>
              <a:gd name="connsiteY13" fmla="*/ 426269 h 654870"/>
              <a:gd name="connsiteX14" fmla="*/ 26272 w 904960"/>
              <a:gd name="connsiteY14"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15969 w 894657"/>
              <a:gd name="connsiteY0" fmla="*/ 109563 h 654870"/>
              <a:gd name="connsiteX1" fmla="*/ 368393 w 894657"/>
              <a:gd name="connsiteY1" fmla="*/ 109563 h 654870"/>
              <a:gd name="connsiteX2" fmla="*/ 401730 w 894657"/>
              <a:gd name="connsiteY2" fmla="*/ 25 h 654870"/>
              <a:gd name="connsiteX3" fmla="*/ 432687 w 894657"/>
              <a:gd name="connsiteY3" fmla="*/ 109563 h 654870"/>
              <a:gd name="connsiteX4" fmla="*/ 789875 w 894657"/>
              <a:gd name="connsiteY4" fmla="*/ 109563 h 654870"/>
              <a:gd name="connsiteX5" fmla="*/ 789875 w 894657"/>
              <a:gd name="connsiteY5" fmla="*/ 352451 h 654870"/>
              <a:gd name="connsiteX6" fmla="*/ 894650 w 894657"/>
              <a:gd name="connsiteY6" fmla="*/ 388170 h 654870"/>
              <a:gd name="connsiteX7" fmla="*/ 789875 w 894657"/>
              <a:gd name="connsiteY7" fmla="*/ 421507 h 654870"/>
              <a:gd name="connsiteX8" fmla="*/ 789875 w 894657"/>
              <a:gd name="connsiteY8" fmla="*/ 654870 h 654870"/>
              <a:gd name="connsiteX9" fmla="*/ 435070 w 894657"/>
              <a:gd name="connsiteY9" fmla="*/ 654870 h 654870"/>
              <a:gd name="connsiteX10" fmla="*/ 401731 w 894657"/>
              <a:gd name="connsiteY10" fmla="*/ 550095 h 654870"/>
              <a:gd name="connsiteX11" fmla="*/ 368393 w 894657"/>
              <a:gd name="connsiteY11" fmla="*/ 654870 h 654870"/>
              <a:gd name="connsiteX12" fmla="*/ 15969 w 894657"/>
              <a:gd name="connsiteY12" fmla="*/ 654870 h 654870"/>
              <a:gd name="connsiteX13" fmla="*/ 15969 w 894657"/>
              <a:gd name="connsiteY13" fmla="*/ 109563 h 654870"/>
              <a:gd name="connsiteX0" fmla="*/ 25294 w 903982"/>
              <a:gd name="connsiteY0" fmla="*/ 109563 h 654870"/>
              <a:gd name="connsiteX1" fmla="*/ 377718 w 903982"/>
              <a:gd name="connsiteY1" fmla="*/ 109563 h 654870"/>
              <a:gd name="connsiteX2" fmla="*/ 411055 w 903982"/>
              <a:gd name="connsiteY2" fmla="*/ 25 h 654870"/>
              <a:gd name="connsiteX3" fmla="*/ 442012 w 903982"/>
              <a:gd name="connsiteY3" fmla="*/ 109563 h 654870"/>
              <a:gd name="connsiteX4" fmla="*/ 799200 w 903982"/>
              <a:gd name="connsiteY4" fmla="*/ 109563 h 654870"/>
              <a:gd name="connsiteX5" fmla="*/ 799200 w 903982"/>
              <a:gd name="connsiteY5" fmla="*/ 352451 h 654870"/>
              <a:gd name="connsiteX6" fmla="*/ 903975 w 903982"/>
              <a:gd name="connsiteY6" fmla="*/ 388170 h 654870"/>
              <a:gd name="connsiteX7" fmla="*/ 799200 w 903982"/>
              <a:gd name="connsiteY7" fmla="*/ 421507 h 654870"/>
              <a:gd name="connsiteX8" fmla="*/ 799200 w 903982"/>
              <a:gd name="connsiteY8" fmla="*/ 654870 h 654870"/>
              <a:gd name="connsiteX9" fmla="*/ 444395 w 903982"/>
              <a:gd name="connsiteY9" fmla="*/ 654870 h 654870"/>
              <a:gd name="connsiteX10" fmla="*/ 411056 w 903982"/>
              <a:gd name="connsiteY10" fmla="*/ 550095 h 654870"/>
              <a:gd name="connsiteX11" fmla="*/ 377718 w 903982"/>
              <a:gd name="connsiteY11" fmla="*/ 654870 h 654870"/>
              <a:gd name="connsiteX12" fmla="*/ 25294 w 903982"/>
              <a:gd name="connsiteY12" fmla="*/ 654870 h 654870"/>
              <a:gd name="connsiteX13" fmla="*/ 25294 w 903982"/>
              <a:gd name="connsiteY13"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974 w 879662"/>
              <a:gd name="connsiteY0" fmla="*/ 109563 h 654870"/>
              <a:gd name="connsiteX1" fmla="*/ 353398 w 879662"/>
              <a:gd name="connsiteY1" fmla="*/ 109563 h 654870"/>
              <a:gd name="connsiteX2" fmla="*/ 386735 w 879662"/>
              <a:gd name="connsiteY2" fmla="*/ 25 h 654870"/>
              <a:gd name="connsiteX3" fmla="*/ 417692 w 879662"/>
              <a:gd name="connsiteY3" fmla="*/ 109563 h 654870"/>
              <a:gd name="connsiteX4" fmla="*/ 774880 w 879662"/>
              <a:gd name="connsiteY4" fmla="*/ 109563 h 654870"/>
              <a:gd name="connsiteX5" fmla="*/ 774880 w 879662"/>
              <a:gd name="connsiteY5" fmla="*/ 352451 h 654870"/>
              <a:gd name="connsiteX6" fmla="*/ 879655 w 879662"/>
              <a:gd name="connsiteY6" fmla="*/ 388170 h 654870"/>
              <a:gd name="connsiteX7" fmla="*/ 774880 w 879662"/>
              <a:gd name="connsiteY7" fmla="*/ 421507 h 654870"/>
              <a:gd name="connsiteX8" fmla="*/ 774880 w 879662"/>
              <a:gd name="connsiteY8" fmla="*/ 654870 h 654870"/>
              <a:gd name="connsiteX9" fmla="*/ 420075 w 879662"/>
              <a:gd name="connsiteY9" fmla="*/ 654870 h 654870"/>
              <a:gd name="connsiteX10" fmla="*/ 386736 w 879662"/>
              <a:gd name="connsiteY10" fmla="*/ 550095 h 654870"/>
              <a:gd name="connsiteX11" fmla="*/ 353398 w 879662"/>
              <a:gd name="connsiteY11" fmla="*/ 654870 h 654870"/>
              <a:gd name="connsiteX12" fmla="*/ 974 w 879662"/>
              <a:gd name="connsiteY12" fmla="*/ 654870 h 654870"/>
              <a:gd name="connsiteX13" fmla="*/ 974 w 879662"/>
              <a:gd name="connsiteY13" fmla="*/ 109563 h 654870"/>
              <a:gd name="connsiteX0" fmla="*/ 974 w 879662"/>
              <a:gd name="connsiteY0" fmla="*/ 0 h 545307"/>
              <a:gd name="connsiteX1" fmla="*/ 353398 w 879662"/>
              <a:gd name="connsiteY1" fmla="*/ 0 h 545307"/>
              <a:gd name="connsiteX2" fmla="*/ 417692 w 879662"/>
              <a:gd name="connsiteY2" fmla="*/ 0 h 545307"/>
              <a:gd name="connsiteX3" fmla="*/ 774880 w 879662"/>
              <a:gd name="connsiteY3" fmla="*/ 0 h 545307"/>
              <a:gd name="connsiteX4" fmla="*/ 774880 w 879662"/>
              <a:gd name="connsiteY4" fmla="*/ 242888 h 545307"/>
              <a:gd name="connsiteX5" fmla="*/ 879655 w 879662"/>
              <a:gd name="connsiteY5" fmla="*/ 278607 h 545307"/>
              <a:gd name="connsiteX6" fmla="*/ 774880 w 879662"/>
              <a:gd name="connsiteY6" fmla="*/ 311944 h 545307"/>
              <a:gd name="connsiteX7" fmla="*/ 774880 w 879662"/>
              <a:gd name="connsiteY7" fmla="*/ 545307 h 545307"/>
              <a:gd name="connsiteX8" fmla="*/ 420075 w 879662"/>
              <a:gd name="connsiteY8" fmla="*/ 545307 h 545307"/>
              <a:gd name="connsiteX9" fmla="*/ 386736 w 879662"/>
              <a:gd name="connsiteY9" fmla="*/ 440532 h 545307"/>
              <a:gd name="connsiteX10" fmla="*/ 353398 w 879662"/>
              <a:gd name="connsiteY10" fmla="*/ 545307 h 545307"/>
              <a:gd name="connsiteX11" fmla="*/ 974 w 879662"/>
              <a:gd name="connsiteY11" fmla="*/ 545307 h 545307"/>
              <a:gd name="connsiteX12" fmla="*/ 974 w 879662"/>
              <a:gd name="connsiteY12" fmla="*/ 0 h 545307"/>
              <a:gd name="connsiteX0" fmla="*/ 974 w 879662"/>
              <a:gd name="connsiteY0" fmla="*/ 0 h 545307"/>
              <a:gd name="connsiteX1" fmla="*/ 417692 w 879662"/>
              <a:gd name="connsiteY1" fmla="*/ 0 h 545307"/>
              <a:gd name="connsiteX2" fmla="*/ 774880 w 879662"/>
              <a:gd name="connsiteY2" fmla="*/ 0 h 545307"/>
              <a:gd name="connsiteX3" fmla="*/ 774880 w 879662"/>
              <a:gd name="connsiteY3" fmla="*/ 242888 h 545307"/>
              <a:gd name="connsiteX4" fmla="*/ 879655 w 879662"/>
              <a:gd name="connsiteY4" fmla="*/ 278607 h 545307"/>
              <a:gd name="connsiteX5" fmla="*/ 774880 w 879662"/>
              <a:gd name="connsiteY5" fmla="*/ 311944 h 545307"/>
              <a:gd name="connsiteX6" fmla="*/ 774880 w 879662"/>
              <a:gd name="connsiteY6" fmla="*/ 545307 h 545307"/>
              <a:gd name="connsiteX7" fmla="*/ 420075 w 879662"/>
              <a:gd name="connsiteY7" fmla="*/ 545307 h 545307"/>
              <a:gd name="connsiteX8" fmla="*/ 386736 w 879662"/>
              <a:gd name="connsiteY8" fmla="*/ 440532 h 545307"/>
              <a:gd name="connsiteX9" fmla="*/ 353398 w 879662"/>
              <a:gd name="connsiteY9" fmla="*/ 545307 h 545307"/>
              <a:gd name="connsiteX10" fmla="*/ 974 w 879662"/>
              <a:gd name="connsiteY10" fmla="*/ 545307 h 545307"/>
              <a:gd name="connsiteX11" fmla="*/ 974 w 879662"/>
              <a:gd name="connsiteY11" fmla="*/ 0 h 545307"/>
              <a:gd name="connsiteX0" fmla="*/ 974 w 879662"/>
              <a:gd name="connsiteY0" fmla="*/ 0 h 545307"/>
              <a:gd name="connsiteX1" fmla="*/ 774880 w 879662"/>
              <a:gd name="connsiteY1" fmla="*/ 0 h 545307"/>
              <a:gd name="connsiteX2" fmla="*/ 774880 w 879662"/>
              <a:gd name="connsiteY2" fmla="*/ 242888 h 545307"/>
              <a:gd name="connsiteX3" fmla="*/ 879655 w 879662"/>
              <a:gd name="connsiteY3" fmla="*/ 278607 h 545307"/>
              <a:gd name="connsiteX4" fmla="*/ 774880 w 879662"/>
              <a:gd name="connsiteY4" fmla="*/ 311944 h 545307"/>
              <a:gd name="connsiteX5" fmla="*/ 774880 w 879662"/>
              <a:gd name="connsiteY5" fmla="*/ 545307 h 545307"/>
              <a:gd name="connsiteX6" fmla="*/ 420075 w 879662"/>
              <a:gd name="connsiteY6" fmla="*/ 545307 h 545307"/>
              <a:gd name="connsiteX7" fmla="*/ 386736 w 879662"/>
              <a:gd name="connsiteY7" fmla="*/ 440532 h 545307"/>
              <a:gd name="connsiteX8" fmla="*/ 353398 w 879662"/>
              <a:gd name="connsiteY8" fmla="*/ 545307 h 545307"/>
              <a:gd name="connsiteX9" fmla="*/ 974 w 879662"/>
              <a:gd name="connsiteY9" fmla="*/ 545307 h 545307"/>
              <a:gd name="connsiteX10" fmla="*/ 974 w 879662"/>
              <a:gd name="connsiteY10" fmla="*/ 0 h 545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9662" h="545307">
                <a:moveTo>
                  <a:pt x="974" y="0"/>
                </a:moveTo>
                <a:lnTo>
                  <a:pt x="774880" y="0"/>
                </a:lnTo>
                <a:lnTo>
                  <a:pt x="774880" y="242888"/>
                </a:lnTo>
                <a:cubicBezTo>
                  <a:pt x="813774" y="254794"/>
                  <a:pt x="878861" y="166689"/>
                  <a:pt x="879655" y="278607"/>
                </a:cubicBezTo>
                <a:cubicBezTo>
                  <a:pt x="880449" y="390525"/>
                  <a:pt x="813774" y="300832"/>
                  <a:pt x="774880" y="311944"/>
                </a:cubicBezTo>
                <a:lnTo>
                  <a:pt x="774880" y="545307"/>
                </a:lnTo>
                <a:lnTo>
                  <a:pt x="420075" y="545307"/>
                </a:lnTo>
                <a:cubicBezTo>
                  <a:pt x="408962" y="510382"/>
                  <a:pt x="505005" y="439738"/>
                  <a:pt x="386736" y="440532"/>
                </a:cubicBezTo>
                <a:cubicBezTo>
                  <a:pt x="268467" y="441326"/>
                  <a:pt x="364511" y="510382"/>
                  <a:pt x="353398" y="545307"/>
                </a:cubicBezTo>
                <a:lnTo>
                  <a:pt x="974" y="545307"/>
                </a:lnTo>
                <a:cubicBezTo>
                  <a:pt x="4711" y="430521"/>
                  <a:pt x="-2496" y="191274"/>
                  <a:pt x="974" y="0"/>
                </a:cubicBezTo>
                <a:close/>
              </a:path>
            </a:pathLst>
          </a:custGeom>
          <a:gradFill flip="none" rotWithShape="1">
            <a:gsLst>
              <a:gs pos="0">
                <a:schemeClr val="tx1">
                  <a:lumMod val="85000"/>
                  <a:shade val="67500"/>
                  <a:satMod val="115000"/>
                </a:schemeClr>
              </a:gs>
              <a:gs pos="100000">
                <a:schemeClr val="tx1">
                  <a:lumMod val="95000"/>
                </a:schemeClr>
              </a:gs>
            </a:gsLst>
            <a:lin ang="16200000" scaled="1"/>
            <a:tileRect/>
          </a:gradFill>
          <a:ln w="9525" cap="flat" cmpd="sng" algn="ctr">
            <a:noFill/>
            <a:prstDash val="solid"/>
            <a:round/>
            <a:headEnd type="none" w="med" len="med"/>
            <a:tailEnd type="none" w="med" len="med"/>
          </a:ln>
          <a:effectLst/>
          <a:scene3d>
            <a:camera prst="orthographicFront"/>
            <a:lightRig rig="threePt" dir="t"/>
          </a:scene3d>
          <a:sp3d>
            <a:bevelT w="50800" h="50800" prst="angle"/>
          </a:sp3d>
          <a:extLst/>
        </p:spPr>
        <p:txBody>
          <a:bodyPr rIns="432000" anchor="ctr" anchorCtr="1"/>
          <a:lstStyle/>
          <a:p>
            <a:pPr algn="r" eaLnBrk="0" hangingPunct="0">
              <a:defRPr/>
            </a:pPr>
            <a:r>
              <a:rPr lang="en-GB" sz="2400" dirty="0">
                <a:solidFill>
                  <a:schemeClr val="bg1"/>
                </a:solidFill>
                <a:ea typeface="ＭＳ Ｐゴシック" pitchFamily="34" charset="-128"/>
                <a:cs typeface="+mn-cs"/>
              </a:rPr>
              <a:t>BSC</a:t>
            </a:r>
          </a:p>
        </p:txBody>
      </p:sp>
      <p:sp>
        <p:nvSpPr>
          <p:cNvPr id="16" name="Freeform 15"/>
          <p:cNvSpPr/>
          <p:nvPr/>
        </p:nvSpPr>
        <p:spPr bwMode="auto">
          <a:xfrm>
            <a:off x="3268831" y="1624078"/>
            <a:ext cx="2588377" cy="1613406"/>
          </a:xfrm>
          <a:custGeom>
            <a:avLst/>
            <a:gdLst>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38200 w 890587"/>
              <a:gd name="connsiteY5" fmla="*/ 330994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35756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0 w 890587"/>
              <a:gd name="connsiteY9" fmla="*/ 545307 h 545307"/>
              <a:gd name="connsiteX10" fmla="*/ 0 w 890587"/>
              <a:gd name="connsiteY10"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335756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3381 w 890587"/>
              <a:gd name="connsiteY9" fmla="*/ 545307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773906 w 890587"/>
              <a:gd name="connsiteY5" fmla="*/ 311944 h 545307"/>
              <a:gd name="connsiteX6" fmla="*/ 773906 w 890587"/>
              <a:gd name="connsiteY6" fmla="*/ 545307 h 545307"/>
              <a:gd name="connsiteX7" fmla="*/ 419101 w 890587"/>
              <a:gd name="connsiteY7" fmla="*/ 545307 h 545307"/>
              <a:gd name="connsiteX8" fmla="*/ 385762 w 890587"/>
              <a:gd name="connsiteY8" fmla="*/ 440532 h 545307"/>
              <a:gd name="connsiteX9" fmla="*/ 352424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90587 w 890587"/>
              <a:gd name="connsiteY3" fmla="*/ 278607 h 545307"/>
              <a:gd name="connsiteX4" fmla="*/ 773906 w 890587"/>
              <a:gd name="connsiteY4" fmla="*/ 311944 h 545307"/>
              <a:gd name="connsiteX5" fmla="*/ 773906 w 890587"/>
              <a:gd name="connsiteY5" fmla="*/ 545307 h 545307"/>
              <a:gd name="connsiteX6" fmla="*/ 419101 w 890587"/>
              <a:gd name="connsiteY6" fmla="*/ 545307 h 545307"/>
              <a:gd name="connsiteX7" fmla="*/ 385762 w 890587"/>
              <a:gd name="connsiteY7" fmla="*/ 440532 h 545307"/>
              <a:gd name="connsiteX8" fmla="*/ 352424 w 890587"/>
              <a:gd name="connsiteY8" fmla="*/ 545307 h 545307"/>
              <a:gd name="connsiteX9" fmla="*/ 0 w 890587"/>
              <a:gd name="connsiteY9" fmla="*/ 545307 h 545307"/>
              <a:gd name="connsiteX10" fmla="*/ 0 w 890587"/>
              <a:gd name="connsiteY10" fmla="*/ 0 h 545307"/>
              <a:gd name="connsiteX0" fmla="*/ 0 w 890592"/>
              <a:gd name="connsiteY0" fmla="*/ 0 h 545307"/>
              <a:gd name="connsiteX1" fmla="*/ 773906 w 890592"/>
              <a:gd name="connsiteY1" fmla="*/ 0 h 545307"/>
              <a:gd name="connsiteX2" fmla="*/ 773906 w 890592"/>
              <a:gd name="connsiteY2" fmla="*/ 242888 h 545307"/>
              <a:gd name="connsiteX3" fmla="*/ 890587 w 890592"/>
              <a:gd name="connsiteY3" fmla="*/ 278607 h 545307"/>
              <a:gd name="connsiteX4" fmla="*/ 773906 w 890592"/>
              <a:gd name="connsiteY4" fmla="*/ 311944 h 545307"/>
              <a:gd name="connsiteX5" fmla="*/ 773906 w 890592"/>
              <a:gd name="connsiteY5" fmla="*/ 545307 h 545307"/>
              <a:gd name="connsiteX6" fmla="*/ 419101 w 890592"/>
              <a:gd name="connsiteY6" fmla="*/ 545307 h 545307"/>
              <a:gd name="connsiteX7" fmla="*/ 385762 w 890592"/>
              <a:gd name="connsiteY7" fmla="*/ 440532 h 545307"/>
              <a:gd name="connsiteX8" fmla="*/ 352424 w 890592"/>
              <a:gd name="connsiteY8" fmla="*/ 545307 h 545307"/>
              <a:gd name="connsiteX9" fmla="*/ 0 w 890592"/>
              <a:gd name="connsiteY9" fmla="*/ 545307 h 545307"/>
              <a:gd name="connsiteX10" fmla="*/ 0 w 890592"/>
              <a:gd name="connsiteY10" fmla="*/ 0 h 545307"/>
              <a:gd name="connsiteX0" fmla="*/ 0 w 878688"/>
              <a:gd name="connsiteY0" fmla="*/ 0 h 545307"/>
              <a:gd name="connsiteX1" fmla="*/ 773906 w 878688"/>
              <a:gd name="connsiteY1" fmla="*/ 0 h 545307"/>
              <a:gd name="connsiteX2" fmla="*/ 773906 w 878688"/>
              <a:gd name="connsiteY2" fmla="*/ 242888 h 545307"/>
              <a:gd name="connsiteX3" fmla="*/ 878681 w 878688"/>
              <a:gd name="connsiteY3" fmla="*/ 278607 h 545307"/>
              <a:gd name="connsiteX4" fmla="*/ 773906 w 878688"/>
              <a:gd name="connsiteY4" fmla="*/ 311944 h 545307"/>
              <a:gd name="connsiteX5" fmla="*/ 773906 w 878688"/>
              <a:gd name="connsiteY5" fmla="*/ 545307 h 545307"/>
              <a:gd name="connsiteX6" fmla="*/ 419101 w 878688"/>
              <a:gd name="connsiteY6" fmla="*/ 545307 h 545307"/>
              <a:gd name="connsiteX7" fmla="*/ 385762 w 878688"/>
              <a:gd name="connsiteY7" fmla="*/ 440532 h 545307"/>
              <a:gd name="connsiteX8" fmla="*/ 352424 w 878688"/>
              <a:gd name="connsiteY8" fmla="*/ 545307 h 545307"/>
              <a:gd name="connsiteX9" fmla="*/ 0 w 878688"/>
              <a:gd name="connsiteY9" fmla="*/ 545307 h 545307"/>
              <a:gd name="connsiteX10" fmla="*/ 0 w 878688"/>
              <a:gd name="connsiteY10" fmla="*/ 0 h 545307"/>
              <a:gd name="connsiteX0" fmla="*/ 0 w 878688"/>
              <a:gd name="connsiteY0" fmla="*/ 0 h 545307"/>
              <a:gd name="connsiteX1" fmla="*/ 352424 w 878688"/>
              <a:gd name="connsiteY1" fmla="*/ 0 h 545307"/>
              <a:gd name="connsiteX2" fmla="*/ 773906 w 878688"/>
              <a:gd name="connsiteY2" fmla="*/ 0 h 545307"/>
              <a:gd name="connsiteX3" fmla="*/ 773906 w 878688"/>
              <a:gd name="connsiteY3" fmla="*/ 242888 h 545307"/>
              <a:gd name="connsiteX4" fmla="*/ 878681 w 878688"/>
              <a:gd name="connsiteY4" fmla="*/ 278607 h 545307"/>
              <a:gd name="connsiteX5" fmla="*/ 773906 w 878688"/>
              <a:gd name="connsiteY5" fmla="*/ 311944 h 545307"/>
              <a:gd name="connsiteX6" fmla="*/ 773906 w 878688"/>
              <a:gd name="connsiteY6" fmla="*/ 545307 h 545307"/>
              <a:gd name="connsiteX7" fmla="*/ 419101 w 878688"/>
              <a:gd name="connsiteY7" fmla="*/ 545307 h 545307"/>
              <a:gd name="connsiteX8" fmla="*/ 385762 w 878688"/>
              <a:gd name="connsiteY8" fmla="*/ 440532 h 545307"/>
              <a:gd name="connsiteX9" fmla="*/ 352424 w 878688"/>
              <a:gd name="connsiteY9" fmla="*/ 545307 h 545307"/>
              <a:gd name="connsiteX10" fmla="*/ 0 w 878688"/>
              <a:gd name="connsiteY10" fmla="*/ 545307 h 545307"/>
              <a:gd name="connsiteX11" fmla="*/ 0 w 878688"/>
              <a:gd name="connsiteY11" fmla="*/ 0 h 545307"/>
              <a:gd name="connsiteX0" fmla="*/ 0 w 878688"/>
              <a:gd name="connsiteY0" fmla="*/ 0 h 545307"/>
              <a:gd name="connsiteX1" fmla="*/ 352424 w 878688"/>
              <a:gd name="connsiteY1" fmla="*/ 0 h 545307"/>
              <a:gd name="connsiteX2" fmla="*/ 416718 w 878688"/>
              <a:gd name="connsiteY2" fmla="*/ 0 h 545307"/>
              <a:gd name="connsiteX3" fmla="*/ 773906 w 878688"/>
              <a:gd name="connsiteY3" fmla="*/ 0 h 545307"/>
              <a:gd name="connsiteX4" fmla="*/ 773906 w 878688"/>
              <a:gd name="connsiteY4" fmla="*/ 242888 h 545307"/>
              <a:gd name="connsiteX5" fmla="*/ 878681 w 878688"/>
              <a:gd name="connsiteY5" fmla="*/ 278607 h 545307"/>
              <a:gd name="connsiteX6" fmla="*/ 773906 w 878688"/>
              <a:gd name="connsiteY6" fmla="*/ 311944 h 545307"/>
              <a:gd name="connsiteX7" fmla="*/ 773906 w 878688"/>
              <a:gd name="connsiteY7" fmla="*/ 545307 h 545307"/>
              <a:gd name="connsiteX8" fmla="*/ 419101 w 878688"/>
              <a:gd name="connsiteY8" fmla="*/ 545307 h 545307"/>
              <a:gd name="connsiteX9" fmla="*/ 385762 w 878688"/>
              <a:gd name="connsiteY9" fmla="*/ 440532 h 545307"/>
              <a:gd name="connsiteX10" fmla="*/ 352424 w 878688"/>
              <a:gd name="connsiteY10" fmla="*/ 545307 h 545307"/>
              <a:gd name="connsiteX11" fmla="*/ 0 w 878688"/>
              <a:gd name="connsiteY11" fmla="*/ 545307 h 545307"/>
              <a:gd name="connsiteX12" fmla="*/ 0 w 878688"/>
              <a:gd name="connsiteY12" fmla="*/ 0 h 545307"/>
              <a:gd name="connsiteX0" fmla="*/ 0 w 878688"/>
              <a:gd name="connsiteY0" fmla="*/ 0 h 545307"/>
              <a:gd name="connsiteX1" fmla="*/ 352424 w 878688"/>
              <a:gd name="connsiteY1" fmla="*/ 0 h 545307"/>
              <a:gd name="connsiteX2" fmla="*/ 380999 w 878688"/>
              <a:gd name="connsiteY2" fmla="*/ 0 h 545307"/>
              <a:gd name="connsiteX3" fmla="*/ 416718 w 878688"/>
              <a:gd name="connsiteY3" fmla="*/ 0 h 545307"/>
              <a:gd name="connsiteX4" fmla="*/ 773906 w 878688"/>
              <a:gd name="connsiteY4" fmla="*/ 0 h 545307"/>
              <a:gd name="connsiteX5" fmla="*/ 773906 w 878688"/>
              <a:gd name="connsiteY5" fmla="*/ 242888 h 545307"/>
              <a:gd name="connsiteX6" fmla="*/ 878681 w 878688"/>
              <a:gd name="connsiteY6" fmla="*/ 278607 h 545307"/>
              <a:gd name="connsiteX7" fmla="*/ 773906 w 878688"/>
              <a:gd name="connsiteY7" fmla="*/ 311944 h 545307"/>
              <a:gd name="connsiteX8" fmla="*/ 773906 w 878688"/>
              <a:gd name="connsiteY8" fmla="*/ 545307 h 545307"/>
              <a:gd name="connsiteX9" fmla="*/ 419101 w 878688"/>
              <a:gd name="connsiteY9" fmla="*/ 545307 h 545307"/>
              <a:gd name="connsiteX10" fmla="*/ 385762 w 878688"/>
              <a:gd name="connsiteY10" fmla="*/ 440532 h 545307"/>
              <a:gd name="connsiteX11" fmla="*/ 352424 w 878688"/>
              <a:gd name="connsiteY11" fmla="*/ 545307 h 545307"/>
              <a:gd name="connsiteX12" fmla="*/ 0 w 878688"/>
              <a:gd name="connsiteY12" fmla="*/ 545307 h 545307"/>
              <a:gd name="connsiteX13" fmla="*/ 0 w 878688"/>
              <a:gd name="connsiteY13" fmla="*/ 0 h 545307"/>
              <a:gd name="connsiteX0" fmla="*/ 0 w 878688"/>
              <a:gd name="connsiteY0" fmla="*/ 109538 h 654845"/>
              <a:gd name="connsiteX1" fmla="*/ 352424 w 878688"/>
              <a:gd name="connsiteY1" fmla="*/ 109538 h 654845"/>
              <a:gd name="connsiteX2" fmla="*/ 385761 w 878688"/>
              <a:gd name="connsiteY2" fmla="*/ 0 h 654845"/>
              <a:gd name="connsiteX3" fmla="*/ 416718 w 878688"/>
              <a:gd name="connsiteY3" fmla="*/ 109538 h 654845"/>
              <a:gd name="connsiteX4" fmla="*/ 773906 w 878688"/>
              <a:gd name="connsiteY4" fmla="*/ 109538 h 654845"/>
              <a:gd name="connsiteX5" fmla="*/ 773906 w 878688"/>
              <a:gd name="connsiteY5" fmla="*/ 352426 h 654845"/>
              <a:gd name="connsiteX6" fmla="*/ 878681 w 878688"/>
              <a:gd name="connsiteY6" fmla="*/ 388145 h 654845"/>
              <a:gd name="connsiteX7" fmla="*/ 773906 w 878688"/>
              <a:gd name="connsiteY7" fmla="*/ 421482 h 654845"/>
              <a:gd name="connsiteX8" fmla="*/ 773906 w 878688"/>
              <a:gd name="connsiteY8" fmla="*/ 654845 h 654845"/>
              <a:gd name="connsiteX9" fmla="*/ 419101 w 878688"/>
              <a:gd name="connsiteY9" fmla="*/ 654845 h 654845"/>
              <a:gd name="connsiteX10" fmla="*/ 385762 w 878688"/>
              <a:gd name="connsiteY10" fmla="*/ 550070 h 654845"/>
              <a:gd name="connsiteX11" fmla="*/ 352424 w 878688"/>
              <a:gd name="connsiteY11" fmla="*/ 654845 h 654845"/>
              <a:gd name="connsiteX12" fmla="*/ 0 w 878688"/>
              <a:gd name="connsiteY12" fmla="*/ 654845 h 654845"/>
              <a:gd name="connsiteX13" fmla="*/ 0 w 878688"/>
              <a:gd name="connsiteY13" fmla="*/ 109538 h 654845"/>
              <a:gd name="connsiteX0" fmla="*/ 0 w 878688"/>
              <a:gd name="connsiteY0" fmla="*/ 109685 h 654992"/>
              <a:gd name="connsiteX1" fmla="*/ 352424 w 878688"/>
              <a:gd name="connsiteY1" fmla="*/ 109685 h 654992"/>
              <a:gd name="connsiteX2" fmla="*/ 385761 w 878688"/>
              <a:gd name="connsiteY2" fmla="*/ 147 h 654992"/>
              <a:gd name="connsiteX3" fmla="*/ 416718 w 878688"/>
              <a:gd name="connsiteY3" fmla="*/ 109685 h 654992"/>
              <a:gd name="connsiteX4" fmla="*/ 773906 w 878688"/>
              <a:gd name="connsiteY4" fmla="*/ 109685 h 654992"/>
              <a:gd name="connsiteX5" fmla="*/ 773906 w 878688"/>
              <a:gd name="connsiteY5" fmla="*/ 352573 h 654992"/>
              <a:gd name="connsiteX6" fmla="*/ 878681 w 878688"/>
              <a:gd name="connsiteY6" fmla="*/ 388292 h 654992"/>
              <a:gd name="connsiteX7" fmla="*/ 773906 w 878688"/>
              <a:gd name="connsiteY7" fmla="*/ 421629 h 654992"/>
              <a:gd name="connsiteX8" fmla="*/ 773906 w 878688"/>
              <a:gd name="connsiteY8" fmla="*/ 654992 h 654992"/>
              <a:gd name="connsiteX9" fmla="*/ 419101 w 878688"/>
              <a:gd name="connsiteY9" fmla="*/ 654992 h 654992"/>
              <a:gd name="connsiteX10" fmla="*/ 385762 w 878688"/>
              <a:gd name="connsiteY10" fmla="*/ 550217 h 654992"/>
              <a:gd name="connsiteX11" fmla="*/ 352424 w 878688"/>
              <a:gd name="connsiteY11" fmla="*/ 654992 h 654992"/>
              <a:gd name="connsiteX12" fmla="*/ 0 w 878688"/>
              <a:gd name="connsiteY12" fmla="*/ 654992 h 654992"/>
              <a:gd name="connsiteX13" fmla="*/ 0 w 878688"/>
              <a:gd name="connsiteY13" fmla="*/ 109685 h 654992"/>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2881 w 881569"/>
              <a:gd name="connsiteY0" fmla="*/ 109563 h 654870"/>
              <a:gd name="connsiteX1" fmla="*/ 355305 w 881569"/>
              <a:gd name="connsiteY1" fmla="*/ 109563 h 654870"/>
              <a:gd name="connsiteX2" fmla="*/ 388642 w 881569"/>
              <a:gd name="connsiteY2" fmla="*/ 25 h 654870"/>
              <a:gd name="connsiteX3" fmla="*/ 419599 w 881569"/>
              <a:gd name="connsiteY3" fmla="*/ 109563 h 654870"/>
              <a:gd name="connsiteX4" fmla="*/ 776787 w 881569"/>
              <a:gd name="connsiteY4" fmla="*/ 109563 h 654870"/>
              <a:gd name="connsiteX5" fmla="*/ 776787 w 881569"/>
              <a:gd name="connsiteY5" fmla="*/ 352451 h 654870"/>
              <a:gd name="connsiteX6" fmla="*/ 881562 w 881569"/>
              <a:gd name="connsiteY6" fmla="*/ 388170 h 654870"/>
              <a:gd name="connsiteX7" fmla="*/ 776787 w 881569"/>
              <a:gd name="connsiteY7" fmla="*/ 421507 h 654870"/>
              <a:gd name="connsiteX8" fmla="*/ 776787 w 881569"/>
              <a:gd name="connsiteY8" fmla="*/ 654870 h 654870"/>
              <a:gd name="connsiteX9" fmla="*/ 421982 w 881569"/>
              <a:gd name="connsiteY9" fmla="*/ 654870 h 654870"/>
              <a:gd name="connsiteX10" fmla="*/ 388643 w 881569"/>
              <a:gd name="connsiteY10" fmla="*/ 550095 h 654870"/>
              <a:gd name="connsiteX11" fmla="*/ 355305 w 881569"/>
              <a:gd name="connsiteY11" fmla="*/ 654870 h 654870"/>
              <a:gd name="connsiteX12" fmla="*/ 2881 w 881569"/>
              <a:gd name="connsiteY12" fmla="*/ 654870 h 654870"/>
              <a:gd name="connsiteX13" fmla="*/ 0 w 881569"/>
              <a:gd name="connsiteY13" fmla="*/ 426269 h 654870"/>
              <a:gd name="connsiteX14" fmla="*/ 2881 w 881569"/>
              <a:gd name="connsiteY14"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5664 w 904854"/>
              <a:gd name="connsiteY14" fmla="*/ 350069 h 654870"/>
              <a:gd name="connsiteX15" fmla="*/ 26166 w 904854"/>
              <a:gd name="connsiteY15"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0902 w 904854"/>
              <a:gd name="connsiteY14" fmla="*/ 383406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887 w 881575"/>
              <a:gd name="connsiteY0" fmla="*/ 109563 h 654870"/>
              <a:gd name="connsiteX1" fmla="*/ 355311 w 881575"/>
              <a:gd name="connsiteY1" fmla="*/ 109563 h 654870"/>
              <a:gd name="connsiteX2" fmla="*/ 388648 w 881575"/>
              <a:gd name="connsiteY2" fmla="*/ 25 h 654870"/>
              <a:gd name="connsiteX3" fmla="*/ 419605 w 881575"/>
              <a:gd name="connsiteY3" fmla="*/ 109563 h 654870"/>
              <a:gd name="connsiteX4" fmla="*/ 776793 w 881575"/>
              <a:gd name="connsiteY4" fmla="*/ 109563 h 654870"/>
              <a:gd name="connsiteX5" fmla="*/ 776793 w 881575"/>
              <a:gd name="connsiteY5" fmla="*/ 352451 h 654870"/>
              <a:gd name="connsiteX6" fmla="*/ 881568 w 881575"/>
              <a:gd name="connsiteY6" fmla="*/ 388170 h 654870"/>
              <a:gd name="connsiteX7" fmla="*/ 776793 w 881575"/>
              <a:gd name="connsiteY7" fmla="*/ 421507 h 654870"/>
              <a:gd name="connsiteX8" fmla="*/ 776793 w 881575"/>
              <a:gd name="connsiteY8" fmla="*/ 654870 h 654870"/>
              <a:gd name="connsiteX9" fmla="*/ 421988 w 881575"/>
              <a:gd name="connsiteY9" fmla="*/ 654870 h 654870"/>
              <a:gd name="connsiteX10" fmla="*/ 388649 w 881575"/>
              <a:gd name="connsiteY10" fmla="*/ 550095 h 654870"/>
              <a:gd name="connsiteX11" fmla="*/ 355311 w 881575"/>
              <a:gd name="connsiteY11" fmla="*/ 654870 h 654870"/>
              <a:gd name="connsiteX12" fmla="*/ 2887 w 881575"/>
              <a:gd name="connsiteY12" fmla="*/ 654870 h 654870"/>
              <a:gd name="connsiteX13" fmla="*/ 6 w 881575"/>
              <a:gd name="connsiteY13" fmla="*/ 426269 h 654870"/>
              <a:gd name="connsiteX14" fmla="*/ 104779 w 881575"/>
              <a:gd name="connsiteY14" fmla="*/ 385788 h 654870"/>
              <a:gd name="connsiteX15" fmla="*/ 2385 w 881575"/>
              <a:gd name="connsiteY15" fmla="*/ 350069 h 654870"/>
              <a:gd name="connsiteX16" fmla="*/ 2887 w 881575"/>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86531 w 879457"/>
              <a:gd name="connsiteY10" fmla="*/ 550095 h 654870"/>
              <a:gd name="connsiteX11" fmla="*/ 353193 w 879457"/>
              <a:gd name="connsiteY11" fmla="*/ 654870 h 654870"/>
              <a:gd name="connsiteX12" fmla="*/ 769 w 879457"/>
              <a:gd name="connsiteY12" fmla="*/ 654870 h 654870"/>
              <a:gd name="connsiteX13" fmla="*/ 269 w 879457"/>
              <a:gd name="connsiteY13" fmla="*/ 426269 h 654870"/>
              <a:gd name="connsiteX14" fmla="*/ 102661 w 879457"/>
              <a:gd name="connsiteY14" fmla="*/ 385788 h 654870"/>
              <a:gd name="connsiteX15" fmla="*/ 267 w 879457"/>
              <a:gd name="connsiteY15" fmla="*/ 350069 h 654870"/>
              <a:gd name="connsiteX16" fmla="*/ 769 w 879457"/>
              <a:gd name="connsiteY16" fmla="*/ 109563 h 654870"/>
              <a:gd name="connsiteX0" fmla="*/ 769 w 879457"/>
              <a:gd name="connsiteY0" fmla="*/ 0 h 545307"/>
              <a:gd name="connsiteX1" fmla="*/ 353193 w 879457"/>
              <a:gd name="connsiteY1" fmla="*/ 0 h 545307"/>
              <a:gd name="connsiteX2" fmla="*/ 417487 w 879457"/>
              <a:gd name="connsiteY2" fmla="*/ 0 h 545307"/>
              <a:gd name="connsiteX3" fmla="*/ 774675 w 879457"/>
              <a:gd name="connsiteY3" fmla="*/ 0 h 545307"/>
              <a:gd name="connsiteX4" fmla="*/ 774675 w 879457"/>
              <a:gd name="connsiteY4" fmla="*/ 242888 h 545307"/>
              <a:gd name="connsiteX5" fmla="*/ 879450 w 879457"/>
              <a:gd name="connsiteY5" fmla="*/ 278607 h 545307"/>
              <a:gd name="connsiteX6" fmla="*/ 774675 w 879457"/>
              <a:gd name="connsiteY6" fmla="*/ 311944 h 545307"/>
              <a:gd name="connsiteX7" fmla="*/ 774675 w 879457"/>
              <a:gd name="connsiteY7" fmla="*/ 545307 h 545307"/>
              <a:gd name="connsiteX8" fmla="*/ 419870 w 879457"/>
              <a:gd name="connsiteY8" fmla="*/ 545307 h 545307"/>
              <a:gd name="connsiteX9" fmla="*/ 386531 w 879457"/>
              <a:gd name="connsiteY9" fmla="*/ 440532 h 545307"/>
              <a:gd name="connsiteX10" fmla="*/ 353193 w 879457"/>
              <a:gd name="connsiteY10" fmla="*/ 545307 h 545307"/>
              <a:gd name="connsiteX11" fmla="*/ 769 w 879457"/>
              <a:gd name="connsiteY11" fmla="*/ 545307 h 545307"/>
              <a:gd name="connsiteX12" fmla="*/ 269 w 879457"/>
              <a:gd name="connsiteY12" fmla="*/ 316706 h 545307"/>
              <a:gd name="connsiteX13" fmla="*/ 102661 w 879457"/>
              <a:gd name="connsiteY13" fmla="*/ 276225 h 545307"/>
              <a:gd name="connsiteX14" fmla="*/ 267 w 879457"/>
              <a:gd name="connsiteY14" fmla="*/ 240506 h 545307"/>
              <a:gd name="connsiteX15" fmla="*/ 769 w 879457"/>
              <a:gd name="connsiteY15" fmla="*/ 0 h 545307"/>
              <a:gd name="connsiteX0" fmla="*/ 769 w 879457"/>
              <a:gd name="connsiteY0" fmla="*/ 0 h 545307"/>
              <a:gd name="connsiteX1" fmla="*/ 417487 w 879457"/>
              <a:gd name="connsiteY1" fmla="*/ 0 h 545307"/>
              <a:gd name="connsiteX2" fmla="*/ 774675 w 879457"/>
              <a:gd name="connsiteY2" fmla="*/ 0 h 545307"/>
              <a:gd name="connsiteX3" fmla="*/ 774675 w 879457"/>
              <a:gd name="connsiteY3" fmla="*/ 242888 h 545307"/>
              <a:gd name="connsiteX4" fmla="*/ 879450 w 879457"/>
              <a:gd name="connsiteY4" fmla="*/ 278607 h 545307"/>
              <a:gd name="connsiteX5" fmla="*/ 774675 w 879457"/>
              <a:gd name="connsiteY5" fmla="*/ 311944 h 545307"/>
              <a:gd name="connsiteX6" fmla="*/ 774675 w 879457"/>
              <a:gd name="connsiteY6" fmla="*/ 545307 h 545307"/>
              <a:gd name="connsiteX7" fmla="*/ 419870 w 879457"/>
              <a:gd name="connsiteY7" fmla="*/ 545307 h 545307"/>
              <a:gd name="connsiteX8" fmla="*/ 386531 w 879457"/>
              <a:gd name="connsiteY8" fmla="*/ 440532 h 545307"/>
              <a:gd name="connsiteX9" fmla="*/ 353193 w 879457"/>
              <a:gd name="connsiteY9" fmla="*/ 545307 h 545307"/>
              <a:gd name="connsiteX10" fmla="*/ 769 w 879457"/>
              <a:gd name="connsiteY10" fmla="*/ 545307 h 545307"/>
              <a:gd name="connsiteX11" fmla="*/ 269 w 879457"/>
              <a:gd name="connsiteY11" fmla="*/ 316706 h 545307"/>
              <a:gd name="connsiteX12" fmla="*/ 102661 w 879457"/>
              <a:gd name="connsiteY12" fmla="*/ 276225 h 545307"/>
              <a:gd name="connsiteX13" fmla="*/ 267 w 879457"/>
              <a:gd name="connsiteY13" fmla="*/ 240506 h 545307"/>
              <a:gd name="connsiteX14" fmla="*/ 769 w 879457"/>
              <a:gd name="connsiteY14" fmla="*/ 0 h 545307"/>
              <a:gd name="connsiteX0" fmla="*/ 769 w 879457"/>
              <a:gd name="connsiteY0" fmla="*/ 0 h 545307"/>
              <a:gd name="connsiteX1" fmla="*/ 774675 w 879457"/>
              <a:gd name="connsiteY1" fmla="*/ 0 h 545307"/>
              <a:gd name="connsiteX2" fmla="*/ 774675 w 879457"/>
              <a:gd name="connsiteY2" fmla="*/ 242888 h 545307"/>
              <a:gd name="connsiteX3" fmla="*/ 879450 w 879457"/>
              <a:gd name="connsiteY3" fmla="*/ 278607 h 545307"/>
              <a:gd name="connsiteX4" fmla="*/ 774675 w 879457"/>
              <a:gd name="connsiteY4" fmla="*/ 311944 h 545307"/>
              <a:gd name="connsiteX5" fmla="*/ 774675 w 879457"/>
              <a:gd name="connsiteY5" fmla="*/ 545307 h 545307"/>
              <a:gd name="connsiteX6" fmla="*/ 419870 w 879457"/>
              <a:gd name="connsiteY6" fmla="*/ 545307 h 545307"/>
              <a:gd name="connsiteX7" fmla="*/ 386531 w 879457"/>
              <a:gd name="connsiteY7" fmla="*/ 440532 h 545307"/>
              <a:gd name="connsiteX8" fmla="*/ 353193 w 879457"/>
              <a:gd name="connsiteY8" fmla="*/ 545307 h 545307"/>
              <a:gd name="connsiteX9" fmla="*/ 769 w 879457"/>
              <a:gd name="connsiteY9" fmla="*/ 545307 h 545307"/>
              <a:gd name="connsiteX10" fmla="*/ 269 w 879457"/>
              <a:gd name="connsiteY10" fmla="*/ 316706 h 545307"/>
              <a:gd name="connsiteX11" fmla="*/ 102661 w 879457"/>
              <a:gd name="connsiteY11" fmla="*/ 276225 h 545307"/>
              <a:gd name="connsiteX12" fmla="*/ 267 w 879457"/>
              <a:gd name="connsiteY12" fmla="*/ 240506 h 545307"/>
              <a:gd name="connsiteX13" fmla="*/ 769 w 879457"/>
              <a:gd name="connsiteY13" fmla="*/ 0 h 545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79457" h="545307">
                <a:moveTo>
                  <a:pt x="769" y="0"/>
                </a:moveTo>
                <a:lnTo>
                  <a:pt x="774675" y="0"/>
                </a:lnTo>
                <a:lnTo>
                  <a:pt x="774675" y="242888"/>
                </a:lnTo>
                <a:cubicBezTo>
                  <a:pt x="813569" y="254794"/>
                  <a:pt x="878656" y="166689"/>
                  <a:pt x="879450" y="278607"/>
                </a:cubicBezTo>
                <a:cubicBezTo>
                  <a:pt x="880244" y="390525"/>
                  <a:pt x="813569" y="300832"/>
                  <a:pt x="774675" y="311944"/>
                </a:cubicBezTo>
                <a:lnTo>
                  <a:pt x="774675" y="545307"/>
                </a:lnTo>
                <a:lnTo>
                  <a:pt x="419870" y="545307"/>
                </a:lnTo>
                <a:cubicBezTo>
                  <a:pt x="408757" y="510382"/>
                  <a:pt x="504800" y="439738"/>
                  <a:pt x="386531" y="440532"/>
                </a:cubicBezTo>
                <a:cubicBezTo>
                  <a:pt x="268262" y="441326"/>
                  <a:pt x="364306" y="510382"/>
                  <a:pt x="353193" y="545307"/>
                </a:cubicBezTo>
                <a:lnTo>
                  <a:pt x="769" y="545307"/>
                </a:lnTo>
                <a:cubicBezTo>
                  <a:pt x="-191" y="469107"/>
                  <a:pt x="1229" y="392906"/>
                  <a:pt x="269" y="316706"/>
                </a:cubicBezTo>
                <a:cubicBezTo>
                  <a:pt x="-608" y="271462"/>
                  <a:pt x="100280" y="403225"/>
                  <a:pt x="102661" y="276225"/>
                </a:cubicBezTo>
                <a:cubicBezTo>
                  <a:pt x="105042" y="149225"/>
                  <a:pt x="-610" y="286146"/>
                  <a:pt x="267" y="240506"/>
                </a:cubicBezTo>
                <a:cubicBezTo>
                  <a:pt x="747" y="187722"/>
                  <a:pt x="-902" y="92471"/>
                  <a:pt x="769" y="0"/>
                </a:cubicBezTo>
                <a:close/>
              </a:path>
            </a:pathLst>
          </a:custGeom>
          <a:solidFill>
            <a:srgbClr val="537CFF"/>
          </a:solidFill>
          <a:ln w="9525" cap="flat" cmpd="sng" algn="ctr">
            <a:noFill/>
            <a:prstDash val="solid"/>
            <a:round/>
            <a:headEnd type="none" w="med" len="med"/>
            <a:tailEnd type="none" w="med" len="med"/>
          </a:ln>
          <a:effectLst/>
          <a:scene3d>
            <a:camera prst="orthographicFront"/>
            <a:lightRig rig="threePt" dir="t"/>
          </a:scene3d>
          <a:sp3d>
            <a:bevelT w="50800" h="50800" prst="angle"/>
          </a:sp3d>
          <a:extLst/>
        </p:spPr>
        <p:txBody>
          <a:bodyPr anchor="ctr" anchorCtr="1"/>
          <a:lstStyle/>
          <a:p>
            <a:pPr algn="r" eaLnBrk="0" hangingPunct="0">
              <a:defRPr/>
            </a:pPr>
            <a:r>
              <a:rPr lang="en-GB" sz="2400" dirty="0">
                <a:ea typeface="ＭＳ Ｐゴシック" pitchFamily="34" charset="-128"/>
                <a:cs typeface="+mn-cs"/>
              </a:rPr>
              <a:t>5-FU</a:t>
            </a:r>
          </a:p>
        </p:txBody>
      </p:sp>
      <p:sp>
        <p:nvSpPr>
          <p:cNvPr id="18" name="Freeform 17"/>
          <p:cNvSpPr/>
          <p:nvPr/>
        </p:nvSpPr>
        <p:spPr bwMode="auto">
          <a:xfrm>
            <a:off x="5556795" y="1624078"/>
            <a:ext cx="2279989" cy="1613406"/>
          </a:xfrm>
          <a:custGeom>
            <a:avLst/>
            <a:gdLst>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38200 w 890587"/>
              <a:gd name="connsiteY5" fmla="*/ 330994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35756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0 w 890587"/>
              <a:gd name="connsiteY9" fmla="*/ 545307 h 545307"/>
              <a:gd name="connsiteX10" fmla="*/ 0 w 890587"/>
              <a:gd name="connsiteY10"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335756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3381 w 890587"/>
              <a:gd name="connsiteY9" fmla="*/ 545307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773906 w 890587"/>
              <a:gd name="connsiteY5" fmla="*/ 311944 h 545307"/>
              <a:gd name="connsiteX6" fmla="*/ 773906 w 890587"/>
              <a:gd name="connsiteY6" fmla="*/ 545307 h 545307"/>
              <a:gd name="connsiteX7" fmla="*/ 419101 w 890587"/>
              <a:gd name="connsiteY7" fmla="*/ 545307 h 545307"/>
              <a:gd name="connsiteX8" fmla="*/ 385762 w 890587"/>
              <a:gd name="connsiteY8" fmla="*/ 440532 h 545307"/>
              <a:gd name="connsiteX9" fmla="*/ 352424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90587 w 890587"/>
              <a:gd name="connsiteY3" fmla="*/ 278607 h 545307"/>
              <a:gd name="connsiteX4" fmla="*/ 773906 w 890587"/>
              <a:gd name="connsiteY4" fmla="*/ 311944 h 545307"/>
              <a:gd name="connsiteX5" fmla="*/ 773906 w 890587"/>
              <a:gd name="connsiteY5" fmla="*/ 545307 h 545307"/>
              <a:gd name="connsiteX6" fmla="*/ 419101 w 890587"/>
              <a:gd name="connsiteY6" fmla="*/ 545307 h 545307"/>
              <a:gd name="connsiteX7" fmla="*/ 385762 w 890587"/>
              <a:gd name="connsiteY7" fmla="*/ 440532 h 545307"/>
              <a:gd name="connsiteX8" fmla="*/ 352424 w 890587"/>
              <a:gd name="connsiteY8" fmla="*/ 545307 h 545307"/>
              <a:gd name="connsiteX9" fmla="*/ 0 w 890587"/>
              <a:gd name="connsiteY9" fmla="*/ 545307 h 545307"/>
              <a:gd name="connsiteX10" fmla="*/ 0 w 890587"/>
              <a:gd name="connsiteY10" fmla="*/ 0 h 545307"/>
              <a:gd name="connsiteX0" fmla="*/ 0 w 890592"/>
              <a:gd name="connsiteY0" fmla="*/ 0 h 545307"/>
              <a:gd name="connsiteX1" fmla="*/ 773906 w 890592"/>
              <a:gd name="connsiteY1" fmla="*/ 0 h 545307"/>
              <a:gd name="connsiteX2" fmla="*/ 773906 w 890592"/>
              <a:gd name="connsiteY2" fmla="*/ 242888 h 545307"/>
              <a:gd name="connsiteX3" fmla="*/ 890587 w 890592"/>
              <a:gd name="connsiteY3" fmla="*/ 278607 h 545307"/>
              <a:gd name="connsiteX4" fmla="*/ 773906 w 890592"/>
              <a:gd name="connsiteY4" fmla="*/ 311944 h 545307"/>
              <a:gd name="connsiteX5" fmla="*/ 773906 w 890592"/>
              <a:gd name="connsiteY5" fmla="*/ 545307 h 545307"/>
              <a:gd name="connsiteX6" fmla="*/ 419101 w 890592"/>
              <a:gd name="connsiteY6" fmla="*/ 545307 h 545307"/>
              <a:gd name="connsiteX7" fmla="*/ 385762 w 890592"/>
              <a:gd name="connsiteY7" fmla="*/ 440532 h 545307"/>
              <a:gd name="connsiteX8" fmla="*/ 352424 w 890592"/>
              <a:gd name="connsiteY8" fmla="*/ 545307 h 545307"/>
              <a:gd name="connsiteX9" fmla="*/ 0 w 890592"/>
              <a:gd name="connsiteY9" fmla="*/ 545307 h 545307"/>
              <a:gd name="connsiteX10" fmla="*/ 0 w 890592"/>
              <a:gd name="connsiteY10" fmla="*/ 0 h 545307"/>
              <a:gd name="connsiteX0" fmla="*/ 0 w 878688"/>
              <a:gd name="connsiteY0" fmla="*/ 0 h 545307"/>
              <a:gd name="connsiteX1" fmla="*/ 773906 w 878688"/>
              <a:gd name="connsiteY1" fmla="*/ 0 h 545307"/>
              <a:gd name="connsiteX2" fmla="*/ 773906 w 878688"/>
              <a:gd name="connsiteY2" fmla="*/ 242888 h 545307"/>
              <a:gd name="connsiteX3" fmla="*/ 878681 w 878688"/>
              <a:gd name="connsiteY3" fmla="*/ 278607 h 545307"/>
              <a:gd name="connsiteX4" fmla="*/ 773906 w 878688"/>
              <a:gd name="connsiteY4" fmla="*/ 311944 h 545307"/>
              <a:gd name="connsiteX5" fmla="*/ 773906 w 878688"/>
              <a:gd name="connsiteY5" fmla="*/ 545307 h 545307"/>
              <a:gd name="connsiteX6" fmla="*/ 419101 w 878688"/>
              <a:gd name="connsiteY6" fmla="*/ 545307 h 545307"/>
              <a:gd name="connsiteX7" fmla="*/ 385762 w 878688"/>
              <a:gd name="connsiteY7" fmla="*/ 440532 h 545307"/>
              <a:gd name="connsiteX8" fmla="*/ 352424 w 878688"/>
              <a:gd name="connsiteY8" fmla="*/ 545307 h 545307"/>
              <a:gd name="connsiteX9" fmla="*/ 0 w 878688"/>
              <a:gd name="connsiteY9" fmla="*/ 545307 h 545307"/>
              <a:gd name="connsiteX10" fmla="*/ 0 w 878688"/>
              <a:gd name="connsiteY10" fmla="*/ 0 h 545307"/>
              <a:gd name="connsiteX0" fmla="*/ 0 w 878688"/>
              <a:gd name="connsiteY0" fmla="*/ 0 h 545307"/>
              <a:gd name="connsiteX1" fmla="*/ 352424 w 878688"/>
              <a:gd name="connsiteY1" fmla="*/ 0 h 545307"/>
              <a:gd name="connsiteX2" fmla="*/ 773906 w 878688"/>
              <a:gd name="connsiteY2" fmla="*/ 0 h 545307"/>
              <a:gd name="connsiteX3" fmla="*/ 773906 w 878688"/>
              <a:gd name="connsiteY3" fmla="*/ 242888 h 545307"/>
              <a:gd name="connsiteX4" fmla="*/ 878681 w 878688"/>
              <a:gd name="connsiteY4" fmla="*/ 278607 h 545307"/>
              <a:gd name="connsiteX5" fmla="*/ 773906 w 878688"/>
              <a:gd name="connsiteY5" fmla="*/ 311944 h 545307"/>
              <a:gd name="connsiteX6" fmla="*/ 773906 w 878688"/>
              <a:gd name="connsiteY6" fmla="*/ 545307 h 545307"/>
              <a:gd name="connsiteX7" fmla="*/ 419101 w 878688"/>
              <a:gd name="connsiteY7" fmla="*/ 545307 h 545307"/>
              <a:gd name="connsiteX8" fmla="*/ 385762 w 878688"/>
              <a:gd name="connsiteY8" fmla="*/ 440532 h 545307"/>
              <a:gd name="connsiteX9" fmla="*/ 352424 w 878688"/>
              <a:gd name="connsiteY9" fmla="*/ 545307 h 545307"/>
              <a:gd name="connsiteX10" fmla="*/ 0 w 878688"/>
              <a:gd name="connsiteY10" fmla="*/ 545307 h 545307"/>
              <a:gd name="connsiteX11" fmla="*/ 0 w 878688"/>
              <a:gd name="connsiteY11" fmla="*/ 0 h 545307"/>
              <a:gd name="connsiteX0" fmla="*/ 0 w 878688"/>
              <a:gd name="connsiteY0" fmla="*/ 0 h 545307"/>
              <a:gd name="connsiteX1" fmla="*/ 352424 w 878688"/>
              <a:gd name="connsiteY1" fmla="*/ 0 h 545307"/>
              <a:gd name="connsiteX2" fmla="*/ 416718 w 878688"/>
              <a:gd name="connsiteY2" fmla="*/ 0 h 545307"/>
              <a:gd name="connsiteX3" fmla="*/ 773906 w 878688"/>
              <a:gd name="connsiteY3" fmla="*/ 0 h 545307"/>
              <a:gd name="connsiteX4" fmla="*/ 773906 w 878688"/>
              <a:gd name="connsiteY4" fmla="*/ 242888 h 545307"/>
              <a:gd name="connsiteX5" fmla="*/ 878681 w 878688"/>
              <a:gd name="connsiteY5" fmla="*/ 278607 h 545307"/>
              <a:gd name="connsiteX6" fmla="*/ 773906 w 878688"/>
              <a:gd name="connsiteY6" fmla="*/ 311944 h 545307"/>
              <a:gd name="connsiteX7" fmla="*/ 773906 w 878688"/>
              <a:gd name="connsiteY7" fmla="*/ 545307 h 545307"/>
              <a:gd name="connsiteX8" fmla="*/ 419101 w 878688"/>
              <a:gd name="connsiteY8" fmla="*/ 545307 h 545307"/>
              <a:gd name="connsiteX9" fmla="*/ 385762 w 878688"/>
              <a:gd name="connsiteY9" fmla="*/ 440532 h 545307"/>
              <a:gd name="connsiteX10" fmla="*/ 352424 w 878688"/>
              <a:gd name="connsiteY10" fmla="*/ 545307 h 545307"/>
              <a:gd name="connsiteX11" fmla="*/ 0 w 878688"/>
              <a:gd name="connsiteY11" fmla="*/ 545307 h 545307"/>
              <a:gd name="connsiteX12" fmla="*/ 0 w 878688"/>
              <a:gd name="connsiteY12" fmla="*/ 0 h 545307"/>
              <a:gd name="connsiteX0" fmla="*/ 0 w 878688"/>
              <a:gd name="connsiteY0" fmla="*/ 0 h 545307"/>
              <a:gd name="connsiteX1" fmla="*/ 352424 w 878688"/>
              <a:gd name="connsiteY1" fmla="*/ 0 h 545307"/>
              <a:gd name="connsiteX2" fmla="*/ 380999 w 878688"/>
              <a:gd name="connsiteY2" fmla="*/ 0 h 545307"/>
              <a:gd name="connsiteX3" fmla="*/ 416718 w 878688"/>
              <a:gd name="connsiteY3" fmla="*/ 0 h 545307"/>
              <a:gd name="connsiteX4" fmla="*/ 773906 w 878688"/>
              <a:gd name="connsiteY4" fmla="*/ 0 h 545307"/>
              <a:gd name="connsiteX5" fmla="*/ 773906 w 878688"/>
              <a:gd name="connsiteY5" fmla="*/ 242888 h 545307"/>
              <a:gd name="connsiteX6" fmla="*/ 878681 w 878688"/>
              <a:gd name="connsiteY6" fmla="*/ 278607 h 545307"/>
              <a:gd name="connsiteX7" fmla="*/ 773906 w 878688"/>
              <a:gd name="connsiteY7" fmla="*/ 311944 h 545307"/>
              <a:gd name="connsiteX8" fmla="*/ 773906 w 878688"/>
              <a:gd name="connsiteY8" fmla="*/ 545307 h 545307"/>
              <a:gd name="connsiteX9" fmla="*/ 419101 w 878688"/>
              <a:gd name="connsiteY9" fmla="*/ 545307 h 545307"/>
              <a:gd name="connsiteX10" fmla="*/ 385762 w 878688"/>
              <a:gd name="connsiteY10" fmla="*/ 440532 h 545307"/>
              <a:gd name="connsiteX11" fmla="*/ 352424 w 878688"/>
              <a:gd name="connsiteY11" fmla="*/ 545307 h 545307"/>
              <a:gd name="connsiteX12" fmla="*/ 0 w 878688"/>
              <a:gd name="connsiteY12" fmla="*/ 545307 h 545307"/>
              <a:gd name="connsiteX13" fmla="*/ 0 w 878688"/>
              <a:gd name="connsiteY13" fmla="*/ 0 h 545307"/>
              <a:gd name="connsiteX0" fmla="*/ 0 w 878688"/>
              <a:gd name="connsiteY0" fmla="*/ 109538 h 654845"/>
              <a:gd name="connsiteX1" fmla="*/ 352424 w 878688"/>
              <a:gd name="connsiteY1" fmla="*/ 109538 h 654845"/>
              <a:gd name="connsiteX2" fmla="*/ 385761 w 878688"/>
              <a:gd name="connsiteY2" fmla="*/ 0 h 654845"/>
              <a:gd name="connsiteX3" fmla="*/ 416718 w 878688"/>
              <a:gd name="connsiteY3" fmla="*/ 109538 h 654845"/>
              <a:gd name="connsiteX4" fmla="*/ 773906 w 878688"/>
              <a:gd name="connsiteY4" fmla="*/ 109538 h 654845"/>
              <a:gd name="connsiteX5" fmla="*/ 773906 w 878688"/>
              <a:gd name="connsiteY5" fmla="*/ 352426 h 654845"/>
              <a:gd name="connsiteX6" fmla="*/ 878681 w 878688"/>
              <a:gd name="connsiteY6" fmla="*/ 388145 h 654845"/>
              <a:gd name="connsiteX7" fmla="*/ 773906 w 878688"/>
              <a:gd name="connsiteY7" fmla="*/ 421482 h 654845"/>
              <a:gd name="connsiteX8" fmla="*/ 773906 w 878688"/>
              <a:gd name="connsiteY8" fmla="*/ 654845 h 654845"/>
              <a:gd name="connsiteX9" fmla="*/ 419101 w 878688"/>
              <a:gd name="connsiteY9" fmla="*/ 654845 h 654845"/>
              <a:gd name="connsiteX10" fmla="*/ 385762 w 878688"/>
              <a:gd name="connsiteY10" fmla="*/ 550070 h 654845"/>
              <a:gd name="connsiteX11" fmla="*/ 352424 w 878688"/>
              <a:gd name="connsiteY11" fmla="*/ 654845 h 654845"/>
              <a:gd name="connsiteX12" fmla="*/ 0 w 878688"/>
              <a:gd name="connsiteY12" fmla="*/ 654845 h 654845"/>
              <a:gd name="connsiteX13" fmla="*/ 0 w 878688"/>
              <a:gd name="connsiteY13" fmla="*/ 109538 h 654845"/>
              <a:gd name="connsiteX0" fmla="*/ 0 w 878688"/>
              <a:gd name="connsiteY0" fmla="*/ 109685 h 654992"/>
              <a:gd name="connsiteX1" fmla="*/ 352424 w 878688"/>
              <a:gd name="connsiteY1" fmla="*/ 109685 h 654992"/>
              <a:gd name="connsiteX2" fmla="*/ 385761 w 878688"/>
              <a:gd name="connsiteY2" fmla="*/ 147 h 654992"/>
              <a:gd name="connsiteX3" fmla="*/ 416718 w 878688"/>
              <a:gd name="connsiteY3" fmla="*/ 109685 h 654992"/>
              <a:gd name="connsiteX4" fmla="*/ 773906 w 878688"/>
              <a:gd name="connsiteY4" fmla="*/ 109685 h 654992"/>
              <a:gd name="connsiteX5" fmla="*/ 773906 w 878688"/>
              <a:gd name="connsiteY5" fmla="*/ 352573 h 654992"/>
              <a:gd name="connsiteX6" fmla="*/ 878681 w 878688"/>
              <a:gd name="connsiteY6" fmla="*/ 388292 h 654992"/>
              <a:gd name="connsiteX7" fmla="*/ 773906 w 878688"/>
              <a:gd name="connsiteY7" fmla="*/ 421629 h 654992"/>
              <a:gd name="connsiteX8" fmla="*/ 773906 w 878688"/>
              <a:gd name="connsiteY8" fmla="*/ 654992 h 654992"/>
              <a:gd name="connsiteX9" fmla="*/ 419101 w 878688"/>
              <a:gd name="connsiteY9" fmla="*/ 654992 h 654992"/>
              <a:gd name="connsiteX10" fmla="*/ 385762 w 878688"/>
              <a:gd name="connsiteY10" fmla="*/ 550217 h 654992"/>
              <a:gd name="connsiteX11" fmla="*/ 352424 w 878688"/>
              <a:gd name="connsiteY11" fmla="*/ 654992 h 654992"/>
              <a:gd name="connsiteX12" fmla="*/ 0 w 878688"/>
              <a:gd name="connsiteY12" fmla="*/ 654992 h 654992"/>
              <a:gd name="connsiteX13" fmla="*/ 0 w 878688"/>
              <a:gd name="connsiteY13" fmla="*/ 109685 h 654992"/>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2881 w 881569"/>
              <a:gd name="connsiteY0" fmla="*/ 109563 h 654870"/>
              <a:gd name="connsiteX1" fmla="*/ 355305 w 881569"/>
              <a:gd name="connsiteY1" fmla="*/ 109563 h 654870"/>
              <a:gd name="connsiteX2" fmla="*/ 388642 w 881569"/>
              <a:gd name="connsiteY2" fmla="*/ 25 h 654870"/>
              <a:gd name="connsiteX3" fmla="*/ 419599 w 881569"/>
              <a:gd name="connsiteY3" fmla="*/ 109563 h 654870"/>
              <a:gd name="connsiteX4" fmla="*/ 776787 w 881569"/>
              <a:gd name="connsiteY4" fmla="*/ 109563 h 654870"/>
              <a:gd name="connsiteX5" fmla="*/ 776787 w 881569"/>
              <a:gd name="connsiteY5" fmla="*/ 352451 h 654870"/>
              <a:gd name="connsiteX6" fmla="*/ 881562 w 881569"/>
              <a:gd name="connsiteY6" fmla="*/ 388170 h 654870"/>
              <a:gd name="connsiteX7" fmla="*/ 776787 w 881569"/>
              <a:gd name="connsiteY7" fmla="*/ 421507 h 654870"/>
              <a:gd name="connsiteX8" fmla="*/ 776787 w 881569"/>
              <a:gd name="connsiteY8" fmla="*/ 654870 h 654870"/>
              <a:gd name="connsiteX9" fmla="*/ 421982 w 881569"/>
              <a:gd name="connsiteY9" fmla="*/ 654870 h 654870"/>
              <a:gd name="connsiteX10" fmla="*/ 388643 w 881569"/>
              <a:gd name="connsiteY10" fmla="*/ 550095 h 654870"/>
              <a:gd name="connsiteX11" fmla="*/ 355305 w 881569"/>
              <a:gd name="connsiteY11" fmla="*/ 654870 h 654870"/>
              <a:gd name="connsiteX12" fmla="*/ 2881 w 881569"/>
              <a:gd name="connsiteY12" fmla="*/ 654870 h 654870"/>
              <a:gd name="connsiteX13" fmla="*/ 0 w 881569"/>
              <a:gd name="connsiteY13" fmla="*/ 426269 h 654870"/>
              <a:gd name="connsiteX14" fmla="*/ 2881 w 881569"/>
              <a:gd name="connsiteY14"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5664 w 904854"/>
              <a:gd name="connsiteY14" fmla="*/ 350069 h 654870"/>
              <a:gd name="connsiteX15" fmla="*/ 26166 w 904854"/>
              <a:gd name="connsiteY15"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0902 w 904854"/>
              <a:gd name="connsiteY14" fmla="*/ 383406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887 w 881575"/>
              <a:gd name="connsiteY0" fmla="*/ 109563 h 654870"/>
              <a:gd name="connsiteX1" fmla="*/ 355311 w 881575"/>
              <a:gd name="connsiteY1" fmla="*/ 109563 h 654870"/>
              <a:gd name="connsiteX2" fmla="*/ 388648 w 881575"/>
              <a:gd name="connsiteY2" fmla="*/ 25 h 654870"/>
              <a:gd name="connsiteX3" fmla="*/ 419605 w 881575"/>
              <a:gd name="connsiteY3" fmla="*/ 109563 h 654870"/>
              <a:gd name="connsiteX4" fmla="*/ 776793 w 881575"/>
              <a:gd name="connsiteY4" fmla="*/ 109563 h 654870"/>
              <a:gd name="connsiteX5" fmla="*/ 776793 w 881575"/>
              <a:gd name="connsiteY5" fmla="*/ 352451 h 654870"/>
              <a:gd name="connsiteX6" fmla="*/ 881568 w 881575"/>
              <a:gd name="connsiteY6" fmla="*/ 388170 h 654870"/>
              <a:gd name="connsiteX7" fmla="*/ 776793 w 881575"/>
              <a:gd name="connsiteY7" fmla="*/ 421507 h 654870"/>
              <a:gd name="connsiteX8" fmla="*/ 776793 w 881575"/>
              <a:gd name="connsiteY8" fmla="*/ 654870 h 654870"/>
              <a:gd name="connsiteX9" fmla="*/ 421988 w 881575"/>
              <a:gd name="connsiteY9" fmla="*/ 654870 h 654870"/>
              <a:gd name="connsiteX10" fmla="*/ 388649 w 881575"/>
              <a:gd name="connsiteY10" fmla="*/ 550095 h 654870"/>
              <a:gd name="connsiteX11" fmla="*/ 355311 w 881575"/>
              <a:gd name="connsiteY11" fmla="*/ 654870 h 654870"/>
              <a:gd name="connsiteX12" fmla="*/ 2887 w 881575"/>
              <a:gd name="connsiteY12" fmla="*/ 654870 h 654870"/>
              <a:gd name="connsiteX13" fmla="*/ 6 w 881575"/>
              <a:gd name="connsiteY13" fmla="*/ 426269 h 654870"/>
              <a:gd name="connsiteX14" fmla="*/ 104779 w 881575"/>
              <a:gd name="connsiteY14" fmla="*/ 385788 h 654870"/>
              <a:gd name="connsiteX15" fmla="*/ 2385 w 881575"/>
              <a:gd name="connsiteY15" fmla="*/ 350069 h 654870"/>
              <a:gd name="connsiteX16" fmla="*/ 2887 w 881575"/>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86531 w 879457"/>
              <a:gd name="connsiteY10" fmla="*/ 550095 h 654870"/>
              <a:gd name="connsiteX11" fmla="*/ 353193 w 879457"/>
              <a:gd name="connsiteY11" fmla="*/ 654870 h 654870"/>
              <a:gd name="connsiteX12" fmla="*/ 769 w 879457"/>
              <a:gd name="connsiteY12" fmla="*/ 654870 h 654870"/>
              <a:gd name="connsiteX13" fmla="*/ 269 w 879457"/>
              <a:gd name="connsiteY13" fmla="*/ 426269 h 654870"/>
              <a:gd name="connsiteX14" fmla="*/ 102661 w 879457"/>
              <a:gd name="connsiteY14" fmla="*/ 385788 h 654870"/>
              <a:gd name="connsiteX15" fmla="*/ 267 w 879457"/>
              <a:gd name="connsiteY15" fmla="*/ 350069 h 654870"/>
              <a:gd name="connsiteX16" fmla="*/ 769 w 879457"/>
              <a:gd name="connsiteY16" fmla="*/ 109563 h 654870"/>
              <a:gd name="connsiteX0" fmla="*/ 769 w 774675"/>
              <a:gd name="connsiteY0" fmla="*/ 109563 h 654870"/>
              <a:gd name="connsiteX1" fmla="*/ 353193 w 774675"/>
              <a:gd name="connsiteY1" fmla="*/ 109563 h 654870"/>
              <a:gd name="connsiteX2" fmla="*/ 386530 w 774675"/>
              <a:gd name="connsiteY2" fmla="*/ 25 h 654870"/>
              <a:gd name="connsiteX3" fmla="*/ 417487 w 774675"/>
              <a:gd name="connsiteY3" fmla="*/ 109563 h 654870"/>
              <a:gd name="connsiteX4" fmla="*/ 774675 w 774675"/>
              <a:gd name="connsiteY4" fmla="*/ 109563 h 654870"/>
              <a:gd name="connsiteX5" fmla="*/ 774675 w 774675"/>
              <a:gd name="connsiteY5" fmla="*/ 352451 h 654870"/>
              <a:gd name="connsiteX6" fmla="*/ 774675 w 774675"/>
              <a:gd name="connsiteY6" fmla="*/ 421507 h 654870"/>
              <a:gd name="connsiteX7" fmla="*/ 774675 w 774675"/>
              <a:gd name="connsiteY7" fmla="*/ 654870 h 654870"/>
              <a:gd name="connsiteX8" fmla="*/ 419870 w 774675"/>
              <a:gd name="connsiteY8" fmla="*/ 654870 h 654870"/>
              <a:gd name="connsiteX9" fmla="*/ 386531 w 774675"/>
              <a:gd name="connsiteY9" fmla="*/ 550095 h 654870"/>
              <a:gd name="connsiteX10" fmla="*/ 353193 w 774675"/>
              <a:gd name="connsiteY10" fmla="*/ 654870 h 654870"/>
              <a:gd name="connsiteX11" fmla="*/ 769 w 774675"/>
              <a:gd name="connsiteY11" fmla="*/ 654870 h 654870"/>
              <a:gd name="connsiteX12" fmla="*/ 269 w 774675"/>
              <a:gd name="connsiteY12" fmla="*/ 426269 h 654870"/>
              <a:gd name="connsiteX13" fmla="*/ 102661 w 774675"/>
              <a:gd name="connsiteY13" fmla="*/ 385788 h 654870"/>
              <a:gd name="connsiteX14" fmla="*/ 267 w 774675"/>
              <a:gd name="connsiteY14" fmla="*/ 350069 h 654870"/>
              <a:gd name="connsiteX15" fmla="*/ 769 w 774675"/>
              <a:gd name="connsiteY15" fmla="*/ 109563 h 654870"/>
              <a:gd name="connsiteX0" fmla="*/ 769 w 774675"/>
              <a:gd name="connsiteY0" fmla="*/ 109563 h 654870"/>
              <a:gd name="connsiteX1" fmla="*/ 353193 w 774675"/>
              <a:gd name="connsiteY1" fmla="*/ 109563 h 654870"/>
              <a:gd name="connsiteX2" fmla="*/ 386530 w 774675"/>
              <a:gd name="connsiteY2" fmla="*/ 25 h 654870"/>
              <a:gd name="connsiteX3" fmla="*/ 417487 w 774675"/>
              <a:gd name="connsiteY3" fmla="*/ 109563 h 654870"/>
              <a:gd name="connsiteX4" fmla="*/ 774675 w 774675"/>
              <a:gd name="connsiteY4" fmla="*/ 109563 h 654870"/>
              <a:gd name="connsiteX5" fmla="*/ 774675 w 774675"/>
              <a:gd name="connsiteY5" fmla="*/ 352451 h 654870"/>
              <a:gd name="connsiteX6" fmla="*/ 774675 w 774675"/>
              <a:gd name="connsiteY6" fmla="*/ 654870 h 654870"/>
              <a:gd name="connsiteX7" fmla="*/ 419870 w 774675"/>
              <a:gd name="connsiteY7" fmla="*/ 654870 h 654870"/>
              <a:gd name="connsiteX8" fmla="*/ 386531 w 774675"/>
              <a:gd name="connsiteY8" fmla="*/ 550095 h 654870"/>
              <a:gd name="connsiteX9" fmla="*/ 353193 w 774675"/>
              <a:gd name="connsiteY9" fmla="*/ 654870 h 654870"/>
              <a:gd name="connsiteX10" fmla="*/ 769 w 774675"/>
              <a:gd name="connsiteY10" fmla="*/ 654870 h 654870"/>
              <a:gd name="connsiteX11" fmla="*/ 269 w 774675"/>
              <a:gd name="connsiteY11" fmla="*/ 426269 h 654870"/>
              <a:gd name="connsiteX12" fmla="*/ 102661 w 774675"/>
              <a:gd name="connsiteY12" fmla="*/ 385788 h 654870"/>
              <a:gd name="connsiteX13" fmla="*/ 267 w 774675"/>
              <a:gd name="connsiteY13" fmla="*/ 350069 h 654870"/>
              <a:gd name="connsiteX14" fmla="*/ 769 w 774675"/>
              <a:gd name="connsiteY14" fmla="*/ 109563 h 654870"/>
              <a:gd name="connsiteX0" fmla="*/ 769 w 774675"/>
              <a:gd name="connsiteY0" fmla="*/ 109563 h 654870"/>
              <a:gd name="connsiteX1" fmla="*/ 353193 w 774675"/>
              <a:gd name="connsiteY1" fmla="*/ 109563 h 654870"/>
              <a:gd name="connsiteX2" fmla="*/ 386530 w 774675"/>
              <a:gd name="connsiteY2" fmla="*/ 25 h 654870"/>
              <a:gd name="connsiteX3" fmla="*/ 417487 w 774675"/>
              <a:gd name="connsiteY3" fmla="*/ 109563 h 654870"/>
              <a:gd name="connsiteX4" fmla="*/ 774675 w 774675"/>
              <a:gd name="connsiteY4" fmla="*/ 109563 h 654870"/>
              <a:gd name="connsiteX5" fmla="*/ 774675 w 774675"/>
              <a:gd name="connsiteY5" fmla="*/ 654870 h 654870"/>
              <a:gd name="connsiteX6" fmla="*/ 419870 w 774675"/>
              <a:gd name="connsiteY6" fmla="*/ 654870 h 654870"/>
              <a:gd name="connsiteX7" fmla="*/ 386531 w 774675"/>
              <a:gd name="connsiteY7" fmla="*/ 550095 h 654870"/>
              <a:gd name="connsiteX8" fmla="*/ 353193 w 774675"/>
              <a:gd name="connsiteY8" fmla="*/ 654870 h 654870"/>
              <a:gd name="connsiteX9" fmla="*/ 769 w 774675"/>
              <a:gd name="connsiteY9" fmla="*/ 654870 h 654870"/>
              <a:gd name="connsiteX10" fmla="*/ 269 w 774675"/>
              <a:gd name="connsiteY10" fmla="*/ 426269 h 654870"/>
              <a:gd name="connsiteX11" fmla="*/ 102661 w 774675"/>
              <a:gd name="connsiteY11" fmla="*/ 385788 h 654870"/>
              <a:gd name="connsiteX12" fmla="*/ 267 w 774675"/>
              <a:gd name="connsiteY12" fmla="*/ 350069 h 654870"/>
              <a:gd name="connsiteX13" fmla="*/ 769 w 774675"/>
              <a:gd name="connsiteY13" fmla="*/ 109563 h 654870"/>
              <a:gd name="connsiteX0" fmla="*/ 769 w 774675"/>
              <a:gd name="connsiteY0" fmla="*/ 0 h 545307"/>
              <a:gd name="connsiteX1" fmla="*/ 353193 w 774675"/>
              <a:gd name="connsiteY1" fmla="*/ 0 h 545307"/>
              <a:gd name="connsiteX2" fmla="*/ 417487 w 774675"/>
              <a:gd name="connsiteY2" fmla="*/ 0 h 545307"/>
              <a:gd name="connsiteX3" fmla="*/ 774675 w 774675"/>
              <a:gd name="connsiteY3" fmla="*/ 0 h 545307"/>
              <a:gd name="connsiteX4" fmla="*/ 774675 w 774675"/>
              <a:gd name="connsiteY4" fmla="*/ 545307 h 545307"/>
              <a:gd name="connsiteX5" fmla="*/ 419870 w 774675"/>
              <a:gd name="connsiteY5" fmla="*/ 545307 h 545307"/>
              <a:gd name="connsiteX6" fmla="*/ 386531 w 774675"/>
              <a:gd name="connsiteY6" fmla="*/ 440532 h 545307"/>
              <a:gd name="connsiteX7" fmla="*/ 353193 w 774675"/>
              <a:gd name="connsiteY7" fmla="*/ 545307 h 545307"/>
              <a:gd name="connsiteX8" fmla="*/ 769 w 774675"/>
              <a:gd name="connsiteY8" fmla="*/ 545307 h 545307"/>
              <a:gd name="connsiteX9" fmla="*/ 269 w 774675"/>
              <a:gd name="connsiteY9" fmla="*/ 316706 h 545307"/>
              <a:gd name="connsiteX10" fmla="*/ 102661 w 774675"/>
              <a:gd name="connsiteY10" fmla="*/ 276225 h 545307"/>
              <a:gd name="connsiteX11" fmla="*/ 267 w 774675"/>
              <a:gd name="connsiteY11" fmla="*/ 240506 h 545307"/>
              <a:gd name="connsiteX12" fmla="*/ 769 w 774675"/>
              <a:gd name="connsiteY12" fmla="*/ 0 h 545307"/>
              <a:gd name="connsiteX0" fmla="*/ 769 w 774675"/>
              <a:gd name="connsiteY0" fmla="*/ 0 h 545307"/>
              <a:gd name="connsiteX1" fmla="*/ 417487 w 774675"/>
              <a:gd name="connsiteY1" fmla="*/ 0 h 545307"/>
              <a:gd name="connsiteX2" fmla="*/ 774675 w 774675"/>
              <a:gd name="connsiteY2" fmla="*/ 0 h 545307"/>
              <a:gd name="connsiteX3" fmla="*/ 774675 w 774675"/>
              <a:gd name="connsiteY3" fmla="*/ 545307 h 545307"/>
              <a:gd name="connsiteX4" fmla="*/ 419870 w 774675"/>
              <a:gd name="connsiteY4" fmla="*/ 545307 h 545307"/>
              <a:gd name="connsiteX5" fmla="*/ 386531 w 774675"/>
              <a:gd name="connsiteY5" fmla="*/ 440532 h 545307"/>
              <a:gd name="connsiteX6" fmla="*/ 353193 w 774675"/>
              <a:gd name="connsiteY6" fmla="*/ 545307 h 545307"/>
              <a:gd name="connsiteX7" fmla="*/ 769 w 774675"/>
              <a:gd name="connsiteY7" fmla="*/ 545307 h 545307"/>
              <a:gd name="connsiteX8" fmla="*/ 269 w 774675"/>
              <a:gd name="connsiteY8" fmla="*/ 316706 h 545307"/>
              <a:gd name="connsiteX9" fmla="*/ 102661 w 774675"/>
              <a:gd name="connsiteY9" fmla="*/ 276225 h 545307"/>
              <a:gd name="connsiteX10" fmla="*/ 267 w 774675"/>
              <a:gd name="connsiteY10" fmla="*/ 240506 h 545307"/>
              <a:gd name="connsiteX11" fmla="*/ 769 w 774675"/>
              <a:gd name="connsiteY11" fmla="*/ 0 h 545307"/>
              <a:gd name="connsiteX0" fmla="*/ 769 w 774675"/>
              <a:gd name="connsiteY0" fmla="*/ 0 h 545307"/>
              <a:gd name="connsiteX1" fmla="*/ 774675 w 774675"/>
              <a:gd name="connsiteY1" fmla="*/ 0 h 545307"/>
              <a:gd name="connsiteX2" fmla="*/ 774675 w 774675"/>
              <a:gd name="connsiteY2" fmla="*/ 545307 h 545307"/>
              <a:gd name="connsiteX3" fmla="*/ 419870 w 774675"/>
              <a:gd name="connsiteY3" fmla="*/ 545307 h 545307"/>
              <a:gd name="connsiteX4" fmla="*/ 386531 w 774675"/>
              <a:gd name="connsiteY4" fmla="*/ 440532 h 545307"/>
              <a:gd name="connsiteX5" fmla="*/ 353193 w 774675"/>
              <a:gd name="connsiteY5" fmla="*/ 545307 h 545307"/>
              <a:gd name="connsiteX6" fmla="*/ 769 w 774675"/>
              <a:gd name="connsiteY6" fmla="*/ 545307 h 545307"/>
              <a:gd name="connsiteX7" fmla="*/ 269 w 774675"/>
              <a:gd name="connsiteY7" fmla="*/ 316706 h 545307"/>
              <a:gd name="connsiteX8" fmla="*/ 102661 w 774675"/>
              <a:gd name="connsiteY8" fmla="*/ 276225 h 545307"/>
              <a:gd name="connsiteX9" fmla="*/ 267 w 774675"/>
              <a:gd name="connsiteY9" fmla="*/ 240506 h 545307"/>
              <a:gd name="connsiteX10" fmla="*/ 769 w 774675"/>
              <a:gd name="connsiteY10" fmla="*/ 0 h 545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4675" h="545307">
                <a:moveTo>
                  <a:pt x="769" y="0"/>
                </a:moveTo>
                <a:lnTo>
                  <a:pt x="774675" y="0"/>
                </a:lnTo>
                <a:lnTo>
                  <a:pt x="774675" y="545307"/>
                </a:lnTo>
                <a:lnTo>
                  <a:pt x="419870" y="545307"/>
                </a:lnTo>
                <a:cubicBezTo>
                  <a:pt x="408757" y="510382"/>
                  <a:pt x="504800" y="439738"/>
                  <a:pt x="386531" y="440532"/>
                </a:cubicBezTo>
                <a:cubicBezTo>
                  <a:pt x="268262" y="441326"/>
                  <a:pt x="364306" y="510382"/>
                  <a:pt x="353193" y="545307"/>
                </a:cubicBezTo>
                <a:lnTo>
                  <a:pt x="769" y="545307"/>
                </a:lnTo>
                <a:cubicBezTo>
                  <a:pt x="-191" y="469107"/>
                  <a:pt x="1229" y="392906"/>
                  <a:pt x="269" y="316706"/>
                </a:cubicBezTo>
                <a:cubicBezTo>
                  <a:pt x="-608" y="271462"/>
                  <a:pt x="100280" y="403225"/>
                  <a:pt x="102661" y="276225"/>
                </a:cubicBezTo>
                <a:cubicBezTo>
                  <a:pt x="105042" y="149225"/>
                  <a:pt x="-610" y="286146"/>
                  <a:pt x="267" y="240506"/>
                </a:cubicBezTo>
                <a:cubicBezTo>
                  <a:pt x="747" y="187722"/>
                  <a:pt x="-902" y="92471"/>
                  <a:pt x="769" y="0"/>
                </a:cubicBezTo>
                <a:close/>
              </a:path>
            </a:pathLst>
          </a:custGeom>
          <a:solidFill>
            <a:srgbClr val="3838FA"/>
          </a:solidFill>
          <a:ln w="9525" cap="flat" cmpd="sng" algn="ctr">
            <a:noFill/>
            <a:prstDash val="solid"/>
            <a:round/>
            <a:headEnd type="none" w="med" len="med"/>
            <a:tailEnd type="none" w="med" len="med"/>
          </a:ln>
          <a:effectLst/>
          <a:scene3d>
            <a:camera prst="orthographicFront"/>
            <a:lightRig rig="threePt" dir="t"/>
          </a:scene3d>
          <a:sp3d>
            <a:bevelT w="50800" h="50800" prst="angle"/>
          </a:sp3d>
          <a:extLst/>
        </p:spPr>
        <p:txBody>
          <a:bodyPr anchor="ctr" anchorCtr="1"/>
          <a:lstStyle/>
          <a:p>
            <a:pPr algn="r" eaLnBrk="0" hangingPunct="0">
              <a:defRPr/>
            </a:pPr>
            <a:r>
              <a:rPr lang="en-GB" sz="2400" dirty="0" err="1">
                <a:ea typeface="ＭＳ Ｐゴシック" pitchFamily="34" charset="-128"/>
                <a:cs typeface="+mn-cs"/>
              </a:rPr>
              <a:t>Irinotecan</a:t>
            </a:r>
            <a:endParaRPr lang="en-GB" sz="2400" dirty="0">
              <a:ea typeface="ＭＳ Ｐゴシック" pitchFamily="34" charset="-128"/>
              <a:cs typeface="+mn-cs"/>
            </a:endParaRPr>
          </a:p>
        </p:txBody>
      </p:sp>
      <p:sp>
        <p:nvSpPr>
          <p:cNvPr id="19" name="Freeform 18"/>
          <p:cNvSpPr/>
          <p:nvPr/>
        </p:nvSpPr>
        <p:spPr bwMode="auto">
          <a:xfrm>
            <a:off x="979284" y="2917769"/>
            <a:ext cx="2588980" cy="1937571"/>
          </a:xfrm>
          <a:custGeom>
            <a:avLst/>
            <a:gdLst>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38200 w 890587"/>
              <a:gd name="connsiteY5" fmla="*/ 330994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35756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0 w 890587"/>
              <a:gd name="connsiteY9" fmla="*/ 545307 h 545307"/>
              <a:gd name="connsiteX10" fmla="*/ 0 w 890587"/>
              <a:gd name="connsiteY10"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335756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3381 w 890587"/>
              <a:gd name="connsiteY9" fmla="*/ 545307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773906 w 890587"/>
              <a:gd name="connsiteY5" fmla="*/ 311944 h 545307"/>
              <a:gd name="connsiteX6" fmla="*/ 773906 w 890587"/>
              <a:gd name="connsiteY6" fmla="*/ 545307 h 545307"/>
              <a:gd name="connsiteX7" fmla="*/ 419101 w 890587"/>
              <a:gd name="connsiteY7" fmla="*/ 545307 h 545307"/>
              <a:gd name="connsiteX8" fmla="*/ 385762 w 890587"/>
              <a:gd name="connsiteY8" fmla="*/ 440532 h 545307"/>
              <a:gd name="connsiteX9" fmla="*/ 352424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90587 w 890587"/>
              <a:gd name="connsiteY3" fmla="*/ 278607 h 545307"/>
              <a:gd name="connsiteX4" fmla="*/ 773906 w 890587"/>
              <a:gd name="connsiteY4" fmla="*/ 311944 h 545307"/>
              <a:gd name="connsiteX5" fmla="*/ 773906 w 890587"/>
              <a:gd name="connsiteY5" fmla="*/ 545307 h 545307"/>
              <a:gd name="connsiteX6" fmla="*/ 419101 w 890587"/>
              <a:gd name="connsiteY6" fmla="*/ 545307 h 545307"/>
              <a:gd name="connsiteX7" fmla="*/ 385762 w 890587"/>
              <a:gd name="connsiteY7" fmla="*/ 440532 h 545307"/>
              <a:gd name="connsiteX8" fmla="*/ 352424 w 890587"/>
              <a:gd name="connsiteY8" fmla="*/ 545307 h 545307"/>
              <a:gd name="connsiteX9" fmla="*/ 0 w 890587"/>
              <a:gd name="connsiteY9" fmla="*/ 545307 h 545307"/>
              <a:gd name="connsiteX10" fmla="*/ 0 w 890587"/>
              <a:gd name="connsiteY10" fmla="*/ 0 h 545307"/>
              <a:gd name="connsiteX0" fmla="*/ 0 w 890592"/>
              <a:gd name="connsiteY0" fmla="*/ 0 h 545307"/>
              <a:gd name="connsiteX1" fmla="*/ 773906 w 890592"/>
              <a:gd name="connsiteY1" fmla="*/ 0 h 545307"/>
              <a:gd name="connsiteX2" fmla="*/ 773906 w 890592"/>
              <a:gd name="connsiteY2" fmla="*/ 242888 h 545307"/>
              <a:gd name="connsiteX3" fmla="*/ 890587 w 890592"/>
              <a:gd name="connsiteY3" fmla="*/ 278607 h 545307"/>
              <a:gd name="connsiteX4" fmla="*/ 773906 w 890592"/>
              <a:gd name="connsiteY4" fmla="*/ 311944 h 545307"/>
              <a:gd name="connsiteX5" fmla="*/ 773906 w 890592"/>
              <a:gd name="connsiteY5" fmla="*/ 545307 h 545307"/>
              <a:gd name="connsiteX6" fmla="*/ 419101 w 890592"/>
              <a:gd name="connsiteY6" fmla="*/ 545307 h 545307"/>
              <a:gd name="connsiteX7" fmla="*/ 385762 w 890592"/>
              <a:gd name="connsiteY7" fmla="*/ 440532 h 545307"/>
              <a:gd name="connsiteX8" fmla="*/ 352424 w 890592"/>
              <a:gd name="connsiteY8" fmla="*/ 545307 h 545307"/>
              <a:gd name="connsiteX9" fmla="*/ 0 w 890592"/>
              <a:gd name="connsiteY9" fmla="*/ 545307 h 545307"/>
              <a:gd name="connsiteX10" fmla="*/ 0 w 890592"/>
              <a:gd name="connsiteY10" fmla="*/ 0 h 545307"/>
              <a:gd name="connsiteX0" fmla="*/ 0 w 878688"/>
              <a:gd name="connsiteY0" fmla="*/ 0 h 545307"/>
              <a:gd name="connsiteX1" fmla="*/ 773906 w 878688"/>
              <a:gd name="connsiteY1" fmla="*/ 0 h 545307"/>
              <a:gd name="connsiteX2" fmla="*/ 773906 w 878688"/>
              <a:gd name="connsiteY2" fmla="*/ 242888 h 545307"/>
              <a:gd name="connsiteX3" fmla="*/ 878681 w 878688"/>
              <a:gd name="connsiteY3" fmla="*/ 278607 h 545307"/>
              <a:gd name="connsiteX4" fmla="*/ 773906 w 878688"/>
              <a:gd name="connsiteY4" fmla="*/ 311944 h 545307"/>
              <a:gd name="connsiteX5" fmla="*/ 773906 w 878688"/>
              <a:gd name="connsiteY5" fmla="*/ 545307 h 545307"/>
              <a:gd name="connsiteX6" fmla="*/ 419101 w 878688"/>
              <a:gd name="connsiteY6" fmla="*/ 545307 h 545307"/>
              <a:gd name="connsiteX7" fmla="*/ 385762 w 878688"/>
              <a:gd name="connsiteY7" fmla="*/ 440532 h 545307"/>
              <a:gd name="connsiteX8" fmla="*/ 352424 w 878688"/>
              <a:gd name="connsiteY8" fmla="*/ 545307 h 545307"/>
              <a:gd name="connsiteX9" fmla="*/ 0 w 878688"/>
              <a:gd name="connsiteY9" fmla="*/ 545307 h 545307"/>
              <a:gd name="connsiteX10" fmla="*/ 0 w 878688"/>
              <a:gd name="connsiteY10" fmla="*/ 0 h 545307"/>
              <a:gd name="connsiteX0" fmla="*/ 0 w 878688"/>
              <a:gd name="connsiteY0" fmla="*/ 0 h 545307"/>
              <a:gd name="connsiteX1" fmla="*/ 352424 w 878688"/>
              <a:gd name="connsiteY1" fmla="*/ 0 h 545307"/>
              <a:gd name="connsiteX2" fmla="*/ 773906 w 878688"/>
              <a:gd name="connsiteY2" fmla="*/ 0 h 545307"/>
              <a:gd name="connsiteX3" fmla="*/ 773906 w 878688"/>
              <a:gd name="connsiteY3" fmla="*/ 242888 h 545307"/>
              <a:gd name="connsiteX4" fmla="*/ 878681 w 878688"/>
              <a:gd name="connsiteY4" fmla="*/ 278607 h 545307"/>
              <a:gd name="connsiteX5" fmla="*/ 773906 w 878688"/>
              <a:gd name="connsiteY5" fmla="*/ 311944 h 545307"/>
              <a:gd name="connsiteX6" fmla="*/ 773906 w 878688"/>
              <a:gd name="connsiteY6" fmla="*/ 545307 h 545307"/>
              <a:gd name="connsiteX7" fmla="*/ 419101 w 878688"/>
              <a:gd name="connsiteY7" fmla="*/ 545307 h 545307"/>
              <a:gd name="connsiteX8" fmla="*/ 385762 w 878688"/>
              <a:gd name="connsiteY8" fmla="*/ 440532 h 545307"/>
              <a:gd name="connsiteX9" fmla="*/ 352424 w 878688"/>
              <a:gd name="connsiteY9" fmla="*/ 545307 h 545307"/>
              <a:gd name="connsiteX10" fmla="*/ 0 w 878688"/>
              <a:gd name="connsiteY10" fmla="*/ 545307 h 545307"/>
              <a:gd name="connsiteX11" fmla="*/ 0 w 878688"/>
              <a:gd name="connsiteY11" fmla="*/ 0 h 545307"/>
              <a:gd name="connsiteX0" fmla="*/ 0 w 878688"/>
              <a:gd name="connsiteY0" fmla="*/ 0 h 545307"/>
              <a:gd name="connsiteX1" fmla="*/ 352424 w 878688"/>
              <a:gd name="connsiteY1" fmla="*/ 0 h 545307"/>
              <a:gd name="connsiteX2" fmla="*/ 416718 w 878688"/>
              <a:gd name="connsiteY2" fmla="*/ 0 h 545307"/>
              <a:gd name="connsiteX3" fmla="*/ 773906 w 878688"/>
              <a:gd name="connsiteY3" fmla="*/ 0 h 545307"/>
              <a:gd name="connsiteX4" fmla="*/ 773906 w 878688"/>
              <a:gd name="connsiteY4" fmla="*/ 242888 h 545307"/>
              <a:gd name="connsiteX5" fmla="*/ 878681 w 878688"/>
              <a:gd name="connsiteY5" fmla="*/ 278607 h 545307"/>
              <a:gd name="connsiteX6" fmla="*/ 773906 w 878688"/>
              <a:gd name="connsiteY6" fmla="*/ 311944 h 545307"/>
              <a:gd name="connsiteX7" fmla="*/ 773906 w 878688"/>
              <a:gd name="connsiteY7" fmla="*/ 545307 h 545307"/>
              <a:gd name="connsiteX8" fmla="*/ 419101 w 878688"/>
              <a:gd name="connsiteY8" fmla="*/ 545307 h 545307"/>
              <a:gd name="connsiteX9" fmla="*/ 385762 w 878688"/>
              <a:gd name="connsiteY9" fmla="*/ 440532 h 545307"/>
              <a:gd name="connsiteX10" fmla="*/ 352424 w 878688"/>
              <a:gd name="connsiteY10" fmla="*/ 545307 h 545307"/>
              <a:gd name="connsiteX11" fmla="*/ 0 w 878688"/>
              <a:gd name="connsiteY11" fmla="*/ 545307 h 545307"/>
              <a:gd name="connsiteX12" fmla="*/ 0 w 878688"/>
              <a:gd name="connsiteY12" fmla="*/ 0 h 545307"/>
              <a:gd name="connsiteX0" fmla="*/ 0 w 878688"/>
              <a:gd name="connsiteY0" fmla="*/ 0 h 545307"/>
              <a:gd name="connsiteX1" fmla="*/ 352424 w 878688"/>
              <a:gd name="connsiteY1" fmla="*/ 0 h 545307"/>
              <a:gd name="connsiteX2" fmla="*/ 380999 w 878688"/>
              <a:gd name="connsiteY2" fmla="*/ 0 h 545307"/>
              <a:gd name="connsiteX3" fmla="*/ 416718 w 878688"/>
              <a:gd name="connsiteY3" fmla="*/ 0 h 545307"/>
              <a:gd name="connsiteX4" fmla="*/ 773906 w 878688"/>
              <a:gd name="connsiteY4" fmla="*/ 0 h 545307"/>
              <a:gd name="connsiteX5" fmla="*/ 773906 w 878688"/>
              <a:gd name="connsiteY5" fmla="*/ 242888 h 545307"/>
              <a:gd name="connsiteX6" fmla="*/ 878681 w 878688"/>
              <a:gd name="connsiteY6" fmla="*/ 278607 h 545307"/>
              <a:gd name="connsiteX7" fmla="*/ 773906 w 878688"/>
              <a:gd name="connsiteY7" fmla="*/ 311944 h 545307"/>
              <a:gd name="connsiteX8" fmla="*/ 773906 w 878688"/>
              <a:gd name="connsiteY8" fmla="*/ 545307 h 545307"/>
              <a:gd name="connsiteX9" fmla="*/ 419101 w 878688"/>
              <a:gd name="connsiteY9" fmla="*/ 545307 h 545307"/>
              <a:gd name="connsiteX10" fmla="*/ 385762 w 878688"/>
              <a:gd name="connsiteY10" fmla="*/ 440532 h 545307"/>
              <a:gd name="connsiteX11" fmla="*/ 352424 w 878688"/>
              <a:gd name="connsiteY11" fmla="*/ 545307 h 545307"/>
              <a:gd name="connsiteX12" fmla="*/ 0 w 878688"/>
              <a:gd name="connsiteY12" fmla="*/ 545307 h 545307"/>
              <a:gd name="connsiteX13" fmla="*/ 0 w 878688"/>
              <a:gd name="connsiteY13" fmla="*/ 0 h 545307"/>
              <a:gd name="connsiteX0" fmla="*/ 0 w 878688"/>
              <a:gd name="connsiteY0" fmla="*/ 109538 h 654845"/>
              <a:gd name="connsiteX1" fmla="*/ 352424 w 878688"/>
              <a:gd name="connsiteY1" fmla="*/ 109538 h 654845"/>
              <a:gd name="connsiteX2" fmla="*/ 385761 w 878688"/>
              <a:gd name="connsiteY2" fmla="*/ 0 h 654845"/>
              <a:gd name="connsiteX3" fmla="*/ 416718 w 878688"/>
              <a:gd name="connsiteY3" fmla="*/ 109538 h 654845"/>
              <a:gd name="connsiteX4" fmla="*/ 773906 w 878688"/>
              <a:gd name="connsiteY4" fmla="*/ 109538 h 654845"/>
              <a:gd name="connsiteX5" fmla="*/ 773906 w 878688"/>
              <a:gd name="connsiteY5" fmla="*/ 352426 h 654845"/>
              <a:gd name="connsiteX6" fmla="*/ 878681 w 878688"/>
              <a:gd name="connsiteY6" fmla="*/ 388145 h 654845"/>
              <a:gd name="connsiteX7" fmla="*/ 773906 w 878688"/>
              <a:gd name="connsiteY7" fmla="*/ 421482 h 654845"/>
              <a:gd name="connsiteX8" fmla="*/ 773906 w 878688"/>
              <a:gd name="connsiteY8" fmla="*/ 654845 h 654845"/>
              <a:gd name="connsiteX9" fmla="*/ 419101 w 878688"/>
              <a:gd name="connsiteY9" fmla="*/ 654845 h 654845"/>
              <a:gd name="connsiteX10" fmla="*/ 385762 w 878688"/>
              <a:gd name="connsiteY10" fmla="*/ 550070 h 654845"/>
              <a:gd name="connsiteX11" fmla="*/ 352424 w 878688"/>
              <a:gd name="connsiteY11" fmla="*/ 654845 h 654845"/>
              <a:gd name="connsiteX12" fmla="*/ 0 w 878688"/>
              <a:gd name="connsiteY12" fmla="*/ 654845 h 654845"/>
              <a:gd name="connsiteX13" fmla="*/ 0 w 878688"/>
              <a:gd name="connsiteY13" fmla="*/ 109538 h 654845"/>
              <a:gd name="connsiteX0" fmla="*/ 0 w 878688"/>
              <a:gd name="connsiteY0" fmla="*/ 109685 h 654992"/>
              <a:gd name="connsiteX1" fmla="*/ 352424 w 878688"/>
              <a:gd name="connsiteY1" fmla="*/ 109685 h 654992"/>
              <a:gd name="connsiteX2" fmla="*/ 385761 w 878688"/>
              <a:gd name="connsiteY2" fmla="*/ 147 h 654992"/>
              <a:gd name="connsiteX3" fmla="*/ 416718 w 878688"/>
              <a:gd name="connsiteY3" fmla="*/ 109685 h 654992"/>
              <a:gd name="connsiteX4" fmla="*/ 773906 w 878688"/>
              <a:gd name="connsiteY4" fmla="*/ 109685 h 654992"/>
              <a:gd name="connsiteX5" fmla="*/ 773906 w 878688"/>
              <a:gd name="connsiteY5" fmla="*/ 352573 h 654992"/>
              <a:gd name="connsiteX6" fmla="*/ 878681 w 878688"/>
              <a:gd name="connsiteY6" fmla="*/ 388292 h 654992"/>
              <a:gd name="connsiteX7" fmla="*/ 773906 w 878688"/>
              <a:gd name="connsiteY7" fmla="*/ 421629 h 654992"/>
              <a:gd name="connsiteX8" fmla="*/ 773906 w 878688"/>
              <a:gd name="connsiteY8" fmla="*/ 654992 h 654992"/>
              <a:gd name="connsiteX9" fmla="*/ 419101 w 878688"/>
              <a:gd name="connsiteY9" fmla="*/ 654992 h 654992"/>
              <a:gd name="connsiteX10" fmla="*/ 385762 w 878688"/>
              <a:gd name="connsiteY10" fmla="*/ 550217 h 654992"/>
              <a:gd name="connsiteX11" fmla="*/ 352424 w 878688"/>
              <a:gd name="connsiteY11" fmla="*/ 654992 h 654992"/>
              <a:gd name="connsiteX12" fmla="*/ 0 w 878688"/>
              <a:gd name="connsiteY12" fmla="*/ 654992 h 654992"/>
              <a:gd name="connsiteX13" fmla="*/ 0 w 878688"/>
              <a:gd name="connsiteY13" fmla="*/ 109685 h 654992"/>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2881 w 881569"/>
              <a:gd name="connsiteY0" fmla="*/ 109563 h 654870"/>
              <a:gd name="connsiteX1" fmla="*/ 355305 w 881569"/>
              <a:gd name="connsiteY1" fmla="*/ 109563 h 654870"/>
              <a:gd name="connsiteX2" fmla="*/ 388642 w 881569"/>
              <a:gd name="connsiteY2" fmla="*/ 25 h 654870"/>
              <a:gd name="connsiteX3" fmla="*/ 419599 w 881569"/>
              <a:gd name="connsiteY3" fmla="*/ 109563 h 654870"/>
              <a:gd name="connsiteX4" fmla="*/ 776787 w 881569"/>
              <a:gd name="connsiteY4" fmla="*/ 109563 h 654870"/>
              <a:gd name="connsiteX5" fmla="*/ 776787 w 881569"/>
              <a:gd name="connsiteY5" fmla="*/ 352451 h 654870"/>
              <a:gd name="connsiteX6" fmla="*/ 881562 w 881569"/>
              <a:gd name="connsiteY6" fmla="*/ 388170 h 654870"/>
              <a:gd name="connsiteX7" fmla="*/ 776787 w 881569"/>
              <a:gd name="connsiteY7" fmla="*/ 421507 h 654870"/>
              <a:gd name="connsiteX8" fmla="*/ 776787 w 881569"/>
              <a:gd name="connsiteY8" fmla="*/ 654870 h 654870"/>
              <a:gd name="connsiteX9" fmla="*/ 421982 w 881569"/>
              <a:gd name="connsiteY9" fmla="*/ 654870 h 654870"/>
              <a:gd name="connsiteX10" fmla="*/ 388643 w 881569"/>
              <a:gd name="connsiteY10" fmla="*/ 550095 h 654870"/>
              <a:gd name="connsiteX11" fmla="*/ 355305 w 881569"/>
              <a:gd name="connsiteY11" fmla="*/ 654870 h 654870"/>
              <a:gd name="connsiteX12" fmla="*/ 2881 w 881569"/>
              <a:gd name="connsiteY12" fmla="*/ 654870 h 654870"/>
              <a:gd name="connsiteX13" fmla="*/ 0 w 881569"/>
              <a:gd name="connsiteY13" fmla="*/ 426269 h 654870"/>
              <a:gd name="connsiteX14" fmla="*/ 2881 w 881569"/>
              <a:gd name="connsiteY14"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5664 w 904854"/>
              <a:gd name="connsiteY14" fmla="*/ 350069 h 654870"/>
              <a:gd name="connsiteX15" fmla="*/ 26166 w 904854"/>
              <a:gd name="connsiteY15"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0902 w 904854"/>
              <a:gd name="connsiteY14" fmla="*/ 383406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887 w 881575"/>
              <a:gd name="connsiteY0" fmla="*/ 109563 h 654870"/>
              <a:gd name="connsiteX1" fmla="*/ 355311 w 881575"/>
              <a:gd name="connsiteY1" fmla="*/ 109563 h 654870"/>
              <a:gd name="connsiteX2" fmla="*/ 388648 w 881575"/>
              <a:gd name="connsiteY2" fmla="*/ 25 h 654870"/>
              <a:gd name="connsiteX3" fmla="*/ 419605 w 881575"/>
              <a:gd name="connsiteY3" fmla="*/ 109563 h 654870"/>
              <a:gd name="connsiteX4" fmla="*/ 776793 w 881575"/>
              <a:gd name="connsiteY4" fmla="*/ 109563 h 654870"/>
              <a:gd name="connsiteX5" fmla="*/ 776793 w 881575"/>
              <a:gd name="connsiteY5" fmla="*/ 352451 h 654870"/>
              <a:gd name="connsiteX6" fmla="*/ 881568 w 881575"/>
              <a:gd name="connsiteY6" fmla="*/ 388170 h 654870"/>
              <a:gd name="connsiteX7" fmla="*/ 776793 w 881575"/>
              <a:gd name="connsiteY7" fmla="*/ 421507 h 654870"/>
              <a:gd name="connsiteX8" fmla="*/ 776793 w 881575"/>
              <a:gd name="connsiteY8" fmla="*/ 654870 h 654870"/>
              <a:gd name="connsiteX9" fmla="*/ 421988 w 881575"/>
              <a:gd name="connsiteY9" fmla="*/ 654870 h 654870"/>
              <a:gd name="connsiteX10" fmla="*/ 388649 w 881575"/>
              <a:gd name="connsiteY10" fmla="*/ 550095 h 654870"/>
              <a:gd name="connsiteX11" fmla="*/ 355311 w 881575"/>
              <a:gd name="connsiteY11" fmla="*/ 654870 h 654870"/>
              <a:gd name="connsiteX12" fmla="*/ 2887 w 881575"/>
              <a:gd name="connsiteY12" fmla="*/ 654870 h 654870"/>
              <a:gd name="connsiteX13" fmla="*/ 6 w 881575"/>
              <a:gd name="connsiteY13" fmla="*/ 426269 h 654870"/>
              <a:gd name="connsiteX14" fmla="*/ 104779 w 881575"/>
              <a:gd name="connsiteY14" fmla="*/ 385788 h 654870"/>
              <a:gd name="connsiteX15" fmla="*/ 2385 w 881575"/>
              <a:gd name="connsiteY15" fmla="*/ 350069 h 654870"/>
              <a:gd name="connsiteX16" fmla="*/ 2887 w 881575"/>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86531 w 879457"/>
              <a:gd name="connsiteY10" fmla="*/ 550095 h 654870"/>
              <a:gd name="connsiteX11" fmla="*/ 353193 w 879457"/>
              <a:gd name="connsiteY11" fmla="*/ 654870 h 654870"/>
              <a:gd name="connsiteX12" fmla="*/ 769 w 879457"/>
              <a:gd name="connsiteY12" fmla="*/ 654870 h 654870"/>
              <a:gd name="connsiteX13" fmla="*/ 269 w 879457"/>
              <a:gd name="connsiteY13" fmla="*/ 426269 h 654870"/>
              <a:gd name="connsiteX14" fmla="*/ 102661 w 879457"/>
              <a:gd name="connsiteY14" fmla="*/ 385788 h 654870"/>
              <a:gd name="connsiteX15" fmla="*/ 267 w 879457"/>
              <a:gd name="connsiteY15" fmla="*/ 350069 h 654870"/>
              <a:gd name="connsiteX16" fmla="*/ 769 w 879457"/>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86531 w 879457"/>
              <a:gd name="connsiteY10" fmla="*/ 550095 h 654870"/>
              <a:gd name="connsiteX11" fmla="*/ 353193 w 879457"/>
              <a:gd name="connsiteY11" fmla="*/ 654870 h 654870"/>
              <a:gd name="connsiteX12" fmla="*/ 769 w 879457"/>
              <a:gd name="connsiteY12" fmla="*/ 654870 h 654870"/>
              <a:gd name="connsiteX13" fmla="*/ 269 w 879457"/>
              <a:gd name="connsiteY13" fmla="*/ 426269 h 654870"/>
              <a:gd name="connsiteX14" fmla="*/ 267 w 879457"/>
              <a:gd name="connsiteY14" fmla="*/ 350069 h 654870"/>
              <a:gd name="connsiteX15" fmla="*/ 769 w 879457"/>
              <a:gd name="connsiteY15" fmla="*/ 109563 h 654870"/>
              <a:gd name="connsiteX0" fmla="*/ 26272 w 904960"/>
              <a:gd name="connsiteY0" fmla="*/ 109563 h 654870"/>
              <a:gd name="connsiteX1" fmla="*/ 378696 w 904960"/>
              <a:gd name="connsiteY1" fmla="*/ 109563 h 654870"/>
              <a:gd name="connsiteX2" fmla="*/ 412033 w 904960"/>
              <a:gd name="connsiteY2" fmla="*/ 25 h 654870"/>
              <a:gd name="connsiteX3" fmla="*/ 442990 w 904960"/>
              <a:gd name="connsiteY3" fmla="*/ 109563 h 654870"/>
              <a:gd name="connsiteX4" fmla="*/ 800178 w 904960"/>
              <a:gd name="connsiteY4" fmla="*/ 109563 h 654870"/>
              <a:gd name="connsiteX5" fmla="*/ 800178 w 904960"/>
              <a:gd name="connsiteY5" fmla="*/ 352451 h 654870"/>
              <a:gd name="connsiteX6" fmla="*/ 904953 w 904960"/>
              <a:gd name="connsiteY6" fmla="*/ 388170 h 654870"/>
              <a:gd name="connsiteX7" fmla="*/ 800178 w 904960"/>
              <a:gd name="connsiteY7" fmla="*/ 421507 h 654870"/>
              <a:gd name="connsiteX8" fmla="*/ 800178 w 904960"/>
              <a:gd name="connsiteY8" fmla="*/ 654870 h 654870"/>
              <a:gd name="connsiteX9" fmla="*/ 445373 w 904960"/>
              <a:gd name="connsiteY9" fmla="*/ 654870 h 654870"/>
              <a:gd name="connsiteX10" fmla="*/ 412034 w 904960"/>
              <a:gd name="connsiteY10" fmla="*/ 550095 h 654870"/>
              <a:gd name="connsiteX11" fmla="*/ 378696 w 904960"/>
              <a:gd name="connsiteY11" fmla="*/ 654870 h 654870"/>
              <a:gd name="connsiteX12" fmla="*/ 26272 w 904960"/>
              <a:gd name="connsiteY12" fmla="*/ 654870 h 654870"/>
              <a:gd name="connsiteX13" fmla="*/ 25772 w 904960"/>
              <a:gd name="connsiteY13" fmla="*/ 426269 h 654870"/>
              <a:gd name="connsiteX14" fmla="*/ 26272 w 904960"/>
              <a:gd name="connsiteY14"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15969 w 894657"/>
              <a:gd name="connsiteY0" fmla="*/ 109563 h 654870"/>
              <a:gd name="connsiteX1" fmla="*/ 368393 w 894657"/>
              <a:gd name="connsiteY1" fmla="*/ 109563 h 654870"/>
              <a:gd name="connsiteX2" fmla="*/ 401730 w 894657"/>
              <a:gd name="connsiteY2" fmla="*/ 25 h 654870"/>
              <a:gd name="connsiteX3" fmla="*/ 432687 w 894657"/>
              <a:gd name="connsiteY3" fmla="*/ 109563 h 654870"/>
              <a:gd name="connsiteX4" fmla="*/ 789875 w 894657"/>
              <a:gd name="connsiteY4" fmla="*/ 109563 h 654870"/>
              <a:gd name="connsiteX5" fmla="*/ 789875 w 894657"/>
              <a:gd name="connsiteY5" fmla="*/ 352451 h 654870"/>
              <a:gd name="connsiteX6" fmla="*/ 894650 w 894657"/>
              <a:gd name="connsiteY6" fmla="*/ 388170 h 654870"/>
              <a:gd name="connsiteX7" fmla="*/ 789875 w 894657"/>
              <a:gd name="connsiteY7" fmla="*/ 421507 h 654870"/>
              <a:gd name="connsiteX8" fmla="*/ 789875 w 894657"/>
              <a:gd name="connsiteY8" fmla="*/ 654870 h 654870"/>
              <a:gd name="connsiteX9" fmla="*/ 435070 w 894657"/>
              <a:gd name="connsiteY9" fmla="*/ 654870 h 654870"/>
              <a:gd name="connsiteX10" fmla="*/ 401731 w 894657"/>
              <a:gd name="connsiteY10" fmla="*/ 550095 h 654870"/>
              <a:gd name="connsiteX11" fmla="*/ 368393 w 894657"/>
              <a:gd name="connsiteY11" fmla="*/ 654870 h 654870"/>
              <a:gd name="connsiteX12" fmla="*/ 15969 w 894657"/>
              <a:gd name="connsiteY12" fmla="*/ 654870 h 654870"/>
              <a:gd name="connsiteX13" fmla="*/ 15969 w 894657"/>
              <a:gd name="connsiteY13" fmla="*/ 109563 h 654870"/>
              <a:gd name="connsiteX0" fmla="*/ 25294 w 903982"/>
              <a:gd name="connsiteY0" fmla="*/ 109563 h 654870"/>
              <a:gd name="connsiteX1" fmla="*/ 377718 w 903982"/>
              <a:gd name="connsiteY1" fmla="*/ 109563 h 654870"/>
              <a:gd name="connsiteX2" fmla="*/ 411055 w 903982"/>
              <a:gd name="connsiteY2" fmla="*/ 25 h 654870"/>
              <a:gd name="connsiteX3" fmla="*/ 442012 w 903982"/>
              <a:gd name="connsiteY3" fmla="*/ 109563 h 654870"/>
              <a:gd name="connsiteX4" fmla="*/ 799200 w 903982"/>
              <a:gd name="connsiteY4" fmla="*/ 109563 h 654870"/>
              <a:gd name="connsiteX5" fmla="*/ 799200 w 903982"/>
              <a:gd name="connsiteY5" fmla="*/ 352451 h 654870"/>
              <a:gd name="connsiteX6" fmla="*/ 903975 w 903982"/>
              <a:gd name="connsiteY6" fmla="*/ 388170 h 654870"/>
              <a:gd name="connsiteX7" fmla="*/ 799200 w 903982"/>
              <a:gd name="connsiteY7" fmla="*/ 421507 h 654870"/>
              <a:gd name="connsiteX8" fmla="*/ 799200 w 903982"/>
              <a:gd name="connsiteY8" fmla="*/ 654870 h 654870"/>
              <a:gd name="connsiteX9" fmla="*/ 444395 w 903982"/>
              <a:gd name="connsiteY9" fmla="*/ 654870 h 654870"/>
              <a:gd name="connsiteX10" fmla="*/ 411056 w 903982"/>
              <a:gd name="connsiteY10" fmla="*/ 550095 h 654870"/>
              <a:gd name="connsiteX11" fmla="*/ 377718 w 903982"/>
              <a:gd name="connsiteY11" fmla="*/ 654870 h 654870"/>
              <a:gd name="connsiteX12" fmla="*/ 25294 w 903982"/>
              <a:gd name="connsiteY12" fmla="*/ 654870 h 654870"/>
              <a:gd name="connsiteX13" fmla="*/ 25294 w 903982"/>
              <a:gd name="connsiteY13"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974 w 879662"/>
              <a:gd name="connsiteY0" fmla="*/ 109563 h 654870"/>
              <a:gd name="connsiteX1" fmla="*/ 353398 w 879662"/>
              <a:gd name="connsiteY1" fmla="*/ 109563 h 654870"/>
              <a:gd name="connsiteX2" fmla="*/ 386735 w 879662"/>
              <a:gd name="connsiteY2" fmla="*/ 25 h 654870"/>
              <a:gd name="connsiteX3" fmla="*/ 417692 w 879662"/>
              <a:gd name="connsiteY3" fmla="*/ 109563 h 654870"/>
              <a:gd name="connsiteX4" fmla="*/ 774880 w 879662"/>
              <a:gd name="connsiteY4" fmla="*/ 109563 h 654870"/>
              <a:gd name="connsiteX5" fmla="*/ 774880 w 879662"/>
              <a:gd name="connsiteY5" fmla="*/ 352451 h 654870"/>
              <a:gd name="connsiteX6" fmla="*/ 879655 w 879662"/>
              <a:gd name="connsiteY6" fmla="*/ 388170 h 654870"/>
              <a:gd name="connsiteX7" fmla="*/ 774880 w 879662"/>
              <a:gd name="connsiteY7" fmla="*/ 421507 h 654870"/>
              <a:gd name="connsiteX8" fmla="*/ 774880 w 879662"/>
              <a:gd name="connsiteY8" fmla="*/ 654870 h 654870"/>
              <a:gd name="connsiteX9" fmla="*/ 420075 w 879662"/>
              <a:gd name="connsiteY9" fmla="*/ 654870 h 654870"/>
              <a:gd name="connsiteX10" fmla="*/ 386736 w 879662"/>
              <a:gd name="connsiteY10" fmla="*/ 550095 h 654870"/>
              <a:gd name="connsiteX11" fmla="*/ 353398 w 879662"/>
              <a:gd name="connsiteY11" fmla="*/ 654870 h 654870"/>
              <a:gd name="connsiteX12" fmla="*/ 974 w 879662"/>
              <a:gd name="connsiteY12" fmla="*/ 654870 h 654870"/>
              <a:gd name="connsiteX13" fmla="*/ 974 w 879662"/>
              <a:gd name="connsiteY13" fmla="*/ 109563 h 654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79662" h="654870">
                <a:moveTo>
                  <a:pt x="974" y="109563"/>
                </a:moveTo>
                <a:lnTo>
                  <a:pt x="353398" y="109563"/>
                </a:lnTo>
                <a:cubicBezTo>
                  <a:pt x="364510" y="73050"/>
                  <a:pt x="264498" y="1611"/>
                  <a:pt x="386735" y="25"/>
                </a:cubicBezTo>
                <a:cubicBezTo>
                  <a:pt x="508972" y="-1561"/>
                  <a:pt x="407373" y="73050"/>
                  <a:pt x="417692" y="109563"/>
                </a:cubicBezTo>
                <a:lnTo>
                  <a:pt x="774880" y="109563"/>
                </a:lnTo>
                <a:lnTo>
                  <a:pt x="774880" y="352451"/>
                </a:lnTo>
                <a:cubicBezTo>
                  <a:pt x="813774" y="364357"/>
                  <a:pt x="878861" y="276252"/>
                  <a:pt x="879655" y="388170"/>
                </a:cubicBezTo>
                <a:cubicBezTo>
                  <a:pt x="880449" y="500088"/>
                  <a:pt x="813774" y="410395"/>
                  <a:pt x="774880" y="421507"/>
                </a:cubicBezTo>
                <a:lnTo>
                  <a:pt x="774880" y="654870"/>
                </a:lnTo>
                <a:lnTo>
                  <a:pt x="420075" y="654870"/>
                </a:lnTo>
                <a:cubicBezTo>
                  <a:pt x="408962" y="619945"/>
                  <a:pt x="505005" y="549301"/>
                  <a:pt x="386736" y="550095"/>
                </a:cubicBezTo>
                <a:cubicBezTo>
                  <a:pt x="268467" y="550889"/>
                  <a:pt x="364511" y="619945"/>
                  <a:pt x="353398" y="654870"/>
                </a:cubicBezTo>
                <a:lnTo>
                  <a:pt x="974" y="654870"/>
                </a:lnTo>
                <a:cubicBezTo>
                  <a:pt x="4711" y="540084"/>
                  <a:pt x="-2496" y="300837"/>
                  <a:pt x="974" y="109563"/>
                </a:cubicBezTo>
                <a:close/>
              </a:path>
            </a:pathLst>
          </a:custGeom>
          <a:solidFill>
            <a:srgbClr val="1717F9"/>
          </a:solidFill>
          <a:ln w="9525" cap="flat" cmpd="sng" algn="ctr">
            <a:noFill/>
            <a:prstDash val="solid"/>
            <a:round/>
            <a:headEnd type="none" w="med" len="med"/>
            <a:tailEnd type="none" w="med" len="med"/>
          </a:ln>
          <a:effectLst/>
          <a:scene3d>
            <a:camera prst="orthographicFront"/>
            <a:lightRig rig="threePt" dir="t"/>
          </a:scene3d>
          <a:sp3d>
            <a:bevelT w="50800" h="50800" prst="angle"/>
          </a:sp3d>
          <a:extLst/>
        </p:spPr>
        <p:txBody>
          <a:bodyPr anchor="ctr" anchorCtr="1"/>
          <a:lstStyle/>
          <a:p>
            <a:pPr algn="ctr" eaLnBrk="0" hangingPunct="0">
              <a:defRPr/>
            </a:pPr>
            <a:endParaRPr lang="en-GB" sz="2400" dirty="0">
              <a:ea typeface="ＭＳ Ｐゴシック" pitchFamily="34" charset="-128"/>
              <a:cs typeface="+mn-cs"/>
            </a:endParaRPr>
          </a:p>
          <a:p>
            <a:pPr algn="r" eaLnBrk="0" hangingPunct="0">
              <a:defRPr/>
            </a:pPr>
            <a:r>
              <a:rPr lang="en-GB" sz="2400" dirty="0" err="1">
                <a:ea typeface="ＭＳ Ｐゴシック" pitchFamily="34" charset="-128"/>
                <a:cs typeface="+mn-cs"/>
              </a:rPr>
              <a:t>Oxaliplatin</a:t>
            </a:r>
            <a:endParaRPr lang="en-GB" sz="2400" dirty="0">
              <a:ea typeface="ＭＳ Ｐゴシック" pitchFamily="34" charset="-128"/>
              <a:cs typeface="+mn-cs"/>
            </a:endParaRPr>
          </a:p>
        </p:txBody>
      </p:sp>
      <p:sp>
        <p:nvSpPr>
          <p:cNvPr id="20" name="Freeform 19"/>
          <p:cNvSpPr/>
          <p:nvPr/>
        </p:nvSpPr>
        <p:spPr bwMode="auto">
          <a:xfrm>
            <a:off x="3268831" y="2917769"/>
            <a:ext cx="2588377" cy="1937571"/>
          </a:xfrm>
          <a:custGeom>
            <a:avLst/>
            <a:gdLst>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38200 w 890587"/>
              <a:gd name="connsiteY5" fmla="*/ 330994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35756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0 w 890587"/>
              <a:gd name="connsiteY9" fmla="*/ 545307 h 545307"/>
              <a:gd name="connsiteX10" fmla="*/ 0 w 890587"/>
              <a:gd name="connsiteY10"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335756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3381 w 890587"/>
              <a:gd name="connsiteY9" fmla="*/ 545307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773906 w 890587"/>
              <a:gd name="connsiteY5" fmla="*/ 311944 h 545307"/>
              <a:gd name="connsiteX6" fmla="*/ 773906 w 890587"/>
              <a:gd name="connsiteY6" fmla="*/ 545307 h 545307"/>
              <a:gd name="connsiteX7" fmla="*/ 419101 w 890587"/>
              <a:gd name="connsiteY7" fmla="*/ 545307 h 545307"/>
              <a:gd name="connsiteX8" fmla="*/ 385762 w 890587"/>
              <a:gd name="connsiteY8" fmla="*/ 440532 h 545307"/>
              <a:gd name="connsiteX9" fmla="*/ 352424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90587 w 890587"/>
              <a:gd name="connsiteY3" fmla="*/ 278607 h 545307"/>
              <a:gd name="connsiteX4" fmla="*/ 773906 w 890587"/>
              <a:gd name="connsiteY4" fmla="*/ 311944 h 545307"/>
              <a:gd name="connsiteX5" fmla="*/ 773906 w 890587"/>
              <a:gd name="connsiteY5" fmla="*/ 545307 h 545307"/>
              <a:gd name="connsiteX6" fmla="*/ 419101 w 890587"/>
              <a:gd name="connsiteY6" fmla="*/ 545307 h 545307"/>
              <a:gd name="connsiteX7" fmla="*/ 385762 w 890587"/>
              <a:gd name="connsiteY7" fmla="*/ 440532 h 545307"/>
              <a:gd name="connsiteX8" fmla="*/ 352424 w 890587"/>
              <a:gd name="connsiteY8" fmla="*/ 545307 h 545307"/>
              <a:gd name="connsiteX9" fmla="*/ 0 w 890587"/>
              <a:gd name="connsiteY9" fmla="*/ 545307 h 545307"/>
              <a:gd name="connsiteX10" fmla="*/ 0 w 890587"/>
              <a:gd name="connsiteY10" fmla="*/ 0 h 545307"/>
              <a:gd name="connsiteX0" fmla="*/ 0 w 890592"/>
              <a:gd name="connsiteY0" fmla="*/ 0 h 545307"/>
              <a:gd name="connsiteX1" fmla="*/ 773906 w 890592"/>
              <a:gd name="connsiteY1" fmla="*/ 0 h 545307"/>
              <a:gd name="connsiteX2" fmla="*/ 773906 w 890592"/>
              <a:gd name="connsiteY2" fmla="*/ 242888 h 545307"/>
              <a:gd name="connsiteX3" fmla="*/ 890587 w 890592"/>
              <a:gd name="connsiteY3" fmla="*/ 278607 h 545307"/>
              <a:gd name="connsiteX4" fmla="*/ 773906 w 890592"/>
              <a:gd name="connsiteY4" fmla="*/ 311944 h 545307"/>
              <a:gd name="connsiteX5" fmla="*/ 773906 w 890592"/>
              <a:gd name="connsiteY5" fmla="*/ 545307 h 545307"/>
              <a:gd name="connsiteX6" fmla="*/ 419101 w 890592"/>
              <a:gd name="connsiteY6" fmla="*/ 545307 h 545307"/>
              <a:gd name="connsiteX7" fmla="*/ 385762 w 890592"/>
              <a:gd name="connsiteY7" fmla="*/ 440532 h 545307"/>
              <a:gd name="connsiteX8" fmla="*/ 352424 w 890592"/>
              <a:gd name="connsiteY8" fmla="*/ 545307 h 545307"/>
              <a:gd name="connsiteX9" fmla="*/ 0 w 890592"/>
              <a:gd name="connsiteY9" fmla="*/ 545307 h 545307"/>
              <a:gd name="connsiteX10" fmla="*/ 0 w 890592"/>
              <a:gd name="connsiteY10" fmla="*/ 0 h 545307"/>
              <a:gd name="connsiteX0" fmla="*/ 0 w 878688"/>
              <a:gd name="connsiteY0" fmla="*/ 0 h 545307"/>
              <a:gd name="connsiteX1" fmla="*/ 773906 w 878688"/>
              <a:gd name="connsiteY1" fmla="*/ 0 h 545307"/>
              <a:gd name="connsiteX2" fmla="*/ 773906 w 878688"/>
              <a:gd name="connsiteY2" fmla="*/ 242888 h 545307"/>
              <a:gd name="connsiteX3" fmla="*/ 878681 w 878688"/>
              <a:gd name="connsiteY3" fmla="*/ 278607 h 545307"/>
              <a:gd name="connsiteX4" fmla="*/ 773906 w 878688"/>
              <a:gd name="connsiteY4" fmla="*/ 311944 h 545307"/>
              <a:gd name="connsiteX5" fmla="*/ 773906 w 878688"/>
              <a:gd name="connsiteY5" fmla="*/ 545307 h 545307"/>
              <a:gd name="connsiteX6" fmla="*/ 419101 w 878688"/>
              <a:gd name="connsiteY6" fmla="*/ 545307 h 545307"/>
              <a:gd name="connsiteX7" fmla="*/ 385762 w 878688"/>
              <a:gd name="connsiteY7" fmla="*/ 440532 h 545307"/>
              <a:gd name="connsiteX8" fmla="*/ 352424 w 878688"/>
              <a:gd name="connsiteY8" fmla="*/ 545307 h 545307"/>
              <a:gd name="connsiteX9" fmla="*/ 0 w 878688"/>
              <a:gd name="connsiteY9" fmla="*/ 545307 h 545307"/>
              <a:gd name="connsiteX10" fmla="*/ 0 w 878688"/>
              <a:gd name="connsiteY10" fmla="*/ 0 h 545307"/>
              <a:gd name="connsiteX0" fmla="*/ 0 w 878688"/>
              <a:gd name="connsiteY0" fmla="*/ 0 h 545307"/>
              <a:gd name="connsiteX1" fmla="*/ 352424 w 878688"/>
              <a:gd name="connsiteY1" fmla="*/ 0 h 545307"/>
              <a:gd name="connsiteX2" fmla="*/ 773906 w 878688"/>
              <a:gd name="connsiteY2" fmla="*/ 0 h 545307"/>
              <a:gd name="connsiteX3" fmla="*/ 773906 w 878688"/>
              <a:gd name="connsiteY3" fmla="*/ 242888 h 545307"/>
              <a:gd name="connsiteX4" fmla="*/ 878681 w 878688"/>
              <a:gd name="connsiteY4" fmla="*/ 278607 h 545307"/>
              <a:gd name="connsiteX5" fmla="*/ 773906 w 878688"/>
              <a:gd name="connsiteY5" fmla="*/ 311944 h 545307"/>
              <a:gd name="connsiteX6" fmla="*/ 773906 w 878688"/>
              <a:gd name="connsiteY6" fmla="*/ 545307 h 545307"/>
              <a:gd name="connsiteX7" fmla="*/ 419101 w 878688"/>
              <a:gd name="connsiteY7" fmla="*/ 545307 h 545307"/>
              <a:gd name="connsiteX8" fmla="*/ 385762 w 878688"/>
              <a:gd name="connsiteY8" fmla="*/ 440532 h 545307"/>
              <a:gd name="connsiteX9" fmla="*/ 352424 w 878688"/>
              <a:gd name="connsiteY9" fmla="*/ 545307 h 545307"/>
              <a:gd name="connsiteX10" fmla="*/ 0 w 878688"/>
              <a:gd name="connsiteY10" fmla="*/ 545307 h 545307"/>
              <a:gd name="connsiteX11" fmla="*/ 0 w 878688"/>
              <a:gd name="connsiteY11" fmla="*/ 0 h 545307"/>
              <a:gd name="connsiteX0" fmla="*/ 0 w 878688"/>
              <a:gd name="connsiteY0" fmla="*/ 0 h 545307"/>
              <a:gd name="connsiteX1" fmla="*/ 352424 w 878688"/>
              <a:gd name="connsiteY1" fmla="*/ 0 h 545307"/>
              <a:gd name="connsiteX2" fmla="*/ 416718 w 878688"/>
              <a:gd name="connsiteY2" fmla="*/ 0 h 545307"/>
              <a:gd name="connsiteX3" fmla="*/ 773906 w 878688"/>
              <a:gd name="connsiteY3" fmla="*/ 0 h 545307"/>
              <a:gd name="connsiteX4" fmla="*/ 773906 w 878688"/>
              <a:gd name="connsiteY4" fmla="*/ 242888 h 545307"/>
              <a:gd name="connsiteX5" fmla="*/ 878681 w 878688"/>
              <a:gd name="connsiteY5" fmla="*/ 278607 h 545307"/>
              <a:gd name="connsiteX6" fmla="*/ 773906 w 878688"/>
              <a:gd name="connsiteY6" fmla="*/ 311944 h 545307"/>
              <a:gd name="connsiteX7" fmla="*/ 773906 w 878688"/>
              <a:gd name="connsiteY7" fmla="*/ 545307 h 545307"/>
              <a:gd name="connsiteX8" fmla="*/ 419101 w 878688"/>
              <a:gd name="connsiteY8" fmla="*/ 545307 h 545307"/>
              <a:gd name="connsiteX9" fmla="*/ 385762 w 878688"/>
              <a:gd name="connsiteY9" fmla="*/ 440532 h 545307"/>
              <a:gd name="connsiteX10" fmla="*/ 352424 w 878688"/>
              <a:gd name="connsiteY10" fmla="*/ 545307 h 545307"/>
              <a:gd name="connsiteX11" fmla="*/ 0 w 878688"/>
              <a:gd name="connsiteY11" fmla="*/ 545307 h 545307"/>
              <a:gd name="connsiteX12" fmla="*/ 0 w 878688"/>
              <a:gd name="connsiteY12" fmla="*/ 0 h 545307"/>
              <a:gd name="connsiteX0" fmla="*/ 0 w 878688"/>
              <a:gd name="connsiteY0" fmla="*/ 0 h 545307"/>
              <a:gd name="connsiteX1" fmla="*/ 352424 w 878688"/>
              <a:gd name="connsiteY1" fmla="*/ 0 h 545307"/>
              <a:gd name="connsiteX2" fmla="*/ 380999 w 878688"/>
              <a:gd name="connsiteY2" fmla="*/ 0 h 545307"/>
              <a:gd name="connsiteX3" fmla="*/ 416718 w 878688"/>
              <a:gd name="connsiteY3" fmla="*/ 0 h 545307"/>
              <a:gd name="connsiteX4" fmla="*/ 773906 w 878688"/>
              <a:gd name="connsiteY4" fmla="*/ 0 h 545307"/>
              <a:gd name="connsiteX5" fmla="*/ 773906 w 878688"/>
              <a:gd name="connsiteY5" fmla="*/ 242888 h 545307"/>
              <a:gd name="connsiteX6" fmla="*/ 878681 w 878688"/>
              <a:gd name="connsiteY6" fmla="*/ 278607 h 545307"/>
              <a:gd name="connsiteX7" fmla="*/ 773906 w 878688"/>
              <a:gd name="connsiteY7" fmla="*/ 311944 h 545307"/>
              <a:gd name="connsiteX8" fmla="*/ 773906 w 878688"/>
              <a:gd name="connsiteY8" fmla="*/ 545307 h 545307"/>
              <a:gd name="connsiteX9" fmla="*/ 419101 w 878688"/>
              <a:gd name="connsiteY9" fmla="*/ 545307 h 545307"/>
              <a:gd name="connsiteX10" fmla="*/ 385762 w 878688"/>
              <a:gd name="connsiteY10" fmla="*/ 440532 h 545307"/>
              <a:gd name="connsiteX11" fmla="*/ 352424 w 878688"/>
              <a:gd name="connsiteY11" fmla="*/ 545307 h 545307"/>
              <a:gd name="connsiteX12" fmla="*/ 0 w 878688"/>
              <a:gd name="connsiteY12" fmla="*/ 545307 h 545307"/>
              <a:gd name="connsiteX13" fmla="*/ 0 w 878688"/>
              <a:gd name="connsiteY13" fmla="*/ 0 h 545307"/>
              <a:gd name="connsiteX0" fmla="*/ 0 w 878688"/>
              <a:gd name="connsiteY0" fmla="*/ 109538 h 654845"/>
              <a:gd name="connsiteX1" fmla="*/ 352424 w 878688"/>
              <a:gd name="connsiteY1" fmla="*/ 109538 h 654845"/>
              <a:gd name="connsiteX2" fmla="*/ 385761 w 878688"/>
              <a:gd name="connsiteY2" fmla="*/ 0 h 654845"/>
              <a:gd name="connsiteX3" fmla="*/ 416718 w 878688"/>
              <a:gd name="connsiteY3" fmla="*/ 109538 h 654845"/>
              <a:gd name="connsiteX4" fmla="*/ 773906 w 878688"/>
              <a:gd name="connsiteY4" fmla="*/ 109538 h 654845"/>
              <a:gd name="connsiteX5" fmla="*/ 773906 w 878688"/>
              <a:gd name="connsiteY5" fmla="*/ 352426 h 654845"/>
              <a:gd name="connsiteX6" fmla="*/ 878681 w 878688"/>
              <a:gd name="connsiteY6" fmla="*/ 388145 h 654845"/>
              <a:gd name="connsiteX7" fmla="*/ 773906 w 878688"/>
              <a:gd name="connsiteY7" fmla="*/ 421482 h 654845"/>
              <a:gd name="connsiteX8" fmla="*/ 773906 w 878688"/>
              <a:gd name="connsiteY8" fmla="*/ 654845 h 654845"/>
              <a:gd name="connsiteX9" fmla="*/ 419101 w 878688"/>
              <a:gd name="connsiteY9" fmla="*/ 654845 h 654845"/>
              <a:gd name="connsiteX10" fmla="*/ 385762 w 878688"/>
              <a:gd name="connsiteY10" fmla="*/ 550070 h 654845"/>
              <a:gd name="connsiteX11" fmla="*/ 352424 w 878688"/>
              <a:gd name="connsiteY11" fmla="*/ 654845 h 654845"/>
              <a:gd name="connsiteX12" fmla="*/ 0 w 878688"/>
              <a:gd name="connsiteY12" fmla="*/ 654845 h 654845"/>
              <a:gd name="connsiteX13" fmla="*/ 0 w 878688"/>
              <a:gd name="connsiteY13" fmla="*/ 109538 h 654845"/>
              <a:gd name="connsiteX0" fmla="*/ 0 w 878688"/>
              <a:gd name="connsiteY0" fmla="*/ 109685 h 654992"/>
              <a:gd name="connsiteX1" fmla="*/ 352424 w 878688"/>
              <a:gd name="connsiteY1" fmla="*/ 109685 h 654992"/>
              <a:gd name="connsiteX2" fmla="*/ 385761 w 878688"/>
              <a:gd name="connsiteY2" fmla="*/ 147 h 654992"/>
              <a:gd name="connsiteX3" fmla="*/ 416718 w 878688"/>
              <a:gd name="connsiteY3" fmla="*/ 109685 h 654992"/>
              <a:gd name="connsiteX4" fmla="*/ 773906 w 878688"/>
              <a:gd name="connsiteY4" fmla="*/ 109685 h 654992"/>
              <a:gd name="connsiteX5" fmla="*/ 773906 w 878688"/>
              <a:gd name="connsiteY5" fmla="*/ 352573 h 654992"/>
              <a:gd name="connsiteX6" fmla="*/ 878681 w 878688"/>
              <a:gd name="connsiteY6" fmla="*/ 388292 h 654992"/>
              <a:gd name="connsiteX7" fmla="*/ 773906 w 878688"/>
              <a:gd name="connsiteY7" fmla="*/ 421629 h 654992"/>
              <a:gd name="connsiteX8" fmla="*/ 773906 w 878688"/>
              <a:gd name="connsiteY8" fmla="*/ 654992 h 654992"/>
              <a:gd name="connsiteX9" fmla="*/ 419101 w 878688"/>
              <a:gd name="connsiteY9" fmla="*/ 654992 h 654992"/>
              <a:gd name="connsiteX10" fmla="*/ 385762 w 878688"/>
              <a:gd name="connsiteY10" fmla="*/ 550217 h 654992"/>
              <a:gd name="connsiteX11" fmla="*/ 352424 w 878688"/>
              <a:gd name="connsiteY11" fmla="*/ 654992 h 654992"/>
              <a:gd name="connsiteX12" fmla="*/ 0 w 878688"/>
              <a:gd name="connsiteY12" fmla="*/ 654992 h 654992"/>
              <a:gd name="connsiteX13" fmla="*/ 0 w 878688"/>
              <a:gd name="connsiteY13" fmla="*/ 109685 h 654992"/>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2881 w 881569"/>
              <a:gd name="connsiteY0" fmla="*/ 109563 h 654870"/>
              <a:gd name="connsiteX1" fmla="*/ 355305 w 881569"/>
              <a:gd name="connsiteY1" fmla="*/ 109563 h 654870"/>
              <a:gd name="connsiteX2" fmla="*/ 388642 w 881569"/>
              <a:gd name="connsiteY2" fmla="*/ 25 h 654870"/>
              <a:gd name="connsiteX3" fmla="*/ 419599 w 881569"/>
              <a:gd name="connsiteY3" fmla="*/ 109563 h 654870"/>
              <a:gd name="connsiteX4" fmla="*/ 776787 w 881569"/>
              <a:gd name="connsiteY4" fmla="*/ 109563 h 654870"/>
              <a:gd name="connsiteX5" fmla="*/ 776787 w 881569"/>
              <a:gd name="connsiteY5" fmla="*/ 352451 h 654870"/>
              <a:gd name="connsiteX6" fmla="*/ 881562 w 881569"/>
              <a:gd name="connsiteY6" fmla="*/ 388170 h 654870"/>
              <a:gd name="connsiteX7" fmla="*/ 776787 w 881569"/>
              <a:gd name="connsiteY7" fmla="*/ 421507 h 654870"/>
              <a:gd name="connsiteX8" fmla="*/ 776787 w 881569"/>
              <a:gd name="connsiteY8" fmla="*/ 654870 h 654870"/>
              <a:gd name="connsiteX9" fmla="*/ 421982 w 881569"/>
              <a:gd name="connsiteY9" fmla="*/ 654870 h 654870"/>
              <a:gd name="connsiteX10" fmla="*/ 388643 w 881569"/>
              <a:gd name="connsiteY10" fmla="*/ 550095 h 654870"/>
              <a:gd name="connsiteX11" fmla="*/ 355305 w 881569"/>
              <a:gd name="connsiteY11" fmla="*/ 654870 h 654870"/>
              <a:gd name="connsiteX12" fmla="*/ 2881 w 881569"/>
              <a:gd name="connsiteY12" fmla="*/ 654870 h 654870"/>
              <a:gd name="connsiteX13" fmla="*/ 0 w 881569"/>
              <a:gd name="connsiteY13" fmla="*/ 426269 h 654870"/>
              <a:gd name="connsiteX14" fmla="*/ 2881 w 881569"/>
              <a:gd name="connsiteY14"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5664 w 904854"/>
              <a:gd name="connsiteY14" fmla="*/ 350069 h 654870"/>
              <a:gd name="connsiteX15" fmla="*/ 26166 w 904854"/>
              <a:gd name="connsiteY15"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0902 w 904854"/>
              <a:gd name="connsiteY14" fmla="*/ 383406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887 w 881575"/>
              <a:gd name="connsiteY0" fmla="*/ 109563 h 654870"/>
              <a:gd name="connsiteX1" fmla="*/ 355311 w 881575"/>
              <a:gd name="connsiteY1" fmla="*/ 109563 h 654870"/>
              <a:gd name="connsiteX2" fmla="*/ 388648 w 881575"/>
              <a:gd name="connsiteY2" fmla="*/ 25 h 654870"/>
              <a:gd name="connsiteX3" fmla="*/ 419605 w 881575"/>
              <a:gd name="connsiteY3" fmla="*/ 109563 h 654870"/>
              <a:gd name="connsiteX4" fmla="*/ 776793 w 881575"/>
              <a:gd name="connsiteY4" fmla="*/ 109563 h 654870"/>
              <a:gd name="connsiteX5" fmla="*/ 776793 w 881575"/>
              <a:gd name="connsiteY5" fmla="*/ 352451 h 654870"/>
              <a:gd name="connsiteX6" fmla="*/ 881568 w 881575"/>
              <a:gd name="connsiteY6" fmla="*/ 388170 h 654870"/>
              <a:gd name="connsiteX7" fmla="*/ 776793 w 881575"/>
              <a:gd name="connsiteY7" fmla="*/ 421507 h 654870"/>
              <a:gd name="connsiteX8" fmla="*/ 776793 w 881575"/>
              <a:gd name="connsiteY8" fmla="*/ 654870 h 654870"/>
              <a:gd name="connsiteX9" fmla="*/ 421988 w 881575"/>
              <a:gd name="connsiteY9" fmla="*/ 654870 h 654870"/>
              <a:gd name="connsiteX10" fmla="*/ 388649 w 881575"/>
              <a:gd name="connsiteY10" fmla="*/ 550095 h 654870"/>
              <a:gd name="connsiteX11" fmla="*/ 355311 w 881575"/>
              <a:gd name="connsiteY11" fmla="*/ 654870 h 654870"/>
              <a:gd name="connsiteX12" fmla="*/ 2887 w 881575"/>
              <a:gd name="connsiteY12" fmla="*/ 654870 h 654870"/>
              <a:gd name="connsiteX13" fmla="*/ 6 w 881575"/>
              <a:gd name="connsiteY13" fmla="*/ 426269 h 654870"/>
              <a:gd name="connsiteX14" fmla="*/ 104779 w 881575"/>
              <a:gd name="connsiteY14" fmla="*/ 385788 h 654870"/>
              <a:gd name="connsiteX15" fmla="*/ 2385 w 881575"/>
              <a:gd name="connsiteY15" fmla="*/ 350069 h 654870"/>
              <a:gd name="connsiteX16" fmla="*/ 2887 w 881575"/>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86531 w 879457"/>
              <a:gd name="connsiteY10" fmla="*/ 550095 h 654870"/>
              <a:gd name="connsiteX11" fmla="*/ 353193 w 879457"/>
              <a:gd name="connsiteY11" fmla="*/ 654870 h 654870"/>
              <a:gd name="connsiteX12" fmla="*/ 769 w 879457"/>
              <a:gd name="connsiteY12" fmla="*/ 654870 h 654870"/>
              <a:gd name="connsiteX13" fmla="*/ 269 w 879457"/>
              <a:gd name="connsiteY13" fmla="*/ 426269 h 654870"/>
              <a:gd name="connsiteX14" fmla="*/ 102661 w 879457"/>
              <a:gd name="connsiteY14" fmla="*/ 385788 h 654870"/>
              <a:gd name="connsiteX15" fmla="*/ 267 w 879457"/>
              <a:gd name="connsiteY15" fmla="*/ 350069 h 654870"/>
              <a:gd name="connsiteX16" fmla="*/ 769 w 879457"/>
              <a:gd name="connsiteY16" fmla="*/ 109563 h 654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79457" h="654870">
                <a:moveTo>
                  <a:pt x="769" y="109563"/>
                </a:moveTo>
                <a:lnTo>
                  <a:pt x="353193" y="109563"/>
                </a:lnTo>
                <a:cubicBezTo>
                  <a:pt x="364305" y="73050"/>
                  <a:pt x="264293" y="1611"/>
                  <a:pt x="386530" y="25"/>
                </a:cubicBezTo>
                <a:cubicBezTo>
                  <a:pt x="508767" y="-1561"/>
                  <a:pt x="407168" y="73050"/>
                  <a:pt x="417487" y="109563"/>
                </a:cubicBezTo>
                <a:lnTo>
                  <a:pt x="774675" y="109563"/>
                </a:lnTo>
                <a:lnTo>
                  <a:pt x="774675" y="352451"/>
                </a:lnTo>
                <a:cubicBezTo>
                  <a:pt x="813569" y="364357"/>
                  <a:pt x="878656" y="276252"/>
                  <a:pt x="879450" y="388170"/>
                </a:cubicBezTo>
                <a:cubicBezTo>
                  <a:pt x="880244" y="500088"/>
                  <a:pt x="813569" y="410395"/>
                  <a:pt x="774675" y="421507"/>
                </a:cubicBezTo>
                <a:lnTo>
                  <a:pt x="774675" y="654870"/>
                </a:lnTo>
                <a:lnTo>
                  <a:pt x="419870" y="654870"/>
                </a:lnTo>
                <a:cubicBezTo>
                  <a:pt x="408757" y="619945"/>
                  <a:pt x="504800" y="549301"/>
                  <a:pt x="386531" y="550095"/>
                </a:cubicBezTo>
                <a:cubicBezTo>
                  <a:pt x="268262" y="550889"/>
                  <a:pt x="364306" y="619945"/>
                  <a:pt x="353193" y="654870"/>
                </a:cubicBezTo>
                <a:lnTo>
                  <a:pt x="769" y="654870"/>
                </a:lnTo>
                <a:cubicBezTo>
                  <a:pt x="-191" y="578670"/>
                  <a:pt x="1229" y="502469"/>
                  <a:pt x="269" y="426269"/>
                </a:cubicBezTo>
                <a:cubicBezTo>
                  <a:pt x="-608" y="381025"/>
                  <a:pt x="100280" y="512788"/>
                  <a:pt x="102661" y="385788"/>
                </a:cubicBezTo>
                <a:cubicBezTo>
                  <a:pt x="105042" y="258788"/>
                  <a:pt x="-610" y="395709"/>
                  <a:pt x="267" y="350069"/>
                </a:cubicBezTo>
                <a:cubicBezTo>
                  <a:pt x="747" y="297285"/>
                  <a:pt x="-902" y="202034"/>
                  <a:pt x="769" y="109563"/>
                </a:cubicBezTo>
                <a:close/>
              </a:path>
            </a:pathLst>
          </a:custGeom>
          <a:solidFill>
            <a:srgbClr val="FFBC01"/>
          </a:solidFill>
          <a:ln w="9525" cap="flat" cmpd="sng" algn="ctr">
            <a:noFill/>
            <a:prstDash val="solid"/>
            <a:round/>
            <a:headEnd type="none" w="med" len="med"/>
            <a:tailEnd type="none" w="med" len="med"/>
          </a:ln>
          <a:effectLst/>
          <a:scene3d>
            <a:camera prst="orthographicFront"/>
            <a:lightRig rig="threePt" dir="t"/>
          </a:scene3d>
          <a:sp3d>
            <a:bevelT w="50800" h="50800" prst="angle"/>
          </a:sp3d>
          <a:extLst/>
        </p:spPr>
        <p:txBody>
          <a:bodyPr tIns="288000" anchor="ctr" anchorCtr="1"/>
          <a:lstStyle/>
          <a:p>
            <a:pPr algn="r" eaLnBrk="0" hangingPunct="0">
              <a:defRPr/>
            </a:pPr>
            <a:r>
              <a:rPr lang="en-GB" sz="2400" dirty="0" err="1">
                <a:solidFill>
                  <a:schemeClr val="bg1"/>
                </a:solidFill>
                <a:ea typeface="ＭＳ Ｐゴシック" pitchFamily="34" charset="-128"/>
                <a:cs typeface="+mn-cs"/>
              </a:rPr>
              <a:t>Bevacizumab</a:t>
            </a:r>
            <a:endParaRPr lang="en-GB" sz="2400" dirty="0">
              <a:solidFill>
                <a:schemeClr val="bg1"/>
              </a:solidFill>
              <a:ea typeface="ＭＳ Ｐゴシック" pitchFamily="34" charset="-128"/>
              <a:cs typeface="+mn-cs"/>
            </a:endParaRPr>
          </a:p>
        </p:txBody>
      </p:sp>
      <p:sp>
        <p:nvSpPr>
          <p:cNvPr id="22" name="Freeform 21"/>
          <p:cNvSpPr/>
          <p:nvPr/>
        </p:nvSpPr>
        <p:spPr bwMode="auto">
          <a:xfrm>
            <a:off x="5556795" y="4539934"/>
            <a:ext cx="2279989" cy="1937571"/>
          </a:xfrm>
          <a:custGeom>
            <a:avLst/>
            <a:gdLst>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38200 w 890587"/>
              <a:gd name="connsiteY5" fmla="*/ 330994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35756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0 w 890587"/>
              <a:gd name="connsiteY9" fmla="*/ 545307 h 545307"/>
              <a:gd name="connsiteX10" fmla="*/ 0 w 890587"/>
              <a:gd name="connsiteY10"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335756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3381 w 890587"/>
              <a:gd name="connsiteY9" fmla="*/ 545307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773906 w 890587"/>
              <a:gd name="connsiteY5" fmla="*/ 311944 h 545307"/>
              <a:gd name="connsiteX6" fmla="*/ 773906 w 890587"/>
              <a:gd name="connsiteY6" fmla="*/ 545307 h 545307"/>
              <a:gd name="connsiteX7" fmla="*/ 419101 w 890587"/>
              <a:gd name="connsiteY7" fmla="*/ 545307 h 545307"/>
              <a:gd name="connsiteX8" fmla="*/ 385762 w 890587"/>
              <a:gd name="connsiteY8" fmla="*/ 440532 h 545307"/>
              <a:gd name="connsiteX9" fmla="*/ 352424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90587 w 890587"/>
              <a:gd name="connsiteY3" fmla="*/ 278607 h 545307"/>
              <a:gd name="connsiteX4" fmla="*/ 773906 w 890587"/>
              <a:gd name="connsiteY4" fmla="*/ 311944 h 545307"/>
              <a:gd name="connsiteX5" fmla="*/ 773906 w 890587"/>
              <a:gd name="connsiteY5" fmla="*/ 545307 h 545307"/>
              <a:gd name="connsiteX6" fmla="*/ 419101 w 890587"/>
              <a:gd name="connsiteY6" fmla="*/ 545307 h 545307"/>
              <a:gd name="connsiteX7" fmla="*/ 385762 w 890587"/>
              <a:gd name="connsiteY7" fmla="*/ 440532 h 545307"/>
              <a:gd name="connsiteX8" fmla="*/ 352424 w 890587"/>
              <a:gd name="connsiteY8" fmla="*/ 545307 h 545307"/>
              <a:gd name="connsiteX9" fmla="*/ 0 w 890587"/>
              <a:gd name="connsiteY9" fmla="*/ 545307 h 545307"/>
              <a:gd name="connsiteX10" fmla="*/ 0 w 890587"/>
              <a:gd name="connsiteY10" fmla="*/ 0 h 545307"/>
              <a:gd name="connsiteX0" fmla="*/ 0 w 890592"/>
              <a:gd name="connsiteY0" fmla="*/ 0 h 545307"/>
              <a:gd name="connsiteX1" fmla="*/ 773906 w 890592"/>
              <a:gd name="connsiteY1" fmla="*/ 0 h 545307"/>
              <a:gd name="connsiteX2" fmla="*/ 773906 w 890592"/>
              <a:gd name="connsiteY2" fmla="*/ 242888 h 545307"/>
              <a:gd name="connsiteX3" fmla="*/ 890587 w 890592"/>
              <a:gd name="connsiteY3" fmla="*/ 278607 h 545307"/>
              <a:gd name="connsiteX4" fmla="*/ 773906 w 890592"/>
              <a:gd name="connsiteY4" fmla="*/ 311944 h 545307"/>
              <a:gd name="connsiteX5" fmla="*/ 773906 w 890592"/>
              <a:gd name="connsiteY5" fmla="*/ 545307 h 545307"/>
              <a:gd name="connsiteX6" fmla="*/ 419101 w 890592"/>
              <a:gd name="connsiteY6" fmla="*/ 545307 h 545307"/>
              <a:gd name="connsiteX7" fmla="*/ 385762 w 890592"/>
              <a:gd name="connsiteY7" fmla="*/ 440532 h 545307"/>
              <a:gd name="connsiteX8" fmla="*/ 352424 w 890592"/>
              <a:gd name="connsiteY8" fmla="*/ 545307 h 545307"/>
              <a:gd name="connsiteX9" fmla="*/ 0 w 890592"/>
              <a:gd name="connsiteY9" fmla="*/ 545307 h 545307"/>
              <a:gd name="connsiteX10" fmla="*/ 0 w 890592"/>
              <a:gd name="connsiteY10" fmla="*/ 0 h 545307"/>
              <a:gd name="connsiteX0" fmla="*/ 0 w 878688"/>
              <a:gd name="connsiteY0" fmla="*/ 0 h 545307"/>
              <a:gd name="connsiteX1" fmla="*/ 773906 w 878688"/>
              <a:gd name="connsiteY1" fmla="*/ 0 h 545307"/>
              <a:gd name="connsiteX2" fmla="*/ 773906 w 878688"/>
              <a:gd name="connsiteY2" fmla="*/ 242888 h 545307"/>
              <a:gd name="connsiteX3" fmla="*/ 878681 w 878688"/>
              <a:gd name="connsiteY3" fmla="*/ 278607 h 545307"/>
              <a:gd name="connsiteX4" fmla="*/ 773906 w 878688"/>
              <a:gd name="connsiteY4" fmla="*/ 311944 h 545307"/>
              <a:gd name="connsiteX5" fmla="*/ 773906 w 878688"/>
              <a:gd name="connsiteY5" fmla="*/ 545307 h 545307"/>
              <a:gd name="connsiteX6" fmla="*/ 419101 w 878688"/>
              <a:gd name="connsiteY6" fmla="*/ 545307 h 545307"/>
              <a:gd name="connsiteX7" fmla="*/ 385762 w 878688"/>
              <a:gd name="connsiteY7" fmla="*/ 440532 h 545307"/>
              <a:gd name="connsiteX8" fmla="*/ 352424 w 878688"/>
              <a:gd name="connsiteY8" fmla="*/ 545307 h 545307"/>
              <a:gd name="connsiteX9" fmla="*/ 0 w 878688"/>
              <a:gd name="connsiteY9" fmla="*/ 545307 h 545307"/>
              <a:gd name="connsiteX10" fmla="*/ 0 w 878688"/>
              <a:gd name="connsiteY10" fmla="*/ 0 h 545307"/>
              <a:gd name="connsiteX0" fmla="*/ 0 w 878688"/>
              <a:gd name="connsiteY0" fmla="*/ 0 h 545307"/>
              <a:gd name="connsiteX1" fmla="*/ 352424 w 878688"/>
              <a:gd name="connsiteY1" fmla="*/ 0 h 545307"/>
              <a:gd name="connsiteX2" fmla="*/ 773906 w 878688"/>
              <a:gd name="connsiteY2" fmla="*/ 0 h 545307"/>
              <a:gd name="connsiteX3" fmla="*/ 773906 w 878688"/>
              <a:gd name="connsiteY3" fmla="*/ 242888 h 545307"/>
              <a:gd name="connsiteX4" fmla="*/ 878681 w 878688"/>
              <a:gd name="connsiteY4" fmla="*/ 278607 h 545307"/>
              <a:gd name="connsiteX5" fmla="*/ 773906 w 878688"/>
              <a:gd name="connsiteY5" fmla="*/ 311944 h 545307"/>
              <a:gd name="connsiteX6" fmla="*/ 773906 w 878688"/>
              <a:gd name="connsiteY6" fmla="*/ 545307 h 545307"/>
              <a:gd name="connsiteX7" fmla="*/ 419101 w 878688"/>
              <a:gd name="connsiteY7" fmla="*/ 545307 h 545307"/>
              <a:gd name="connsiteX8" fmla="*/ 385762 w 878688"/>
              <a:gd name="connsiteY8" fmla="*/ 440532 h 545307"/>
              <a:gd name="connsiteX9" fmla="*/ 352424 w 878688"/>
              <a:gd name="connsiteY9" fmla="*/ 545307 h 545307"/>
              <a:gd name="connsiteX10" fmla="*/ 0 w 878688"/>
              <a:gd name="connsiteY10" fmla="*/ 545307 h 545307"/>
              <a:gd name="connsiteX11" fmla="*/ 0 w 878688"/>
              <a:gd name="connsiteY11" fmla="*/ 0 h 545307"/>
              <a:gd name="connsiteX0" fmla="*/ 0 w 878688"/>
              <a:gd name="connsiteY0" fmla="*/ 0 h 545307"/>
              <a:gd name="connsiteX1" fmla="*/ 352424 w 878688"/>
              <a:gd name="connsiteY1" fmla="*/ 0 h 545307"/>
              <a:gd name="connsiteX2" fmla="*/ 416718 w 878688"/>
              <a:gd name="connsiteY2" fmla="*/ 0 h 545307"/>
              <a:gd name="connsiteX3" fmla="*/ 773906 w 878688"/>
              <a:gd name="connsiteY3" fmla="*/ 0 h 545307"/>
              <a:gd name="connsiteX4" fmla="*/ 773906 w 878688"/>
              <a:gd name="connsiteY4" fmla="*/ 242888 h 545307"/>
              <a:gd name="connsiteX5" fmla="*/ 878681 w 878688"/>
              <a:gd name="connsiteY5" fmla="*/ 278607 h 545307"/>
              <a:gd name="connsiteX6" fmla="*/ 773906 w 878688"/>
              <a:gd name="connsiteY6" fmla="*/ 311944 h 545307"/>
              <a:gd name="connsiteX7" fmla="*/ 773906 w 878688"/>
              <a:gd name="connsiteY7" fmla="*/ 545307 h 545307"/>
              <a:gd name="connsiteX8" fmla="*/ 419101 w 878688"/>
              <a:gd name="connsiteY8" fmla="*/ 545307 h 545307"/>
              <a:gd name="connsiteX9" fmla="*/ 385762 w 878688"/>
              <a:gd name="connsiteY9" fmla="*/ 440532 h 545307"/>
              <a:gd name="connsiteX10" fmla="*/ 352424 w 878688"/>
              <a:gd name="connsiteY10" fmla="*/ 545307 h 545307"/>
              <a:gd name="connsiteX11" fmla="*/ 0 w 878688"/>
              <a:gd name="connsiteY11" fmla="*/ 545307 h 545307"/>
              <a:gd name="connsiteX12" fmla="*/ 0 w 878688"/>
              <a:gd name="connsiteY12" fmla="*/ 0 h 545307"/>
              <a:gd name="connsiteX0" fmla="*/ 0 w 878688"/>
              <a:gd name="connsiteY0" fmla="*/ 0 h 545307"/>
              <a:gd name="connsiteX1" fmla="*/ 352424 w 878688"/>
              <a:gd name="connsiteY1" fmla="*/ 0 h 545307"/>
              <a:gd name="connsiteX2" fmla="*/ 380999 w 878688"/>
              <a:gd name="connsiteY2" fmla="*/ 0 h 545307"/>
              <a:gd name="connsiteX3" fmla="*/ 416718 w 878688"/>
              <a:gd name="connsiteY3" fmla="*/ 0 h 545307"/>
              <a:gd name="connsiteX4" fmla="*/ 773906 w 878688"/>
              <a:gd name="connsiteY4" fmla="*/ 0 h 545307"/>
              <a:gd name="connsiteX5" fmla="*/ 773906 w 878688"/>
              <a:gd name="connsiteY5" fmla="*/ 242888 h 545307"/>
              <a:gd name="connsiteX6" fmla="*/ 878681 w 878688"/>
              <a:gd name="connsiteY6" fmla="*/ 278607 h 545307"/>
              <a:gd name="connsiteX7" fmla="*/ 773906 w 878688"/>
              <a:gd name="connsiteY7" fmla="*/ 311944 h 545307"/>
              <a:gd name="connsiteX8" fmla="*/ 773906 w 878688"/>
              <a:gd name="connsiteY8" fmla="*/ 545307 h 545307"/>
              <a:gd name="connsiteX9" fmla="*/ 419101 w 878688"/>
              <a:gd name="connsiteY9" fmla="*/ 545307 h 545307"/>
              <a:gd name="connsiteX10" fmla="*/ 385762 w 878688"/>
              <a:gd name="connsiteY10" fmla="*/ 440532 h 545307"/>
              <a:gd name="connsiteX11" fmla="*/ 352424 w 878688"/>
              <a:gd name="connsiteY11" fmla="*/ 545307 h 545307"/>
              <a:gd name="connsiteX12" fmla="*/ 0 w 878688"/>
              <a:gd name="connsiteY12" fmla="*/ 545307 h 545307"/>
              <a:gd name="connsiteX13" fmla="*/ 0 w 878688"/>
              <a:gd name="connsiteY13" fmla="*/ 0 h 545307"/>
              <a:gd name="connsiteX0" fmla="*/ 0 w 878688"/>
              <a:gd name="connsiteY0" fmla="*/ 109538 h 654845"/>
              <a:gd name="connsiteX1" fmla="*/ 352424 w 878688"/>
              <a:gd name="connsiteY1" fmla="*/ 109538 h 654845"/>
              <a:gd name="connsiteX2" fmla="*/ 385761 w 878688"/>
              <a:gd name="connsiteY2" fmla="*/ 0 h 654845"/>
              <a:gd name="connsiteX3" fmla="*/ 416718 w 878688"/>
              <a:gd name="connsiteY3" fmla="*/ 109538 h 654845"/>
              <a:gd name="connsiteX4" fmla="*/ 773906 w 878688"/>
              <a:gd name="connsiteY4" fmla="*/ 109538 h 654845"/>
              <a:gd name="connsiteX5" fmla="*/ 773906 w 878688"/>
              <a:gd name="connsiteY5" fmla="*/ 352426 h 654845"/>
              <a:gd name="connsiteX6" fmla="*/ 878681 w 878688"/>
              <a:gd name="connsiteY6" fmla="*/ 388145 h 654845"/>
              <a:gd name="connsiteX7" fmla="*/ 773906 w 878688"/>
              <a:gd name="connsiteY7" fmla="*/ 421482 h 654845"/>
              <a:gd name="connsiteX8" fmla="*/ 773906 w 878688"/>
              <a:gd name="connsiteY8" fmla="*/ 654845 h 654845"/>
              <a:gd name="connsiteX9" fmla="*/ 419101 w 878688"/>
              <a:gd name="connsiteY9" fmla="*/ 654845 h 654845"/>
              <a:gd name="connsiteX10" fmla="*/ 385762 w 878688"/>
              <a:gd name="connsiteY10" fmla="*/ 550070 h 654845"/>
              <a:gd name="connsiteX11" fmla="*/ 352424 w 878688"/>
              <a:gd name="connsiteY11" fmla="*/ 654845 h 654845"/>
              <a:gd name="connsiteX12" fmla="*/ 0 w 878688"/>
              <a:gd name="connsiteY12" fmla="*/ 654845 h 654845"/>
              <a:gd name="connsiteX13" fmla="*/ 0 w 878688"/>
              <a:gd name="connsiteY13" fmla="*/ 109538 h 654845"/>
              <a:gd name="connsiteX0" fmla="*/ 0 w 878688"/>
              <a:gd name="connsiteY0" fmla="*/ 109685 h 654992"/>
              <a:gd name="connsiteX1" fmla="*/ 352424 w 878688"/>
              <a:gd name="connsiteY1" fmla="*/ 109685 h 654992"/>
              <a:gd name="connsiteX2" fmla="*/ 385761 w 878688"/>
              <a:gd name="connsiteY2" fmla="*/ 147 h 654992"/>
              <a:gd name="connsiteX3" fmla="*/ 416718 w 878688"/>
              <a:gd name="connsiteY3" fmla="*/ 109685 h 654992"/>
              <a:gd name="connsiteX4" fmla="*/ 773906 w 878688"/>
              <a:gd name="connsiteY4" fmla="*/ 109685 h 654992"/>
              <a:gd name="connsiteX5" fmla="*/ 773906 w 878688"/>
              <a:gd name="connsiteY5" fmla="*/ 352573 h 654992"/>
              <a:gd name="connsiteX6" fmla="*/ 878681 w 878688"/>
              <a:gd name="connsiteY6" fmla="*/ 388292 h 654992"/>
              <a:gd name="connsiteX7" fmla="*/ 773906 w 878688"/>
              <a:gd name="connsiteY7" fmla="*/ 421629 h 654992"/>
              <a:gd name="connsiteX8" fmla="*/ 773906 w 878688"/>
              <a:gd name="connsiteY8" fmla="*/ 654992 h 654992"/>
              <a:gd name="connsiteX9" fmla="*/ 419101 w 878688"/>
              <a:gd name="connsiteY9" fmla="*/ 654992 h 654992"/>
              <a:gd name="connsiteX10" fmla="*/ 385762 w 878688"/>
              <a:gd name="connsiteY10" fmla="*/ 550217 h 654992"/>
              <a:gd name="connsiteX11" fmla="*/ 352424 w 878688"/>
              <a:gd name="connsiteY11" fmla="*/ 654992 h 654992"/>
              <a:gd name="connsiteX12" fmla="*/ 0 w 878688"/>
              <a:gd name="connsiteY12" fmla="*/ 654992 h 654992"/>
              <a:gd name="connsiteX13" fmla="*/ 0 w 878688"/>
              <a:gd name="connsiteY13" fmla="*/ 109685 h 654992"/>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2881 w 881569"/>
              <a:gd name="connsiteY0" fmla="*/ 109563 h 654870"/>
              <a:gd name="connsiteX1" fmla="*/ 355305 w 881569"/>
              <a:gd name="connsiteY1" fmla="*/ 109563 h 654870"/>
              <a:gd name="connsiteX2" fmla="*/ 388642 w 881569"/>
              <a:gd name="connsiteY2" fmla="*/ 25 h 654870"/>
              <a:gd name="connsiteX3" fmla="*/ 419599 w 881569"/>
              <a:gd name="connsiteY3" fmla="*/ 109563 h 654870"/>
              <a:gd name="connsiteX4" fmla="*/ 776787 w 881569"/>
              <a:gd name="connsiteY4" fmla="*/ 109563 h 654870"/>
              <a:gd name="connsiteX5" fmla="*/ 776787 w 881569"/>
              <a:gd name="connsiteY5" fmla="*/ 352451 h 654870"/>
              <a:gd name="connsiteX6" fmla="*/ 881562 w 881569"/>
              <a:gd name="connsiteY6" fmla="*/ 388170 h 654870"/>
              <a:gd name="connsiteX7" fmla="*/ 776787 w 881569"/>
              <a:gd name="connsiteY7" fmla="*/ 421507 h 654870"/>
              <a:gd name="connsiteX8" fmla="*/ 776787 w 881569"/>
              <a:gd name="connsiteY8" fmla="*/ 654870 h 654870"/>
              <a:gd name="connsiteX9" fmla="*/ 421982 w 881569"/>
              <a:gd name="connsiteY9" fmla="*/ 654870 h 654870"/>
              <a:gd name="connsiteX10" fmla="*/ 388643 w 881569"/>
              <a:gd name="connsiteY10" fmla="*/ 550095 h 654870"/>
              <a:gd name="connsiteX11" fmla="*/ 355305 w 881569"/>
              <a:gd name="connsiteY11" fmla="*/ 654870 h 654870"/>
              <a:gd name="connsiteX12" fmla="*/ 2881 w 881569"/>
              <a:gd name="connsiteY12" fmla="*/ 654870 h 654870"/>
              <a:gd name="connsiteX13" fmla="*/ 0 w 881569"/>
              <a:gd name="connsiteY13" fmla="*/ 426269 h 654870"/>
              <a:gd name="connsiteX14" fmla="*/ 2881 w 881569"/>
              <a:gd name="connsiteY14"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5664 w 904854"/>
              <a:gd name="connsiteY14" fmla="*/ 350069 h 654870"/>
              <a:gd name="connsiteX15" fmla="*/ 26166 w 904854"/>
              <a:gd name="connsiteY15"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0902 w 904854"/>
              <a:gd name="connsiteY14" fmla="*/ 383406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887 w 881575"/>
              <a:gd name="connsiteY0" fmla="*/ 109563 h 654870"/>
              <a:gd name="connsiteX1" fmla="*/ 355311 w 881575"/>
              <a:gd name="connsiteY1" fmla="*/ 109563 h 654870"/>
              <a:gd name="connsiteX2" fmla="*/ 388648 w 881575"/>
              <a:gd name="connsiteY2" fmla="*/ 25 h 654870"/>
              <a:gd name="connsiteX3" fmla="*/ 419605 w 881575"/>
              <a:gd name="connsiteY3" fmla="*/ 109563 h 654870"/>
              <a:gd name="connsiteX4" fmla="*/ 776793 w 881575"/>
              <a:gd name="connsiteY4" fmla="*/ 109563 h 654870"/>
              <a:gd name="connsiteX5" fmla="*/ 776793 w 881575"/>
              <a:gd name="connsiteY5" fmla="*/ 352451 h 654870"/>
              <a:gd name="connsiteX6" fmla="*/ 881568 w 881575"/>
              <a:gd name="connsiteY6" fmla="*/ 388170 h 654870"/>
              <a:gd name="connsiteX7" fmla="*/ 776793 w 881575"/>
              <a:gd name="connsiteY7" fmla="*/ 421507 h 654870"/>
              <a:gd name="connsiteX8" fmla="*/ 776793 w 881575"/>
              <a:gd name="connsiteY8" fmla="*/ 654870 h 654870"/>
              <a:gd name="connsiteX9" fmla="*/ 421988 w 881575"/>
              <a:gd name="connsiteY9" fmla="*/ 654870 h 654870"/>
              <a:gd name="connsiteX10" fmla="*/ 388649 w 881575"/>
              <a:gd name="connsiteY10" fmla="*/ 550095 h 654870"/>
              <a:gd name="connsiteX11" fmla="*/ 355311 w 881575"/>
              <a:gd name="connsiteY11" fmla="*/ 654870 h 654870"/>
              <a:gd name="connsiteX12" fmla="*/ 2887 w 881575"/>
              <a:gd name="connsiteY12" fmla="*/ 654870 h 654870"/>
              <a:gd name="connsiteX13" fmla="*/ 6 w 881575"/>
              <a:gd name="connsiteY13" fmla="*/ 426269 h 654870"/>
              <a:gd name="connsiteX14" fmla="*/ 104779 w 881575"/>
              <a:gd name="connsiteY14" fmla="*/ 385788 h 654870"/>
              <a:gd name="connsiteX15" fmla="*/ 2385 w 881575"/>
              <a:gd name="connsiteY15" fmla="*/ 350069 h 654870"/>
              <a:gd name="connsiteX16" fmla="*/ 2887 w 881575"/>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86531 w 879457"/>
              <a:gd name="connsiteY10" fmla="*/ 550095 h 654870"/>
              <a:gd name="connsiteX11" fmla="*/ 353193 w 879457"/>
              <a:gd name="connsiteY11" fmla="*/ 654870 h 654870"/>
              <a:gd name="connsiteX12" fmla="*/ 769 w 879457"/>
              <a:gd name="connsiteY12" fmla="*/ 654870 h 654870"/>
              <a:gd name="connsiteX13" fmla="*/ 269 w 879457"/>
              <a:gd name="connsiteY13" fmla="*/ 426269 h 654870"/>
              <a:gd name="connsiteX14" fmla="*/ 102661 w 879457"/>
              <a:gd name="connsiteY14" fmla="*/ 385788 h 654870"/>
              <a:gd name="connsiteX15" fmla="*/ 267 w 879457"/>
              <a:gd name="connsiteY15" fmla="*/ 350069 h 654870"/>
              <a:gd name="connsiteX16" fmla="*/ 769 w 879457"/>
              <a:gd name="connsiteY16" fmla="*/ 109563 h 654870"/>
              <a:gd name="connsiteX0" fmla="*/ 769 w 774675"/>
              <a:gd name="connsiteY0" fmla="*/ 109563 h 654870"/>
              <a:gd name="connsiteX1" fmla="*/ 353193 w 774675"/>
              <a:gd name="connsiteY1" fmla="*/ 109563 h 654870"/>
              <a:gd name="connsiteX2" fmla="*/ 386530 w 774675"/>
              <a:gd name="connsiteY2" fmla="*/ 25 h 654870"/>
              <a:gd name="connsiteX3" fmla="*/ 417487 w 774675"/>
              <a:gd name="connsiteY3" fmla="*/ 109563 h 654870"/>
              <a:gd name="connsiteX4" fmla="*/ 774675 w 774675"/>
              <a:gd name="connsiteY4" fmla="*/ 109563 h 654870"/>
              <a:gd name="connsiteX5" fmla="*/ 774675 w 774675"/>
              <a:gd name="connsiteY5" fmla="*/ 352451 h 654870"/>
              <a:gd name="connsiteX6" fmla="*/ 774675 w 774675"/>
              <a:gd name="connsiteY6" fmla="*/ 421507 h 654870"/>
              <a:gd name="connsiteX7" fmla="*/ 774675 w 774675"/>
              <a:gd name="connsiteY7" fmla="*/ 654870 h 654870"/>
              <a:gd name="connsiteX8" fmla="*/ 419870 w 774675"/>
              <a:gd name="connsiteY8" fmla="*/ 654870 h 654870"/>
              <a:gd name="connsiteX9" fmla="*/ 386531 w 774675"/>
              <a:gd name="connsiteY9" fmla="*/ 550095 h 654870"/>
              <a:gd name="connsiteX10" fmla="*/ 353193 w 774675"/>
              <a:gd name="connsiteY10" fmla="*/ 654870 h 654870"/>
              <a:gd name="connsiteX11" fmla="*/ 769 w 774675"/>
              <a:gd name="connsiteY11" fmla="*/ 654870 h 654870"/>
              <a:gd name="connsiteX12" fmla="*/ 269 w 774675"/>
              <a:gd name="connsiteY12" fmla="*/ 426269 h 654870"/>
              <a:gd name="connsiteX13" fmla="*/ 102661 w 774675"/>
              <a:gd name="connsiteY13" fmla="*/ 385788 h 654870"/>
              <a:gd name="connsiteX14" fmla="*/ 267 w 774675"/>
              <a:gd name="connsiteY14" fmla="*/ 350069 h 654870"/>
              <a:gd name="connsiteX15" fmla="*/ 769 w 774675"/>
              <a:gd name="connsiteY15" fmla="*/ 109563 h 654870"/>
              <a:gd name="connsiteX0" fmla="*/ 769 w 774675"/>
              <a:gd name="connsiteY0" fmla="*/ 109563 h 654870"/>
              <a:gd name="connsiteX1" fmla="*/ 353193 w 774675"/>
              <a:gd name="connsiteY1" fmla="*/ 109563 h 654870"/>
              <a:gd name="connsiteX2" fmla="*/ 386530 w 774675"/>
              <a:gd name="connsiteY2" fmla="*/ 25 h 654870"/>
              <a:gd name="connsiteX3" fmla="*/ 417487 w 774675"/>
              <a:gd name="connsiteY3" fmla="*/ 109563 h 654870"/>
              <a:gd name="connsiteX4" fmla="*/ 774675 w 774675"/>
              <a:gd name="connsiteY4" fmla="*/ 109563 h 654870"/>
              <a:gd name="connsiteX5" fmla="*/ 774675 w 774675"/>
              <a:gd name="connsiteY5" fmla="*/ 352451 h 654870"/>
              <a:gd name="connsiteX6" fmla="*/ 774675 w 774675"/>
              <a:gd name="connsiteY6" fmla="*/ 654870 h 654870"/>
              <a:gd name="connsiteX7" fmla="*/ 419870 w 774675"/>
              <a:gd name="connsiteY7" fmla="*/ 654870 h 654870"/>
              <a:gd name="connsiteX8" fmla="*/ 386531 w 774675"/>
              <a:gd name="connsiteY8" fmla="*/ 550095 h 654870"/>
              <a:gd name="connsiteX9" fmla="*/ 353193 w 774675"/>
              <a:gd name="connsiteY9" fmla="*/ 654870 h 654870"/>
              <a:gd name="connsiteX10" fmla="*/ 769 w 774675"/>
              <a:gd name="connsiteY10" fmla="*/ 654870 h 654870"/>
              <a:gd name="connsiteX11" fmla="*/ 269 w 774675"/>
              <a:gd name="connsiteY11" fmla="*/ 426269 h 654870"/>
              <a:gd name="connsiteX12" fmla="*/ 102661 w 774675"/>
              <a:gd name="connsiteY12" fmla="*/ 385788 h 654870"/>
              <a:gd name="connsiteX13" fmla="*/ 267 w 774675"/>
              <a:gd name="connsiteY13" fmla="*/ 350069 h 654870"/>
              <a:gd name="connsiteX14" fmla="*/ 769 w 774675"/>
              <a:gd name="connsiteY14" fmla="*/ 109563 h 654870"/>
              <a:gd name="connsiteX0" fmla="*/ 769 w 774675"/>
              <a:gd name="connsiteY0" fmla="*/ 109563 h 654870"/>
              <a:gd name="connsiteX1" fmla="*/ 353193 w 774675"/>
              <a:gd name="connsiteY1" fmla="*/ 109563 h 654870"/>
              <a:gd name="connsiteX2" fmla="*/ 386530 w 774675"/>
              <a:gd name="connsiteY2" fmla="*/ 25 h 654870"/>
              <a:gd name="connsiteX3" fmla="*/ 417487 w 774675"/>
              <a:gd name="connsiteY3" fmla="*/ 109563 h 654870"/>
              <a:gd name="connsiteX4" fmla="*/ 774675 w 774675"/>
              <a:gd name="connsiteY4" fmla="*/ 109563 h 654870"/>
              <a:gd name="connsiteX5" fmla="*/ 774675 w 774675"/>
              <a:gd name="connsiteY5" fmla="*/ 654870 h 654870"/>
              <a:gd name="connsiteX6" fmla="*/ 419870 w 774675"/>
              <a:gd name="connsiteY6" fmla="*/ 654870 h 654870"/>
              <a:gd name="connsiteX7" fmla="*/ 386531 w 774675"/>
              <a:gd name="connsiteY7" fmla="*/ 550095 h 654870"/>
              <a:gd name="connsiteX8" fmla="*/ 353193 w 774675"/>
              <a:gd name="connsiteY8" fmla="*/ 654870 h 654870"/>
              <a:gd name="connsiteX9" fmla="*/ 769 w 774675"/>
              <a:gd name="connsiteY9" fmla="*/ 654870 h 654870"/>
              <a:gd name="connsiteX10" fmla="*/ 269 w 774675"/>
              <a:gd name="connsiteY10" fmla="*/ 426269 h 654870"/>
              <a:gd name="connsiteX11" fmla="*/ 102661 w 774675"/>
              <a:gd name="connsiteY11" fmla="*/ 385788 h 654870"/>
              <a:gd name="connsiteX12" fmla="*/ 267 w 774675"/>
              <a:gd name="connsiteY12" fmla="*/ 350069 h 654870"/>
              <a:gd name="connsiteX13" fmla="*/ 769 w 774675"/>
              <a:gd name="connsiteY13" fmla="*/ 109563 h 654870"/>
              <a:gd name="connsiteX0" fmla="*/ 769 w 774675"/>
              <a:gd name="connsiteY0" fmla="*/ 109563 h 654870"/>
              <a:gd name="connsiteX1" fmla="*/ 353193 w 774675"/>
              <a:gd name="connsiteY1" fmla="*/ 109563 h 654870"/>
              <a:gd name="connsiteX2" fmla="*/ 386530 w 774675"/>
              <a:gd name="connsiteY2" fmla="*/ 25 h 654870"/>
              <a:gd name="connsiteX3" fmla="*/ 417487 w 774675"/>
              <a:gd name="connsiteY3" fmla="*/ 109563 h 654870"/>
              <a:gd name="connsiteX4" fmla="*/ 774675 w 774675"/>
              <a:gd name="connsiteY4" fmla="*/ 109563 h 654870"/>
              <a:gd name="connsiteX5" fmla="*/ 774675 w 774675"/>
              <a:gd name="connsiteY5" fmla="*/ 654870 h 654870"/>
              <a:gd name="connsiteX6" fmla="*/ 419870 w 774675"/>
              <a:gd name="connsiteY6" fmla="*/ 654870 h 654870"/>
              <a:gd name="connsiteX7" fmla="*/ 353193 w 774675"/>
              <a:gd name="connsiteY7" fmla="*/ 654870 h 654870"/>
              <a:gd name="connsiteX8" fmla="*/ 769 w 774675"/>
              <a:gd name="connsiteY8" fmla="*/ 654870 h 654870"/>
              <a:gd name="connsiteX9" fmla="*/ 269 w 774675"/>
              <a:gd name="connsiteY9" fmla="*/ 426269 h 654870"/>
              <a:gd name="connsiteX10" fmla="*/ 102661 w 774675"/>
              <a:gd name="connsiteY10" fmla="*/ 385788 h 654870"/>
              <a:gd name="connsiteX11" fmla="*/ 267 w 774675"/>
              <a:gd name="connsiteY11" fmla="*/ 350069 h 654870"/>
              <a:gd name="connsiteX12" fmla="*/ 769 w 774675"/>
              <a:gd name="connsiteY12" fmla="*/ 109563 h 654870"/>
              <a:gd name="connsiteX0" fmla="*/ 769 w 774675"/>
              <a:gd name="connsiteY0" fmla="*/ 109563 h 654870"/>
              <a:gd name="connsiteX1" fmla="*/ 353193 w 774675"/>
              <a:gd name="connsiteY1" fmla="*/ 109563 h 654870"/>
              <a:gd name="connsiteX2" fmla="*/ 386530 w 774675"/>
              <a:gd name="connsiteY2" fmla="*/ 25 h 654870"/>
              <a:gd name="connsiteX3" fmla="*/ 417487 w 774675"/>
              <a:gd name="connsiteY3" fmla="*/ 109563 h 654870"/>
              <a:gd name="connsiteX4" fmla="*/ 774675 w 774675"/>
              <a:gd name="connsiteY4" fmla="*/ 109563 h 654870"/>
              <a:gd name="connsiteX5" fmla="*/ 774675 w 774675"/>
              <a:gd name="connsiteY5" fmla="*/ 654870 h 654870"/>
              <a:gd name="connsiteX6" fmla="*/ 353193 w 774675"/>
              <a:gd name="connsiteY6" fmla="*/ 654870 h 654870"/>
              <a:gd name="connsiteX7" fmla="*/ 769 w 774675"/>
              <a:gd name="connsiteY7" fmla="*/ 654870 h 654870"/>
              <a:gd name="connsiteX8" fmla="*/ 269 w 774675"/>
              <a:gd name="connsiteY8" fmla="*/ 426269 h 654870"/>
              <a:gd name="connsiteX9" fmla="*/ 102661 w 774675"/>
              <a:gd name="connsiteY9" fmla="*/ 385788 h 654870"/>
              <a:gd name="connsiteX10" fmla="*/ 267 w 774675"/>
              <a:gd name="connsiteY10" fmla="*/ 350069 h 654870"/>
              <a:gd name="connsiteX11" fmla="*/ 769 w 774675"/>
              <a:gd name="connsiteY11" fmla="*/ 109563 h 654870"/>
              <a:gd name="connsiteX0" fmla="*/ 769 w 774675"/>
              <a:gd name="connsiteY0" fmla="*/ 109563 h 654870"/>
              <a:gd name="connsiteX1" fmla="*/ 353193 w 774675"/>
              <a:gd name="connsiteY1" fmla="*/ 109563 h 654870"/>
              <a:gd name="connsiteX2" fmla="*/ 386530 w 774675"/>
              <a:gd name="connsiteY2" fmla="*/ 25 h 654870"/>
              <a:gd name="connsiteX3" fmla="*/ 417487 w 774675"/>
              <a:gd name="connsiteY3" fmla="*/ 109563 h 654870"/>
              <a:gd name="connsiteX4" fmla="*/ 774675 w 774675"/>
              <a:gd name="connsiteY4" fmla="*/ 109563 h 654870"/>
              <a:gd name="connsiteX5" fmla="*/ 774675 w 774675"/>
              <a:gd name="connsiteY5" fmla="*/ 654870 h 654870"/>
              <a:gd name="connsiteX6" fmla="*/ 769 w 774675"/>
              <a:gd name="connsiteY6" fmla="*/ 654870 h 654870"/>
              <a:gd name="connsiteX7" fmla="*/ 269 w 774675"/>
              <a:gd name="connsiteY7" fmla="*/ 426269 h 654870"/>
              <a:gd name="connsiteX8" fmla="*/ 102661 w 774675"/>
              <a:gd name="connsiteY8" fmla="*/ 385788 h 654870"/>
              <a:gd name="connsiteX9" fmla="*/ 267 w 774675"/>
              <a:gd name="connsiteY9" fmla="*/ 350069 h 654870"/>
              <a:gd name="connsiteX10" fmla="*/ 769 w 774675"/>
              <a:gd name="connsiteY10" fmla="*/ 109563 h 654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4675" h="654870">
                <a:moveTo>
                  <a:pt x="769" y="109563"/>
                </a:moveTo>
                <a:lnTo>
                  <a:pt x="353193" y="109563"/>
                </a:lnTo>
                <a:cubicBezTo>
                  <a:pt x="364305" y="73050"/>
                  <a:pt x="264293" y="1611"/>
                  <a:pt x="386530" y="25"/>
                </a:cubicBezTo>
                <a:cubicBezTo>
                  <a:pt x="508767" y="-1561"/>
                  <a:pt x="407168" y="73050"/>
                  <a:pt x="417487" y="109563"/>
                </a:cubicBezTo>
                <a:lnTo>
                  <a:pt x="774675" y="109563"/>
                </a:lnTo>
                <a:lnTo>
                  <a:pt x="774675" y="654870"/>
                </a:lnTo>
                <a:lnTo>
                  <a:pt x="769" y="654870"/>
                </a:lnTo>
                <a:cubicBezTo>
                  <a:pt x="-191" y="578670"/>
                  <a:pt x="1229" y="502469"/>
                  <a:pt x="269" y="426269"/>
                </a:cubicBezTo>
                <a:cubicBezTo>
                  <a:pt x="-608" y="381025"/>
                  <a:pt x="100280" y="512788"/>
                  <a:pt x="102661" y="385788"/>
                </a:cubicBezTo>
                <a:cubicBezTo>
                  <a:pt x="105042" y="258788"/>
                  <a:pt x="-610" y="395709"/>
                  <a:pt x="267" y="350069"/>
                </a:cubicBezTo>
                <a:cubicBezTo>
                  <a:pt x="747" y="297285"/>
                  <a:pt x="-902" y="202034"/>
                  <a:pt x="769" y="109563"/>
                </a:cubicBezTo>
                <a:close/>
              </a:path>
            </a:pathLst>
          </a:custGeom>
          <a:solidFill>
            <a:srgbClr val="99CC00"/>
          </a:solidFill>
          <a:ln w="9525" cap="flat" cmpd="sng" algn="ctr">
            <a:noFill/>
            <a:prstDash val="solid"/>
            <a:round/>
            <a:headEnd type="none" w="med" len="med"/>
            <a:tailEnd type="none" w="med" len="med"/>
          </a:ln>
          <a:effectLst/>
          <a:scene3d>
            <a:camera prst="orthographicFront"/>
            <a:lightRig rig="threePt" dir="t"/>
          </a:scene3d>
          <a:sp3d>
            <a:bevelT w="50800" h="50800" prst="angle"/>
          </a:sp3d>
          <a:extLst/>
        </p:spPr>
        <p:txBody>
          <a:bodyPr lIns="216000" tIns="288000" rIns="36000" anchor="ctr" anchorCtr="1"/>
          <a:lstStyle/>
          <a:p>
            <a:pPr algn="r" eaLnBrk="0" hangingPunct="0">
              <a:defRPr/>
            </a:pPr>
            <a:r>
              <a:rPr lang="en-GB" sz="2200" dirty="0" err="1">
                <a:solidFill>
                  <a:schemeClr val="bg1"/>
                </a:solidFill>
                <a:ea typeface="ＭＳ Ｐゴシック" pitchFamily="34" charset="-128"/>
                <a:cs typeface="+mn-cs"/>
              </a:rPr>
              <a:t>Panitumumab</a:t>
            </a:r>
            <a:endParaRPr lang="en-GB" sz="2200" dirty="0">
              <a:solidFill>
                <a:schemeClr val="bg1"/>
              </a:solidFill>
              <a:ea typeface="ＭＳ Ｐゴシック" pitchFamily="34" charset="-128"/>
              <a:cs typeface="+mn-cs"/>
            </a:endParaRPr>
          </a:p>
        </p:txBody>
      </p:sp>
      <p:sp>
        <p:nvSpPr>
          <p:cNvPr id="23" name="Freeform 22"/>
          <p:cNvSpPr/>
          <p:nvPr/>
        </p:nvSpPr>
        <p:spPr bwMode="auto">
          <a:xfrm>
            <a:off x="5556795" y="2917769"/>
            <a:ext cx="2279989" cy="1937571"/>
          </a:xfrm>
          <a:custGeom>
            <a:avLst/>
            <a:gdLst>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38200 w 890587"/>
              <a:gd name="connsiteY5" fmla="*/ 330994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35756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0 w 890587"/>
              <a:gd name="connsiteY9" fmla="*/ 545307 h 545307"/>
              <a:gd name="connsiteX10" fmla="*/ 0 w 890587"/>
              <a:gd name="connsiteY10"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335756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3381 w 890587"/>
              <a:gd name="connsiteY9" fmla="*/ 545307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773906 w 890587"/>
              <a:gd name="connsiteY5" fmla="*/ 311944 h 545307"/>
              <a:gd name="connsiteX6" fmla="*/ 773906 w 890587"/>
              <a:gd name="connsiteY6" fmla="*/ 545307 h 545307"/>
              <a:gd name="connsiteX7" fmla="*/ 419101 w 890587"/>
              <a:gd name="connsiteY7" fmla="*/ 545307 h 545307"/>
              <a:gd name="connsiteX8" fmla="*/ 385762 w 890587"/>
              <a:gd name="connsiteY8" fmla="*/ 440532 h 545307"/>
              <a:gd name="connsiteX9" fmla="*/ 352424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90587 w 890587"/>
              <a:gd name="connsiteY3" fmla="*/ 278607 h 545307"/>
              <a:gd name="connsiteX4" fmla="*/ 773906 w 890587"/>
              <a:gd name="connsiteY4" fmla="*/ 311944 h 545307"/>
              <a:gd name="connsiteX5" fmla="*/ 773906 w 890587"/>
              <a:gd name="connsiteY5" fmla="*/ 545307 h 545307"/>
              <a:gd name="connsiteX6" fmla="*/ 419101 w 890587"/>
              <a:gd name="connsiteY6" fmla="*/ 545307 h 545307"/>
              <a:gd name="connsiteX7" fmla="*/ 385762 w 890587"/>
              <a:gd name="connsiteY7" fmla="*/ 440532 h 545307"/>
              <a:gd name="connsiteX8" fmla="*/ 352424 w 890587"/>
              <a:gd name="connsiteY8" fmla="*/ 545307 h 545307"/>
              <a:gd name="connsiteX9" fmla="*/ 0 w 890587"/>
              <a:gd name="connsiteY9" fmla="*/ 545307 h 545307"/>
              <a:gd name="connsiteX10" fmla="*/ 0 w 890587"/>
              <a:gd name="connsiteY10" fmla="*/ 0 h 545307"/>
              <a:gd name="connsiteX0" fmla="*/ 0 w 890592"/>
              <a:gd name="connsiteY0" fmla="*/ 0 h 545307"/>
              <a:gd name="connsiteX1" fmla="*/ 773906 w 890592"/>
              <a:gd name="connsiteY1" fmla="*/ 0 h 545307"/>
              <a:gd name="connsiteX2" fmla="*/ 773906 w 890592"/>
              <a:gd name="connsiteY2" fmla="*/ 242888 h 545307"/>
              <a:gd name="connsiteX3" fmla="*/ 890587 w 890592"/>
              <a:gd name="connsiteY3" fmla="*/ 278607 h 545307"/>
              <a:gd name="connsiteX4" fmla="*/ 773906 w 890592"/>
              <a:gd name="connsiteY4" fmla="*/ 311944 h 545307"/>
              <a:gd name="connsiteX5" fmla="*/ 773906 w 890592"/>
              <a:gd name="connsiteY5" fmla="*/ 545307 h 545307"/>
              <a:gd name="connsiteX6" fmla="*/ 419101 w 890592"/>
              <a:gd name="connsiteY6" fmla="*/ 545307 h 545307"/>
              <a:gd name="connsiteX7" fmla="*/ 385762 w 890592"/>
              <a:gd name="connsiteY7" fmla="*/ 440532 h 545307"/>
              <a:gd name="connsiteX8" fmla="*/ 352424 w 890592"/>
              <a:gd name="connsiteY8" fmla="*/ 545307 h 545307"/>
              <a:gd name="connsiteX9" fmla="*/ 0 w 890592"/>
              <a:gd name="connsiteY9" fmla="*/ 545307 h 545307"/>
              <a:gd name="connsiteX10" fmla="*/ 0 w 890592"/>
              <a:gd name="connsiteY10" fmla="*/ 0 h 545307"/>
              <a:gd name="connsiteX0" fmla="*/ 0 w 878688"/>
              <a:gd name="connsiteY0" fmla="*/ 0 h 545307"/>
              <a:gd name="connsiteX1" fmla="*/ 773906 w 878688"/>
              <a:gd name="connsiteY1" fmla="*/ 0 h 545307"/>
              <a:gd name="connsiteX2" fmla="*/ 773906 w 878688"/>
              <a:gd name="connsiteY2" fmla="*/ 242888 h 545307"/>
              <a:gd name="connsiteX3" fmla="*/ 878681 w 878688"/>
              <a:gd name="connsiteY3" fmla="*/ 278607 h 545307"/>
              <a:gd name="connsiteX4" fmla="*/ 773906 w 878688"/>
              <a:gd name="connsiteY4" fmla="*/ 311944 h 545307"/>
              <a:gd name="connsiteX5" fmla="*/ 773906 w 878688"/>
              <a:gd name="connsiteY5" fmla="*/ 545307 h 545307"/>
              <a:gd name="connsiteX6" fmla="*/ 419101 w 878688"/>
              <a:gd name="connsiteY6" fmla="*/ 545307 h 545307"/>
              <a:gd name="connsiteX7" fmla="*/ 385762 w 878688"/>
              <a:gd name="connsiteY7" fmla="*/ 440532 h 545307"/>
              <a:gd name="connsiteX8" fmla="*/ 352424 w 878688"/>
              <a:gd name="connsiteY8" fmla="*/ 545307 h 545307"/>
              <a:gd name="connsiteX9" fmla="*/ 0 w 878688"/>
              <a:gd name="connsiteY9" fmla="*/ 545307 h 545307"/>
              <a:gd name="connsiteX10" fmla="*/ 0 w 878688"/>
              <a:gd name="connsiteY10" fmla="*/ 0 h 545307"/>
              <a:gd name="connsiteX0" fmla="*/ 0 w 878688"/>
              <a:gd name="connsiteY0" fmla="*/ 0 h 545307"/>
              <a:gd name="connsiteX1" fmla="*/ 352424 w 878688"/>
              <a:gd name="connsiteY1" fmla="*/ 0 h 545307"/>
              <a:gd name="connsiteX2" fmla="*/ 773906 w 878688"/>
              <a:gd name="connsiteY2" fmla="*/ 0 h 545307"/>
              <a:gd name="connsiteX3" fmla="*/ 773906 w 878688"/>
              <a:gd name="connsiteY3" fmla="*/ 242888 h 545307"/>
              <a:gd name="connsiteX4" fmla="*/ 878681 w 878688"/>
              <a:gd name="connsiteY4" fmla="*/ 278607 h 545307"/>
              <a:gd name="connsiteX5" fmla="*/ 773906 w 878688"/>
              <a:gd name="connsiteY5" fmla="*/ 311944 h 545307"/>
              <a:gd name="connsiteX6" fmla="*/ 773906 w 878688"/>
              <a:gd name="connsiteY6" fmla="*/ 545307 h 545307"/>
              <a:gd name="connsiteX7" fmla="*/ 419101 w 878688"/>
              <a:gd name="connsiteY7" fmla="*/ 545307 h 545307"/>
              <a:gd name="connsiteX8" fmla="*/ 385762 w 878688"/>
              <a:gd name="connsiteY8" fmla="*/ 440532 h 545307"/>
              <a:gd name="connsiteX9" fmla="*/ 352424 w 878688"/>
              <a:gd name="connsiteY9" fmla="*/ 545307 h 545307"/>
              <a:gd name="connsiteX10" fmla="*/ 0 w 878688"/>
              <a:gd name="connsiteY10" fmla="*/ 545307 h 545307"/>
              <a:gd name="connsiteX11" fmla="*/ 0 w 878688"/>
              <a:gd name="connsiteY11" fmla="*/ 0 h 545307"/>
              <a:gd name="connsiteX0" fmla="*/ 0 w 878688"/>
              <a:gd name="connsiteY0" fmla="*/ 0 h 545307"/>
              <a:gd name="connsiteX1" fmla="*/ 352424 w 878688"/>
              <a:gd name="connsiteY1" fmla="*/ 0 h 545307"/>
              <a:gd name="connsiteX2" fmla="*/ 416718 w 878688"/>
              <a:gd name="connsiteY2" fmla="*/ 0 h 545307"/>
              <a:gd name="connsiteX3" fmla="*/ 773906 w 878688"/>
              <a:gd name="connsiteY3" fmla="*/ 0 h 545307"/>
              <a:gd name="connsiteX4" fmla="*/ 773906 w 878688"/>
              <a:gd name="connsiteY4" fmla="*/ 242888 h 545307"/>
              <a:gd name="connsiteX5" fmla="*/ 878681 w 878688"/>
              <a:gd name="connsiteY5" fmla="*/ 278607 h 545307"/>
              <a:gd name="connsiteX6" fmla="*/ 773906 w 878688"/>
              <a:gd name="connsiteY6" fmla="*/ 311944 h 545307"/>
              <a:gd name="connsiteX7" fmla="*/ 773906 w 878688"/>
              <a:gd name="connsiteY7" fmla="*/ 545307 h 545307"/>
              <a:gd name="connsiteX8" fmla="*/ 419101 w 878688"/>
              <a:gd name="connsiteY8" fmla="*/ 545307 h 545307"/>
              <a:gd name="connsiteX9" fmla="*/ 385762 w 878688"/>
              <a:gd name="connsiteY9" fmla="*/ 440532 h 545307"/>
              <a:gd name="connsiteX10" fmla="*/ 352424 w 878688"/>
              <a:gd name="connsiteY10" fmla="*/ 545307 h 545307"/>
              <a:gd name="connsiteX11" fmla="*/ 0 w 878688"/>
              <a:gd name="connsiteY11" fmla="*/ 545307 h 545307"/>
              <a:gd name="connsiteX12" fmla="*/ 0 w 878688"/>
              <a:gd name="connsiteY12" fmla="*/ 0 h 545307"/>
              <a:gd name="connsiteX0" fmla="*/ 0 w 878688"/>
              <a:gd name="connsiteY0" fmla="*/ 0 h 545307"/>
              <a:gd name="connsiteX1" fmla="*/ 352424 w 878688"/>
              <a:gd name="connsiteY1" fmla="*/ 0 h 545307"/>
              <a:gd name="connsiteX2" fmla="*/ 380999 w 878688"/>
              <a:gd name="connsiteY2" fmla="*/ 0 h 545307"/>
              <a:gd name="connsiteX3" fmla="*/ 416718 w 878688"/>
              <a:gd name="connsiteY3" fmla="*/ 0 h 545307"/>
              <a:gd name="connsiteX4" fmla="*/ 773906 w 878688"/>
              <a:gd name="connsiteY4" fmla="*/ 0 h 545307"/>
              <a:gd name="connsiteX5" fmla="*/ 773906 w 878688"/>
              <a:gd name="connsiteY5" fmla="*/ 242888 h 545307"/>
              <a:gd name="connsiteX6" fmla="*/ 878681 w 878688"/>
              <a:gd name="connsiteY6" fmla="*/ 278607 h 545307"/>
              <a:gd name="connsiteX7" fmla="*/ 773906 w 878688"/>
              <a:gd name="connsiteY7" fmla="*/ 311944 h 545307"/>
              <a:gd name="connsiteX8" fmla="*/ 773906 w 878688"/>
              <a:gd name="connsiteY8" fmla="*/ 545307 h 545307"/>
              <a:gd name="connsiteX9" fmla="*/ 419101 w 878688"/>
              <a:gd name="connsiteY9" fmla="*/ 545307 h 545307"/>
              <a:gd name="connsiteX10" fmla="*/ 385762 w 878688"/>
              <a:gd name="connsiteY10" fmla="*/ 440532 h 545307"/>
              <a:gd name="connsiteX11" fmla="*/ 352424 w 878688"/>
              <a:gd name="connsiteY11" fmla="*/ 545307 h 545307"/>
              <a:gd name="connsiteX12" fmla="*/ 0 w 878688"/>
              <a:gd name="connsiteY12" fmla="*/ 545307 h 545307"/>
              <a:gd name="connsiteX13" fmla="*/ 0 w 878688"/>
              <a:gd name="connsiteY13" fmla="*/ 0 h 545307"/>
              <a:gd name="connsiteX0" fmla="*/ 0 w 878688"/>
              <a:gd name="connsiteY0" fmla="*/ 109538 h 654845"/>
              <a:gd name="connsiteX1" fmla="*/ 352424 w 878688"/>
              <a:gd name="connsiteY1" fmla="*/ 109538 h 654845"/>
              <a:gd name="connsiteX2" fmla="*/ 385761 w 878688"/>
              <a:gd name="connsiteY2" fmla="*/ 0 h 654845"/>
              <a:gd name="connsiteX3" fmla="*/ 416718 w 878688"/>
              <a:gd name="connsiteY3" fmla="*/ 109538 h 654845"/>
              <a:gd name="connsiteX4" fmla="*/ 773906 w 878688"/>
              <a:gd name="connsiteY4" fmla="*/ 109538 h 654845"/>
              <a:gd name="connsiteX5" fmla="*/ 773906 w 878688"/>
              <a:gd name="connsiteY5" fmla="*/ 352426 h 654845"/>
              <a:gd name="connsiteX6" fmla="*/ 878681 w 878688"/>
              <a:gd name="connsiteY6" fmla="*/ 388145 h 654845"/>
              <a:gd name="connsiteX7" fmla="*/ 773906 w 878688"/>
              <a:gd name="connsiteY7" fmla="*/ 421482 h 654845"/>
              <a:gd name="connsiteX8" fmla="*/ 773906 w 878688"/>
              <a:gd name="connsiteY8" fmla="*/ 654845 h 654845"/>
              <a:gd name="connsiteX9" fmla="*/ 419101 w 878688"/>
              <a:gd name="connsiteY9" fmla="*/ 654845 h 654845"/>
              <a:gd name="connsiteX10" fmla="*/ 385762 w 878688"/>
              <a:gd name="connsiteY10" fmla="*/ 550070 h 654845"/>
              <a:gd name="connsiteX11" fmla="*/ 352424 w 878688"/>
              <a:gd name="connsiteY11" fmla="*/ 654845 h 654845"/>
              <a:gd name="connsiteX12" fmla="*/ 0 w 878688"/>
              <a:gd name="connsiteY12" fmla="*/ 654845 h 654845"/>
              <a:gd name="connsiteX13" fmla="*/ 0 w 878688"/>
              <a:gd name="connsiteY13" fmla="*/ 109538 h 654845"/>
              <a:gd name="connsiteX0" fmla="*/ 0 w 878688"/>
              <a:gd name="connsiteY0" fmla="*/ 109685 h 654992"/>
              <a:gd name="connsiteX1" fmla="*/ 352424 w 878688"/>
              <a:gd name="connsiteY1" fmla="*/ 109685 h 654992"/>
              <a:gd name="connsiteX2" fmla="*/ 385761 w 878688"/>
              <a:gd name="connsiteY2" fmla="*/ 147 h 654992"/>
              <a:gd name="connsiteX3" fmla="*/ 416718 w 878688"/>
              <a:gd name="connsiteY3" fmla="*/ 109685 h 654992"/>
              <a:gd name="connsiteX4" fmla="*/ 773906 w 878688"/>
              <a:gd name="connsiteY4" fmla="*/ 109685 h 654992"/>
              <a:gd name="connsiteX5" fmla="*/ 773906 w 878688"/>
              <a:gd name="connsiteY5" fmla="*/ 352573 h 654992"/>
              <a:gd name="connsiteX6" fmla="*/ 878681 w 878688"/>
              <a:gd name="connsiteY6" fmla="*/ 388292 h 654992"/>
              <a:gd name="connsiteX7" fmla="*/ 773906 w 878688"/>
              <a:gd name="connsiteY7" fmla="*/ 421629 h 654992"/>
              <a:gd name="connsiteX8" fmla="*/ 773906 w 878688"/>
              <a:gd name="connsiteY8" fmla="*/ 654992 h 654992"/>
              <a:gd name="connsiteX9" fmla="*/ 419101 w 878688"/>
              <a:gd name="connsiteY9" fmla="*/ 654992 h 654992"/>
              <a:gd name="connsiteX10" fmla="*/ 385762 w 878688"/>
              <a:gd name="connsiteY10" fmla="*/ 550217 h 654992"/>
              <a:gd name="connsiteX11" fmla="*/ 352424 w 878688"/>
              <a:gd name="connsiteY11" fmla="*/ 654992 h 654992"/>
              <a:gd name="connsiteX12" fmla="*/ 0 w 878688"/>
              <a:gd name="connsiteY12" fmla="*/ 654992 h 654992"/>
              <a:gd name="connsiteX13" fmla="*/ 0 w 878688"/>
              <a:gd name="connsiteY13" fmla="*/ 109685 h 654992"/>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2881 w 881569"/>
              <a:gd name="connsiteY0" fmla="*/ 109563 h 654870"/>
              <a:gd name="connsiteX1" fmla="*/ 355305 w 881569"/>
              <a:gd name="connsiteY1" fmla="*/ 109563 h 654870"/>
              <a:gd name="connsiteX2" fmla="*/ 388642 w 881569"/>
              <a:gd name="connsiteY2" fmla="*/ 25 h 654870"/>
              <a:gd name="connsiteX3" fmla="*/ 419599 w 881569"/>
              <a:gd name="connsiteY3" fmla="*/ 109563 h 654870"/>
              <a:gd name="connsiteX4" fmla="*/ 776787 w 881569"/>
              <a:gd name="connsiteY4" fmla="*/ 109563 h 654870"/>
              <a:gd name="connsiteX5" fmla="*/ 776787 w 881569"/>
              <a:gd name="connsiteY5" fmla="*/ 352451 h 654870"/>
              <a:gd name="connsiteX6" fmla="*/ 881562 w 881569"/>
              <a:gd name="connsiteY6" fmla="*/ 388170 h 654870"/>
              <a:gd name="connsiteX7" fmla="*/ 776787 w 881569"/>
              <a:gd name="connsiteY7" fmla="*/ 421507 h 654870"/>
              <a:gd name="connsiteX8" fmla="*/ 776787 w 881569"/>
              <a:gd name="connsiteY8" fmla="*/ 654870 h 654870"/>
              <a:gd name="connsiteX9" fmla="*/ 421982 w 881569"/>
              <a:gd name="connsiteY9" fmla="*/ 654870 h 654870"/>
              <a:gd name="connsiteX10" fmla="*/ 388643 w 881569"/>
              <a:gd name="connsiteY10" fmla="*/ 550095 h 654870"/>
              <a:gd name="connsiteX11" fmla="*/ 355305 w 881569"/>
              <a:gd name="connsiteY11" fmla="*/ 654870 h 654870"/>
              <a:gd name="connsiteX12" fmla="*/ 2881 w 881569"/>
              <a:gd name="connsiteY12" fmla="*/ 654870 h 654870"/>
              <a:gd name="connsiteX13" fmla="*/ 0 w 881569"/>
              <a:gd name="connsiteY13" fmla="*/ 426269 h 654870"/>
              <a:gd name="connsiteX14" fmla="*/ 2881 w 881569"/>
              <a:gd name="connsiteY14"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5664 w 904854"/>
              <a:gd name="connsiteY14" fmla="*/ 350069 h 654870"/>
              <a:gd name="connsiteX15" fmla="*/ 26166 w 904854"/>
              <a:gd name="connsiteY15"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0902 w 904854"/>
              <a:gd name="connsiteY14" fmla="*/ 383406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887 w 881575"/>
              <a:gd name="connsiteY0" fmla="*/ 109563 h 654870"/>
              <a:gd name="connsiteX1" fmla="*/ 355311 w 881575"/>
              <a:gd name="connsiteY1" fmla="*/ 109563 h 654870"/>
              <a:gd name="connsiteX2" fmla="*/ 388648 w 881575"/>
              <a:gd name="connsiteY2" fmla="*/ 25 h 654870"/>
              <a:gd name="connsiteX3" fmla="*/ 419605 w 881575"/>
              <a:gd name="connsiteY3" fmla="*/ 109563 h 654870"/>
              <a:gd name="connsiteX4" fmla="*/ 776793 w 881575"/>
              <a:gd name="connsiteY4" fmla="*/ 109563 h 654870"/>
              <a:gd name="connsiteX5" fmla="*/ 776793 w 881575"/>
              <a:gd name="connsiteY5" fmla="*/ 352451 h 654870"/>
              <a:gd name="connsiteX6" fmla="*/ 881568 w 881575"/>
              <a:gd name="connsiteY6" fmla="*/ 388170 h 654870"/>
              <a:gd name="connsiteX7" fmla="*/ 776793 w 881575"/>
              <a:gd name="connsiteY7" fmla="*/ 421507 h 654870"/>
              <a:gd name="connsiteX8" fmla="*/ 776793 w 881575"/>
              <a:gd name="connsiteY8" fmla="*/ 654870 h 654870"/>
              <a:gd name="connsiteX9" fmla="*/ 421988 w 881575"/>
              <a:gd name="connsiteY9" fmla="*/ 654870 h 654870"/>
              <a:gd name="connsiteX10" fmla="*/ 388649 w 881575"/>
              <a:gd name="connsiteY10" fmla="*/ 550095 h 654870"/>
              <a:gd name="connsiteX11" fmla="*/ 355311 w 881575"/>
              <a:gd name="connsiteY11" fmla="*/ 654870 h 654870"/>
              <a:gd name="connsiteX12" fmla="*/ 2887 w 881575"/>
              <a:gd name="connsiteY12" fmla="*/ 654870 h 654870"/>
              <a:gd name="connsiteX13" fmla="*/ 6 w 881575"/>
              <a:gd name="connsiteY13" fmla="*/ 426269 h 654870"/>
              <a:gd name="connsiteX14" fmla="*/ 104779 w 881575"/>
              <a:gd name="connsiteY14" fmla="*/ 385788 h 654870"/>
              <a:gd name="connsiteX15" fmla="*/ 2385 w 881575"/>
              <a:gd name="connsiteY15" fmla="*/ 350069 h 654870"/>
              <a:gd name="connsiteX16" fmla="*/ 2887 w 881575"/>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86531 w 879457"/>
              <a:gd name="connsiteY10" fmla="*/ 550095 h 654870"/>
              <a:gd name="connsiteX11" fmla="*/ 353193 w 879457"/>
              <a:gd name="connsiteY11" fmla="*/ 654870 h 654870"/>
              <a:gd name="connsiteX12" fmla="*/ 769 w 879457"/>
              <a:gd name="connsiteY12" fmla="*/ 654870 h 654870"/>
              <a:gd name="connsiteX13" fmla="*/ 269 w 879457"/>
              <a:gd name="connsiteY13" fmla="*/ 426269 h 654870"/>
              <a:gd name="connsiteX14" fmla="*/ 102661 w 879457"/>
              <a:gd name="connsiteY14" fmla="*/ 385788 h 654870"/>
              <a:gd name="connsiteX15" fmla="*/ 267 w 879457"/>
              <a:gd name="connsiteY15" fmla="*/ 350069 h 654870"/>
              <a:gd name="connsiteX16" fmla="*/ 769 w 879457"/>
              <a:gd name="connsiteY16" fmla="*/ 109563 h 654870"/>
              <a:gd name="connsiteX0" fmla="*/ 769 w 774675"/>
              <a:gd name="connsiteY0" fmla="*/ 109563 h 654870"/>
              <a:gd name="connsiteX1" fmla="*/ 353193 w 774675"/>
              <a:gd name="connsiteY1" fmla="*/ 109563 h 654870"/>
              <a:gd name="connsiteX2" fmla="*/ 386530 w 774675"/>
              <a:gd name="connsiteY2" fmla="*/ 25 h 654870"/>
              <a:gd name="connsiteX3" fmla="*/ 417487 w 774675"/>
              <a:gd name="connsiteY3" fmla="*/ 109563 h 654870"/>
              <a:gd name="connsiteX4" fmla="*/ 774675 w 774675"/>
              <a:gd name="connsiteY4" fmla="*/ 109563 h 654870"/>
              <a:gd name="connsiteX5" fmla="*/ 774675 w 774675"/>
              <a:gd name="connsiteY5" fmla="*/ 352451 h 654870"/>
              <a:gd name="connsiteX6" fmla="*/ 774675 w 774675"/>
              <a:gd name="connsiteY6" fmla="*/ 421507 h 654870"/>
              <a:gd name="connsiteX7" fmla="*/ 774675 w 774675"/>
              <a:gd name="connsiteY7" fmla="*/ 654870 h 654870"/>
              <a:gd name="connsiteX8" fmla="*/ 419870 w 774675"/>
              <a:gd name="connsiteY8" fmla="*/ 654870 h 654870"/>
              <a:gd name="connsiteX9" fmla="*/ 386531 w 774675"/>
              <a:gd name="connsiteY9" fmla="*/ 550095 h 654870"/>
              <a:gd name="connsiteX10" fmla="*/ 353193 w 774675"/>
              <a:gd name="connsiteY10" fmla="*/ 654870 h 654870"/>
              <a:gd name="connsiteX11" fmla="*/ 769 w 774675"/>
              <a:gd name="connsiteY11" fmla="*/ 654870 h 654870"/>
              <a:gd name="connsiteX12" fmla="*/ 269 w 774675"/>
              <a:gd name="connsiteY12" fmla="*/ 426269 h 654870"/>
              <a:gd name="connsiteX13" fmla="*/ 102661 w 774675"/>
              <a:gd name="connsiteY13" fmla="*/ 385788 h 654870"/>
              <a:gd name="connsiteX14" fmla="*/ 267 w 774675"/>
              <a:gd name="connsiteY14" fmla="*/ 350069 h 654870"/>
              <a:gd name="connsiteX15" fmla="*/ 769 w 774675"/>
              <a:gd name="connsiteY15" fmla="*/ 109563 h 654870"/>
              <a:gd name="connsiteX0" fmla="*/ 769 w 774675"/>
              <a:gd name="connsiteY0" fmla="*/ 109563 h 654870"/>
              <a:gd name="connsiteX1" fmla="*/ 353193 w 774675"/>
              <a:gd name="connsiteY1" fmla="*/ 109563 h 654870"/>
              <a:gd name="connsiteX2" fmla="*/ 386530 w 774675"/>
              <a:gd name="connsiteY2" fmla="*/ 25 h 654870"/>
              <a:gd name="connsiteX3" fmla="*/ 417487 w 774675"/>
              <a:gd name="connsiteY3" fmla="*/ 109563 h 654870"/>
              <a:gd name="connsiteX4" fmla="*/ 774675 w 774675"/>
              <a:gd name="connsiteY4" fmla="*/ 109563 h 654870"/>
              <a:gd name="connsiteX5" fmla="*/ 774675 w 774675"/>
              <a:gd name="connsiteY5" fmla="*/ 352451 h 654870"/>
              <a:gd name="connsiteX6" fmla="*/ 774675 w 774675"/>
              <a:gd name="connsiteY6" fmla="*/ 654870 h 654870"/>
              <a:gd name="connsiteX7" fmla="*/ 419870 w 774675"/>
              <a:gd name="connsiteY7" fmla="*/ 654870 h 654870"/>
              <a:gd name="connsiteX8" fmla="*/ 386531 w 774675"/>
              <a:gd name="connsiteY8" fmla="*/ 550095 h 654870"/>
              <a:gd name="connsiteX9" fmla="*/ 353193 w 774675"/>
              <a:gd name="connsiteY9" fmla="*/ 654870 h 654870"/>
              <a:gd name="connsiteX10" fmla="*/ 769 w 774675"/>
              <a:gd name="connsiteY10" fmla="*/ 654870 h 654870"/>
              <a:gd name="connsiteX11" fmla="*/ 269 w 774675"/>
              <a:gd name="connsiteY11" fmla="*/ 426269 h 654870"/>
              <a:gd name="connsiteX12" fmla="*/ 102661 w 774675"/>
              <a:gd name="connsiteY12" fmla="*/ 385788 h 654870"/>
              <a:gd name="connsiteX13" fmla="*/ 267 w 774675"/>
              <a:gd name="connsiteY13" fmla="*/ 350069 h 654870"/>
              <a:gd name="connsiteX14" fmla="*/ 769 w 774675"/>
              <a:gd name="connsiteY14" fmla="*/ 109563 h 654870"/>
              <a:gd name="connsiteX0" fmla="*/ 769 w 774675"/>
              <a:gd name="connsiteY0" fmla="*/ 109563 h 654870"/>
              <a:gd name="connsiteX1" fmla="*/ 353193 w 774675"/>
              <a:gd name="connsiteY1" fmla="*/ 109563 h 654870"/>
              <a:gd name="connsiteX2" fmla="*/ 386530 w 774675"/>
              <a:gd name="connsiteY2" fmla="*/ 25 h 654870"/>
              <a:gd name="connsiteX3" fmla="*/ 417487 w 774675"/>
              <a:gd name="connsiteY3" fmla="*/ 109563 h 654870"/>
              <a:gd name="connsiteX4" fmla="*/ 774675 w 774675"/>
              <a:gd name="connsiteY4" fmla="*/ 109563 h 654870"/>
              <a:gd name="connsiteX5" fmla="*/ 774675 w 774675"/>
              <a:gd name="connsiteY5" fmla="*/ 654870 h 654870"/>
              <a:gd name="connsiteX6" fmla="*/ 419870 w 774675"/>
              <a:gd name="connsiteY6" fmla="*/ 654870 h 654870"/>
              <a:gd name="connsiteX7" fmla="*/ 386531 w 774675"/>
              <a:gd name="connsiteY7" fmla="*/ 550095 h 654870"/>
              <a:gd name="connsiteX8" fmla="*/ 353193 w 774675"/>
              <a:gd name="connsiteY8" fmla="*/ 654870 h 654870"/>
              <a:gd name="connsiteX9" fmla="*/ 769 w 774675"/>
              <a:gd name="connsiteY9" fmla="*/ 654870 h 654870"/>
              <a:gd name="connsiteX10" fmla="*/ 269 w 774675"/>
              <a:gd name="connsiteY10" fmla="*/ 426269 h 654870"/>
              <a:gd name="connsiteX11" fmla="*/ 102661 w 774675"/>
              <a:gd name="connsiteY11" fmla="*/ 385788 h 654870"/>
              <a:gd name="connsiteX12" fmla="*/ 267 w 774675"/>
              <a:gd name="connsiteY12" fmla="*/ 350069 h 654870"/>
              <a:gd name="connsiteX13" fmla="*/ 769 w 774675"/>
              <a:gd name="connsiteY13" fmla="*/ 109563 h 654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74675" h="654870">
                <a:moveTo>
                  <a:pt x="769" y="109563"/>
                </a:moveTo>
                <a:lnTo>
                  <a:pt x="353193" y="109563"/>
                </a:lnTo>
                <a:cubicBezTo>
                  <a:pt x="364305" y="73050"/>
                  <a:pt x="264293" y="1611"/>
                  <a:pt x="386530" y="25"/>
                </a:cubicBezTo>
                <a:cubicBezTo>
                  <a:pt x="508767" y="-1561"/>
                  <a:pt x="407168" y="73050"/>
                  <a:pt x="417487" y="109563"/>
                </a:cubicBezTo>
                <a:lnTo>
                  <a:pt x="774675" y="109563"/>
                </a:lnTo>
                <a:lnTo>
                  <a:pt x="774675" y="654870"/>
                </a:lnTo>
                <a:lnTo>
                  <a:pt x="419870" y="654870"/>
                </a:lnTo>
                <a:cubicBezTo>
                  <a:pt x="408757" y="619945"/>
                  <a:pt x="504800" y="549301"/>
                  <a:pt x="386531" y="550095"/>
                </a:cubicBezTo>
                <a:cubicBezTo>
                  <a:pt x="268262" y="550889"/>
                  <a:pt x="364306" y="619945"/>
                  <a:pt x="353193" y="654870"/>
                </a:cubicBezTo>
                <a:lnTo>
                  <a:pt x="769" y="654870"/>
                </a:lnTo>
                <a:cubicBezTo>
                  <a:pt x="-191" y="578670"/>
                  <a:pt x="1229" y="502469"/>
                  <a:pt x="269" y="426269"/>
                </a:cubicBezTo>
                <a:cubicBezTo>
                  <a:pt x="-608" y="381025"/>
                  <a:pt x="100280" y="512788"/>
                  <a:pt x="102661" y="385788"/>
                </a:cubicBezTo>
                <a:cubicBezTo>
                  <a:pt x="105042" y="258788"/>
                  <a:pt x="-610" y="395709"/>
                  <a:pt x="267" y="350069"/>
                </a:cubicBezTo>
                <a:cubicBezTo>
                  <a:pt x="747" y="297285"/>
                  <a:pt x="-902" y="202034"/>
                  <a:pt x="769" y="109563"/>
                </a:cubicBezTo>
                <a:close/>
              </a:path>
            </a:pathLst>
          </a:custGeom>
          <a:solidFill>
            <a:srgbClr val="008000">
              <a:alpha val="75000"/>
            </a:srgbClr>
          </a:solidFill>
          <a:ln w="9525" cap="flat" cmpd="sng" algn="ctr">
            <a:noFill/>
            <a:prstDash val="solid"/>
            <a:round/>
            <a:headEnd type="none" w="med" len="med"/>
            <a:tailEnd type="none" w="med" len="med"/>
          </a:ln>
          <a:effectLst/>
          <a:scene3d>
            <a:camera prst="orthographicFront"/>
            <a:lightRig rig="threePt" dir="t"/>
          </a:scene3d>
          <a:sp3d>
            <a:bevelT w="50800" h="50800" prst="angle"/>
          </a:sp3d>
          <a:extLst/>
        </p:spPr>
        <p:txBody>
          <a:bodyPr lIns="216000" tIns="288000" rIns="36000" anchor="ctr" anchorCtr="1"/>
          <a:lstStyle/>
          <a:p>
            <a:pPr algn="r" eaLnBrk="0" hangingPunct="0">
              <a:defRPr/>
            </a:pPr>
            <a:r>
              <a:rPr lang="en-GB" sz="2400" dirty="0" err="1">
                <a:ea typeface="ＭＳ Ｐゴシック" pitchFamily="34" charset="-128"/>
                <a:cs typeface="+mn-cs"/>
              </a:rPr>
              <a:t>Cetuximab</a:t>
            </a:r>
            <a:endParaRPr lang="en-GB" sz="2400" dirty="0">
              <a:ea typeface="ＭＳ Ｐゴシック" pitchFamily="34" charset="-128"/>
              <a:cs typeface="+mn-cs"/>
            </a:endParaRPr>
          </a:p>
        </p:txBody>
      </p:sp>
      <p:sp>
        <p:nvSpPr>
          <p:cNvPr id="17" name="Freeform 16"/>
          <p:cNvSpPr/>
          <p:nvPr/>
        </p:nvSpPr>
        <p:spPr bwMode="auto">
          <a:xfrm>
            <a:off x="3268831" y="4539934"/>
            <a:ext cx="2588377" cy="1937571"/>
          </a:xfrm>
          <a:custGeom>
            <a:avLst/>
            <a:gdLst>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38200 w 890587"/>
              <a:gd name="connsiteY5" fmla="*/ 330994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35756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0 w 890587"/>
              <a:gd name="connsiteY9" fmla="*/ 545307 h 545307"/>
              <a:gd name="connsiteX10" fmla="*/ 0 w 890587"/>
              <a:gd name="connsiteY10"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335756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3381 w 890587"/>
              <a:gd name="connsiteY9" fmla="*/ 545307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773906 w 890587"/>
              <a:gd name="connsiteY5" fmla="*/ 311944 h 545307"/>
              <a:gd name="connsiteX6" fmla="*/ 773906 w 890587"/>
              <a:gd name="connsiteY6" fmla="*/ 545307 h 545307"/>
              <a:gd name="connsiteX7" fmla="*/ 419101 w 890587"/>
              <a:gd name="connsiteY7" fmla="*/ 545307 h 545307"/>
              <a:gd name="connsiteX8" fmla="*/ 385762 w 890587"/>
              <a:gd name="connsiteY8" fmla="*/ 440532 h 545307"/>
              <a:gd name="connsiteX9" fmla="*/ 352424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90587 w 890587"/>
              <a:gd name="connsiteY3" fmla="*/ 278607 h 545307"/>
              <a:gd name="connsiteX4" fmla="*/ 773906 w 890587"/>
              <a:gd name="connsiteY4" fmla="*/ 311944 h 545307"/>
              <a:gd name="connsiteX5" fmla="*/ 773906 w 890587"/>
              <a:gd name="connsiteY5" fmla="*/ 545307 h 545307"/>
              <a:gd name="connsiteX6" fmla="*/ 419101 w 890587"/>
              <a:gd name="connsiteY6" fmla="*/ 545307 h 545307"/>
              <a:gd name="connsiteX7" fmla="*/ 385762 w 890587"/>
              <a:gd name="connsiteY7" fmla="*/ 440532 h 545307"/>
              <a:gd name="connsiteX8" fmla="*/ 352424 w 890587"/>
              <a:gd name="connsiteY8" fmla="*/ 545307 h 545307"/>
              <a:gd name="connsiteX9" fmla="*/ 0 w 890587"/>
              <a:gd name="connsiteY9" fmla="*/ 545307 h 545307"/>
              <a:gd name="connsiteX10" fmla="*/ 0 w 890587"/>
              <a:gd name="connsiteY10" fmla="*/ 0 h 545307"/>
              <a:gd name="connsiteX0" fmla="*/ 0 w 890592"/>
              <a:gd name="connsiteY0" fmla="*/ 0 h 545307"/>
              <a:gd name="connsiteX1" fmla="*/ 773906 w 890592"/>
              <a:gd name="connsiteY1" fmla="*/ 0 h 545307"/>
              <a:gd name="connsiteX2" fmla="*/ 773906 w 890592"/>
              <a:gd name="connsiteY2" fmla="*/ 242888 h 545307"/>
              <a:gd name="connsiteX3" fmla="*/ 890587 w 890592"/>
              <a:gd name="connsiteY3" fmla="*/ 278607 h 545307"/>
              <a:gd name="connsiteX4" fmla="*/ 773906 w 890592"/>
              <a:gd name="connsiteY4" fmla="*/ 311944 h 545307"/>
              <a:gd name="connsiteX5" fmla="*/ 773906 w 890592"/>
              <a:gd name="connsiteY5" fmla="*/ 545307 h 545307"/>
              <a:gd name="connsiteX6" fmla="*/ 419101 w 890592"/>
              <a:gd name="connsiteY6" fmla="*/ 545307 h 545307"/>
              <a:gd name="connsiteX7" fmla="*/ 385762 w 890592"/>
              <a:gd name="connsiteY7" fmla="*/ 440532 h 545307"/>
              <a:gd name="connsiteX8" fmla="*/ 352424 w 890592"/>
              <a:gd name="connsiteY8" fmla="*/ 545307 h 545307"/>
              <a:gd name="connsiteX9" fmla="*/ 0 w 890592"/>
              <a:gd name="connsiteY9" fmla="*/ 545307 h 545307"/>
              <a:gd name="connsiteX10" fmla="*/ 0 w 890592"/>
              <a:gd name="connsiteY10" fmla="*/ 0 h 545307"/>
              <a:gd name="connsiteX0" fmla="*/ 0 w 878688"/>
              <a:gd name="connsiteY0" fmla="*/ 0 h 545307"/>
              <a:gd name="connsiteX1" fmla="*/ 773906 w 878688"/>
              <a:gd name="connsiteY1" fmla="*/ 0 h 545307"/>
              <a:gd name="connsiteX2" fmla="*/ 773906 w 878688"/>
              <a:gd name="connsiteY2" fmla="*/ 242888 h 545307"/>
              <a:gd name="connsiteX3" fmla="*/ 878681 w 878688"/>
              <a:gd name="connsiteY3" fmla="*/ 278607 h 545307"/>
              <a:gd name="connsiteX4" fmla="*/ 773906 w 878688"/>
              <a:gd name="connsiteY4" fmla="*/ 311944 h 545307"/>
              <a:gd name="connsiteX5" fmla="*/ 773906 w 878688"/>
              <a:gd name="connsiteY5" fmla="*/ 545307 h 545307"/>
              <a:gd name="connsiteX6" fmla="*/ 419101 w 878688"/>
              <a:gd name="connsiteY6" fmla="*/ 545307 h 545307"/>
              <a:gd name="connsiteX7" fmla="*/ 385762 w 878688"/>
              <a:gd name="connsiteY7" fmla="*/ 440532 h 545307"/>
              <a:gd name="connsiteX8" fmla="*/ 352424 w 878688"/>
              <a:gd name="connsiteY8" fmla="*/ 545307 h 545307"/>
              <a:gd name="connsiteX9" fmla="*/ 0 w 878688"/>
              <a:gd name="connsiteY9" fmla="*/ 545307 h 545307"/>
              <a:gd name="connsiteX10" fmla="*/ 0 w 878688"/>
              <a:gd name="connsiteY10" fmla="*/ 0 h 545307"/>
              <a:gd name="connsiteX0" fmla="*/ 0 w 878688"/>
              <a:gd name="connsiteY0" fmla="*/ 0 h 545307"/>
              <a:gd name="connsiteX1" fmla="*/ 352424 w 878688"/>
              <a:gd name="connsiteY1" fmla="*/ 0 h 545307"/>
              <a:gd name="connsiteX2" fmla="*/ 773906 w 878688"/>
              <a:gd name="connsiteY2" fmla="*/ 0 h 545307"/>
              <a:gd name="connsiteX3" fmla="*/ 773906 w 878688"/>
              <a:gd name="connsiteY3" fmla="*/ 242888 h 545307"/>
              <a:gd name="connsiteX4" fmla="*/ 878681 w 878688"/>
              <a:gd name="connsiteY4" fmla="*/ 278607 h 545307"/>
              <a:gd name="connsiteX5" fmla="*/ 773906 w 878688"/>
              <a:gd name="connsiteY5" fmla="*/ 311944 h 545307"/>
              <a:gd name="connsiteX6" fmla="*/ 773906 w 878688"/>
              <a:gd name="connsiteY6" fmla="*/ 545307 h 545307"/>
              <a:gd name="connsiteX7" fmla="*/ 419101 w 878688"/>
              <a:gd name="connsiteY7" fmla="*/ 545307 h 545307"/>
              <a:gd name="connsiteX8" fmla="*/ 385762 w 878688"/>
              <a:gd name="connsiteY8" fmla="*/ 440532 h 545307"/>
              <a:gd name="connsiteX9" fmla="*/ 352424 w 878688"/>
              <a:gd name="connsiteY9" fmla="*/ 545307 h 545307"/>
              <a:gd name="connsiteX10" fmla="*/ 0 w 878688"/>
              <a:gd name="connsiteY10" fmla="*/ 545307 h 545307"/>
              <a:gd name="connsiteX11" fmla="*/ 0 w 878688"/>
              <a:gd name="connsiteY11" fmla="*/ 0 h 545307"/>
              <a:gd name="connsiteX0" fmla="*/ 0 w 878688"/>
              <a:gd name="connsiteY0" fmla="*/ 0 h 545307"/>
              <a:gd name="connsiteX1" fmla="*/ 352424 w 878688"/>
              <a:gd name="connsiteY1" fmla="*/ 0 h 545307"/>
              <a:gd name="connsiteX2" fmla="*/ 416718 w 878688"/>
              <a:gd name="connsiteY2" fmla="*/ 0 h 545307"/>
              <a:gd name="connsiteX3" fmla="*/ 773906 w 878688"/>
              <a:gd name="connsiteY3" fmla="*/ 0 h 545307"/>
              <a:gd name="connsiteX4" fmla="*/ 773906 w 878688"/>
              <a:gd name="connsiteY4" fmla="*/ 242888 h 545307"/>
              <a:gd name="connsiteX5" fmla="*/ 878681 w 878688"/>
              <a:gd name="connsiteY5" fmla="*/ 278607 h 545307"/>
              <a:gd name="connsiteX6" fmla="*/ 773906 w 878688"/>
              <a:gd name="connsiteY6" fmla="*/ 311944 h 545307"/>
              <a:gd name="connsiteX7" fmla="*/ 773906 w 878688"/>
              <a:gd name="connsiteY7" fmla="*/ 545307 h 545307"/>
              <a:gd name="connsiteX8" fmla="*/ 419101 w 878688"/>
              <a:gd name="connsiteY8" fmla="*/ 545307 h 545307"/>
              <a:gd name="connsiteX9" fmla="*/ 385762 w 878688"/>
              <a:gd name="connsiteY9" fmla="*/ 440532 h 545307"/>
              <a:gd name="connsiteX10" fmla="*/ 352424 w 878688"/>
              <a:gd name="connsiteY10" fmla="*/ 545307 h 545307"/>
              <a:gd name="connsiteX11" fmla="*/ 0 w 878688"/>
              <a:gd name="connsiteY11" fmla="*/ 545307 h 545307"/>
              <a:gd name="connsiteX12" fmla="*/ 0 w 878688"/>
              <a:gd name="connsiteY12" fmla="*/ 0 h 545307"/>
              <a:gd name="connsiteX0" fmla="*/ 0 w 878688"/>
              <a:gd name="connsiteY0" fmla="*/ 0 h 545307"/>
              <a:gd name="connsiteX1" fmla="*/ 352424 w 878688"/>
              <a:gd name="connsiteY1" fmla="*/ 0 h 545307"/>
              <a:gd name="connsiteX2" fmla="*/ 380999 w 878688"/>
              <a:gd name="connsiteY2" fmla="*/ 0 h 545307"/>
              <a:gd name="connsiteX3" fmla="*/ 416718 w 878688"/>
              <a:gd name="connsiteY3" fmla="*/ 0 h 545307"/>
              <a:gd name="connsiteX4" fmla="*/ 773906 w 878688"/>
              <a:gd name="connsiteY4" fmla="*/ 0 h 545307"/>
              <a:gd name="connsiteX5" fmla="*/ 773906 w 878688"/>
              <a:gd name="connsiteY5" fmla="*/ 242888 h 545307"/>
              <a:gd name="connsiteX6" fmla="*/ 878681 w 878688"/>
              <a:gd name="connsiteY6" fmla="*/ 278607 h 545307"/>
              <a:gd name="connsiteX7" fmla="*/ 773906 w 878688"/>
              <a:gd name="connsiteY7" fmla="*/ 311944 h 545307"/>
              <a:gd name="connsiteX8" fmla="*/ 773906 w 878688"/>
              <a:gd name="connsiteY8" fmla="*/ 545307 h 545307"/>
              <a:gd name="connsiteX9" fmla="*/ 419101 w 878688"/>
              <a:gd name="connsiteY9" fmla="*/ 545307 h 545307"/>
              <a:gd name="connsiteX10" fmla="*/ 385762 w 878688"/>
              <a:gd name="connsiteY10" fmla="*/ 440532 h 545307"/>
              <a:gd name="connsiteX11" fmla="*/ 352424 w 878688"/>
              <a:gd name="connsiteY11" fmla="*/ 545307 h 545307"/>
              <a:gd name="connsiteX12" fmla="*/ 0 w 878688"/>
              <a:gd name="connsiteY12" fmla="*/ 545307 h 545307"/>
              <a:gd name="connsiteX13" fmla="*/ 0 w 878688"/>
              <a:gd name="connsiteY13" fmla="*/ 0 h 545307"/>
              <a:gd name="connsiteX0" fmla="*/ 0 w 878688"/>
              <a:gd name="connsiteY0" fmla="*/ 109538 h 654845"/>
              <a:gd name="connsiteX1" fmla="*/ 352424 w 878688"/>
              <a:gd name="connsiteY1" fmla="*/ 109538 h 654845"/>
              <a:gd name="connsiteX2" fmla="*/ 385761 w 878688"/>
              <a:gd name="connsiteY2" fmla="*/ 0 h 654845"/>
              <a:gd name="connsiteX3" fmla="*/ 416718 w 878688"/>
              <a:gd name="connsiteY3" fmla="*/ 109538 h 654845"/>
              <a:gd name="connsiteX4" fmla="*/ 773906 w 878688"/>
              <a:gd name="connsiteY4" fmla="*/ 109538 h 654845"/>
              <a:gd name="connsiteX5" fmla="*/ 773906 w 878688"/>
              <a:gd name="connsiteY5" fmla="*/ 352426 h 654845"/>
              <a:gd name="connsiteX6" fmla="*/ 878681 w 878688"/>
              <a:gd name="connsiteY6" fmla="*/ 388145 h 654845"/>
              <a:gd name="connsiteX7" fmla="*/ 773906 w 878688"/>
              <a:gd name="connsiteY7" fmla="*/ 421482 h 654845"/>
              <a:gd name="connsiteX8" fmla="*/ 773906 w 878688"/>
              <a:gd name="connsiteY8" fmla="*/ 654845 h 654845"/>
              <a:gd name="connsiteX9" fmla="*/ 419101 w 878688"/>
              <a:gd name="connsiteY9" fmla="*/ 654845 h 654845"/>
              <a:gd name="connsiteX10" fmla="*/ 385762 w 878688"/>
              <a:gd name="connsiteY10" fmla="*/ 550070 h 654845"/>
              <a:gd name="connsiteX11" fmla="*/ 352424 w 878688"/>
              <a:gd name="connsiteY11" fmla="*/ 654845 h 654845"/>
              <a:gd name="connsiteX12" fmla="*/ 0 w 878688"/>
              <a:gd name="connsiteY12" fmla="*/ 654845 h 654845"/>
              <a:gd name="connsiteX13" fmla="*/ 0 w 878688"/>
              <a:gd name="connsiteY13" fmla="*/ 109538 h 654845"/>
              <a:gd name="connsiteX0" fmla="*/ 0 w 878688"/>
              <a:gd name="connsiteY0" fmla="*/ 109685 h 654992"/>
              <a:gd name="connsiteX1" fmla="*/ 352424 w 878688"/>
              <a:gd name="connsiteY1" fmla="*/ 109685 h 654992"/>
              <a:gd name="connsiteX2" fmla="*/ 385761 w 878688"/>
              <a:gd name="connsiteY2" fmla="*/ 147 h 654992"/>
              <a:gd name="connsiteX3" fmla="*/ 416718 w 878688"/>
              <a:gd name="connsiteY3" fmla="*/ 109685 h 654992"/>
              <a:gd name="connsiteX4" fmla="*/ 773906 w 878688"/>
              <a:gd name="connsiteY4" fmla="*/ 109685 h 654992"/>
              <a:gd name="connsiteX5" fmla="*/ 773906 w 878688"/>
              <a:gd name="connsiteY5" fmla="*/ 352573 h 654992"/>
              <a:gd name="connsiteX6" fmla="*/ 878681 w 878688"/>
              <a:gd name="connsiteY6" fmla="*/ 388292 h 654992"/>
              <a:gd name="connsiteX7" fmla="*/ 773906 w 878688"/>
              <a:gd name="connsiteY7" fmla="*/ 421629 h 654992"/>
              <a:gd name="connsiteX8" fmla="*/ 773906 w 878688"/>
              <a:gd name="connsiteY8" fmla="*/ 654992 h 654992"/>
              <a:gd name="connsiteX9" fmla="*/ 419101 w 878688"/>
              <a:gd name="connsiteY9" fmla="*/ 654992 h 654992"/>
              <a:gd name="connsiteX10" fmla="*/ 385762 w 878688"/>
              <a:gd name="connsiteY10" fmla="*/ 550217 h 654992"/>
              <a:gd name="connsiteX11" fmla="*/ 352424 w 878688"/>
              <a:gd name="connsiteY11" fmla="*/ 654992 h 654992"/>
              <a:gd name="connsiteX12" fmla="*/ 0 w 878688"/>
              <a:gd name="connsiteY12" fmla="*/ 654992 h 654992"/>
              <a:gd name="connsiteX13" fmla="*/ 0 w 878688"/>
              <a:gd name="connsiteY13" fmla="*/ 109685 h 654992"/>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2881 w 881569"/>
              <a:gd name="connsiteY0" fmla="*/ 109563 h 654870"/>
              <a:gd name="connsiteX1" fmla="*/ 355305 w 881569"/>
              <a:gd name="connsiteY1" fmla="*/ 109563 h 654870"/>
              <a:gd name="connsiteX2" fmla="*/ 388642 w 881569"/>
              <a:gd name="connsiteY2" fmla="*/ 25 h 654870"/>
              <a:gd name="connsiteX3" fmla="*/ 419599 w 881569"/>
              <a:gd name="connsiteY3" fmla="*/ 109563 h 654870"/>
              <a:gd name="connsiteX4" fmla="*/ 776787 w 881569"/>
              <a:gd name="connsiteY4" fmla="*/ 109563 h 654870"/>
              <a:gd name="connsiteX5" fmla="*/ 776787 w 881569"/>
              <a:gd name="connsiteY5" fmla="*/ 352451 h 654870"/>
              <a:gd name="connsiteX6" fmla="*/ 881562 w 881569"/>
              <a:gd name="connsiteY6" fmla="*/ 388170 h 654870"/>
              <a:gd name="connsiteX7" fmla="*/ 776787 w 881569"/>
              <a:gd name="connsiteY7" fmla="*/ 421507 h 654870"/>
              <a:gd name="connsiteX8" fmla="*/ 776787 w 881569"/>
              <a:gd name="connsiteY8" fmla="*/ 654870 h 654870"/>
              <a:gd name="connsiteX9" fmla="*/ 421982 w 881569"/>
              <a:gd name="connsiteY9" fmla="*/ 654870 h 654870"/>
              <a:gd name="connsiteX10" fmla="*/ 388643 w 881569"/>
              <a:gd name="connsiteY10" fmla="*/ 550095 h 654870"/>
              <a:gd name="connsiteX11" fmla="*/ 355305 w 881569"/>
              <a:gd name="connsiteY11" fmla="*/ 654870 h 654870"/>
              <a:gd name="connsiteX12" fmla="*/ 2881 w 881569"/>
              <a:gd name="connsiteY12" fmla="*/ 654870 h 654870"/>
              <a:gd name="connsiteX13" fmla="*/ 0 w 881569"/>
              <a:gd name="connsiteY13" fmla="*/ 426269 h 654870"/>
              <a:gd name="connsiteX14" fmla="*/ 2881 w 881569"/>
              <a:gd name="connsiteY14"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5664 w 904854"/>
              <a:gd name="connsiteY14" fmla="*/ 350069 h 654870"/>
              <a:gd name="connsiteX15" fmla="*/ 26166 w 904854"/>
              <a:gd name="connsiteY15"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0902 w 904854"/>
              <a:gd name="connsiteY14" fmla="*/ 383406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887 w 881575"/>
              <a:gd name="connsiteY0" fmla="*/ 109563 h 654870"/>
              <a:gd name="connsiteX1" fmla="*/ 355311 w 881575"/>
              <a:gd name="connsiteY1" fmla="*/ 109563 h 654870"/>
              <a:gd name="connsiteX2" fmla="*/ 388648 w 881575"/>
              <a:gd name="connsiteY2" fmla="*/ 25 h 654870"/>
              <a:gd name="connsiteX3" fmla="*/ 419605 w 881575"/>
              <a:gd name="connsiteY3" fmla="*/ 109563 h 654870"/>
              <a:gd name="connsiteX4" fmla="*/ 776793 w 881575"/>
              <a:gd name="connsiteY4" fmla="*/ 109563 h 654870"/>
              <a:gd name="connsiteX5" fmla="*/ 776793 w 881575"/>
              <a:gd name="connsiteY5" fmla="*/ 352451 h 654870"/>
              <a:gd name="connsiteX6" fmla="*/ 881568 w 881575"/>
              <a:gd name="connsiteY6" fmla="*/ 388170 h 654870"/>
              <a:gd name="connsiteX7" fmla="*/ 776793 w 881575"/>
              <a:gd name="connsiteY7" fmla="*/ 421507 h 654870"/>
              <a:gd name="connsiteX8" fmla="*/ 776793 w 881575"/>
              <a:gd name="connsiteY8" fmla="*/ 654870 h 654870"/>
              <a:gd name="connsiteX9" fmla="*/ 421988 w 881575"/>
              <a:gd name="connsiteY9" fmla="*/ 654870 h 654870"/>
              <a:gd name="connsiteX10" fmla="*/ 388649 w 881575"/>
              <a:gd name="connsiteY10" fmla="*/ 550095 h 654870"/>
              <a:gd name="connsiteX11" fmla="*/ 355311 w 881575"/>
              <a:gd name="connsiteY11" fmla="*/ 654870 h 654870"/>
              <a:gd name="connsiteX12" fmla="*/ 2887 w 881575"/>
              <a:gd name="connsiteY12" fmla="*/ 654870 h 654870"/>
              <a:gd name="connsiteX13" fmla="*/ 6 w 881575"/>
              <a:gd name="connsiteY13" fmla="*/ 426269 h 654870"/>
              <a:gd name="connsiteX14" fmla="*/ 104779 w 881575"/>
              <a:gd name="connsiteY14" fmla="*/ 385788 h 654870"/>
              <a:gd name="connsiteX15" fmla="*/ 2385 w 881575"/>
              <a:gd name="connsiteY15" fmla="*/ 350069 h 654870"/>
              <a:gd name="connsiteX16" fmla="*/ 2887 w 881575"/>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86531 w 879457"/>
              <a:gd name="connsiteY10" fmla="*/ 550095 h 654870"/>
              <a:gd name="connsiteX11" fmla="*/ 353193 w 879457"/>
              <a:gd name="connsiteY11" fmla="*/ 654870 h 654870"/>
              <a:gd name="connsiteX12" fmla="*/ 769 w 879457"/>
              <a:gd name="connsiteY12" fmla="*/ 654870 h 654870"/>
              <a:gd name="connsiteX13" fmla="*/ 269 w 879457"/>
              <a:gd name="connsiteY13" fmla="*/ 426269 h 654870"/>
              <a:gd name="connsiteX14" fmla="*/ 102661 w 879457"/>
              <a:gd name="connsiteY14" fmla="*/ 385788 h 654870"/>
              <a:gd name="connsiteX15" fmla="*/ 267 w 879457"/>
              <a:gd name="connsiteY15" fmla="*/ 350069 h 654870"/>
              <a:gd name="connsiteX16" fmla="*/ 769 w 879457"/>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53193 w 879457"/>
              <a:gd name="connsiteY10" fmla="*/ 654870 h 654870"/>
              <a:gd name="connsiteX11" fmla="*/ 769 w 879457"/>
              <a:gd name="connsiteY11" fmla="*/ 654870 h 654870"/>
              <a:gd name="connsiteX12" fmla="*/ 269 w 879457"/>
              <a:gd name="connsiteY12" fmla="*/ 426269 h 654870"/>
              <a:gd name="connsiteX13" fmla="*/ 102661 w 879457"/>
              <a:gd name="connsiteY13" fmla="*/ 385788 h 654870"/>
              <a:gd name="connsiteX14" fmla="*/ 267 w 879457"/>
              <a:gd name="connsiteY14" fmla="*/ 350069 h 654870"/>
              <a:gd name="connsiteX15" fmla="*/ 769 w 879457"/>
              <a:gd name="connsiteY15"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353193 w 879457"/>
              <a:gd name="connsiteY9" fmla="*/ 654870 h 654870"/>
              <a:gd name="connsiteX10" fmla="*/ 769 w 879457"/>
              <a:gd name="connsiteY10" fmla="*/ 654870 h 654870"/>
              <a:gd name="connsiteX11" fmla="*/ 269 w 879457"/>
              <a:gd name="connsiteY11" fmla="*/ 426269 h 654870"/>
              <a:gd name="connsiteX12" fmla="*/ 102661 w 879457"/>
              <a:gd name="connsiteY12" fmla="*/ 385788 h 654870"/>
              <a:gd name="connsiteX13" fmla="*/ 267 w 879457"/>
              <a:gd name="connsiteY13" fmla="*/ 350069 h 654870"/>
              <a:gd name="connsiteX14" fmla="*/ 769 w 879457"/>
              <a:gd name="connsiteY14"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769 w 879457"/>
              <a:gd name="connsiteY9" fmla="*/ 654870 h 654870"/>
              <a:gd name="connsiteX10" fmla="*/ 269 w 879457"/>
              <a:gd name="connsiteY10" fmla="*/ 426269 h 654870"/>
              <a:gd name="connsiteX11" fmla="*/ 102661 w 879457"/>
              <a:gd name="connsiteY11" fmla="*/ 385788 h 654870"/>
              <a:gd name="connsiteX12" fmla="*/ 267 w 879457"/>
              <a:gd name="connsiteY12" fmla="*/ 350069 h 654870"/>
              <a:gd name="connsiteX13" fmla="*/ 769 w 879457"/>
              <a:gd name="connsiteY13" fmla="*/ 109563 h 654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79457" h="654870">
                <a:moveTo>
                  <a:pt x="769" y="109563"/>
                </a:moveTo>
                <a:lnTo>
                  <a:pt x="353193" y="109563"/>
                </a:lnTo>
                <a:cubicBezTo>
                  <a:pt x="364305" y="73050"/>
                  <a:pt x="264293" y="1611"/>
                  <a:pt x="386530" y="25"/>
                </a:cubicBezTo>
                <a:cubicBezTo>
                  <a:pt x="508767" y="-1561"/>
                  <a:pt x="407168" y="73050"/>
                  <a:pt x="417487" y="109563"/>
                </a:cubicBezTo>
                <a:lnTo>
                  <a:pt x="774675" y="109563"/>
                </a:lnTo>
                <a:lnTo>
                  <a:pt x="774675" y="352451"/>
                </a:lnTo>
                <a:cubicBezTo>
                  <a:pt x="813569" y="364357"/>
                  <a:pt x="878656" y="276252"/>
                  <a:pt x="879450" y="388170"/>
                </a:cubicBezTo>
                <a:cubicBezTo>
                  <a:pt x="880244" y="500088"/>
                  <a:pt x="813569" y="410395"/>
                  <a:pt x="774675" y="421507"/>
                </a:cubicBezTo>
                <a:lnTo>
                  <a:pt x="774675" y="654870"/>
                </a:lnTo>
                <a:lnTo>
                  <a:pt x="769" y="654870"/>
                </a:lnTo>
                <a:cubicBezTo>
                  <a:pt x="-191" y="578670"/>
                  <a:pt x="1229" y="502469"/>
                  <a:pt x="269" y="426269"/>
                </a:cubicBezTo>
                <a:cubicBezTo>
                  <a:pt x="-608" y="381025"/>
                  <a:pt x="100280" y="512788"/>
                  <a:pt x="102661" y="385788"/>
                </a:cubicBezTo>
                <a:cubicBezTo>
                  <a:pt x="105042" y="258788"/>
                  <a:pt x="-610" y="395709"/>
                  <a:pt x="267" y="350069"/>
                </a:cubicBezTo>
                <a:cubicBezTo>
                  <a:pt x="747" y="297285"/>
                  <a:pt x="-902" y="202034"/>
                  <a:pt x="769" y="109563"/>
                </a:cubicBezTo>
                <a:close/>
              </a:path>
            </a:pathLst>
          </a:custGeom>
          <a:solidFill>
            <a:srgbClr val="FFFF00"/>
          </a:solidFill>
          <a:ln w="9525" cap="flat" cmpd="sng" algn="ctr">
            <a:noFill/>
            <a:prstDash val="solid"/>
            <a:round/>
            <a:headEnd type="none" w="med" len="med"/>
            <a:tailEnd type="none" w="med" len="med"/>
          </a:ln>
          <a:effectLst/>
          <a:scene3d>
            <a:camera prst="orthographicFront"/>
            <a:lightRig rig="threePt" dir="t"/>
          </a:scene3d>
          <a:sp3d>
            <a:bevelT w="50800" h="50800" prst="angle"/>
          </a:sp3d>
          <a:extLst/>
        </p:spPr>
        <p:txBody>
          <a:bodyPr tIns="288000" anchor="ctr" anchorCtr="1"/>
          <a:lstStyle/>
          <a:p>
            <a:pPr algn="r" eaLnBrk="0" hangingPunct="0">
              <a:defRPr/>
            </a:pPr>
            <a:r>
              <a:rPr lang="en-GB" sz="2400" dirty="0">
                <a:solidFill>
                  <a:schemeClr val="bg2"/>
                </a:solidFill>
                <a:ea typeface="ＭＳ Ｐゴシック" pitchFamily="34" charset="-128"/>
                <a:cs typeface="+mn-cs"/>
              </a:rPr>
              <a:t>Aflibercept</a:t>
            </a:r>
          </a:p>
        </p:txBody>
      </p:sp>
      <p:sp>
        <p:nvSpPr>
          <p:cNvPr id="21" name="Freeform 20"/>
          <p:cNvSpPr/>
          <p:nvPr/>
        </p:nvSpPr>
        <p:spPr bwMode="auto">
          <a:xfrm>
            <a:off x="979284" y="4539933"/>
            <a:ext cx="2588980" cy="1937571"/>
          </a:xfrm>
          <a:custGeom>
            <a:avLst/>
            <a:gdLst>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38200 w 890587"/>
              <a:gd name="connsiteY5" fmla="*/ 330994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35756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0 w 890587"/>
              <a:gd name="connsiteY8" fmla="*/ 545307 h 545307"/>
              <a:gd name="connsiteX9" fmla="*/ 0 w 890587"/>
              <a:gd name="connsiteY9"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0 w 890587"/>
              <a:gd name="connsiteY9" fmla="*/ 545307 h 545307"/>
              <a:gd name="connsiteX10" fmla="*/ 0 w 890587"/>
              <a:gd name="connsiteY10"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383381 w 890587"/>
              <a:gd name="connsiteY8" fmla="*/ 545307 h 545307"/>
              <a:gd name="connsiteX9" fmla="*/ 335756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3381 w 890587"/>
              <a:gd name="connsiteY9" fmla="*/ 545307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35769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35756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821531 w 890587"/>
              <a:gd name="connsiteY5" fmla="*/ 345281 h 545307"/>
              <a:gd name="connsiteX6" fmla="*/ 773906 w 890587"/>
              <a:gd name="connsiteY6" fmla="*/ 311944 h 545307"/>
              <a:gd name="connsiteX7" fmla="*/ 773906 w 890587"/>
              <a:gd name="connsiteY7" fmla="*/ 545307 h 545307"/>
              <a:gd name="connsiteX8" fmla="*/ 419101 w 890587"/>
              <a:gd name="connsiteY8" fmla="*/ 545307 h 545307"/>
              <a:gd name="connsiteX9" fmla="*/ 385762 w 890587"/>
              <a:gd name="connsiteY9" fmla="*/ 440532 h 545307"/>
              <a:gd name="connsiteX10" fmla="*/ 352424 w 890587"/>
              <a:gd name="connsiteY10" fmla="*/ 545307 h 545307"/>
              <a:gd name="connsiteX11" fmla="*/ 0 w 890587"/>
              <a:gd name="connsiteY11" fmla="*/ 545307 h 545307"/>
              <a:gd name="connsiteX12" fmla="*/ 0 w 890587"/>
              <a:gd name="connsiteY12" fmla="*/ 0 h 545307"/>
              <a:gd name="connsiteX0" fmla="*/ 0 w 890587"/>
              <a:gd name="connsiteY0" fmla="*/ 0 h 545307"/>
              <a:gd name="connsiteX1" fmla="*/ 773906 w 890587"/>
              <a:gd name="connsiteY1" fmla="*/ 0 h 545307"/>
              <a:gd name="connsiteX2" fmla="*/ 773906 w 890587"/>
              <a:gd name="connsiteY2" fmla="*/ 242888 h 545307"/>
              <a:gd name="connsiteX3" fmla="*/ 814387 w 890587"/>
              <a:gd name="connsiteY3" fmla="*/ 202407 h 545307"/>
              <a:gd name="connsiteX4" fmla="*/ 890587 w 890587"/>
              <a:gd name="connsiteY4" fmla="*/ 278607 h 545307"/>
              <a:gd name="connsiteX5" fmla="*/ 773906 w 890587"/>
              <a:gd name="connsiteY5" fmla="*/ 311944 h 545307"/>
              <a:gd name="connsiteX6" fmla="*/ 773906 w 890587"/>
              <a:gd name="connsiteY6" fmla="*/ 545307 h 545307"/>
              <a:gd name="connsiteX7" fmla="*/ 419101 w 890587"/>
              <a:gd name="connsiteY7" fmla="*/ 545307 h 545307"/>
              <a:gd name="connsiteX8" fmla="*/ 385762 w 890587"/>
              <a:gd name="connsiteY8" fmla="*/ 440532 h 545307"/>
              <a:gd name="connsiteX9" fmla="*/ 352424 w 890587"/>
              <a:gd name="connsiteY9" fmla="*/ 545307 h 545307"/>
              <a:gd name="connsiteX10" fmla="*/ 0 w 890587"/>
              <a:gd name="connsiteY10" fmla="*/ 545307 h 545307"/>
              <a:gd name="connsiteX11" fmla="*/ 0 w 890587"/>
              <a:gd name="connsiteY11" fmla="*/ 0 h 545307"/>
              <a:gd name="connsiteX0" fmla="*/ 0 w 890587"/>
              <a:gd name="connsiteY0" fmla="*/ 0 h 545307"/>
              <a:gd name="connsiteX1" fmla="*/ 773906 w 890587"/>
              <a:gd name="connsiteY1" fmla="*/ 0 h 545307"/>
              <a:gd name="connsiteX2" fmla="*/ 773906 w 890587"/>
              <a:gd name="connsiteY2" fmla="*/ 242888 h 545307"/>
              <a:gd name="connsiteX3" fmla="*/ 890587 w 890587"/>
              <a:gd name="connsiteY3" fmla="*/ 278607 h 545307"/>
              <a:gd name="connsiteX4" fmla="*/ 773906 w 890587"/>
              <a:gd name="connsiteY4" fmla="*/ 311944 h 545307"/>
              <a:gd name="connsiteX5" fmla="*/ 773906 w 890587"/>
              <a:gd name="connsiteY5" fmla="*/ 545307 h 545307"/>
              <a:gd name="connsiteX6" fmla="*/ 419101 w 890587"/>
              <a:gd name="connsiteY6" fmla="*/ 545307 h 545307"/>
              <a:gd name="connsiteX7" fmla="*/ 385762 w 890587"/>
              <a:gd name="connsiteY7" fmla="*/ 440532 h 545307"/>
              <a:gd name="connsiteX8" fmla="*/ 352424 w 890587"/>
              <a:gd name="connsiteY8" fmla="*/ 545307 h 545307"/>
              <a:gd name="connsiteX9" fmla="*/ 0 w 890587"/>
              <a:gd name="connsiteY9" fmla="*/ 545307 h 545307"/>
              <a:gd name="connsiteX10" fmla="*/ 0 w 890587"/>
              <a:gd name="connsiteY10" fmla="*/ 0 h 545307"/>
              <a:gd name="connsiteX0" fmla="*/ 0 w 890592"/>
              <a:gd name="connsiteY0" fmla="*/ 0 h 545307"/>
              <a:gd name="connsiteX1" fmla="*/ 773906 w 890592"/>
              <a:gd name="connsiteY1" fmla="*/ 0 h 545307"/>
              <a:gd name="connsiteX2" fmla="*/ 773906 w 890592"/>
              <a:gd name="connsiteY2" fmla="*/ 242888 h 545307"/>
              <a:gd name="connsiteX3" fmla="*/ 890587 w 890592"/>
              <a:gd name="connsiteY3" fmla="*/ 278607 h 545307"/>
              <a:gd name="connsiteX4" fmla="*/ 773906 w 890592"/>
              <a:gd name="connsiteY4" fmla="*/ 311944 h 545307"/>
              <a:gd name="connsiteX5" fmla="*/ 773906 w 890592"/>
              <a:gd name="connsiteY5" fmla="*/ 545307 h 545307"/>
              <a:gd name="connsiteX6" fmla="*/ 419101 w 890592"/>
              <a:gd name="connsiteY6" fmla="*/ 545307 h 545307"/>
              <a:gd name="connsiteX7" fmla="*/ 385762 w 890592"/>
              <a:gd name="connsiteY7" fmla="*/ 440532 h 545307"/>
              <a:gd name="connsiteX8" fmla="*/ 352424 w 890592"/>
              <a:gd name="connsiteY8" fmla="*/ 545307 h 545307"/>
              <a:gd name="connsiteX9" fmla="*/ 0 w 890592"/>
              <a:gd name="connsiteY9" fmla="*/ 545307 h 545307"/>
              <a:gd name="connsiteX10" fmla="*/ 0 w 890592"/>
              <a:gd name="connsiteY10" fmla="*/ 0 h 545307"/>
              <a:gd name="connsiteX0" fmla="*/ 0 w 878688"/>
              <a:gd name="connsiteY0" fmla="*/ 0 h 545307"/>
              <a:gd name="connsiteX1" fmla="*/ 773906 w 878688"/>
              <a:gd name="connsiteY1" fmla="*/ 0 h 545307"/>
              <a:gd name="connsiteX2" fmla="*/ 773906 w 878688"/>
              <a:gd name="connsiteY2" fmla="*/ 242888 h 545307"/>
              <a:gd name="connsiteX3" fmla="*/ 878681 w 878688"/>
              <a:gd name="connsiteY3" fmla="*/ 278607 h 545307"/>
              <a:gd name="connsiteX4" fmla="*/ 773906 w 878688"/>
              <a:gd name="connsiteY4" fmla="*/ 311944 h 545307"/>
              <a:gd name="connsiteX5" fmla="*/ 773906 w 878688"/>
              <a:gd name="connsiteY5" fmla="*/ 545307 h 545307"/>
              <a:gd name="connsiteX6" fmla="*/ 419101 w 878688"/>
              <a:gd name="connsiteY6" fmla="*/ 545307 h 545307"/>
              <a:gd name="connsiteX7" fmla="*/ 385762 w 878688"/>
              <a:gd name="connsiteY7" fmla="*/ 440532 h 545307"/>
              <a:gd name="connsiteX8" fmla="*/ 352424 w 878688"/>
              <a:gd name="connsiteY8" fmla="*/ 545307 h 545307"/>
              <a:gd name="connsiteX9" fmla="*/ 0 w 878688"/>
              <a:gd name="connsiteY9" fmla="*/ 545307 h 545307"/>
              <a:gd name="connsiteX10" fmla="*/ 0 w 878688"/>
              <a:gd name="connsiteY10" fmla="*/ 0 h 545307"/>
              <a:gd name="connsiteX0" fmla="*/ 0 w 878688"/>
              <a:gd name="connsiteY0" fmla="*/ 0 h 545307"/>
              <a:gd name="connsiteX1" fmla="*/ 352424 w 878688"/>
              <a:gd name="connsiteY1" fmla="*/ 0 h 545307"/>
              <a:gd name="connsiteX2" fmla="*/ 773906 w 878688"/>
              <a:gd name="connsiteY2" fmla="*/ 0 h 545307"/>
              <a:gd name="connsiteX3" fmla="*/ 773906 w 878688"/>
              <a:gd name="connsiteY3" fmla="*/ 242888 h 545307"/>
              <a:gd name="connsiteX4" fmla="*/ 878681 w 878688"/>
              <a:gd name="connsiteY4" fmla="*/ 278607 h 545307"/>
              <a:gd name="connsiteX5" fmla="*/ 773906 w 878688"/>
              <a:gd name="connsiteY5" fmla="*/ 311944 h 545307"/>
              <a:gd name="connsiteX6" fmla="*/ 773906 w 878688"/>
              <a:gd name="connsiteY6" fmla="*/ 545307 h 545307"/>
              <a:gd name="connsiteX7" fmla="*/ 419101 w 878688"/>
              <a:gd name="connsiteY7" fmla="*/ 545307 h 545307"/>
              <a:gd name="connsiteX8" fmla="*/ 385762 w 878688"/>
              <a:gd name="connsiteY8" fmla="*/ 440532 h 545307"/>
              <a:gd name="connsiteX9" fmla="*/ 352424 w 878688"/>
              <a:gd name="connsiteY9" fmla="*/ 545307 h 545307"/>
              <a:gd name="connsiteX10" fmla="*/ 0 w 878688"/>
              <a:gd name="connsiteY10" fmla="*/ 545307 h 545307"/>
              <a:gd name="connsiteX11" fmla="*/ 0 w 878688"/>
              <a:gd name="connsiteY11" fmla="*/ 0 h 545307"/>
              <a:gd name="connsiteX0" fmla="*/ 0 w 878688"/>
              <a:gd name="connsiteY0" fmla="*/ 0 h 545307"/>
              <a:gd name="connsiteX1" fmla="*/ 352424 w 878688"/>
              <a:gd name="connsiteY1" fmla="*/ 0 h 545307"/>
              <a:gd name="connsiteX2" fmla="*/ 416718 w 878688"/>
              <a:gd name="connsiteY2" fmla="*/ 0 h 545307"/>
              <a:gd name="connsiteX3" fmla="*/ 773906 w 878688"/>
              <a:gd name="connsiteY3" fmla="*/ 0 h 545307"/>
              <a:gd name="connsiteX4" fmla="*/ 773906 w 878688"/>
              <a:gd name="connsiteY4" fmla="*/ 242888 h 545307"/>
              <a:gd name="connsiteX5" fmla="*/ 878681 w 878688"/>
              <a:gd name="connsiteY5" fmla="*/ 278607 h 545307"/>
              <a:gd name="connsiteX6" fmla="*/ 773906 w 878688"/>
              <a:gd name="connsiteY6" fmla="*/ 311944 h 545307"/>
              <a:gd name="connsiteX7" fmla="*/ 773906 w 878688"/>
              <a:gd name="connsiteY7" fmla="*/ 545307 h 545307"/>
              <a:gd name="connsiteX8" fmla="*/ 419101 w 878688"/>
              <a:gd name="connsiteY8" fmla="*/ 545307 h 545307"/>
              <a:gd name="connsiteX9" fmla="*/ 385762 w 878688"/>
              <a:gd name="connsiteY9" fmla="*/ 440532 h 545307"/>
              <a:gd name="connsiteX10" fmla="*/ 352424 w 878688"/>
              <a:gd name="connsiteY10" fmla="*/ 545307 h 545307"/>
              <a:gd name="connsiteX11" fmla="*/ 0 w 878688"/>
              <a:gd name="connsiteY11" fmla="*/ 545307 h 545307"/>
              <a:gd name="connsiteX12" fmla="*/ 0 w 878688"/>
              <a:gd name="connsiteY12" fmla="*/ 0 h 545307"/>
              <a:gd name="connsiteX0" fmla="*/ 0 w 878688"/>
              <a:gd name="connsiteY0" fmla="*/ 0 h 545307"/>
              <a:gd name="connsiteX1" fmla="*/ 352424 w 878688"/>
              <a:gd name="connsiteY1" fmla="*/ 0 h 545307"/>
              <a:gd name="connsiteX2" fmla="*/ 380999 w 878688"/>
              <a:gd name="connsiteY2" fmla="*/ 0 h 545307"/>
              <a:gd name="connsiteX3" fmla="*/ 416718 w 878688"/>
              <a:gd name="connsiteY3" fmla="*/ 0 h 545307"/>
              <a:gd name="connsiteX4" fmla="*/ 773906 w 878688"/>
              <a:gd name="connsiteY4" fmla="*/ 0 h 545307"/>
              <a:gd name="connsiteX5" fmla="*/ 773906 w 878688"/>
              <a:gd name="connsiteY5" fmla="*/ 242888 h 545307"/>
              <a:gd name="connsiteX6" fmla="*/ 878681 w 878688"/>
              <a:gd name="connsiteY6" fmla="*/ 278607 h 545307"/>
              <a:gd name="connsiteX7" fmla="*/ 773906 w 878688"/>
              <a:gd name="connsiteY7" fmla="*/ 311944 h 545307"/>
              <a:gd name="connsiteX8" fmla="*/ 773906 w 878688"/>
              <a:gd name="connsiteY8" fmla="*/ 545307 h 545307"/>
              <a:gd name="connsiteX9" fmla="*/ 419101 w 878688"/>
              <a:gd name="connsiteY9" fmla="*/ 545307 h 545307"/>
              <a:gd name="connsiteX10" fmla="*/ 385762 w 878688"/>
              <a:gd name="connsiteY10" fmla="*/ 440532 h 545307"/>
              <a:gd name="connsiteX11" fmla="*/ 352424 w 878688"/>
              <a:gd name="connsiteY11" fmla="*/ 545307 h 545307"/>
              <a:gd name="connsiteX12" fmla="*/ 0 w 878688"/>
              <a:gd name="connsiteY12" fmla="*/ 545307 h 545307"/>
              <a:gd name="connsiteX13" fmla="*/ 0 w 878688"/>
              <a:gd name="connsiteY13" fmla="*/ 0 h 545307"/>
              <a:gd name="connsiteX0" fmla="*/ 0 w 878688"/>
              <a:gd name="connsiteY0" fmla="*/ 109538 h 654845"/>
              <a:gd name="connsiteX1" fmla="*/ 352424 w 878688"/>
              <a:gd name="connsiteY1" fmla="*/ 109538 h 654845"/>
              <a:gd name="connsiteX2" fmla="*/ 385761 w 878688"/>
              <a:gd name="connsiteY2" fmla="*/ 0 h 654845"/>
              <a:gd name="connsiteX3" fmla="*/ 416718 w 878688"/>
              <a:gd name="connsiteY3" fmla="*/ 109538 h 654845"/>
              <a:gd name="connsiteX4" fmla="*/ 773906 w 878688"/>
              <a:gd name="connsiteY4" fmla="*/ 109538 h 654845"/>
              <a:gd name="connsiteX5" fmla="*/ 773906 w 878688"/>
              <a:gd name="connsiteY5" fmla="*/ 352426 h 654845"/>
              <a:gd name="connsiteX6" fmla="*/ 878681 w 878688"/>
              <a:gd name="connsiteY6" fmla="*/ 388145 h 654845"/>
              <a:gd name="connsiteX7" fmla="*/ 773906 w 878688"/>
              <a:gd name="connsiteY7" fmla="*/ 421482 h 654845"/>
              <a:gd name="connsiteX8" fmla="*/ 773906 w 878688"/>
              <a:gd name="connsiteY8" fmla="*/ 654845 h 654845"/>
              <a:gd name="connsiteX9" fmla="*/ 419101 w 878688"/>
              <a:gd name="connsiteY9" fmla="*/ 654845 h 654845"/>
              <a:gd name="connsiteX10" fmla="*/ 385762 w 878688"/>
              <a:gd name="connsiteY10" fmla="*/ 550070 h 654845"/>
              <a:gd name="connsiteX11" fmla="*/ 352424 w 878688"/>
              <a:gd name="connsiteY11" fmla="*/ 654845 h 654845"/>
              <a:gd name="connsiteX12" fmla="*/ 0 w 878688"/>
              <a:gd name="connsiteY12" fmla="*/ 654845 h 654845"/>
              <a:gd name="connsiteX13" fmla="*/ 0 w 878688"/>
              <a:gd name="connsiteY13" fmla="*/ 109538 h 654845"/>
              <a:gd name="connsiteX0" fmla="*/ 0 w 878688"/>
              <a:gd name="connsiteY0" fmla="*/ 109685 h 654992"/>
              <a:gd name="connsiteX1" fmla="*/ 352424 w 878688"/>
              <a:gd name="connsiteY1" fmla="*/ 109685 h 654992"/>
              <a:gd name="connsiteX2" fmla="*/ 385761 w 878688"/>
              <a:gd name="connsiteY2" fmla="*/ 147 h 654992"/>
              <a:gd name="connsiteX3" fmla="*/ 416718 w 878688"/>
              <a:gd name="connsiteY3" fmla="*/ 109685 h 654992"/>
              <a:gd name="connsiteX4" fmla="*/ 773906 w 878688"/>
              <a:gd name="connsiteY4" fmla="*/ 109685 h 654992"/>
              <a:gd name="connsiteX5" fmla="*/ 773906 w 878688"/>
              <a:gd name="connsiteY5" fmla="*/ 352573 h 654992"/>
              <a:gd name="connsiteX6" fmla="*/ 878681 w 878688"/>
              <a:gd name="connsiteY6" fmla="*/ 388292 h 654992"/>
              <a:gd name="connsiteX7" fmla="*/ 773906 w 878688"/>
              <a:gd name="connsiteY7" fmla="*/ 421629 h 654992"/>
              <a:gd name="connsiteX8" fmla="*/ 773906 w 878688"/>
              <a:gd name="connsiteY8" fmla="*/ 654992 h 654992"/>
              <a:gd name="connsiteX9" fmla="*/ 419101 w 878688"/>
              <a:gd name="connsiteY9" fmla="*/ 654992 h 654992"/>
              <a:gd name="connsiteX10" fmla="*/ 385762 w 878688"/>
              <a:gd name="connsiteY10" fmla="*/ 550217 h 654992"/>
              <a:gd name="connsiteX11" fmla="*/ 352424 w 878688"/>
              <a:gd name="connsiteY11" fmla="*/ 654992 h 654992"/>
              <a:gd name="connsiteX12" fmla="*/ 0 w 878688"/>
              <a:gd name="connsiteY12" fmla="*/ 654992 h 654992"/>
              <a:gd name="connsiteX13" fmla="*/ 0 w 878688"/>
              <a:gd name="connsiteY13" fmla="*/ 109685 h 654992"/>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2881 w 881569"/>
              <a:gd name="connsiteY0" fmla="*/ 109563 h 654870"/>
              <a:gd name="connsiteX1" fmla="*/ 355305 w 881569"/>
              <a:gd name="connsiteY1" fmla="*/ 109563 h 654870"/>
              <a:gd name="connsiteX2" fmla="*/ 388642 w 881569"/>
              <a:gd name="connsiteY2" fmla="*/ 25 h 654870"/>
              <a:gd name="connsiteX3" fmla="*/ 419599 w 881569"/>
              <a:gd name="connsiteY3" fmla="*/ 109563 h 654870"/>
              <a:gd name="connsiteX4" fmla="*/ 776787 w 881569"/>
              <a:gd name="connsiteY4" fmla="*/ 109563 h 654870"/>
              <a:gd name="connsiteX5" fmla="*/ 776787 w 881569"/>
              <a:gd name="connsiteY5" fmla="*/ 352451 h 654870"/>
              <a:gd name="connsiteX6" fmla="*/ 881562 w 881569"/>
              <a:gd name="connsiteY6" fmla="*/ 388170 h 654870"/>
              <a:gd name="connsiteX7" fmla="*/ 776787 w 881569"/>
              <a:gd name="connsiteY7" fmla="*/ 421507 h 654870"/>
              <a:gd name="connsiteX8" fmla="*/ 776787 w 881569"/>
              <a:gd name="connsiteY8" fmla="*/ 654870 h 654870"/>
              <a:gd name="connsiteX9" fmla="*/ 421982 w 881569"/>
              <a:gd name="connsiteY9" fmla="*/ 654870 h 654870"/>
              <a:gd name="connsiteX10" fmla="*/ 388643 w 881569"/>
              <a:gd name="connsiteY10" fmla="*/ 550095 h 654870"/>
              <a:gd name="connsiteX11" fmla="*/ 355305 w 881569"/>
              <a:gd name="connsiteY11" fmla="*/ 654870 h 654870"/>
              <a:gd name="connsiteX12" fmla="*/ 2881 w 881569"/>
              <a:gd name="connsiteY12" fmla="*/ 654870 h 654870"/>
              <a:gd name="connsiteX13" fmla="*/ 0 w 881569"/>
              <a:gd name="connsiteY13" fmla="*/ 426269 h 654870"/>
              <a:gd name="connsiteX14" fmla="*/ 2881 w 881569"/>
              <a:gd name="connsiteY14"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5664 w 904854"/>
              <a:gd name="connsiteY14" fmla="*/ 350069 h 654870"/>
              <a:gd name="connsiteX15" fmla="*/ 26166 w 904854"/>
              <a:gd name="connsiteY15"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20902 w 904854"/>
              <a:gd name="connsiteY14" fmla="*/ 383406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6166 w 904854"/>
              <a:gd name="connsiteY0" fmla="*/ 109563 h 654870"/>
              <a:gd name="connsiteX1" fmla="*/ 378590 w 904854"/>
              <a:gd name="connsiteY1" fmla="*/ 109563 h 654870"/>
              <a:gd name="connsiteX2" fmla="*/ 411927 w 904854"/>
              <a:gd name="connsiteY2" fmla="*/ 25 h 654870"/>
              <a:gd name="connsiteX3" fmla="*/ 442884 w 904854"/>
              <a:gd name="connsiteY3" fmla="*/ 109563 h 654870"/>
              <a:gd name="connsiteX4" fmla="*/ 800072 w 904854"/>
              <a:gd name="connsiteY4" fmla="*/ 109563 h 654870"/>
              <a:gd name="connsiteX5" fmla="*/ 800072 w 904854"/>
              <a:gd name="connsiteY5" fmla="*/ 352451 h 654870"/>
              <a:gd name="connsiteX6" fmla="*/ 904847 w 904854"/>
              <a:gd name="connsiteY6" fmla="*/ 388170 h 654870"/>
              <a:gd name="connsiteX7" fmla="*/ 800072 w 904854"/>
              <a:gd name="connsiteY7" fmla="*/ 421507 h 654870"/>
              <a:gd name="connsiteX8" fmla="*/ 800072 w 904854"/>
              <a:gd name="connsiteY8" fmla="*/ 654870 h 654870"/>
              <a:gd name="connsiteX9" fmla="*/ 445267 w 904854"/>
              <a:gd name="connsiteY9" fmla="*/ 654870 h 654870"/>
              <a:gd name="connsiteX10" fmla="*/ 411928 w 904854"/>
              <a:gd name="connsiteY10" fmla="*/ 550095 h 654870"/>
              <a:gd name="connsiteX11" fmla="*/ 378590 w 904854"/>
              <a:gd name="connsiteY11" fmla="*/ 654870 h 654870"/>
              <a:gd name="connsiteX12" fmla="*/ 26166 w 904854"/>
              <a:gd name="connsiteY12" fmla="*/ 654870 h 654870"/>
              <a:gd name="connsiteX13" fmla="*/ 23285 w 904854"/>
              <a:gd name="connsiteY13" fmla="*/ 426269 h 654870"/>
              <a:gd name="connsiteX14" fmla="*/ 128058 w 904854"/>
              <a:gd name="connsiteY14" fmla="*/ 385788 h 654870"/>
              <a:gd name="connsiteX15" fmla="*/ 25664 w 904854"/>
              <a:gd name="connsiteY15" fmla="*/ 350069 h 654870"/>
              <a:gd name="connsiteX16" fmla="*/ 26166 w 904854"/>
              <a:gd name="connsiteY16" fmla="*/ 109563 h 654870"/>
              <a:gd name="connsiteX0" fmla="*/ 2887 w 881575"/>
              <a:gd name="connsiteY0" fmla="*/ 109563 h 654870"/>
              <a:gd name="connsiteX1" fmla="*/ 355311 w 881575"/>
              <a:gd name="connsiteY1" fmla="*/ 109563 h 654870"/>
              <a:gd name="connsiteX2" fmla="*/ 388648 w 881575"/>
              <a:gd name="connsiteY2" fmla="*/ 25 h 654870"/>
              <a:gd name="connsiteX3" fmla="*/ 419605 w 881575"/>
              <a:gd name="connsiteY3" fmla="*/ 109563 h 654870"/>
              <a:gd name="connsiteX4" fmla="*/ 776793 w 881575"/>
              <a:gd name="connsiteY4" fmla="*/ 109563 h 654870"/>
              <a:gd name="connsiteX5" fmla="*/ 776793 w 881575"/>
              <a:gd name="connsiteY5" fmla="*/ 352451 h 654870"/>
              <a:gd name="connsiteX6" fmla="*/ 881568 w 881575"/>
              <a:gd name="connsiteY6" fmla="*/ 388170 h 654870"/>
              <a:gd name="connsiteX7" fmla="*/ 776793 w 881575"/>
              <a:gd name="connsiteY7" fmla="*/ 421507 h 654870"/>
              <a:gd name="connsiteX8" fmla="*/ 776793 w 881575"/>
              <a:gd name="connsiteY8" fmla="*/ 654870 h 654870"/>
              <a:gd name="connsiteX9" fmla="*/ 421988 w 881575"/>
              <a:gd name="connsiteY9" fmla="*/ 654870 h 654870"/>
              <a:gd name="connsiteX10" fmla="*/ 388649 w 881575"/>
              <a:gd name="connsiteY10" fmla="*/ 550095 h 654870"/>
              <a:gd name="connsiteX11" fmla="*/ 355311 w 881575"/>
              <a:gd name="connsiteY11" fmla="*/ 654870 h 654870"/>
              <a:gd name="connsiteX12" fmla="*/ 2887 w 881575"/>
              <a:gd name="connsiteY12" fmla="*/ 654870 h 654870"/>
              <a:gd name="connsiteX13" fmla="*/ 6 w 881575"/>
              <a:gd name="connsiteY13" fmla="*/ 426269 h 654870"/>
              <a:gd name="connsiteX14" fmla="*/ 104779 w 881575"/>
              <a:gd name="connsiteY14" fmla="*/ 385788 h 654870"/>
              <a:gd name="connsiteX15" fmla="*/ 2385 w 881575"/>
              <a:gd name="connsiteY15" fmla="*/ 350069 h 654870"/>
              <a:gd name="connsiteX16" fmla="*/ 2887 w 881575"/>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1826 w 880514"/>
              <a:gd name="connsiteY0" fmla="*/ 109563 h 654870"/>
              <a:gd name="connsiteX1" fmla="*/ 354250 w 880514"/>
              <a:gd name="connsiteY1" fmla="*/ 109563 h 654870"/>
              <a:gd name="connsiteX2" fmla="*/ 387587 w 880514"/>
              <a:gd name="connsiteY2" fmla="*/ 25 h 654870"/>
              <a:gd name="connsiteX3" fmla="*/ 418544 w 880514"/>
              <a:gd name="connsiteY3" fmla="*/ 109563 h 654870"/>
              <a:gd name="connsiteX4" fmla="*/ 775732 w 880514"/>
              <a:gd name="connsiteY4" fmla="*/ 109563 h 654870"/>
              <a:gd name="connsiteX5" fmla="*/ 775732 w 880514"/>
              <a:gd name="connsiteY5" fmla="*/ 352451 h 654870"/>
              <a:gd name="connsiteX6" fmla="*/ 880507 w 880514"/>
              <a:gd name="connsiteY6" fmla="*/ 388170 h 654870"/>
              <a:gd name="connsiteX7" fmla="*/ 775732 w 880514"/>
              <a:gd name="connsiteY7" fmla="*/ 421507 h 654870"/>
              <a:gd name="connsiteX8" fmla="*/ 775732 w 880514"/>
              <a:gd name="connsiteY8" fmla="*/ 654870 h 654870"/>
              <a:gd name="connsiteX9" fmla="*/ 420927 w 880514"/>
              <a:gd name="connsiteY9" fmla="*/ 654870 h 654870"/>
              <a:gd name="connsiteX10" fmla="*/ 387588 w 880514"/>
              <a:gd name="connsiteY10" fmla="*/ 550095 h 654870"/>
              <a:gd name="connsiteX11" fmla="*/ 354250 w 880514"/>
              <a:gd name="connsiteY11" fmla="*/ 654870 h 654870"/>
              <a:gd name="connsiteX12" fmla="*/ 1826 w 880514"/>
              <a:gd name="connsiteY12" fmla="*/ 654870 h 654870"/>
              <a:gd name="connsiteX13" fmla="*/ 1326 w 880514"/>
              <a:gd name="connsiteY13" fmla="*/ 426269 h 654870"/>
              <a:gd name="connsiteX14" fmla="*/ 103718 w 880514"/>
              <a:gd name="connsiteY14" fmla="*/ 385788 h 654870"/>
              <a:gd name="connsiteX15" fmla="*/ 1324 w 880514"/>
              <a:gd name="connsiteY15" fmla="*/ 350069 h 654870"/>
              <a:gd name="connsiteX16" fmla="*/ 1826 w 880514"/>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86531 w 879457"/>
              <a:gd name="connsiteY10" fmla="*/ 550095 h 654870"/>
              <a:gd name="connsiteX11" fmla="*/ 353193 w 879457"/>
              <a:gd name="connsiteY11" fmla="*/ 654870 h 654870"/>
              <a:gd name="connsiteX12" fmla="*/ 769 w 879457"/>
              <a:gd name="connsiteY12" fmla="*/ 654870 h 654870"/>
              <a:gd name="connsiteX13" fmla="*/ 269 w 879457"/>
              <a:gd name="connsiteY13" fmla="*/ 426269 h 654870"/>
              <a:gd name="connsiteX14" fmla="*/ 102661 w 879457"/>
              <a:gd name="connsiteY14" fmla="*/ 385788 h 654870"/>
              <a:gd name="connsiteX15" fmla="*/ 267 w 879457"/>
              <a:gd name="connsiteY15" fmla="*/ 350069 h 654870"/>
              <a:gd name="connsiteX16" fmla="*/ 769 w 879457"/>
              <a:gd name="connsiteY16" fmla="*/ 109563 h 654870"/>
              <a:gd name="connsiteX0" fmla="*/ 769 w 879457"/>
              <a:gd name="connsiteY0" fmla="*/ 109563 h 654870"/>
              <a:gd name="connsiteX1" fmla="*/ 353193 w 879457"/>
              <a:gd name="connsiteY1" fmla="*/ 109563 h 654870"/>
              <a:gd name="connsiteX2" fmla="*/ 386530 w 879457"/>
              <a:gd name="connsiteY2" fmla="*/ 25 h 654870"/>
              <a:gd name="connsiteX3" fmla="*/ 417487 w 879457"/>
              <a:gd name="connsiteY3" fmla="*/ 109563 h 654870"/>
              <a:gd name="connsiteX4" fmla="*/ 774675 w 879457"/>
              <a:gd name="connsiteY4" fmla="*/ 109563 h 654870"/>
              <a:gd name="connsiteX5" fmla="*/ 774675 w 879457"/>
              <a:gd name="connsiteY5" fmla="*/ 352451 h 654870"/>
              <a:gd name="connsiteX6" fmla="*/ 879450 w 879457"/>
              <a:gd name="connsiteY6" fmla="*/ 388170 h 654870"/>
              <a:gd name="connsiteX7" fmla="*/ 774675 w 879457"/>
              <a:gd name="connsiteY7" fmla="*/ 421507 h 654870"/>
              <a:gd name="connsiteX8" fmla="*/ 774675 w 879457"/>
              <a:gd name="connsiteY8" fmla="*/ 654870 h 654870"/>
              <a:gd name="connsiteX9" fmla="*/ 419870 w 879457"/>
              <a:gd name="connsiteY9" fmla="*/ 654870 h 654870"/>
              <a:gd name="connsiteX10" fmla="*/ 386531 w 879457"/>
              <a:gd name="connsiteY10" fmla="*/ 550095 h 654870"/>
              <a:gd name="connsiteX11" fmla="*/ 353193 w 879457"/>
              <a:gd name="connsiteY11" fmla="*/ 654870 h 654870"/>
              <a:gd name="connsiteX12" fmla="*/ 769 w 879457"/>
              <a:gd name="connsiteY12" fmla="*/ 654870 h 654870"/>
              <a:gd name="connsiteX13" fmla="*/ 269 w 879457"/>
              <a:gd name="connsiteY13" fmla="*/ 426269 h 654870"/>
              <a:gd name="connsiteX14" fmla="*/ 267 w 879457"/>
              <a:gd name="connsiteY14" fmla="*/ 350069 h 654870"/>
              <a:gd name="connsiteX15" fmla="*/ 769 w 879457"/>
              <a:gd name="connsiteY15" fmla="*/ 109563 h 654870"/>
              <a:gd name="connsiteX0" fmla="*/ 26272 w 904960"/>
              <a:gd name="connsiteY0" fmla="*/ 109563 h 654870"/>
              <a:gd name="connsiteX1" fmla="*/ 378696 w 904960"/>
              <a:gd name="connsiteY1" fmla="*/ 109563 h 654870"/>
              <a:gd name="connsiteX2" fmla="*/ 412033 w 904960"/>
              <a:gd name="connsiteY2" fmla="*/ 25 h 654870"/>
              <a:gd name="connsiteX3" fmla="*/ 442990 w 904960"/>
              <a:gd name="connsiteY3" fmla="*/ 109563 h 654870"/>
              <a:gd name="connsiteX4" fmla="*/ 800178 w 904960"/>
              <a:gd name="connsiteY4" fmla="*/ 109563 h 654870"/>
              <a:gd name="connsiteX5" fmla="*/ 800178 w 904960"/>
              <a:gd name="connsiteY5" fmla="*/ 352451 h 654870"/>
              <a:gd name="connsiteX6" fmla="*/ 904953 w 904960"/>
              <a:gd name="connsiteY6" fmla="*/ 388170 h 654870"/>
              <a:gd name="connsiteX7" fmla="*/ 800178 w 904960"/>
              <a:gd name="connsiteY7" fmla="*/ 421507 h 654870"/>
              <a:gd name="connsiteX8" fmla="*/ 800178 w 904960"/>
              <a:gd name="connsiteY8" fmla="*/ 654870 h 654870"/>
              <a:gd name="connsiteX9" fmla="*/ 445373 w 904960"/>
              <a:gd name="connsiteY9" fmla="*/ 654870 h 654870"/>
              <a:gd name="connsiteX10" fmla="*/ 412034 w 904960"/>
              <a:gd name="connsiteY10" fmla="*/ 550095 h 654870"/>
              <a:gd name="connsiteX11" fmla="*/ 378696 w 904960"/>
              <a:gd name="connsiteY11" fmla="*/ 654870 h 654870"/>
              <a:gd name="connsiteX12" fmla="*/ 26272 w 904960"/>
              <a:gd name="connsiteY12" fmla="*/ 654870 h 654870"/>
              <a:gd name="connsiteX13" fmla="*/ 25772 w 904960"/>
              <a:gd name="connsiteY13" fmla="*/ 426269 h 654870"/>
              <a:gd name="connsiteX14" fmla="*/ 26272 w 904960"/>
              <a:gd name="connsiteY14"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15969 w 894657"/>
              <a:gd name="connsiteY0" fmla="*/ 109563 h 654870"/>
              <a:gd name="connsiteX1" fmla="*/ 368393 w 894657"/>
              <a:gd name="connsiteY1" fmla="*/ 109563 h 654870"/>
              <a:gd name="connsiteX2" fmla="*/ 401730 w 894657"/>
              <a:gd name="connsiteY2" fmla="*/ 25 h 654870"/>
              <a:gd name="connsiteX3" fmla="*/ 432687 w 894657"/>
              <a:gd name="connsiteY3" fmla="*/ 109563 h 654870"/>
              <a:gd name="connsiteX4" fmla="*/ 789875 w 894657"/>
              <a:gd name="connsiteY4" fmla="*/ 109563 h 654870"/>
              <a:gd name="connsiteX5" fmla="*/ 789875 w 894657"/>
              <a:gd name="connsiteY5" fmla="*/ 352451 h 654870"/>
              <a:gd name="connsiteX6" fmla="*/ 894650 w 894657"/>
              <a:gd name="connsiteY6" fmla="*/ 388170 h 654870"/>
              <a:gd name="connsiteX7" fmla="*/ 789875 w 894657"/>
              <a:gd name="connsiteY7" fmla="*/ 421507 h 654870"/>
              <a:gd name="connsiteX8" fmla="*/ 789875 w 894657"/>
              <a:gd name="connsiteY8" fmla="*/ 654870 h 654870"/>
              <a:gd name="connsiteX9" fmla="*/ 435070 w 894657"/>
              <a:gd name="connsiteY9" fmla="*/ 654870 h 654870"/>
              <a:gd name="connsiteX10" fmla="*/ 401731 w 894657"/>
              <a:gd name="connsiteY10" fmla="*/ 550095 h 654870"/>
              <a:gd name="connsiteX11" fmla="*/ 368393 w 894657"/>
              <a:gd name="connsiteY11" fmla="*/ 654870 h 654870"/>
              <a:gd name="connsiteX12" fmla="*/ 15969 w 894657"/>
              <a:gd name="connsiteY12" fmla="*/ 654870 h 654870"/>
              <a:gd name="connsiteX13" fmla="*/ 15969 w 894657"/>
              <a:gd name="connsiteY13" fmla="*/ 109563 h 654870"/>
              <a:gd name="connsiteX0" fmla="*/ 25294 w 903982"/>
              <a:gd name="connsiteY0" fmla="*/ 109563 h 654870"/>
              <a:gd name="connsiteX1" fmla="*/ 377718 w 903982"/>
              <a:gd name="connsiteY1" fmla="*/ 109563 h 654870"/>
              <a:gd name="connsiteX2" fmla="*/ 411055 w 903982"/>
              <a:gd name="connsiteY2" fmla="*/ 25 h 654870"/>
              <a:gd name="connsiteX3" fmla="*/ 442012 w 903982"/>
              <a:gd name="connsiteY3" fmla="*/ 109563 h 654870"/>
              <a:gd name="connsiteX4" fmla="*/ 799200 w 903982"/>
              <a:gd name="connsiteY4" fmla="*/ 109563 h 654870"/>
              <a:gd name="connsiteX5" fmla="*/ 799200 w 903982"/>
              <a:gd name="connsiteY5" fmla="*/ 352451 h 654870"/>
              <a:gd name="connsiteX6" fmla="*/ 903975 w 903982"/>
              <a:gd name="connsiteY6" fmla="*/ 388170 h 654870"/>
              <a:gd name="connsiteX7" fmla="*/ 799200 w 903982"/>
              <a:gd name="connsiteY7" fmla="*/ 421507 h 654870"/>
              <a:gd name="connsiteX8" fmla="*/ 799200 w 903982"/>
              <a:gd name="connsiteY8" fmla="*/ 654870 h 654870"/>
              <a:gd name="connsiteX9" fmla="*/ 444395 w 903982"/>
              <a:gd name="connsiteY9" fmla="*/ 654870 h 654870"/>
              <a:gd name="connsiteX10" fmla="*/ 411056 w 903982"/>
              <a:gd name="connsiteY10" fmla="*/ 550095 h 654870"/>
              <a:gd name="connsiteX11" fmla="*/ 377718 w 903982"/>
              <a:gd name="connsiteY11" fmla="*/ 654870 h 654870"/>
              <a:gd name="connsiteX12" fmla="*/ 25294 w 903982"/>
              <a:gd name="connsiteY12" fmla="*/ 654870 h 654870"/>
              <a:gd name="connsiteX13" fmla="*/ 25294 w 903982"/>
              <a:gd name="connsiteY13" fmla="*/ 109563 h 654870"/>
              <a:gd name="connsiteX0" fmla="*/ 0 w 878688"/>
              <a:gd name="connsiteY0" fmla="*/ 109563 h 654870"/>
              <a:gd name="connsiteX1" fmla="*/ 352424 w 878688"/>
              <a:gd name="connsiteY1" fmla="*/ 109563 h 654870"/>
              <a:gd name="connsiteX2" fmla="*/ 385761 w 878688"/>
              <a:gd name="connsiteY2" fmla="*/ 25 h 654870"/>
              <a:gd name="connsiteX3" fmla="*/ 416718 w 878688"/>
              <a:gd name="connsiteY3" fmla="*/ 109563 h 654870"/>
              <a:gd name="connsiteX4" fmla="*/ 773906 w 878688"/>
              <a:gd name="connsiteY4" fmla="*/ 109563 h 654870"/>
              <a:gd name="connsiteX5" fmla="*/ 773906 w 878688"/>
              <a:gd name="connsiteY5" fmla="*/ 352451 h 654870"/>
              <a:gd name="connsiteX6" fmla="*/ 878681 w 878688"/>
              <a:gd name="connsiteY6" fmla="*/ 388170 h 654870"/>
              <a:gd name="connsiteX7" fmla="*/ 773906 w 878688"/>
              <a:gd name="connsiteY7" fmla="*/ 421507 h 654870"/>
              <a:gd name="connsiteX8" fmla="*/ 773906 w 878688"/>
              <a:gd name="connsiteY8" fmla="*/ 654870 h 654870"/>
              <a:gd name="connsiteX9" fmla="*/ 419101 w 878688"/>
              <a:gd name="connsiteY9" fmla="*/ 654870 h 654870"/>
              <a:gd name="connsiteX10" fmla="*/ 385762 w 878688"/>
              <a:gd name="connsiteY10" fmla="*/ 550095 h 654870"/>
              <a:gd name="connsiteX11" fmla="*/ 352424 w 878688"/>
              <a:gd name="connsiteY11" fmla="*/ 654870 h 654870"/>
              <a:gd name="connsiteX12" fmla="*/ 0 w 878688"/>
              <a:gd name="connsiteY12" fmla="*/ 654870 h 654870"/>
              <a:gd name="connsiteX13" fmla="*/ 0 w 878688"/>
              <a:gd name="connsiteY13" fmla="*/ 109563 h 654870"/>
              <a:gd name="connsiteX0" fmla="*/ 974 w 879662"/>
              <a:gd name="connsiteY0" fmla="*/ 109563 h 654870"/>
              <a:gd name="connsiteX1" fmla="*/ 353398 w 879662"/>
              <a:gd name="connsiteY1" fmla="*/ 109563 h 654870"/>
              <a:gd name="connsiteX2" fmla="*/ 386735 w 879662"/>
              <a:gd name="connsiteY2" fmla="*/ 25 h 654870"/>
              <a:gd name="connsiteX3" fmla="*/ 417692 w 879662"/>
              <a:gd name="connsiteY3" fmla="*/ 109563 h 654870"/>
              <a:gd name="connsiteX4" fmla="*/ 774880 w 879662"/>
              <a:gd name="connsiteY4" fmla="*/ 109563 h 654870"/>
              <a:gd name="connsiteX5" fmla="*/ 774880 w 879662"/>
              <a:gd name="connsiteY5" fmla="*/ 352451 h 654870"/>
              <a:gd name="connsiteX6" fmla="*/ 879655 w 879662"/>
              <a:gd name="connsiteY6" fmla="*/ 388170 h 654870"/>
              <a:gd name="connsiteX7" fmla="*/ 774880 w 879662"/>
              <a:gd name="connsiteY7" fmla="*/ 421507 h 654870"/>
              <a:gd name="connsiteX8" fmla="*/ 774880 w 879662"/>
              <a:gd name="connsiteY8" fmla="*/ 654870 h 654870"/>
              <a:gd name="connsiteX9" fmla="*/ 420075 w 879662"/>
              <a:gd name="connsiteY9" fmla="*/ 654870 h 654870"/>
              <a:gd name="connsiteX10" fmla="*/ 386736 w 879662"/>
              <a:gd name="connsiteY10" fmla="*/ 550095 h 654870"/>
              <a:gd name="connsiteX11" fmla="*/ 353398 w 879662"/>
              <a:gd name="connsiteY11" fmla="*/ 654870 h 654870"/>
              <a:gd name="connsiteX12" fmla="*/ 974 w 879662"/>
              <a:gd name="connsiteY12" fmla="*/ 654870 h 654870"/>
              <a:gd name="connsiteX13" fmla="*/ 974 w 879662"/>
              <a:gd name="connsiteY13" fmla="*/ 109563 h 654870"/>
              <a:gd name="connsiteX0" fmla="*/ 974 w 879662"/>
              <a:gd name="connsiteY0" fmla="*/ 109563 h 654870"/>
              <a:gd name="connsiteX1" fmla="*/ 353398 w 879662"/>
              <a:gd name="connsiteY1" fmla="*/ 109563 h 654870"/>
              <a:gd name="connsiteX2" fmla="*/ 386735 w 879662"/>
              <a:gd name="connsiteY2" fmla="*/ 25 h 654870"/>
              <a:gd name="connsiteX3" fmla="*/ 417692 w 879662"/>
              <a:gd name="connsiteY3" fmla="*/ 109563 h 654870"/>
              <a:gd name="connsiteX4" fmla="*/ 774880 w 879662"/>
              <a:gd name="connsiteY4" fmla="*/ 109563 h 654870"/>
              <a:gd name="connsiteX5" fmla="*/ 774880 w 879662"/>
              <a:gd name="connsiteY5" fmla="*/ 352451 h 654870"/>
              <a:gd name="connsiteX6" fmla="*/ 879655 w 879662"/>
              <a:gd name="connsiteY6" fmla="*/ 388170 h 654870"/>
              <a:gd name="connsiteX7" fmla="*/ 774880 w 879662"/>
              <a:gd name="connsiteY7" fmla="*/ 421507 h 654870"/>
              <a:gd name="connsiteX8" fmla="*/ 774880 w 879662"/>
              <a:gd name="connsiteY8" fmla="*/ 654870 h 654870"/>
              <a:gd name="connsiteX9" fmla="*/ 420075 w 879662"/>
              <a:gd name="connsiteY9" fmla="*/ 654870 h 654870"/>
              <a:gd name="connsiteX10" fmla="*/ 353398 w 879662"/>
              <a:gd name="connsiteY10" fmla="*/ 654870 h 654870"/>
              <a:gd name="connsiteX11" fmla="*/ 974 w 879662"/>
              <a:gd name="connsiteY11" fmla="*/ 654870 h 654870"/>
              <a:gd name="connsiteX12" fmla="*/ 974 w 879662"/>
              <a:gd name="connsiteY12" fmla="*/ 109563 h 654870"/>
              <a:gd name="connsiteX0" fmla="*/ 974 w 879662"/>
              <a:gd name="connsiteY0" fmla="*/ 109563 h 654870"/>
              <a:gd name="connsiteX1" fmla="*/ 353398 w 879662"/>
              <a:gd name="connsiteY1" fmla="*/ 109563 h 654870"/>
              <a:gd name="connsiteX2" fmla="*/ 386735 w 879662"/>
              <a:gd name="connsiteY2" fmla="*/ 25 h 654870"/>
              <a:gd name="connsiteX3" fmla="*/ 417692 w 879662"/>
              <a:gd name="connsiteY3" fmla="*/ 109563 h 654870"/>
              <a:gd name="connsiteX4" fmla="*/ 774880 w 879662"/>
              <a:gd name="connsiteY4" fmla="*/ 109563 h 654870"/>
              <a:gd name="connsiteX5" fmla="*/ 774880 w 879662"/>
              <a:gd name="connsiteY5" fmla="*/ 352451 h 654870"/>
              <a:gd name="connsiteX6" fmla="*/ 879655 w 879662"/>
              <a:gd name="connsiteY6" fmla="*/ 388170 h 654870"/>
              <a:gd name="connsiteX7" fmla="*/ 774880 w 879662"/>
              <a:gd name="connsiteY7" fmla="*/ 421507 h 654870"/>
              <a:gd name="connsiteX8" fmla="*/ 774880 w 879662"/>
              <a:gd name="connsiteY8" fmla="*/ 654870 h 654870"/>
              <a:gd name="connsiteX9" fmla="*/ 420075 w 879662"/>
              <a:gd name="connsiteY9" fmla="*/ 654870 h 654870"/>
              <a:gd name="connsiteX10" fmla="*/ 974 w 879662"/>
              <a:gd name="connsiteY10" fmla="*/ 654870 h 654870"/>
              <a:gd name="connsiteX11" fmla="*/ 974 w 879662"/>
              <a:gd name="connsiteY11" fmla="*/ 109563 h 654870"/>
              <a:gd name="connsiteX0" fmla="*/ 974 w 879662"/>
              <a:gd name="connsiteY0" fmla="*/ 109563 h 654870"/>
              <a:gd name="connsiteX1" fmla="*/ 353398 w 879662"/>
              <a:gd name="connsiteY1" fmla="*/ 109563 h 654870"/>
              <a:gd name="connsiteX2" fmla="*/ 386735 w 879662"/>
              <a:gd name="connsiteY2" fmla="*/ 25 h 654870"/>
              <a:gd name="connsiteX3" fmla="*/ 417692 w 879662"/>
              <a:gd name="connsiteY3" fmla="*/ 109563 h 654870"/>
              <a:gd name="connsiteX4" fmla="*/ 774880 w 879662"/>
              <a:gd name="connsiteY4" fmla="*/ 109563 h 654870"/>
              <a:gd name="connsiteX5" fmla="*/ 774880 w 879662"/>
              <a:gd name="connsiteY5" fmla="*/ 352451 h 654870"/>
              <a:gd name="connsiteX6" fmla="*/ 879655 w 879662"/>
              <a:gd name="connsiteY6" fmla="*/ 388170 h 654870"/>
              <a:gd name="connsiteX7" fmla="*/ 774880 w 879662"/>
              <a:gd name="connsiteY7" fmla="*/ 421507 h 654870"/>
              <a:gd name="connsiteX8" fmla="*/ 774880 w 879662"/>
              <a:gd name="connsiteY8" fmla="*/ 654870 h 654870"/>
              <a:gd name="connsiteX9" fmla="*/ 974 w 879662"/>
              <a:gd name="connsiteY9" fmla="*/ 654870 h 654870"/>
              <a:gd name="connsiteX10" fmla="*/ 974 w 879662"/>
              <a:gd name="connsiteY10" fmla="*/ 109563 h 654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9662" h="654870">
                <a:moveTo>
                  <a:pt x="974" y="109563"/>
                </a:moveTo>
                <a:lnTo>
                  <a:pt x="353398" y="109563"/>
                </a:lnTo>
                <a:cubicBezTo>
                  <a:pt x="364510" y="73050"/>
                  <a:pt x="264498" y="1611"/>
                  <a:pt x="386735" y="25"/>
                </a:cubicBezTo>
                <a:cubicBezTo>
                  <a:pt x="508972" y="-1561"/>
                  <a:pt x="407373" y="73050"/>
                  <a:pt x="417692" y="109563"/>
                </a:cubicBezTo>
                <a:lnTo>
                  <a:pt x="774880" y="109563"/>
                </a:lnTo>
                <a:lnTo>
                  <a:pt x="774880" y="352451"/>
                </a:lnTo>
                <a:cubicBezTo>
                  <a:pt x="813774" y="364357"/>
                  <a:pt x="878861" y="276252"/>
                  <a:pt x="879655" y="388170"/>
                </a:cubicBezTo>
                <a:cubicBezTo>
                  <a:pt x="880449" y="500088"/>
                  <a:pt x="813774" y="410395"/>
                  <a:pt x="774880" y="421507"/>
                </a:cubicBezTo>
                <a:lnTo>
                  <a:pt x="774880" y="654870"/>
                </a:lnTo>
                <a:lnTo>
                  <a:pt x="974" y="654870"/>
                </a:lnTo>
                <a:cubicBezTo>
                  <a:pt x="4711" y="540084"/>
                  <a:pt x="-2496" y="300837"/>
                  <a:pt x="974" y="109563"/>
                </a:cubicBezTo>
                <a:close/>
              </a:path>
            </a:pathLst>
          </a:custGeom>
          <a:solidFill>
            <a:srgbClr val="FF0000">
              <a:alpha val="75000"/>
            </a:srgbClr>
          </a:solidFill>
          <a:ln w="9525" cap="flat" cmpd="sng" algn="ctr">
            <a:noFill/>
            <a:prstDash val="solid"/>
            <a:round/>
            <a:headEnd type="none" w="med" len="med"/>
            <a:tailEnd type="none" w="med" len="med"/>
          </a:ln>
          <a:effectLst/>
          <a:scene3d>
            <a:camera prst="orthographicFront"/>
            <a:lightRig rig="threePt" dir="t"/>
          </a:scene3d>
          <a:sp3d>
            <a:bevelT w="50800" h="50800" prst="angle"/>
          </a:sp3d>
          <a:extLst/>
        </p:spPr>
        <p:txBody>
          <a:bodyPr tIns="288000" rIns="432000" anchor="ctr" anchorCtr="1"/>
          <a:lstStyle/>
          <a:p>
            <a:pPr algn="ctr" eaLnBrk="0" hangingPunct="0">
              <a:defRPr/>
            </a:pPr>
            <a:r>
              <a:rPr lang="en-GB" sz="2400" dirty="0">
                <a:ea typeface="ＭＳ Ｐゴシック" pitchFamily="34" charset="-128"/>
                <a:cs typeface="+mn-cs"/>
              </a:rPr>
              <a:t>Regorafenib</a:t>
            </a:r>
          </a:p>
        </p:txBody>
      </p:sp>
    </p:spTree>
    <p:extLst>
      <p:ext uri="{BB962C8B-B14F-4D97-AF65-F5344CB8AC3E}">
        <p14:creationId xmlns:p14="http://schemas.microsoft.com/office/powerpoint/2010/main" val="1196746178"/>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028" y="191551"/>
            <a:ext cx="7769225" cy="1143000"/>
          </a:xfrm>
        </p:spPr>
        <p:txBody>
          <a:bodyPr/>
          <a:lstStyle/>
          <a:p>
            <a:pPr>
              <a:defRPr/>
            </a:pPr>
            <a:r>
              <a:rPr lang="en-US" dirty="0" smtClean="0"/>
              <a:t>ESMO Guidelines 2012</a:t>
            </a:r>
            <a:endParaRPr lang="en-US" dirty="0"/>
          </a:p>
        </p:txBody>
      </p:sp>
      <p:sp>
        <p:nvSpPr>
          <p:cNvPr id="59396" name="TextBox 5"/>
          <p:cNvSpPr txBox="1">
            <a:spLocks noChangeArrowheads="1"/>
          </p:cNvSpPr>
          <p:nvPr/>
        </p:nvSpPr>
        <p:spPr bwMode="auto">
          <a:xfrm>
            <a:off x="5403555" y="6391781"/>
            <a:ext cx="3590925" cy="369888"/>
          </a:xfrm>
          <a:prstGeom prst="rect">
            <a:avLst/>
          </a:prstGeom>
          <a:noFill/>
          <a:ln w="9525">
            <a:noFill/>
            <a:miter lim="800000"/>
            <a:headEnd/>
            <a:tailEnd/>
          </a:ln>
        </p:spPr>
        <p:txBody>
          <a:bodyPr wrap="none">
            <a:spAutoFit/>
          </a:bodyPr>
          <a:lstStyle/>
          <a:p>
            <a:pPr algn="ctr" eaLnBrk="0" hangingPunct="0"/>
            <a:r>
              <a:rPr lang="en-US" sz="1800" i="1" dirty="0" err="1"/>
              <a:t>Schmoll</a:t>
            </a:r>
            <a:r>
              <a:rPr lang="en-US" sz="1800" i="1" dirty="0"/>
              <a:t> et al., Ann </a:t>
            </a:r>
            <a:r>
              <a:rPr lang="en-US" sz="1800" i="1" dirty="0" err="1"/>
              <a:t>Oncol</a:t>
            </a:r>
            <a:r>
              <a:rPr lang="en-US" sz="1800" i="1" dirty="0"/>
              <a:t> 2012</a:t>
            </a:r>
          </a:p>
        </p:txBody>
      </p:sp>
      <p:pic>
        <p:nvPicPr>
          <p:cNvPr id="3" name="Picture 2" descr="Screen Shot 2013-01-03 at 08.18.1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30906"/>
            <a:ext cx="9144000" cy="5634000"/>
          </a:xfrm>
          <a:prstGeom prst="rect">
            <a:avLst/>
          </a:prstGeom>
        </p:spPr>
      </p:pic>
    </p:spTree>
    <p:extLst>
      <p:ext uri="{BB962C8B-B14F-4D97-AF65-F5344CB8AC3E}">
        <p14:creationId xmlns:p14="http://schemas.microsoft.com/office/powerpoint/2010/main" val="2306965903"/>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74374"/>
            <a:ext cx="7769225" cy="869950"/>
          </a:xfrm>
        </p:spPr>
        <p:txBody>
          <a:bodyPr/>
          <a:lstStyle/>
          <a:p>
            <a:pPr>
              <a:defRPr/>
            </a:pPr>
            <a:r>
              <a:rPr lang="en-US" dirty="0" smtClean="0"/>
              <a:t>2013 NCCN Guidelines</a:t>
            </a:r>
            <a:endParaRPr lang="en-US" dirty="0"/>
          </a:p>
        </p:txBody>
      </p:sp>
      <p:sp>
        <p:nvSpPr>
          <p:cNvPr id="6" name="TextBox 5"/>
          <p:cNvSpPr txBox="1"/>
          <p:nvPr/>
        </p:nvSpPr>
        <p:spPr>
          <a:xfrm>
            <a:off x="1837972" y="6427113"/>
            <a:ext cx="5420437" cy="430887"/>
          </a:xfrm>
          <a:prstGeom prst="rect">
            <a:avLst/>
          </a:prstGeom>
          <a:noFill/>
        </p:spPr>
        <p:txBody>
          <a:bodyPr wrap="none" rtlCol="0">
            <a:spAutoFit/>
          </a:bodyPr>
          <a:lstStyle/>
          <a:p>
            <a:r>
              <a:rPr lang="en-US" sz="2200" dirty="0" smtClean="0">
                <a:solidFill>
                  <a:srgbClr val="66FFFF"/>
                </a:solidFill>
              </a:rPr>
              <a:t>Three additional pages with algorithms</a:t>
            </a:r>
          </a:p>
        </p:txBody>
      </p:sp>
      <p:graphicFrame>
        <p:nvGraphicFramePr>
          <p:cNvPr id="8" name="Table 7"/>
          <p:cNvGraphicFramePr>
            <a:graphicFrameLocks noGrp="1"/>
          </p:cNvGraphicFramePr>
          <p:nvPr>
            <p:extLst>
              <p:ext uri="{D42A27DB-BD31-4B8C-83A1-F6EECF244321}">
                <p14:modId xmlns:p14="http://schemas.microsoft.com/office/powerpoint/2010/main" val="1927105217"/>
              </p:ext>
            </p:extLst>
          </p:nvPr>
        </p:nvGraphicFramePr>
        <p:xfrm>
          <a:off x="163443" y="1544982"/>
          <a:ext cx="1828800" cy="2879003"/>
        </p:xfrm>
        <a:graphic>
          <a:graphicData uri="http://schemas.openxmlformats.org/drawingml/2006/table">
            <a:tbl>
              <a:tblPr firstRow="1" bandRow="1">
                <a:tableStyleId>{5C22544A-7EE6-4342-B048-85BDC9FD1C3A}</a:tableStyleId>
              </a:tblPr>
              <a:tblGrid>
                <a:gridCol w="1828800"/>
              </a:tblGrid>
              <a:tr h="275677">
                <a:tc>
                  <a:txBody>
                    <a:bodyPr/>
                    <a:lstStyle/>
                    <a:p>
                      <a:pPr algn="ctr"/>
                      <a:r>
                        <a:rPr lang="en-US" sz="1600" dirty="0" smtClean="0"/>
                        <a:t>Initial therapy</a:t>
                      </a:r>
                      <a:endParaRPr lang="en-US" sz="1600" dirty="0"/>
                    </a:p>
                  </a:txBody>
                  <a:tcPr anchor="b">
                    <a:solidFill>
                      <a:srgbClr val="009ADA"/>
                    </a:solidFill>
                  </a:tcPr>
                </a:tc>
              </a:tr>
              <a:tr h="2543723">
                <a:tc>
                  <a:txBody>
                    <a:bodyPr/>
                    <a:lstStyle/>
                    <a:p>
                      <a:pPr marL="177800" indent="-177800">
                        <a:buFont typeface="Arial"/>
                        <a:buChar char="•"/>
                      </a:pPr>
                      <a:r>
                        <a:rPr lang="en-US" sz="1600" dirty="0" smtClean="0"/>
                        <a:t>FOLFOX ± </a:t>
                      </a:r>
                      <a:r>
                        <a:rPr lang="en-US" sz="1600" dirty="0" err="1" smtClean="0"/>
                        <a:t>bevacizumab</a:t>
                      </a:r>
                      <a:endParaRPr lang="en-US" sz="1600" dirty="0" smtClean="0"/>
                    </a:p>
                    <a:p>
                      <a:pPr marL="177800" indent="-177800">
                        <a:buFont typeface="Arial"/>
                        <a:buChar char="•"/>
                      </a:pPr>
                      <a:r>
                        <a:rPr lang="en-US" sz="1600" dirty="0" err="1" smtClean="0"/>
                        <a:t>CapeOX</a:t>
                      </a:r>
                      <a:r>
                        <a:rPr lang="en-US" sz="1600" dirty="0" smtClean="0"/>
                        <a:t> ± </a:t>
                      </a:r>
                      <a:r>
                        <a:rPr lang="en-US" sz="1600" dirty="0" err="1" smtClean="0"/>
                        <a:t>bevacizumab</a:t>
                      </a:r>
                      <a:endParaRPr lang="en-US" sz="1600" dirty="0" smtClean="0"/>
                    </a:p>
                    <a:p>
                      <a:pPr marL="177800" indent="-177800">
                        <a:buFont typeface="Arial"/>
                        <a:buChar char="•"/>
                      </a:pPr>
                      <a:r>
                        <a:rPr lang="en-US" sz="1600" dirty="0" smtClean="0"/>
                        <a:t>FOLFOX ± </a:t>
                      </a:r>
                      <a:r>
                        <a:rPr lang="en-US" sz="1600" dirty="0" err="1" smtClean="0"/>
                        <a:t>panitumumab</a:t>
                      </a:r>
                      <a:r>
                        <a:rPr lang="en-US" sz="1600" dirty="0" smtClean="0"/>
                        <a:t> (KRAS wild-type [WT] gene only)</a:t>
                      </a:r>
                      <a:endParaRPr lang="en-US" sz="1600" dirty="0"/>
                    </a:p>
                  </a:txBody>
                  <a:tcPr>
                    <a:solidFill>
                      <a:srgbClr val="C8E5FF"/>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659406076"/>
              </p:ext>
            </p:extLst>
          </p:nvPr>
        </p:nvGraphicFramePr>
        <p:xfrm>
          <a:off x="2144643" y="1544982"/>
          <a:ext cx="2286000" cy="4730342"/>
        </p:xfrm>
        <a:graphic>
          <a:graphicData uri="http://schemas.openxmlformats.org/drawingml/2006/table">
            <a:tbl>
              <a:tblPr firstRow="1" bandRow="1">
                <a:tableStyleId>{5C22544A-7EE6-4342-B048-85BDC9FD1C3A}</a:tableStyleId>
              </a:tblPr>
              <a:tblGrid>
                <a:gridCol w="2286000"/>
              </a:tblGrid>
              <a:tr h="537818">
                <a:tc>
                  <a:txBody>
                    <a:bodyPr/>
                    <a:lstStyle/>
                    <a:p>
                      <a:pPr algn="ctr">
                        <a:lnSpc>
                          <a:spcPct val="90000"/>
                        </a:lnSpc>
                        <a:spcBef>
                          <a:spcPts val="200"/>
                        </a:spcBef>
                      </a:pPr>
                      <a:r>
                        <a:rPr lang="en-US" sz="1600" dirty="0" smtClean="0"/>
                        <a:t>Therapy after first progression</a:t>
                      </a:r>
                      <a:endParaRPr lang="en-US" sz="1600" dirty="0"/>
                    </a:p>
                  </a:txBody>
                  <a:tcPr anchor="b">
                    <a:solidFill>
                      <a:srgbClr val="009ADA"/>
                    </a:solidFill>
                  </a:tcPr>
                </a:tc>
              </a:tr>
              <a:tr h="4192524">
                <a:tc>
                  <a:txBody>
                    <a:bodyPr/>
                    <a:lstStyle/>
                    <a:p>
                      <a:pPr marL="177800" indent="-177800">
                        <a:lnSpc>
                          <a:spcPct val="90000"/>
                        </a:lnSpc>
                        <a:spcBef>
                          <a:spcPts val="200"/>
                        </a:spcBef>
                        <a:buFont typeface="Arial"/>
                        <a:buChar char="•"/>
                      </a:pPr>
                      <a:r>
                        <a:rPr lang="en-US" sz="1600" dirty="0" smtClean="0"/>
                        <a:t>FOLFIRI ± </a:t>
                      </a:r>
                      <a:r>
                        <a:rPr lang="en-US" sz="1600" dirty="0" err="1" smtClean="0"/>
                        <a:t>bevacizumab</a:t>
                      </a:r>
                      <a:endParaRPr lang="en-US" sz="1600" dirty="0" smtClean="0"/>
                    </a:p>
                    <a:p>
                      <a:pPr marL="177800" indent="-177800">
                        <a:lnSpc>
                          <a:spcPct val="90000"/>
                        </a:lnSpc>
                        <a:spcBef>
                          <a:spcPts val="200"/>
                        </a:spcBef>
                        <a:buFont typeface="Arial"/>
                        <a:buChar char="•"/>
                      </a:pPr>
                      <a:r>
                        <a:rPr lang="en-US" sz="1600" dirty="0" smtClean="0"/>
                        <a:t>FOLFIRI ± </a:t>
                      </a:r>
                      <a:br>
                        <a:rPr lang="en-US" sz="1600" dirty="0" smtClean="0"/>
                      </a:br>
                      <a:r>
                        <a:rPr lang="en-US" sz="1600" dirty="0" err="1" smtClean="0"/>
                        <a:t>ziv-aflibercept</a:t>
                      </a:r>
                      <a:endParaRPr lang="en-US" sz="1600" dirty="0" smtClean="0"/>
                    </a:p>
                    <a:p>
                      <a:pPr marL="177800" indent="-177800">
                        <a:lnSpc>
                          <a:spcPct val="90000"/>
                        </a:lnSpc>
                        <a:spcBef>
                          <a:spcPts val="200"/>
                        </a:spcBef>
                        <a:buFont typeface="Arial"/>
                        <a:buChar char="•"/>
                      </a:pPr>
                      <a:r>
                        <a:rPr lang="en-US" sz="1600" dirty="0" err="1" smtClean="0"/>
                        <a:t>Irinotecan</a:t>
                      </a:r>
                      <a:r>
                        <a:rPr lang="en-US" sz="1600" dirty="0" smtClean="0"/>
                        <a:t> ± </a:t>
                      </a:r>
                      <a:r>
                        <a:rPr lang="en-US" sz="1600" dirty="0" err="1" smtClean="0"/>
                        <a:t>bevacizumab</a:t>
                      </a:r>
                      <a:endParaRPr lang="en-US" sz="1600" dirty="0" smtClean="0"/>
                    </a:p>
                    <a:p>
                      <a:pPr marL="177800" indent="-177800">
                        <a:lnSpc>
                          <a:spcPct val="90000"/>
                        </a:lnSpc>
                        <a:spcBef>
                          <a:spcPts val="200"/>
                        </a:spcBef>
                        <a:buFont typeface="Arial"/>
                        <a:buChar char="•"/>
                      </a:pPr>
                      <a:r>
                        <a:rPr lang="en-US" sz="1600" dirty="0" err="1" smtClean="0"/>
                        <a:t>Irinotecan</a:t>
                      </a:r>
                      <a:r>
                        <a:rPr lang="en-US" sz="1600" dirty="0" smtClean="0"/>
                        <a:t> ± </a:t>
                      </a:r>
                      <a:br>
                        <a:rPr lang="en-US" sz="1600" dirty="0" smtClean="0"/>
                      </a:br>
                      <a:r>
                        <a:rPr lang="en-US" sz="1600" dirty="0" err="1" smtClean="0"/>
                        <a:t>ziv-afibercept</a:t>
                      </a:r>
                      <a:endParaRPr lang="en-US" sz="1600" dirty="0" smtClean="0"/>
                    </a:p>
                    <a:p>
                      <a:pPr marL="177800" indent="-177800">
                        <a:lnSpc>
                          <a:spcPct val="90000"/>
                        </a:lnSpc>
                        <a:spcBef>
                          <a:spcPts val="200"/>
                        </a:spcBef>
                        <a:buFont typeface="Arial"/>
                        <a:buChar char="•"/>
                      </a:pPr>
                      <a:r>
                        <a:rPr lang="en-US" sz="1600" dirty="0" smtClean="0"/>
                        <a:t>FOLFIRI + (</a:t>
                      </a:r>
                      <a:r>
                        <a:rPr lang="en-US" sz="1600" dirty="0" err="1" smtClean="0"/>
                        <a:t>cetuximab</a:t>
                      </a:r>
                      <a:r>
                        <a:rPr lang="en-US" sz="1600" dirty="0" smtClean="0"/>
                        <a:t> or </a:t>
                      </a:r>
                      <a:r>
                        <a:rPr lang="en-US" sz="1600" dirty="0" err="1" smtClean="0"/>
                        <a:t>panitumumab</a:t>
                      </a:r>
                      <a:r>
                        <a:rPr lang="en-US" sz="1600" dirty="0" smtClean="0"/>
                        <a:t>) </a:t>
                      </a:r>
                      <a:br>
                        <a:rPr lang="en-US" sz="1600" dirty="0" smtClean="0"/>
                      </a:br>
                      <a:r>
                        <a:rPr lang="en-US" sz="1600" dirty="0" smtClean="0"/>
                        <a:t>(KRAS WT gene only)</a:t>
                      </a:r>
                    </a:p>
                    <a:p>
                      <a:pPr marL="177800" indent="-177800">
                        <a:lnSpc>
                          <a:spcPct val="90000"/>
                        </a:lnSpc>
                        <a:spcBef>
                          <a:spcPts val="200"/>
                        </a:spcBef>
                        <a:buFont typeface="Arial"/>
                        <a:buChar char="•"/>
                      </a:pPr>
                      <a:r>
                        <a:rPr lang="en-US" sz="1600" dirty="0" smtClean="0"/>
                        <a:t>(</a:t>
                      </a:r>
                      <a:r>
                        <a:rPr lang="en-US" sz="1600" dirty="0" err="1" smtClean="0"/>
                        <a:t>Cetuximab</a:t>
                      </a:r>
                      <a:r>
                        <a:rPr lang="en-US" sz="1600" dirty="0" smtClean="0"/>
                        <a:t> or </a:t>
                      </a:r>
                      <a:r>
                        <a:rPr lang="en-US" sz="1600" dirty="0" err="1" smtClean="0"/>
                        <a:t>panitumumab</a:t>
                      </a:r>
                      <a:r>
                        <a:rPr lang="en-US" sz="1600" dirty="0" smtClean="0"/>
                        <a:t>) </a:t>
                      </a:r>
                      <a:br>
                        <a:rPr lang="en-US" sz="1600" dirty="0" smtClean="0"/>
                      </a:br>
                      <a:r>
                        <a:rPr lang="en-US" sz="1600" dirty="0" smtClean="0"/>
                        <a:t>(KRAS WT gene only) </a:t>
                      </a:r>
                      <a:br>
                        <a:rPr lang="en-US" sz="1600" dirty="0" smtClean="0"/>
                      </a:br>
                      <a:r>
                        <a:rPr lang="en-US" sz="1600" dirty="0" smtClean="0"/>
                        <a:t>+ </a:t>
                      </a:r>
                      <a:r>
                        <a:rPr lang="en-US" sz="1600" dirty="0" err="1" smtClean="0"/>
                        <a:t>irinotecan</a:t>
                      </a:r>
                      <a:endParaRPr lang="en-US" sz="1600" dirty="0" smtClean="0"/>
                    </a:p>
                  </a:txBody>
                  <a:tcPr>
                    <a:solidFill>
                      <a:srgbClr val="C8E5FF"/>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397303614"/>
              </p:ext>
            </p:extLst>
          </p:nvPr>
        </p:nvGraphicFramePr>
        <p:xfrm>
          <a:off x="4583043" y="1544982"/>
          <a:ext cx="2209800" cy="4737871"/>
        </p:xfrm>
        <a:graphic>
          <a:graphicData uri="http://schemas.openxmlformats.org/drawingml/2006/table">
            <a:tbl>
              <a:tblPr firstRow="1" bandRow="1">
                <a:tableStyleId>{5C22544A-7EE6-4342-B048-85BDC9FD1C3A}</a:tableStyleId>
              </a:tblPr>
              <a:tblGrid>
                <a:gridCol w="2209800"/>
              </a:tblGrid>
              <a:tr h="487018">
                <a:tc>
                  <a:txBody>
                    <a:bodyPr/>
                    <a:lstStyle/>
                    <a:p>
                      <a:pPr algn="ctr">
                        <a:lnSpc>
                          <a:spcPct val="90000"/>
                        </a:lnSpc>
                      </a:pPr>
                      <a:r>
                        <a:rPr lang="en-US" sz="1600" dirty="0" smtClean="0"/>
                        <a:t>Therapy after second progression</a:t>
                      </a:r>
                      <a:endParaRPr lang="en-US" sz="1600" dirty="0"/>
                    </a:p>
                  </a:txBody>
                  <a:tcPr anchor="b">
                    <a:solidFill>
                      <a:srgbClr val="009ADA"/>
                    </a:solidFill>
                  </a:tcPr>
                </a:tc>
              </a:tr>
              <a:tr h="4207520">
                <a:tc>
                  <a:txBody>
                    <a:bodyPr/>
                    <a:lstStyle/>
                    <a:p>
                      <a:pPr marL="176213" indent="-176213">
                        <a:buFont typeface="Arial"/>
                        <a:buChar char="•"/>
                      </a:pPr>
                      <a:r>
                        <a:rPr lang="en-US" sz="1600" baseline="0" dirty="0" smtClean="0"/>
                        <a:t>(</a:t>
                      </a:r>
                      <a:r>
                        <a:rPr lang="en-US" sz="1600" baseline="0" dirty="0" err="1" smtClean="0"/>
                        <a:t>Cetuximab</a:t>
                      </a:r>
                      <a:r>
                        <a:rPr lang="en-US" sz="1600" baseline="0" dirty="0" smtClean="0"/>
                        <a:t> or </a:t>
                      </a:r>
                      <a:r>
                        <a:rPr lang="en-US" sz="1600" baseline="0" dirty="0" err="1" smtClean="0"/>
                        <a:t>panitumumab</a:t>
                      </a:r>
                      <a:r>
                        <a:rPr lang="en-US" sz="1600" baseline="0" dirty="0" smtClean="0"/>
                        <a:t>) (KRAS WT gene only) + </a:t>
                      </a:r>
                      <a:r>
                        <a:rPr lang="en-US" sz="1600" baseline="0" dirty="0" err="1" smtClean="0"/>
                        <a:t>irinotecan</a:t>
                      </a:r>
                      <a:r>
                        <a:rPr lang="en-US" sz="1600" baseline="0" dirty="0" smtClean="0"/>
                        <a:t>; for patients not able to tolerate combination, consider single agent (</a:t>
                      </a:r>
                      <a:r>
                        <a:rPr lang="en-US" sz="1600" baseline="0" dirty="0" err="1" smtClean="0"/>
                        <a:t>cetuximab</a:t>
                      </a:r>
                      <a:r>
                        <a:rPr lang="en-US" sz="1600" baseline="0" dirty="0" smtClean="0"/>
                        <a:t> or </a:t>
                      </a:r>
                      <a:r>
                        <a:rPr lang="en-US" sz="1600" baseline="0" dirty="0" err="1" smtClean="0"/>
                        <a:t>panitumumab</a:t>
                      </a:r>
                      <a:r>
                        <a:rPr lang="en-US" sz="1600" baseline="0" dirty="0" smtClean="0"/>
                        <a:t>) (KRAS WT gene only) or </a:t>
                      </a:r>
                      <a:r>
                        <a:rPr lang="en-US" sz="1600" u="sng" baseline="0" dirty="0" err="1" smtClean="0"/>
                        <a:t>regorafenib</a:t>
                      </a:r>
                      <a:r>
                        <a:rPr lang="en-US" sz="1600" u="sng" baseline="0" dirty="0" smtClean="0"/>
                        <a:t> (KRAS mutant only</a:t>
                      </a:r>
                      <a:r>
                        <a:rPr lang="en-US" sz="1600" baseline="0" dirty="0" smtClean="0"/>
                        <a:t>)</a:t>
                      </a:r>
                    </a:p>
                    <a:p>
                      <a:pPr marL="176213" indent="-176213">
                        <a:buFont typeface="Arial"/>
                        <a:buChar char="•"/>
                      </a:pPr>
                      <a:r>
                        <a:rPr lang="en-US" sz="1600" u="sng" baseline="0" dirty="0" err="1" smtClean="0"/>
                        <a:t>Regorafenib</a:t>
                      </a:r>
                      <a:endParaRPr lang="en-US" sz="1600" u="sng" baseline="0" dirty="0" smtClean="0"/>
                    </a:p>
                    <a:p>
                      <a:pPr marL="176213" indent="-176213">
                        <a:buFont typeface="Arial"/>
                        <a:buChar char="•"/>
                      </a:pPr>
                      <a:r>
                        <a:rPr lang="en-US" sz="1600" baseline="0" dirty="0" smtClean="0"/>
                        <a:t>Clinical trial</a:t>
                      </a:r>
                    </a:p>
                    <a:p>
                      <a:pPr marL="176213" indent="-176213">
                        <a:buFont typeface="Arial"/>
                        <a:buChar char="•"/>
                      </a:pPr>
                      <a:r>
                        <a:rPr lang="en-US" sz="1600" baseline="0" dirty="0" smtClean="0"/>
                        <a:t>Best supportive care</a:t>
                      </a:r>
                      <a:endParaRPr lang="en-US" sz="1600" dirty="0"/>
                    </a:p>
                  </a:txBody>
                  <a:tcPr>
                    <a:solidFill>
                      <a:srgbClr val="C8E5FF"/>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804938302"/>
              </p:ext>
            </p:extLst>
          </p:nvPr>
        </p:nvGraphicFramePr>
        <p:xfrm>
          <a:off x="6945243" y="1544982"/>
          <a:ext cx="1981200" cy="2908245"/>
        </p:xfrm>
        <a:graphic>
          <a:graphicData uri="http://schemas.openxmlformats.org/drawingml/2006/table">
            <a:tbl>
              <a:tblPr firstRow="1" bandRow="1">
                <a:tableStyleId>{5C22544A-7EE6-4342-B048-85BDC9FD1C3A}</a:tableStyleId>
              </a:tblPr>
              <a:tblGrid>
                <a:gridCol w="1981200"/>
              </a:tblGrid>
              <a:tr h="289106">
                <a:tc>
                  <a:txBody>
                    <a:bodyPr/>
                    <a:lstStyle/>
                    <a:p>
                      <a:pPr algn="ctr">
                        <a:lnSpc>
                          <a:spcPct val="90000"/>
                        </a:lnSpc>
                      </a:pPr>
                      <a:r>
                        <a:rPr lang="en-US" sz="1600" dirty="0" smtClean="0"/>
                        <a:t>Therapy after </a:t>
                      </a:r>
                      <a:br>
                        <a:rPr lang="en-US" sz="1600" dirty="0" smtClean="0"/>
                      </a:br>
                      <a:r>
                        <a:rPr lang="en-US" sz="1600" dirty="0" smtClean="0"/>
                        <a:t>third progression</a:t>
                      </a:r>
                      <a:endParaRPr lang="en-US" sz="1600" dirty="0"/>
                    </a:p>
                  </a:txBody>
                  <a:tcPr anchor="b">
                    <a:solidFill>
                      <a:srgbClr val="009ADA"/>
                    </a:solidFill>
                  </a:tcPr>
                </a:tc>
              </a:tr>
              <a:tr h="2377894">
                <a:tc>
                  <a:txBody>
                    <a:bodyPr/>
                    <a:lstStyle/>
                    <a:p>
                      <a:pPr marL="176213" indent="-176213">
                        <a:buFont typeface="Arial"/>
                        <a:buChar char="•"/>
                      </a:pPr>
                      <a:r>
                        <a:rPr lang="en-US" sz="1600" u="sng" baseline="0" dirty="0" err="1" smtClean="0"/>
                        <a:t>Regorafenib</a:t>
                      </a:r>
                      <a:r>
                        <a:rPr lang="en-US" sz="1600" u="sng" baseline="0" dirty="0" smtClean="0"/>
                        <a:t> </a:t>
                      </a:r>
                      <a:r>
                        <a:rPr lang="en-US" sz="1600" baseline="0" dirty="0" smtClean="0"/>
                        <a:t/>
                      </a:r>
                      <a:br>
                        <a:rPr lang="en-US" sz="1600" baseline="0" dirty="0" smtClean="0"/>
                      </a:br>
                      <a:r>
                        <a:rPr lang="en-US" sz="1600" baseline="0" dirty="0" smtClean="0"/>
                        <a:t>(if not given previously)</a:t>
                      </a:r>
                    </a:p>
                    <a:p>
                      <a:pPr marL="176213" indent="-176213">
                        <a:buFont typeface="Arial"/>
                        <a:buChar char="•"/>
                      </a:pPr>
                      <a:r>
                        <a:rPr lang="en-US" sz="1600" baseline="0" dirty="0" smtClean="0"/>
                        <a:t>Clinical trial</a:t>
                      </a:r>
                    </a:p>
                    <a:p>
                      <a:pPr marL="176213" indent="-176213">
                        <a:buFont typeface="Arial"/>
                        <a:buChar char="•"/>
                      </a:pPr>
                      <a:r>
                        <a:rPr lang="en-US" sz="1600" baseline="0" dirty="0" smtClean="0"/>
                        <a:t>Best supportive care</a:t>
                      </a:r>
                      <a:endParaRPr lang="en-US" sz="1600" dirty="0"/>
                    </a:p>
                  </a:txBody>
                  <a:tcPr>
                    <a:solidFill>
                      <a:srgbClr val="C8E5FF"/>
                    </a:solidFill>
                  </a:tcPr>
                </a:tc>
              </a:tr>
            </a:tbl>
          </a:graphicData>
        </a:graphic>
      </p:graphicFrame>
      <p:sp>
        <p:nvSpPr>
          <p:cNvPr id="7" name="TextBox 6"/>
          <p:cNvSpPr txBox="1"/>
          <p:nvPr/>
        </p:nvSpPr>
        <p:spPr>
          <a:xfrm>
            <a:off x="309218" y="827709"/>
            <a:ext cx="7984435" cy="646331"/>
          </a:xfrm>
          <a:prstGeom prst="rect">
            <a:avLst/>
          </a:prstGeom>
          <a:noFill/>
        </p:spPr>
        <p:txBody>
          <a:bodyPr wrap="square" rtlCol="0">
            <a:spAutoFit/>
          </a:bodyPr>
          <a:lstStyle/>
          <a:p>
            <a:r>
              <a:rPr lang="en-US" sz="1800" b="0" dirty="0"/>
              <a:t>Continuum of care —</a:t>
            </a:r>
            <a:r>
              <a:rPr lang="en-US" sz="1800" b="0" dirty="0" smtClean="0"/>
              <a:t> </a:t>
            </a:r>
            <a:r>
              <a:rPr lang="en-US" sz="1800" b="0" dirty="0"/>
              <a:t>Chemotherapy for Advanced or Metastatic Disease</a:t>
            </a:r>
          </a:p>
          <a:p>
            <a:r>
              <a:rPr lang="en-US" sz="1800" b="0" dirty="0" smtClean="0"/>
              <a:t>Patient appropriate for intensive therapy</a:t>
            </a:r>
            <a:endParaRPr lang="en-US" sz="1800" b="0" dirty="0"/>
          </a:p>
        </p:txBody>
      </p:sp>
    </p:spTree>
    <p:extLst>
      <p:ext uri="{BB962C8B-B14F-4D97-AF65-F5344CB8AC3E}">
        <p14:creationId xmlns:p14="http://schemas.microsoft.com/office/powerpoint/2010/main" val="2510799705"/>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92285" y="431800"/>
            <a:ext cx="8597225" cy="1143000"/>
          </a:xfrm>
        </p:spPr>
        <p:txBody>
          <a:bodyPr/>
          <a:lstStyle/>
          <a:p>
            <a:r>
              <a:rPr lang="en-GB" sz="2800" dirty="0" smtClean="0"/>
              <a:t>ASCO 2013 – </a:t>
            </a:r>
            <a:r>
              <a:rPr lang="en-GB" sz="2800" dirty="0" err="1" smtClean="0"/>
              <a:t>BRAFi</a:t>
            </a:r>
            <a:r>
              <a:rPr lang="en-GB" sz="2800" dirty="0" smtClean="0"/>
              <a:t> </a:t>
            </a:r>
            <a:r>
              <a:rPr lang="en-GB" sz="2800" dirty="0" err="1" smtClean="0"/>
              <a:t>dabrafenib</a:t>
            </a:r>
            <a:r>
              <a:rPr lang="en-GB" sz="2800" dirty="0" smtClean="0"/>
              <a:t> + </a:t>
            </a:r>
            <a:r>
              <a:rPr lang="en-GB" sz="2800" dirty="0" err="1" smtClean="0"/>
              <a:t>MEKi</a:t>
            </a:r>
            <a:r>
              <a:rPr lang="en-GB" sz="2800" dirty="0" smtClean="0"/>
              <a:t> </a:t>
            </a:r>
            <a:r>
              <a:rPr lang="en-GB" sz="2800" dirty="0" err="1" smtClean="0"/>
              <a:t>trametinib</a:t>
            </a:r>
            <a:r>
              <a:rPr lang="en-GB" sz="2800" dirty="0" smtClean="0"/>
              <a:t> in </a:t>
            </a:r>
            <a:r>
              <a:rPr lang="en-GB" sz="2800" dirty="0" err="1" smtClean="0"/>
              <a:t>pts</a:t>
            </a:r>
            <a:r>
              <a:rPr lang="en-GB" sz="2800" dirty="0" smtClean="0"/>
              <a:t> with </a:t>
            </a:r>
            <a:r>
              <a:rPr lang="en-GB" sz="2800" dirty="0"/>
              <a:t>BRAFV600 mutant </a:t>
            </a:r>
            <a:r>
              <a:rPr lang="en-GB" sz="2800" dirty="0" smtClean="0"/>
              <a:t>CRC</a:t>
            </a:r>
            <a:endParaRPr lang="en-GB" sz="2800" dirty="0"/>
          </a:p>
        </p:txBody>
      </p:sp>
      <p:sp>
        <p:nvSpPr>
          <p:cNvPr id="2" name="Content Placeholder 1"/>
          <p:cNvSpPr>
            <a:spLocks noGrp="1"/>
          </p:cNvSpPr>
          <p:nvPr>
            <p:ph idx="1"/>
          </p:nvPr>
        </p:nvSpPr>
        <p:spPr/>
        <p:txBody>
          <a:bodyPr/>
          <a:lstStyle/>
          <a:p>
            <a:r>
              <a:rPr lang="en-US" sz="2000" dirty="0" smtClean="0"/>
              <a:t>BRAF </a:t>
            </a:r>
            <a:r>
              <a:rPr lang="en-US" sz="2000" dirty="0" err="1" smtClean="0"/>
              <a:t>mut</a:t>
            </a:r>
            <a:r>
              <a:rPr lang="en-US" sz="2000" dirty="0" smtClean="0"/>
              <a:t> associated with poor prognosis</a:t>
            </a:r>
          </a:p>
          <a:p>
            <a:r>
              <a:rPr lang="en-US" sz="2000" dirty="0" err="1" smtClean="0"/>
              <a:t>BRAFi</a:t>
            </a:r>
            <a:r>
              <a:rPr lang="en-US" sz="2000" dirty="0" smtClean="0"/>
              <a:t> alone </a:t>
            </a:r>
            <a:r>
              <a:rPr lang="en-US" sz="2000" dirty="0" err="1" smtClean="0"/>
              <a:t>vemurafenib</a:t>
            </a:r>
            <a:r>
              <a:rPr lang="en-US" sz="2000" dirty="0" smtClean="0"/>
              <a:t> not very active (</a:t>
            </a:r>
            <a:r>
              <a:rPr lang="en-US" sz="2000" dirty="0" err="1" smtClean="0"/>
              <a:t>Kopetz</a:t>
            </a:r>
            <a:r>
              <a:rPr lang="en-US" sz="2000" dirty="0" smtClean="0"/>
              <a:t> 2010)</a:t>
            </a:r>
          </a:p>
          <a:p>
            <a:r>
              <a:rPr lang="en-US" sz="2000" dirty="0" smtClean="0"/>
              <a:t>36 </a:t>
            </a:r>
            <a:r>
              <a:rPr lang="en-US" sz="2000" dirty="0" err="1" smtClean="0"/>
              <a:t>pts</a:t>
            </a:r>
            <a:r>
              <a:rPr lang="en-US" sz="2000" dirty="0" smtClean="0"/>
              <a:t> treated with </a:t>
            </a:r>
            <a:r>
              <a:rPr lang="en-US" sz="2000" dirty="0" err="1" smtClean="0"/>
              <a:t>BRAFi</a:t>
            </a:r>
            <a:r>
              <a:rPr lang="en-US" sz="2000" dirty="0" smtClean="0"/>
              <a:t> and </a:t>
            </a:r>
            <a:r>
              <a:rPr lang="en-US" sz="2000" dirty="0" err="1" smtClean="0"/>
              <a:t>MEKi</a:t>
            </a:r>
            <a:r>
              <a:rPr lang="en-US" sz="2000" dirty="0" smtClean="0"/>
              <a:t> (81% ≥2 prior lines)</a:t>
            </a:r>
          </a:p>
          <a:p>
            <a:r>
              <a:rPr lang="en-US" sz="2000" dirty="0" smtClean="0"/>
              <a:t>Safety: treatment tolerable at full </a:t>
            </a:r>
            <a:r>
              <a:rPr lang="en-US" sz="2000" dirty="0" err="1" smtClean="0"/>
              <a:t>monotherapy</a:t>
            </a:r>
            <a:r>
              <a:rPr lang="en-US" sz="2000" dirty="0" smtClean="0"/>
              <a:t> doses</a:t>
            </a:r>
          </a:p>
          <a:p>
            <a:pPr lvl="1"/>
            <a:r>
              <a:rPr lang="en-US" sz="2000" dirty="0" smtClean="0"/>
              <a:t>	Pyrexia </a:t>
            </a:r>
            <a:r>
              <a:rPr lang="en-US" sz="2000" dirty="0"/>
              <a:t>(67%), nausea (56%), fatigue (53%), chills (47%), vomiting (39%), headache (31%), peripheral edema (31%), anemia (28%), and decreased appetite (28%). </a:t>
            </a:r>
            <a:endParaRPr lang="en-US" sz="2000" dirty="0" smtClean="0"/>
          </a:p>
          <a:p>
            <a:pPr lvl="1"/>
            <a:r>
              <a:rPr lang="en-US" sz="2000" dirty="0" smtClean="0"/>
              <a:t>	2 </a:t>
            </a:r>
            <a:r>
              <a:rPr lang="en-US" sz="2000" dirty="0"/>
              <a:t>pts (6%) discontinued due to AEs</a:t>
            </a:r>
            <a:endParaRPr lang="en-US" sz="2000" dirty="0" smtClean="0"/>
          </a:p>
          <a:p>
            <a:r>
              <a:rPr lang="en-US" sz="2000" dirty="0" smtClean="0"/>
              <a:t>Efficacy:</a:t>
            </a:r>
          </a:p>
          <a:p>
            <a:pPr lvl="1"/>
            <a:r>
              <a:rPr lang="en-US" sz="2000" dirty="0" smtClean="0"/>
              <a:t>1 CR, 3 PR (ORR 12 %)</a:t>
            </a:r>
          </a:p>
          <a:p>
            <a:pPr lvl="1"/>
            <a:r>
              <a:rPr lang="en-US" sz="2000" dirty="0" smtClean="0"/>
              <a:t>18 SD (53%)</a:t>
            </a:r>
          </a:p>
          <a:p>
            <a:pPr lvl="1"/>
            <a:r>
              <a:rPr lang="en-US" sz="2000" dirty="0" err="1" smtClean="0"/>
              <a:t>mPFS</a:t>
            </a:r>
            <a:r>
              <a:rPr lang="en-US" sz="2000" dirty="0" smtClean="0"/>
              <a:t> 3.5 </a:t>
            </a:r>
            <a:r>
              <a:rPr lang="en-US" sz="2000" dirty="0" err="1" smtClean="0"/>
              <a:t>mos</a:t>
            </a:r>
            <a:endParaRPr lang="en-US" sz="2000" dirty="0"/>
          </a:p>
        </p:txBody>
      </p:sp>
      <p:sp>
        <p:nvSpPr>
          <p:cNvPr id="36" name="TextBox 35"/>
          <p:cNvSpPr txBox="1"/>
          <p:nvPr/>
        </p:nvSpPr>
        <p:spPr>
          <a:xfrm>
            <a:off x="5877328" y="6431630"/>
            <a:ext cx="3010109" cy="276999"/>
          </a:xfrm>
          <a:prstGeom prst="rect">
            <a:avLst/>
          </a:prstGeom>
          <a:noFill/>
        </p:spPr>
        <p:txBody>
          <a:bodyPr wrap="none" rtlCol="0">
            <a:spAutoFit/>
          </a:bodyPr>
          <a:lstStyle/>
          <a:p>
            <a:pPr algn="r"/>
            <a:r>
              <a:rPr lang="en-US" sz="1200" dirty="0" smtClean="0"/>
              <a:t>Corcoran et al, ASCO 2013, </a:t>
            </a:r>
            <a:r>
              <a:rPr lang="en-US" sz="1200" dirty="0" err="1" smtClean="0"/>
              <a:t>abstr</a:t>
            </a:r>
            <a:r>
              <a:rPr lang="en-US" sz="1200" dirty="0" smtClean="0"/>
              <a:t>. 3507</a:t>
            </a:r>
            <a:endParaRPr lang="en-US" sz="1200" dirty="0"/>
          </a:p>
        </p:txBody>
      </p:sp>
    </p:spTree>
    <p:extLst>
      <p:ext uri="{BB962C8B-B14F-4D97-AF65-F5344CB8AC3E}">
        <p14:creationId xmlns:p14="http://schemas.microsoft.com/office/powerpoint/2010/main" val="2364131735"/>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92285" y="609600"/>
            <a:ext cx="8597225" cy="1143000"/>
          </a:xfrm>
        </p:spPr>
        <p:txBody>
          <a:bodyPr/>
          <a:lstStyle/>
          <a:p>
            <a:r>
              <a:rPr lang="en-GB" sz="2800" dirty="0" smtClean="0"/>
              <a:t>ASCO 2013 – Cetuximab/irinotecan + </a:t>
            </a:r>
            <a:r>
              <a:rPr lang="en-GB" sz="2800" dirty="0" err="1" smtClean="0"/>
              <a:t>tivantinib</a:t>
            </a:r>
            <a:r>
              <a:rPr lang="en-GB" sz="2800" dirty="0" smtClean="0"/>
              <a:t>  </a:t>
            </a:r>
            <a:r>
              <a:rPr lang="en-GB" sz="2800" dirty="0"/>
              <a:t>(</a:t>
            </a:r>
            <a:r>
              <a:rPr lang="en-GB" sz="2800" dirty="0" err="1"/>
              <a:t>METi</a:t>
            </a:r>
            <a:r>
              <a:rPr lang="en-GB" sz="2800" dirty="0"/>
              <a:t>) </a:t>
            </a:r>
            <a:r>
              <a:rPr lang="en-GB" sz="2800" dirty="0" smtClean="0"/>
              <a:t>or placebo in KRAS </a:t>
            </a:r>
            <a:r>
              <a:rPr lang="en-GB" sz="2800" dirty="0" err="1" smtClean="0"/>
              <a:t>wt</a:t>
            </a:r>
            <a:r>
              <a:rPr lang="en-GB" sz="2800" dirty="0" smtClean="0"/>
              <a:t> </a:t>
            </a:r>
            <a:r>
              <a:rPr lang="en-GB" sz="2800" dirty="0" err="1" smtClean="0"/>
              <a:t>mCRC</a:t>
            </a:r>
            <a:endParaRPr lang="en-GB" sz="2800" dirty="0"/>
          </a:p>
        </p:txBody>
      </p:sp>
      <p:sp>
        <p:nvSpPr>
          <p:cNvPr id="2" name="Content Placeholder 1"/>
          <p:cNvSpPr>
            <a:spLocks noGrp="1"/>
          </p:cNvSpPr>
          <p:nvPr>
            <p:ph idx="1"/>
          </p:nvPr>
        </p:nvSpPr>
        <p:spPr>
          <a:xfrm>
            <a:off x="520700" y="1792288"/>
            <a:ext cx="8267700" cy="4684712"/>
          </a:xfrm>
        </p:spPr>
        <p:txBody>
          <a:bodyPr/>
          <a:lstStyle/>
          <a:p>
            <a:r>
              <a:rPr lang="en-US" sz="2000" dirty="0" smtClean="0"/>
              <a:t>Resistance to EGFR </a:t>
            </a:r>
            <a:r>
              <a:rPr lang="en-US" sz="2000" dirty="0" err="1" smtClean="0"/>
              <a:t>mAbs</a:t>
            </a:r>
            <a:r>
              <a:rPr lang="en-US" sz="2000" dirty="0" smtClean="0"/>
              <a:t> has been associated with MET activation</a:t>
            </a:r>
          </a:p>
          <a:p>
            <a:r>
              <a:rPr lang="en-US" sz="2000" dirty="0" smtClean="0"/>
              <a:t>117 pts eligible for analysis of randomized trial (81% prior </a:t>
            </a:r>
            <a:r>
              <a:rPr lang="en-US" sz="2000" dirty="0" err="1" smtClean="0"/>
              <a:t>oxali</a:t>
            </a:r>
            <a:r>
              <a:rPr lang="en-US" sz="2000" dirty="0" smtClean="0"/>
              <a:t>)</a:t>
            </a:r>
          </a:p>
          <a:p>
            <a:r>
              <a:rPr lang="en-US" sz="2000" dirty="0" smtClean="0"/>
              <a:t>Primary endpoint: PFS</a:t>
            </a:r>
          </a:p>
          <a:p>
            <a:r>
              <a:rPr lang="en-US" sz="2000" dirty="0" smtClean="0"/>
              <a:t>Safety:</a:t>
            </a:r>
          </a:p>
          <a:p>
            <a:pPr lvl="1"/>
            <a:r>
              <a:rPr lang="en-US" sz="2000" dirty="0" smtClean="0"/>
              <a:t>Most </a:t>
            </a:r>
            <a:r>
              <a:rPr lang="en-US" sz="2000" dirty="0" smtClean="0"/>
              <a:t>common grade 3/4 adverse events (≥ 10%) were neutropenia, diarrhea, and nausea </a:t>
            </a:r>
          </a:p>
          <a:p>
            <a:r>
              <a:rPr lang="en-US" sz="2000" dirty="0" smtClean="0"/>
              <a:t>Efficacy:</a:t>
            </a:r>
          </a:p>
        </p:txBody>
      </p:sp>
      <p:sp>
        <p:nvSpPr>
          <p:cNvPr id="36" name="TextBox 35"/>
          <p:cNvSpPr txBox="1"/>
          <p:nvPr/>
        </p:nvSpPr>
        <p:spPr>
          <a:xfrm>
            <a:off x="6270765" y="6431630"/>
            <a:ext cx="2616672" cy="276999"/>
          </a:xfrm>
          <a:prstGeom prst="rect">
            <a:avLst/>
          </a:prstGeom>
          <a:noFill/>
        </p:spPr>
        <p:txBody>
          <a:bodyPr wrap="none" rtlCol="0">
            <a:spAutoFit/>
          </a:bodyPr>
          <a:lstStyle/>
          <a:p>
            <a:pPr algn="r"/>
            <a:r>
              <a:rPr lang="en-US" sz="1200" dirty="0" err="1" smtClean="0"/>
              <a:t>Eng</a:t>
            </a:r>
            <a:r>
              <a:rPr lang="en-US" sz="1200" dirty="0" smtClean="0"/>
              <a:t> et al, ASCO 2013, </a:t>
            </a:r>
            <a:r>
              <a:rPr lang="en-US" sz="1200" dirty="0" err="1" smtClean="0"/>
              <a:t>abstr</a:t>
            </a:r>
            <a:r>
              <a:rPr lang="en-US" sz="1200" dirty="0" smtClean="0"/>
              <a:t>. 3508</a:t>
            </a:r>
            <a:endParaRPr lang="en-US" sz="1200" dirty="0"/>
          </a:p>
        </p:txBody>
      </p:sp>
      <p:graphicFrame>
        <p:nvGraphicFramePr>
          <p:cNvPr id="3" name="Table 2"/>
          <p:cNvGraphicFramePr>
            <a:graphicFrameLocks noGrp="1"/>
          </p:cNvGraphicFramePr>
          <p:nvPr>
            <p:extLst>
              <p:ext uri="{D42A27DB-BD31-4B8C-83A1-F6EECF244321}">
                <p14:modId xmlns:p14="http://schemas.microsoft.com/office/powerpoint/2010/main" val="3219348164"/>
              </p:ext>
            </p:extLst>
          </p:nvPr>
        </p:nvGraphicFramePr>
        <p:xfrm>
          <a:off x="2507883" y="4592275"/>
          <a:ext cx="5017148" cy="1651000"/>
        </p:xfrm>
        <a:graphic>
          <a:graphicData uri="http://schemas.openxmlformats.org/drawingml/2006/table">
            <a:tbl>
              <a:tblPr firstRow="1" bandRow="1">
                <a:tableStyleId>{1FECB4D8-DB02-4DC6-A0A2-4F2EBAE1DC90}</a:tableStyleId>
              </a:tblPr>
              <a:tblGrid>
                <a:gridCol w="1524000"/>
                <a:gridCol w="1064155"/>
                <a:gridCol w="1330402"/>
                <a:gridCol w="1098591"/>
              </a:tblGrid>
              <a:tr h="370840">
                <a:tc>
                  <a:txBody>
                    <a:bodyPr/>
                    <a:lstStyle/>
                    <a:p>
                      <a:endParaRPr lang="en-US" dirty="0">
                        <a:solidFill>
                          <a:srgbClr val="000090"/>
                        </a:solidFill>
                      </a:endParaRPr>
                    </a:p>
                  </a:txBody>
                  <a:tcPr/>
                </a:tc>
                <a:tc>
                  <a:txBody>
                    <a:bodyPr/>
                    <a:lstStyle/>
                    <a:p>
                      <a:pPr algn="ctr"/>
                      <a:r>
                        <a:rPr lang="en-US" dirty="0" smtClean="0">
                          <a:solidFill>
                            <a:srgbClr val="000090"/>
                          </a:solidFill>
                        </a:rPr>
                        <a:t>RR (%)</a:t>
                      </a:r>
                      <a:endParaRPr lang="en-US" dirty="0">
                        <a:solidFill>
                          <a:srgbClr val="000090"/>
                        </a:solidFill>
                      </a:endParaRPr>
                    </a:p>
                  </a:txBody>
                  <a:tcPr/>
                </a:tc>
                <a:tc gridSpan="2">
                  <a:txBody>
                    <a:bodyPr/>
                    <a:lstStyle/>
                    <a:p>
                      <a:pPr algn="ctr"/>
                      <a:r>
                        <a:rPr lang="en-US" dirty="0" smtClean="0">
                          <a:solidFill>
                            <a:srgbClr val="000090"/>
                          </a:solidFill>
                        </a:rPr>
                        <a:t>PFS (</a:t>
                      </a:r>
                      <a:r>
                        <a:rPr lang="en-US" dirty="0" err="1" smtClean="0">
                          <a:solidFill>
                            <a:srgbClr val="000090"/>
                          </a:solidFill>
                        </a:rPr>
                        <a:t>mos</a:t>
                      </a:r>
                      <a:r>
                        <a:rPr lang="en-US" dirty="0" smtClean="0">
                          <a:solidFill>
                            <a:srgbClr val="000090"/>
                          </a:solidFill>
                        </a:rPr>
                        <a:t>)</a:t>
                      </a:r>
                      <a:endParaRPr lang="en-US" dirty="0">
                        <a:solidFill>
                          <a:srgbClr val="000090"/>
                        </a:solidFill>
                      </a:endParaRPr>
                    </a:p>
                  </a:txBody>
                  <a:tcPr/>
                </a:tc>
                <a:tc hMerge="1">
                  <a:txBody>
                    <a:bodyPr/>
                    <a:lstStyle/>
                    <a:p>
                      <a:endParaRPr lang="en-US" dirty="0"/>
                    </a:p>
                  </a:txBody>
                  <a:tcPr/>
                </a:tc>
              </a:tr>
              <a:tr h="370840">
                <a:tc>
                  <a:txBody>
                    <a:bodyPr/>
                    <a:lstStyle/>
                    <a:p>
                      <a:r>
                        <a:rPr lang="en-US" smtClean="0"/>
                        <a:t>Tivantinib</a:t>
                      </a:r>
                      <a:endParaRPr lang="en-US" dirty="0"/>
                    </a:p>
                  </a:txBody>
                  <a:tcPr/>
                </a:tc>
                <a:tc>
                  <a:txBody>
                    <a:bodyPr/>
                    <a:lstStyle/>
                    <a:p>
                      <a:pPr algn="ctr"/>
                      <a:r>
                        <a:rPr lang="en-US" dirty="0" smtClean="0"/>
                        <a:t>45</a:t>
                      </a:r>
                    </a:p>
                    <a:p>
                      <a:pPr algn="ctr"/>
                      <a:r>
                        <a:rPr lang="en-US" dirty="0" smtClean="0"/>
                        <a:t>(33-58)</a:t>
                      </a:r>
                      <a:endParaRPr lang="en-US" dirty="0"/>
                    </a:p>
                  </a:txBody>
                  <a:tcPr/>
                </a:tc>
                <a:tc>
                  <a:txBody>
                    <a:bodyPr/>
                    <a:lstStyle/>
                    <a:p>
                      <a:pPr algn="ctr"/>
                      <a:r>
                        <a:rPr lang="en-US" dirty="0" smtClean="0"/>
                        <a:t>8.3</a:t>
                      </a:r>
                      <a:endParaRPr lang="en-US" dirty="0"/>
                    </a:p>
                  </a:txBody>
                  <a:tcPr/>
                </a:tc>
                <a:tc rowSpan="2">
                  <a:txBody>
                    <a:bodyPr/>
                    <a:lstStyle/>
                    <a:p>
                      <a:pPr algn="ctr"/>
                      <a:r>
                        <a:rPr lang="en-US" dirty="0" smtClean="0"/>
                        <a:t>HR 0.85</a:t>
                      </a:r>
                      <a:br>
                        <a:rPr lang="en-US" dirty="0" smtClean="0"/>
                      </a:br>
                      <a:r>
                        <a:rPr lang="en-US" dirty="0" smtClean="0"/>
                        <a:t>p=0.38</a:t>
                      </a:r>
                      <a:endParaRPr lang="en-US" dirty="0"/>
                    </a:p>
                  </a:txBody>
                  <a:tcPr/>
                </a:tc>
              </a:tr>
              <a:tr h="370840">
                <a:tc>
                  <a:txBody>
                    <a:bodyPr/>
                    <a:lstStyle/>
                    <a:p>
                      <a:r>
                        <a:rPr lang="en-US" dirty="0" smtClean="0"/>
                        <a:t>Placebo</a:t>
                      </a:r>
                      <a:endParaRPr lang="en-US" dirty="0"/>
                    </a:p>
                  </a:txBody>
                  <a:tcPr/>
                </a:tc>
                <a:tc>
                  <a:txBody>
                    <a:bodyPr/>
                    <a:lstStyle/>
                    <a:p>
                      <a:pPr algn="ctr"/>
                      <a:r>
                        <a:rPr lang="en-US" dirty="0" smtClean="0"/>
                        <a:t>33</a:t>
                      </a:r>
                    </a:p>
                    <a:p>
                      <a:pPr algn="ctr"/>
                      <a:r>
                        <a:rPr lang="en-US" dirty="0" smtClean="0"/>
                        <a:t>(23-46)</a:t>
                      </a:r>
                      <a:endParaRPr lang="en-US" dirty="0"/>
                    </a:p>
                  </a:txBody>
                  <a:tcPr/>
                </a:tc>
                <a:tc>
                  <a:txBody>
                    <a:bodyPr/>
                    <a:lstStyle/>
                    <a:p>
                      <a:pPr algn="ctr"/>
                      <a:r>
                        <a:rPr lang="en-US" dirty="0" smtClean="0"/>
                        <a:t>7.3</a:t>
                      </a:r>
                      <a:endParaRPr lang="en-US" dirty="0"/>
                    </a:p>
                  </a:txBody>
                  <a:tcPr/>
                </a:tc>
                <a:tc vMerge="1">
                  <a:txBody>
                    <a:bodyPr/>
                    <a:lstStyle/>
                    <a:p>
                      <a:endParaRPr lang="en-US" dirty="0"/>
                    </a:p>
                  </a:txBody>
                  <a:tcPr/>
                </a:tc>
              </a:tr>
            </a:tbl>
          </a:graphicData>
        </a:graphic>
      </p:graphicFrame>
    </p:spTree>
    <p:extLst>
      <p:ext uri="{BB962C8B-B14F-4D97-AF65-F5344CB8AC3E}">
        <p14:creationId xmlns:p14="http://schemas.microsoft.com/office/powerpoint/2010/main" val="306843955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4"/>
          <p:cNvGrpSpPr>
            <a:grpSpLocks/>
          </p:cNvGrpSpPr>
          <p:nvPr/>
        </p:nvGrpSpPr>
        <p:grpSpPr bwMode="auto">
          <a:xfrm>
            <a:off x="-345314" y="2098424"/>
            <a:ext cx="9683099" cy="5231331"/>
            <a:chOff x="-1881" y="-1345"/>
            <a:chExt cx="7842" cy="3840"/>
          </a:xfrm>
        </p:grpSpPr>
        <p:graphicFrame>
          <p:nvGraphicFramePr>
            <p:cNvPr id="35842" name="Object 2"/>
            <p:cNvGraphicFramePr>
              <a:graphicFrameLocks noChangeAspect="1"/>
            </p:cNvGraphicFramePr>
            <p:nvPr>
              <p:extLst>
                <p:ext uri="{D42A27DB-BD31-4B8C-83A1-F6EECF244321}">
                  <p14:modId xmlns:p14="http://schemas.microsoft.com/office/powerpoint/2010/main" val="4257824170"/>
                </p:ext>
              </p:extLst>
            </p:nvPr>
          </p:nvGraphicFramePr>
          <p:xfrm>
            <a:off x="-1881" y="-1345"/>
            <a:ext cx="7842" cy="3840"/>
          </p:xfrm>
          <a:graphic>
            <a:graphicData uri="http://schemas.openxmlformats.org/presentationml/2006/ole">
              <mc:AlternateContent xmlns:mc="http://schemas.openxmlformats.org/markup-compatibility/2006">
                <mc:Choice xmlns:v="urn:schemas-microsoft-com:vml" Requires="v">
                  <p:oleObj spid="_x0000_s3129" name="Worksheet" r:id="rId5" imgW="13093700" imgH="6096000" progId="Excel.Sheet.8">
                    <p:embed/>
                  </p:oleObj>
                </mc:Choice>
                <mc:Fallback>
                  <p:oleObj name="Worksheet" r:id="rId5" imgW="13093700" imgH="6096000" progId="Excel.Sheet.8">
                    <p:embed/>
                    <p:pic>
                      <p:nvPicPr>
                        <p:cNvPr id="0" name="Picture 5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1" y="-1345"/>
                          <a:ext cx="7842" cy="38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868" name="Text Box 26"/>
            <p:cNvSpPr txBox="1">
              <a:spLocks noChangeArrowheads="1"/>
            </p:cNvSpPr>
            <p:nvPr/>
          </p:nvSpPr>
          <p:spPr bwMode="auto">
            <a:xfrm>
              <a:off x="500" y="1234"/>
              <a:ext cx="2149" cy="291"/>
            </a:xfrm>
            <a:prstGeom prst="rect">
              <a:avLst/>
            </a:prstGeom>
            <a:noFill/>
            <a:ln w="12700">
              <a:noFill/>
              <a:miter lim="800000"/>
              <a:headEnd/>
              <a:tailEnd type="none" w="lg" len="lg"/>
            </a:ln>
          </p:spPr>
          <p:txBody>
            <a:bodyPr wrap="none">
              <a:prstTxWarp prst="textNoShape">
                <a:avLst/>
              </a:prstTxWarp>
              <a:spAutoFit/>
            </a:bodyPr>
            <a:lstStyle/>
            <a:p>
              <a:pPr algn="ctr" eaLnBrk="0" hangingPunct="0"/>
              <a:r>
                <a:rPr lang="en-US" sz="2400" dirty="0" smtClean="0">
                  <a:solidFill>
                    <a:schemeClr val="bg2"/>
                  </a:solidFill>
                </a:rPr>
                <a:t>median overall survival</a:t>
              </a:r>
              <a:endParaRPr lang="en-US" sz="2400" dirty="0">
                <a:solidFill>
                  <a:schemeClr val="bg2"/>
                </a:solidFill>
              </a:endParaRPr>
            </a:p>
          </p:txBody>
        </p:sp>
      </p:grpSp>
      <p:sp>
        <p:nvSpPr>
          <p:cNvPr id="3590146" name="Rectangle 2"/>
          <p:cNvSpPr>
            <a:spLocks noGrp="1" noChangeArrowheads="1"/>
          </p:cNvSpPr>
          <p:nvPr>
            <p:ph type="title"/>
          </p:nvPr>
        </p:nvSpPr>
        <p:spPr>
          <a:xfrm>
            <a:off x="0" y="630238"/>
            <a:ext cx="9144000" cy="774700"/>
          </a:xfrm>
        </p:spPr>
        <p:txBody>
          <a:bodyPr/>
          <a:lstStyle/>
          <a:p>
            <a:pPr>
              <a:defRPr/>
            </a:pPr>
            <a:r>
              <a:rPr lang="en-US" sz="3200" dirty="0" smtClean="0">
                <a:ea typeface="ＭＳ Ｐゴシック" charset="-128"/>
                <a:cs typeface="ＭＳ Ｐゴシック" charset="-128"/>
              </a:rPr>
              <a:t>Advances in the Treatment of Stage IV CRC</a:t>
            </a:r>
          </a:p>
        </p:txBody>
      </p:sp>
      <p:sp>
        <p:nvSpPr>
          <p:cNvPr id="35844" name="AutoShape 3"/>
          <p:cNvSpPr>
            <a:spLocks noChangeArrowheads="1"/>
          </p:cNvSpPr>
          <p:nvPr/>
        </p:nvSpPr>
        <p:spPr bwMode="auto">
          <a:xfrm>
            <a:off x="428313" y="1831974"/>
            <a:ext cx="8479992" cy="235555"/>
          </a:xfrm>
          <a:prstGeom prst="homePlate">
            <a:avLst>
              <a:gd name="adj" fmla="val 353500"/>
            </a:avLst>
          </a:prstGeom>
          <a:solidFill>
            <a:schemeClr val="tx1"/>
          </a:solidFill>
          <a:ln w="12700">
            <a:solidFill>
              <a:srgbClr val="FF0000"/>
            </a:solidFill>
            <a:miter lim="800000"/>
            <a:headEnd/>
            <a:tailEnd type="none" w="lg" len="lg"/>
          </a:ln>
        </p:spPr>
        <p:txBody>
          <a:bodyPr wrap="none" anchor="ctr">
            <a:prstTxWarp prst="textNoShape">
              <a:avLst/>
            </a:prstTxWarp>
          </a:bodyPr>
          <a:lstStyle/>
          <a:p>
            <a:pPr algn="ctr" eaLnBrk="0" hangingPunct="0"/>
            <a:endParaRPr lang="de-DE"/>
          </a:p>
        </p:txBody>
      </p:sp>
      <p:sp>
        <p:nvSpPr>
          <p:cNvPr id="35845" name="Text Box 4"/>
          <p:cNvSpPr txBox="1">
            <a:spLocks noChangeArrowheads="1"/>
          </p:cNvSpPr>
          <p:nvPr/>
        </p:nvSpPr>
        <p:spPr bwMode="auto">
          <a:xfrm>
            <a:off x="165560" y="1296988"/>
            <a:ext cx="862013" cy="457200"/>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400" b="0" dirty="0"/>
              <a:t>1980</a:t>
            </a:r>
          </a:p>
        </p:txBody>
      </p:sp>
      <p:sp>
        <p:nvSpPr>
          <p:cNvPr id="35846" name="Text Box 5"/>
          <p:cNvSpPr txBox="1">
            <a:spLocks noChangeArrowheads="1"/>
          </p:cNvSpPr>
          <p:nvPr/>
        </p:nvSpPr>
        <p:spPr bwMode="auto">
          <a:xfrm>
            <a:off x="1303665" y="1296988"/>
            <a:ext cx="862013" cy="457200"/>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400" b="0"/>
              <a:t>1985</a:t>
            </a:r>
          </a:p>
        </p:txBody>
      </p:sp>
      <p:sp>
        <p:nvSpPr>
          <p:cNvPr id="35847" name="Text Box 6"/>
          <p:cNvSpPr txBox="1">
            <a:spLocks noChangeArrowheads="1"/>
          </p:cNvSpPr>
          <p:nvPr/>
        </p:nvSpPr>
        <p:spPr bwMode="auto">
          <a:xfrm>
            <a:off x="2441770" y="1296988"/>
            <a:ext cx="862013" cy="457200"/>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400" b="0"/>
              <a:t>1990</a:t>
            </a:r>
          </a:p>
        </p:txBody>
      </p:sp>
      <p:sp>
        <p:nvSpPr>
          <p:cNvPr id="35848" name="Text Box 7"/>
          <p:cNvSpPr txBox="1">
            <a:spLocks noChangeArrowheads="1"/>
          </p:cNvSpPr>
          <p:nvPr/>
        </p:nvSpPr>
        <p:spPr bwMode="auto">
          <a:xfrm>
            <a:off x="3579875" y="1296988"/>
            <a:ext cx="862013" cy="457200"/>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400" b="0"/>
              <a:t>1995</a:t>
            </a:r>
          </a:p>
        </p:txBody>
      </p:sp>
      <p:sp>
        <p:nvSpPr>
          <p:cNvPr id="35849" name="Text Box 8"/>
          <p:cNvSpPr txBox="1">
            <a:spLocks noChangeArrowheads="1"/>
          </p:cNvSpPr>
          <p:nvPr/>
        </p:nvSpPr>
        <p:spPr bwMode="auto">
          <a:xfrm>
            <a:off x="4717980" y="1296988"/>
            <a:ext cx="862013" cy="457200"/>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400" b="0"/>
              <a:t>2000</a:t>
            </a:r>
          </a:p>
        </p:txBody>
      </p:sp>
      <p:sp>
        <p:nvSpPr>
          <p:cNvPr id="35850" name="Text Box 9"/>
          <p:cNvSpPr txBox="1">
            <a:spLocks noChangeArrowheads="1"/>
          </p:cNvSpPr>
          <p:nvPr/>
        </p:nvSpPr>
        <p:spPr bwMode="auto">
          <a:xfrm>
            <a:off x="5856085" y="1296988"/>
            <a:ext cx="862013" cy="457200"/>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400" b="0" dirty="0"/>
              <a:t>2005</a:t>
            </a:r>
          </a:p>
        </p:txBody>
      </p:sp>
      <p:sp>
        <p:nvSpPr>
          <p:cNvPr id="35851" name="Text Box 10"/>
          <p:cNvSpPr txBox="1">
            <a:spLocks noChangeArrowheads="1"/>
          </p:cNvSpPr>
          <p:nvPr/>
        </p:nvSpPr>
        <p:spPr bwMode="auto">
          <a:xfrm>
            <a:off x="2822575" y="2481263"/>
            <a:ext cx="749300" cy="396875"/>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000" b="0"/>
              <a:t>5-FU</a:t>
            </a:r>
          </a:p>
        </p:txBody>
      </p:sp>
      <p:sp>
        <p:nvSpPr>
          <p:cNvPr id="35852" name="Text Box 11"/>
          <p:cNvSpPr txBox="1">
            <a:spLocks noChangeArrowheads="1"/>
          </p:cNvSpPr>
          <p:nvPr/>
        </p:nvSpPr>
        <p:spPr bwMode="auto">
          <a:xfrm>
            <a:off x="4813753" y="2750911"/>
            <a:ext cx="1300163" cy="396875"/>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000" b="0" dirty="0"/>
              <a:t>Irinotecan</a:t>
            </a:r>
          </a:p>
        </p:txBody>
      </p:sp>
      <p:sp>
        <p:nvSpPr>
          <p:cNvPr id="35853" name="Text Box 12"/>
          <p:cNvSpPr txBox="1">
            <a:spLocks noChangeArrowheads="1"/>
          </p:cNvSpPr>
          <p:nvPr/>
        </p:nvSpPr>
        <p:spPr bwMode="auto">
          <a:xfrm>
            <a:off x="5088018" y="3074988"/>
            <a:ext cx="1666875" cy="396875"/>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000" b="0" dirty="0"/>
              <a:t>Capecitabine</a:t>
            </a:r>
          </a:p>
        </p:txBody>
      </p:sp>
      <p:sp>
        <p:nvSpPr>
          <p:cNvPr id="35854" name="Text Box 13"/>
          <p:cNvSpPr txBox="1">
            <a:spLocks noChangeArrowheads="1"/>
          </p:cNvSpPr>
          <p:nvPr/>
        </p:nvSpPr>
        <p:spPr bwMode="auto">
          <a:xfrm>
            <a:off x="5457905" y="3379788"/>
            <a:ext cx="1370013" cy="396875"/>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000" b="0"/>
              <a:t>Oxaliplatin</a:t>
            </a:r>
          </a:p>
        </p:txBody>
      </p:sp>
      <p:sp>
        <p:nvSpPr>
          <p:cNvPr id="35855" name="Text Box 14"/>
          <p:cNvSpPr txBox="1">
            <a:spLocks noChangeArrowheads="1"/>
          </p:cNvSpPr>
          <p:nvPr/>
        </p:nvSpPr>
        <p:spPr bwMode="auto">
          <a:xfrm>
            <a:off x="6118183" y="3760788"/>
            <a:ext cx="1398587" cy="396875"/>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000" b="0" dirty="0"/>
              <a:t>Cetuximab</a:t>
            </a:r>
          </a:p>
        </p:txBody>
      </p:sp>
      <p:sp>
        <p:nvSpPr>
          <p:cNvPr id="35856" name="Text Box 15"/>
          <p:cNvSpPr txBox="1">
            <a:spLocks noChangeArrowheads="1"/>
          </p:cNvSpPr>
          <p:nvPr/>
        </p:nvSpPr>
        <p:spPr bwMode="auto">
          <a:xfrm>
            <a:off x="6126120" y="4065588"/>
            <a:ext cx="1708150" cy="396875"/>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000" b="0" dirty="0"/>
              <a:t>Bevacizumab</a:t>
            </a:r>
          </a:p>
        </p:txBody>
      </p:sp>
      <p:cxnSp>
        <p:nvCxnSpPr>
          <p:cNvPr id="35857" name="AutoShape 16"/>
          <p:cNvCxnSpPr>
            <a:cxnSpLocks noChangeShapeType="1"/>
            <a:stCxn id="35851" idx="3"/>
          </p:cNvCxnSpPr>
          <p:nvPr/>
        </p:nvCxnSpPr>
        <p:spPr bwMode="auto">
          <a:xfrm flipV="1">
            <a:off x="3571875" y="2673350"/>
            <a:ext cx="5265738" cy="6350"/>
          </a:xfrm>
          <a:prstGeom prst="straightConnector1">
            <a:avLst/>
          </a:prstGeom>
          <a:noFill/>
          <a:ln w="12700">
            <a:solidFill>
              <a:schemeClr val="tx1"/>
            </a:solidFill>
            <a:round/>
            <a:headEnd/>
            <a:tailEnd type="stealth" w="lg" len="lg"/>
          </a:ln>
        </p:spPr>
      </p:cxnSp>
      <p:cxnSp>
        <p:nvCxnSpPr>
          <p:cNvPr id="35858" name="AutoShape 17"/>
          <p:cNvCxnSpPr>
            <a:cxnSpLocks noChangeShapeType="1"/>
            <a:stCxn id="35852" idx="3"/>
          </p:cNvCxnSpPr>
          <p:nvPr/>
        </p:nvCxnSpPr>
        <p:spPr bwMode="auto">
          <a:xfrm>
            <a:off x="6113916" y="2949349"/>
            <a:ext cx="2698187" cy="0"/>
          </a:xfrm>
          <a:prstGeom prst="straightConnector1">
            <a:avLst/>
          </a:prstGeom>
          <a:noFill/>
          <a:ln w="12700">
            <a:solidFill>
              <a:schemeClr val="tx1"/>
            </a:solidFill>
            <a:round/>
            <a:headEnd/>
            <a:tailEnd type="stealth" w="lg" len="lg"/>
          </a:ln>
        </p:spPr>
      </p:cxnSp>
      <p:cxnSp>
        <p:nvCxnSpPr>
          <p:cNvPr id="35859" name="AutoShape 18"/>
          <p:cNvCxnSpPr>
            <a:cxnSpLocks noChangeShapeType="1"/>
          </p:cNvCxnSpPr>
          <p:nvPr/>
        </p:nvCxnSpPr>
        <p:spPr bwMode="auto">
          <a:xfrm flipH="1">
            <a:off x="598488" y="2679700"/>
            <a:ext cx="2235200" cy="0"/>
          </a:xfrm>
          <a:prstGeom prst="straightConnector1">
            <a:avLst/>
          </a:prstGeom>
          <a:noFill/>
          <a:ln w="12700">
            <a:solidFill>
              <a:schemeClr val="tx1"/>
            </a:solidFill>
            <a:round/>
            <a:headEnd/>
            <a:tailEnd type="none" w="lg" len="lg"/>
          </a:ln>
        </p:spPr>
      </p:cxnSp>
      <p:cxnSp>
        <p:nvCxnSpPr>
          <p:cNvPr id="35860" name="AutoShape 19"/>
          <p:cNvCxnSpPr>
            <a:cxnSpLocks noChangeShapeType="1"/>
          </p:cNvCxnSpPr>
          <p:nvPr/>
        </p:nvCxnSpPr>
        <p:spPr bwMode="auto">
          <a:xfrm flipV="1">
            <a:off x="7516770" y="3978469"/>
            <a:ext cx="1256852" cy="1"/>
          </a:xfrm>
          <a:prstGeom prst="straightConnector1">
            <a:avLst/>
          </a:prstGeom>
          <a:noFill/>
          <a:ln w="12700">
            <a:solidFill>
              <a:schemeClr val="tx1"/>
            </a:solidFill>
            <a:round/>
            <a:headEnd/>
            <a:tailEnd type="stealth" w="lg" len="lg"/>
          </a:ln>
        </p:spPr>
      </p:cxnSp>
      <p:cxnSp>
        <p:nvCxnSpPr>
          <p:cNvPr id="35861" name="AutoShape 20"/>
          <p:cNvCxnSpPr>
            <a:cxnSpLocks noChangeShapeType="1"/>
            <a:stCxn id="35854" idx="3"/>
          </p:cNvCxnSpPr>
          <p:nvPr/>
        </p:nvCxnSpPr>
        <p:spPr bwMode="auto">
          <a:xfrm flipV="1">
            <a:off x="6827918" y="3578225"/>
            <a:ext cx="1964945" cy="1"/>
          </a:xfrm>
          <a:prstGeom prst="straightConnector1">
            <a:avLst/>
          </a:prstGeom>
          <a:noFill/>
          <a:ln w="12700">
            <a:solidFill>
              <a:schemeClr val="tx1"/>
            </a:solidFill>
            <a:round/>
            <a:headEnd/>
            <a:tailEnd type="stealth" w="lg" len="lg"/>
          </a:ln>
        </p:spPr>
      </p:cxnSp>
      <p:cxnSp>
        <p:nvCxnSpPr>
          <p:cNvPr id="35862" name="AutoShape 21"/>
          <p:cNvCxnSpPr>
            <a:cxnSpLocks noChangeShapeType="1"/>
            <a:stCxn id="35853" idx="3"/>
          </p:cNvCxnSpPr>
          <p:nvPr/>
        </p:nvCxnSpPr>
        <p:spPr bwMode="auto">
          <a:xfrm flipV="1">
            <a:off x="6754893" y="3273425"/>
            <a:ext cx="2057210" cy="1"/>
          </a:xfrm>
          <a:prstGeom prst="straightConnector1">
            <a:avLst/>
          </a:prstGeom>
          <a:noFill/>
          <a:ln w="12700">
            <a:solidFill>
              <a:schemeClr val="tx1"/>
            </a:solidFill>
            <a:round/>
            <a:headEnd/>
            <a:tailEnd type="stealth" w="lg" len="lg"/>
          </a:ln>
        </p:spPr>
      </p:cxnSp>
      <p:sp>
        <p:nvSpPr>
          <p:cNvPr id="35863" name="Text Box 22"/>
          <p:cNvSpPr txBox="1">
            <a:spLocks noChangeArrowheads="1"/>
          </p:cNvSpPr>
          <p:nvPr/>
        </p:nvSpPr>
        <p:spPr bwMode="auto">
          <a:xfrm>
            <a:off x="421269" y="2074863"/>
            <a:ext cx="712029" cy="400110"/>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000" b="0" dirty="0" smtClean="0"/>
              <a:t>BSC</a:t>
            </a:r>
            <a:endParaRPr lang="en-US" sz="2000" b="0" dirty="0"/>
          </a:p>
        </p:txBody>
      </p:sp>
      <p:cxnSp>
        <p:nvCxnSpPr>
          <p:cNvPr id="35864" name="AutoShape 23"/>
          <p:cNvCxnSpPr>
            <a:cxnSpLocks noChangeShapeType="1"/>
          </p:cNvCxnSpPr>
          <p:nvPr/>
        </p:nvCxnSpPr>
        <p:spPr bwMode="auto">
          <a:xfrm>
            <a:off x="1173664" y="2284413"/>
            <a:ext cx="2174166" cy="0"/>
          </a:xfrm>
          <a:prstGeom prst="straightConnector1">
            <a:avLst/>
          </a:prstGeom>
          <a:noFill/>
          <a:ln w="12700">
            <a:solidFill>
              <a:schemeClr val="tx1"/>
            </a:solidFill>
            <a:round/>
            <a:headEnd/>
            <a:tailEnd type="diamond" w="lg" len="lg"/>
          </a:ln>
        </p:spPr>
      </p:cxnSp>
      <p:sp>
        <p:nvSpPr>
          <p:cNvPr id="35866" name="Text Box 27"/>
          <p:cNvSpPr txBox="1">
            <a:spLocks noChangeArrowheads="1"/>
          </p:cNvSpPr>
          <p:nvPr/>
        </p:nvSpPr>
        <p:spPr bwMode="auto">
          <a:xfrm>
            <a:off x="6580145" y="4378325"/>
            <a:ext cx="1751013" cy="396875"/>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000" b="0" dirty="0"/>
              <a:t>Panitumumab</a:t>
            </a:r>
          </a:p>
        </p:txBody>
      </p:sp>
      <p:sp>
        <p:nvSpPr>
          <p:cNvPr id="28" name="Text Box 9"/>
          <p:cNvSpPr txBox="1">
            <a:spLocks noChangeArrowheads="1"/>
          </p:cNvSpPr>
          <p:nvPr/>
        </p:nvSpPr>
        <p:spPr bwMode="auto">
          <a:xfrm>
            <a:off x="8139632" y="1296988"/>
            <a:ext cx="869349" cy="461665"/>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400" b="0" dirty="0" smtClean="0"/>
              <a:t>2015</a:t>
            </a:r>
            <a:endParaRPr lang="en-US" sz="2400" b="0" dirty="0"/>
          </a:p>
        </p:txBody>
      </p:sp>
      <p:sp>
        <p:nvSpPr>
          <p:cNvPr id="29" name="Text Box 9"/>
          <p:cNvSpPr txBox="1">
            <a:spLocks noChangeArrowheads="1"/>
          </p:cNvSpPr>
          <p:nvPr/>
        </p:nvSpPr>
        <p:spPr bwMode="auto">
          <a:xfrm>
            <a:off x="6994190" y="1296988"/>
            <a:ext cx="869349" cy="461665"/>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400" b="0" dirty="0" smtClean="0"/>
              <a:t>2010</a:t>
            </a:r>
            <a:endParaRPr lang="en-US" sz="2400" b="0" dirty="0"/>
          </a:p>
        </p:txBody>
      </p:sp>
      <p:cxnSp>
        <p:nvCxnSpPr>
          <p:cNvPr id="34" name="AutoShape 19"/>
          <p:cNvCxnSpPr>
            <a:cxnSpLocks noChangeShapeType="1"/>
          </p:cNvCxnSpPr>
          <p:nvPr/>
        </p:nvCxnSpPr>
        <p:spPr bwMode="auto">
          <a:xfrm>
            <a:off x="7843857" y="4286370"/>
            <a:ext cx="929765" cy="0"/>
          </a:xfrm>
          <a:prstGeom prst="straightConnector1">
            <a:avLst/>
          </a:prstGeom>
          <a:noFill/>
          <a:ln w="12700">
            <a:solidFill>
              <a:schemeClr val="tx1"/>
            </a:solidFill>
            <a:round/>
            <a:headEnd/>
            <a:tailEnd type="stealth" w="lg" len="lg"/>
          </a:ln>
        </p:spPr>
      </p:cxnSp>
      <p:cxnSp>
        <p:nvCxnSpPr>
          <p:cNvPr id="35" name="AutoShape 19"/>
          <p:cNvCxnSpPr>
            <a:cxnSpLocks noChangeShapeType="1"/>
          </p:cNvCxnSpPr>
          <p:nvPr/>
        </p:nvCxnSpPr>
        <p:spPr bwMode="auto">
          <a:xfrm>
            <a:off x="8305626" y="4632758"/>
            <a:ext cx="514350" cy="0"/>
          </a:xfrm>
          <a:prstGeom prst="straightConnector1">
            <a:avLst/>
          </a:prstGeom>
          <a:noFill/>
          <a:ln w="12700">
            <a:solidFill>
              <a:schemeClr val="tx1"/>
            </a:solidFill>
            <a:round/>
            <a:headEnd/>
            <a:tailEnd type="stealth" w="lg" len="lg"/>
          </a:ln>
        </p:spPr>
      </p:cxnSp>
      <p:sp>
        <p:nvSpPr>
          <p:cNvPr id="43" name="Text Box 27"/>
          <p:cNvSpPr txBox="1">
            <a:spLocks noChangeArrowheads="1"/>
          </p:cNvSpPr>
          <p:nvPr/>
        </p:nvSpPr>
        <p:spPr bwMode="auto">
          <a:xfrm>
            <a:off x="7234883" y="4801687"/>
            <a:ext cx="1524301" cy="400110"/>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000" dirty="0" smtClean="0">
                <a:solidFill>
                  <a:schemeClr val="bg2"/>
                </a:solidFill>
              </a:rPr>
              <a:t>Aflibercept</a:t>
            </a:r>
            <a:endParaRPr lang="en-US" sz="2000" dirty="0">
              <a:solidFill>
                <a:schemeClr val="bg2"/>
              </a:solidFill>
            </a:endParaRPr>
          </a:p>
        </p:txBody>
      </p:sp>
      <p:sp>
        <p:nvSpPr>
          <p:cNvPr id="44" name="Text Box 27"/>
          <p:cNvSpPr txBox="1">
            <a:spLocks noChangeArrowheads="1"/>
          </p:cNvSpPr>
          <p:nvPr/>
        </p:nvSpPr>
        <p:spPr bwMode="auto">
          <a:xfrm>
            <a:off x="7233510" y="5167318"/>
            <a:ext cx="1680969" cy="400110"/>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000" dirty="0" smtClean="0">
                <a:solidFill>
                  <a:schemeClr val="bg2"/>
                </a:solidFill>
              </a:rPr>
              <a:t>Regorafenib</a:t>
            </a:r>
            <a:endParaRPr lang="en-US" sz="2000" dirty="0">
              <a:solidFill>
                <a:schemeClr val="bg2"/>
              </a:solidFill>
            </a:endParaRPr>
          </a:p>
        </p:txBody>
      </p:sp>
      <p:sp>
        <p:nvSpPr>
          <p:cNvPr id="36" name="Text Box 27"/>
          <p:cNvSpPr txBox="1">
            <a:spLocks noChangeArrowheads="1"/>
          </p:cNvSpPr>
          <p:nvPr/>
        </p:nvSpPr>
        <p:spPr bwMode="auto">
          <a:xfrm>
            <a:off x="7258924" y="5538998"/>
            <a:ext cx="721547" cy="400110"/>
          </a:xfrm>
          <a:prstGeom prst="rect">
            <a:avLst/>
          </a:prstGeom>
          <a:noFill/>
          <a:ln w="12700">
            <a:noFill/>
            <a:miter lim="800000"/>
            <a:headEnd/>
            <a:tailEnd type="none" w="lg" len="lg"/>
          </a:ln>
        </p:spPr>
        <p:txBody>
          <a:bodyPr wrap="none">
            <a:prstTxWarp prst="textNoShape">
              <a:avLst/>
            </a:prstTxWarp>
            <a:spAutoFit/>
          </a:bodyPr>
          <a:lstStyle/>
          <a:p>
            <a:pPr eaLnBrk="0" hangingPunct="0"/>
            <a:r>
              <a:rPr lang="en-US" sz="2000" dirty="0" smtClean="0">
                <a:solidFill>
                  <a:schemeClr val="bg2"/>
                </a:solidFill>
              </a:rPr>
              <a:t>BBP</a:t>
            </a:r>
            <a:endParaRPr lang="en-US" sz="2000" dirty="0">
              <a:solidFill>
                <a:schemeClr val="bg2"/>
              </a:solidFill>
            </a:endParaRPr>
          </a:p>
        </p:txBody>
      </p:sp>
    </p:spTree>
    <p:extLst>
      <p:ext uri="{BB962C8B-B14F-4D97-AF65-F5344CB8AC3E}">
        <p14:creationId xmlns:p14="http://schemas.microsoft.com/office/powerpoint/2010/main" val="143425379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defTabSz="457200" eaLnBrk="1" fontAlgn="auto" hangingPunct="1">
              <a:spcBef>
                <a:spcPts val="0"/>
              </a:spcBef>
              <a:spcAft>
                <a:spcPct val="20000"/>
              </a:spcAft>
              <a:buClr>
                <a:srgbClr val="1F497D"/>
              </a:buClr>
              <a:buSzPct val="80000"/>
              <a:buFont typeface="Wingdings" charset="0"/>
              <a:buNone/>
            </a:pPr>
            <a:r>
              <a:rPr lang="en-US" sz="2000" dirty="0">
                <a:solidFill>
                  <a:srgbClr val="EFC53D"/>
                </a:solidFill>
                <a:latin typeface="Arial" charset="0"/>
              </a:rPr>
              <a:t>Moderator</a:t>
            </a:r>
            <a:r>
              <a:rPr lang="en-US" sz="1800" dirty="0">
                <a:solidFill>
                  <a:prstClr val="black"/>
                </a:solidFill>
                <a:latin typeface="Arial" charset="0"/>
              </a:rPr>
              <a:t/>
            </a:r>
            <a:br>
              <a:rPr lang="en-US" sz="1800" dirty="0">
                <a:solidFill>
                  <a:prstClr val="black"/>
                </a:solidFill>
                <a:latin typeface="Arial" charset="0"/>
              </a:rPr>
            </a:br>
            <a:r>
              <a:rPr lang="en-US" sz="1800" dirty="0">
                <a:solidFill>
                  <a:srgbClr val="FFFFFF"/>
                </a:solidFill>
                <a:latin typeface="Arial" charset="0"/>
              </a:rPr>
              <a:t>Neil Love, MD</a:t>
            </a:r>
            <a:endParaRPr lang="en-US" sz="2000"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l" defTabSz="457200" eaLnBrk="1" fontAlgn="auto" hangingPunct="1">
              <a:spcBef>
                <a:spcPts val="0"/>
              </a:spcBef>
              <a:spcAft>
                <a:spcPts val="0"/>
              </a:spcAft>
            </a:pPr>
            <a:r>
              <a:rPr lang="en-US" sz="1800" dirty="0">
                <a:solidFill>
                  <a:srgbClr val="FFFFFF"/>
                </a:solidFill>
                <a:latin typeface="Arial" charset="0"/>
                <a:ea typeface="ヒラギノ角ゴ Pro W3" charset="0"/>
                <a:cs typeface="ヒラギノ角ゴ Pro W3" charset="0"/>
              </a:rPr>
              <a:t>Eric Van </a:t>
            </a:r>
            <a:r>
              <a:rPr lang="en-US" sz="1800" dirty="0" err="1">
                <a:solidFill>
                  <a:srgbClr val="FFFFFF"/>
                </a:solidFill>
                <a:latin typeface="Arial" charset="0"/>
                <a:ea typeface="ヒラギノ角ゴ Pro W3" charset="0"/>
                <a:cs typeface="ヒラギノ角ゴ Pro W3" charset="0"/>
              </a:rPr>
              <a:t>Cutsem</a:t>
            </a:r>
            <a:r>
              <a:rPr lang="en-US" sz="1800" dirty="0">
                <a:solidFill>
                  <a:srgbClr val="FFFFFF"/>
                </a:solidFill>
                <a:latin typeface="Arial" charset="0"/>
                <a:ea typeface="ヒラギノ角ゴ Pro W3" charset="0"/>
                <a:cs typeface="ヒラギノ角ゴ Pro W3" charset="0"/>
              </a:rPr>
              <a:t>, MD, PhD</a:t>
            </a:r>
          </a:p>
          <a:p>
            <a:pPr algn="l" defTabSz="457200" eaLnBrk="1" fontAlgn="auto" hangingPunct="1">
              <a:spcBef>
                <a:spcPts val="0"/>
              </a:spcBef>
              <a:spcAft>
                <a:spcPts val="0"/>
              </a:spcAft>
            </a:pPr>
            <a:r>
              <a:rPr lang="en-US" sz="1800" dirty="0" err="1">
                <a:solidFill>
                  <a:srgbClr val="FFFFFF"/>
                </a:solidFill>
                <a:latin typeface="Arial" charset="0"/>
                <a:ea typeface="ヒラギノ角ゴ Pro W3" charset="0"/>
                <a:cs typeface="ヒラギノ角ゴ Pro W3" charset="0"/>
              </a:rPr>
              <a:t>Tanios</a:t>
            </a:r>
            <a:r>
              <a:rPr lang="en-US" sz="1800" dirty="0">
                <a:solidFill>
                  <a:srgbClr val="FFFFFF"/>
                </a:solidFill>
                <a:latin typeface="Arial" charset="0"/>
                <a:ea typeface="ヒラギノ角ゴ Pro W3" charset="0"/>
                <a:cs typeface="ヒラギノ角ゴ Pro W3" charset="0"/>
              </a:rPr>
              <a:t> </a:t>
            </a:r>
            <a:r>
              <a:rPr lang="en-US" sz="1800" dirty="0" err="1">
                <a:solidFill>
                  <a:srgbClr val="FFFFFF"/>
                </a:solidFill>
                <a:latin typeface="Arial" charset="0"/>
                <a:ea typeface="ヒラギノ角ゴ Pro W3" charset="0"/>
                <a:cs typeface="ヒラギノ角ゴ Pro W3" charset="0"/>
              </a:rPr>
              <a:t>Bekaii</a:t>
            </a:r>
            <a:r>
              <a:rPr lang="en-US" sz="1800">
                <a:solidFill>
                  <a:srgbClr val="FFFFFF"/>
                </a:solidFill>
                <a:latin typeface="Arial" charset="0"/>
                <a:ea typeface="ヒラギノ角ゴ Pro W3" charset="0"/>
                <a:cs typeface="ヒラギノ角ゴ Pro W3" charset="0"/>
              </a:rPr>
              <a:t>-Saab, MD</a:t>
            </a:r>
            <a:endParaRPr lang="en-US" sz="1800" dirty="0">
              <a:solidFill>
                <a:srgbClr val="FFFFFF"/>
              </a:solidFill>
              <a:latin typeface="Arial" charset="0"/>
              <a:ea typeface="ヒラギノ角ゴ Pro W3" charset="0"/>
              <a:cs typeface="ヒラギノ角ゴ Pro W3" charset="0"/>
            </a:endParaRP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algn="l" defTabSz="457200" eaLnBrk="1" fontAlgn="auto" hangingPunct="1">
              <a:spcBef>
                <a:spcPts val="0"/>
              </a:spcBef>
              <a:spcAft>
                <a:spcPts val="0"/>
              </a:spcAft>
              <a:defRPr/>
            </a:pPr>
            <a:r>
              <a:rPr lang="en-US" sz="1800" dirty="0">
                <a:solidFill>
                  <a:srgbClr val="FFFFFF"/>
                </a:solidFill>
                <a:latin typeface="Arial" pitchFamily="1" charset="0"/>
                <a:ea typeface="ヒラギノ角ゴ Pro W3" pitchFamily="1" charset="-128"/>
                <a:cs typeface="ヒラギノ角ゴ Pro W3" pitchFamily="1" charset="-128"/>
              </a:rPr>
              <a:t>Charles S Fuchs, MD, MPH</a:t>
            </a:r>
          </a:p>
          <a:p>
            <a:pPr algn="l" defTabSz="457200" eaLnBrk="1" fontAlgn="auto" hangingPunct="1">
              <a:spcBef>
                <a:spcPts val="0"/>
              </a:spcBef>
              <a:spcAft>
                <a:spcPts val="0"/>
              </a:spcAft>
              <a:defRPr/>
            </a:pPr>
            <a:r>
              <a:rPr lang="en-US" sz="1800" dirty="0">
                <a:solidFill>
                  <a:srgbClr val="FFFFFF"/>
                </a:solidFill>
                <a:latin typeface="Arial" pitchFamily="1" charset="0"/>
                <a:ea typeface="ヒラギノ角ゴ Pro W3" pitchFamily="1" charset="-128"/>
                <a:cs typeface="ヒラギノ角ゴ Pro W3" pitchFamily="1" charset="-128"/>
              </a:rPr>
              <a:t>Alan P </a:t>
            </a:r>
            <a:r>
              <a:rPr lang="en-US" sz="1800" dirty="0" err="1">
                <a:solidFill>
                  <a:srgbClr val="FFFFFF"/>
                </a:solidFill>
                <a:latin typeface="Arial" pitchFamily="1" charset="0"/>
                <a:ea typeface="ヒラギノ角ゴ Pro W3" pitchFamily="1" charset="-128"/>
                <a:cs typeface="ヒラギノ角ゴ Pro W3" pitchFamily="1" charset="-128"/>
              </a:rPr>
              <a:t>Venook</a:t>
            </a:r>
            <a:r>
              <a:rPr lang="en-US" sz="1800" dirty="0">
                <a:solidFill>
                  <a:srgbClr val="FFFFFF"/>
                </a:solidFill>
                <a:latin typeface="Arial" pitchFamily="1" charset="0"/>
                <a:ea typeface="ヒラギノ角ゴ Pro W3" pitchFamily="1" charset="-128"/>
                <a:cs typeface="ヒラギノ角ゴ Pro W3" pitchFamily="1" charset="-128"/>
              </a:rPr>
              <a:t>, MD</a:t>
            </a:r>
          </a:p>
          <a:p>
            <a:pPr algn="l" defTabSz="457200" eaLnBrk="1" fontAlgn="auto" hangingPunct="1">
              <a:spcBef>
                <a:spcPts val="0"/>
              </a:spcBef>
              <a:spcAft>
                <a:spcPts val="0"/>
              </a:spcAft>
              <a:defRPr/>
            </a:pPr>
            <a:r>
              <a:rPr lang="en-US" sz="1800" dirty="0">
                <a:solidFill>
                  <a:srgbClr val="FFFFFF"/>
                </a:solidFill>
                <a:latin typeface="Arial" pitchFamily="1" charset="0"/>
                <a:ea typeface="ヒラギノ角ゴ Pro W3" pitchFamily="1" charset="-128"/>
                <a:cs typeface="ヒラギノ角ゴ Pro W3" pitchFamily="1" charset="-128"/>
              </a:rPr>
              <a:t>Axel </a:t>
            </a:r>
            <a:r>
              <a:rPr lang="en-US" sz="1800" dirty="0" err="1">
                <a:solidFill>
                  <a:srgbClr val="FFFFFF"/>
                </a:solidFill>
                <a:latin typeface="Arial" pitchFamily="1" charset="0"/>
                <a:ea typeface="ヒラギノ角ゴ Pro W3" pitchFamily="1" charset="-128"/>
                <a:cs typeface="ヒラギノ角ゴ Pro W3" pitchFamily="1" charset="-128"/>
              </a:rPr>
              <a:t>Grothey</a:t>
            </a:r>
            <a:r>
              <a:rPr lang="en-US" sz="1800" dirty="0">
                <a:solidFill>
                  <a:srgbClr val="FFFFFF"/>
                </a:solidFill>
                <a:latin typeface="Arial" pitchFamily="1" charset="0"/>
                <a:ea typeface="ヒラギノ角ゴ Pro W3" pitchFamily="1" charset="-128"/>
                <a:cs typeface="ヒラギノ角ゴ Pro W3" pitchFamily="1" charset="-128"/>
              </a:rPr>
              <a:t>,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algn="l" defTabSz="457200" eaLnBrk="1" fontAlgn="auto" hangingPunct="1">
              <a:spcBef>
                <a:spcPts val="0"/>
              </a:spcBef>
              <a:spcAft>
                <a:spcPts val="0"/>
              </a:spcAft>
              <a:defRPr/>
            </a:pPr>
            <a:r>
              <a:rPr lang="en-US" sz="2000">
                <a:solidFill>
                  <a:srgbClr val="EFC53D"/>
                </a:solidFill>
                <a:latin typeface="Arial" pitchFamily="1" charset="0"/>
                <a:ea typeface="ＭＳ Ｐゴシック" pitchFamily="1" charset="-128"/>
                <a:cs typeface="ＭＳ Ｐゴシック" pitchFamily="1" charset="-128"/>
              </a:rPr>
              <a:t>Faculty</a:t>
            </a:r>
            <a:r>
              <a:rPr lang="en-US" sz="2000">
                <a:solidFill>
                  <a:prstClr val="white"/>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defTabSz="457200" eaLnBrk="1" fontAlgn="auto" hangingPunct="1">
              <a:spcBef>
                <a:spcPts val="0"/>
              </a:spcBef>
              <a:spcAft>
                <a:spcPts val="0"/>
              </a:spcAft>
              <a:defRPr/>
            </a:pPr>
            <a:r>
              <a:rPr lang="en-US" sz="3200" dirty="0">
                <a:solidFill>
                  <a:srgbClr val="FFFFFF"/>
                </a:solidFill>
                <a:latin typeface="Arial" pitchFamily="1" charset="0"/>
                <a:ea typeface="ヒラギノ角ゴ Pro W3" pitchFamily="1" charset="-128"/>
                <a:cs typeface="ヒラギノ角ゴ Pro W3" pitchFamily="1" charset="-128"/>
              </a:rPr>
              <a:t>Second Opinion</a:t>
            </a:r>
          </a:p>
          <a:p>
            <a:pPr defTabSz="457200" eaLnBrk="1" fontAlgn="auto" hangingPunct="1">
              <a:spcBef>
                <a:spcPts val="0"/>
              </a:spcBef>
              <a:spcAft>
                <a:spcPts val="0"/>
              </a:spcAft>
              <a:defRPr/>
            </a:pPr>
            <a:r>
              <a:rPr lang="en-US" dirty="0">
                <a:solidFill>
                  <a:srgbClr val="EFC53D"/>
                </a:solidFill>
                <a:latin typeface="Arial" pitchFamily="1" charset="0"/>
                <a:ea typeface="ヒラギノ角ゴ Pro W3" pitchFamily="1" charset="-128"/>
                <a:cs typeface="ヒラギノ角ゴ Pro W3" pitchFamily="1" charset="-128"/>
              </a:rPr>
              <a:t>An Interactive Case-Based Symposium </a:t>
            </a:r>
            <a:br>
              <a:rPr lang="en-US" dirty="0">
                <a:solidFill>
                  <a:srgbClr val="EFC53D"/>
                </a:solidFill>
                <a:latin typeface="Arial" pitchFamily="1" charset="0"/>
                <a:ea typeface="ヒラギノ角ゴ Pro W3" pitchFamily="1" charset="-128"/>
                <a:cs typeface="ヒラギノ角ゴ Pro W3" pitchFamily="1" charset="-128"/>
              </a:rPr>
            </a:br>
            <a:r>
              <a:rPr lang="en-US" dirty="0">
                <a:solidFill>
                  <a:srgbClr val="EFC53D"/>
                </a:solidFill>
                <a:latin typeface="Arial" pitchFamily="1" charset="0"/>
                <a:ea typeface="ヒラギノ角ゴ Pro W3" pitchFamily="1" charset="-128"/>
                <a:cs typeface="ヒラギノ角ゴ Pro W3" pitchFamily="1" charset="-128"/>
              </a:rPr>
              <a:t>on the Management of Patients with </a:t>
            </a:r>
            <a:br>
              <a:rPr lang="en-US" dirty="0">
                <a:solidFill>
                  <a:srgbClr val="EFC53D"/>
                </a:solidFill>
                <a:latin typeface="Arial" pitchFamily="1" charset="0"/>
                <a:ea typeface="ヒラギノ角ゴ Pro W3" pitchFamily="1" charset="-128"/>
                <a:cs typeface="ヒラギノ角ゴ Pro W3" pitchFamily="1" charset="-128"/>
              </a:rPr>
            </a:br>
            <a:r>
              <a:rPr lang="en-US" dirty="0">
                <a:solidFill>
                  <a:srgbClr val="EFC53D"/>
                </a:solidFill>
                <a:latin typeface="Arial" pitchFamily="1" charset="0"/>
                <a:ea typeface="ヒラギノ角ゴ Pro W3" pitchFamily="1" charset="-128"/>
                <a:cs typeface="ヒラギノ角ゴ Pro W3" pitchFamily="1" charset="-128"/>
              </a:rPr>
              <a:t>Metastatic Colorectal Cancer</a:t>
            </a:r>
            <a:r>
              <a:rPr lang="en-US" sz="1800" dirty="0">
                <a:solidFill>
                  <a:srgbClr val="EFC53D"/>
                </a:solidFill>
                <a:latin typeface="Arial" pitchFamily="1" charset="0"/>
                <a:ea typeface="ＭＳ Ｐゴシック" pitchFamily="1" charset="-128"/>
                <a:cs typeface="ＭＳ Ｐゴシック" pitchFamily="1" charset="-128"/>
              </a:rPr>
              <a:t/>
            </a:r>
            <a:br>
              <a:rPr lang="en-US" sz="1800" dirty="0">
                <a:solidFill>
                  <a:srgbClr val="EFC53D"/>
                </a:solidFill>
                <a:latin typeface="Arial" pitchFamily="1" charset="0"/>
                <a:ea typeface="ＭＳ Ｐゴシック" pitchFamily="1" charset="-128"/>
                <a:cs typeface="ＭＳ Ｐゴシック" pitchFamily="1" charset="-128"/>
              </a:rPr>
            </a:br>
            <a:r>
              <a:rPr lang="en-US" sz="1400" dirty="0">
                <a:solidFill>
                  <a:prstClr val="white"/>
                </a:solidFill>
                <a:latin typeface="Arial" pitchFamily="1" charset="0"/>
                <a:ea typeface="ヒラギノ角ゴ Pro W3" pitchFamily="1" charset="-128"/>
                <a:cs typeface="ヒラギノ角ゴ Pro W3" pitchFamily="1" charset="-128"/>
              </a:rPr>
              <a:t/>
            </a:r>
            <a:br>
              <a:rPr lang="en-US" sz="1400" dirty="0">
                <a:solidFill>
                  <a:prstClr val="white"/>
                </a:solidFill>
                <a:latin typeface="Arial" pitchFamily="1" charset="0"/>
                <a:ea typeface="ヒラギノ角ゴ Pro W3" pitchFamily="1" charset="-128"/>
                <a:cs typeface="ヒラギノ角ゴ Pro W3" pitchFamily="1" charset="-128"/>
              </a:rPr>
            </a:br>
            <a:r>
              <a:rPr lang="en-US" sz="2000" dirty="0">
                <a:solidFill>
                  <a:srgbClr val="FFFFFF"/>
                </a:solidFill>
                <a:latin typeface="Arial" pitchFamily="1" charset="0"/>
                <a:ea typeface="ヒラギノ角ゴ Pro W3" pitchFamily="1" charset="-128"/>
                <a:cs typeface="ヒラギノ角ゴ Pro W3" pitchFamily="1" charset="-128"/>
              </a:rPr>
              <a:t>Saturday, June 1, 2013</a:t>
            </a:r>
          </a:p>
          <a:p>
            <a:pPr defTabSz="457200" eaLnBrk="1" fontAlgn="auto" hangingPunct="1">
              <a:spcBef>
                <a:spcPts val="0"/>
              </a:spcBef>
              <a:spcAft>
                <a:spcPts val="0"/>
              </a:spcAft>
              <a:defRPr/>
            </a:pPr>
            <a:r>
              <a:rPr lang="en-US" sz="2000" dirty="0">
                <a:solidFill>
                  <a:srgbClr val="FFFFFF"/>
                </a:solidFill>
                <a:latin typeface="Arial" pitchFamily="1" charset="0"/>
                <a:ea typeface="ヒラギノ角ゴ Pro W3" pitchFamily="1" charset="-128"/>
                <a:cs typeface="ヒラギノ角ゴ Pro W3" pitchFamily="1" charset="-128"/>
              </a:rPr>
              <a:t>7:00 PM – 9:00 PM</a:t>
            </a:r>
          </a:p>
          <a:p>
            <a:pPr defTabSz="457200" eaLnBrk="1" fontAlgn="auto" hangingPunct="1">
              <a:spcBef>
                <a:spcPts val="0"/>
              </a:spcBef>
              <a:spcAft>
                <a:spcPts val="0"/>
              </a:spcAft>
              <a:defRPr/>
            </a:pPr>
            <a:r>
              <a:rPr lang="en-US" sz="2000"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2465665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524290" name="Rectangle 2"/>
          <p:cNvSpPr>
            <a:spLocks noGrp="1" noChangeArrowheads="1"/>
          </p:cNvSpPr>
          <p:nvPr>
            <p:ph type="ctrTitle"/>
          </p:nvPr>
        </p:nvSpPr>
        <p:spPr>
          <a:xfrm>
            <a:off x="441755" y="382881"/>
            <a:ext cx="8011175" cy="2362654"/>
          </a:xfrm>
        </p:spPr>
        <p:txBody>
          <a:bodyPr anchor="b"/>
          <a:lstStyle/>
          <a:p>
            <a:r>
              <a:rPr lang="en-US" sz="3600" dirty="0"/>
              <a:t>Medical oncologists’ clinical experiences and comfort levels </a:t>
            </a:r>
            <a:r>
              <a:rPr lang="en-US" sz="3600" dirty="0" smtClean="0"/>
              <a:t>with 20 </a:t>
            </a:r>
            <a:r>
              <a:rPr lang="en-US" sz="3600" dirty="0"/>
              <a:t>recently approved agents.</a:t>
            </a:r>
          </a:p>
        </p:txBody>
      </p:sp>
      <p:sp>
        <p:nvSpPr>
          <p:cNvPr id="524291" name="Rectangle 3"/>
          <p:cNvSpPr>
            <a:spLocks noGrp="1" noChangeArrowheads="1"/>
          </p:cNvSpPr>
          <p:nvPr>
            <p:ph type="subTitle" idx="1"/>
          </p:nvPr>
        </p:nvSpPr>
        <p:spPr>
          <a:xfrm>
            <a:off x="441755" y="3072384"/>
            <a:ext cx="7769225" cy="3216889"/>
          </a:xfrm>
        </p:spPr>
        <p:txBody>
          <a:bodyPr/>
          <a:lstStyle/>
          <a:p>
            <a:pPr algn="l"/>
            <a:r>
              <a:rPr lang="en-US" sz="2800" i="1" dirty="0" err="1">
                <a:solidFill>
                  <a:srgbClr val="FFFFFF"/>
                </a:solidFill>
                <a:latin typeface="Arial" charset="0"/>
              </a:rPr>
              <a:t>Proc</a:t>
            </a:r>
            <a:r>
              <a:rPr lang="en-US" sz="2800" i="1" dirty="0">
                <a:solidFill>
                  <a:srgbClr val="FFFFFF"/>
                </a:solidFill>
                <a:latin typeface="Arial" charset="0"/>
              </a:rPr>
              <a:t> ASCO </a:t>
            </a:r>
            <a:r>
              <a:rPr lang="en-US" sz="2800" dirty="0">
                <a:solidFill>
                  <a:srgbClr val="FFFFFF"/>
                </a:solidFill>
                <a:latin typeface="Arial" charset="0"/>
              </a:rPr>
              <a:t>2013;Abstract </a:t>
            </a:r>
            <a:r>
              <a:rPr lang="en-US" sz="2800" dirty="0" smtClean="0">
                <a:solidFill>
                  <a:srgbClr val="FFFFFF"/>
                </a:solidFill>
                <a:latin typeface="Arial" charset="0"/>
              </a:rPr>
              <a:t>e17570</a:t>
            </a:r>
          </a:p>
          <a:p>
            <a:pPr algn="l"/>
            <a:endParaRPr lang="en-US" dirty="0" smtClean="0"/>
          </a:p>
          <a:p>
            <a:pPr algn="l"/>
            <a:r>
              <a:rPr lang="en-US" dirty="0" smtClean="0"/>
              <a:t>Neil </a:t>
            </a:r>
            <a:r>
              <a:rPr lang="en-US" dirty="0"/>
              <a:t>Love, Kenneth Carl Anderson, Keith Flaherty, </a:t>
            </a:r>
            <a:r>
              <a:rPr lang="en-US" dirty="0" err="1"/>
              <a:t>Hagop</a:t>
            </a:r>
            <a:r>
              <a:rPr lang="en-US" dirty="0"/>
              <a:t> M. </a:t>
            </a:r>
            <a:r>
              <a:rPr lang="en-US" dirty="0" err="1"/>
              <a:t>Kantarjian</a:t>
            </a:r>
            <a:r>
              <a:rPr lang="en-US" dirty="0"/>
              <a:t>, Thomas James Lynch, Joyce O'Shaughnessy, A. Oliver Sartor, Alan Paul </a:t>
            </a:r>
            <a:r>
              <a:rPr lang="en-US" dirty="0" err="1"/>
              <a:t>Venook</a:t>
            </a:r>
            <a:r>
              <a:rPr lang="en-US" dirty="0"/>
              <a:t>, Andrew David </a:t>
            </a:r>
            <a:r>
              <a:rPr lang="en-US" dirty="0" err="1"/>
              <a:t>Zelenetz</a:t>
            </a:r>
            <a:r>
              <a:rPr lang="en-US" dirty="0"/>
              <a:t>, Jonathan Moss, Gloria Kelly, Kathryn </a:t>
            </a:r>
            <a:r>
              <a:rPr lang="en-US" dirty="0" err="1" smtClean="0"/>
              <a:t>Ziel</a:t>
            </a:r>
            <a:endParaRPr lang="en-GB" b="0" dirty="0">
              <a:solidFill>
                <a:schemeClr val="bg1"/>
              </a:solidFill>
            </a:endParaRPr>
          </a:p>
        </p:txBody>
      </p:sp>
    </p:spTree>
    <p:extLst>
      <p:ext uri="{BB962C8B-B14F-4D97-AF65-F5344CB8AC3E}">
        <p14:creationId xmlns:p14="http://schemas.microsoft.com/office/powerpoint/2010/main" val="24797135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from the practice of William N </a:t>
            </a:r>
            <a:r>
              <a:rPr lang="en-US" dirty="0" err="1" smtClean="0"/>
              <a:t>Harwin</a:t>
            </a:r>
            <a:r>
              <a:rPr lang="en-US" dirty="0" smtClean="0"/>
              <a:t>, MD</a:t>
            </a:r>
            <a:endParaRPr lang="en-US" dirty="0"/>
          </a:p>
        </p:txBody>
      </p:sp>
      <p:sp>
        <p:nvSpPr>
          <p:cNvPr id="3" name="Content Placeholder 2"/>
          <p:cNvSpPr>
            <a:spLocks noGrp="1"/>
          </p:cNvSpPr>
          <p:nvPr>
            <p:ph idx="1"/>
          </p:nvPr>
        </p:nvSpPr>
        <p:spPr>
          <a:xfrm>
            <a:off x="457200" y="1371591"/>
            <a:ext cx="8377202" cy="5166360"/>
          </a:xfrm>
        </p:spPr>
        <p:txBody>
          <a:bodyPr>
            <a:normAutofit lnSpcReduction="10000"/>
          </a:bodyPr>
          <a:lstStyle/>
          <a:p>
            <a:r>
              <a:rPr lang="en-US" dirty="0"/>
              <a:t>A 67-year-old woman has a history of extensively treated </a:t>
            </a:r>
            <a:r>
              <a:rPr lang="en-US" dirty="0" smtClean="0"/>
              <a:t>metastatic colon cancer since 2008</a:t>
            </a:r>
            <a:endParaRPr lang="en-US" dirty="0"/>
          </a:p>
          <a:p>
            <a:pPr lvl="1"/>
            <a:r>
              <a:rPr lang="en-US" dirty="0" smtClean="0"/>
              <a:t>Surgical </a:t>
            </a:r>
            <a:r>
              <a:rPr lang="en-US" dirty="0"/>
              <a:t>resection of liver </a:t>
            </a:r>
            <a:r>
              <a:rPr lang="en-US" dirty="0" smtClean="0"/>
              <a:t>metastases</a:t>
            </a:r>
            <a:endParaRPr lang="en-US" dirty="0"/>
          </a:p>
          <a:p>
            <a:pPr lvl="1"/>
            <a:r>
              <a:rPr lang="en-US" dirty="0" smtClean="0"/>
              <a:t>FOLFOX/</a:t>
            </a:r>
            <a:r>
              <a:rPr lang="en-US" dirty="0" err="1" smtClean="0"/>
              <a:t>bev</a:t>
            </a:r>
            <a:r>
              <a:rPr lang="en-US" dirty="0" smtClean="0"/>
              <a:t> </a:t>
            </a:r>
          </a:p>
          <a:p>
            <a:pPr lvl="1"/>
            <a:r>
              <a:rPr lang="en-US" dirty="0" smtClean="0"/>
              <a:t>FOLFIRI</a:t>
            </a:r>
            <a:r>
              <a:rPr lang="en-US" dirty="0"/>
              <a:t>/</a:t>
            </a:r>
            <a:r>
              <a:rPr lang="en-US" dirty="0" err="1"/>
              <a:t>bev</a:t>
            </a:r>
            <a:r>
              <a:rPr lang="en-US" dirty="0"/>
              <a:t> </a:t>
            </a:r>
            <a:endParaRPr lang="en-US" dirty="0" smtClean="0"/>
          </a:p>
          <a:p>
            <a:pPr lvl="1"/>
            <a:r>
              <a:rPr lang="en-US" dirty="0" err="1"/>
              <a:t>Irinotecan</a:t>
            </a:r>
            <a:r>
              <a:rPr lang="en-US" dirty="0"/>
              <a:t>/</a:t>
            </a:r>
            <a:r>
              <a:rPr lang="en-US" dirty="0" err="1" smtClean="0"/>
              <a:t>cetuximab</a:t>
            </a:r>
            <a:endParaRPr lang="en-US" dirty="0" smtClean="0"/>
          </a:p>
          <a:p>
            <a:pPr marL="457200" lvl="1" indent="0">
              <a:buNone/>
            </a:pPr>
            <a:endParaRPr lang="en-US" dirty="0" smtClean="0"/>
          </a:p>
          <a:p>
            <a:r>
              <a:rPr lang="en-US" dirty="0" smtClean="0"/>
              <a:t>Due to progressive hepatic </a:t>
            </a:r>
            <a:r>
              <a:rPr lang="en-US" dirty="0"/>
              <a:t>metastases, </a:t>
            </a:r>
            <a:r>
              <a:rPr lang="en-US" dirty="0" err="1"/>
              <a:t>regorafenib</a:t>
            </a:r>
            <a:r>
              <a:rPr lang="en-US" dirty="0"/>
              <a:t> was started at 160 </a:t>
            </a:r>
            <a:r>
              <a:rPr lang="en-US" dirty="0" smtClean="0"/>
              <a:t>mg for 21 days of each 28 day cycle</a:t>
            </a:r>
          </a:p>
          <a:p>
            <a:pPr lvl="1"/>
            <a:r>
              <a:rPr lang="en-US" dirty="0" smtClean="0"/>
              <a:t>Presented </a:t>
            </a:r>
            <a:r>
              <a:rPr lang="en-US" dirty="0"/>
              <a:t>with Grade 2 hand-foot </a:t>
            </a:r>
            <a:r>
              <a:rPr lang="en-US" dirty="0" smtClean="0"/>
              <a:t>syndrome </a:t>
            </a:r>
            <a:r>
              <a:rPr lang="en-US" dirty="0"/>
              <a:t>and a rash but </a:t>
            </a:r>
            <a:r>
              <a:rPr lang="en-US" dirty="0" smtClean="0"/>
              <a:t>is currently </a:t>
            </a:r>
            <a:r>
              <a:rPr lang="en-US" dirty="0"/>
              <a:t>tolerating treatment at 80 mg daily 3 weeks</a:t>
            </a:r>
            <a:r>
              <a:rPr lang="en-US" dirty="0" smtClean="0"/>
              <a:t> on, 1 week off</a:t>
            </a:r>
            <a:endParaRPr lang="en-US" dirty="0"/>
          </a:p>
        </p:txBody>
      </p:sp>
    </p:spTree>
    <p:extLst>
      <p:ext uri="{BB962C8B-B14F-4D97-AF65-F5344CB8AC3E}">
        <p14:creationId xmlns:p14="http://schemas.microsoft.com/office/powerpoint/2010/main" val="25139156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defTabSz="457200" eaLnBrk="1" fontAlgn="auto" hangingPunct="1">
              <a:spcBef>
                <a:spcPts val="0"/>
              </a:spcBef>
              <a:spcAft>
                <a:spcPct val="20000"/>
              </a:spcAft>
              <a:buClr>
                <a:srgbClr val="1F497D"/>
              </a:buClr>
              <a:buSzPct val="80000"/>
              <a:buFont typeface="Wingdings" charset="0"/>
              <a:buNone/>
            </a:pPr>
            <a:r>
              <a:rPr lang="en-US" sz="2000" dirty="0">
                <a:solidFill>
                  <a:srgbClr val="EFC53D"/>
                </a:solidFill>
                <a:latin typeface="Arial" charset="0"/>
              </a:rPr>
              <a:t>Moderator</a:t>
            </a:r>
            <a:r>
              <a:rPr lang="en-US" sz="1800" dirty="0">
                <a:solidFill>
                  <a:prstClr val="black"/>
                </a:solidFill>
                <a:latin typeface="Arial" charset="0"/>
              </a:rPr>
              <a:t/>
            </a:r>
            <a:br>
              <a:rPr lang="en-US" sz="1800" dirty="0">
                <a:solidFill>
                  <a:prstClr val="black"/>
                </a:solidFill>
                <a:latin typeface="Arial" charset="0"/>
              </a:rPr>
            </a:br>
            <a:r>
              <a:rPr lang="en-US" sz="1800" dirty="0">
                <a:solidFill>
                  <a:srgbClr val="FFFFFF"/>
                </a:solidFill>
                <a:latin typeface="Arial" charset="0"/>
              </a:rPr>
              <a:t>Neil Love, MD</a:t>
            </a:r>
            <a:endParaRPr lang="en-US" sz="2000"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l" defTabSz="457200" eaLnBrk="1" fontAlgn="auto" hangingPunct="1">
              <a:spcBef>
                <a:spcPts val="0"/>
              </a:spcBef>
              <a:spcAft>
                <a:spcPts val="0"/>
              </a:spcAft>
            </a:pPr>
            <a:r>
              <a:rPr lang="en-US" sz="1800" dirty="0">
                <a:solidFill>
                  <a:srgbClr val="FFFFFF"/>
                </a:solidFill>
                <a:latin typeface="Arial" charset="0"/>
                <a:ea typeface="ヒラギノ角ゴ Pro W3" charset="0"/>
                <a:cs typeface="ヒラギノ角ゴ Pro W3" charset="0"/>
              </a:rPr>
              <a:t>Eric Van </a:t>
            </a:r>
            <a:r>
              <a:rPr lang="en-US" sz="1800" dirty="0" err="1">
                <a:solidFill>
                  <a:srgbClr val="FFFFFF"/>
                </a:solidFill>
                <a:latin typeface="Arial" charset="0"/>
                <a:ea typeface="ヒラギノ角ゴ Pro W3" charset="0"/>
                <a:cs typeface="ヒラギノ角ゴ Pro W3" charset="0"/>
              </a:rPr>
              <a:t>Cutsem</a:t>
            </a:r>
            <a:r>
              <a:rPr lang="en-US" sz="1800" dirty="0">
                <a:solidFill>
                  <a:srgbClr val="FFFFFF"/>
                </a:solidFill>
                <a:latin typeface="Arial" charset="0"/>
                <a:ea typeface="ヒラギノ角ゴ Pro W3" charset="0"/>
                <a:cs typeface="ヒラギノ角ゴ Pro W3" charset="0"/>
              </a:rPr>
              <a:t>, MD, PhD</a:t>
            </a:r>
          </a:p>
          <a:p>
            <a:pPr algn="l" defTabSz="457200" eaLnBrk="1" fontAlgn="auto" hangingPunct="1">
              <a:spcBef>
                <a:spcPts val="0"/>
              </a:spcBef>
              <a:spcAft>
                <a:spcPts val="0"/>
              </a:spcAft>
            </a:pPr>
            <a:r>
              <a:rPr lang="en-US" sz="1800" dirty="0" err="1">
                <a:solidFill>
                  <a:srgbClr val="FFFFFF"/>
                </a:solidFill>
                <a:latin typeface="Arial" charset="0"/>
                <a:ea typeface="ヒラギノ角ゴ Pro W3" charset="0"/>
                <a:cs typeface="ヒラギノ角ゴ Pro W3" charset="0"/>
              </a:rPr>
              <a:t>Tanios</a:t>
            </a:r>
            <a:r>
              <a:rPr lang="en-US" sz="1800" dirty="0">
                <a:solidFill>
                  <a:srgbClr val="FFFFFF"/>
                </a:solidFill>
                <a:latin typeface="Arial" charset="0"/>
                <a:ea typeface="ヒラギノ角ゴ Pro W3" charset="0"/>
                <a:cs typeface="ヒラギノ角ゴ Pro W3" charset="0"/>
              </a:rPr>
              <a:t> </a:t>
            </a:r>
            <a:r>
              <a:rPr lang="en-US" sz="1800" dirty="0" err="1">
                <a:solidFill>
                  <a:srgbClr val="FFFFFF"/>
                </a:solidFill>
                <a:latin typeface="Arial" charset="0"/>
                <a:ea typeface="ヒラギノ角ゴ Pro W3" charset="0"/>
                <a:cs typeface="ヒラギノ角ゴ Pro W3" charset="0"/>
              </a:rPr>
              <a:t>Bekaii</a:t>
            </a:r>
            <a:r>
              <a:rPr lang="en-US" sz="1800">
                <a:solidFill>
                  <a:srgbClr val="FFFFFF"/>
                </a:solidFill>
                <a:latin typeface="Arial" charset="0"/>
                <a:ea typeface="ヒラギノ角ゴ Pro W3" charset="0"/>
                <a:cs typeface="ヒラギノ角ゴ Pro W3" charset="0"/>
              </a:rPr>
              <a:t>-Saab, MD</a:t>
            </a:r>
            <a:endParaRPr lang="en-US" sz="1800" dirty="0">
              <a:solidFill>
                <a:srgbClr val="FFFFFF"/>
              </a:solidFill>
              <a:latin typeface="Arial" charset="0"/>
              <a:ea typeface="ヒラギノ角ゴ Pro W3" charset="0"/>
              <a:cs typeface="ヒラギノ角ゴ Pro W3" charset="0"/>
            </a:endParaRP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algn="l" defTabSz="457200" eaLnBrk="1" fontAlgn="auto" hangingPunct="1">
              <a:spcBef>
                <a:spcPts val="0"/>
              </a:spcBef>
              <a:spcAft>
                <a:spcPts val="0"/>
              </a:spcAft>
              <a:defRPr/>
            </a:pPr>
            <a:r>
              <a:rPr lang="en-US" sz="1800" dirty="0">
                <a:solidFill>
                  <a:srgbClr val="FFFFFF"/>
                </a:solidFill>
                <a:latin typeface="Arial" pitchFamily="1" charset="0"/>
                <a:ea typeface="ヒラギノ角ゴ Pro W3" pitchFamily="1" charset="-128"/>
                <a:cs typeface="ヒラギノ角ゴ Pro W3" pitchFamily="1" charset="-128"/>
              </a:rPr>
              <a:t>Charles S Fuchs, MD, MPH</a:t>
            </a:r>
          </a:p>
          <a:p>
            <a:pPr algn="l" defTabSz="457200" eaLnBrk="1" fontAlgn="auto" hangingPunct="1">
              <a:spcBef>
                <a:spcPts val="0"/>
              </a:spcBef>
              <a:spcAft>
                <a:spcPts val="0"/>
              </a:spcAft>
              <a:defRPr/>
            </a:pPr>
            <a:r>
              <a:rPr lang="en-US" sz="1800" dirty="0">
                <a:solidFill>
                  <a:srgbClr val="FFFFFF"/>
                </a:solidFill>
                <a:latin typeface="Arial" pitchFamily="1" charset="0"/>
                <a:ea typeface="ヒラギノ角ゴ Pro W3" pitchFamily="1" charset="-128"/>
                <a:cs typeface="ヒラギノ角ゴ Pro W3" pitchFamily="1" charset="-128"/>
              </a:rPr>
              <a:t>Alan P </a:t>
            </a:r>
            <a:r>
              <a:rPr lang="en-US" sz="1800" dirty="0" err="1">
                <a:solidFill>
                  <a:srgbClr val="FFFFFF"/>
                </a:solidFill>
                <a:latin typeface="Arial" pitchFamily="1" charset="0"/>
                <a:ea typeface="ヒラギノ角ゴ Pro W3" pitchFamily="1" charset="-128"/>
                <a:cs typeface="ヒラギノ角ゴ Pro W3" pitchFamily="1" charset="-128"/>
              </a:rPr>
              <a:t>Venook</a:t>
            </a:r>
            <a:r>
              <a:rPr lang="en-US" sz="1800" dirty="0">
                <a:solidFill>
                  <a:srgbClr val="FFFFFF"/>
                </a:solidFill>
                <a:latin typeface="Arial" pitchFamily="1" charset="0"/>
                <a:ea typeface="ヒラギノ角ゴ Pro W3" pitchFamily="1" charset="-128"/>
                <a:cs typeface="ヒラギノ角ゴ Pro W3" pitchFamily="1" charset="-128"/>
              </a:rPr>
              <a:t>, MD</a:t>
            </a:r>
          </a:p>
          <a:p>
            <a:pPr algn="l" defTabSz="457200" eaLnBrk="1" fontAlgn="auto" hangingPunct="1">
              <a:spcBef>
                <a:spcPts val="0"/>
              </a:spcBef>
              <a:spcAft>
                <a:spcPts val="0"/>
              </a:spcAft>
              <a:defRPr/>
            </a:pPr>
            <a:r>
              <a:rPr lang="en-US" sz="1800" dirty="0">
                <a:solidFill>
                  <a:srgbClr val="FFFFFF"/>
                </a:solidFill>
                <a:latin typeface="Arial" pitchFamily="1" charset="0"/>
                <a:ea typeface="ヒラギノ角ゴ Pro W3" pitchFamily="1" charset="-128"/>
                <a:cs typeface="ヒラギノ角ゴ Pro W3" pitchFamily="1" charset="-128"/>
              </a:rPr>
              <a:t>Axel </a:t>
            </a:r>
            <a:r>
              <a:rPr lang="en-US" sz="1800" dirty="0" err="1">
                <a:solidFill>
                  <a:srgbClr val="FFFFFF"/>
                </a:solidFill>
                <a:latin typeface="Arial" pitchFamily="1" charset="0"/>
                <a:ea typeface="ヒラギノ角ゴ Pro W3" pitchFamily="1" charset="-128"/>
                <a:cs typeface="ヒラギノ角ゴ Pro W3" pitchFamily="1" charset="-128"/>
              </a:rPr>
              <a:t>Grothey</a:t>
            </a:r>
            <a:r>
              <a:rPr lang="en-US" sz="1800" dirty="0">
                <a:solidFill>
                  <a:srgbClr val="FFFFFF"/>
                </a:solidFill>
                <a:latin typeface="Arial" pitchFamily="1" charset="0"/>
                <a:ea typeface="ヒラギノ角ゴ Pro W3" pitchFamily="1" charset="-128"/>
                <a:cs typeface="ヒラギノ角ゴ Pro W3" pitchFamily="1" charset="-128"/>
              </a:rPr>
              <a:t>,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algn="l" defTabSz="457200" eaLnBrk="1" fontAlgn="auto" hangingPunct="1">
              <a:spcBef>
                <a:spcPts val="0"/>
              </a:spcBef>
              <a:spcAft>
                <a:spcPts val="0"/>
              </a:spcAft>
              <a:defRPr/>
            </a:pPr>
            <a:r>
              <a:rPr lang="en-US" sz="2000">
                <a:solidFill>
                  <a:srgbClr val="EFC53D"/>
                </a:solidFill>
                <a:latin typeface="Arial" pitchFamily="1" charset="0"/>
                <a:ea typeface="ＭＳ Ｐゴシック" pitchFamily="1" charset="-128"/>
                <a:cs typeface="ＭＳ Ｐゴシック" pitchFamily="1" charset="-128"/>
              </a:rPr>
              <a:t>Faculty</a:t>
            </a:r>
            <a:r>
              <a:rPr lang="en-US" sz="2000">
                <a:solidFill>
                  <a:prstClr val="white"/>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defTabSz="457200" eaLnBrk="1" fontAlgn="auto" hangingPunct="1">
              <a:spcBef>
                <a:spcPts val="0"/>
              </a:spcBef>
              <a:spcAft>
                <a:spcPts val="0"/>
              </a:spcAft>
              <a:defRPr/>
            </a:pPr>
            <a:r>
              <a:rPr lang="en-US" sz="3200" dirty="0">
                <a:solidFill>
                  <a:srgbClr val="FFFFFF"/>
                </a:solidFill>
                <a:latin typeface="Arial" pitchFamily="1" charset="0"/>
                <a:ea typeface="ヒラギノ角ゴ Pro W3" pitchFamily="1" charset="-128"/>
                <a:cs typeface="ヒラギノ角ゴ Pro W3" pitchFamily="1" charset="-128"/>
              </a:rPr>
              <a:t>Second Opinion</a:t>
            </a:r>
          </a:p>
          <a:p>
            <a:pPr defTabSz="457200" eaLnBrk="1" fontAlgn="auto" hangingPunct="1">
              <a:spcBef>
                <a:spcPts val="0"/>
              </a:spcBef>
              <a:spcAft>
                <a:spcPts val="0"/>
              </a:spcAft>
              <a:defRPr/>
            </a:pPr>
            <a:r>
              <a:rPr lang="en-US" dirty="0">
                <a:solidFill>
                  <a:srgbClr val="EFC53D"/>
                </a:solidFill>
                <a:latin typeface="Arial" pitchFamily="1" charset="0"/>
                <a:ea typeface="ヒラギノ角ゴ Pro W3" pitchFamily="1" charset="-128"/>
                <a:cs typeface="ヒラギノ角ゴ Pro W3" pitchFamily="1" charset="-128"/>
              </a:rPr>
              <a:t>An Interactive Case-Based Symposium </a:t>
            </a:r>
            <a:br>
              <a:rPr lang="en-US" dirty="0">
                <a:solidFill>
                  <a:srgbClr val="EFC53D"/>
                </a:solidFill>
                <a:latin typeface="Arial" pitchFamily="1" charset="0"/>
                <a:ea typeface="ヒラギノ角ゴ Pro W3" pitchFamily="1" charset="-128"/>
                <a:cs typeface="ヒラギノ角ゴ Pro W3" pitchFamily="1" charset="-128"/>
              </a:rPr>
            </a:br>
            <a:r>
              <a:rPr lang="en-US" dirty="0">
                <a:solidFill>
                  <a:srgbClr val="EFC53D"/>
                </a:solidFill>
                <a:latin typeface="Arial" pitchFamily="1" charset="0"/>
                <a:ea typeface="ヒラギノ角ゴ Pro W3" pitchFamily="1" charset="-128"/>
                <a:cs typeface="ヒラギノ角ゴ Pro W3" pitchFamily="1" charset="-128"/>
              </a:rPr>
              <a:t>on the Management of Patients with </a:t>
            </a:r>
            <a:br>
              <a:rPr lang="en-US" dirty="0">
                <a:solidFill>
                  <a:srgbClr val="EFC53D"/>
                </a:solidFill>
                <a:latin typeface="Arial" pitchFamily="1" charset="0"/>
                <a:ea typeface="ヒラギノ角ゴ Pro W3" pitchFamily="1" charset="-128"/>
                <a:cs typeface="ヒラギノ角ゴ Pro W3" pitchFamily="1" charset="-128"/>
              </a:rPr>
            </a:br>
            <a:r>
              <a:rPr lang="en-US" dirty="0">
                <a:solidFill>
                  <a:srgbClr val="EFC53D"/>
                </a:solidFill>
                <a:latin typeface="Arial" pitchFamily="1" charset="0"/>
                <a:ea typeface="ヒラギノ角ゴ Pro W3" pitchFamily="1" charset="-128"/>
                <a:cs typeface="ヒラギノ角ゴ Pro W3" pitchFamily="1" charset="-128"/>
              </a:rPr>
              <a:t>Metastatic Colorectal Cancer</a:t>
            </a:r>
            <a:r>
              <a:rPr lang="en-US" sz="1800" dirty="0">
                <a:solidFill>
                  <a:srgbClr val="EFC53D"/>
                </a:solidFill>
                <a:latin typeface="Arial" pitchFamily="1" charset="0"/>
                <a:ea typeface="ＭＳ Ｐゴシック" pitchFamily="1" charset="-128"/>
                <a:cs typeface="ＭＳ Ｐゴシック" pitchFamily="1" charset="-128"/>
              </a:rPr>
              <a:t/>
            </a:r>
            <a:br>
              <a:rPr lang="en-US" sz="1800" dirty="0">
                <a:solidFill>
                  <a:srgbClr val="EFC53D"/>
                </a:solidFill>
                <a:latin typeface="Arial" pitchFamily="1" charset="0"/>
                <a:ea typeface="ＭＳ Ｐゴシック" pitchFamily="1" charset="-128"/>
                <a:cs typeface="ＭＳ Ｐゴシック" pitchFamily="1" charset="-128"/>
              </a:rPr>
            </a:br>
            <a:r>
              <a:rPr lang="en-US" sz="1400" dirty="0">
                <a:solidFill>
                  <a:prstClr val="white"/>
                </a:solidFill>
                <a:latin typeface="Arial" pitchFamily="1" charset="0"/>
                <a:ea typeface="ヒラギノ角ゴ Pro W3" pitchFamily="1" charset="-128"/>
                <a:cs typeface="ヒラギノ角ゴ Pro W3" pitchFamily="1" charset="-128"/>
              </a:rPr>
              <a:t/>
            </a:r>
            <a:br>
              <a:rPr lang="en-US" sz="1400" dirty="0">
                <a:solidFill>
                  <a:prstClr val="white"/>
                </a:solidFill>
                <a:latin typeface="Arial" pitchFamily="1" charset="0"/>
                <a:ea typeface="ヒラギノ角ゴ Pro W3" pitchFamily="1" charset="-128"/>
                <a:cs typeface="ヒラギノ角ゴ Pro W3" pitchFamily="1" charset="-128"/>
              </a:rPr>
            </a:br>
            <a:r>
              <a:rPr lang="en-US" sz="2000" dirty="0">
                <a:solidFill>
                  <a:srgbClr val="FFFFFF"/>
                </a:solidFill>
                <a:latin typeface="Arial" pitchFamily="1" charset="0"/>
                <a:ea typeface="ヒラギノ角ゴ Pro W3" pitchFamily="1" charset="-128"/>
                <a:cs typeface="ヒラギノ角ゴ Pro W3" pitchFamily="1" charset="-128"/>
              </a:rPr>
              <a:t>Saturday, June 1, 2013</a:t>
            </a:r>
          </a:p>
          <a:p>
            <a:pPr defTabSz="457200" eaLnBrk="1" fontAlgn="auto" hangingPunct="1">
              <a:spcBef>
                <a:spcPts val="0"/>
              </a:spcBef>
              <a:spcAft>
                <a:spcPts val="0"/>
              </a:spcAft>
              <a:defRPr/>
            </a:pPr>
            <a:r>
              <a:rPr lang="en-US" sz="2000" dirty="0">
                <a:solidFill>
                  <a:srgbClr val="FFFFFF"/>
                </a:solidFill>
                <a:latin typeface="Arial" pitchFamily="1" charset="0"/>
                <a:ea typeface="ヒラギノ角ゴ Pro W3" pitchFamily="1" charset="-128"/>
                <a:cs typeface="ヒラギノ角ゴ Pro W3" pitchFamily="1" charset="-128"/>
              </a:rPr>
              <a:t>7:00 PM – 9:00 PM</a:t>
            </a:r>
          </a:p>
          <a:p>
            <a:pPr defTabSz="457200" eaLnBrk="1" fontAlgn="auto" hangingPunct="1">
              <a:spcBef>
                <a:spcPts val="0"/>
              </a:spcBef>
              <a:spcAft>
                <a:spcPts val="0"/>
              </a:spcAft>
              <a:defRPr/>
            </a:pPr>
            <a:r>
              <a:rPr lang="en-US" sz="2000"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2465665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l" eaLnBrk="1" hangingPunct="1"/>
            <a:r>
              <a:rPr lang="en-US" dirty="0" smtClean="0">
                <a:solidFill>
                  <a:srgbClr val="FFFFFF"/>
                </a:solidFill>
                <a:ea typeface="ＭＳ Ｐゴシック" charset="0"/>
                <a:cs typeface="ＭＳ Ｐゴシック" charset="0"/>
              </a:rPr>
              <a:t>A 67-year-old patient with extensive prior treatment for metastatic colon cancer is started on </a:t>
            </a:r>
            <a:r>
              <a:rPr lang="en-US" dirty="0" err="1" smtClean="0">
                <a:solidFill>
                  <a:srgbClr val="FFFFFF"/>
                </a:solidFill>
                <a:ea typeface="ＭＳ Ｐゴシック" charset="0"/>
                <a:cs typeface="ＭＳ Ｐゴシック" charset="0"/>
              </a:rPr>
              <a:t>regorafenib</a:t>
            </a:r>
            <a:r>
              <a:rPr lang="en-US" dirty="0" smtClean="0">
                <a:solidFill>
                  <a:srgbClr val="FFFFFF"/>
                </a:solidFill>
                <a:ea typeface="ＭＳ Ｐゴシック" charset="0"/>
                <a:cs typeface="ＭＳ Ｐゴシック" charset="0"/>
              </a:rPr>
              <a:t> 160 mg PO daily for 21 days of each 28-day cycle. Four weeks later, the patient develops Grade 2 hand-foot syndrome. What would you do at this time?</a:t>
            </a:r>
          </a:p>
        </p:txBody>
      </p:sp>
      <p:graphicFrame>
        <p:nvGraphicFramePr>
          <p:cNvPr id="4" name="Chart 3"/>
          <p:cNvGraphicFramePr/>
          <p:nvPr>
            <p:extLst>
              <p:ext uri="{D42A27DB-BD31-4B8C-83A1-F6EECF244321}">
                <p14:modId xmlns:p14="http://schemas.microsoft.com/office/powerpoint/2010/main" val="1279250000"/>
              </p:ext>
            </p:extLst>
          </p:nvPr>
        </p:nvGraphicFramePr>
        <p:xfrm>
          <a:off x="228600" y="2356228"/>
          <a:ext cx="8285922"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36057688"/>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1623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l" eaLnBrk="1" hangingPunct="1"/>
            <a:r>
              <a:rPr lang="en-US" dirty="0" smtClean="0">
                <a:solidFill>
                  <a:srgbClr val="FFFFFF"/>
                </a:solidFill>
                <a:ea typeface="ＭＳ Ｐゴシック" charset="0"/>
                <a:cs typeface="ＭＳ Ｐゴシック" charset="0"/>
              </a:rPr>
              <a:t>Approximately how many patients in your practice died of colorectal cancer in the past year?</a:t>
            </a:r>
          </a:p>
        </p:txBody>
      </p:sp>
      <p:graphicFrame>
        <p:nvGraphicFramePr>
          <p:cNvPr id="4" name="Chart 3"/>
          <p:cNvGraphicFramePr/>
          <p:nvPr>
            <p:extLst>
              <p:ext uri="{D42A27DB-BD31-4B8C-83A1-F6EECF244321}">
                <p14:modId xmlns:p14="http://schemas.microsoft.com/office/powerpoint/2010/main" val="682427986"/>
              </p:ext>
            </p:extLst>
          </p:nvPr>
        </p:nvGraphicFramePr>
        <p:xfrm>
          <a:off x="485913" y="1715706"/>
          <a:ext cx="7829826"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7283131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1877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l" eaLnBrk="1" hangingPunct="1"/>
            <a:r>
              <a:rPr lang="en-US" dirty="0" smtClean="0">
                <a:solidFill>
                  <a:srgbClr val="FFFFFF"/>
                </a:solidFill>
                <a:ea typeface="ＭＳ Ｐゴシック" charset="0"/>
                <a:cs typeface="ＭＳ Ｐゴシック" charset="0"/>
              </a:rPr>
              <a:t>Think back to the last patient in your practice who died of metastatic CRC. How many lines of systemic therapy did that patient receive in the metastatic setting?</a:t>
            </a:r>
          </a:p>
        </p:txBody>
      </p:sp>
      <p:graphicFrame>
        <p:nvGraphicFramePr>
          <p:cNvPr id="4" name="Chart 3"/>
          <p:cNvGraphicFramePr/>
          <p:nvPr>
            <p:extLst>
              <p:ext uri="{D42A27DB-BD31-4B8C-83A1-F6EECF244321}">
                <p14:modId xmlns:p14="http://schemas.microsoft.com/office/powerpoint/2010/main" val="269122025"/>
              </p:ext>
            </p:extLst>
          </p:nvPr>
        </p:nvGraphicFramePr>
        <p:xfrm>
          <a:off x="485913" y="1715706"/>
          <a:ext cx="7829826"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3942794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1877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l" eaLnBrk="1" hangingPunct="1"/>
            <a:r>
              <a:rPr lang="en-US" dirty="0" smtClean="0">
                <a:solidFill>
                  <a:srgbClr val="FFFFFF"/>
                </a:solidFill>
                <a:ea typeface="ＭＳ Ｐゴシック" charset="0"/>
                <a:cs typeface="ＭＳ Ｐゴシック" charset="0"/>
              </a:rPr>
              <a:t>Regarding the last patient, did the patient receive </a:t>
            </a:r>
            <a:r>
              <a:rPr lang="en-US" dirty="0" err="1" smtClean="0">
                <a:solidFill>
                  <a:srgbClr val="FFFFFF"/>
                </a:solidFill>
                <a:ea typeface="ＭＳ Ｐゴシック" charset="0"/>
                <a:cs typeface="ＭＳ Ｐゴシック" charset="0"/>
              </a:rPr>
              <a:t>regorafenib</a:t>
            </a:r>
            <a:r>
              <a:rPr lang="en-US" dirty="0">
                <a:solidFill>
                  <a:srgbClr val="FFFFFF"/>
                </a:solidFill>
                <a:ea typeface="ＭＳ Ｐゴシック" charset="0"/>
                <a:cs typeface="ＭＳ Ｐゴシック" charset="0"/>
              </a:rPr>
              <a:t>?</a:t>
            </a:r>
            <a:endParaRPr lang="en-US" dirty="0" smtClean="0">
              <a:solidFill>
                <a:srgbClr val="FFFFFF"/>
              </a:solidFill>
              <a:ea typeface="ＭＳ Ｐゴシック" charset="0"/>
              <a:cs typeface="ＭＳ Ｐゴシック" charset="0"/>
            </a:endParaRPr>
          </a:p>
        </p:txBody>
      </p:sp>
      <p:graphicFrame>
        <p:nvGraphicFramePr>
          <p:cNvPr id="4" name="Chart 3"/>
          <p:cNvGraphicFramePr/>
          <p:nvPr>
            <p:extLst>
              <p:ext uri="{D42A27DB-BD31-4B8C-83A1-F6EECF244321}">
                <p14:modId xmlns:p14="http://schemas.microsoft.com/office/powerpoint/2010/main" val="3400402928"/>
              </p:ext>
            </p:extLst>
          </p:nvPr>
        </p:nvGraphicFramePr>
        <p:xfrm>
          <a:off x="485913" y="1715706"/>
          <a:ext cx="7829826"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42931398"/>
      </p:ext>
    </p:extLst>
  </p:cSld>
  <p:clrMapOvr>
    <a:masterClrMapping/>
  </p:clrMapOvr>
  <p:transition xmlns:p14="http://schemas.microsoft.com/office/powerpoint/2010/main" advClick="0"/>
</p:sld>
</file>

<file path=ppt/theme/theme1.xml><?xml version="1.0" encoding="utf-8"?>
<a:theme xmlns:a="http://schemas.openxmlformats.org/drawingml/2006/main" name="Mayo Axel template">
  <a:themeElements>
    <a:clrScheme name="">
      <a:dk1>
        <a:srgbClr val="000000"/>
      </a:dk1>
      <a:lt1>
        <a:srgbClr val="FFFFFF"/>
      </a:lt1>
      <a:dk2>
        <a:srgbClr val="003399"/>
      </a:dk2>
      <a:lt2>
        <a:srgbClr val="FFFF00"/>
      </a:lt2>
      <a:accent1>
        <a:srgbClr val="FF6600"/>
      </a:accent1>
      <a:accent2>
        <a:srgbClr val="FFCC00"/>
      </a:accent2>
      <a:accent3>
        <a:srgbClr val="AAADCA"/>
      </a:accent3>
      <a:accent4>
        <a:srgbClr val="DADADA"/>
      </a:accent4>
      <a:accent5>
        <a:srgbClr val="FFB8AA"/>
      </a:accent5>
      <a:accent6>
        <a:srgbClr val="E7B900"/>
      </a:accent6>
      <a:hlink>
        <a:srgbClr val="00CC66"/>
      </a:hlink>
      <a:folHlink>
        <a:srgbClr val="6699FF"/>
      </a:folHlink>
    </a:clrScheme>
    <a:fontScheme name="Mayo Axel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bg2"/>
          </a:solidFill>
          <a:prstDash val="solid"/>
          <a:round/>
          <a:headEnd type="none" w="med" len="med"/>
          <a:tailEnd type="none" w="lg" len="lg"/>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a:ln>
              <a:noFill/>
            </a:ln>
            <a:solidFill>
              <a:schemeClr val="tx1"/>
            </a:solidFill>
            <a:effectLst/>
            <a:latin typeface="Arial" pitchFamily="-112" charset="0"/>
          </a:defRPr>
        </a:defPPr>
      </a:lstStyle>
    </a:spDef>
    <a:lnDef>
      <a:spPr bwMode="auto">
        <a:xfrm>
          <a:off x="0" y="0"/>
          <a:ext cx="1" cy="1"/>
        </a:xfrm>
        <a:custGeom>
          <a:avLst/>
          <a:gdLst/>
          <a:ahLst/>
          <a:cxnLst/>
          <a:rect l="0" t="0" r="0" b="0"/>
          <a:pathLst/>
        </a:custGeom>
        <a:noFill/>
        <a:ln w="12700" cap="flat" cmpd="sng" algn="ctr">
          <a:solidFill>
            <a:schemeClr val="bg2"/>
          </a:solidFill>
          <a:prstDash val="solid"/>
          <a:round/>
          <a:headEnd type="none" w="med" len="med"/>
          <a:tailEnd type="none" w="lg" len="lg"/>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a:ln>
              <a:noFill/>
            </a:ln>
            <a:solidFill>
              <a:schemeClr val="tx1"/>
            </a:solidFill>
            <a:effectLst/>
            <a:latin typeface="Arial" pitchFamily="-112" charset="0"/>
          </a:defRPr>
        </a:defPPr>
      </a:lstStyle>
    </a:lnDef>
  </a:objectDefaults>
  <a:extraClrSchemeLst>
    <a:extraClrScheme>
      <a:clrScheme name="Mayo Axel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yo Axel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yo Axel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yo Axel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yo Axel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yo Axel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yo Axel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yo Axel template 8">
        <a:dk1>
          <a:srgbClr val="000000"/>
        </a:dk1>
        <a:lt1>
          <a:srgbClr val="FFFFFF"/>
        </a:lt1>
        <a:dk2>
          <a:srgbClr val="000066"/>
        </a:dk2>
        <a:lt2>
          <a:srgbClr val="FFFF00"/>
        </a:lt2>
        <a:accent1>
          <a:srgbClr val="FF6600"/>
        </a:accent1>
        <a:accent2>
          <a:srgbClr val="FF9933"/>
        </a:accent2>
        <a:accent3>
          <a:srgbClr val="AAAAB8"/>
        </a:accent3>
        <a:accent4>
          <a:srgbClr val="DADADA"/>
        </a:accent4>
        <a:accent5>
          <a:srgbClr val="FFB8AA"/>
        </a:accent5>
        <a:accent6>
          <a:srgbClr val="E78A2D"/>
        </a:accent6>
        <a:hlink>
          <a:srgbClr val="33CCFF"/>
        </a:hlink>
        <a:folHlink>
          <a:srgbClr val="33CC3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Lilly Oncology">
      <a:dk1>
        <a:srgbClr val="666565"/>
      </a:dk1>
      <a:lt1>
        <a:srgbClr val="AAAAAA"/>
      </a:lt1>
      <a:dk2>
        <a:srgbClr val="000000"/>
      </a:dk2>
      <a:lt2>
        <a:srgbClr val="BE0023"/>
      </a:lt2>
      <a:accent1>
        <a:srgbClr val="CD951A"/>
      </a:accent1>
      <a:accent2>
        <a:srgbClr val="2A76AA"/>
      </a:accent2>
      <a:accent3>
        <a:srgbClr val="8DBBE7"/>
      </a:accent3>
      <a:accent4>
        <a:srgbClr val="9EA818"/>
      </a:accent4>
      <a:accent5>
        <a:srgbClr val="FEF9E2"/>
      </a:accent5>
      <a:accent6>
        <a:srgbClr val="FFFFFF"/>
      </a:accent6>
      <a:hlink>
        <a:srgbClr val="2A76AA"/>
      </a:hlink>
      <a:folHlink>
        <a:srgbClr val="8DBBE7"/>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Blank Presentation">
  <a:themeElements>
    <a:clrScheme name="">
      <a:dk1>
        <a:srgbClr val="FFFFFF"/>
      </a:dk1>
      <a:lt1>
        <a:srgbClr val="FFFFFF"/>
      </a:lt1>
      <a:dk2>
        <a:srgbClr val="FFFFFF"/>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Starbuck:Applications:Microsoft Office 2004:Templates:My Templates:Mayo Axel template.pot</Template>
  <TotalTime>7126</TotalTime>
  <Words>1770</Words>
  <Application>Microsoft Macintosh PowerPoint</Application>
  <PresentationFormat>On-screen Show (4:3)</PresentationFormat>
  <Paragraphs>453</Paragraphs>
  <Slides>27</Slides>
  <Notes>27</Notes>
  <HiddenSlides>0</HiddenSlides>
  <MMClips>0</MMClips>
  <ScaleCrop>false</ScaleCrop>
  <HeadingPairs>
    <vt:vector size="6" baseType="variant">
      <vt:variant>
        <vt:lpstr>Theme</vt:lpstr>
      </vt:variant>
      <vt:variant>
        <vt:i4>7</vt:i4>
      </vt:variant>
      <vt:variant>
        <vt:lpstr>Embedded OLE Servers</vt:lpstr>
      </vt:variant>
      <vt:variant>
        <vt:i4>1</vt:i4>
      </vt:variant>
      <vt:variant>
        <vt:lpstr>Slide Titles</vt:lpstr>
      </vt:variant>
      <vt:variant>
        <vt:i4>27</vt:i4>
      </vt:variant>
    </vt:vector>
  </HeadingPairs>
  <TitlesOfParts>
    <vt:vector size="35" baseType="lpstr">
      <vt:lpstr>Mayo Axel template</vt:lpstr>
      <vt:lpstr>Custom Design</vt:lpstr>
      <vt:lpstr>Office Theme</vt:lpstr>
      <vt:lpstr>Blank Presentation</vt:lpstr>
      <vt:lpstr>2_Blank Presentation</vt:lpstr>
      <vt:lpstr>1_Office Theme</vt:lpstr>
      <vt:lpstr>2_Office Theme</vt:lpstr>
      <vt:lpstr>Worksheet</vt:lpstr>
      <vt:lpstr>PowerPoint Presentation</vt:lpstr>
      <vt:lpstr>Integration of Regorafenib into the Treatment Algorithm for Metastatic Colorectal Cancer</vt:lpstr>
      <vt:lpstr>Medical oncologists’ clinical experiences and comfort levels with 20 recently approved agents.</vt:lpstr>
      <vt:lpstr>Case from the practice of William N Harwin, MD</vt:lpstr>
      <vt:lpstr>PowerPoint Presentation</vt:lpstr>
      <vt:lpstr>PowerPoint Presentation</vt:lpstr>
      <vt:lpstr>PowerPoint Presentation</vt:lpstr>
      <vt:lpstr>PowerPoint Presentation</vt:lpstr>
      <vt:lpstr>PowerPoint Presentation</vt:lpstr>
      <vt:lpstr>PowerPoint Presentation</vt:lpstr>
      <vt:lpstr>Integration of Regorafenib into the Treatment Algorithm for Metastatic Colorectal Cancer</vt:lpstr>
      <vt:lpstr>Advances in the Treatment of Stage IV CRC</vt:lpstr>
      <vt:lpstr>Cytokine Increase on BEV Therapy</vt:lpstr>
      <vt:lpstr>Regorafenib (BAY 73-4506), an Oral Multikinase Inhibitor Targeting Multiple Tumor Pathways1-3</vt:lpstr>
      <vt:lpstr>Phase III CORRECT Study Design</vt:lpstr>
      <vt:lpstr>Primary Endpoint:  Overall Survival (OS)</vt:lpstr>
      <vt:lpstr>PowerPoint Presentation</vt:lpstr>
      <vt:lpstr>Subgroup Analysis of PFS </vt:lpstr>
      <vt:lpstr>Overall Response and Disease Control Rates (Secondary Endpoints)</vt:lpstr>
      <vt:lpstr>Drug-related, Treatment-Emergent Adverse Events Occurring in ≥10% of Patients at Any Grade</vt:lpstr>
      <vt:lpstr>A high number of agents is currently available for the treatment of mCRC</vt:lpstr>
      <vt:lpstr>ESMO Guidelines 2012</vt:lpstr>
      <vt:lpstr>2013 NCCN Guidelines</vt:lpstr>
      <vt:lpstr>ASCO 2013 – BRAFi dabrafenib + MEKi trametinib in pts with BRAFV600 mutant CRC</vt:lpstr>
      <vt:lpstr>ASCO 2013 – Cetuximab/irinotecan + tivantinib  (METi) or placebo in KRAS wt mCRC</vt:lpstr>
      <vt:lpstr>Advances in the Treatment of Stage IV CRC</vt:lpstr>
      <vt:lpstr>PowerPoint Presentation</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Silvana Izquierdo</cp:lastModifiedBy>
  <cp:revision>662</cp:revision>
  <cp:lastPrinted>2013-06-13T14:20:13Z</cp:lastPrinted>
  <dcterms:created xsi:type="dcterms:W3CDTF">2013-06-25T20:09:13Z</dcterms:created>
  <dcterms:modified xsi:type="dcterms:W3CDTF">2013-07-17T13:30:10Z</dcterms:modified>
  <cp:category/>
</cp:coreProperties>
</file>