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8.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 id="2147483826" r:id="rId2"/>
    <p:sldMasterId id="2147483843" r:id="rId3"/>
    <p:sldMasterId id="2147483858" r:id="rId4"/>
    <p:sldMasterId id="2147483873" r:id="rId5"/>
    <p:sldMasterId id="2147483885" r:id="rId6"/>
    <p:sldMasterId id="2147483896" r:id="rId7"/>
    <p:sldMasterId id="2147483908" r:id="rId8"/>
    <p:sldMasterId id="2147483920" r:id="rId9"/>
    <p:sldMasterId id="2147483932" r:id="rId10"/>
  </p:sldMasterIdLst>
  <p:notesMasterIdLst>
    <p:notesMasterId r:id="rId34"/>
  </p:notesMasterIdLst>
  <p:handoutMasterIdLst>
    <p:handoutMasterId r:id="rId35"/>
  </p:handoutMasterIdLst>
  <p:sldIdLst>
    <p:sldId id="859" r:id="rId11"/>
    <p:sldId id="851" r:id="rId12"/>
    <p:sldId id="858" r:id="rId13"/>
    <p:sldId id="860" r:id="rId14"/>
    <p:sldId id="856" r:id="rId15"/>
    <p:sldId id="861" r:id="rId16"/>
    <p:sldId id="862" r:id="rId17"/>
    <p:sldId id="863" r:id="rId18"/>
    <p:sldId id="864" r:id="rId19"/>
    <p:sldId id="844" r:id="rId20"/>
    <p:sldId id="845" r:id="rId21"/>
    <p:sldId id="846" r:id="rId22"/>
    <p:sldId id="847" r:id="rId23"/>
    <p:sldId id="837" r:id="rId24"/>
    <p:sldId id="848" r:id="rId25"/>
    <p:sldId id="832" r:id="rId26"/>
    <p:sldId id="835" r:id="rId27"/>
    <p:sldId id="833" r:id="rId28"/>
    <p:sldId id="779" r:id="rId29"/>
    <p:sldId id="857" r:id="rId30"/>
    <p:sldId id="843" r:id="rId31"/>
    <p:sldId id="850" r:id="rId32"/>
    <p:sldId id="865"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enentech" initials="" lastIdx="20" clrIdx="0"/>
  <p:cmAuthor id="1" name="Nicolas Sommer" initials="NS" lastIdx="28"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0000FF"/>
    <a:srgbClr val="FF9900"/>
    <a:srgbClr val="00FFFF"/>
    <a:srgbClr val="29B8FF"/>
    <a:srgbClr val="6A0000"/>
    <a:srgbClr val="0066CC"/>
    <a:srgbClr val="B8E7FF"/>
    <a:srgbClr val="595959"/>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6" autoAdjust="0"/>
    <p:restoredTop sz="99403" autoAdjust="0"/>
  </p:normalViewPr>
  <p:slideViewPr>
    <p:cSldViewPr snapToGrid="0">
      <p:cViewPr>
        <p:scale>
          <a:sx n="100" d="100"/>
          <a:sy n="100" d="100"/>
        </p:scale>
        <p:origin x="-896" y="-528"/>
      </p:cViewPr>
      <p:guideLst>
        <p:guide orient="horz" pos="1176"/>
        <p:guide orient="horz" pos="4254"/>
        <p:guide orient="horz" pos="2231"/>
        <p:guide orient="horz" pos="629"/>
        <p:guide orient="horz" pos="815"/>
        <p:guide orient="horz" pos="2913"/>
        <p:guide orient="horz" pos="373"/>
        <p:guide orient="horz" pos="315"/>
        <p:guide pos="2880"/>
        <p:guide pos="352"/>
        <p:guide pos="30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howGuides="1">
      <p:cViewPr varScale="1">
        <p:scale>
          <a:sx n="86" d="100"/>
          <a:sy n="86" d="100"/>
        </p:scale>
        <p:origin x="-347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3.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37" Type="http://schemas.openxmlformats.org/officeDocument/2006/relationships/commentAuthors" Target="commentAuthors.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5913361297128"/>
          <c:y val="0.0448275862068965"/>
          <c:w val="0.548757450879388"/>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Other</c:v>
                </c:pt>
                <c:pt idx="1">
                  <c:v>Chemotherapy and EGFR antibody (Ab)</c:v>
                </c:pt>
                <c:pt idx="2">
                  <c:v>Chemotherapy and bevacizumab</c:v>
                </c:pt>
                <c:pt idx="3">
                  <c:v>Irinotecan/fluoropyrimidine</c:v>
                </c:pt>
                <c:pt idx="4">
                  <c:v>Oxaliplatin/fluoropyrimidine</c:v>
                </c:pt>
                <c:pt idx="5">
                  <c:v>Fluoropyrimide</c:v>
                </c:pt>
                <c:pt idx="6">
                  <c:v>None</c:v>
                </c:pt>
              </c:strCache>
            </c:strRef>
          </c:cat>
          <c:val>
            <c:numRef>
              <c:f>Sheet1!$B$2:$B$8</c:f>
              <c:numCache>
                <c:formatCode>0%</c:formatCode>
                <c:ptCount val="7"/>
                <c:pt idx="0">
                  <c:v>0.02</c:v>
                </c:pt>
                <c:pt idx="1">
                  <c:v>0.26</c:v>
                </c:pt>
                <c:pt idx="2">
                  <c:v>0.18</c:v>
                </c:pt>
                <c:pt idx="3">
                  <c:v>0.13</c:v>
                </c:pt>
                <c:pt idx="4">
                  <c:v>0.16</c:v>
                </c:pt>
                <c:pt idx="5">
                  <c:v>0.18</c:v>
                </c:pt>
                <c:pt idx="6">
                  <c:v>0.07</c:v>
                </c:pt>
              </c:numCache>
            </c:numRef>
          </c:val>
        </c:ser>
        <c:dLbls>
          <c:showLegendKey val="0"/>
          <c:showVal val="0"/>
          <c:showCatName val="0"/>
          <c:showSerName val="0"/>
          <c:showPercent val="0"/>
          <c:showBubbleSize val="0"/>
        </c:dLbls>
        <c:gapWidth val="150"/>
        <c:axId val="364629400"/>
        <c:axId val="364632408"/>
      </c:barChart>
      <c:catAx>
        <c:axId val="364629400"/>
        <c:scaling>
          <c:orientation val="minMax"/>
        </c:scaling>
        <c:delete val="0"/>
        <c:axPos val="l"/>
        <c:majorTickMark val="out"/>
        <c:minorTickMark val="none"/>
        <c:tickLblPos val="nextTo"/>
        <c:txPr>
          <a:bodyPr/>
          <a:lstStyle/>
          <a:p>
            <a:pPr algn="r">
              <a:defRPr sz="1600"/>
            </a:pPr>
            <a:endParaRPr lang="en-US"/>
          </a:p>
        </c:txPr>
        <c:crossAx val="364632408"/>
        <c:crosses val="autoZero"/>
        <c:auto val="1"/>
        <c:lblAlgn val="ctr"/>
        <c:lblOffset val="100"/>
        <c:noMultiLvlLbl val="0"/>
      </c:catAx>
      <c:valAx>
        <c:axId val="364632408"/>
        <c:scaling>
          <c:orientation val="minMax"/>
        </c:scaling>
        <c:delete val="0"/>
        <c:axPos val="b"/>
        <c:numFmt formatCode="0%" sourceLinked="1"/>
        <c:majorTickMark val="out"/>
        <c:minorTickMark val="none"/>
        <c:tickLblPos val="nextTo"/>
        <c:txPr>
          <a:bodyPr/>
          <a:lstStyle/>
          <a:p>
            <a:pPr>
              <a:defRPr sz="1600"/>
            </a:pPr>
            <a:endParaRPr lang="en-US"/>
          </a:p>
        </c:txPr>
        <c:crossAx val="36462940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04824581445961"/>
          <c:y val="0.0448275862068965"/>
          <c:w val="0.45897070835737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Bevacizumab and/or aflibercept but only after first-line therapy</c:v>
                </c:pt>
                <c:pt idx="1">
                  <c:v>Aflibercept but only after first-line therapy</c:v>
                </c:pt>
                <c:pt idx="2">
                  <c:v>Bevacizumab but only after first-line therapy</c:v>
                </c:pt>
                <c:pt idx="3">
                  <c:v>Bevacizumab and/or aflibercept</c:v>
                </c:pt>
                <c:pt idx="4">
                  <c:v>Aflibercept</c:v>
                </c:pt>
                <c:pt idx="5">
                  <c:v>Bevacizumab</c:v>
                </c:pt>
                <c:pt idx="6">
                  <c:v>No</c:v>
                </c:pt>
              </c:strCache>
            </c:strRef>
          </c:cat>
          <c:val>
            <c:numRef>
              <c:f>Sheet1!$B$2:$B$8</c:f>
              <c:numCache>
                <c:formatCode>0%</c:formatCode>
                <c:ptCount val="7"/>
                <c:pt idx="0">
                  <c:v>0.07</c:v>
                </c:pt>
                <c:pt idx="1">
                  <c:v>0.1</c:v>
                </c:pt>
                <c:pt idx="2">
                  <c:v>0.03</c:v>
                </c:pt>
                <c:pt idx="3">
                  <c:v>0.06</c:v>
                </c:pt>
                <c:pt idx="4">
                  <c:v>0.1</c:v>
                </c:pt>
                <c:pt idx="5">
                  <c:v>0.2</c:v>
                </c:pt>
                <c:pt idx="6">
                  <c:v>0.45</c:v>
                </c:pt>
              </c:numCache>
            </c:numRef>
          </c:val>
        </c:ser>
        <c:dLbls>
          <c:showLegendKey val="0"/>
          <c:showVal val="0"/>
          <c:showCatName val="0"/>
          <c:showSerName val="0"/>
          <c:showPercent val="0"/>
          <c:showBubbleSize val="0"/>
        </c:dLbls>
        <c:gapWidth val="150"/>
        <c:axId val="365549048"/>
        <c:axId val="365552056"/>
      </c:barChart>
      <c:catAx>
        <c:axId val="365549048"/>
        <c:scaling>
          <c:orientation val="minMax"/>
        </c:scaling>
        <c:delete val="0"/>
        <c:axPos val="l"/>
        <c:majorTickMark val="out"/>
        <c:minorTickMark val="none"/>
        <c:tickLblPos val="nextTo"/>
        <c:txPr>
          <a:bodyPr/>
          <a:lstStyle/>
          <a:p>
            <a:pPr algn="r">
              <a:defRPr sz="1600"/>
            </a:pPr>
            <a:endParaRPr lang="en-US"/>
          </a:p>
        </c:txPr>
        <c:crossAx val="365552056"/>
        <c:crosses val="autoZero"/>
        <c:auto val="1"/>
        <c:lblAlgn val="ctr"/>
        <c:lblOffset val="100"/>
        <c:noMultiLvlLbl val="0"/>
      </c:catAx>
      <c:valAx>
        <c:axId val="365552056"/>
        <c:scaling>
          <c:orientation val="minMax"/>
        </c:scaling>
        <c:delete val="0"/>
        <c:axPos val="b"/>
        <c:numFmt formatCode="0%" sourceLinked="1"/>
        <c:majorTickMark val="out"/>
        <c:minorTickMark val="none"/>
        <c:tickLblPos val="nextTo"/>
        <c:txPr>
          <a:bodyPr/>
          <a:lstStyle/>
          <a:p>
            <a:pPr>
              <a:defRPr sz="1600"/>
            </a:pPr>
            <a:endParaRPr lang="en-US"/>
          </a:p>
        </c:txPr>
        <c:crossAx val="3655490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8343267839184"/>
          <c:y val="0.0448275862068965"/>
          <c:w val="0.72632754433733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0.63</c:v>
                </c:pt>
                <c:pt idx="1">
                  <c:v>0.37</c:v>
                </c:pt>
              </c:numCache>
            </c:numRef>
          </c:val>
        </c:ser>
        <c:dLbls>
          <c:showLegendKey val="0"/>
          <c:showVal val="0"/>
          <c:showCatName val="0"/>
          <c:showSerName val="0"/>
          <c:showPercent val="0"/>
          <c:showBubbleSize val="0"/>
        </c:dLbls>
        <c:gapWidth val="150"/>
        <c:axId val="365607352"/>
        <c:axId val="365610360"/>
      </c:barChart>
      <c:catAx>
        <c:axId val="365607352"/>
        <c:scaling>
          <c:orientation val="minMax"/>
        </c:scaling>
        <c:delete val="0"/>
        <c:axPos val="l"/>
        <c:majorTickMark val="out"/>
        <c:minorTickMark val="none"/>
        <c:tickLblPos val="nextTo"/>
        <c:txPr>
          <a:bodyPr/>
          <a:lstStyle/>
          <a:p>
            <a:pPr algn="r">
              <a:defRPr sz="1600"/>
            </a:pPr>
            <a:endParaRPr lang="en-US"/>
          </a:p>
        </c:txPr>
        <c:crossAx val="365610360"/>
        <c:crosses val="autoZero"/>
        <c:auto val="1"/>
        <c:lblAlgn val="ctr"/>
        <c:lblOffset val="100"/>
        <c:noMultiLvlLbl val="0"/>
      </c:catAx>
      <c:valAx>
        <c:axId val="365610360"/>
        <c:scaling>
          <c:orientation val="minMax"/>
        </c:scaling>
        <c:delete val="0"/>
        <c:axPos val="b"/>
        <c:numFmt formatCode="0%" sourceLinked="1"/>
        <c:majorTickMark val="out"/>
        <c:minorTickMark val="none"/>
        <c:tickLblPos val="nextTo"/>
        <c:txPr>
          <a:bodyPr/>
          <a:lstStyle/>
          <a:p>
            <a:pPr>
              <a:defRPr sz="1600"/>
            </a:pPr>
            <a:endParaRPr lang="en-US"/>
          </a:p>
        </c:txPr>
        <c:crossAx val="36560735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02677392271211"/>
          <c:y val="0.0119508143673822"/>
          <c:w val="0.451993464793846"/>
          <c:h val="0.864417214971416"/>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Stop all treatment except 5-FU</c:v>
                </c:pt>
                <c:pt idx="2">
                  <c:v>Stop all treatment except bevacizumab</c:v>
                </c:pt>
                <c:pt idx="3">
                  <c:v>Stop oxaliplatin, continue 5-FU/bevacizumab to a specific time point then stop</c:v>
                </c:pt>
                <c:pt idx="4">
                  <c:v>Stop oxaliplatin, continue 5-FU/bevacizumab until progression</c:v>
                </c:pt>
                <c:pt idx="5">
                  <c:v>Stop all therapy</c:v>
                </c:pt>
              </c:strCache>
            </c:strRef>
          </c:cat>
          <c:val>
            <c:numRef>
              <c:f>Sheet1!$B$2:$B$7</c:f>
              <c:numCache>
                <c:formatCode>0%</c:formatCode>
                <c:ptCount val="6"/>
                <c:pt idx="0">
                  <c:v>0.01</c:v>
                </c:pt>
                <c:pt idx="1">
                  <c:v>0.01</c:v>
                </c:pt>
                <c:pt idx="2">
                  <c:v>0.05</c:v>
                </c:pt>
                <c:pt idx="3">
                  <c:v>0.15</c:v>
                </c:pt>
                <c:pt idx="4">
                  <c:v>0.78</c:v>
                </c:pt>
                <c:pt idx="5">
                  <c:v>0.01</c:v>
                </c:pt>
              </c:numCache>
            </c:numRef>
          </c:val>
        </c:ser>
        <c:dLbls>
          <c:showLegendKey val="0"/>
          <c:showVal val="0"/>
          <c:showCatName val="0"/>
          <c:showSerName val="0"/>
          <c:showPercent val="0"/>
          <c:showBubbleSize val="0"/>
        </c:dLbls>
        <c:gapWidth val="150"/>
        <c:axId val="365665528"/>
        <c:axId val="365668536"/>
      </c:barChart>
      <c:catAx>
        <c:axId val="365665528"/>
        <c:scaling>
          <c:orientation val="minMax"/>
        </c:scaling>
        <c:delete val="0"/>
        <c:axPos val="l"/>
        <c:majorTickMark val="out"/>
        <c:minorTickMark val="none"/>
        <c:tickLblPos val="nextTo"/>
        <c:txPr>
          <a:bodyPr/>
          <a:lstStyle/>
          <a:p>
            <a:pPr algn="r">
              <a:defRPr sz="1600"/>
            </a:pPr>
            <a:endParaRPr lang="en-US"/>
          </a:p>
        </c:txPr>
        <c:crossAx val="365668536"/>
        <c:crosses val="autoZero"/>
        <c:auto val="1"/>
        <c:lblAlgn val="ctr"/>
        <c:lblOffset val="100"/>
        <c:noMultiLvlLbl val="0"/>
      </c:catAx>
      <c:valAx>
        <c:axId val="365668536"/>
        <c:scaling>
          <c:orientation val="minMax"/>
        </c:scaling>
        <c:delete val="0"/>
        <c:axPos val="b"/>
        <c:numFmt formatCode="0%" sourceLinked="1"/>
        <c:majorTickMark val="out"/>
        <c:minorTickMark val="none"/>
        <c:tickLblPos val="nextTo"/>
        <c:txPr>
          <a:bodyPr/>
          <a:lstStyle/>
          <a:p>
            <a:pPr>
              <a:defRPr sz="1600"/>
            </a:pPr>
            <a:endParaRPr lang="en-US"/>
          </a:p>
        </c:txPr>
        <c:crossAx val="36566552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AFF967D2-3E29-BF40-8337-21D0BFAFECA4}" type="datetimeFigureOut">
              <a:rPr lang="en-US" smtClean="0"/>
              <a:t>7/17/13</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3B1C3D4-B6F1-9C4E-90CF-2C9003345A8F}" type="slidenum">
              <a:rPr lang="en-US" smtClean="0"/>
              <a:t>‹#›</a:t>
            </a:fld>
            <a:endParaRPr lang="en-US" dirty="0"/>
          </a:p>
        </p:txBody>
      </p:sp>
    </p:spTree>
    <p:extLst>
      <p:ext uri="{BB962C8B-B14F-4D97-AF65-F5344CB8AC3E}">
        <p14:creationId xmlns:p14="http://schemas.microsoft.com/office/powerpoint/2010/main" val="10417343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2008E00-C23A-40EF-8410-3D14116E2C37}" type="datetimeFigureOut">
              <a:rPr lang="en-US" smtClean="0"/>
              <a:t>7/17/13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00B8FD1-EF36-49FD-9FA8-AA62F1A85916}" type="slidenum">
              <a:rPr lang="en-US" smtClean="0"/>
              <a:t>‹#›</a:t>
            </a:fld>
            <a:endParaRPr lang="en-US" dirty="0"/>
          </a:p>
        </p:txBody>
      </p:sp>
    </p:spTree>
    <p:extLst>
      <p:ext uri="{BB962C8B-B14F-4D97-AF65-F5344CB8AC3E}">
        <p14:creationId xmlns:p14="http://schemas.microsoft.com/office/powerpoint/2010/main" val="718916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1</a:t>
            </a:fld>
            <a:endParaRPr lang="en-US" dirty="0"/>
          </a:p>
        </p:txBody>
      </p:sp>
    </p:spTree>
    <p:extLst>
      <p:ext uri="{BB962C8B-B14F-4D97-AF65-F5344CB8AC3E}">
        <p14:creationId xmlns:p14="http://schemas.microsoft.com/office/powerpoint/2010/main" val="1296186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10</a:t>
            </a:fld>
            <a:endParaRPr lang="en-US" dirty="0"/>
          </a:p>
        </p:txBody>
      </p:sp>
    </p:spTree>
    <p:extLst>
      <p:ext uri="{BB962C8B-B14F-4D97-AF65-F5344CB8AC3E}">
        <p14:creationId xmlns:p14="http://schemas.microsoft.com/office/powerpoint/2010/main" val="3645920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FED78BD-A7D7-4641-94B5-C1E5817DF877}" type="slidenum">
              <a:rPr lang="en-US" smtClean="0">
                <a:solidFill>
                  <a:prstClr val="black"/>
                </a:solidFill>
              </a:rPr>
              <a:pPr>
                <a:defRPr/>
              </a:pPr>
              <a:t>11</a:t>
            </a:fld>
            <a:endParaRPr 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12</a:t>
            </a:fld>
            <a:endParaRPr lang="en-US" dirty="0"/>
          </a:p>
        </p:txBody>
      </p:sp>
    </p:spTree>
    <p:extLst>
      <p:ext uri="{BB962C8B-B14F-4D97-AF65-F5344CB8AC3E}">
        <p14:creationId xmlns:p14="http://schemas.microsoft.com/office/powerpoint/2010/main" val="3497645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FED78BD-A7D7-4641-94B5-C1E5817DF877}" type="slidenum">
              <a:rPr lang="en-US" smtClean="0">
                <a:solidFill>
                  <a:prstClr val="black"/>
                </a:solidFill>
              </a:rPr>
              <a:pPr>
                <a:defRPr/>
              </a:pPr>
              <a:t>13</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14</a:t>
            </a:fld>
            <a:endParaRPr lang="en-US" dirty="0"/>
          </a:p>
        </p:txBody>
      </p:sp>
    </p:spTree>
    <p:extLst>
      <p:ext uri="{BB962C8B-B14F-4D97-AF65-F5344CB8AC3E}">
        <p14:creationId xmlns:p14="http://schemas.microsoft.com/office/powerpoint/2010/main" val="1986706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81100" y="696913"/>
            <a:ext cx="4648200" cy="3486150"/>
          </a:xfrm>
          <a:ln/>
        </p:spPr>
      </p:sp>
      <p:sp>
        <p:nvSpPr>
          <p:cNvPr id="119811" name="Text Box 7"/>
          <p:cNvSpPr txBox="1">
            <a:spLocks noChangeArrowheads="1"/>
          </p:cNvSpPr>
          <p:nvPr/>
        </p:nvSpPr>
        <p:spPr bwMode="auto">
          <a:xfrm>
            <a:off x="838898" y="7112178"/>
            <a:ext cx="5624706" cy="307777"/>
          </a:xfrm>
          <a:prstGeom prst="rect">
            <a:avLst/>
          </a:prstGeom>
          <a:noFill/>
          <a:ln w="19050" algn="ctr">
            <a:noFill/>
            <a:miter lim="800000"/>
            <a:headEnd/>
            <a:tailEnd type="none" w="lg" len="lg"/>
          </a:ln>
        </p:spPr>
        <p:txBody>
          <a:bodyPr>
            <a:spAutoFit/>
          </a:bodyPr>
          <a:lstStyle/>
          <a:p>
            <a:pPr algn="ctr">
              <a:spcBef>
                <a:spcPct val="50000"/>
              </a:spcBef>
            </a:pPr>
            <a:endParaRPr lang="en-US" sz="1400">
              <a:solidFill>
                <a:srgbClr val="000000"/>
              </a:solidFill>
              <a:cs typeface="Arial" pitchFamily="34" charset="0"/>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D8B86C-D4DE-46EE-AF83-9663346AFF07}" type="slidenum">
              <a:rPr lang="en-US">
                <a:solidFill>
                  <a:srgbClr val="303030"/>
                </a:solidFill>
                <a:ea typeface="ＭＳ Ｐゴシック"/>
                <a:cs typeface="ＭＳ Ｐゴシック"/>
              </a:rPr>
              <a:pPr fontAlgn="base">
                <a:spcBef>
                  <a:spcPct val="0"/>
                </a:spcBef>
                <a:spcAft>
                  <a:spcPct val="0"/>
                </a:spcAft>
              </a:pPr>
              <a:t>16</a:t>
            </a:fld>
            <a:endParaRPr lang="en-US" dirty="0">
              <a:solidFill>
                <a:srgbClr val="303030"/>
              </a:solidFill>
              <a:ea typeface="ＭＳ Ｐゴシック"/>
              <a:cs typeface="ＭＳ Ｐゴシック"/>
            </a:endParaRPr>
          </a:p>
        </p:txBody>
      </p:sp>
      <p:sp>
        <p:nvSpPr>
          <p:cNvPr id="315394" name="Rectangle 7"/>
          <p:cNvSpPr txBox="1">
            <a:spLocks noGrp="1" noChangeArrowheads="1"/>
          </p:cNvSpPr>
          <p:nvPr/>
        </p:nvSpPr>
        <p:spPr bwMode="auto">
          <a:xfrm>
            <a:off x="3967692" y="8829967"/>
            <a:ext cx="3041086" cy="464820"/>
          </a:xfrm>
          <a:prstGeom prst="rect">
            <a:avLst/>
          </a:prstGeom>
          <a:noFill/>
          <a:ln w="9525">
            <a:noFill/>
            <a:miter lim="800000"/>
            <a:headEnd/>
            <a:tailEnd/>
          </a:ln>
        </p:spPr>
        <p:txBody>
          <a:bodyPr lIns="91641" tIns="45820" rIns="91641" bIns="45820" anchor="b"/>
          <a:lstStyle/>
          <a:p>
            <a:pPr algn="r" defTabSz="910744"/>
            <a:fld id="{27114FAD-98AB-454E-8B10-06303CE971EE}" type="slidenum">
              <a:rPr lang="en-GB" sz="1200">
                <a:solidFill>
                  <a:srgbClr val="303030"/>
                </a:solidFill>
                <a:ea typeface="Arial Unicode MS"/>
                <a:cs typeface="Arial Unicode MS"/>
              </a:rPr>
              <a:pPr algn="r" defTabSz="910744"/>
              <a:t>16</a:t>
            </a:fld>
            <a:endParaRPr lang="en-GB" sz="1200" dirty="0">
              <a:solidFill>
                <a:srgbClr val="303030"/>
              </a:solidFill>
              <a:ea typeface="Arial Unicode MS"/>
              <a:cs typeface="Arial Unicode MS"/>
            </a:endParaRPr>
          </a:p>
        </p:txBody>
      </p:sp>
      <p:sp>
        <p:nvSpPr>
          <p:cNvPr id="315395" name="Rectangle 3"/>
          <p:cNvSpPr>
            <a:spLocks noGrp="1" noRot="1" noChangeAspect="1" noChangeArrowheads="1" noTextEdit="1"/>
          </p:cNvSpPr>
          <p:nvPr>
            <p:ph type="sldImg"/>
          </p:nvPr>
        </p:nvSpPr>
        <p:spPr bwMode="auto">
          <a:xfrm>
            <a:off x="1333500" y="808038"/>
            <a:ext cx="4349750" cy="3262312"/>
          </a:xfrm>
          <a:noFill/>
          <a:ln>
            <a:solidFill>
              <a:srgbClr val="000000"/>
            </a:solidFill>
            <a:miter lim="800000"/>
            <a:headEnd/>
            <a:tailEnd/>
          </a:ln>
        </p:spPr>
      </p:sp>
      <p:sp>
        <p:nvSpPr>
          <p:cNvPr id="315396" name="Rectangle 4"/>
          <p:cNvSpPr>
            <a:spLocks noGrp="1" noChangeArrowheads="1"/>
          </p:cNvSpPr>
          <p:nvPr>
            <p:ph type="body" idx="1"/>
          </p:nvPr>
        </p:nvSpPr>
        <p:spPr bwMode="auto">
          <a:xfrm>
            <a:off x="936344" y="4415791"/>
            <a:ext cx="5137714" cy="4289901"/>
          </a:xfrm>
          <a:noFill/>
        </p:spPr>
        <p:txBody>
          <a:bodyPr wrap="square" numCol="1" anchor="t" anchorCtr="0" compatLnSpc="1">
            <a:prstTxWarp prst="textNoShape">
              <a:avLst/>
            </a:prstTxWarp>
          </a:bodyPr>
          <a:lstStyle/>
          <a:p>
            <a:pPr>
              <a:spcBef>
                <a:spcPct val="0"/>
              </a:spcBef>
            </a:pPr>
            <a:endParaRPr lang="en-GB" dirty="0" smtClean="0">
              <a:latin typeface="Arial" charset="0"/>
              <a:ea typeface="ＭＳ Ｐゴシック"/>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FED78BD-A7D7-4641-94B5-C1E5817DF877}" type="slidenum">
              <a:rPr lang="en-US" smtClean="0">
                <a:solidFill>
                  <a:prstClr val="black"/>
                </a:solidFill>
              </a:rPr>
              <a:pPr>
                <a:defRPr/>
              </a:pPr>
              <a:t>17</a:t>
            </a:fld>
            <a:endParaRPr 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FED78BD-A7D7-4641-94B5-C1E5817DF877}" type="slidenum">
              <a:rPr lang="en-US" smtClean="0">
                <a:solidFill>
                  <a:prstClr val="black"/>
                </a:solidFill>
              </a:rPr>
              <a:pPr>
                <a:defRPr/>
              </a:pPr>
              <a:t>18</a:t>
            </a:fld>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p:cNvSpPr>
          <p:nvPr>
            <p:ph type="sldImg"/>
          </p:nvPr>
        </p:nvSpPr>
        <p:spPr>
          <a:xfrm>
            <a:off x="1181100" y="696913"/>
            <a:ext cx="4648200" cy="3486150"/>
          </a:xfrm>
          <a:ln/>
        </p:spPr>
      </p:sp>
      <p:sp>
        <p:nvSpPr>
          <p:cNvPr id="224259" name="Notes Placeholder 2"/>
          <p:cNvSpPr>
            <a:spLocks noGrp="1"/>
          </p:cNvSpPr>
          <p:nvPr>
            <p:ph type="body" idx="1"/>
          </p:nvPr>
        </p:nvSpPr>
        <p:spPr>
          <a:noFill/>
          <a:ln/>
        </p:spPr>
        <p:txBody>
          <a:bodyPr/>
          <a:lstStyle/>
          <a:p>
            <a:endParaRPr lang="en-US" dirty="0" smtClean="0">
              <a:latin typeface="Arial" pitchFamily="34" charset="0"/>
              <a:ea typeface="ＭＳ Ｐゴシック" charset="-128"/>
            </a:endParaRPr>
          </a:p>
        </p:txBody>
      </p:sp>
      <p:sp>
        <p:nvSpPr>
          <p:cNvPr id="224260" name="Slide Number Placeholder 3"/>
          <p:cNvSpPr>
            <a:spLocks noGrp="1"/>
          </p:cNvSpPr>
          <p:nvPr>
            <p:ph type="sldNum" sz="quarter" idx="5"/>
          </p:nvPr>
        </p:nvSpPr>
        <p:spPr>
          <a:noFill/>
        </p:spPr>
        <p:txBody>
          <a:bodyPr/>
          <a:lstStyle/>
          <a:p>
            <a:fld id="{C9FF1D99-6CD3-452B-8C62-6F9DAC547E4C}" type="slidenum">
              <a:rPr lang="en-US">
                <a:solidFill>
                  <a:prstClr val="black"/>
                </a:solidFill>
              </a:rPr>
              <a:pPr/>
              <a:t>19</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1181100" y="698500"/>
            <a:ext cx="4648200" cy="3486150"/>
          </a:xfrm>
          <a:ln/>
        </p:spPr>
      </p:sp>
      <p:sp>
        <p:nvSpPr>
          <p:cNvPr id="102403" name="Notes Placeholder 2"/>
          <p:cNvSpPr>
            <a:spLocks noGrp="1"/>
          </p:cNvSpPr>
          <p:nvPr>
            <p:ph type="body" idx="1"/>
          </p:nvPr>
        </p:nvSpPr>
        <p:spPr>
          <a:noFill/>
          <a:ln/>
        </p:spPr>
        <p:txBody>
          <a:bodyPr/>
          <a:lstStyle/>
          <a:p>
            <a:endParaRPr lang="en-US" smtClean="0"/>
          </a:p>
        </p:txBody>
      </p:sp>
      <p:sp>
        <p:nvSpPr>
          <p:cNvPr id="102404" name="Slide Number Placeholder 3"/>
          <p:cNvSpPr txBox="1">
            <a:spLocks noGrp="1"/>
          </p:cNvSpPr>
          <p:nvPr/>
        </p:nvSpPr>
        <p:spPr bwMode="auto">
          <a:xfrm>
            <a:off x="3971848" y="8832195"/>
            <a:ext cx="3038552" cy="464205"/>
          </a:xfrm>
          <a:prstGeom prst="rect">
            <a:avLst/>
          </a:prstGeom>
          <a:noFill/>
          <a:ln w="9525">
            <a:noFill/>
            <a:miter lim="800000"/>
            <a:headEnd/>
            <a:tailEnd/>
          </a:ln>
        </p:spPr>
        <p:txBody>
          <a:bodyPr anchor="b"/>
          <a:lstStyle/>
          <a:p>
            <a:pPr algn="r" eaLnBrk="0" fontAlgn="base" hangingPunct="0">
              <a:spcBef>
                <a:spcPct val="0"/>
              </a:spcBef>
              <a:spcAft>
                <a:spcPct val="0"/>
              </a:spcAft>
            </a:pPr>
            <a:fld id="{7ACAF34A-AE7D-41CC-AB5B-DF1FA86C9BF2}" type="slidenum">
              <a:rPr kumimoji="1" lang="en-US" sz="1200">
                <a:solidFill>
                  <a:prstClr val="black"/>
                </a:solidFill>
                <a:latin typeface="Arial" pitchFamily="34" charset="0"/>
              </a:rPr>
              <a:pPr algn="r" eaLnBrk="0" fontAlgn="base" hangingPunct="0">
                <a:spcBef>
                  <a:spcPct val="0"/>
                </a:spcBef>
                <a:spcAft>
                  <a:spcPct val="0"/>
                </a:spcAft>
              </a:pPr>
              <a:t>2</a:t>
            </a:fld>
            <a:endParaRPr kumimoji="1" lang="en-US" sz="1200">
              <a:solidFill>
                <a:prstClr val="black"/>
              </a:solidFill>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FED78BD-A7D7-4641-94B5-C1E5817DF877}" type="slidenum">
              <a:rPr lang="en-US" smtClean="0">
                <a:solidFill>
                  <a:prstClr val="black"/>
                </a:solidFill>
              </a:rPr>
              <a:pPr>
                <a:defRPr/>
              </a:pPr>
              <a:t>20</a:t>
            </a:fld>
            <a:endParaRPr lang="en-US"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21</a:t>
            </a:fld>
            <a:endParaRPr lang="en-US" dirty="0"/>
          </a:p>
        </p:txBody>
      </p:sp>
    </p:spTree>
    <p:extLst>
      <p:ext uri="{BB962C8B-B14F-4D97-AF65-F5344CB8AC3E}">
        <p14:creationId xmlns:p14="http://schemas.microsoft.com/office/powerpoint/2010/main" val="7122417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3971848" y="8832195"/>
            <a:ext cx="3038552" cy="464205"/>
          </a:xfrm>
          <a:prstGeom prst="rect">
            <a:avLst/>
          </a:prstGeom>
          <a:noFill/>
          <a:ln w="9525">
            <a:noFill/>
            <a:miter lim="800000"/>
            <a:headEnd/>
            <a:tailEnd/>
          </a:ln>
        </p:spPr>
        <p:txBody>
          <a:bodyPr wrap="none" anchor="b"/>
          <a:lstStyle/>
          <a:p>
            <a:pPr algn="r" eaLnBrk="1" hangingPunct="1"/>
            <a:fld id="{AA311E50-0EA6-452B-8659-7D3090EC0E9E}" type="slidenum">
              <a:rPr kumimoji="0" lang="en-US">
                <a:latin typeface="Times New Roman" pitchFamily="18" charset="0"/>
              </a:rPr>
              <a:pPr algn="r" eaLnBrk="1" hangingPunct="1"/>
              <a:t>22</a:t>
            </a:fld>
            <a:endParaRPr kumimoji="0" lang="en-US">
              <a:latin typeface="Times New Roman" pitchFamily="18" charset="0"/>
            </a:endParaRPr>
          </a:p>
        </p:txBody>
      </p:sp>
      <p:sp>
        <p:nvSpPr>
          <p:cNvPr id="140291" name="Rectangle 2"/>
          <p:cNvSpPr>
            <a:spLocks noGrp="1" noRot="1" noChangeAspect="1" noChangeArrowheads="1" noTextEdit="1"/>
          </p:cNvSpPr>
          <p:nvPr>
            <p:ph type="sldImg"/>
          </p:nvPr>
        </p:nvSpPr>
        <p:spPr>
          <a:xfrm>
            <a:off x="1181100" y="698500"/>
            <a:ext cx="4648200" cy="3486150"/>
          </a:xfrm>
          <a:ln/>
        </p:spPr>
      </p:sp>
      <p:sp>
        <p:nvSpPr>
          <p:cNvPr id="140292" name="Rectangle 3"/>
          <p:cNvSpPr>
            <a:spLocks noGrp="1" noChangeArrowheads="1"/>
          </p:cNvSpPr>
          <p:nvPr>
            <p:ph type="body" idx="1"/>
          </p:nvPr>
        </p:nvSpPr>
        <p:spPr>
          <a:noFill/>
          <a:ln/>
        </p:spPr>
        <p:txBody>
          <a:bodyPr wrap="none"/>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3</a:t>
            </a:fld>
            <a:endParaRPr lang="en-US" dirty="0"/>
          </a:p>
        </p:txBody>
      </p:sp>
    </p:spTree>
    <p:extLst>
      <p:ext uri="{BB962C8B-B14F-4D97-AF65-F5344CB8AC3E}">
        <p14:creationId xmlns:p14="http://schemas.microsoft.com/office/powerpoint/2010/main" val="3557513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4</a:t>
            </a:fld>
            <a:endParaRPr lang="en-US" dirty="0"/>
          </a:p>
        </p:txBody>
      </p:sp>
    </p:spTree>
    <p:extLst>
      <p:ext uri="{BB962C8B-B14F-4D97-AF65-F5344CB8AC3E}">
        <p14:creationId xmlns:p14="http://schemas.microsoft.com/office/powerpoint/2010/main" val="2977201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5</a:t>
            </a:fld>
            <a:endParaRPr lang="en-US" dirty="0"/>
          </a:p>
        </p:txBody>
      </p:sp>
    </p:spTree>
    <p:extLst>
      <p:ext uri="{BB962C8B-B14F-4D97-AF65-F5344CB8AC3E}">
        <p14:creationId xmlns:p14="http://schemas.microsoft.com/office/powerpoint/2010/main" val="389194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6</a:t>
            </a:fld>
            <a:endParaRPr lang="en-US" dirty="0"/>
          </a:p>
        </p:txBody>
      </p:sp>
    </p:spTree>
    <p:extLst>
      <p:ext uri="{BB962C8B-B14F-4D97-AF65-F5344CB8AC3E}">
        <p14:creationId xmlns:p14="http://schemas.microsoft.com/office/powerpoint/2010/main" val="557029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7</a:t>
            </a:fld>
            <a:endParaRPr lang="en-US" dirty="0"/>
          </a:p>
        </p:txBody>
      </p:sp>
    </p:spTree>
    <p:extLst>
      <p:ext uri="{BB962C8B-B14F-4D97-AF65-F5344CB8AC3E}">
        <p14:creationId xmlns:p14="http://schemas.microsoft.com/office/powerpoint/2010/main" val="3867402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0B8FD1-EF36-49FD-9FA8-AA62F1A85916}" type="slidenum">
              <a:rPr lang="en-US" smtClean="0"/>
              <a:t>8</a:t>
            </a:fld>
            <a:endParaRPr lang="en-US" dirty="0"/>
          </a:p>
        </p:txBody>
      </p:sp>
    </p:spTree>
    <p:extLst>
      <p:ext uri="{BB962C8B-B14F-4D97-AF65-F5344CB8AC3E}">
        <p14:creationId xmlns:p14="http://schemas.microsoft.com/office/powerpoint/2010/main" val="3272477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1181100" y="698500"/>
            <a:ext cx="4648200" cy="3486150"/>
          </a:xfrm>
          <a:ln/>
        </p:spPr>
      </p:sp>
      <p:sp>
        <p:nvSpPr>
          <p:cNvPr id="102403" name="Notes Placeholder 2"/>
          <p:cNvSpPr>
            <a:spLocks noGrp="1"/>
          </p:cNvSpPr>
          <p:nvPr>
            <p:ph type="body" idx="1"/>
          </p:nvPr>
        </p:nvSpPr>
        <p:spPr>
          <a:noFill/>
          <a:ln/>
        </p:spPr>
        <p:txBody>
          <a:bodyPr/>
          <a:lstStyle/>
          <a:p>
            <a:endParaRPr lang="en-US" smtClean="0"/>
          </a:p>
        </p:txBody>
      </p:sp>
      <p:sp>
        <p:nvSpPr>
          <p:cNvPr id="102404" name="Slide Number Placeholder 3"/>
          <p:cNvSpPr txBox="1">
            <a:spLocks noGrp="1"/>
          </p:cNvSpPr>
          <p:nvPr/>
        </p:nvSpPr>
        <p:spPr bwMode="auto">
          <a:xfrm>
            <a:off x="3971848" y="8832195"/>
            <a:ext cx="3038552" cy="464205"/>
          </a:xfrm>
          <a:prstGeom prst="rect">
            <a:avLst/>
          </a:prstGeom>
          <a:noFill/>
          <a:ln w="9525">
            <a:noFill/>
            <a:miter lim="800000"/>
            <a:headEnd/>
            <a:tailEnd/>
          </a:ln>
        </p:spPr>
        <p:txBody>
          <a:bodyPr anchor="b"/>
          <a:lstStyle/>
          <a:p>
            <a:pPr algn="r" eaLnBrk="0" fontAlgn="base" hangingPunct="0">
              <a:spcBef>
                <a:spcPct val="0"/>
              </a:spcBef>
              <a:spcAft>
                <a:spcPct val="0"/>
              </a:spcAft>
            </a:pPr>
            <a:fld id="{7ACAF34A-AE7D-41CC-AB5B-DF1FA86C9BF2}" type="slidenum">
              <a:rPr kumimoji="1" lang="en-US" sz="1200">
                <a:solidFill>
                  <a:prstClr val="black"/>
                </a:solidFill>
                <a:latin typeface="Arial" pitchFamily="34" charset="0"/>
              </a:rPr>
              <a:pPr algn="r" eaLnBrk="0" fontAlgn="base" hangingPunct="0">
                <a:spcBef>
                  <a:spcPct val="0"/>
                </a:spcBef>
                <a:spcAft>
                  <a:spcPct val="0"/>
                </a:spcAft>
              </a:pPr>
              <a:t>9</a:t>
            </a:fld>
            <a:endParaRPr kumimoji="1" lang="en-US" sz="1200">
              <a:solidFill>
                <a:prstClr val="black"/>
              </a:solidFill>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2.jpeg"/></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jpe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2.jpe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02920" y="2088482"/>
            <a:ext cx="8138160" cy="1470025"/>
          </a:xfrm>
        </p:spPr>
        <p:txBody>
          <a:bodyPr/>
          <a:lstStyle>
            <a:lvl1pPr>
              <a:defRPr>
                <a:latin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028813"/>
            <a:ext cx="6400800" cy="1752600"/>
          </a:xfrm>
        </p:spPr>
        <p:txBody>
          <a:bodyPr/>
          <a:lstStyle>
            <a:lvl1pPr marL="0" indent="0" algn="ctr">
              <a:buNone/>
              <a:defRPr b="1">
                <a:solidFill>
                  <a:srgbClr val="FFFF00"/>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atin typeface="Arial" pitchFamily="34" charset="0"/>
              </a:defRPr>
            </a:lvl1pPr>
          </a:lstStyle>
          <a:p>
            <a:pPr>
              <a:defRPr/>
            </a:pPr>
            <a:fld id="{5EB7C396-EC7F-4B6A-8EEB-26B11D291C44}" type="datetime1">
              <a:rPr lang="en-US" smtClean="0">
                <a:solidFill>
                  <a:prstClr val="white"/>
                </a:solidFill>
              </a:rPr>
              <a:pPr>
                <a:defRPr/>
              </a:pPr>
              <a:t>7/17/13</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11190067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3238" y="356812"/>
            <a:ext cx="8137525" cy="1120775"/>
          </a:xfrm>
        </p:spPr>
        <p:txBody>
          <a:bodyPr/>
          <a:lstStyle>
            <a:lvl1pPr>
              <a:defRPr>
                <a:latin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567895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06541"/>
      </p:ext>
    </p:extLst>
  </p:cSld>
  <p:clrMapOvr>
    <a:masterClrMapping/>
  </p:clrMapOvr>
  <p:transition xmlns:p14="http://schemas.microsoft.com/office/powerpoint/2010/main" advClick="0"/>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5935432"/>
      </p:ext>
    </p:extLst>
  </p:cSld>
  <p:clrMapOvr>
    <a:masterClrMapping/>
  </p:clrMapOvr>
  <p:transition xmlns:p14="http://schemas.microsoft.com/office/powerpoint/2010/main"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4861199"/>
      </p:ext>
    </p:extLst>
  </p:cSld>
  <p:clrMapOvr>
    <a:masterClrMapping/>
  </p:clrMapOvr>
  <p:transition xmlns:p14="http://schemas.microsoft.com/office/powerpoint/2010/main" advClick="0"/>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986882"/>
      </p:ext>
    </p:extLst>
  </p:cSld>
  <p:clrMapOvr>
    <a:masterClrMapping/>
  </p:clrMapOvr>
  <p:transition xmlns:p14="http://schemas.microsoft.com/office/powerpoint/2010/main" advClick="0"/>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881530"/>
      </p:ext>
    </p:extLst>
  </p:cSld>
  <p:clrMapOvr>
    <a:masterClrMapping/>
  </p:clrMapOvr>
  <p:transition xmlns:p14="http://schemas.microsoft.com/office/powerpoint/2010/main" advClick="0"/>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24923"/>
      </p:ext>
    </p:extLst>
  </p:cSld>
  <p:clrMapOvr>
    <a:masterClrMapping/>
  </p:clrMapOvr>
  <p:transition xmlns:p14="http://schemas.microsoft.com/office/powerpoint/2010/main"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06658"/>
      </p:ext>
    </p:extLst>
  </p:cSld>
  <p:clrMapOvr>
    <a:masterClrMapping/>
  </p:clrMapOvr>
  <p:transition xmlns:p14="http://schemas.microsoft.com/office/powerpoint/2010/main"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030374"/>
      </p:ext>
    </p:extLst>
  </p:cSld>
  <p:clrMapOvr>
    <a:masterClrMapping/>
  </p:clrMapOvr>
  <p:transition xmlns:p14="http://schemas.microsoft.com/office/powerpoint/2010/main" advClick="0"/>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6284356"/>
      </p:ext>
    </p:extLst>
  </p:cSld>
  <p:clrMapOvr>
    <a:masterClrMapping/>
  </p:clrMapOvr>
  <p:transition xmlns:p14="http://schemas.microsoft.com/office/powerpoint/2010/main"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205328"/>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e Slide">
    <p:spTree>
      <p:nvGrpSpPr>
        <p:cNvPr id="1" name=""/>
        <p:cNvGrpSpPr/>
        <p:nvPr/>
      </p:nvGrpSpPr>
      <p:grpSpPr>
        <a:xfrm>
          <a:off x="0" y="0"/>
          <a:ext cx="0" cy="0"/>
          <a:chOff x="0" y="0"/>
          <a:chExt cx="0" cy="0"/>
        </a:xfrm>
      </p:grpSpPr>
      <p:sp>
        <p:nvSpPr>
          <p:cNvPr id="2" name="Title 1"/>
          <p:cNvSpPr>
            <a:spLocks noGrp="1"/>
          </p:cNvSpPr>
          <p:nvPr>
            <p:ph type="title"/>
          </p:nvPr>
        </p:nvSpPr>
        <p:spPr>
          <a:xfrm>
            <a:off x="1143000" y="196850"/>
            <a:ext cx="7175500" cy="717550"/>
          </a:xfrm>
          <a:prstGeom prst="rect">
            <a:avLst/>
          </a:prstGeom>
          <a:ln>
            <a:noFill/>
          </a:ln>
        </p:spPr>
        <p:txBody>
          <a:bodyPr anchor="t"/>
          <a:lstStyle>
            <a:lvl1pPr marL="0" indent="0" algn="l">
              <a:defRPr sz="2000" b="1" baseline="0">
                <a:solidFill>
                  <a:srgbClr val="000000"/>
                </a:solidFill>
                <a:latin typeface="Arial" pitchFamily="34" charset="0"/>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1536666" y="6361689"/>
            <a:ext cx="5880136" cy="496315"/>
          </a:xfrm>
          <a:prstGeom prst="rect">
            <a:avLst/>
          </a:prstGeom>
        </p:spPr>
        <p:txBody>
          <a:bodyPr/>
          <a:lstStyle>
            <a:lvl1pPr marL="0" indent="0" algn="l">
              <a:buNone/>
              <a:defRPr sz="900">
                <a:solidFill>
                  <a:srgbClr val="003F47"/>
                </a:solidFill>
                <a:latin typeface="Arial"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4972907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503238" y="339715"/>
            <a:ext cx="8137525"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2246606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93020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5" y="339715"/>
            <a:ext cx="7542212"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482924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509652"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5" y="339715"/>
            <a:ext cx="7542212"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14772754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6" y="1723473"/>
            <a:ext cx="8137525" cy="4257675"/>
          </a:xfrm>
        </p:spPr>
        <p:txBody>
          <a:bodyPr/>
          <a:lstStyle>
            <a:lvl1pPr>
              <a:spcBef>
                <a:spcPts val="18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503238" y="339715"/>
            <a:ext cx="8137525"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42483595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7940" y="1723473"/>
            <a:ext cx="8012173"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502920" y="339715"/>
            <a:ext cx="8138160"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3338119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03705"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502920" y="339715"/>
            <a:ext cx="8138160"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38089646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36682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atin typeface="Arial" pitchFamily="34" charset="0"/>
              </a:defRPr>
            </a:lvl1pPr>
          </a:lstStyle>
          <a:p>
            <a:pPr>
              <a:defRPr/>
            </a:pPr>
            <a:fld id="{EEC6FFC9-416A-4744-AADE-B7B79BF7FFA7}" type="datetime1">
              <a:rPr lang="en-US" smtClean="0">
                <a:solidFill>
                  <a:prstClr val="white"/>
                </a:solidFill>
              </a:rPr>
              <a:pPr>
                <a:defRPr/>
              </a:pPr>
              <a:t>7/17/13</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11672468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885967"/>
            <a:ext cx="7772400" cy="1362075"/>
          </a:xfrm>
        </p:spPr>
        <p:txBody>
          <a:bodyPr anchor="t"/>
          <a:lstStyle>
            <a:lvl1pPr algn="ctr">
              <a:defRPr sz="28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85800" y="2052640"/>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28314401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975578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502920" y="339715"/>
            <a:ext cx="8138160"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21237951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ouble line title picture or tabl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6919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9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Tree>
    <p:extLst>
      <p:ext uri="{BB962C8B-B14F-4D97-AF65-F5344CB8AC3E}">
        <p14:creationId xmlns:p14="http://schemas.microsoft.com/office/powerpoint/2010/main" val="37828848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8646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pPr fontAlgn="base">
              <a:spcBef>
                <a:spcPct val="0"/>
              </a:spcBef>
              <a:spcAft>
                <a:spcPct val="0"/>
              </a:spcAft>
            </a:pPr>
            <a:endParaRPr lang="en-US" sz="1400" dirty="0">
              <a:solidFill>
                <a:srgbClr val="FFFFFF"/>
              </a:solidFill>
            </a:endParaRPr>
          </a:p>
        </p:txBody>
      </p:sp>
      <p:sp>
        <p:nvSpPr>
          <p:cNvPr id="5" name="Footer Placeholder 4"/>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pPr fontAlgn="base">
              <a:spcBef>
                <a:spcPct val="0"/>
              </a:spcBef>
              <a:spcAft>
                <a:spcPct val="0"/>
              </a:spcAft>
            </a:pPr>
            <a:endParaRPr lang="en-US" sz="1400" dirty="0">
              <a:solidFill>
                <a:srgbClr val="FFFFFF"/>
              </a:solidFill>
            </a:endParaRPr>
          </a:p>
        </p:txBody>
      </p:sp>
    </p:spTree>
    <p:extLst>
      <p:ext uri="{BB962C8B-B14F-4D97-AF65-F5344CB8AC3E}">
        <p14:creationId xmlns:p14="http://schemas.microsoft.com/office/powerpoint/2010/main" val="30462366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5" y="348505"/>
            <a:ext cx="7542212" cy="1120775"/>
          </a:xfrm>
          <a:prstGeom prst="rect">
            <a:avLst/>
          </a:prstGeom>
          <a:noFill/>
          <a:ln w="9525">
            <a:noFill/>
            <a:miter lim="800000"/>
            <a:headEnd/>
            <a:tailEnd/>
          </a:ln>
        </p:spPr>
        <p:txBody>
          <a:bodyPr/>
          <a:lstStyle/>
          <a:p>
            <a:pPr lvl="0"/>
            <a:r>
              <a:rPr lang="en-US" dirty="0" smtClean="0"/>
              <a:t>Click to edit Master title style</a:t>
            </a:r>
          </a:p>
        </p:txBody>
      </p:sp>
    </p:spTree>
    <p:extLst>
      <p:ext uri="{BB962C8B-B14F-4D97-AF65-F5344CB8AC3E}">
        <p14:creationId xmlns:p14="http://schemas.microsoft.com/office/powerpoint/2010/main" val="32463328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ase Slide">
    <p:spTree>
      <p:nvGrpSpPr>
        <p:cNvPr id="1" name=""/>
        <p:cNvGrpSpPr/>
        <p:nvPr/>
      </p:nvGrpSpPr>
      <p:grpSpPr>
        <a:xfrm>
          <a:off x="0" y="0"/>
          <a:ext cx="0" cy="0"/>
          <a:chOff x="0" y="0"/>
          <a:chExt cx="0" cy="0"/>
        </a:xfrm>
      </p:grpSpPr>
      <p:sp>
        <p:nvSpPr>
          <p:cNvPr id="2" name="Title 1"/>
          <p:cNvSpPr>
            <a:spLocks noGrp="1"/>
          </p:cNvSpPr>
          <p:nvPr>
            <p:ph type="title"/>
          </p:nvPr>
        </p:nvSpPr>
        <p:spPr>
          <a:xfrm>
            <a:off x="1143000" y="196850"/>
            <a:ext cx="7175500" cy="717550"/>
          </a:xfrm>
          <a:prstGeom prst="rect">
            <a:avLst/>
          </a:prstGeom>
          <a:ln>
            <a:noFill/>
          </a:ln>
        </p:spPr>
        <p:txBody>
          <a:bodyPr anchor="t"/>
          <a:lstStyle>
            <a:lvl1pPr marL="0" indent="0" algn="l">
              <a:defRPr sz="2000" b="1" baseline="0">
                <a:solidFill>
                  <a:srgbClr val="000000"/>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1536666" y="6361689"/>
            <a:ext cx="5880136" cy="496315"/>
          </a:xfrm>
          <a:prstGeom prst="rect">
            <a:avLst/>
          </a:prstGeom>
        </p:spPr>
        <p:txBody>
          <a:bodyPr/>
          <a:lstStyle>
            <a:lvl1pPr marL="0" indent="0" algn="l">
              <a:buNone/>
              <a:defRPr sz="900">
                <a:solidFill>
                  <a:srgbClr val="003F47"/>
                </a:solidFill>
              </a:defRPr>
            </a:lvl1pPr>
          </a:lstStyle>
          <a:p>
            <a:pPr lvl="0"/>
            <a:r>
              <a:rPr lang="en-US" dirty="0" smtClean="0"/>
              <a:t>Click to edit Master text styles</a:t>
            </a:r>
          </a:p>
        </p:txBody>
      </p:sp>
    </p:spTree>
    <p:extLst>
      <p:ext uri="{BB962C8B-B14F-4D97-AF65-F5344CB8AC3E}">
        <p14:creationId xmlns:p14="http://schemas.microsoft.com/office/powerpoint/2010/main" val="37514980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78244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93" y="4406926"/>
            <a:ext cx="77724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93" y="2906722"/>
            <a:ext cx="77724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447872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9728"/>
            <a:ext cx="4038600" cy="4525963"/>
          </a:xfrm>
        </p:spPr>
        <p:txBody>
          <a:bodyPr/>
          <a:lstStyle>
            <a:lvl1pPr>
              <a:spcBef>
                <a:spcPts val="1200"/>
              </a:spcBef>
              <a:defRPr sz="2600">
                <a:latin typeface="Arial" pitchFamily="34" charset="0"/>
              </a:defRPr>
            </a:lvl1pPr>
            <a:lvl2pPr>
              <a:spcBef>
                <a:spcPts val="300"/>
              </a:spcBef>
              <a:defRPr sz="2400">
                <a:latin typeface="Arial" pitchFamily="34" charset="0"/>
              </a:defRPr>
            </a:lvl2pPr>
            <a:lvl3pPr>
              <a:spcBef>
                <a:spcPts val="0"/>
              </a:spcBef>
              <a:defRPr sz="2200">
                <a:latin typeface="Arial" pitchFamily="34" charset="0"/>
              </a:defRPr>
            </a:lvl3pPr>
            <a:lvl4pPr>
              <a:defRPr sz="20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39144" y="1609728"/>
            <a:ext cx="4038600" cy="4525963"/>
          </a:xfrm>
        </p:spPr>
        <p:txBody>
          <a:bodyPr/>
          <a:lstStyle>
            <a:lvl1pPr>
              <a:spcBef>
                <a:spcPts val="1200"/>
              </a:spcBef>
              <a:defRPr sz="2600">
                <a:latin typeface="Arial" pitchFamily="34" charset="0"/>
              </a:defRPr>
            </a:lvl1pPr>
            <a:lvl2pPr>
              <a:spcBef>
                <a:spcPts val="300"/>
              </a:spcBef>
              <a:defRPr sz="2400">
                <a:latin typeface="Arial" pitchFamily="34" charset="0"/>
              </a:defRPr>
            </a:lvl2pPr>
            <a:lvl3pPr>
              <a:spcBef>
                <a:spcPts val="0"/>
              </a:spcBef>
              <a:defRPr sz="2200">
                <a:latin typeface="Arial" pitchFamily="34" charset="0"/>
              </a:defRPr>
            </a:lvl3pPr>
            <a:lvl4pPr>
              <a:defRPr sz="20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atin typeface="Arial" pitchFamily="34" charset="0"/>
              </a:defRPr>
            </a:lvl1pPr>
          </a:lstStyle>
          <a:p>
            <a:pPr>
              <a:defRPr/>
            </a:pPr>
            <a:fld id="{34875BA4-05B4-468A-B870-B08718E84081}" type="datetime1">
              <a:rPr lang="en-US" smtClean="0">
                <a:solidFill>
                  <a:prstClr val="white"/>
                </a:solidFill>
              </a:rPr>
              <a:pPr>
                <a:defRPr/>
              </a:pPr>
              <a:t>7/17/13</a:t>
            </a:fld>
            <a:endParaRPr lang="en-US" dirty="0">
              <a:solidFill>
                <a:prstClr val="white"/>
              </a:solidFill>
            </a:endParaRPr>
          </a:p>
        </p:txBody>
      </p:sp>
      <p:sp>
        <p:nvSpPr>
          <p:cNvPr id="6" name="Footer Placeholder 4"/>
          <p:cNvSpPr>
            <a:spLocks noGrp="1"/>
          </p:cNvSpPr>
          <p:nvPr>
            <p:ph type="ftr" sz="quarter" idx="11"/>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24700725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4" y="1219201"/>
            <a:ext cx="3894667"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38" y="1219201"/>
            <a:ext cx="3894667"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37214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6"/>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4"/>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6"/>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89627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4753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6040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0"/>
            <a:ext cx="300848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7" y="273076"/>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67255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16044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07894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4" y="304801"/>
            <a:ext cx="1981201"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5" y="304801"/>
            <a:ext cx="5808133"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53323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1"/>
            <a:ext cx="7924800" cy="5181600"/>
          </a:xfrm>
        </p:spPr>
        <p:txBody>
          <a:bodyPr/>
          <a:lstStyle/>
          <a:p>
            <a:pPr lvl="0"/>
            <a:endParaRPr lang="en-US" noProof="0" smtClean="0"/>
          </a:p>
        </p:txBody>
      </p:sp>
    </p:spTree>
    <p:extLst>
      <p:ext uri="{BB962C8B-B14F-4D97-AF65-F5344CB8AC3E}">
        <p14:creationId xmlns:p14="http://schemas.microsoft.com/office/powerpoint/2010/main" val="40203624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4" y="1219201"/>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15938" y="1219201"/>
            <a:ext cx="3894667"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15938" y="3886200"/>
            <a:ext cx="3894667"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80889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9477"/>
            <a:ext cx="4040188" cy="892552"/>
          </a:xfrm>
        </p:spPr>
        <p:txBody>
          <a:bodyPr>
            <a:spAutoFit/>
          </a:bodyPr>
          <a:lstStyle>
            <a:lvl1pPr marL="0" indent="0">
              <a:buNone/>
              <a:defRPr sz="26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506931"/>
            <a:ext cx="4040188" cy="3685207"/>
          </a:xfrm>
        </p:spPr>
        <p:txBody>
          <a:bodyPr/>
          <a:lstStyle>
            <a:lvl1pPr>
              <a:spcBef>
                <a:spcPts val="1200"/>
              </a:spcBef>
              <a:defRPr sz="2400">
                <a:latin typeface="Arial" pitchFamily="34" charset="0"/>
              </a:defRPr>
            </a:lvl1pPr>
            <a:lvl2pPr>
              <a:spcBef>
                <a:spcPts val="300"/>
              </a:spcBef>
              <a:defRPr sz="2200">
                <a:latin typeface="Arial" pitchFamily="34" charset="0"/>
              </a:defRPr>
            </a:lvl2pPr>
            <a:lvl3pPr>
              <a:spcBef>
                <a:spcPts val="0"/>
              </a:spcBef>
              <a:defRPr sz="2000">
                <a:latin typeface="Arial" pitchFamily="34" charset="0"/>
              </a:defRPr>
            </a:lvl3pPr>
            <a:lvl4pPr>
              <a:defRPr sz="18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535969" y="1609477"/>
            <a:ext cx="4041775" cy="892552"/>
          </a:xfrm>
        </p:spPr>
        <p:txBody>
          <a:bodyPr>
            <a:spAutoFit/>
          </a:bodyPr>
          <a:lstStyle>
            <a:lvl1pPr marL="0" indent="0">
              <a:buNone/>
              <a:defRPr sz="26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535969" y="2507173"/>
            <a:ext cx="4041775" cy="3693355"/>
          </a:xfrm>
        </p:spPr>
        <p:txBody>
          <a:bodyPr/>
          <a:lstStyle>
            <a:lvl1pPr>
              <a:spcBef>
                <a:spcPts val="1200"/>
              </a:spcBef>
              <a:defRPr sz="2400">
                <a:latin typeface="Arial" pitchFamily="34" charset="0"/>
              </a:defRPr>
            </a:lvl1pPr>
            <a:lvl2pPr>
              <a:spcBef>
                <a:spcPts val="300"/>
              </a:spcBef>
              <a:defRPr sz="2200">
                <a:latin typeface="Arial" pitchFamily="34" charset="0"/>
              </a:defRPr>
            </a:lvl2pPr>
            <a:lvl3pPr>
              <a:spcBef>
                <a:spcPts val="0"/>
              </a:spcBef>
              <a:defRPr sz="2000">
                <a:latin typeface="Arial" pitchFamily="34" charset="0"/>
              </a:defRPr>
            </a:lvl3pPr>
            <a:lvl4pPr>
              <a:defRPr sz="18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atin typeface="Arial" pitchFamily="34" charset="0"/>
              </a:defRPr>
            </a:lvl1pPr>
          </a:lstStyle>
          <a:p>
            <a:pPr>
              <a:defRPr/>
            </a:pPr>
            <a:fld id="{955A2F2E-0B01-47ED-823E-FAAA7344E4FF}" type="datetime1">
              <a:rPr lang="en-US" smtClean="0">
                <a:solidFill>
                  <a:prstClr val="white"/>
                </a:solidFill>
              </a:rPr>
              <a:pPr>
                <a:defRPr/>
              </a:pPr>
              <a:t>7/17/13</a:t>
            </a:fld>
            <a:endParaRPr lang="en-US" dirty="0">
              <a:solidFill>
                <a:prstClr val="white"/>
              </a:solidFill>
            </a:endParaRPr>
          </a:p>
        </p:txBody>
      </p:sp>
      <p:sp>
        <p:nvSpPr>
          <p:cNvPr id="8" name="Footer Placeholder 4"/>
          <p:cNvSpPr>
            <a:spLocks noGrp="1"/>
          </p:cNvSpPr>
          <p:nvPr>
            <p:ph type="ftr" sz="quarter" idx="11"/>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2469068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219201"/>
            <a:ext cx="7924800" cy="5181600"/>
          </a:xfrm>
        </p:spPr>
        <p:txBody>
          <a:bodyPr/>
          <a:lstStyle/>
          <a:p>
            <a:pPr lvl="0"/>
            <a:endParaRPr lang="en-US" noProof="0" smtClean="0"/>
          </a:p>
        </p:txBody>
      </p:sp>
    </p:spTree>
    <p:extLst>
      <p:ext uri="{BB962C8B-B14F-4D97-AF65-F5344CB8AC3E}">
        <p14:creationId xmlns:p14="http://schemas.microsoft.com/office/powerpoint/2010/main" val="7006647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4" y="1219201"/>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38" y="1219201"/>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18634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2615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93" y="4406926"/>
            <a:ext cx="77724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93" y="2906722"/>
            <a:ext cx="77724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159057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4" y="1219201"/>
            <a:ext cx="3894667"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38" y="1219201"/>
            <a:ext cx="3894667"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56066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6"/>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4"/>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6"/>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91907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673050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31704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0"/>
            <a:ext cx="300848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7" y="273076"/>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787853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1139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S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FFFF00"/>
                </a:solidFill>
                <a:latin typeface="Arial" pitchFamily="34" charset="0"/>
              </a:defRPr>
            </a:lvl1p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457680" y="1618380"/>
            <a:ext cx="4041648" cy="4404917"/>
          </a:xfrm>
        </p:spPr>
        <p:txBody>
          <a:bodyPr/>
          <a:lstStyle>
            <a:lvl1pPr marL="461963" indent="-461963">
              <a:spcBef>
                <a:spcPts val="1200"/>
              </a:spcBef>
              <a:buClr>
                <a:srgbClr val="FFFF00"/>
              </a:buClr>
              <a:buFont typeface="+mj-lt"/>
              <a:buAutoNum type="arabicPeriod"/>
              <a:defRPr sz="2400">
                <a:latin typeface="Arial" pitchFamily="34" charset="0"/>
              </a:defRPr>
            </a:lvl1pPr>
          </a:lstStyle>
          <a:p>
            <a:pPr lvl="0"/>
            <a:r>
              <a:rPr lang="en-US" dirty="0" smtClean="0"/>
              <a:t>Click to edit Master text styles</a:t>
            </a:r>
          </a:p>
        </p:txBody>
      </p:sp>
      <p:sp>
        <p:nvSpPr>
          <p:cNvPr id="4" name="Date Placeholder 3"/>
          <p:cNvSpPr>
            <a:spLocks noGrp="1"/>
          </p:cNvSpPr>
          <p:nvPr>
            <p:ph type="dt" sz="half" idx="14"/>
          </p:nvPr>
        </p:nvSpPr>
        <p:spPr/>
        <p:txBody>
          <a:bodyPr/>
          <a:lstStyle>
            <a:lvl1pPr>
              <a:defRPr>
                <a:latin typeface="Arial" pitchFamily="34" charset="0"/>
              </a:defRPr>
            </a:lvl1pPr>
          </a:lstStyle>
          <a:p>
            <a:pPr>
              <a:defRPr/>
            </a:pPr>
            <a:fld id="{2CAAFE82-D0C3-4DDE-96C0-D72FEEE73BF6}" type="datetime1">
              <a:rPr lang="en-US" smtClean="0">
                <a:solidFill>
                  <a:prstClr val="white"/>
                </a:solidFill>
              </a:rPr>
              <a:pPr>
                <a:defRPr/>
              </a:pPr>
              <a:t>7/17/13</a:t>
            </a:fld>
            <a:endParaRPr lang="en-US" dirty="0">
              <a:solidFill>
                <a:prstClr val="white"/>
              </a:solidFill>
            </a:endParaRPr>
          </a:p>
        </p:txBody>
      </p:sp>
      <p:sp>
        <p:nvSpPr>
          <p:cNvPr id="5" name="Footer Placeholder 4"/>
          <p:cNvSpPr>
            <a:spLocks noGrp="1"/>
          </p:cNvSpPr>
          <p:nvPr>
            <p:ph type="ftr" sz="quarter" idx="15"/>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37318447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89229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4" y="304801"/>
            <a:ext cx="1981201"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5" y="304801"/>
            <a:ext cx="5808133"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74238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1"/>
            <a:ext cx="7924800" cy="5181600"/>
          </a:xfrm>
        </p:spPr>
        <p:txBody>
          <a:bodyPr/>
          <a:lstStyle/>
          <a:p>
            <a:pPr lvl="0"/>
            <a:endParaRPr lang="en-US" noProof="0" smtClean="0"/>
          </a:p>
        </p:txBody>
      </p:sp>
    </p:spTree>
    <p:extLst>
      <p:ext uri="{BB962C8B-B14F-4D97-AF65-F5344CB8AC3E}">
        <p14:creationId xmlns:p14="http://schemas.microsoft.com/office/powerpoint/2010/main" val="17685734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4" y="1219201"/>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15938" y="1219201"/>
            <a:ext cx="3894667"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15938" y="3886200"/>
            <a:ext cx="3894667"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67880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219201"/>
            <a:ext cx="7924800" cy="5181600"/>
          </a:xfrm>
        </p:spPr>
        <p:txBody>
          <a:bodyPr/>
          <a:lstStyle/>
          <a:p>
            <a:pPr lvl="0"/>
            <a:endParaRPr lang="en-US" noProof="0" smtClean="0"/>
          </a:p>
        </p:txBody>
      </p:sp>
    </p:spTree>
    <p:extLst>
      <p:ext uri="{BB962C8B-B14F-4D97-AF65-F5344CB8AC3E}">
        <p14:creationId xmlns:p14="http://schemas.microsoft.com/office/powerpoint/2010/main" val="37032154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4" y="1219201"/>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38" y="1219201"/>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22712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26E552-A464-4500-9C99-538A327C8B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642060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37D3748-6284-46D7-9E80-5B9BA90DA38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300211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F7B558D-B91B-4C66-BF2F-63CB2A75FA9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3151689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104258-B8B2-4551-9F31-D27ED8204B6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97994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atin typeface="Arial" pitchFamily="34" charset="0"/>
              </a:defRPr>
            </a:lvl1pPr>
          </a:lstStyle>
          <a:p>
            <a:pPr>
              <a:defRPr/>
            </a:pPr>
            <a:fld id="{64AA7C0F-D688-4363-A54B-B863793C0D59}" type="datetime1">
              <a:rPr lang="en-US" smtClean="0">
                <a:solidFill>
                  <a:prstClr val="white"/>
                </a:solidFill>
              </a:rPr>
              <a:pPr>
                <a:defRPr/>
              </a:pPr>
              <a:t>7/17/13</a:t>
            </a:fld>
            <a:endParaRPr lang="en-US" dirty="0">
              <a:solidFill>
                <a:prstClr val="white"/>
              </a:solidFill>
            </a:endParaRPr>
          </a:p>
        </p:txBody>
      </p:sp>
      <p:sp>
        <p:nvSpPr>
          <p:cNvPr id="4" name="Footer Placeholder 4"/>
          <p:cNvSpPr>
            <a:spLocks noGrp="1"/>
          </p:cNvSpPr>
          <p:nvPr>
            <p:ph type="ftr" sz="quarter" idx="11"/>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652603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087C33F-D627-483C-84C8-386B7121F75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7675030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23C883F-1656-465E-AA55-30C185FB38F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05514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BA160DC-99A3-4672-B08C-C32097C90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056561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38DF000-38C5-48F5-93E8-AF977BF44C9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114056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8334487-10D7-4910-9388-3F8D1BB47F7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11254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8EC244-7746-4C02-A361-8631FA83C00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8167739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15100" y="609600"/>
            <a:ext cx="1943100" cy="548640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85800" y="609600"/>
            <a:ext cx="5676900" cy="54864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B2CB4C1-AC97-43B0-8E48-3B3B61A564A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389555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50437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6" y="4406908"/>
            <a:ext cx="77724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6" y="2906721"/>
            <a:ext cx="77724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04070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7" y="1689101"/>
            <a:ext cx="4227512"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689101"/>
            <a:ext cx="4229100"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68479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atin typeface="Arial" pitchFamily="34" charset="0"/>
              </a:defRPr>
            </a:lvl1pPr>
          </a:lstStyle>
          <a:p>
            <a:pPr>
              <a:defRPr/>
            </a:pPr>
            <a:fld id="{FB7D63C9-0398-43D4-9909-0024C1555777}" type="datetime1">
              <a:rPr lang="en-US" smtClean="0">
                <a:solidFill>
                  <a:prstClr val="white"/>
                </a:solidFill>
              </a:rPr>
              <a:pPr>
                <a:defRPr/>
              </a:pPr>
              <a:t>7/17/13</a:t>
            </a:fld>
            <a:endParaRPr lang="en-US" dirty="0">
              <a:solidFill>
                <a:prstClr val="white"/>
              </a:solidFill>
            </a:endParaRPr>
          </a:p>
        </p:txBody>
      </p:sp>
      <p:sp>
        <p:nvSpPr>
          <p:cNvPr id="3" name="Footer Placeholder 4"/>
          <p:cNvSpPr>
            <a:spLocks noGrp="1"/>
          </p:cNvSpPr>
          <p:nvPr>
            <p:ph type="ftr" sz="quarter" idx="11"/>
          </p:nvPr>
        </p:nvSpPr>
        <p:spPr/>
        <p:txBody>
          <a:bodyPr/>
          <a:lstStyle>
            <a:lvl1pPr>
              <a:defRPr>
                <a:latin typeface="Arial" pitchFamily="34" charset="0"/>
              </a:defRPr>
            </a:lvl1pPr>
          </a:lstStyle>
          <a:p>
            <a:pPr>
              <a:defRPr/>
            </a:pPr>
            <a:endParaRPr lang="en-US" dirty="0">
              <a:solidFill>
                <a:prstClr val="white"/>
              </a:solidFill>
            </a:endParaRPr>
          </a:p>
        </p:txBody>
      </p:sp>
    </p:spTree>
    <p:extLst>
      <p:ext uri="{BB962C8B-B14F-4D97-AF65-F5344CB8AC3E}">
        <p14:creationId xmlns:p14="http://schemas.microsoft.com/office/powerpoint/2010/main" val="15218397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8063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657987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0382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2"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9"/>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27582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017488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47325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8154" y="323850"/>
            <a:ext cx="2222500" cy="5607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479" y="323850"/>
            <a:ext cx="6518275" cy="5607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5486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8599440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0770097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6744232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9" y="3044271"/>
            <a:ext cx="7532687" cy="1752600"/>
          </a:xfrm>
        </p:spPr>
        <p:txBody>
          <a:bodyPr/>
          <a:lstStyle>
            <a:lvl1pPr algn="ctr">
              <a:buNone/>
              <a:defRPr>
                <a:latin typeface="Arial" pitchFamily="34" charset="0"/>
              </a:defRPr>
            </a:lvl1pPr>
          </a:lstStyle>
          <a:p>
            <a:endParaRPr lang="en-US" dirty="0" smtClean="0"/>
          </a:p>
        </p:txBody>
      </p:sp>
    </p:spTree>
    <p:extLst>
      <p:ext uri="{BB962C8B-B14F-4D97-AF65-F5344CB8AC3E}">
        <p14:creationId xmlns:p14="http://schemas.microsoft.com/office/powerpoint/2010/main" val="25030921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8913351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4847068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452031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2465396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1939017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1785833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4554551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359413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998110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4446661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312541"/>
            <a:ext cx="7772400" cy="1362075"/>
          </a:xfrm>
        </p:spPr>
        <p:txBody>
          <a:bodyPr anchor="t"/>
          <a:lstStyle>
            <a:lvl1pPr algn="ctr">
              <a:defRPr sz="2800" b="1" i="0" cap="none" baseline="0">
                <a:solidFill>
                  <a:schemeClr val="accent2"/>
                </a:solidFill>
                <a:latin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424971"/>
            <a:ext cx="7772400" cy="1500187"/>
          </a:xfrm>
        </p:spPr>
        <p:txBody>
          <a:bodyPr anchor="b"/>
          <a:lstStyle>
            <a:lvl1pPr marL="0" indent="0" algn="ctr">
              <a:buNone/>
              <a:defRPr sz="3200" b="1" baseline="0">
                <a:latin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30565892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6173014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5797390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9586882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2649813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29968900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6855637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34802871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7441858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ECE4B288-024F-6F4E-916E-4C9099F69439}" type="datetimeFigureOut">
              <a:rPr lang="en-US" smtClean="0">
                <a:solidFill>
                  <a:prstClr val="black"/>
                </a:solidFill>
                <a:latin typeface="Arial"/>
              </a:rPr>
              <a:pPr defTabSz="457200"/>
              <a:t>7/17/13</a:t>
            </a:fld>
            <a:endParaRPr lang="en-US">
              <a:solidFill>
                <a:prstClr val="black"/>
              </a:solidFill>
              <a:latin typeface="Aria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BA614EBD-6B1A-7545-867A-6F69CA44DAD2}" type="slidenum">
              <a:rPr lang="en-US" smtClean="0">
                <a:solidFill>
                  <a:prstClr val="black"/>
                </a:solidFill>
                <a:latin typeface="Arial"/>
              </a:rPr>
              <a:pPr defTabSz="457200"/>
              <a:t>‹#›</a:t>
            </a:fld>
            <a:endParaRPr lang="en-US">
              <a:solidFill>
                <a:prstClr val="black"/>
              </a:solidFill>
              <a:latin typeface="Arial"/>
            </a:endParaRPr>
          </a:p>
        </p:txBody>
      </p:sp>
    </p:spTree>
    <p:extLst>
      <p:ext uri="{BB962C8B-B14F-4D97-AF65-F5344CB8AC3E}">
        <p14:creationId xmlns:p14="http://schemas.microsoft.com/office/powerpoint/2010/main" val="12848666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15707194"/>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20.xml"/><Relationship Id="rId12" Type="http://schemas.openxmlformats.org/officeDocument/2006/relationships/theme" Target="../theme/theme10.xml"/><Relationship Id="rId13" Type="http://schemas.openxmlformats.org/officeDocument/2006/relationships/image" Target="../media/image1.jpeg"/><Relationship Id="rId1" Type="http://schemas.openxmlformats.org/officeDocument/2006/relationships/slideLayout" Target="../slideLayouts/slideLayout110.xml"/><Relationship Id="rId2" Type="http://schemas.openxmlformats.org/officeDocument/2006/relationships/slideLayout" Target="../slideLayouts/slideLayout111.xml"/><Relationship Id="rId3" Type="http://schemas.openxmlformats.org/officeDocument/2006/relationships/slideLayout" Target="../slideLayouts/slideLayout112.xml"/><Relationship Id="rId4" Type="http://schemas.openxmlformats.org/officeDocument/2006/relationships/slideLayout" Target="../slideLayouts/slideLayout113.xml"/><Relationship Id="rId5" Type="http://schemas.openxmlformats.org/officeDocument/2006/relationships/slideLayout" Target="../slideLayouts/slideLayout114.xml"/><Relationship Id="rId6" Type="http://schemas.openxmlformats.org/officeDocument/2006/relationships/slideLayout" Target="../slideLayouts/slideLayout115.xml"/><Relationship Id="rId7" Type="http://schemas.openxmlformats.org/officeDocument/2006/relationships/slideLayout" Target="../slideLayouts/slideLayout116.xml"/><Relationship Id="rId8" Type="http://schemas.openxmlformats.org/officeDocument/2006/relationships/slideLayout" Target="../slideLayouts/slideLayout117.xml"/><Relationship Id="rId9" Type="http://schemas.openxmlformats.org/officeDocument/2006/relationships/slideLayout" Target="../slideLayouts/slideLayout118.xml"/><Relationship Id="rId10"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8.xml"/><Relationship Id="rId12" Type="http://schemas.openxmlformats.org/officeDocument/2006/relationships/slideLayout" Target="../slideLayouts/slideLayout39.xml"/><Relationship Id="rId13" Type="http://schemas.openxmlformats.org/officeDocument/2006/relationships/slideLayout" Target="../slideLayouts/slideLayout40.xml"/><Relationship Id="rId14" Type="http://schemas.openxmlformats.org/officeDocument/2006/relationships/slideLayout" Target="../slideLayouts/slideLayout41.xml"/><Relationship Id="rId15" Type="http://schemas.openxmlformats.org/officeDocument/2006/relationships/theme" Target="../theme/theme3.xml"/><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slideLayout" Target="../slideLayouts/slideLayout53.xml"/><Relationship Id="rId13" Type="http://schemas.openxmlformats.org/officeDocument/2006/relationships/slideLayout" Target="../slideLayouts/slideLayout54.xml"/><Relationship Id="rId14" Type="http://schemas.openxmlformats.org/officeDocument/2006/relationships/slideLayout" Target="../slideLayouts/slideLayout55.xml"/><Relationship Id="rId15" Type="http://schemas.openxmlformats.org/officeDocument/2006/relationships/theme" Target="../theme/theme4.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5.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 Id="rId11" Type="http://schemas.openxmlformats.org/officeDocument/2006/relationships/theme" Target="../theme/theme6.xml"/><Relationship Id="rId1" Type="http://schemas.openxmlformats.org/officeDocument/2006/relationships/slideLayout" Target="../slideLayouts/slideLayout67.xml"/><Relationship Id="rId2"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7.xml"/><Relationship Id="rId12" Type="http://schemas.openxmlformats.org/officeDocument/2006/relationships/theme" Target="../theme/theme7.xml"/><Relationship Id="rId13" Type="http://schemas.openxmlformats.org/officeDocument/2006/relationships/image" Target="../media/image1.jpeg"/><Relationship Id="rId1" Type="http://schemas.openxmlformats.org/officeDocument/2006/relationships/slideLayout" Target="../slideLayouts/slideLayout77.xml"/><Relationship Id="rId2" Type="http://schemas.openxmlformats.org/officeDocument/2006/relationships/slideLayout" Target="../slideLayouts/slideLayout78.xml"/><Relationship Id="rId3" Type="http://schemas.openxmlformats.org/officeDocument/2006/relationships/slideLayout" Target="../slideLayouts/slideLayout79.xml"/><Relationship Id="rId4" Type="http://schemas.openxmlformats.org/officeDocument/2006/relationships/slideLayout" Target="../slideLayouts/slideLayout80.xml"/><Relationship Id="rId5" Type="http://schemas.openxmlformats.org/officeDocument/2006/relationships/slideLayout" Target="../slideLayouts/slideLayout81.xml"/><Relationship Id="rId6" Type="http://schemas.openxmlformats.org/officeDocument/2006/relationships/slideLayout" Target="../slideLayouts/slideLayout82.xml"/><Relationship Id="rId7" Type="http://schemas.openxmlformats.org/officeDocument/2006/relationships/slideLayout" Target="../slideLayouts/slideLayout83.xml"/><Relationship Id="rId8" Type="http://schemas.openxmlformats.org/officeDocument/2006/relationships/slideLayout" Target="../slideLayouts/slideLayout84.xml"/><Relationship Id="rId9" Type="http://schemas.openxmlformats.org/officeDocument/2006/relationships/slideLayout" Target="../slideLayouts/slideLayout85.xml"/><Relationship Id="rId10" Type="http://schemas.openxmlformats.org/officeDocument/2006/relationships/slideLayout" Target="../slideLayouts/slideLayout8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8.xml"/><Relationship Id="rId12" Type="http://schemas.openxmlformats.org/officeDocument/2006/relationships/theme" Target="../theme/theme8.xml"/><Relationship Id="rId13" Type="http://schemas.openxmlformats.org/officeDocument/2006/relationships/image" Target="../media/image1.jpeg"/><Relationship Id="rId1" Type="http://schemas.openxmlformats.org/officeDocument/2006/relationships/slideLayout" Target="../slideLayouts/slideLayout88.xml"/><Relationship Id="rId2" Type="http://schemas.openxmlformats.org/officeDocument/2006/relationships/slideLayout" Target="../slideLayouts/slideLayout89.xml"/><Relationship Id="rId3" Type="http://schemas.openxmlformats.org/officeDocument/2006/relationships/slideLayout" Target="../slideLayouts/slideLayout90.xml"/><Relationship Id="rId4" Type="http://schemas.openxmlformats.org/officeDocument/2006/relationships/slideLayout" Target="../slideLayouts/slideLayout91.xml"/><Relationship Id="rId5" Type="http://schemas.openxmlformats.org/officeDocument/2006/relationships/slideLayout" Target="../slideLayouts/slideLayout92.xml"/><Relationship Id="rId6" Type="http://schemas.openxmlformats.org/officeDocument/2006/relationships/slideLayout" Target="../slideLayouts/slideLayout93.xml"/><Relationship Id="rId7" Type="http://schemas.openxmlformats.org/officeDocument/2006/relationships/slideLayout" Target="../slideLayouts/slideLayout94.xml"/><Relationship Id="rId8" Type="http://schemas.openxmlformats.org/officeDocument/2006/relationships/slideLayout" Target="../slideLayouts/slideLayout95.xml"/><Relationship Id="rId9" Type="http://schemas.openxmlformats.org/officeDocument/2006/relationships/slideLayout" Target="../slideLayouts/slideLayout96.xml"/><Relationship Id="rId10" Type="http://schemas.openxmlformats.org/officeDocument/2006/relationships/slideLayout" Target="../slideLayouts/slideLayout9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9.xml"/><Relationship Id="rId12" Type="http://schemas.openxmlformats.org/officeDocument/2006/relationships/theme" Target="../theme/theme9.xml"/><Relationship Id="rId13" Type="http://schemas.openxmlformats.org/officeDocument/2006/relationships/image" Target="../media/image3.png"/><Relationship Id="rId1" Type="http://schemas.openxmlformats.org/officeDocument/2006/relationships/slideLayout" Target="../slideLayouts/slideLayout99.xml"/><Relationship Id="rId2" Type="http://schemas.openxmlformats.org/officeDocument/2006/relationships/slideLayout" Target="../slideLayouts/slideLayout100.xml"/><Relationship Id="rId3" Type="http://schemas.openxmlformats.org/officeDocument/2006/relationships/slideLayout" Target="../slideLayouts/slideLayout101.xml"/><Relationship Id="rId4" Type="http://schemas.openxmlformats.org/officeDocument/2006/relationships/slideLayout" Target="../slideLayouts/slideLayout102.xml"/><Relationship Id="rId5" Type="http://schemas.openxmlformats.org/officeDocument/2006/relationships/slideLayout" Target="../slideLayouts/slideLayout103.xml"/><Relationship Id="rId6" Type="http://schemas.openxmlformats.org/officeDocument/2006/relationships/slideLayout" Target="../slideLayouts/slideLayout104.xml"/><Relationship Id="rId7" Type="http://schemas.openxmlformats.org/officeDocument/2006/relationships/slideLayout" Target="../slideLayouts/slideLayout105.xml"/><Relationship Id="rId8" Type="http://schemas.openxmlformats.org/officeDocument/2006/relationships/slideLayout" Target="../slideLayouts/slideLayout106.xml"/><Relationship Id="rId9" Type="http://schemas.openxmlformats.org/officeDocument/2006/relationships/slideLayout" Target="../slideLayouts/slideLayout107.xml"/><Relationship Id="rId10"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0"/>
            <a:ext cx="9144000" cy="6858000"/>
          </a:xfrm>
          <a:prstGeom prst="rect">
            <a:avLst/>
          </a:prstGeom>
          <a:gradFill>
            <a:gsLst>
              <a:gs pos="0">
                <a:srgbClr val="00002E"/>
              </a:gs>
              <a:gs pos="50000">
                <a:srgbClr val="00336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457201" y="1600202"/>
            <a:ext cx="81248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Arial" pitchFamily="34" charset="0"/>
                <a:cs typeface="+mn-cs"/>
              </a:defRPr>
            </a:lvl1pPr>
          </a:lstStyle>
          <a:p>
            <a:pPr>
              <a:defRPr/>
            </a:pPr>
            <a:fld id="{464E55BA-E312-4B7F-B482-80579F0AFEC8}" type="datetime1">
              <a:rPr lang="en-US" smtClean="0">
                <a:solidFill>
                  <a:prstClr val="white"/>
                </a:solidFill>
              </a:rPr>
              <a:pPr>
                <a:defRPr/>
              </a:pPr>
              <a:t>7/17/13</a:t>
            </a:fld>
            <a:endParaRPr lang="en-US" dirty="0">
              <a:solidFill>
                <a:prstClr val="white"/>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Arial" pitchFamily="34" charset="0"/>
                <a:cs typeface="+mn-cs"/>
              </a:defRPr>
            </a:lvl1pPr>
          </a:lstStyle>
          <a:p>
            <a:pPr>
              <a:defRPr/>
            </a:pPr>
            <a:endParaRPr lang="en-US" dirty="0">
              <a:solidFill>
                <a:prstClr val="white"/>
              </a:solidFill>
            </a:endParaRPr>
          </a:p>
        </p:txBody>
      </p:sp>
    </p:spTree>
    <p:extLst>
      <p:ext uri="{BB962C8B-B14F-4D97-AF65-F5344CB8AC3E}">
        <p14:creationId xmlns:p14="http://schemas.microsoft.com/office/powerpoint/2010/main" val="2732441882"/>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hf hdr="0" ftr="0" dt="0"/>
  <p:txStyles>
    <p:titleStyle>
      <a:lvl1pPr algn="ctr" rtl="0" eaLnBrk="0" fontAlgn="base" hangingPunct="0">
        <a:spcBef>
          <a:spcPct val="0"/>
        </a:spcBef>
        <a:spcAft>
          <a:spcPct val="0"/>
        </a:spcAft>
        <a:defRPr sz="3200" b="1" kern="1200">
          <a:solidFill>
            <a:schemeClr val="bg1"/>
          </a:solidFill>
          <a:latin typeface="Arial" pitchFamily="34" charset="0"/>
          <a:ea typeface="+mj-ea"/>
          <a:cs typeface="+mj-cs"/>
        </a:defRPr>
      </a:lvl1pPr>
      <a:lvl2pPr algn="ctr" rtl="0" eaLnBrk="0" fontAlgn="base" hangingPunct="0">
        <a:spcBef>
          <a:spcPct val="0"/>
        </a:spcBef>
        <a:spcAft>
          <a:spcPct val="0"/>
        </a:spcAft>
        <a:defRPr sz="3200" b="1">
          <a:solidFill>
            <a:schemeClr val="bg1"/>
          </a:solidFill>
          <a:latin typeface="Arial" pitchFamily="34" charset="0"/>
        </a:defRPr>
      </a:lvl2pPr>
      <a:lvl3pPr algn="ctr" rtl="0" eaLnBrk="0" fontAlgn="base" hangingPunct="0">
        <a:spcBef>
          <a:spcPct val="0"/>
        </a:spcBef>
        <a:spcAft>
          <a:spcPct val="0"/>
        </a:spcAft>
        <a:defRPr sz="3200" b="1">
          <a:solidFill>
            <a:schemeClr val="bg1"/>
          </a:solidFill>
          <a:latin typeface="Arial" pitchFamily="34" charset="0"/>
        </a:defRPr>
      </a:lvl3pPr>
      <a:lvl4pPr algn="ctr" rtl="0" eaLnBrk="0" fontAlgn="base" hangingPunct="0">
        <a:spcBef>
          <a:spcPct val="0"/>
        </a:spcBef>
        <a:spcAft>
          <a:spcPct val="0"/>
        </a:spcAft>
        <a:defRPr sz="3200" b="1">
          <a:solidFill>
            <a:schemeClr val="bg1"/>
          </a:solidFill>
          <a:latin typeface="Arial" pitchFamily="34" charset="0"/>
        </a:defRPr>
      </a:lvl4pPr>
      <a:lvl5pPr algn="ctr" rtl="0" eaLnBrk="0" fontAlgn="base" hangingPunct="0">
        <a:spcBef>
          <a:spcPct val="0"/>
        </a:spcBef>
        <a:spcAft>
          <a:spcPct val="0"/>
        </a:spcAft>
        <a:defRPr sz="3200" b="1">
          <a:solidFill>
            <a:schemeClr val="bg1"/>
          </a:solidFill>
          <a:latin typeface="Arial" pitchFamily="34" charset="0"/>
        </a:defRPr>
      </a:lvl5pPr>
      <a:lvl6pPr marL="457200" algn="ctr" rtl="0" fontAlgn="base">
        <a:spcBef>
          <a:spcPct val="0"/>
        </a:spcBef>
        <a:spcAft>
          <a:spcPct val="0"/>
        </a:spcAft>
        <a:defRPr sz="3200" b="1">
          <a:solidFill>
            <a:schemeClr val="bg1"/>
          </a:solidFill>
          <a:latin typeface="Arial" pitchFamily="34" charset="0"/>
        </a:defRPr>
      </a:lvl6pPr>
      <a:lvl7pPr marL="914400" algn="ctr" rtl="0" fontAlgn="base">
        <a:spcBef>
          <a:spcPct val="0"/>
        </a:spcBef>
        <a:spcAft>
          <a:spcPct val="0"/>
        </a:spcAft>
        <a:defRPr sz="3200" b="1">
          <a:solidFill>
            <a:schemeClr val="bg1"/>
          </a:solidFill>
          <a:latin typeface="Arial" pitchFamily="34" charset="0"/>
        </a:defRPr>
      </a:lvl7pPr>
      <a:lvl8pPr marL="1371600" algn="ctr" rtl="0" fontAlgn="base">
        <a:spcBef>
          <a:spcPct val="0"/>
        </a:spcBef>
        <a:spcAft>
          <a:spcPct val="0"/>
        </a:spcAft>
        <a:defRPr sz="3200" b="1">
          <a:solidFill>
            <a:schemeClr val="bg1"/>
          </a:solidFill>
          <a:latin typeface="Arial" pitchFamily="34" charset="0"/>
        </a:defRPr>
      </a:lvl8pPr>
      <a:lvl9pPr marL="1828800" algn="ctr" rtl="0" fontAlgn="base">
        <a:spcBef>
          <a:spcPct val="0"/>
        </a:spcBef>
        <a:spcAft>
          <a:spcPct val="0"/>
        </a:spcAft>
        <a:defRPr sz="3200" b="1">
          <a:solidFill>
            <a:schemeClr val="bg1"/>
          </a:solidFill>
          <a:latin typeface="Arial" pitchFamily="34" charset="0"/>
        </a:defRPr>
      </a:lvl9pPr>
    </p:titleStyle>
    <p:bodyStyle>
      <a:lvl1pPr marL="342900" indent="-342900" algn="l" rtl="0" eaLnBrk="0" fontAlgn="base" hangingPunct="0">
        <a:spcBef>
          <a:spcPts val="1800"/>
        </a:spcBef>
        <a:spcAft>
          <a:spcPct val="0"/>
        </a:spcAft>
        <a:buFont typeface="Arial" pitchFamily="34" charset="0"/>
        <a:buChar char="•"/>
        <a:defRPr sz="2800" kern="1200">
          <a:solidFill>
            <a:schemeClr val="bg1"/>
          </a:solidFill>
          <a:latin typeface="Arial" pitchFamily="34" charset="0"/>
          <a:ea typeface="+mn-ea"/>
          <a:cs typeface="+mn-cs"/>
        </a:defRPr>
      </a:lvl1pPr>
      <a:lvl2pPr marL="796925" indent="-339725" algn="l" rtl="0" eaLnBrk="0" fontAlgn="base" hangingPunct="0">
        <a:spcBef>
          <a:spcPts val="600"/>
        </a:spcBef>
        <a:spcAft>
          <a:spcPct val="0"/>
        </a:spcAft>
        <a:buFont typeface="Arial" pitchFamily="34" charset="0"/>
        <a:buChar char="–"/>
        <a:defRPr sz="2600" kern="1200">
          <a:solidFill>
            <a:schemeClr val="bg1"/>
          </a:solidFill>
          <a:latin typeface="Arial" pitchFamily="34" charset="0"/>
          <a:ea typeface="+mn-ea"/>
          <a:cs typeface="+mn-cs"/>
        </a:defRPr>
      </a:lvl2pPr>
      <a:lvl3pPr marL="1143000" indent="-228600" algn="l" rtl="0" eaLnBrk="0" fontAlgn="base" hangingPunct="0">
        <a:spcBef>
          <a:spcPts val="300"/>
        </a:spcBef>
        <a:spcAft>
          <a:spcPct val="0"/>
        </a:spcAft>
        <a:buFont typeface="Arial" pitchFamily="34" charset="0"/>
        <a:buChar char="•"/>
        <a:defRPr sz="2400" kern="1200">
          <a:solidFill>
            <a:schemeClr val="bg1"/>
          </a:solidFill>
          <a:latin typeface="Arial" pitchFamily="34" charset="0"/>
          <a:ea typeface="+mn-ea"/>
          <a:cs typeface="+mn-cs"/>
        </a:defRPr>
      </a:lvl3pPr>
      <a:lvl4pPr marL="1484313" indent="-225425" algn="l" rtl="0" eaLnBrk="0" fontAlgn="base" hangingPunct="0">
        <a:spcBef>
          <a:spcPct val="0"/>
        </a:spcBef>
        <a:spcAft>
          <a:spcPct val="0"/>
        </a:spcAft>
        <a:buFont typeface="Arial" pitchFamily="34" charset="0"/>
        <a:buChar char="–"/>
        <a:defRPr sz="2200" kern="1200">
          <a:solidFill>
            <a:schemeClr val="bg1"/>
          </a:solidFill>
          <a:latin typeface="Arial" pitchFamily="34" charset="0"/>
          <a:ea typeface="+mn-ea"/>
          <a:cs typeface="+mn-cs"/>
        </a:defRPr>
      </a:lvl4pPr>
      <a:lvl5pPr marL="1828800" indent="-227013" algn="l" rtl="0" eaLnBrk="0" fontAlgn="base" hangingPunct="0">
        <a:spcBef>
          <a:spcPct val="0"/>
        </a:spcBef>
        <a:spcAft>
          <a:spcPct val="0"/>
        </a:spcAft>
        <a:buFont typeface="Arial" pitchFamily="34" charset="0"/>
        <a:buChar char="»"/>
        <a:defRPr sz="2000" kern="1200">
          <a:solidFill>
            <a:schemeClr val="bg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lumMod val="50000"/>
          </a:schemeClr>
        </a:solidFill>
        <a:effectLst/>
      </p:bgPr>
    </p:bg>
    <p:spTree>
      <p:nvGrpSpPr>
        <p:cNvPr id="1" name=""/>
        <p:cNvGrpSpPr/>
        <p:nvPr/>
      </p:nvGrpSpPr>
      <p:grpSpPr>
        <a:xfrm>
          <a:off x="0" y="0"/>
          <a:ext cx="0" cy="0"/>
          <a:chOff x="0" y="0"/>
          <a:chExt cx="0" cy="0"/>
        </a:xfrm>
      </p:grpSpPr>
      <p:sp>
        <p:nvSpPr>
          <p:cNvPr id="7" name="Rectangle 3"/>
          <p:cNvSpPr>
            <a:spLocks noChangeArrowheads="1"/>
          </p:cNvSpPr>
          <p:nvPr/>
        </p:nvSpPr>
        <p:spPr bwMode="auto">
          <a:xfrm flipV="1">
            <a:off x="0" y="1447800"/>
            <a:ext cx="9144000" cy="76200"/>
          </a:xfrm>
          <a:prstGeom prst="rect">
            <a:avLst/>
          </a:prstGeom>
          <a:solidFill>
            <a:schemeClr val="tx1"/>
          </a:solidFill>
          <a:ln w="9525">
            <a:noFill/>
            <a:miter lim="800000"/>
            <a:headEnd/>
            <a:tailEnd/>
          </a:ln>
          <a:effectLst/>
        </p:spPr>
        <p:txBody>
          <a:bodyPr wrap="none" anchor="ctr"/>
          <a:lstStyle/>
          <a:p>
            <a:pPr fontAlgn="base">
              <a:spcBef>
                <a:spcPct val="0"/>
              </a:spcBef>
              <a:spcAft>
                <a:spcPct val="0"/>
              </a:spcAft>
              <a:defRPr/>
            </a:pPr>
            <a:endParaRPr lang="en-US" sz="1400" dirty="0">
              <a:solidFill>
                <a:srgbClr val="FFFFFF"/>
              </a:solidFill>
            </a:endParaRPr>
          </a:p>
        </p:txBody>
      </p:sp>
      <p:sp>
        <p:nvSpPr>
          <p:cNvPr id="9" name="Rectangle 8"/>
          <p:cNvSpPr/>
          <p:nvPr/>
        </p:nvSpPr>
        <p:spPr bwMode="invGray">
          <a:xfrm>
            <a:off x="0" y="0"/>
            <a:ext cx="9144000" cy="6858000"/>
          </a:xfrm>
          <a:prstGeom prst="rect">
            <a:avLst/>
          </a:prstGeom>
          <a:gradFill>
            <a:gsLst>
              <a:gs pos="0">
                <a:srgbClr val="00002E"/>
              </a:gs>
              <a:gs pos="50000">
                <a:srgbClr val="00336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400" dirty="0">
              <a:solidFill>
                <a:srgbClr val="FFFFFF"/>
              </a:solidFill>
            </a:endParaRPr>
          </a:p>
        </p:txBody>
      </p:sp>
      <p:sp>
        <p:nvSpPr>
          <p:cNvPr id="5124" name="Rectangle 4"/>
          <p:cNvSpPr>
            <a:spLocks noGrp="1" noChangeArrowheads="1"/>
          </p:cNvSpPr>
          <p:nvPr>
            <p:ph type="title"/>
          </p:nvPr>
        </p:nvSpPr>
        <p:spPr bwMode="auto">
          <a:xfrm>
            <a:off x="503238" y="341667"/>
            <a:ext cx="8137525" cy="1120775"/>
          </a:xfrm>
          <a:prstGeom prst="rect">
            <a:avLst/>
          </a:prstGeom>
          <a:noFill/>
          <a:ln w="9525">
            <a:noFill/>
            <a:miter lim="800000"/>
            <a:headEnd/>
            <a:tailEnd/>
          </a:ln>
        </p:spPr>
        <p:txBody>
          <a:bodyPr vert="horz" wrap="square" lIns="89602" tIns="44801" rIns="89602" bIns="44801" numCol="1" anchor="b" anchorCtr="0" compatLnSpc="1">
            <a:prstTxWarp prst="textNoShape">
              <a:avLst/>
            </a:prstTxWarp>
          </a:bodyPr>
          <a:lstStyle/>
          <a:p>
            <a:pPr lvl="0"/>
            <a:r>
              <a:rPr lang="en-US" dirty="0" smtClean="0"/>
              <a:t>Click to edit Master title style</a:t>
            </a:r>
          </a:p>
        </p:txBody>
      </p:sp>
      <p:sp>
        <p:nvSpPr>
          <p:cNvPr id="5125" name="Rectangle 5"/>
          <p:cNvSpPr>
            <a:spLocks noGrp="1" noChangeArrowheads="1"/>
          </p:cNvSpPr>
          <p:nvPr>
            <p:ph type="body" idx="1"/>
          </p:nvPr>
        </p:nvSpPr>
        <p:spPr bwMode="auto">
          <a:xfrm>
            <a:off x="504827" y="1724027"/>
            <a:ext cx="8015287" cy="4257675"/>
          </a:xfrm>
          <a:prstGeom prst="rect">
            <a:avLst/>
          </a:prstGeom>
          <a:noFill/>
          <a:ln w="9525">
            <a:noFill/>
            <a:miter lim="800000"/>
            <a:headEnd/>
            <a:tailEnd/>
          </a:ln>
        </p:spPr>
        <p:txBody>
          <a:bodyPr vert="horz" wrap="square" lIns="89602" tIns="44801" rIns="89602" bIns="4480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3236768386"/>
      </p:ext>
    </p:extLst>
  </p:cSld>
  <p:clrMap bg1="dk2" tx1="lt1" bg2="dk1" tx2="lt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hf hdr="0" ftr="0" dt="0"/>
  <p:txStyles>
    <p:titleStyle>
      <a:lvl1pPr algn="ctr" defTabSz="895350" rtl="0" eaLnBrk="0" fontAlgn="base" hangingPunct="0">
        <a:spcBef>
          <a:spcPct val="0"/>
        </a:spcBef>
        <a:spcAft>
          <a:spcPct val="0"/>
        </a:spcAft>
        <a:defRPr sz="3200" b="1">
          <a:solidFill>
            <a:srgbClr val="F2F2F2"/>
          </a:solidFill>
          <a:latin typeface="+mj-lt"/>
          <a:ea typeface="+mj-ea"/>
          <a:cs typeface="ＭＳ Ｐゴシック"/>
        </a:defRPr>
      </a:lvl1pPr>
      <a:lvl2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2pPr>
      <a:lvl3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3pPr>
      <a:lvl4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4pPr>
      <a:lvl5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5pPr>
      <a:lvl6pPr marL="457200" algn="l" defTabSz="895350" rtl="0" fontAlgn="base">
        <a:spcBef>
          <a:spcPct val="0"/>
        </a:spcBef>
        <a:spcAft>
          <a:spcPct val="0"/>
        </a:spcAft>
        <a:defRPr sz="3500" b="1">
          <a:solidFill>
            <a:srgbClr val="FFFFCC"/>
          </a:solidFill>
          <a:latin typeface="Arial" charset="0"/>
          <a:ea typeface="ＭＳ Ｐゴシック" charset="-128"/>
        </a:defRPr>
      </a:lvl6pPr>
      <a:lvl7pPr marL="914400" algn="l" defTabSz="895350" rtl="0" fontAlgn="base">
        <a:spcBef>
          <a:spcPct val="0"/>
        </a:spcBef>
        <a:spcAft>
          <a:spcPct val="0"/>
        </a:spcAft>
        <a:defRPr sz="3500" b="1">
          <a:solidFill>
            <a:srgbClr val="FFFFCC"/>
          </a:solidFill>
          <a:latin typeface="Arial" charset="0"/>
          <a:ea typeface="ＭＳ Ｐゴシック" charset="-128"/>
        </a:defRPr>
      </a:lvl7pPr>
      <a:lvl8pPr marL="1371600" algn="l" defTabSz="895350" rtl="0" fontAlgn="base">
        <a:spcBef>
          <a:spcPct val="0"/>
        </a:spcBef>
        <a:spcAft>
          <a:spcPct val="0"/>
        </a:spcAft>
        <a:defRPr sz="3500" b="1">
          <a:solidFill>
            <a:srgbClr val="FFFFCC"/>
          </a:solidFill>
          <a:latin typeface="Arial" charset="0"/>
          <a:ea typeface="ＭＳ Ｐゴシック" charset="-128"/>
        </a:defRPr>
      </a:lvl8pPr>
      <a:lvl9pPr marL="1828800" algn="l" defTabSz="895350" rtl="0" fontAlgn="base">
        <a:spcBef>
          <a:spcPct val="0"/>
        </a:spcBef>
        <a:spcAft>
          <a:spcPct val="0"/>
        </a:spcAft>
        <a:defRPr sz="3500" b="1">
          <a:solidFill>
            <a:srgbClr val="FFFFCC"/>
          </a:solidFill>
          <a:latin typeface="Arial" charset="0"/>
          <a:ea typeface="ＭＳ Ｐゴシック" charset="-128"/>
        </a:defRPr>
      </a:lvl9pPr>
    </p:titleStyle>
    <p:bodyStyle>
      <a:lvl1pPr marL="342900" indent="-342900" algn="l" defTabSz="895350" rtl="0" eaLnBrk="0" fontAlgn="base" hangingPunct="0">
        <a:spcBef>
          <a:spcPts val="1200"/>
        </a:spcBef>
        <a:spcAft>
          <a:spcPct val="0"/>
        </a:spcAft>
        <a:buFont typeface="Arial" pitchFamily="34" charset="0"/>
        <a:buChar char="•"/>
        <a:defRPr sz="2800">
          <a:solidFill>
            <a:schemeClr val="tx1"/>
          </a:solidFill>
          <a:latin typeface="+mn-lt"/>
          <a:ea typeface="+mn-ea"/>
          <a:cs typeface="ＭＳ Ｐゴシック"/>
        </a:defRPr>
      </a:lvl1pPr>
      <a:lvl2pPr marL="800100" indent="-342900" algn="l" defTabSz="895350" rtl="0" eaLnBrk="0" fontAlgn="base" hangingPunct="0">
        <a:spcBef>
          <a:spcPts val="300"/>
        </a:spcBef>
        <a:spcAft>
          <a:spcPct val="0"/>
        </a:spcAft>
        <a:buFont typeface="Arial" pitchFamily="34" charset="0"/>
        <a:buChar char="–"/>
        <a:defRPr sz="2600">
          <a:solidFill>
            <a:schemeClr val="tx1"/>
          </a:solidFill>
          <a:latin typeface="+mn-lt"/>
          <a:ea typeface="+mn-ea"/>
          <a:cs typeface="ＭＳ Ｐゴシック"/>
        </a:defRPr>
      </a:lvl2pPr>
      <a:lvl3pPr marL="1143000" indent="-247650" algn="l" defTabSz="895350" rtl="0" eaLnBrk="0" fontAlgn="base" hangingPunct="0">
        <a:spcBef>
          <a:spcPts val="0"/>
        </a:spcBef>
        <a:spcAft>
          <a:spcPct val="0"/>
        </a:spcAft>
        <a:buFont typeface="Arial" pitchFamily="34" charset="0"/>
        <a:buChar char="•"/>
        <a:defRPr sz="2400">
          <a:solidFill>
            <a:schemeClr val="tx1"/>
          </a:solidFill>
          <a:latin typeface="+mn-lt"/>
          <a:ea typeface="+mn-ea"/>
          <a:cs typeface="ＭＳ Ｐゴシック"/>
        </a:defRPr>
      </a:lvl3pPr>
      <a:lvl4pPr marL="1485900" indent="-228600" algn="l" defTabSz="895350" rtl="0" eaLnBrk="0" fontAlgn="base" hangingPunct="0">
        <a:spcBef>
          <a:spcPts val="0"/>
        </a:spcBef>
        <a:spcAft>
          <a:spcPct val="0"/>
        </a:spcAft>
        <a:buFont typeface="Arial" pitchFamily="34" charset="0"/>
        <a:buChar char="–"/>
        <a:defRPr sz="2200">
          <a:solidFill>
            <a:schemeClr val="tx1"/>
          </a:solidFill>
          <a:latin typeface="+mn-lt"/>
          <a:ea typeface="+mn-ea"/>
          <a:cs typeface="ＭＳ Ｐゴシック"/>
        </a:defRPr>
      </a:lvl4pPr>
      <a:lvl5pPr marL="1828800" indent="-228600" algn="l" defTabSz="895350" rtl="0" eaLnBrk="0" fontAlgn="base" hangingPunct="0">
        <a:spcBef>
          <a:spcPts val="0"/>
        </a:spcBef>
        <a:spcAft>
          <a:spcPct val="0"/>
        </a:spcAft>
        <a:buChar char="»"/>
        <a:defRPr sz="2000">
          <a:solidFill>
            <a:schemeClr val="tx1"/>
          </a:solidFill>
          <a:latin typeface="+mn-lt"/>
          <a:ea typeface="+mn-ea"/>
          <a:cs typeface="ＭＳ Ｐゴシック"/>
        </a:defRPr>
      </a:lvl5pPr>
      <a:lvl6pPr marL="2473325" indent="-225425" algn="l" defTabSz="895350" rtl="0" fontAlgn="base">
        <a:spcBef>
          <a:spcPct val="30000"/>
        </a:spcBef>
        <a:spcAft>
          <a:spcPct val="0"/>
        </a:spcAft>
        <a:buChar char="»"/>
        <a:defRPr sz="2000" b="1">
          <a:solidFill>
            <a:schemeClr val="tx1"/>
          </a:solidFill>
          <a:latin typeface="+mn-lt"/>
          <a:ea typeface="+mn-ea"/>
        </a:defRPr>
      </a:lvl6pPr>
      <a:lvl7pPr marL="2930525" indent="-225425" algn="l" defTabSz="895350" rtl="0" fontAlgn="base">
        <a:spcBef>
          <a:spcPct val="30000"/>
        </a:spcBef>
        <a:spcAft>
          <a:spcPct val="0"/>
        </a:spcAft>
        <a:buChar char="»"/>
        <a:defRPr sz="2000" b="1">
          <a:solidFill>
            <a:schemeClr val="tx1"/>
          </a:solidFill>
          <a:latin typeface="+mn-lt"/>
          <a:ea typeface="+mn-ea"/>
        </a:defRPr>
      </a:lvl7pPr>
      <a:lvl8pPr marL="3387725" indent="-225425" algn="l" defTabSz="895350" rtl="0" fontAlgn="base">
        <a:spcBef>
          <a:spcPct val="30000"/>
        </a:spcBef>
        <a:spcAft>
          <a:spcPct val="0"/>
        </a:spcAft>
        <a:buChar char="»"/>
        <a:defRPr sz="2000" b="1">
          <a:solidFill>
            <a:schemeClr val="tx1"/>
          </a:solidFill>
          <a:latin typeface="+mn-lt"/>
          <a:ea typeface="+mn-ea"/>
        </a:defRPr>
      </a:lvl8pPr>
      <a:lvl9pPr marL="3844925" indent="-225425" algn="l" defTabSz="895350" rtl="0" fontAlgn="base">
        <a:spcBef>
          <a:spcPct val="30000"/>
        </a:spcBef>
        <a:spcAft>
          <a:spcPct val="0"/>
        </a:spcAft>
        <a:buChar char="»"/>
        <a:defRPr sz="2000" b="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34"/>
          <p:cNvSpPr>
            <a:spLocks noGrp="1" noChangeArrowheads="1"/>
          </p:cNvSpPr>
          <p:nvPr>
            <p:ph type="title"/>
          </p:nvPr>
        </p:nvSpPr>
        <p:spPr bwMode="auto">
          <a:xfrm>
            <a:off x="685800" y="304800"/>
            <a:ext cx="7924800" cy="838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87" name="Rectangle 39"/>
          <p:cNvSpPr>
            <a:spLocks noGrp="1" noChangeArrowheads="1"/>
          </p:cNvSpPr>
          <p:nvPr>
            <p:ph type="body" idx="1"/>
          </p:nvPr>
        </p:nvSpPr>
        <p:spPr bwMode="auto">
          <a:xfrm>
            <a:off x="685800" y="1219200"/>
            <a:ext cx="7924800" cy="518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3313201254"/>
      </p:ext>
    </p:extLst>
  </p:cSld>
  <p:clrMap bg1="dk2" tx1="lt1" bg2="dk1" tx2="lt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3600">
          <a:solidFill>
            <a:srgbClr val="FFFF00"/>
          </a:solidFill>
          <a:latin typeface="+mj-lt"/>
          <a:ea typeface="ＭＳ Ｐゴシック" charset="-128"/>
          <a:cs typeface="+mj-cs"/>
        </a:defRPr>
      </a:lvl1pPr>
      <a:lvl2pPr algn="ctr" rtl="0" eaLnBrk="0" fontAlgn="base" hangingPunct="0">
        <a:spcBef>
          <a:spcPct val="0"/>
        </a:spcBef>
        <a:spcAft>
          <a:spcPct val="0"/>
        </a:spcAft>
        <a:defRPr sz="3600">
          <a:solidFill>
            <a:srgbClr val="FFFF00"/>
          </a:solidFill>
          <a:latin typeface="Times New Roman" pitchFamily="18" charset="0"/>
          <a:ea typeface="ＭＳ Ｐゴシック" charset="-128"/>
        </a:defRPr>
      </a:lvl2pPr>
      <a:lvl3pPr algn="ctr" rtl="0" eaLnBrk="0" fontAlgn="base" hangingPunct="0">
        <a:spcBef>
          <a:spcPct val="0"/>
        </a:spcBef>
        <a:spcAft>
          <a:spcPct val="0"/>
        </a:spcAft>
        <a:defRPr sz="3600">
          <a:solidFill>
            <a:srgbClr val="FFFF00"/>
          </a:solidFill>
          <a:latin typeface="Times New Roman" pitchFamily="18" charset="0"/>
          <a:ea typeface="ＭＳ Ｐゴシック" charset="-128"/>
        </a:defRPr>
      </a:lvl3pPr>
      <a:lvl4pPr algn="ctr" rtl="0" eaLnBrk="0" fontAlgn="base" hangingPunct="0">
        <a:spcBef>
          <a:spcPct val="0"/>
        </a:spcBef>
        <a:spcAft>
          <a:spcPct val="0"/>
        </a:spcAft>
        <a:defRPr sz="3600">
          <a:solidFill>
            <a:srgbClr val="FFFF00"/>
          </a:solidFill>
          <a:latin typeface="Times New Roman" pitchFamily="18" charset="0"/>
          <a:ea typeface="ＭＳ Ｐゴシック" charset="-128"/>
        </a:defRPr>
      </a:lvl4pPr>
      <a:lvl5pPr algn="ctr" rtl="0" eaLnBrk="0" fontAlgn="base" hangingPunct="0">
        <a:spcBef>
          <a:spcPct val="0"/>
        </a:spcBef>
        <a:spcAft>
          <a:spcPct val="0"/>
        </a:spcAft>
        <a:defRPr sz="3600">
          <a:solidFill>
            <a:srgbClr val="FFFF00"/>
          </a:solidFill>
          <a:latin typeface="Times New Roman" pitchFamily="18" charset="0"/>
          <a:ea typeface="ＭＳ Ｐゴシック" charset="-128"/>
        </a:defRPr>
      </a:lvl5pPr>
      <a:lvl6pPr marL="457200" algn="ctr" rtl="0" fontAlgn="base">
        <a:spcBef>
          <a:spcPct val="0"/>
        </a:spcBef>
        <a:spcAft>
          <a:spcPct val="0"/>
        </a:spcAft>
        <a:defRPr sz="3600">
          <a:solidFill>
            <a:srgbClr val="FFFF00"/>
          </a:solidFill>
          <a:latin typeface="Times New Roman" pitchFamily="18" charset="0"/>
        </a:defRPr>
      </a:lvl6pPr>
      <a:lvl7pPr marL="914400" algn="ctr" rtl="0" fontAlgn="base">
        <a:spcBef>
          <a:spcPct val="0"/>
        </a:spcBef>
        <a:spcAft>
          <a:spcPct val="0"/>
        </a:spcAft>
        <a:defRPr sz="3600">
          <a:solidFill>
            <a:srgbClr val="FFFF00"/>
          </a:solidFill>
          <a:latin typeface="Times New Roman" pitchFamily="18" charset="0"/>
        </a:defRPr>
      </a:lvl7pPr>
      <a:lvl8pPr marL="1371600" algn="ctr" rtl="0" fontAlgn="base">
        <a:spcBef>
          <a:spcPct val="0"/>
        </a:spcBef>
        <a:spcAft>
          <a:spcPct val="0"/>
        </a:spcAft>
        <a:defRPr sz="3600">
          <a:solidFill>
            <a:srgbClr val="FFFF00"/>
          </a:solidFill>
          <a:latin typeface="Times New Roman" pitchFamily="18" charset="0"/>
        </a:defRPr>
      </a:lvl8pPr>
      <a:lvl9pPr marL="1828800" algn="ctr" rtl="0" fontAlgn="base">
        <a:spcBef>
          <a:spcPct val="0"/>
        </a:spcBef>
        <a:spcAft>
          <a:spcPct val="0"/>
        </a:spcAft>
        <a:defRPr sz="3600">
          <a:solidFill>
            <a:srgbClr val="FFFF00"/>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Wingdings" charset="2"/>
        <a:buChar char="n"/>
        <a:defRPr sz="2800">
          <a:solidFill>
            <a:schemeClr val="tx1"/>
          </a:solidFill>
          <a:effectLst>
            <a:outerShdw blurRad="38100" dist="38100" dir="2700000" algn="tl">
              <a:srgbClr val="000000"/>
            </a:outerShdw>
          </a:effectLst>
          <a:latin typeface="+mn-lt"/>
          <a:ea typeface="ＭＳ Ｐゴシック" charset="-128"/>
          <a:cs typeface="+mn-cs"/>
        </a:defRPr>
      </a:lvl1pPr>
      <a:lvl2pPr marL="742950" indent="-285750" algn="l" rtl="0" eaLnBrk="0" fontAlgn="base" hangingPunct="0">
        <a:spcBef>
          <a:spcPct val="20000"/>
        </a:spcBef>
        <a:spcAft>
          <a:spcPct val="0"/>
        </a:spcAft>
        <a:buClr>
          <a:schemeClr val="folHlink"/>
        </a:buClr>
        <a:buSzPct val="60000"/>
        <a:buFont typeface="Wingdings" charset="2"/>
        <a:buChar char="u"/>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tx2"/>
        </a:buClr>
        <a:buSzPct val="60000"/>
        <a:buFont typeface="Wingdings" charset="2"/>
        <a:buChar char="t"/>
        <a:defRPr sz="28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sp>
        <p:nvSpPr>
          <p:cNvPr id="5122" name="Rectangle 34"/>
          <p:cNvSpPr>
            <a:spLocks noGrp="1" noChangeArrowheads="1"/>
          </p:cNvSpPr>
          <p:nvPr>
            <p:ph type="title"/>
          </p:nvPr>
        </p:nvSpPr>
        <p:spPr bwMode="auto">
          <a:xfrm>
            <a:off x="685800" y="304800"/>
            <a:ext cx="7924800" cy="838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87" name="Rectangle 39"/>
          <p:cNvSpPr>
            <a:spLocks noGrp="1" noChangeArrowheads="1"/>
          </p:cNvSpPr>
          <p:nvPr>
            <p:ph type="body" idx="1"/>
          </p:nvPr>
        </p:nvSpPr>
        <p:spPr bwMode="auto">
          <a:xfrm>
            <a:off x="685800" y="1219200"/>
            <a:ext cx="7924800" cy="518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58776120"/>
      </p:ext>
    </p:extLst>
  </p:cSld>
  <p:clrMap bg1="dk2" tx1="lt1" bg2="dk1" tx2="lt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3600">
          <a:solidFill>
            <a:srgbClr val="FFFF00"/>
          </a:solidFill>
          <a:latin typeface="+mj-lt"/>
          <a:ea typeface="+mj-ea"/>
          <a:cs typeface="+mj-cs"/>
        </a:defRPr>
      </a:lvl1pPr>
      <a:lvl2pPr algn="ctr" rtl="0" eaLnBrk="0" fontAlgn="base" hangingPunct="0">
        <a:spcBef>
          <a:spcPct val="0"/>
        </a:spcBef>
        <a:spcAft>
          <a:spcPct val="0"/>
        </a:spcAft>
        <a:defRPr sz="3600">
          <a:solidFill>
            <a:srgbClr val="FFFF00"/>
          </a:solidFill>
          <a:latin typeface="Times New Roman" pitchFamily="18" charset="0"/>
        </a:defRPr>
      </a:lvl2pPr>
      <a:lvl3pPr algn="ctr" rtl="0" eaLnBrk="0" fontAlgn="base" hangingPunct="0">
        <a:spcBef>
          <a:spcPct val="0"/>
        </a:spcBef>
        <a:spcAft>
          <a:spcPct val="0"/>
        </a:spcAft>
        <a:defRPr sz="3600">
          <a:solidFill>
            <a:srgbClr val="FFFF00"/>
          </a:solidFill>
          <a:latin typeface="Times New Roman" pitchFamily="18" charset="0"/>
        </a:defRPr>
      </a:lvl3pPr>
      <a:lvl4pPr algn="ctr" rtl="0" eaLnBrk="0" fontAlgn="base" hangingPunct="0">
        <a:spcBef>
          <a:spcPct val="0"/>
        </a:spcBef>
        <a:spcAft>
          <a:spcPct val="0"/>
        </a:spcAft>
        <a:defRPr sz="3600">
          <a:solidFill>
            <a:srgbClr val="FFFF00"/>
          </a:solidFill>
          <a:latin typeface="Times New Roman" pitchFamily="18" charset="0"/>
        </a:defRPr>
      </a:lvl4pPr>
      <a:lvl5pPr algn="ctr" rtl="0" eaLnBrk="0" fontAlgn="base" hangingPunct="0">
        <a:spcBef>
          <a:spcPct val="0"/>
        </a:spcBef>
        <a:spcAft>
          <a:spcPct val="0"/>
        </a:spcAft>
        <a:defRPr sz="3600">
          <a:solidFill>
            <a:srgbClr val="FFFF00"/>
          </a:solidFill>
          <a:latin typeface="Times New Roman" pitchFamily="18" charset="0"/>
        </a:defRPr>
      </a:lvl5pPr>
      <a:lvl6pPr marL="457200" algn="ctr" rtl="0" fontAlgn="base">
        <a:spcBef>
          <a:spcPct val="0"/>
        </a:spcBef>
        <a:spcAft>
          <a:spcPct val="0"/>
        </a:spcAft>
        <a:defRPr sz="3600">
          <a:solidFill>
            <a:srgbClr val="FFFF00"/>
          </a:solidFill>
          <a:latin typeface="Times New Roman" pitchFamily="18" charset="0"/>
        </a:defRPr>
      </a:lvl6pPr>
      <a:lvl7pPr marL="914400" algn="ctr" rtl="0" fontAlgn="base">
        <a:spcBef>
          <a:spcPct val="0"/>
        </a:spcBef>
        <a:spcAft>
          <a:spcPct val="0"/>
        </a:spcAft>
        <a:defRPr sz="3600">
          <a:solidFill>
            <a:srgbClr val="FFFF00"/>
          </a:solidFill>
          <a:latin typeface="Times New Roman" pitchFamily="18" charset="0"/>
        </a:defRPr>
      </a:lvl7pPr>
      <a:lvl8pPr marL="1371600" algn="ctr" rtl="0" fontAlgn="base">
        <a:spcBef>
          <a:spcPct val="0"/>
        </a:spcBef>
        <a:spcAft>
          <a:spcPct val="0"/>
        </a:spcAft>
        <a:defRPr sz="3600">
          <a:solidFill>
            <a:srgbClr val="FFFF00"/>
          </a:solidFill>
          <a:latin typeface="Times New Roman" pitchFamily="18" charset="0"/>
        </a:defRPr>
      </a:lvl8pPr>
      <a:lvl9pPr marL="1828800" algn="ctr" rtl="0" fontAlgn="base">
        <a:spcBef>
          <a:spcPct val="0"/>
        </a:spcBef>
        <a:spcAft>
          <a:spcPct val="0"/>
        </a:spcAft>
        <a:defRPr sz="3600">
          <a:solidFill>
            <a:srgbClr val="FFFF00"/>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Wingdings" pitchFamily="2" charset="2"/>
        <a:buChar char="n"/>
        <a:defRPr sz="28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8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Klik om het opmaakprofiel van de modeltitel te bewerken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Klik om de opmaakprofielen van de modeltekst te bewerken</a:t>
            </a:r>
          </a:p>
          <a:p>
            <a:pPr lvl="1"/>
            <a:r>
              <a:rPr lang="en-GB" smtClean="0"/>
              <a:t>Tweede niveau</a:t>
            </a:r>
          </a:p>
          <a:p>
            <a:pPr lvl="2"/>
            <a:r>
              <a:rPr lang="en-GB" smtClean="0"/>
              <a:t>Derde niveau</a:t>
            </a:r>
          </a:p>
          <a:p>
            <a:pPr lvl="3"/>
            <a:r>
              <a:rPr lang="en-GB" smtClean="0"/>
              <a:t>Vierde niveau</a:t>
            </a:r>
          </a:p>
          <a:p>
            <a:pPr lvl="4"/>
            <a:r>
              <a:rPr lang="en-GB" smtClean="0"/>
              <a:t>Vijfde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BE3403A2-0FD7-46EE-9C3D-119F48401DDA}"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196909161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117124" y="323850"/>
            <a:ext cx="8894233" cy="1143000"/>
          </a:xfrm>
          <a:prstGeom prst="rect">
            <a:avLst/>
          </a:prstGeom>
          <a:noFill/>
          <a:ln w="9525">
            <a:noFill/>
            <a:miter lim="800000"/>
            <a:headEnd/>
            <a:tailEnd/>
          </a:ln>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256822" y="1689100"/>
            <a:ext cx="8609189" cy="424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6" name="Line 4"/>
          <p:cNvSpPr>
            <a:spLocks noChangeShapeType="1"/>
          </p:cNvSpPr>
          <p:nvPr/>
        </p:nvSpPr>
        <p:spPr bwMode="auto">
          <a:xfrm>
            <a:off x="311856" y="1485900"/>
            <a:ext cx="8509000" cy="0"/>
          </a:xfrm>
          <a:prstGeom prst="line">
            <a:avLst/>
          </a:prstGeom>
          <a:noFill/>
          <a:ln w="31750">
            <a:solidFill>
              <a:srgbClr val="00CCFF"/>
            </a:solidFill>
            <a:round/>
            <a:headEnd/>
            <a:tailEnd/>
          </a:ln>
          <a:effectLst/>
        </p:spPr>
        <p:txBody>
          <a:bodyPr wrap="none" anchor="ctr"/>
          <a:lstStyle/>
          <a:p>
            <a:pPr eaLnBrk="0" fontAlgn="base" hangingPunct="0">
              <a:spcBef>
                <a:spcPct val="0"/>
              </a:spcBef>
              <a:spcAft>
                <a:spcPct val="0"/>
              </a:spcAft>
              <a:defRPr/>
            </a:pPr>
            <a:endParaRPr kumimoji="1" lang="en-US" sz="1200">
              <a:solidFill>
                <a:srgbClr val="FFFFFF"/>
              </a:solidFill>
            </a:endParaRPr>
          </a:p>
        </p:txBody>
      </p:sp>
    </p:spTree>
    <p:extLst>
      <p:ext uri="{BB962C8B-B14F-4D97-AF65-F5344CB8AC3E}">
        <p14:creationId xmlns:p14="http://schemas.microsoft.com/office/powerpoint/2010/main" val="3403724862"/>
      </p:ext>
    </p:extLst>
  </p:cSld>
  <p:clrMap bg1="dk2" tx1="lt1" bg2="dk1" tx2="lt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Arial" charset="0"/>
          <a:cs typeface="Arial" charset="0"/>
        </a:defRPr>
      </a:lvl2pPr>
      <a:lvl3pPr algn="ctr" rtl="0" eaLnBrk="0" fontAlgn="base" hangingPunct="0">
        <a:spcBef>
          <a:spcPct val="0"/>
        </a:spcBef>
        <a:spcAft>
          <a:spcPct val="0"/>
        </a:spcAft>
        <a:defRPr sz="3600" b="1">
          <a:solidFill>
            <a:schemeClr val="tx2"/>
          </a:solidFill>
          <a:latin typeface="Arial" charset="0"/>
          <a:cs typeface="Arial" charset="0"/>
        </a:defRPr>
      </a:lvl3pPr>
      <a:lvl4pPr algn="ctr" rtl="0" eaLnBrk="0" fontAlgn="base" hangingPunct="0">
        <a:spcBef>
          <a:spcPct val="0"/>
        </a:spcBef>
        <a:spcAft>
          <a:spcPct val="0"/>
        </a:spcAft>
        <a:defRPr sz="3600" b="1">
          <a:solidFill>
            <a:schemeClr val="tx2"/>
          </a:solidFill>
          <a:latin typeface="Arial" charset="0"/>
          <a:cs typeface="Arial" charset="0"/>
        </a:defRPr>
      </a:lvl4pPr>
      <a:lvl5pPr algn="ctr" rtl="0" eaLnBrk="0" fontAlgn="base" hangingPunct="0">
        <a:spcBef>
          <a:spcPct val="0"/>
        </a:spcBef>
        <a:spcAft>
          <a:spcPct val="0"/>
        </a:spcAft>
        <a:defRPr sz="3600" b="1">
          <a:solidFill>
            <a:schemeClr val="tx2"/>
          </a:solidFill>
          <a:latin typeface="Arial" charset="0"/>
          <a:cs typeface="Arial" charset="0"/>
        </a:defRPr>
      </a:lvl5pPr>
      <a:lvl6pPr marL="457200" algn="ctr" rtl="0" fontAlgn="base">
        <a:spcBef>
          <a:spcPct val="0"/>
        </a:spcBef>
        <a:spcAft>
          <a:spcPct val="0"/>
        </a:spcAft>
        <a:defRPr sz="3600" b="1">
          <a:solidFill>
            <a:schemeClr val="tx2"/>
          </a:solidFill>
          <a:latin typeface="Arial" charset="0"/>
          <a:cs typeface="Arial" charset="0"/>
        </a:defRPr>
      </a:lvl6pPr>
      <a:lvl7pPr marL="914400" algn="ctr" rtl="0" fontAlgn="base">
        <a:spcBef>
          <a:spcPct val="0"/>
        </a:spcBef>
        <a:spcAft>
          <a:spcPct val="0"/>
        </a:spcAft>
        <a:defRPr sz="3600" b="1">
          <a:solidFill>
            <a:schemeClr val="tx2"/>
          </a:solidFill>
          <a:latin typeface="Arial" charset="0"/>
          <a:cs typeface="Arial" charset="0"/>
        </a:defRPr>
      </a:lvl7pPr>
      <a:lvl8pPr marL="1371600" algn="ctr" rtl="0" fontAlgn="base">
        <a:spcBef>
          <a:spcPct val="0"/>
        </a:spcBef>
        <a:spcAft>
          <a:spcPct val="0"/>
        </a:spcAft>
        <a:defRPr sz="3600" b="1">
          <a:solidFill>
            <a:schemeClr val="tx2"/>
          </a:solidFill>
          <a:latin typeface="Arial" charset="0"/>
          <a:cs typeface="Arial" charset="0"/>
        </a:defRPr>
      </a:lvl8pPr>
      <a:lvl9pPr marL="1828800" algn="ctr" rtl="0" fontAlgn="base">
        <a:spcBef>
          <a:spcPct val="0"/>
        </a:spcBef>
        <a:spcAft>
          <a:spcPct val="0"/>
        </a:spcAft>
        <a:defRPr sz="3600" b="1">
          <a:solidFill>
            <a:schemeClr val="tx2"/>
          </a:solidFill>
          <a:latin typeface="Arial" charset="0"/>
          <a:cs typeface="Arial" charset="0"/>
        </a:defRPr>
      </a:lvl9pPr>
    </p:titleStyle>
    <p:body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3200238"/>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8182897"/>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293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293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5293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4.xml"/><Relationship Id="rId3"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6.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0.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0.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0.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0.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589716" y="1782199"/>
            <a:ext cx="7924800" cy="4755751"/>
          </a:xfrm>
          <a:prstGeom prst="rect">
            <a:avLst/>
          </a:prstGeom>
        </p:spPr>
        <p:txBody>
          <a:bodyPr>
            <a:normAutofit/>
          </a:bodyPr>
          <a:lst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a:lstStyle>
          <a:p>
            <a:pPr marL="0" indent="0" algn="ctr">
              <a:buFontTx/>
              <a:buNone/>
              <a:defRPr/>
            </a:pPr>
            <a:r>
              <a:rPr lang="en-US" b="1" smtClean="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p>
        </p:txBody>
      </p:sp>
    </p:spTree>
    <p:extLst>
      <p:ext uri="{BB962C8B-B14F-4D97-AF65-F5344CB8AC3E}">
        <p14:creationId xmlns:p14="http://schemas.microsoft.com/office/powerpoint/2010/main" val="28421520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9120" y="304800"/>
            <a:ext cx="8924068" cy="1143000"/>
          </a:xfrm>
        </p:spPr>
        <p:txBody>
          <a:bodyPr/>
          <a:lstStyle/>
          <a:p>
            <a:pPr eaLnBrk="1" hangingPunct="1"/>
            <a:r>
              <a:rPr lang="en-GB" sz="2900" b="1" dirty="0" smtClean="0">
                <a:solidFill>
                  <a:schemeClr val="accent2"/>
                </a:solidFill>
                <a:latin typeface="Arial" charset="0"/>
              </a:rPr>
              <a:t>CAIRO3: </a:t>
            </a:r>
            <a:r>
              <a:rPr lang="en-GB" sz="2900" b="1" dirty="0">
                <a:solidFill>
                  <a:schemeClr val="accent2"/>
                </a:solidFill>
                <a:latin typeface="Arial" charset="0"/>
              </a:rPr>
              <a:t>Phase III Trial of Maintenance </a:t>
            </a:r>
            <a:r>
              <a:rPr lang="en-GB" sz="2900" b="1" dirty="0" smtClean="0">
                <a:solidFill>
                  <a:schemeClr val="accent2"/>
                </a:solidFill>
                <a:latin typeface="Arial" charset="0"/>
              </a:rPr>
              <a:t>Cape/Bev vs. Observation after Induction 1</a:t>
            </a:r>
            <a:r>
              <a:rPr lang="en-GB" sz="2900" b="1" baseline="30000" dirty="0" smtClean="0">
                <a:solidFill>
                  <a:schemeClr val="accent2"/>
                </a:solidFill>
                <a:latin typeface="Arial" charset="0"/>
              </a:rPr>
              <a:t>st</a:t>
            </a:r>
            <a:r>
              <a:rPr lang="en-GB" sz="2900" b="1" dirty="0" smtClean="0">
                <a:solidFill>
                  <a:schemeClr val="accent2"/>
                </a:solidFill>
                <a:latin typeface="Arial" charset="0"/>
              </a:rPr>
              <a:t> Line Chemo</a:t>
            </a:r>
            <a:endParaRPr lang="en-GB" sz="2900" b="1" dirty="0" smtClean="0">
              <a:solidFill>
                <a:srgbClr val="FF3300"/>
              </a:solidFill>
              <a:latin typeface="Arial" charset="0"/>
            </a:endParaRPr>
          </a:p>
        </p:txBody>
      </p:sp>
      <p:sp>
        <p:nvSpPr>
          <p:cNvPr id="4100" name="Text Box 4"/>
          <p:cNvSpPr txBox="1">
            <a:spLocks noChangeArrowheads="1"/>
          </p:cNvSpPr>
          <p:nvPr/>
        </p:nvSpPr>
        <p:spPr bwMode="auto">
          <a:xfrm>
            <a:off x="69120" y="3113673"/>
            <a:ext cx="162256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en-US" sz="2000" b="1" dirty="0" err="1" smtClean="0">
                <a:solidFill>
                  <a:srgbClr val="000000"/>
                </a:solidFill>
              </a:rPr>
              <a:t>Capecitabine</a:t>
            </a:r>
            <a:endParaRPr lang="en-US" sz="2000" b="1" dirty="0" smtClean="0">
              <a:solidFill>
                <a:srgbClr val="000000"/>
              </a:solidFill>
            </a:endParaRPr>
          </a:p>
          <a:p>
            <a:pPr eaLnBrk="1" fontAlgn="base" hangingPunct="1">
              <a:spcBef>
                <a:spcPct val="0"/>
              </a:spcBef>
              <a:spcAft>
                <a:spcPct val="0"/>
              </a:spcAft>
            </a:pPr>
            <a:r>
              <a:rPr lang="en-US" sz="2000" b="1" dirty="0" smtClean="0">
                <a:solidFill>
                  <a:srgbClr val="000000"/>
                </a:solidFill>
              </a:rPr>
              <a:t>Oxaliplatin</a:t>
            </a:r>
          </a:p>
          <a:p>
            <a:pPr eaLnBrk="1" fontAlgn="base" hangingPunct="1">
              <a:spcBef>
                <a:spcPct val="0"/>
              </a:spcBef>
              <a:spcAft>
                <a:spcPct val="0"/>
              </a:spcAft>
            </a:pPr>
            <a:r>
              <a:rPr lang="en-US" sz="2000" b="1" dirty="0" err="1" smtClean="0">
                <a:solidFill>
                  <a:srgbClr val="000000"/>
                </a:solidFill>
              </a:rPr>
              <a:t>Bevacizimab</a:t>
            </a:r>
            <a:endParaRPr lang="en-US" sz="2000" b="1" dirty="0" smtClean="0">
              <a:solidFill>
                <a:srgbClr val="000000"/>
              </a:solidFill>
            </a:endParaRPr>
          </a:p>
          <a:p>
            <a:pPr eaLnBrk="1" fontAlgn="base" hangingPunct="1">
              <a:spcBef>
                <a:spcPct val="0"/>
              </a:spcBef>
              <a:spcAft>
                <a:spcPct val="0"/>
              </a:spcAft>
            </a:pPr>
            <a:r>
              <a:rPr lang="en-US" sz="2000" b="1" dirty="0" smtClean="0">
                <a:solidFill>
                  <a:srgbClr val="000000"/>
                </a:solidFill>
              </a:rPr>
              <a:t>6 cycles</a:t>
            </a:r>
          </a:p>
        </p:txBody>
      </p:sp>
      <p:sp>
        <p:nvSpPr>
          <p:cNvPr id="4101" name="Text Box 5"/>
          <p:cNvSpPr txBox="1">
            <a:spLocks noChangeArrowheads="1"/>
          </p:cNvSpPr>
          <p:nvPr/>
        </p:nvSpPr>
        <p:spPr bwMode="auto">
          <a:xfrm>
            <a:off x="2225080" y="3352800"/>
            <a:ext cx="5524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SD</a:t>
            </a:r>
          </a:p>
          <a:p>
            <a:pPr eaLnBrk="1" fontAlgn="base" hangingPunct="1">
              <a:spcBef>
                <a:spcPct val="0"/>
              </a:spcBef>
              <a:spcAft>
                <a:spcPct val="0"/>
              </a:spcAft>
            </a:pPr>
            <a:r>
              <a:rPr lang="nl-NL" sz="2000" b="1" dirty="0" smtClean="0">
                <a:solidFill>
                  <a:srgbClr val="000000"/>
                </a:solidFill>
              </a:rPr>
              <a:t>PR</a:t>
            </a:r>
          </a:p>
          <a:p>
            <a:pPr eaLnBrk="1" fontAlgn="base" hangingPunct="1">
              <a:spcBef>
                <a:spcPct val="0"/>
              </a:spcBef>
              <a:spcAft>
                <a:spcPct val="0"/>
              </a:spcAft>
            </a:pPr>
            <a:r>
              <a:rPr lang="nl-NL" sz="2000" b="1" dirty="0" smtClean="0">
                <a:solidFill>
                  <a:srgbClr val="000000"/>
                </a:solidFill>
              </a:rPr>
              <a:t>CR</a:t>
            </a:r>
            <a:endParaRPr lang="en-GB" sz="2000" b="1" dirty="0" smtClean="0">
              <a:solidFill>
                <a:srgbClr val="000000"/>
              </a:solidFill>
            </a:endParaRPr>
          </a:p>
        </p:txBody>
      </p:sp>
      <p:sp>
        <p:nvSpPr>
          <p:cNvPr id="4102" name="Text Box 6"/>
          <p:cNvSpPr txBox="1">
            <a:spLocks noChangeArrowheads="1"/>
          </p:cNvSpPr>
          <p:nvPr/>
        </p:nvSpPr>
        <p:spPr bwMode="auto">
          <a:xfrm>
            <a:off x="2225080" y="6200477"/>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PD</a:t>
            </a:r>
            <a:endParaRPr lang="en-GB" sz="2000" b="1" dirty="0" smtClean="0">
              <a:solidFill>
                <a:srgbClr val="000000"/>
              </a:solidFill>
            </a:endParaRPr>
          </a:p>
        </p:txBody>
      </p:sp>
      <p:sp>
        <p:nvSpPr>
          <p:cNvPr id="4103" name="Text Box 7"/>
          <p:cNvSpPr txBox="1">
            <a:spLocks noChangeArrowheads="1"/>
          </p:cNvSpPr>
          <p:nvPr/>
        </p:nvSpPr>
        <p:spPr bwMode="auto">
          <a:xfrm>
            <a:off x="3977680" y="2895600"/>
            <a:ext cx="1452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observation</a:t>
            </a:r>
            <a:endParaRPr lang="en-GB" sz="2000" b="1" smtClean="0">
              <a:solidFill>
                <a:srgbClr val="000000"/>
              </a:solidFill>
            </a:endParaRPr>
          </a:p>
        </p:txBody>
      </p:sp>
      <p:sp>
        <p:nvSpPr>
          <p:cNvPr id="4104" name="Text Box 8"/>
          <p:cNvSpPr txBox="1">
            <a:spLocks noChangeArrowheads="1"/>
          </p:cNvSpPr>
          <p:nvPr/>
        </p:nvSpPr>
        <p:spPr bwMode="auto">
          <a:xfrm>
            <a:off x="3749080" y="4343400"/>
            <a:ext cx="214353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Capecitabine</a:t>
            </a:r>
          </a:p>
          <a:p>
            <a:pPr eaLnBrk="1" fontAlgn="base" hangingPunct="1">
              <a:spcBef>
                <a:spcPct val="0"/>
              </a:spcBef>
              <a:spcAft>
                <a:spcPct val="0"/>
              </a:spcAft>
            </a:pPr>
            <a:r>
              <a:rPr lang="nl-NL" sz="2000" b="1" dirty="0" smtClean="0">
                <a:solidFill>
                  <a:srgbClr val="000000"/>
                </a:solidFill>
              </a:rPr>
              <a:t>625 mg/m</a:t>
            </a:r>
            <a:r>
              <a:rPr lang="nl-NL" sz="2000" b="1" baseline="30000" dirty="0" smtClean="0">
                <a:solidFill>
                  <a:srgbClr val="000000"/>
                </a:solidFill>
              </a:rPr>
              <a:t>2</a:t>
            </a:r>
            <a:r>
              <a:rPr lang="nl-NL" sz="2000" b="1" dirty="0" smtClean="0">
                <a:solidFill>
                  <a:srgbClr val="000000"/>
                </a:solidFill>
              </a:rPr>
              <a:t> BID</a:t>
            </a:r>
          </a:p>
          <a:p>
            <a:pPr eaLnBrk="1" fontAlgn="base" hangingPunct="1">
              <a:spcBef>
                <a:spcPct val="0"/>
              </a:spcBef>
              <a:spcAft>
                <a:spcPct val="0"/>
              </a:spcAft>
            </a:pPr>
            <a:r>
              <a:rPr lang="en-GB" sz="2000" b="1" dirty="0" smtClean="0">
                <a:solidFill>
                  <a:srgbClr val="000000"/>
                </a:solidFill>
              </a:rPr>
              <a:t>Bevacizumab</a:t>
            </a:r>
          </a:p>
          <a:p>
            <a:pPr eaLnBrk="1" fontAlgn="base" hangingPunct="1">
              <a:spcBef>
                <a:spcPct val="0"/>
              </a:spcBef>
              <a:spcAft>
                <a:spcPct val="0"/>
              </a:spcAft>
            </a:pPr>
            <a:r>
              <a:rPr lang="en-GB" sz="2000" b="1" dirty="0" smtClean="0">
                <a:solidFill>
                  <a:srgbClr val="000000"/>
                </a:solidFill>
              </a:rPr>
              <a:t>7.5 mg/kg q 3 </a:t>
            </a:r>
            <a:r>
              <a:rPr lang="en-GB" sz="2000" b="1" dirty="0" err="1" smtClean="0">
                <a:solidFill>
                  <a:srgbClr val="000000"/>
                </a:solidFill>
              </a:rPr>
              <a:t>wks</a:t>
            </a:r>
            <a:endParaRPr lang="en-GB" sz="2000" b="1" dirty="0" smtClean="0">
              <a:solidFill>
                <a:srgbClr val="000000"/>
              </a:solidFill>
            </a:endParaRPr>
          </a:p>
        </p:txBody>
      </p:sp>
      <p:sp>
        <p:nvSpPr>
          <p:cNvPr id="4105" name="Line 9"/>
          <p:cNvSpPr>
            <a:spLocks noChangeShapeType="1"/>
          </p:cNvSpPr>
          <p:nvPr/>
        </p:nvSpPr>
        <p:spPr bwMode="auto">
          <a:xfrm>
            <a:off x="2856707" y="6429077"/>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06" name="Line 10"/>
          <p:cNvSpPr>
            <a:spLocks noChangeShapeType="1"/>
          </p:cNvSpPr>
          <p:nvPr/>
        </p:nvSpPr>
        <p:spPr bwMode="auto">
          <a:xfrm>
            <a:off x="1691680" y="38100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07" name="Text Box 11"/>
          <p:cNvSpPr txBox="1">
            <a:spLocks noChangeArrowheads="1"/>
          </p:cNvSpPr>
          <p:nvPr/>
        </p:nvSpPr>
        <p:spPr bwMode="auto">
          <a:xfrm>
            <a:off x="3215680" y="6200477"/>
            <a:ext cx="13731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not eligible</a:t>
            </a:r>
            <a:endParaRPr lang="en-GB" sz="2000" b="1" smtClean="0">
              <a:solidFill>
                <a:srgbClr val="000000"/>
              </a:solidFill>
            </a:endParaRPr>
          </a:p>
        </p:txBody>
      </p:sp>
      <p:sp>
        <p:nvSpPr>
          <p:cNvPr id="4108" name="Line 14"/>
          <p:cNvSpPr>
            <a:spLocks noChangeShapeType="1"/>
          </p:cNvSpPr>
          <p:nvPr/>
        </p:nvSpPr>
        <p:spPr bwMode="auto">
          <a:xfrm>
            <a:off x="1691680" y="3962399"/>
            <a:ext cx="650776" cy="223807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09" name="Text Box 15"/>
          <p:cNvSpPr txBox="1">
            <a:spLocks noChangeArrowheads="1"/>
          </p:cNvSpPr>
          <p:nvPr/>
        </p:nvSpPr>
        <p:spPr bwMode="auto">
          <a:xfrm>
            <a:off x="3215680" y="2362200"/>
            <a:ext cx="442913" cy="2854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R</a:t>
            </a:r>
            <a:br>
              <a:rPr lang="nl-NL" sz="2000" b="1" smtClean="0">
                <a:solidFill>
                  <a:srgbClr val="000000"/>
                </a:solidFill>
              </a:rPr>
            </a:br>
            <a:r>
              <a:rPr lang="nl-NL" sz="2000" b="1" smtClean="0">
                <a:solidFill>
                  <a:srgbClr val="000000"/>
                </a:solidFill>
              </a:rPr>
              <a:t>A</a:t>
            </a:r>
            <a:br>
              <a:rPr lang="nl-NL" sz="2000" b="1" smtClean="0">
                <a:solidFill>
                  <a:srgbClr val="000000"/>
                </a:solidFill>
              </a:rPr>
            </a:br>
            <a:r>
              <a:rPr lang="nl-NL" sz="2000" b="1" smtClean="0">
                <a:solidFill>
                  <a:srgbClr val="000000"/>
                </a:solidFill>
              </a:rPr>
              <a:t>N</a:t>
            </a:r>
            <a:br>
              <a:rPr lang="nl-NL" sz="2000" b="1" smtClean="0">
                <a:solidFill>
                  <a:srgbClr val="000000"/>
                </a:solidFill>
              </a:rPr>
            </a:br>
            <a:r>
              <a:rPr lang="nl-NL" sz="2000" b="1" smtClean="0">
                <a:solidFill>
                  <a:srgbClr val="000000"/>
                </a:solidFill>
              </a:rPr>
              <a:t>D</a:t>
            </a:r>
            <a:br>
              <a:rPr lang="nl-NL" sz="2000" b="1" smtClean="0">
                <a:solidFill>
                  <a:srgbClr val="000000"/>
                </a:solidFill>
              </a:rPr>
            </a:br>
            <a:r>
              <a:rPr lang="nl-NL" sz="2000" b="1" smtClean="0">
                <a:solidFill>
                  <a:srgbClr val="000000"/>
                </a:solidFill>
              </a:rPr>
              <a:t>O</a:t>
            </a:r>
            <a:br>
              <a:rPr lang="nl-NL" sz="2000" b="1" smtClean="0">
                <a:solidFill>
                  <a:srgbClr val="000000"/>
                </a:solidFill>
              </a:rPr>
            </a:br>
            <a:r>
              <a:rPr lang="nl-NL" sz="2000" b="1" smtClean="0">
                <a:solidFill>
                  <a:srgbClr val="000000"/>
                </a:solidFill>
              </a:rPr>
              <a:t>M</a:t>
            </a:r>
            <a:br>
              <a:rPr lang="nl-NL" sz="2000" b="1" smtClean="0">
                <a:solidFill>
                  <a:srgbClr val="000000"/>
                </a:solidFill>
              </a:rPr>
            </a:br>
            <a:r>
              <a:rPr lang="nl-NL" sz="2000" b="1" smtClean="0">
                <a:solidFill>
                  <a:srgbClr val="000000"/>
                </a:solidFill>
              </a:rPr>
              <a:t>I</a:t>
            </a:r>
            <a:br>
              <a:rPr lang="nl-NL" sz="2000" b="1" smtClean="0">
                <a:solidFill>
                  <a:srgbClr val="000000"/>
                </a:solidFill>
              </a:rPr>
            </a:br>
            <a:r>
              <a:rPr lang="nl-NL" sz="2000" b="1" smtClean="0">
                <a:solidFill>
                  <a:srgbClr val="000000"/>
                </a:solidFill>
              </a:rPr>
              <a:t>Z</a:t>
            </a:r>
            <a:br>
              <a:rPr lang="nl-NL" sz="2000" b="1" smtClean="0">
                <a:solidFill>
                  <a:srgbClr val="000000"/>
                </a:solidFill>
              </a:rPr>
            </a:br>
            <a:r>
              <a:rPr lang="nl-NL" sz="2000" b="1" smtClean="0">
                <a:solidFill>
                  <a:srgbClr val="000000"/>
                </a:solidFill>
              </a:rPr>
              <a:t>E</a:t>
            </a:r>
            <a:endParaRPr lang="en-GB" sz="2000" b="1" smtClean="0">
              <a:solidFill>
                <a:srgbClr val="000000"/>
              </a:solidFill>
            </a:endParaRPr>
          </a:p>
        </p:txBody>
      </p:sp>
      <p:sp>
        <p:nvSpPr>
          <p:cNvPr id="4110" name="Line 16"/>
          <p:cNvSpPr>
            <a:spLocks noChangeShapeType="1"/>
          </p:cNvSpPr>
          <p:nvPr/>
        </p:nvSpPr>
        <p:spPr bwMode="auto">
          <a:xfrm>
            <a:off x="2758480" y="38100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11" name="Text Box 19"/>
          <p:cNvSpPr txBox="1">
            <a:spLocks noChangeArrowheads="1"/>
          </p:cNvSpPr>
          <p:nvPr/>
        </p:nvSpPr>
        <p:spPr bwMode="auto">
          <a:xfrm>
            <a:off x="6019800" y="2133600"/>
            <a:ext cx="400050" cy="34639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P</a:t>
            </a:r>
            <a:br>
              <a:rPr lang="nl-NL" sz="2000" b="1" smtClean="0">
                <a:solidFill>
                  <a:srgbClr val="000000"/>
                </a:solidFill>
              </a:rPr>
            </a:br>
            <a:r>
              <a:rPr lang="nl-NL" sz="2000" b="1" smtClean="0">
                <a:solidFill>
                  <a:srgbClr val="000000"/>
                </a:solidFill>
              </a:rPr>
              <a:t>R</a:t>
            </a:r>
            <a:br>
              <a:rPr lang="nl-NL" sz="2000" b="1" smtClean="0">
                <a:solidFill>
                  <a:srgbClr val="000000"/>
                </a:solidFill>
              </a:rPr>
            </a:br>
            <a:r>
              <a:rPr lang="nl-NL" sz="2000" b="1" smtClean="0">
                <a:solidFill>
                  <a:srgbClr val="000000"/>
                </a:solidFill>
              </a:rPr>
              <a:t>O</a:t>
            </a:r>
            <a:br>
              <a:rPr lang="nl-NL" sz="2000" b="1" smtClean="0">
                <a:solidFill>
                  <a:srgbClr val="000000"/>
                </a:solidFill>
              </a:rPr>
            </a:br>
            <a:r>
              <a:rPr lang="nl-NL" sz="2000" b="1" smtClean="0">
                <a:solidFill>
                  <a:srgbClr val="000000"/>
                </a:solidFill>
              </a:rPr>
              <a:t>G</a:t>
            </a:r>
            <a:br>
              <a:rPr lang="nl-NL" sz="2000" b="1" smtClean="0">
                <a:solidFill>
                  <a:srgbClr val="000000"/>
                </a:solidFill>
              </a:rPr>
            </a:br>
            <a:r>
              <a:rPr lang="nl-NL" sz="2000" b="1" smtClean="0">
                <a:solidFill>
                  <a:srgbClr val="000000"/>
                </a:solidFill>
              </a:rPr>
              <a:t>R</a:t>
            </a:r>
            <a:br>
              <a:rPr lang="nl-NL" sz="2000" b="1" smtClean="0">
                <a:solidFill>
                  <a:srgbClr val="000000"/>
                </a:solidFill>
              </a:rPr>
            </a:br>
            <a:r>
              <a:rPr lang="nl-NL" sz="2000" b="1" smtClean="0">
                <a:solidFill>
                  <a:srgbClr val="000000"/>
                </a:solidFill>
              </a:rPr>
              <a:t>E</a:t>
            </a:r>
            <a:br>
              <a:rPr lang="nl-NL" sz="2000" b="1" smtClean="0">
                <a:solidFill>
                  <a:srgbClr val="000000"/>
                </a:solidFill>
              </a:rPr>
            </a:br>
            <a:r>
              <a:rPr lang="nl-NL" sz="2000" b="1" smtClean="0">
                <a:solidFill>
                  <a:srgbClr val="000000"/>
                </a:solidFill>
              </a:rPr>
              <a:t>S</a:t>
            </a:r>
            <a:br>
              <a:rPr lang="nl-NL" sz="2000" b="1" smtClean="0">
                <a:solidFill>
                  <a:srgbClr val="000000"/>
                </a:solidFill>
              </a:rPr>
            </a:br>
            <a:r>
              <a:rPr lang="nl-NL" sz="2000" b="1" smtClean="0">
                <a:solidFill>
                  <a:srgbClr val="000000"/>
                </a:solidFill>
              </a:rPr>
              <a:t>S</a:t>
            </a:r>
            <a:br>
              <a:rPr lang="nl-NL" sz="2000" b="1" smtClean="0">
                <a:solidFill>
                  <a:srgbClr val="000000"/>
                </a:solidFill>
              </a:rPr>
            </a:br>
            <a:r>
              <a:rPr lang="nl-NL" sz="2000" b="1" smtClean="0">
                <a:solidFill>
                  <a:srgbClr val="000000"/>
                </a:solidFill>
              </a:rPr>
              <a:t>I</a:t>
            </a:r>
            <a:br>
              <a:rPr lang="nl-NL" sz="2000" b="1" smtClean="0">
                <a:solidFill>
                  <a:srgbClr val="000000"/>
                </a:solidFill>
              </a:rPr>
            </a:br>
            <a:r>
              <a:rPr lang="nl-NL" sz="2000" b="1" smtClean="0">
                <a:solidFill>
                  <a:srgbClr val="000000"/>
                </a:solidFill>
              </a:rPr>
              <a:t>O</a:t>
            </a:r>
            <a:br>
              <a:rPr lang="nl-NL" sz="2000" b="1" smtClean="0">
                <a:solidFill>
                  <a:srgbClr val="000000"/>
                </a:solidFill>
              </a:rPr>
            </a:br>
            <a:r>
              <a:rPr lang="nl-NL" sz="2000" b="1" smtClean="0">
                <a:solidFill>
                  <a:srgbClr val="000000"/>
                </a:solidFill>
              </a:rPr>
              <a:t>N</a:t>
            </a:r>
            <a:endParaRPr lang="en-GB" sz="2000" b="1" smtClean="0">
              <a:solidFill>
                <a:srgbClr val="000000"/>
              </a:solidFill>
            </a:endParaRPr>
          </a:p>
        </p:txBody>
      </p:sp>
      <p:sp>
        <p:nvSpPr>
          <p:cNvPr id="4112" name="Text Box 20"/>
          <p:cNvSpPr txBox="1">
            <a:spLocks noChangeArrowheads="1"/>
          </p:cNvSpPr>
          <p:nvPr/>
        </p:nvSpPr>
        <p:spPr bwMode="auto">
          <a:xfrm>
            <a:off x="6705600" y="3212976"/>
            <a:ext cx="162256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en-US" sz="2000" b="1" dirty="0" err="1" smtClean="0">
                <a:solidFill>
                  <a:srgbClr val="000000"/>
                </a:solidFill>
              </a:rPr>
              <a:t>Capecitabine</a:t>
            </a:r>
            <a:endParaRPr lang="en-US" sz="2000" b="1" dirty="0" smtClean="0">
              <a:solidFill>
                <a:srgbClr val="000000"/>
              </a:solidFill>
            </a:endParaRPr>
          </a:p>
          <a:p>
            <a:pPr eaLnBrk="1" fontAlgn="base" hangingPunct="1">
              <a:spcBef>
                <a:spcPct val="0"/>
              </a:spcBef>
              <a:spcAft>
                <a:spcPct val="0"/>
              </a:spcAft>
            </a:pPr>
            <a:r>
              <a:rPr lang="en-US" sz="2000" b="1" dirty="0" smtClean="0">
                <a:solidFill>
                  <a:srgbClr val="000000"/>
                </a:solidFill>
              </a:rPr>
              <a:t>Oxaliplatin</a:t>
            </a:r>
          </a:p>
          <a:p>
            <a:pPr eaLnBrk="1" fontAlgn="base" hangingPunct="1">
              <a:spcBef>
                <a:spcPct val="0"/>
              </a:spcBef>
              <a:spcAft>
                <a:spcPct val="0"/>
              </a:spcAft>
            </a:pPr>
            <a:r>
              <a:rPr lang="en-US" sz="2000" b="1" dirty="0" err="1" smtClean="0">
                <a:solidFill>
                  <a:srgbClr val="000000"/>
                </a:solidFill>
              </a:rPr>
              <a:t>Bevacizimab</a:t>
            </a:r>
            <a:endParaRPr lang="en-US" sz="2000" b="1" dirty="0" smtClean="0">
              <a:solidFill>
                <a:srgbClr val="000000"/>
              </a:solidFill>
            </a:endParaRPr>
          </a:p>
        </p:txBody>
      </p:sp>
      <p:sp>
        <p:nvSpPr>
          <p:cNvPr id="4113" name="Text Box 23"/>
          <p:cNvSpPr txBox="1">
            <a:spLocks noChangeArrowheads="1"/>
          </p:cNvSpPr>
          <p:nvPr/>
        </p:nvSpPr>
        <p:spPr bwMode="auto">
          <a:xfrm>
            <a:off x="5927725" y="1538288"/>
            <a:ext cx="763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PFS1</a:t>
            </a:r>
            <a:endParaRPr lang="en-GB" sz="2000" b="1" smtClean="0">
              <a:solidFill>
                <a:srgbClr val="000000"/>
              </a:solidFill>
            </a:endParaRPr>
          </a:p>
        </p:txBody>
      </p:sp>
      <p:sp>
        <p:nvSpPr>
          <p:cNvPr id="4114" name="Text Box 24"/>
          <p:cNvSpPr txBox="1">
            <a:spLocks noChangeArrowheads="1"/>
          </p:cNvSpPr>
          <p:nvPr/>
        </p:nvSpPr>
        <p:spPr bwMode="auto">
          <a:xfrm>
            <a:off x="8229600" y="1524000"/>
            <a:ext cx="763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PFS2</a:t>
            </a:r>
            <a:endParaRPr lang="en-GB" sz="2000" b="1" dirty="0" smtClean="0">
              <a:solidFill>
                <a:srgbClr val="000000"/>
              </a:solidFill>
            </a:endParaRPr>
          </a:p>
        </p:txBody>
      </p:sp>
      <p:sp>
        <p:nvSpPr>
          <p:cNvPr id="4115" name="Text Box 25"/>
          <p:cNvSpPr txBox="1">
            <a:spLocks noChangeArrowheads="1"/>
          </p:cNvSpPr>
          <p:nvPr/>
        </p:nvSpPr>
        <p:spPr bwMode="auto">
          <a:xfrm>
            <a:off x="8534400" y="2209800"/>
            <a:ext cx="400050" cy="34639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P</a:t>
            </a:r>
            <a:br>
              <a:rPr lang="nl-NL" sz="2000" b="1" smtClean="0">
                <a:solidFill>
                  <a:srgbClr val="000000"/>
                </a:solidFill>
              </a:rPr>
            </a:br>
            <a:r>
              <a:rPr lang="nl-NL" sz="2000" b="1" smtClean="0">
                <a:solidFill>
                  <a:srgbClr val="000000"/>
                </a:solidFill>
              </a:rPr>
              <a:t>R</a:t>
            </a:r>
            <a:br>
              <a:rPr lang="nl-NL" sz="2000" b="1" smtClean="0">
                <a:solidFill>
                  <a:srgbClr val="000000"/>
                </a:solidFill>
              </a:rPr>
            </a:br>
            <a:r>
              <a:rPr lang="nl-NL" sz="2000" b="1" smtClean="0">
                <a:solidFill>
                  <a:srgbClr val="000000"/>
                </a:solidFill>
              </a:rPr>
              <a:t>O</a:t>
            </a:r>
            <a:br>
              <a:rPr lang="nl-NL" sz="2000" b="1" smtClean="0">
                <a:solidFill>
                  <a:srgbClr val="000000"/>
                </a:solidFill>
              </a:rPr>
            </a:br>
            <a:r>
              <a:rPr lang="nl-NL" sz="2000" b="1" smtClean="0">
                <a:solidFill>
                  <a:srgbClr val="000000"/>
                </a:solidFill>
              </a:rPr>
              <a:t>G</a:t>
            </a:r>
            <a:br>
              <a:rPr lang="nl-NL" sz="2000" b="1" smtClean="0">
                <a:solidFill>
                  <a:srgbClr val="000000"/>
                </a:solidFill>
              </a:rPr>
            </a:br>
            <a:r>
              <a:rPr lang="nl-NL" sz="2000" b="1" smtClean="0">
                <a:solidFill>
                  <a:srgbClr val="000000"/>
                </a:solidFill>
              </a:rPr>
              <a:t>R</a:t>
            </a:r>
            <a:br>
              <a:rPr lang="nl-NL" sz="2000" b="1" smtClean="0">
                <a:solidFill>
                  <a:srgbClr val="000000"/>
                </a:solidFill>
              </a:rPr>
            </a:br>
            <a:r>
              <a:rPr lang="nl-NL" sz="2000" b="1" smtClean="0">
                <a:solidFill>
                  <a:srgbClr val="000000"/>
                </a:solidFill>
              </a:rPr>
              <a:t>E</a:t>
            </a:r>
            <a:br>
              <a:rPr lang="nl-NL" sz="2000" b="1" smtClean="0">
                <a:solidFill>
                  <a:srgbClr val="000000"/>
                </a:solidFill>
              </a:rPr>
            </a:br>
            <a:r>
              <a:rPr lang="nl-NL" sz="2000" b="1" smtClean="0">
                <a:solidFill>
                  <a:srgbClr val="000000"/>
                </a:solidFill>
              </a:rPr>
              <a:t>S</a:t>
            </a:r>
            <a:br>
              <a:rPr lang="nl-NL" sz="2000" b="1" smtClean="0">
                <a:solidFill>
                  <a:srgbClr val="000000"/>
                </a:solidFill>
              </a:rPr>
            </a:br>
            <a:r>
              <a:rPr lang="nl-NL" sz="2000" b="1" smtClean="0">
                <a:solidFill>
                  <a:srgbClr val="000000"/>
                </a:solidFill>
              </a:rPr>
              <a:t>S</a:t>
            </a:r>
            <a:br>
              <a:rPr lang="nl-NL" sz="2000" b="1" smtClean="0">
                <a:solidFill>
                  <a:srgbClr val="000000"/>
                </a:solidFill>
              </a:rPr>
            </a:br>
            <a:r>
              <a:rPr lang="nl-NL" sz="2000" b="1" smtClean="0">
                <a:solidFill>
                  <a:srgbClr val="000000"/>
                </a:solidFill>
              </a:rPr>
              <a:t>I</a:t>
            </a:r>
            <a:br>
              <a:rPr lang="nl-NL" sz="2000" b="1" smtClean="0">
                <a:solidFill>
                  <a:srgbClr val="000000"/>
                </a:solidFill>
              </a:rPr>
            </a:br>
            <a:r>
              <a:rPr lang="nl-NL" sz="2000" b="1" smtClean="0">
                <a:solidFill>
                  <a:srgbClr val="000000"/>
                </a:solidFill>
              </a:rPr>
              <a:t>O</a:t>
            </a:r>
            <a:br>
              <a:rPr lang="nl-NL" sz="2000" b="1" smtClean="0">
                <a:solidFill>
                  <a:srgbClr val="000000"/>
                </a:solidFill>
              </a:rPr>
            </a:br>
            <a:r>
              <a:rPr lang="nl-NL" sz="2000" b="1" smtClean="0">
                <a:solidFill>
                  <a:srgbClr val="000000"/>
                </a:solidFill>
              </a:rPr>
              <a:t>N</a:t>
            </a:r>
            <a:endParaRPr lang="en-GB" smtClean="0">
              <a:solidFill>
                <a:srgbClr val="000000"/>
              </a:solidFill>
            </a:endParaRPr>
          </a:p>
        </p:txBody>
      </p:sp>
      <p:sp>
        <p:nvSpPr>
          <p:cNvPr id="4116" name="Line 26"/>
          <p:cNvSpPr>
            <a:spLocks noChangeShapeType="1"/>
          </p:cNvSpPr>
          <p:nvPr/>
        </p:nvSpPr>
        <p:spPr bwMode="auto">
          <a:xfrm>
            <a:off x="8229600" y="37338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17" name="Line 27"/>
          <p:cNvSpPr>
            <a:spLocks noChangeShapeType="1"/>
          </p:cNvSpPr>
          <p:nvPr/>
        </p:nvSpPr>
        <p:spPr bwMode="auto">
          <a:xfrm>
            <a:off x="6477000" y="37338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18" name="Line 29"/>
          <p:cNvSpPr>
            <a:spLocks noChangeShapeType="1"/>
          </p:cNvSpPr>
          <p:nvPr/>
        </p:nvSpPr>
        <p:spPr bwMode="auto">
          <a:xfrm rot="758326" flipV="1">
            <a:off x="3825280" y="3352800"/>
            <a:ext cx="228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19" name="Line 30"/>
          <p:cNvSpPr>
            <a:spLocks noChangeShapeType="1"/>
          </p:cNvSpPr>
          <p:nvPr/>
        </p:nvSpPr>
        <p:spPr bwMode="auto">
          <a:xfrm rot="7116178" flipV="1">
            <a:off x="3787180" y="3848100"/>
            <a:ext cx="228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2" name="Rectangle 1"/>
          <p:cNvSpPr/>
          <p:nvPr/>
        </p:nvSpPr>
        <p:spPr>
          <a:xfrm>
            <a:off x="2910880" y="1766375"/>
            <a:ext cx="1245854" cy="461665"/>
          </a:xfrm>
          <a:prstGeom prst="rect">
            <a:avLst/>
          </a:prstGeom>
        </p:spPr>
        <p:txBody>
          <a:bodyPr wrap="none">
            <a:spAutoFit/>
          </a:bodyPr>
          <a:lstStyle/>
          <a:p>
            <a:pPr fontAlgn="base">
              <a:spcBef>
                <a:spcPct val="0"/>
              </a:spcBef>
              <a:spcAft>
                <a:spcPct val="0"/>
              </a:spcAft>
            </a:pPr>
            <a:r>
              <a:rPr lang="en-GB" sz="2400" b="1" dirty="0" smtClean="0">
                <a:solidFill>
                  <a:srgbClr val="000000"/>
                </a:solidFill>
                <a:latin typeface="Arial" charset="0"/>
              </a:rPr>
              <a:t>558 </a:t>
            </a:r>
            <a:r>
              <a:rPr lang="en-GB" sz="2400" b="1" dirty="0" err="1" smtClean="0">
                <a:solidFill>
                  <a:srgbClr val="000000"/>
                </a:solidFill>
                <a:latin typeface="Arial" charset="0"/>
              </a:rPr>
              <a:t>pts</a:t>
            </a:r>
            <a:endParaRPr lang="en-US" sz="2400" dirty="0" smtClean="0">
              <a:solidFill>
                <a:srgbClr val="000000"/>
              </a:solidFill>
            </a:endParaRPr>
          </a:p>
        </p:txBody>
      </p:sp>
    </p:spTree>
    <p:extLst>
      <p:ext uri="{BB962C8B-B14F-4D97-AF65-F5344CB8AC3E}">
        <p14:creationId xmlns:p14="http://schemas.microsoft.com/office/powerpoint/2010/main" val="2762428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8"/>
          <p:cNvGraphicFramePr>
            <a:graphicFrameLocks noGrp="1"/>
          </p:cNvGraphicFramePr>
          <p:nvPr>
            <p:extLst>
              <p:ext uri="{D42A27DB-BD31-4B8C-83A1-F6EECF244321}">
                <p14:modId xmlns:p14="http://schemas.microsoft.com/office/powerpoint/2010/main" val="3125070213"/>
              </p:ext>
            </p:extLst>
          </p:nvPr>
        </p:nvGraphicFramePr>
        <p:xfrm>
          <a:off x="300250" y="936621"/>
          <a:ext cx="8476400" cy="5600656"/>
        </p:xfrm>
        <a:graphic>
          <a:graphicData uri="http://schemas.openxmlformats.org/drawingml/2006/table">
            <a:tbl>
              <a:tblPr/>
              <a:tblGrid>
                <a:gridCol w="1776743"/>
                <a:gridCol w="1735820"/>
                <a:gridCol w="1735820"/>
                <a:gridCol w="1922211"/>
                <a:gridCol w="1305806"/>
              </a:tblGrid>
              <a:tr h="808783">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endParaRPr kumimoji="0" lang="en-GB" sz="2000" b="1" i="0" u="none" strike="noStrike" cap="none" normalizeH="0" baseline="0" dirty="0" smtClean="0">
                        <a:ln>
                          <a:noFill/>
                        </a:ln>
                        <a:solidFill>
                          <a:srgbClr val="FFFF00"/>
                        </a:solidFill>
                        <a:effectLst/>
                        <a:latin typeface="Arial" pitchFamily="34" charset="0"/>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Observation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2000" b="1" kern="1200" noProof="0" dirty="0" smtClean="0">
                          <a:solidFill>
                            <a:srgbClr val="FFFF00"/>
                          </a:solidFill>
                          <a:latin typeface="Arial" pitchFamily="34" charset="0"/>
                          <a:ea typeface="+mn-ea"/>
                          <a:cs typeface="Arial" pitchFamily="34" charset="0"/>
                        </a:rPr>
                        <a:t>Cape/Bev Maintenance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HR</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(95% CI)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2000" b="1" kern="1200" noProof="0" dirty="0" smtClean="0">
                          <a:solidFill>
                            <a:srgbClr val="FFFF00"/>
                          </a:solidFill>
                          <a:latin typeface="Arial" pitchFamily="34" charset="0"/>
                          <a:ea typeface="+mn-ea"/>
                          <a:cs typeface="Arial" pitchFamily="34" charset="0"/>
                        </a:rPr>
                        <a:t>P value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3453">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PFS1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4.1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8.5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chemeClr val="tx1"/>
                          </a:solidFill>
                          <a:latin typeface="Arial" pitchFamily="34" charset="0"/>
                          <a:cs typeface="Arial" pitchFamily="34" charset="0"/>
                        </a:rPr>
                        <a:t>0.44</a:t>
                      </a:r>
                    </a:p>
                    <a:p>
                      <a:pPr algn="ctr"/>
                      <a:r>
                        <a:rPr lang="en-US" sz="2000" b="1" dirty="0" smtClean="0">
                          <a:solidFill>
                            <a:schemeClr val="tx1"/>
                          </a:solidFill>
                          <a:latin typeface="Arial" pitchFamily="34" charset="0"/>
                          <a:cs typeface="Arial" pitchFamily="34" charset="0"/>
                        </a:rPr>
                        <a:t>(0.37-0.54)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chemeClr val="tx1"/>
                          </a:solidFill>
                          <a:latin typeface="Arial" pitchFamily="34" charset="0"/>
                          <a:cs typeface="Arial" pitchFamily="34" charset="0"/>
                        </a:rPr>
                        <a:t>&lt;0.0001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2071">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Percent resuming CAPOX-B after PFS1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76%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47%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8783">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PFS2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10.5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11.8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0.71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0.07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8783">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18.2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21.7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0.87</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(0.71-1.06)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0.16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8783">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Adjusted 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0.80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smtClean="0">
                          <a:ln>
                            <a:noFill/>
                          </a:ln>
                          <a:solidFill>
                            <a:schemeClr val="tx1"/>
                          </a:solidFill>
                          <a:effectLst/>
                          <a:latin typeface="Arial" pitchFamily="34" charset="0"/>
                          <a:ea typeface="Arial Unicode MS" pitchFamily="34" charset="-128"/>
                          <a:cs typeface="Arial" pitchFamily="34" charset="0"/>
                        </a:rPr>
                        <a:t>0.035</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8533" name="Title 2"/>
          <p:cNvSpPr txBox="1">
            <a:spLocks/>
          </p:cNvSpPr>
          <p:nvPr/>
        </p:nvSpPr>
        <p:spPr bwMode="gray">
          <a:xfrm>
            <a:off x="0" y="123984"/>
            <a:ext cx="9144000" cy="654050"/>
          </a:xfrm>
          <a:prstGeom prst="rect">
            <a:avLst/>
          </a:prstGeom>
          <a:noFill/>
          <a:ln w="9525">
            <a:noFill/>
            <a:miter lim="800000"/>
            <a:headEnd/>
            <a:tailEnd/>
          </a:ln>
        </p:spPr>
        <p:txBody>
          <a:bodyPr lIns="89602" tIns="44801" rIns="89602" bIns="44801" anchor="b"/>
          <a:lstStyle/>
          <a:p>
            <a:pPr algn="ctr"/>
            <a:r>
              <a:rPr lang="en-US" sz="3200" b="1" dirty="0" smtClean="0">
                <a:solidFill>
                  <a:srgbClr val="FFFF00"/>
                </a:solidFill>
              </a:rPr>
              <a:t>CAIRO 3 : RESULTS (N = 558)</a:t>
            </a:r>
            <a:endParaRPr lang="en-US" sz="3200" b="1" dirty="0">
              <a:solidFill>
                <a:srgbClr val="FFFF00"/>
              </a:solidFill>
            </a:endParaRPr>
          </a:p>
        </p:txBody>
      </p:sp>
      <p:sp>
        <p:nvSpPr>
          <p:cNvPr id="2" name="Rectangle 1"/>
          <p:cNvSpPr/>
          <p:nvPr/>
        </p:nvSpPr>
        <p:spPr bwMode="auto">
          <a:xfrm>
            <a:off x="313898" y="4937525"/>
            <a:ext cx="8475259" cy="805218"/>
          </a:xfrm>
          <a:prstGeom prst="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12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3888507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9120" y="304800"/>
            <a:ext cx="8924068" cy="1143000"/>
          </a:xfrm>
        </p:spPr>
        <p:txBody>
          <a:bodyPr/>
          <a:lstStyle/>
          <a:p>
            <a:pPr eaLnBrk="1" hangingPunct="1"/>
            <a:r>
              <a:rPr lang="en-GB" sz="2900" b="1" dirty="0" smtClean="0">
                <a:solidFill>
                  <a:schemeClr val="accent2"/>
                </a:solidFill>
                <a:latin typeface="Arial" charset="0"/>
              </a:rPr>
              <a:t>SAKK 41/06: </a:t>
            </a:r>
            <a:r>
              <a:rPr lang="en-GB" sz="2900" b="1" dirty="0">
                <a:solidFill>
                  <a:schemeClr val="accent2"/>
                </a:solidFill>
                <a:latin typeface="Arial" charset="0"/>
              </a:rPr>
              <a:t>Phase III Trial of Maintenance </a:t>
            </a:r>
            <a:r>
              <a:rPr lang="en-GB" sz="2900" b="1" dirty="0" smtClean="0">
                <a:solidFill>
                  <a:schemeClr val="accent2"/>
                </a:solidFill>
                <a:latin typeface="Arial" charset="0"/>
              </a:rPr>
              <a:t>Bev vs. Observation after Induction 1</a:t>
            </a:r>
            <a:r>
              <a:rPr lang="en-GB" sz="2900" b="1" baseline="30000" dirty="0" smtClean="0">
                <a:solidFill>
                  <a:schemeClr val="accent2"/>
                </a:solidFill>
                <a:latin typeface="Arial" charset="0"/>
              </a:rPr>
              <a:t>st</a:t>
            </a:r>
            <a:r>
              <a:rPr lang="en-GB" sz="2900" b="1" dirty="0" smtClean="0">
                <a:solidFill>
                  <a:schemeClr val="accent2"/>
                </a:solidFill>
                <a:latin typeface="Arial" charset="0"/>
              </a:rPr>
              <a:t> Line Chemo</a:t>
            </a:r>
            <a:endParaRPr lang="en-GB" sz="2900" b="1" dirty="0" smtClean="0">
              <a:solidFill>
                <a:srgbClr val="FF3300"/>
              </a:solidFill>
              <a:latin typeface="Arial" charset="0"/>
            </a:endParaRPr>
          </a:p>
        </p:txBody>
      </p:sp>
      <p:sp>
        <p:nvSpPr>
          <p:cNvPr id="4100" name="Text Box 4"/>
          <p:cNvSpPr txBox="1">
            <a:spLocks noChangeArrowheads="1"/>
          </p:cNvSpPr>
          <p:nvPr/>
        </p:nvSpPr>
        <p:spPr bwMode="auto">
          <a:xfrm>
            <a:off x="55472" y="2990841"/>
            <a:ext cx="197682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en-US" sz="2000" b="1" dirty="0" smtClean="0">
                <a:solidFill>
                  <a:srgbClr val="000000"/>
                </a:solidFill>
              </a:rPr>
              <a:t>1</a:t>
            </a:r>
            <a:r>
              <a:rPr lang="en-US" sz="2000" b="1" baseline="30000" dirty="0" smtClean="0">
                <a:solidFill>
                  <a:srgbClr val="000000"/>
                </a:solidFill>
              </a:rPr>
              <a:t>st</a:t>
            </a:r>
            <a:r>
              <a:rPr lang="en-US" sz="2000" b="1" dirty="0" smtClean="0">
                <a:solidFill>
                  <a:srgbClr val="000000"/>
                </a:solidFill>
              </a:rPr>
              <a:t> Line Chemo*</a:t>
            </a:r>
          </a:p>
          <a:p>
            <a:pPr eaLnBrk="1" fontAlgn="base" hangingPunct="1">
              <a:spcBef>
                <a:spcPct val="0"/>
              </a:spcBef>
              <a:spcAft>
                <a:spcPct val="0"/>
              </a:spcAft>
            </a:pPr>
            <a:r>
              <a:rPr lang="en-US" sz="2000" b="1" dirty="0" smtClean="0">
                <a:solidFill>
                  <a:srgbClr val="000000"/>
                </a:solidFill>
              </a:rPr>
              <a:t>Plus Bev</a:t>
            </a:r>
          </a:p>
          <a:p>
            <a:pPr eaLnBrk="1" fontAlgn="base" hangingPunct="1">
              <a:spcBef>
                <a:spcPct val="0"/>
              </a:spcBef>
              <a:spcAft>
                <a:spcPct val="0"/>
              </a:spcAft>
            </a:pPr>
            <a:r>
              <a:rPr lang="en-US" sz="2000" b="1" dirty="0" smtClean="0">
                <a:solidFill>
                  <a:srgbClr val="000000"/>
                </a:solidFill>
              </a:rPr>
              <a:t>16-24 weeks</a:t>
            </a:r>
          </a:p>
        </p:txBody>
      </p:sp>
      <p:sp>
        <p:nvSpPr>
          <p:cNvPr id="4101" name="Text Box 5"/>
          <p:cNvSpPr txBox="1">
            <a:spLocks noChangeArrowheads="1"/>
          </p:cNvSpPr>
          <p:nvPr/>
        </p:nvSpPr>
        <p:spPr bwMode="auto">
          <a:xfrm>
            <a:off x="2225080" y="3229968"/>
            <a:ext cx="5524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SD</a:t>
            </a:r>
          </a:p>
          <a:p>
            <a:pPr eaLnBrk="1" fontAlgn="base" hangingPunct="1">
              <a:spcBef>
                <a:spcPct val="0"/>
              </a:spcBef>
              <a:spcAft>
                <a:spcPct val="0"/>
              </a:spcAft>
            </a:pPr>
            <a:r>
              <a:rPr lang="nl-NL" sz="2000" b="1" dirty="0" smtClean="0">
                <a:solidFill>
                  <a:srgbClr val="000000"/>
                </a:solidFill>
              </a:rPr>
              <a:t>PR</a:t>
            </a:r>
          </a:p>
          <a:p>
            <a:pPr eaLnBrk="1" fontAlgn="base" hangingPunct="1">
              <a:spcBef>
                <a:spcPct val="0"/>
              </a:spcBef>
              <a:spcAft>
                <a:spcPct val="0"/>
              </a:spcAft>
            </a:pPr>
            <a:r>
              <a:rPr lang="nl-NL" sz="2000" b="1" dirty="0" smtClean="0">
                <a:solidFill>
                  <a:srgbClr val="000000"/>
                </a:solidFill>
              </a:rPr>
              <a:t>CR</a:t>
            </a:r>
            <a:endParaRPr lang="en-GB" sz="2000" b="1" dirty="0" smtClean="0">
              <a:solidFill>
                <a:srgbClr val="000000"/>
              </a:solidFill>
            </a:endParaRPr>
          </a:p>
        </p:txBody>
      </p:sp>
      <p:sp>
        <p:nvSpPr>
          <p:cNvPr id="4102" name="Text Box 6"/>
          <p:cNvSpPr txBox="1">
            <a:spLocks noChangeArrowheads="1"/>
          </p:cNvSpPr>
          <p:nvPr/>
        </p:nvSpPr>
        <p:spPr bwMode="auto">
          <a:xfrm>
            <a:off x="2006711" y="5436195"/>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PD</a:t>
            </a:r>
            <a:endParaRPr lang="en-GB" sz="2000" b="1" dirty="0" smtClean="0">
              <a:solidFill>
                <a:srgbClr val="000000"/>
              </a:solidFill>
            </a:endParaRPr>
          </a:p>
        </p:txBody>
      </p:sp>
      <p:sp>
        <p:nvSpPr>
          <p:cNvPr id="4103" name="Text Box 7"/>
          <p:cNvSpPr txBox="1">
            <a:spLocks noChangeArrowheads="1"/>
          </p:cNvSpPr>
          <p:nvPr/>
        </p:nvSpPr>
        <p:spPr bwMode="auto">
          <a:xfrm>
            <a:off x="3977680" y="2772768"/>
            <a:ext cx="1452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observation</a:t>
            </a:r>
            <a:endParaRPr lang="en-GB" sz="2000" b="1" smtClean="0">
              <a:solidFill>
                <a:srgbClr val="000000"/>
              </a:solidFill>
            </a:endParaRPr>
          </a:p>
        </p:txBody>
      </p:sp>
      <p:sp>
        <p:nvSpPr>
          <p:cNvPr id="4104" name="Text Box 8"/>
          <p:cNvSpPr txBox="1">
            <a:spLocks noChangeArrowheads="1"/>
          </p:cNvSpPr>
          <p:nvPr/>
        </p:nvSpPr>
        <p:spPr bwMode="auto">
          <a:xfrm>
            <a:off x="3749080" y="4220568"/>
            <a:ext cx="21435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en-GB" sz="2000" b="1" dirty="0" smtClean="0">
                <a:solidFill>
                  <a:srgbClr val="000000"/>
                </a:solidFill>
              </a:rPr>
              <a:t>Bevacizumab</a:t>
            </a:r>
          </a:p>
          <a:p>
            <a:pPr eaLnBrk="1" fontAlgn="base" hangingPunct="1">
              <a:spcBef>
                <a:spcPct val="0"/>
              </a:spcBef>
              <a:spcAft>
                <a:spcPct val="0"/>
              </a:spcAft>
            </a:pPr>
            <a:r>
              <a:rPr lang="en-GB" sz="2000" b="1" dirty="0" smtClean="0">
                <a:solidFill>
                  <a:srgbClr val="000000"/>
                </a:solidFill>
              </a:rPr>
              <a:t>7.5 mg/kg q 3 </a:t>
            </a:r>
            <a:r>
              <a:rPr lang="en-GB" sz="2000" b="1" dirty="0" err="1" smtClean="0">
                <a:solidFill>
                  <a:srgbClr val="000000"/>
                </a:solidFill>
              </a:rPr>
              <a:t>wks</a:t>
            </a:r>
            <a:endParaRPr lang="en-GB" sz="2000" b="1" dirty="0" smtClean="0">
              <a:solidFill>
                <a:srgbClr val="000000"/>
              </a:solidFill>
            </a:endParaRPr>
          </a:p>
        </p:txBody>
      </p:sp>
      <p:sp>
        <p:nvSpPr>
          <p:cNvPr id="4105" name="Line 9"/>
          <p:cNvSpPr>
            <a:spLocks noChangeShapeType="1"/>
          </p:cNvSpPr>
          <p:nvPr/>
        </p:nvSpPr>
        <p:spPr bwMode="auto">
          <a:xfrm>
            <a:off x="2638338" y="5664795"/>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06" name="Line 10"/>
          <p:cNvSpPr>
            <a:spLocks noChangeShapeType="1"/>
          </p:cNvSpPr>
          <p:nvPr/>
        </p:nvSpPr>
        <p:spPr bwMode="auto">
          <a:xfrm>
            <a:off x="1691680" y="3687168"/>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07" name="Text Box 11"/>
          <p:cNvSpPr txBox="1">
            <a:spLocks noChangeArrowheads="1"/>
          </p:cNvSpPr>
          <p:nvPr/>
        </p:nvSpPr>
        <p:spPr bwMode="auto">
          <a:xfrm>
            <a:off x="2997311" y="5436195"/>
            <a:ext cx="13731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dirty="0" smtClean="0">
                <a:solidFill>
                  <a:srgbClr val="000000"/>
                </a:solidFill>
              </a:rPr>
              <a:t>not eligible</a:t>
            </a:r>
            <a:endParaRPr lang="en-GB" sz="2000" b="1" dirty="0" smtClean="0">
              <a:solidFill>
                <a:srgbClr val="000000"/>
              </a:solidFill>
            </a:endParaRPr>
          </a:p>
        </p:txBody>
      </p:sp>
      <p:sp>
        <p:nvSpPr>
          <p:cNvPr id="4108" name="Line 14"/>
          <p:cNvSpPr>
            <a:spLocks noChangeShapeType="1"/>
          </p:cNvSpPr>
          <p:nvPr/>
        </p:nvSpPr>
        <p:spPr bwMode="auto">
          <a:xfrm>
            <a:off x="1691680" y="3839567"/>
            <a:ext cx="437371" cy="152400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09" name="Text Box 15"/>
          <p:cNvSpPr txBox="1">
            <a:spLocks noChangeArrowheads="1"/>
          </p:cNvSpPr>
          <p:nvPr/>
        </p:nvSpPr>
        <p:spPr bwMode="auto">
          <a:xfrm>
            <a:off x="3215680" y="2239368"/>
            <a:ext cx="442913" cy="2854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nl-NL" sz="2000" b="1" smtClean="0">
                <a:solidFill>
                  <a:srgbClr val="000000"/>
                </a:solidFill>
              </a:rPr>
              <a:t>R</a:t>
            </a:r>
            <a:br>
              <a:rPr lang="nl-NL" sz="2000" b="1" smtClean="0">
                <a:solidFill>
                  <a:srgbClr val="000000"/>
                </a:solidFill>
              </a:rPr>
            </a:br>
            <a:r>
              <a:rPr lang="nl-NL" sz="2000" b="1" smtClean="0">
                <a:solidFill>
                  <a:srgbClr val="000000"/>
                </a:solidFill>
              </a:rPr>
              <a:t>A</a:t>
            </a:r>
            <a:br>
              <a:rPr lang="nl-NL" sz="2000" b="1" smtClean="0">
                <a:solidFill>
                  <a:srgbClr val="000000"/>
                </a:solidFill>
              </a:rPr>
            </a:br>
            <a:r>
              <a:rPr lang="nl-NL" sz="2000" b="1" smtClean="0">
                <a:solidFill>
                  <a:srgbClr val="000000"/>
                </a:solidFill>
              </a:rPr>
              <a:t>N</a:t>
            </a:r>
            <a:br>
              <a:rPr lang="nl-NL" sz="2000" b="1" smtClean="0">
                <a:solidFill>
                  <a:srgbClr val="000000"/>
                </a:solidFill>
              </a:rPr>
            </a:br>
            <a:r>
              <a:rPr lang="nl-NL" sz="2000" b="1" smtClean="0">
                <a:solidFill>
                  <a:srgbClr val="000000"/>
                </a:solidFill>
              </a:rPr>
              <a:t>D</a:t>
            </a:r>
            <a:br>
              <a:rPr lang="nl-NL" sz="2000" b="1" smtClean="0">
                <a:solidFill>
                  <a:srgbClr val="000000"/>
                </a:solidFill>
              </a:rPr>
            </a:br>
            <a:r>
              <a:rPr lang="nl-NL" sz="2000" b="1" smtClean="0">
                <a:solidFill>
                  <a:srgbClr val="000000"/>
                </a:solidFill>
              </a:rPr>
              <a:t>O</a:t>
            </a:r>
            <a:br>
              <a:rPr lang="nl-NL" sz="2000" b="1" smtClean="0">
                <a:solidFill>
                  <a:srgbClr val="000000"/>
                </a:solidFill>
              </a:rPr>
            </a:br>
            <a:r>
              <a:rPr lang="nl-NL" sz="2000" b="1" smtClean="0">
                <a:solidFill>
                  <a:srgbClr val="000000"/>
                </a:solidFill>
              </a:rPr>
              <a:t>M</a:t>
            </a:r>
            <a:br>
              <a:rPr lang="nl-NL" sz="2000" b="1" smtClean="0">
                <a:solidFill>
                  <a:srgbClr val="000000"/>
                </a:solidFill>
              </a:rPr>
            </a:br>
            <a:r>
              <a:rPr lang="nl-NL" sz="2000" b="1" smtClean="0">
                <a:solidFill>
                  <a:srgbClr val="000000"/>
                </a:solidFill>
              </a:rPr>
              <a:t>I</a:t>
            </a:r>
            <a:br>
              <a:rPr lang="nl-NL" sz="2000" b="1" smtClean="0">
                <a:solidFill>
                  <a:srgbClr val="000000"/>
                </a:solidFill>
              </a:rPr>
            </a:br>
            <a:r>
              <a:rPr lang="nl-NL" sz="2000" b="1" smtClean="0">
                <a:solidFill>
                  <a:srgbClr val="000000"/>
                </a:solidFill>
              </a:rPr>
              <a:t>Z</a:t>
            </a:r>
            <a:br>
              <a:rPr lang="nl-NL" sz="2000" b="1" smtClean="0">
                <a:solidFill>
                  <a:srgbClr val="000000"/>
                </a:solidFill>
              </a:rPr>
            </a:br>
            <a:r>
              <a:rPr lang="nl-NL" sz="2000" b="1" smtClean="0">
                <a:solidFill>
                  <a:srgbClr val="000000"/>
                </a:solidFill>
              </a:rPr>
              <a:t>E</a:t>
            </a:r>
            <a:endParaRPr lang="en-GB" sz="2000" b="1" smtClean="0">
              <a:solidFill>
                <a:srgbClr val="000000"/>
              </a:solidFill>
            </a:endParaRPr>
          </a:p>
        </p:txBody>
      </p:sp>
      <p:sp>
        <p:nvSpPr>
          <p:cNvPr id="4110" name="Line 16"/>
          <p:cNvSpPr>
            <a:spLocks noChangeShapeType="1"/>
          </p:cNvSpPr>
          <p:nvPr/>
        </p:nvSpPr>
        <p:spPr bwMode="auto">
          <a:xfrm>
            <a:off x="2758480" y="3687168"/>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18" name="Line 29"/>
          <p:cNvSpPr>
            <a:spLocks noChangeShapeType="1"/>
          </p:cNvSpPr>
          <p:nvPr/>
        </p:nvSpPr>
        <p:spPr bwMode="auto">
          <a:xfrm rot="758326" flipV="1">
            <a:off x="3825280" y="3229968"/>
            <a:ext cx="228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4119" name="Line 30"/>
          <p:cNvSpPr>
            <a:spLocks noChangeShapeType="1"/>
          </p:cNvSpPr>
          <p:nvPr/>
        </p:nvSpPr>
        <p:spPr bwMode="auto">
          <a:xfrm rot="7116178" flipV="1">
            <a:off x="3787180" y="3725268"/>
            <a:ext cx="228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smtClean="0">
              <a:solidFill>
                <a:srgbClr val="000000"/>
              </a:solidFill>
            </a:endParaRPr>
          </a:p>
        </p:txBody>
      </p:sp>
      <p:sp>
        <p:nvSpPr>
          <p:cNvPr id="2" name="Rectangle 1"/>
          <p:cNvSpPr/>
          <p:nvPr/>
        </p:nvSpPr>
        <p:spPr>
          <a:xfrm>
            <a:off x="2910880" y="1643543"/>
            <a:ext cx="1245854" cy="461665"/>
          </a:xfrm>
          <a:prstGeom prst="rect">
            <a:avLst/>
          </a:prstGeom>
        </p:spPr>
        <p:txBody>
          <a:bodyPr wrap="none">
            <a:spAutoFit/>
          </a:bodyPr>
          <a:lstStyle/>
          <a:p>
            <a:pPr fontAlgn="base">
              <a:spcBef>
                <a:spcPct val="0"/>
              </a:spcBef>
              <a:spcAft>
                <a:spcPct val="0"/>
              </a:spcAft>
            </a:pPr>
            <a:r>
              <a:rPr lang="en-GB" sz="2400" b="1" dirty="0" smtClean="0">
                <a:solidFill>
                  <a:srgbClr val="000000"/>
                </a:solidFill>
                <a:latin typeface="Arial" charset="0"/>
              </a:rPr>
              <a:t>262 </a:t>
            </a:r>
            <a:r>
              <a:rPr lang="en-GB" sz="2400" b="1" dirty="0" err="1" smtClean="0">
                <a:solidFill>
                  <a:srgbClr val="000000"/>
                </a:solidFill>
                <a:latin typeface="Arial" charset="0"/>
              </a:rPr>
              <a:t>pts</a:t>
            </a:r>
            <a:endParaRPr lang="en-US" sz="2400" dirty="0" smtClean="0">
              <a:solidFill>
                <a:srgbClr val="000000"/>
              </a:solidFill>
            </a:endParaRPr>
          </a:p>
        </p:txBody>
      </p:sp>
      <p:sp>
        <p:nvSpPr>
          <p:cNvPr id="24" name="Text Box 4"/>
          <p:cNvSpPr txBox="1">
            <a:spLocks noChangeArrowheads="1"/>
          </p:cNvSpPr>
          <p:nvPr/>
        </p:nvSpPr>
        <p:spPr bwMode="auto">
          <a:xfrm>
            <a:off x="5653330" y="3245982"/>
            <a:ext cx="323960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en-US" sz="2000" b="1" dirty="0" smtClean="0">
                <a:solidFill>
                  <a:srgbClr val="000000"/>
                </a:solidFill>
              </a:rPr>
              <a:t>Primary endpoint:</a:t>
            </a:r>
          </a:p>
          <a:p>
            <a:pPr eaLnBrk="1" fontAlgn="base" hangingPunct="1">
              <a:spcBef>
                <a:spcPct val="0"/>
              </a:spcBef>
              <a:spcAft>
                <a:spcPct val="0"/>
              </a:spcAft>
            </a:pPr>
            <a:r>
              <a:rPr lang="en-US" sz="2000" b="1" dirty="0" smtClean="0">
                <a:solidFill>
                  <a:srgbClr val="000000"/>
                </a:solidFill>
              </a:rPr>
              <a:t>Time-to-Tumor-Progression</a:t>
            </a:r>
          </a:p>
        </p:txBody>
      </p:sp>
      <p:sp>
        <p:nvSpPr>
          <p:cNvPr id="25" name="Text Box 4"/>
          <p:cNvSpPr txBox="1">
            <a:spLocks noChangeArrowheads="1"/>
          </p:cNvSpPr>
          <p:nvPr/>
        </p:nvSpPr>
        <p:spPr bwMode="auto">
          <a:xfrm>
            <a:off x="376497" y="6286594"/>
            <a:ext cx="7943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base" hangingPunct="1">
              <a:spcBef>
                <a:spcPct val="0"/>
              </a:spcBef>
              <a:spcAft>
                <a:spcPct val="0"/>
              </a:spcAft>
            </a:pPr>
            <a:r>
              <a:rPr lang="en-US" sz="2000" b="1" dirty="0" smtClean="0">
                <a:solidFill>
                  <a:srgbClr val="000000"/>
                </a:solidFill>
              </a:rPr>
              <a:t>* Chemo: fluoropyrimidine (FL) +</a:t>
            </a:r>
            <a:r>
              <a:rPr lang="en-US" sz="2000" b="1" dirty="0">
                <a:solidFill>
                  <a:srgbClr val="000000"/>
                </a:solidFill>
              </a:rPr>
              <a:t> </a:t>
            </a:r>
            <a:r>
              <a:rPr lang="en-US" sz="2000" b="1" dirty="0" err="1" smtClean="0">
                <a:solidFill>
                  <a:srgbClr val="000000"/>
                </a:solidFill>
              </a:rPr>
              <a:t>oxali</a:t>
            </a:r>
            <a:r>
              <a:rPr lang="en-US" sz="2000" b="1" dirty="0" smtClean="0">
                <a:solidFill>
                  <a:srgbClr val="000000"/>
                </a:solidFill>
              </a:rPr>
              <a:t>; FL + irinotecan; or FL alone </a:t>
            </a:r>
          </a:p>
        </p:txBody>
      </p:sp>
      <p:sp>
        <p:nvSpPr>
          <p:cNvPr id="3" name="Rectangle 2"/>
          <p:cNvSpPr/>
          <p:nvPr/>
        </p:nvSpPr>
        <p:spPr>
          <a:xfrm>
            <a:off x="5653330" y="3245982"/>
            <a:ext cx="3239605" cy="707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58603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8"/>
          <p:cNvGraphicFramePr>
            <a:graphicFrameLocks noGrp="1"/>
          </p:cNvGraphicFramePr>
          <p:nvPr>
            <p:extLst>
              <p:ext uri="{D42A27DB-BD31-4B8C-83A1-F6EECF244321}">
                <p14:modId xmlns:p14="http://schemas.microsoft.com/office/powerpoint/2010/main" val="3245956430"/>
              </p:ext>
            </p:extLst>
          </p:nvPr>
        </p:nvGraphicFramePr>
        <p:xfrm>
          <a:off x="334368" y="895678"/>
          <a:ext cx="8488906" cy="5252639"/>
        </p:xfrm>
        <a:graphic>
          <a:graphicData uri="http://schemas.openxmlformats.org/drawingml/2006/table">
            <a:tbl>
              <a:tblPr/>
              <a:tblGrid>
                <a:gridCol w="2103397"/>
                <a:gridCol w="2054950"/>
                <a:gridCol w="2324340"/>
                <a:gridCol w="2006219"/>
              </a:tblGrid>
              <a:tr h="1295275">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endParaRPr kumimoji="0" lang="en-GB" sz="2000" b="1" i="0" u="none" strike="noStrike" cap="none" normalizeH="0" baseline="0" dirty="0" smtClean="0">
                        <a:ln>
                          <a:noFill/>
                        </a:ln>
                        <a:solidFill>
                          <a:srgbClr val="FFFF00"/>
                        </a:solidFill>
                        <a:effectLst/>
                        <a:latin typeface="Arial" pitchFamily="34" charset="0"/>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Observation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2000" b="1" kern="1200" noProof="0" dirty="0" smtClean="0">
                          <a:solidFill>
                            <a:srgbClr val="FFFF00"/>
                          </a:solidFill>
                          <a:latin typeface="Arial" pitchFamily="34" charset="0"/>
                          <a:ea typeface="+mn-ea"/>
                          <a:cs typeface="Arial" pitchFamily="34" charset="0"/>
                        </a:rPr>
                        <a:t>Bevacizumab Maintenance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HR</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(95% CI)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6814">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TTP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2.9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4.1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chemeClr val="tx1"/>
                          </a:solidFill>
                          <a:latin typeface="Arial" pitchFamily="34" charset="0"/>
                          <a:cs typeface="Arial" pitchFamily="34" charset="0"/>
                        </a:rPr>
                        <a:t>0.74</a:t>
                      </a:r>
                    </a:p>
                    <a:p>
                      <a:pPr algn="ctr"/>
                      <a:r>
                        <a:rPr lang="en-US" sz="2000" b="1" dirty="0" smtClean="0">
                          <a:solidFill>
                            <a:schemeClr val="tx1"/>
                          </a:solidFill>
                          <a:latin typeface="Arial" pitchFamily="34" charset="0"/>
                          <a:cs typeface="Arial" pitchFamily="34" charset="0"/>
                        </a:rPr>
                        <a:t>(0.57-0.95)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5275">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PFS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8.5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9.5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0.75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(0.57-0.94)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5275">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22.8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25.1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0.83</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(0.61-1.12)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8533" name="Title 2"/>
          <p:cNvSpPr txBox="1">
            <a:spLocks/>
          </p:cNvSpPr>
          <p:nvPr/>
        </p:nvSpPr>
        <p:spPr bwMode="gray">
          <a:xfrm>
            <a:off x="0" y="123984"/>
            <a:ext cx="9144000" cy="654050"/>
          </a:xfrm>
          <a:prstGeom prst="rect">
            <a:avLst/>
          </a:prstGeom>
          <a:noFill/>
          <a:ln w="9525">
            <a:noFill/>
            <a:miter lim="800000"/>
            <a:headEnd/>
            <a:tailEnd/>
          </a:ln>
        </p:spPr>
        <p:txBody>
          <a:bodyPr lIns="89602" tIns="44801" rIns="89602" bIns="44801" anchor="b"/>
          <a:lstStyle/>
          <a:p>
            <a:pPr algn="ctr"/>
            <a:r>
              <a:rPr lang="en-US" sz="3200" b="1" dirty="0" smtClean="0">
                <a:solidFill>
                  <a:srgbClr val="FFFF00"/>
                </a:solidFill>
              </a:rPr>
              <a:t>SAKK 41/06 : RESULTS (N = 262)</a:t>
            </a:r>
            <a:endParaRPr lang="en-US" sz="3200" b="1" dirty="0">
              <a:solidFill>
                <a:srgbClr val="FFFF00"/>
              </a:solidFill>
            </a:endParaRPr>
          </a:p>
        </p:txBody>
      </p:sp>
    </p:spTree>
    <p:extLst>
      <p:ext uri="{BB962C8B-B14F-4D97-AF65-F5344CB8AC3E}">
        <p14:creationId xmlns:p14="http://schemas.microsoft.com/office/powerpoint/2010/main" val="3740567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pPr eaLnBrk="1" hangingPunct="1"/>
            <a:r>
              <a:rPr lang="en-US" sz="3200" smtClean="0"/>
              <a:t>KRAS Mutations in Colorectal Cancer</a:t>
            </a:r>
          </a:p>
        </p:txBody>
      </p:sp>
      <p:sp>
        <p:nvSpPr>
          <p:cNvPr id="11267" name="Rectangle 3"/>
          <p:cNvSpPr>
            <a:spLocks noGrp="1" noChangeArrowheads="1"/>
          </p:cNvSpPr>
          <p:nvPr>
            <p:ph type="body" idx="4294967295"/>
          </p:nvPr>
        </p:nvSpPr>
        <p:spPr>
          <a:xfrm>
            <a:off x="5548353" y="1106013"/>
            <a:ext cx="3366004" cy="5181600"/>
          </a:xfrm>
        </p:spPr>
        <p:txBody>
          <a:bodyPr/>
          <a:lstStyle/>
          <a:p>
            <a:pPr eaLnBrk="1" hangingPunct="1">
              <a:spcBef>
                <a:spcPts val="1800"/>
              </a:spcBef>
              <a:defRPr/>
            </a:pPr>
            <a:r>
              <a:rPr lang="en-US" sz="2600" dirty="0" smtClean="0"/>
              <a:t>Oncogene activated by upstream growth factor receptors</a:t>
            </a:r>
          </a:p>
          <a:p>
            <a:pPr eaLnBrk="1" hangingPunct="1">
              <a:spcBef>
                <a:spcPts val="1800"/>
              </a:spcBef>
              <a:defRPr/>
            </a:pPr>
            <a:r>
              <a:rPr lang="en-US" sz="2600" dirty="0" smtClean="0"/>
              <a:t>Colons 12, 13 mutated in 35-40% of CRC, leads to activation</a:t>
            </a:r>
          </a:p>
          <a:p>
            <a:pPr eaLnBrk="1" hangingPunct="1">
              <a:spcBef>
                <a:spcPts val="1800"/>
              </a:spcBef>
              <a:defRPr/>
            </a:pPr>
            <a:r>
              <a:rPr lang="en-US" sz="2600" dirty="0" smtClean="0"/>
              <a:t>Mutation also in codons 61, 146</a:t>
            </a:r>
          </a:p>
          <a:p>
            <a:pPr eaLnBrk="1" hangingPunct="1">
              <a:spcBef>
                <a:spcPts val="1800"/>
              </a:spcBef>
              <a:defRPr/>
            </a:pPr>
            <a:r>
              <a:rPr lang="en-US" sz="2600" dirty="0" smtClean="0"/>
              <a:t>Other forms of RAS: NRAS and HRAS</a:t>
            </a:r>
            <a:endParaRPr lang="en-US" sz="2600" i="1" dirty="0" smtClean="0"/>
          </a:p>
        </p:txBody>
      </p:sp>
      <p:grpSp>
        <p:nvGrpSpPr>
          <p:cNvPr id="44036" name="Group 2"/>
          <p:cNvGrpSpPr>
            <a:grpSpLocks/>
          </p:cNvGrpSpPr>
          <p:nvPr/>
        </p:nvGrpSpPr>
        <p:grpSpPr bwMode="auto">
          <a:xfrm>
            <a:off x="91373" y="1219199"/>
            <a:ext cx="5364499" cy="4809677"/>
            <a:chOff x="336" y="1008"/>
            <a:chExt cx="2891" cy="2636"/>
          </a:xfrm>
        </p:grpSpPr>
        <p:pic>
          <p:nvPicPr>
            <p:cNvPr id="44038" name="Picture 3"/>
            <p:cNvPicPr>
              <a:picLocks noChangeAspect="1" noChangeArrowheads="1"/>
            </p:cNvPicPr>
            <p:nvPr/>
          </p:nvPicPr>
          <p:blipFill>
            <a:blip r:embed="rId3" cstate="print"/>
            <a:srcRect/>
            <a:stretch>
              <a:fillRect/>
            </a:stretch>
          </p:blipFill>
          <p:spPr bwMode="auto">
            <a:xfrm>
              <a:off x="336" y="1008"/>
              <a:ext cx="2892" cy="2637"/>
            </a:xfrm>
            <a:prstGeom prst="rect">
              <a:avLst/>
            </a:prstGeom>
            <a:noFill/>
            <a:ln w="9525">
              <a:noFill/>
              <a:round/>
              <a:headEnd/>
              <a:tailEnd/>
            </a:ln>
          </p:spPr>
        </p:pic>
        <p:sp>
          <p:nvSpPr>
            <p:cNvPr id="44039" name="Text Box 4"/>
            <p:cNvSpPr txBox="1">
              <a:spLocks noChangeArrowheads="1"/>
            </p:cNvSpPr>
            <p:nvPr/>
          </p:nvSpPr>
          <p:spPr bwMode="auto">
            <a:xfrm>
              <a:off x="336" y="1008"/>
              <a:ext cx="2892" cy="2637"/>
            </a:xfrm>
            <a:prstGeom prst="rect">
              <a:avLst/>
            </a:prstGeom>
            <a:noFill/>
            <a:ln w="9525">
              <a:noFill/>
              <a:round/>
              <a:headEnd/>
              <a:tailEnd/>
            </a:ln>
          </p:spPr>
          <p:txBody>
            <a:bodyPr wrap="none" anchor="ctr"/>
            <a:lstStyle/>
            <a:p>
              <a:pPr eaLnBrk="0" fontAlgn="base" hangingPunct="0">
                <a:spcBef>
                  <a:spcPct val="0"/>
                </a:spcBef>
                <a:spcAft>
                  <a:spcPct val="0"/>
                </a:spcAft>
                <a:buClr>
                  <a:srgbClr val="000000"/>
                </a:buClr>
                <a:buSzPct val="100000"/>
                <a:buFont typeface="Times New Roman" pitchFamily="18" charset="0"/>
                <a:buNone/>
              </a:pPr>
              <a:endParaRPr kumimoji="1" lang="en-US">
                <a:solidFill>
                  <a:srgbClr val="3333FF"/>
                </a:solidFill>
                <a:latin typeface="Arial" pitchFamily="34" charset="0"/>
                <a:ea typeface="MS PGothic" pitchFamily="34" charset="-128"/>
              </a:endParaRPr>
            </a:p>
          </p:txBody>
        </p:sp>
      </p:grpSp>
      <p:sp>
        <p:nvSpPr>
          <p:cNvPr id="7" name="Rectangle 41"/>
          <p:cNvSpPr>
            <a:spLocks noChangeArrowheads="1"/>
          </p:cNvSpPr>
          <p:nvPr/>
        </p:nvSpPr>
        <p:spPr bwMode="auto">
          <a:xfrm>
            <a:off x="2959370" y="2377953"/>
            <a:ext cx="677887" cy="556346"/>
          </a:xfrm>
          <a:prstGeom prst="rect">
            <a:avLst/>
          </a:prstGeom>
          <a:noFill/>
          <a:ln w="57150">
            <a:solidFill>
              <a:srgbClr val="FF3300"/>
            </a:solidFill>
            <a:miter lim="800000"/>
            <a:headEnd/>
            <a:tailEnd/>
          </a:ln>
          <a:effectLst>
            <a:prstShdw prst="shdw17" dist="17961" dir="2700000">
              <a:srgbClr val="FF3300">
                <a:gamma/>
                <a:shade val="60000"/>
                <a:invGamma/>
              </a:srgbClr>
            </a:prstShdw>
          </a:effectLst>
        </p:spPr>
        <p:txBody>
          <a:bodyPr wrap="none" anchor="ctr"/>
          <a:lstStyle/>
          <a:p>
            <a:pPr>
              <a:defRPr/>
            </a:pPr>
            <a:endParaRPr lang="en-US" kern="0">
              <a:solidFill>
                <a:sysClr val="windowText" lastClr="000000"/>
              </a:solidFill>
            </a:endParaRPr>
          </a:p>
        </p:txBody>
      </p:sp>
    </p:spTree>
    <p:extLst>
      <p:ext uri="{BB962C8B-B14F-4D97-AF65-F5344CB8AC3E}">
        <p14:creationId xmlns:p14="http://schemas.microsoft.com/office/powerpoint/2010/main" val="38751079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z="3200" dirty="0" smtClean="0"/>
              <a:t>Biologic Predictors of Response to </a:t>
            </a:r>
            <a:br>
              <a:rPr lang="en-US" sz="3200" dirty="0" smtClean="0"/>
            </a:br>
            <a:r>
              <a:rPr lang="en-US" sz="3200" dirty="0" smtClean="0"/>
              <a:t>EGFR-Targeted Agents</a:t>
            </a:r>
          </a:p>
        </p:txBody>
      </p:sp>
      <p:sp>
        <p:nvSpPr>
          <p:cNvPr id="54275" name="Oval 3"/>
          <p:cNvSpPr>
            <a:spLocks noChangeArrowheads="1"/>
          </p:cNvSpPr>
          <p:nvPr/>
        </p:nvSpPr>
        <p:spPr bwMode="ltGray">
          <a:xfrm>
            <a:off x="685800" y="5105400"/>
            <a:ext cx="1447800" cy="533400"/>
          </a:xfrm>
          <a:prstGeom prst="ellipse">
            <a:avLst/>
          </a:prstGeom>
          <a:gradFill rotWithShape="1">
            <a:gsLst>
              <a:gs pos="0">
                <a:srgbClr val="B80000"/>
              </a:gs>
              <a:gs pos="100000">
                <a:srgbClr val="DE0000"/>
              </a:gs>
            </a:gsLst>
            <a:lin ang="5400000" scaled="1"/>
          </a:gradFill>
          <a:ln w="9525">
            <a:noFill/>
            <a:round/>
            <a:headEnd/>
            <a:tailEnd/>
          </a:ln>
        </p:spPr>
        <p:txBody>
          <a:bodyPr wrap="none" anchor="ctr"/>
          <a:lstStyle/>
          <a:p>
            <a:pPr algn="ctr"/>
            <a:r>
              <a:rPr lang="en-US" sz="1400" b="1">
                <a:solidFill>
                  <a:srgbClr val="FFFFFF"/>
                </a:solidFill>
              </a:rPr>
              <a:t>BRAF</a:t>
            </a:r>
          </a:p>
        </p:txBody>
      </p:sp>
      <p:sp>
        <p:nvSpPr>
          <p:cNvPr id="54276" name="Oval 4"/>
          <p:cNvSpPr>
            <a:spLocks noChangeArrowheads="1"/>
          </p:cNvSpPr>
          <p:nvPr/>
        </p:nvSpPr>
        <p:spPr bwMode="ltGray">
          <a:xfrm>
            <a:off x="990600" y="4191000"/>
            <a:ext cx="1447800" cy="533400"/>
          </a:xfrm>
          <a:prstGeom prst="ellipse">
            <a:avLst/>
          </a:prstGeom>
          <a:gradFill rotWithShape="1">
            <a:gsLst>
              <a:gs pos="0">
                <a:srgbClr val="B80000"/>
              </a:gs>
              <a:gs pos="100000">
                <a:srgbClr val="DE0000"/>
              </a:gs>
            </a:gsLst>
            <a:lin ang="5400000" scaled="1"/>
          </a:gradFill>
          <a:ln w="9525">
            <a:noFill/>
            <a:round/>
            <a:headEnd/>
            <a:tailEnd/>
          </a:ln>
        </p:spPr>
        <p:txBody>
          <a:bodyPr wrap="none" anchor="ctr"/>
          <a:lstStyle/>
          <a:p>
            <a:pPr algn="ctr"/>
            <a:r>
              <a:rPr lang="en-US" sz="1400" b="1">
                <a:solidFill>
                  <a:srgbClr val="FFFFFF"/>
                </a:solidFill>
              </a:rPr>
              <a:t>KRAS</a:t>
            </a:r>
          </a:p>
        </p:txBody>
      </p:sp>
      <p:sp>
        <p:nvSpPr>
          <p:cNvPr id="54278" name="Oval 6"/>
          <p:cNvSpPr>
            <a:spLocks noChangeArrowheads="1"/>
          </p:cNvSpPr>
          <p:nvPr/>
        </p:nvSpPr>
        <p:spPr bwMode="auto">
          <a:xfrm>
            <a:off x="4114800" y="4114800"/>
            <a:ext cx="1143000" cy="609600"/>
          </a:xfrm>
          <a:prstGeom prst="ellipse">
            <a:avLst/>
          </a:prstGeom>
          <a:gradFill rotWithShape="1">
            <a:gsLst>
              <a:gs pos="0">
                <a:srgbClr val="EBE600"/>
              </a:gs>
              <a:gs pos="100000">
                <a:srgbClr val="FFFF66"/>
              </a:gs>
            </a:gsLst>
            <a:lin ang="5400000" scaled="1"/>
          </a:gradFill>
          <a:ln w="9525">
            <a:noFill/>
            <a:round/>
            <a:headEnd/>
            <a:tailEnd/>
          </a:ln>
        </p:spPr>
        <p:txBody>
          <a:bodyPr wrap="none" anchor="ctr"/>
          <a:lstStyle/>
          <a:p>
            <a:pPr algn="ctr"/>
            <a:r>
              <a:rPr lang="en-US" sz="1600" b="1">
                <a:solidFill>
                  <a:srgbClr val="000000"/>
                </a:solidFill>
              </a:rPr>
              <a:t>PI3K</a:t>
            </a:r>
          </a:p>
        </p:txBody>
      </p:sp>
      <p:sp>
        <p:nvSpPr>
          <p:cNvPr id="54279" name="Oval 7"/>
          <p:cNvSpPr>
            <a:spLocks noChangeArrowheads="1"/>
          </p:cNvSpPr>
          <p:nvPr/>
        </p:nvSpPr>
        <p:spPr bwMode="ltGray">
          <a:xfrm>
            <a:off x="6934200" y="4191000"/>
            <a:ext cx="1143000" cy="609600"/>
          </a:xfrm>
          <a:prstGeom prst="ellipse">
            <a:avLst/>
          </a:prstGeom>
          <a:gradFill rotWithShape="1">
            <a:gsLst>
              <a:gs pos="0">
                <a:srgbClr val="B80000"/>
              </a:gs>
              <a:gs pos="100000">
                <a:srgbClr val="DE0000"/>
              </a:gs>
            </a:gsLst>
            <a:lin ang="5400000" scaled="1"/>
          </a:gradFill>
          <a:ln w="9525">
            <a:noFill/>
            <a:round/>
            <a:headEnd/>
            <a:tailEnd/>
          </a:ln>
        </p:spPr>
        <p:txBody>
          <a:bodyPr wrap="none" anchor="ctr"/>
          <a:lstStyle/>
          <a:p>
            <a:pPr algn="ctr"/>
            <a:r>
              <a:rPr lang="en-US" sz="1400" b="1">
                <a:solidFill>
                  <a:srgbClr val="FFFFFF"/>
                </a:solidFill>
              </a:rPr>
              <a:t>PTEN</a:t>
            </a:r>
          </a:p>
        </p:txBody>
      </p:sp>
      <p:sp>
        <p:nvSpPr>
          <p:cNvPr id="54280" name="Oval 8"/>
          <p:cNvSpPr>
            <a:spLocks noChangeArrowheads="1"/>
          </p:cNvSpPr>
          <p:nvPr/>
        </p:nvSpPr>
        <p:spPr bwMode="auto">
          <a:xfrm>
            <a:off x="3657600" y="2362200"/>
            <a:ext cx="838200" cy="1600200"/>
          </a:xfrm>
          <a:prstGeom prst="ellipse">
            <a:avLst/>
          </a:prstGeom>
          <a:gradFill rotWithShape="1">
            <a:gsLst>
              <a:gs pos="0">
                <a:srgbClr val="EBE600"/>
              </a:gs>
              <a:gs pos="100000">
                <a:srgbClr val="FFFF66"/>
              </a:gs>
            </a:gsLst>
            <a:lin ang="5400000" scaled="1"/>
          </a:gradFill>
          <a:ln w="9525">
            <a:noFill/>
            <a:round/>
            <a:headEnd/>
            <a:tailEnd/>
          </a:ln>
        </p:spPr>
        <p:txBody>
          <a:bodyPr wrap="none" anchor="ctr"/>
          <a:lstStyle/>
          <a:p>
            <a:pPr algn="ctr"/>
            <a:r>
              <a:rPr lang="en-US" sz="1600" b="1">
                <a:solidFill>
                  <a:srgbClr val="000000"/>
                </a:solidFill>
              </a:rPr>
              <a:t>EGFR</a:t>
            </a:r>
          </a:p>
        </p:txBody>
      </p:sp>
      <p:sp>
        <p:nvSpPr>
          <p:cNvPr id="54281" name="Arc 9"/>
          <p:cNvSpPr>
            <a:spLocks/>
          </p:cNvSpPr>
          <p:nvPr/>
        </p:nvSpPr>
        <p:spPr bwMode="auto">
          <a:xfrm rot="2749550">
            <a:off x="5971822" y="4067175"/>
            <a:ext cx="914400" cy="914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tx1"/>
            </a:solidFill>
            <a:round/>
            <a:headEnd type="triangle" w="lg" len="lg"/>
            <a:tailEnd/>
          </a:ln>
        </p:spPr>
        <p:txBody>
          <a:bodyPr wrap="none" anchor="ctr"/>
          <a:lstStyle/>
          <a:p>
            <a:endParaRPr lang="en-US"/>
          </a:p>
        </p:txBody>
      </p:sp>
      <p:sp>
        <p:nvSpPr>
          <p:cNvPr id="54282" name="Arc 10"/>
          <p:cNvSpPr>
            <a:spLocks/>
          </p:cNvSpPr>
          <p:nvPr/>
        </p:nvSpPr>
        <p:spPr bwMode="auto">
          <a:xfrm rot="-8420825">
            <a:off x="5209822" y="4071938"/>
            <a:ext cx="914400" cy="914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tx1"/>
            </a:solidFill>
            <a:round/>
            <a:headEnd type="triangle" w="lg" len="lg"/>
            <a:tailEnd/>
          </a:ln>
        </p:spPr>
        <p:txBody>
          <a:bodyPr wrap="none" anchor="ctr"/>
          <a:lstStyle/>
          <a:p>
            <a:endParaRPr lang="en-US"/>
          </a:p>
        </p:txBody>
      </p:sp>
      <p:sp>
        <p:nvSpPr>
          <p:cNvPr id="54283" name="Line 11"/>
          <p:cNvSpPr>
            <a:spLocks noChangeShapeType="1"/>
          </p:cNvSpPr>
          <p:nvPr/>
        </p:nvSpPr>
        <p:spPr bwMode="auto">
          <a:xfrm>
            <a:off x="2438400" y="4419600"/>
            <a:ext cx="1676400" cy="0"/>
          </a:xfrm>
          <a:prstGeom prst="line">
            <a:avLst/>
          </a:prstGeom>
          <a:noFill/>
          <a:ln w="38100" cap="rnd">
            <a:solidFill>
              <a:schemeClr val="tx1"/>
            </a:solidFill>
            <a:prstDash val="sysDot"/>
            <a:round/>
            <a:headEnd type="triangle" w="lg" len="lg"/>
            <a:tailEnd type="triangle" w="lg" len="lg"/>
          </a:ln>
        </p:spPr>
        <p:txBody>
          <a:bodyPr/>
          <a:lstStyle/>
          <a:p>
            <a:endParaRPr lang="en-US"/>
          </a:p>
        </p:txBody>
      </p:sp>
      <p:sp>
        <p:nvSpPr>
          <p:cNvPr id="54284" name="Line 12"/>
          <p:cNvSpPr>
            <a:spLocks noChangeShapeType="1"/>
          </p:cNvSpPr>
          <p:nvPr/>
        </p:nvSpPr>
        <p:spPr bwMode="auto">
          <a:xfrm>
            <a:off x="0" y="6400800"/>
            <a:ext cx="9144000" cy="0"/>
          </a:xfrm>
          <a:prstGeom prst="line">
            <a:avLst/>
          </a:prstGeom>
          <a:noFill/>
          <a:ln w="76200">
            <a:solidFill>
              <a:schemeClr val="tx1"/>
            </a:solidFill>
            <a:round/>
            <a:headEnd/>
            <a:tailEnd/>
          </a:ln>
        </p:spPr>
        <p:txBody>
          <a:bodyPr/>
          <a:lstStyle/>
          <a:p>
            <a:endParaRPr lang="en-US"/>
          </a:p>
        </p:txBody>
      </p:sp>
      <p:sp>
        <p:nvSpPr>
          <p:cNvPr id="54285" name="Text Box 13"/>
          <p:cNvSpPr txBox="1">
            <a:spLocks noChangeArrowheads="1"/>
          </p:cNvSpPr>
          <p:nvPr/>
        </p:nvSpPr>
        <p:spPr bwMode="auto">
          <a:xfrm>
            <a:off x="5743222" y="3700466"/>
            <a:ext cx="762000" cy="369332"/>
          </a:xfrm>
          <a:prstGeom prst="rect">
            <a:avLst/>
          </a:prstGeom>
          <a:noFill/>
          <a:ln w="9525">
            <a:noFill/>
            <a:miter lim="800000"/>
            <a:headEnd/>
            <a:tailEnd/>
          </a:ln>
        </p:spPr>
        <p:txBody>
          <a:bodyPr>
            <a:spAutoFit/>
          </a:bodyPr>
          <a:lstStyle/>
          <a:p>
            <a:pPr>
              <a:spcBef>
                <a:spcPct val="50000"/>
              </a:spcBef>
            </a:pPr>
            <a:r>
              <a:rPr lang="en-US">
                <a:solidFill>
                  <a:srgbClr val="FFFFFF"/>
                </a:solidFill>
              </a:rPr>
              <a:t>PIP</a:t>
            </a:r>
            <a:r>
              <a:rPr lang="en-US" baseline="-25000">
                <a:solidFill>
                  <a:srgbClr val="FFFFFF"/>
                </a:solidFill>
              </a:rPr>
              <a:t>1</a:t>
            </a:r>
          </a:p>
        </p:txBody>
      </p:sp>
      <p:sp>
        <p:nvSpPr>
          <p:cNvPr id="54286" name="Text Box 14"/>
          <p:cNvSpPr txBox="1">
            <a:spLocks noChangeArrowheads="1"/>
          </p:cNvSpPr>
          <p:nvPr/>
        </p:nvSpPr>
        <p:spPr bwMode="auto">
          <a:xfrm>
            <a:off x="5791200" y="5048257"/>
            <a:ext cx="762000" cy="369332"/>
          </a:xfrm>
          <a:prstGeom prst="rect">
            <a:avLst/>
          </a:prstGeom>
          <a:noFill/>
          <a:ln w="9525">
            <a:noFill/>
            <a:miter lim="800000"/>
            <a:headEnd/>
            <a:tailEnd/>
          </a:ln>
        </p:spPr>
        <p:txBody>
          <a:bodyPr>
            <a:spAutoFit/>
          </a:bodyPr>
          <a:lstStyle/>
          <a:p>
            <a:pPr>
              <a:spcBef>
                <a:spcPct val="50000"/>
              </a:spcBef>
            </a:pPr>
            <a:r>
              <a:rPr lang="en-US">
                <a:solidFill>
                  <a:srgbClr val="FFFFFF"/>
                </a:solidFill>
              </a:rPr>
              <a:t>PIP</a:t>
            </a:r>
            <a:r>
              <a:rPr lang="en-US" baseline="-25000">
                <a:solidFill>
                  <a:srgbClr val="FFFFFF"/>
                </a:solidFill>
              </a:rPr>
              <a:t>3</a:t>
            </a:r>
          </a:p>
        </p:txBody>
      </p:sp>
      <p:sp>
        <p:nvSpPr>
          <p:cNvPr id="54287" name="Line 15"/>
          <p:cNvSpPr>
            <a:spLocks noChangeShapeType="1"/>
          </p:cNvSpPr>
          <p:nvPr/>
        </p:nvSpPr>
        <p:spPr bwMode="auto">
          <a:xfrm flipH="1">
            <a:off x="1752600" y="3314700"/>
            <a:ext cx="1905000" cy="876300"/>
          </a:xfrm>
          <a:prstGeom prst="line">
            <a:avLst/>
          </a:prstGeom>
          <a:noFill/>
          <a:ln w="19050">
            <a:solidFill>
              <a:schemeClr val="tx1"/>
            </a:solidFill>
            <a:round/>
            <a:headEnd/>
            <a:tailEnd type="triangle" w="lg" len="lg"/>
          </a:ln>
        </p:spPr>
        <p:txBody>
          <a:bodyPr/>
          <a:lstStyle/>
          <a:p>
            <a:endParaRPr lang="en-US"/>
          </a:p>
        </p:txBody>
      </p:sp>
      <p:sp>
        <p:nvSpPr>
          <p:cNvPr id="54288" name="Freeform 16"/>
          <p:cNvSpPr>
            <a:spLocks/>
          </p:cNvSpPr>
          <p:nvPr/>
        </p:nvSpPr>
        <p:spPr bwMode="auto">
          <a:xfrm>
            <a:off x="4480282" y="3162300"/>
            <a:ext cx="159455" cy="952500"/>
          </a:xfrm>
          <a:custGeom>
            <a:avLst/>
            <a:gdLst>
              <a:gd name="T0" fmla="*/ 0 w 101"/>
              <a:gd name="T1" fmla="*/ 0 h 600"/>
              <a:gd name="T2" fmla="*/ 2147483647 w 101"/>
              <a:gd name="T3" fmla="*/ 2147483647 h 600"/>
              <a:gd name="T4" fmla="*/ 0 60000 65536"/>
              <a:gd name="T5" fmla="*/ 0 60000 65536"/>
              <a:gd name="T6" fmla="*/ 0 w 101"/>
              <a:gd name="T7" fmla="*/ 0 h 600"/>
              <a:gd name="T8" fmla="*/ 101 w 101"/>
              <a:gd name="T9" fmla="*/ 600 h 600"/>
            </a:gdLst>
            <a:ahLst/>
            <a:cxnLst>
              <a:cxn ang="T4">
                <a:pos x="T0" y="T1"/>
              </a:cxn>
              <a:cxn ang="T5">
                <a:pos x="T2" y="T3"/>
              </a:cxn>
            </a:cxnLst>
            <a:rect l="T6" t="T7" r="T8" b="T9"/>
            <a:pathLst>
              <a:path w="101" h="600">
                <a:moveTo>
                  <a:pt x="0" y="0"/>
                </a:moveTo>
                <a:lnTo>
                  <a:pt x="101" y="600"/>
                </a:lnTo>
              </a:path>
            </a:pathLst>
          </a:custGeom>
          <a:noFill/>
          <a:ln w="19050">
            <a:solidFill>
              <a:schemeClr val="tx1"/>
            </a:solidFill>
            <a:round/>
            <a:headEnd/>
            <a:tailEnd type="triangle" w="lg" len="lg"/>
          </a:ln>
        </p:spPr>
        <p:txBody>
          <a:bodyPr/>
          <a:lstStyle/>
          <a:p>
            <a:endParaRPr lang="en-US"/>
          </a:p>
        </p:txBody>
      </p:sp>
      <p:sp>
        <p:nvSpPr>
          <p:cNvPr id="54289" name="Line 17"/>
          <p:cNvSpPr>
            <a:spLocks noChangeShapeType="1"/>
          </p:cNvSpPr>
          <p:nvPr/>
        </p:nvSpPr>
        <p:spPr bwMode="auto">
          <a:xfrm flipH="1">
            <a:off x="1389948" y="4724400"/>
            <a:ext cx="242711" cy="361950"/>
          </a:xfrm>
          <a:prstGeom prst="line">
            <a:avLst/>
          </a:prstGeom>
          <a:noFill/>
          <a:ln w="19050">
            <a:solidFill>
              <a:schemeClr val="tx1"/>
            </a:solidFill>
            <a:round/>
            <a:headEnd/>
            <a:tailEnd type="triangle" w="lg" len="lg"/>
          </a:ln>
        </p:spPr>
        <p:txBody>
          <a:bodyPr/>
          <a:lstStyle/>
          <a:p>
            <a:endParaRPr lang="en-US"/>
          </a:p>
        </p:txBody>
      </p:sp>
      <p:sp>
        <p:nvSpPr>
          <p:cNvPr id="54290" name="Line 18"/>
          <p:cNvSpPr>
            <a:spLocks noChangeShapeType="1"/>
          </p:cNvSpPr>
          <p:nvPr/>
        </p:nvSpPr>
        <p:spPr bwMode="auto">
          <a:xfrm>
            <a:off x="1371600" y="5638807"/>
            <a:ext cx="0" cy="600075"/>
          </a:xfrm>
          <a:prstGeom prst="line">
            <a:avLst/>
          </a:prstGeom>
          <a:noFill/>
          <a:ln w="19050">
            <a:solidFill>
              <a:schemeClr val="tx1"/>
            </a:solidFill>
            <a:round/>
            <a:headEnd/>
            <a:tailEnd type="triangle" w="lg" len="lg"/>
          </a:ln>
        </p:spPr>
        <p:txBody>
          <a:bodyPr/>
          <a:lstStyle/>
          <a:p>
            <a:endParaRPr lang="en-US"/>
          </a:p>
        </p:txBody>
      </p:sp>
      <p:sp>
        <p:nvSpPr>
          <p:cNvPr id="54291" name="Text Box 19"/>
          <p:cNvSpPr txBox="1">
            <a:spLocks noChangeArrowheads="1"/>
          </p:cNvSpPr>
          <p:nvPr/>
        </p:nvSpPr>
        <p:spPr bwMode="auto">
          <a:xfrm>
            <a:off x="3048000" y="5867407"/>
            <a:ext cx="3048000" cy="366713"/>
          </a:xfrm>
          <a:prstGeom prst="rect">
            <a:avLst/>
          </a:prstGeom>
          <a:noFill/>
          <a:ln w="9525">
            <a:noFill/>
            <a:miter lim="800000"/>
            <a:headEnd/>
            <a:tailEnd/>
          </a:ln>
        </p:spPr>
        <p:txBody>
          <a:bodyPr lIns="0" tIns="0" rIns="0" bIns="0" anchor="b"/>
          <a:lstStyle/>
          <a:p>
            <a:pPr algn="ctr">
              <a:spcBef>
                <a:spcPct val="50000"/>
              </a:spcBef>
            </a:pPr>
            <a:r>
              <a:rPr lang="en-US">
                <a:solidFill>
                  <a:srgbClr val="FFFFFF"/>
                </a:solidFill>
              </a:rPr>
              <a:t>Signaling to the nucleus</a:t>
            </a:r>
          </a:p>
        </p:txBody>
      </p:sp>
      <p:sp>
        <p:nvSpPr>
          <p:cNvPr id="54293" name="Text Box 21"/>
          <p:cNvSpPr txBox="1">
            <a:spLocks noChangeArrowheads="1"/>
          </p:cNvSpPr>
          <p:nvPr/>
        </p:nvSpPr>
        <p:spPr bwMode="auto">
          <a:xfrm>
            <a:off x="2133600" y="5029200"/>
            <a:ext cx="2362200" cy="738188"/>
          </a:xfrm>
          <a:prstGeom prst="rect">
            <a:avLst/>
          </a:prstGeom>
          <a:noFill/>
          <a:ln w="9525">
            <a:noFill/>
            <a:miter lim="800000"/>
            <a:headEnd/>
            <a:tailEnd/>
          </a:ln>
        </p:spPr>
        <p:txBody>
          <a:bodyPr>
            <a:spAutoFit/>
          </a:bodyPr>
          <a:lstStyle/>
          <a:p>
            <a:pPr>
              <a:spcBef>
                <a:spcPct val="50000"/>
              </a:spcBef>
            </a:pPr>
            <a:r>
              <a:rPr lang="en-US" sz="1400" b="1">
                <a:solidFill>
                  <a:srgbClr val="FFFFFF"/>
                </a:solidFill>
              </a:rPr>
              <a:t>Mutant BRAF → decreased response to EGFR-targeted agents</a:t>
            </a:r>
            <a:endParaRPr lang="en-US" b="1">
              <a:solidFill>
                <a:srgbClr val="FFFFFF"/>
              </a:solidFill>
            </a:endParaRPr>
          </a:p>
        </p:txBody>
      </p:sp>
      <p:sp>
        <p:nvSpPr>
          <p:cNvPr id="54294" name="Text Box 22"/>
          <p:cNvSpPr txBox="1">
            <a:spLocks noChangeArrowheads="1"/>
          </p:cNvSpPr>
          <p:nvPr/>
        </p:nvSpPr>
        <p:spPr bwMode="auto">
          <a:xfrm>
            <a:off x="6781800" y="4876800"/>
            <a:ext cx="2286000" cy="738188"/>
          </a:xfrm>
          <a:prstGeom prst="rect">
            <a:avLst/>
          </a:prstGeom>
          <a:noFill/>
          <a:ln w="9525">
            <a:noFill/>
            <a:miter lim="800000"/>
            <a:headEnd/>
            <a:tailEnd/>
          </a:ln>
        </p:spPr>
        <p:txBody>
          <a:bodyPr>
            <a:spAutoFit/>
          </a:bodyPr>
          <a:lstStyle/>
          <a:p>
            <a:pPr>
              <a:spcBef>
                <a:spcPct val="50000"/>
              </a:spcBef>
            </a:pPr>
            <a:r>
              <a:rPr lang="en-US" sz="1400" b="1">
                <a:solidFill>
                  <a:srgbClr val="FFFFFF"/>
                </a:solidFill>
              </a:rPr>
              <a:t>PTEN loss of expression → decreased response to EGFR-targeted agents</a:t>
            </a:r>
            <a:endParaRPr lang="en-US" b="1">
              <a:solidFill>
                <a:srgbClr val="FFFFFF"/>
              </a:solidFill>
            </a:endParaRPr>
          </a:p>
        </p:txBody>
      </p:sp>
      <p:sp>
        <p:nvSpPr>
          <p:cNvPr id="54295" name="Line 23"/>
          <p:cNvSpPr>
            <a:spLocks noChangeShapeType="1"/>
          </p:cNvSpPr>
          <p:nvPr/>
        </p:nvSpPr>
        <p:spPr bwMode="auto">
          <a:xfrm>
            <a:off x="6096000" y="5410200"/>
            <a:ext cx="0" cy="838200"/>
          </a:xfrm>
          <a:prstGeom prst="line">
            <a:avLst/>
          </a:prstGeom>
          <a:noFill/>
          <a:ln w="19050">
            <a:solidFill>
              <a:schemeClr val="tx1"/>
            </a:solidFill>
            <a:round/>
            <a:headEnd/>
            <a:tailEnd type="triangle" w="lg" len="lg"/>
          </a:ln>
        </p:spPr>
        <p:txBody>
          <a:bodyPr/>
          <a:lstStyle/>
          <a:p>
            <a:endParaRPr lang="en-US"/>
          </a:p>
        </p:txBody>
      </p:sp>
      <p:pic>
        <p:nvPicPr>
          <p:cNvPr id="54296" name="Picture 24" descr="simple cell membrane"/>
          <p:cNvPicPr>
            <a:picLocks noChangeAspect="1" noChangeArrowheads="1"/>
          </p:cNvPicPr>
          <p:nvPr/>
        </p:nvPicPr>
        <p:blipFill rotWithShape="1">
          <a:blip r:embed="rId3" cstate="print"/>
          <a:srcRect l="1600" r="2399"/>
          <a:stretch/>
        </p:blipFill>
        <p:spPr bwMode="auto">
          <a:xfrm>
            <a:off x="0" y="2914650"/>
            <a:ext cx="9144000" cy="1581150"/>
          </a:xfrm>
          <a:prstGeom prst="rect">
            <a:avLst/>
          </a:prstGeom>
          <a:noFill/>
          <a:ln w="9525">
            <a:noFill/>
            <a:miter lim="800000"/>
            <a:headEnd/>
            <a:tailEnd/>
          </a:ln>
        </p:spPr>
      </p:pic>
      <p:sp>
        <p:nvSpPr>
          <p:cNvPr id="54297" name="AutoShape 25"/>
          <p:cNvSpPr>
            <a:spLocks noChangeArrowheads="1"/>
          </p:cNvSpPr>
          <p:nvPr/>
        </p:nvSpPr>
        <p:spPr bwMode="auto">
          <a:xfrm>
            <a:off x="129823" y="3276607"/>
            <a:ext cx="2384778" cy="817563"/>
          </a:xfrm>
          <a:prstGeom prst="roundRect">
            <a:avLst>
              <a:gd name="adj" fmla="val 16667"/>
            </a:avLst>
          </a:prstGeom>
          <a:solidFill>
            <a:schemeClr val="bg2">
              <a:alpha val="94901"/>
            </a:schemeClr>
          </a:solidFill>
          <a:ln w="9525">
            <a:noFill/>
            <a:round/>
            <a:headEnd/>
            <a:tailEnd/>
          </a:ln>
        </p:spPr>
        <p:txBody>
          <a:bodyPr>
            <a:spAutoFit/>
          </a:bodyPr>
          <a:lstStyle/>
          <a:p>
            <a:pPr>
              <a:spcBef>
                <a:spcPct val="50000"/>
              </a:spcBef>
            </a:pPr>
            <a:r>
              <a:rPr lang="en-US" sz="1400" b="1" dirty="0">
                <a:solidFill>
                  <a:srgbClr val="000066"/>
                </a:solidFill>
              </a:rPr>
              <a:t>Mutant KRAS → decreased response to EGFR-targeted agents</a:t>
            </a:r>
            <a:endParaRPr lang="en-US" dirty="0">
              <a:solidFill>
                <a:srgbClr val="000066"/>
              </a:solidFill>
            </a:endParaRPr>
          </a:p>
        </p:txBody>
      </p:sp>
    </p:spTree>
    <p:extLst>
      <p:ext uri="{BB962C8B-B14F-4D97-AF65-F5344CB8AC3E}">
        <p14:creationId xmlns:p14="http://schemas.microsoft.com/office/powerpoint/2010/main" val="4577778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Rectangle 3"/>
          <p:cNvSpPr>
            <a:spLocks noGrp="1" noChangeArrowheads="1"/>
          </p:cNvSpPr>
          <p:nvPr>
            <p:ph idx="1"/>
          </p:nvPr>
        </p:nvSpPr>
        <p:spPr>
          <a:xfrm>
            <a:off x="692151" y="4162425"/>
            <a:ext cx="7618413" cy="2228850"/>
          </a:xfrm>
        </p:spPr>
        <p:txBody>
          <a:bodyPr/>
          <a:lstStyle/>
          <a:p>
            <a:pPr>
              <a:spcBef>
                <a:spcPts val="600"/>
              </a:spcBef>
              <a:buClr>
                <a:schemeClr val="tx1"/>
              </a:buClr>
            </a:pPr>
            <a:r>
              <a:rPr lang="en-US" altLang="ja-JP" sz="1800" b="1" dirty="0" smtClean="0"/>
              <a:t>Primary endpoint</a:t>
            </a:r>
            <a:r>
              <a:rPr lang="en-US" altLang="ja-JP" sz="1800" dirty="0" smtClean="0"/>
              <a:t>: PFS by KRAS status</a:t>
            </a:r>
          </a:p>
          <a:p>
            <a:pPr>
              <a:spcBef>
                <a:spcPts val="600"/>
              </a:spcBef>
              <a:buClr>
                <a:schemeClr val="tx1"/>
              </a:buClr>
            </a:pPr>
            <a:r>
              <a:rPr lang="en-US" altLang="ja-JP" sz="1800" b="1" dirty="0" smtClean="0"/>
              <a:t>Secondary endpoints</a:t>
            </a:r>
            <a:r>
              <a:rPr lang="en-US" altLang="ja-JP" sz="1800" dirty="0" smtClean="0"/>
              <a:t>: </a:t>
            </a:r>
            <a:r>
              <a:rPr lang="en-US" sz="1800" dirty="0" smtClean="0"/>
              <a:t>OS, ORR, duration of response, time to response, safety, and patient-reported outcomes</a:t>
            </a:r>
          </a:p>
          <a:p>
            <a:pPr>
              <a:spcBef>
                <a:spcPts val="600"/>
              </a:spcBef>
              <a:buClr>
                <a:schemeClr val="tx1"/>
              </a:buClr>
            </a:pPr>
            <a:r>
              <a:rPr lang="en-US" sz="1800" dirty="0" smtClean="0"/>
              <a:t>Study population</a:t>
            </a:r>
          </a:p>
          <a:p>
            <a:pPr lvl="1">
              <a:spcBef>
                <a:spcPct val="0"/>
              </a:spcBef>
            </a:pPr>
            <a:r>
              <a:rPr lang="en-US" sz="1600" dirty="0" smtClean="0"/>
              <a:t>Originally designed to study the overall population</a:t>
            </a:r>
          </a:p>
          <a:p>
            <a:pPr lvl="2">
              <a:buClr>
                <a:schemeClr val="tx1"/>
              </a:buClr>
            </a:pPr>
            <a:r>
              <a:rPr lang="en-US" sz="1400" dirty="0" smtClean="0"/>
              <a:t>Design amended to analyze outcomes regarding the presence or absence of KRAS mutations</a:t>
            </a:r>
          </a:p>
          <a:p>
            <a:pPr lvl="2">
              <a:buClr>
                <a:schemeClr val="tx1"/>
              </a:buClr>
            </a:pPr>
            <a:r>
              <a:rPr lang="en-US" sz="1400" dirty="0" smtClean="0"/>
              <a:t>Tumor KRAS status not ascertained in all patients (&lt;10%)</a:t>
            </a:r>
          </a:p>
        </p:txBody>
      </p:sp>
      <p:sp>
        <p:nvSpPr>
          <p:cNvPr id="314373" name="Title 13"/>
          <p:cNvSpPr>
            <a:spLocks noGrp="1"/>
          </p:cNvSpPr>
          <p:nvPr>
            <p:ph type="title"/>
          </p:nvPr>
        </p:nvSpPr>
        <p:spPr>
          <a:xfrm>
            <a:off x="801689" y="343468"/>
            <a:ext cx="7540625" cy="1120775"/>
          </a:xfrm>
        </p:spPr>
        <p:txBody>
          <a:bodyPr/>
          <a:lstStyle/>
          <a:p>
            <a:r>
              <a:rPr lang="en-US" dirty="0" smtClean="0"/>
              <a:t>PRIME </a:t>
            </a:r>
            <a:r>
              <a:rPr lang="en-US" dirty="0"/>
              <a:t>('203): Phase III Trial of </a:t>
            </a:r>
            <a:r>
              <a:rPr lang="en-US" dirty="0" smtClean="0"/>
              <a:t/>
            </a:r>
            <a:br>
              <a:rPr lang="en-US" dirty="0" smtClean="0"/>
            </a:br>
            <a:r>
              <a:rPr lang="en-US" dirty="0" smtClean="0"/>
              <a:t>First-line FOLFOX ± Panitumumab</a:t>
            </a:r>
          </a:p>
        </p:txBody>
      </p:sp>
      <p:grpSp>
        <p:nvGrpSpPr>
          <p:cNvPr id="2" name="Group 20"/>
          <p:cNvGrpSpPr>
            <a:grpSpLocks/>
          </p:cNvGrpSpPr>
          <p:nvPr/>
        </p:nvGrpSpPr>
        <p:grpSpPr bwMode="auto">
          <a:xfrm>
            <a:off x="3537597" y="2097083"/>
            <a:ext cx="4526903" cy="2217742"/>
            <a:chOff x="3537597" y="2097089"/>
            <a:chExt cx="4526903" cy="2217772"/>
          </a:xfrm>
        </p:grpSpPr>
        <p:sp>
          <p:nvSpPr>
            <p:cNvPr id="153605" name="AutoShape 10"/>
            <p:cNvSpPr>
              <a:spLocks noChangeArrowheads="1"/>
            </p:cNvSpPr>
            <p:nvPr/>
          </p:nvSpPr>
          <p:spPr bwMode="gray">
            <a:xfrm>
              <a:off x="6007100" y="3126141"/>
              <a:ext cx="2057400" cy="1188720"/>
            </a:xfrm>
            <a:prstGeom prst="rect">
              <a:avLst/>
            </a:prstGeom>
            <a:solidFill>
              <a:schemeClr val="bg2">
                <a:lumMod val="65000"/>
                <a:lumOff val="35000"/>
              </a:schemeClr>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algn="ctr" defTabSz="1152525" eaLnBrk="0" hangingPunct="0">
                <a:defRPr/>
              </a:pPr>
              <a:r>
                <a:rPr lang="en-US" b="1" dirty="0">
                  <a:solidFill>
                    <a:srgbClr val="FFFFFF"/>
                  </a:solidFill>
                  <a:effectLst>
                    <a:outerShdw blurRad="38100" dist="38100" dir="2700000" algn="tl">
                      <a:srgbClr val="000000">
                        <a:alpha val="43137"/>
                      </a:srgbClr>
                    </a:outerShdw>
                  </a:effectLst>
                </a:rPr>
                <a:t>FOLFOX</a:t>
              </a:r>
              <a:br>
                <a:rPr lang="en-US" b="1" dirty="0">
                  <a:solidFill>
                    <a:srgbClr val="FFFFFF"/>
                  </a:solidFill>
                  <a:effectLst>
                    <a:outerShdw blurRad="38100" dist="38100" dir="2700000" algn="tl">
                      <a:srgbClr val="000000">
                        <a:alpha val="43137"/>
                      </a:srgbClr>
                    </a:outerShdw>
                  </a:effectLst>
                </a:rPr>
              </a:br>
              <a:r>
                <a:rPr lang="en-US" b="1" dirty="0">
                  <a:solidFill>
                    <a:srgbClr val="FFFFFF"/>
                  </a:solidFill>
                  <a:effectLst>
                    <a:outerShdw blurRad="38100" dist="38100" dir="2700000" algn="tl">
                      <a:srgbClr val="000000">
                        <a:alpha val="43137"/>
                      </a:srgbClr>
                    </a:outerShdw>
                  </a:effectLst>
                </a:rPr>
                <a:t>+ panitumumab </a:t>
              </a:r>
              <a:br>
                <a:rPr lang="en-US" b="1" dirty="0">
                  <a:solidFill>
                    <a:srgbClr val="FFFFFF"/>
                  </a:solidFill>
                  <a:effectLst>
                    <a:outerShdw blurRad="38100" dist="38100" dir="2700000" algn="tl">
                      <a:srgbClr val="000000">
                        <a:alpha val="43137"/>
                      </a:srgbClr>
                    </a:outerShdw>
                  </a:effectLst>
                </a:rPr>
              </a:br>
              <a:r>
                <a:rPr lang="en-US" b="1" dirty="0">
                  <a:solidFill>
                    <a:srgbClr val="FFFFFF"/>
                  </a:solidFill>
                  <a:effectLst>
                    <a:outerShdw blurRad="38100" dist="38100" dir="2700000" algn="tl">
                      <a:srgbClr val="000000">
                        <a:alpha val="43137"/>
                      </a:srgbClr>
                    </a:outerShdw>
                  </a:effectLst>
                </a:rPr>
                <a:t>q2w</a:t>
              </a:r>
            </a:p>
            <a:p>
              <a:pPr algn="ctr" defTabSz="1152525" eaLnBrk="0" hangingPunct="0">
                <a:defRPr/>
              </a:pPr>
              <a:r>
                <a:rPr lang="en-US" b="1" dirty="0" smtClean="0">
                  <a:solidFill>
                    <a:srgbClr val="FFFFFF"/>
                  </a:solidFill>
                  <a:effectLst>
                    <a:outerShdw blurRad="38100" dist="38100" dir="2700000" algn="tl">
                      <a:srgbClr val="000000">
                        <a:alpha val="43137"/>
                      </a:srgbClr>
                    </a:outerShdw>
                  </a:effectLst>
                </a:rPr>
                <a:t>(N=593</a:t>
              </a:r>
              <a:r>
                <a:rPr lang="en-US" b="1" dirty="0">
                  <a:solidFill>
                    <a:srgbClr val="FFFFFF"/>
                  </a:solidFill>
                  <a:effectLst>
                    <a:outerShdw blurRad="38100" dist="38100" dir="2700000" algn="tl">
                      <a:srgbClr val="000000">
                        <a:alpha val="43137"/>
                      </a:srgbClr>
                    </a:outerShdw>
                  </a:effectLst>
                </a:rPr>
                <a:t>)</a:t>
              </a:r>
            </a:p>
          </p:txBody>
        </p:sp>
        <p:cxnSp>
          <p:nvCxnSpPr>
            <p:cNvPr id="314380" name="AutoShape 11"/>
            <p:cNvCxnSpPr>
              <a:cxnSpLocks noChangeShapeType="1"/>
            </p:cNvCxnSpPr>
            <p:nvPr/>
          </p:nvCxnSpPr>
          <p:spPr bwMode="gray">
            <a:xfrm rot="16200000" flipH="1">
              <a:off x="4921856" y="2635257"/>
              <a:ext cx="491706" cy="1678781"/>
            </a:xfrm>
            <a:prstGeom prst="bentConnector2">
              <a:avLst/>
            </a:prstGeom>
            <a:noFill/>
            <a:ln w="44450">
              <a:solidFill>
                <a:schemeClr val="tx1"/>
              </a:solidFill>
              <a:miter lim="800000"/>
              <a:headEnd type="none" w="sm" len="sm"/>
              <a:tailEnd type="triangle" w="med" len="med"/>
            </a:ln>
          </p:spPr>
        </p:cxnSp>
        <p:cxnSp>
          <p:nvCxnSpPr>
            <p:cNvPr id="314381" name="AutoShape 12"/>
            <p:cNvCxnSpPr>
              <a:cxnSpLocks noChangeShapeType="1"/>
            </p:cNvCxnSpPr>
            <p:nvPr/>
          </p:nvCxnSpPr>
          <p:spPr bwMode="gray">
            <a:xfrm rot="5400000" flipH="1" flipV="1">
              <a:off x="4901893" y="1523514"/>
              <a:ext cx="531632" cy="1678781"/>
            </a:xfrm>
            <a:prstGeom prst="bentConnector2">
              <a:avLst/>
            </a:prstGeom>
            <a:noFill/>
            <a:ln w="44450">
              <a:solidFill>
                <a:schemeClr val="tx1"/>
              </a:solidFill>
              <a:miter lim="800000"/>
              <a:headEnd type="none" w="sm" len="sm"/>
              <a:tailEnd type="triangle" w="med" len="med"/>
            </a:ln>
          </p:spPr>
        </p:cxnSp>
        <p:cxnSp>
          <p:nvCxnSpPr>
            <p:cNvPr id="314388" name="Straight Arrow Connector 18"/>
            <p:cNvCxnSpPr>
              <a:cxnSpLocks noChangeShapeType="1"/>
            </p:cNvCxnSpPr>
            <p:nvPr/>
          </p:nvCxnSpPr>
          <p:spPr bwMode="gray">
            <a:xfrm>
              <a:off x="3537597" y="2928757"/>
              <a:ext cx="608013" cy="1"/>
            </a:xfrm>
            <a:prstGeom prst="straightConnector1">
              <a:avLst/>
            </a:prstGeom>
            <a:noFill/>
            <a:ln w="44450">
              <a:solidFill>
                <a:schemeClr val="tx1"/>
              </a:solidFill>
              <a:miter lim="800000"/>
              <a:headEnd type="none" w="sm" len="sm"/>
              <a:tailEnd type="triangle" w="med" len="med"/>
            </a:ln>
          </p:spPr>
        </p:cxnSp>
      </p:grpSp>
      <p:sp>
        <p:nvSpPr>
          <p:cNvPr id="314372" name="Rectangle 21"/>
          <p:cNvSpPr>
            <a:spLocks noChangeArrowheads="1"/>
          </p:cNvSpPr>
          <p:nvPr/>
        </p:nvSpPr>
        <p:spPr bwMode="black">
          <a:xfrm>
            <a:off x="162278" y="6549967"/>
            <a:ext cx="5716588" cy="246221"/>
          </a:xfrm>
          <a:prstGeom prst="rect">
            <a:avLst/>
          </a:prstGeom>
          <a:noFill/>
          <a:ln w="9525">
            <a:noFill/>
            <a:miter lim="800000"/>
            <a:headEnd/>
            <a:tailEnd/>
          </a:ln>
        </p:spPr>
        <p:txBody>
          <a:bodyPr>
            <a:spAutoFit/>
          </a:bodyPr>
          <a:lstStyle/>
          <a:p>
            <a:r>
              <a:rPr lang="en-US" sz="1000" dirty="0">
                <a:solidFill>
                  <a:srgbClr val="FFFFFF"/>
                </a:solidFill>
              </a:rPr>
              <a:t>Douillard, et al. </a:t>
            </a:r>
            <a:r>
              <a:rPr lang="en-US" sz="1000" i="1" dirty="0">
                <a:solidFill>
                  <a:srgbClr val="FFFFFF"/>
                </a:solidFill>
              </a:rPr>
              <a:t>J Clin Oncol</a:t>
            </a:r>
            <a:r>
              <a:rPr lang="en-US" sz="1000" dirty="0">
                <a:solidFill>
                  <a:srgbClr val="FFFFFF"/>
                </a:solidFill>
              </a:rPr>
              <a:t>. 2010;28:4697-4705.</a:t>
            </a:r>
          </a:p>
        </p:txBody>
      </p:sp>
      <p:sp>
        <p:nvSpPr>
          <p:cNvPr id="15" name="AutoShape 5"/>
          <p:cNvSpPr>
            <a:spLocks noChangeArrowheads="1"/>
          </p:cNvSpPr>
          <p:nvPr/>
        </p:nvSpPr>
        <p:spPr bwMode="gray">
          <a:xfrm>
            <a:off x="4191001" y="1638300"/>
            <a:ext cx="370057" cy="2468880"/>
          </a:xfrm>
          <a:prstGeom prst="rect">
            <a:avLst/>
          </a:prstGeom>
          <a:solidFill>
            <a:schemeClr val="bg2">
              <a:lumMod val="75000"/>
              <a:lumOff val="25000"/>
            </a:schemeClr>
          </a:solidFill>
          <a:ln w="31750" cap="flat" cmpd="sng" algn="ctr">
            <a:solidFill>
              <a:schemeClr val="tx1"/>
            </a:solidFill>
            <a:prstDash val="solid"/>
            <a:round/>
            <a:headEnd type="none" w="sm" len="sm"/>
            <a:tailEnd type="none" w="sm" len="sm"/>
          </a:ln>
          <a:effectLst/>
          <a:scene3d>
            <a:camera prst="orthographicFront"/>
            <a:lightRig rig="threePt" dir="t"/>
          </a:scene3d>
          <a:sp3d>
            <a:bevelT/>
          </a:sp3d>
        </p:spPr>
        <p:txBody>
          <a:bodyPr anchor="ctr"/>
          <a:lstStyle/>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R</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A</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N</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D</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O</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M</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I</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a:solidFill>
                  <a:srgbClr val="FFFFFF"/>
                </a:solidFill>
              </a:rPr>
              <a:t>Z</a:t>
            </a:r>
          </a:p>
          <a:p>
            <a:pPr marL="115888" indent="-115888" algn="ctr" defTabSz="912813" eaLnBrk="0" hangingPunct="0">
              <a:lnSpc>
                <a:spcPct val="120000"/>
              </a:lnSpc>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400" b="1" dirty="0" smtClean="0">
                <a:solidFill>
                  <a:srgbClr val="FFFFFF"/>
                </a:solidFill>
              </a:rPr>
              <a:t>E</a:t>
            </a:r>
          </a:p>
        </p:txBody>
      </p:sp>
      <p:sp>
        <p:nvSpPr>
          <p:cNvPr id="16" name="AutoShape 4"/>
          <p:cNvSpPr>
            <a:spLocks noChangeArrowheads="1"/>
          </p:cNvSpPr>
          <p:nvPr/>
        </p:nvSpPr>
        <p:spPr bwMode="gray">
          <a:xfrm>
            <a:off x="1485901" y="2475370"/>
            <a:ext cx="2060643" cy="926996"/>
          </a:xfrm>
          <a:prstGeom prst="rect">
            <a:avLst/>
          </a:prstGeom>
          <a:gradFill flip="none" rotWithShape="1">
            <a:gsLst>
              <a:gs pos="0">
                <a:srgbClr val="00214D"/>
              </a:gs>
              <a:gs pos="50000">
                <a:srgbClr val="004080">
                  <a:shade val="67500"/>
                  <a:satMod val="115000"/>
                </a:srgbClr>
              </a:gs>
              <a:gs pos="100000">
                <a:srgbClr val="004080">
                  <a:shade val="100000"/>
                  <a:satMod val="115000"/>
                </a:srgbClr>
              </a:gs>
            </a:gsLst>
            <a:lin ang="16200000" scaled="0"/>
            <a:tileRect/>
          </a:gradFill>
          <a:ln w="31750" cap="flat" cmpd="sng" algn="ctr">
            <a:solidFill>
              <a:schemeClr val="tx1"/>
            </a:solidFill>
            <a:prstDash val="solid"/>
            <a:round/>
            <a:headEnd type="none" w="sm" len="sm"/>
            <a:tailEnd type="none" w="sm" len="sm"/>
          </a:ln>
          <a:effectLst/>
          <a:scene3d>
            <a:camera prst="orthographicFront"/>
            <a:lightRig rig="threePt" dir="t"/>
          </a:scene3d>
          <a:sp3d>
            <a:bevelT/>
          </a:sp3d>
        </p:spPr>
        <p:txBody>
          <a:bodyPr anchor="ctr"/>
          <a:lstStyle/>
          <a:p>
            <a:pPr algn="ctr" defTabSz="912813" eaLnBrk="0" fontAlgn="base" hangingPunct="0">
              <a:spcAft>
                <a:spcPct val="0"/>
              </a:spcAft>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b="1" dirty="0">
                <a:solidFill>
                  <a:srgbClr val="FFFFFF"/>
                </a:solidFill>
              </a:rPr>
              <a:t>mCRC in the </a:t>
            </a:r>
            <a:br>
              <a:rPr lang="en-US" b="1" dirty="0">
                <a:solidFill>
                  <a:srgbClr val="FFFFFF"/>
                </a:solidFill>
              </a:rPr>
            </a:br>
            <a:r>
              <a:rPr lang="en-US" b="1" dirty="0">
                <a:solidFill>
                  <a:srgbClr val="FFFFFF"/>
                </a:solidFill>
              </a:rPr>
              <a:t>first line</a:t>
            </a:r>
            <a:br>
              <a:rPr lang="en-US" b="1" dirty="0">
                <a:solidFill>
                  <a:srgbClr val="FFFFFF"/>
                </a:solidFill>
              </a:rPr>
            </a:br>
            <a:r>
              <a:rPr lang="en-US" b="1" dirty="0">
                <a:solidFill>
                  <a:srgbClr val="FFFFFF"/>
                </a:solidFill>
              </a:rPr>
              <a:t>(</a:t>
            </a:r>
            <a:r>
              <a:rPr lang="en-US" b="1" dirty="0" smtClean="0">
                <a:solidFill>
                  <a:srgbClr val="FFFFFF"/>
                </a:solidFill>
              </a:rPr>
              <a:t>n=1183)</a:t>
            </a:r>
            <a:endParaRPr lang="en-US" b="1" dirty="0">
              <a:solidFill>
                <a:srgbClr val="FFFFFF"/>
              </a:solidFill>
            </a:endParaRPr>
          </a:p>
        </p:txBody>
      </p:sp>
      <p:sp>
        <p:nvSpPr>
          <p:cNvPr id="17" name="AutoShape 4"/>
          <p:cNvSpPr>
            <a:spLocks noChangeArrowheads="1"/>
          </p:cNvSpPr>
          <p:nvPr/>
        </p:nvSpPr>
        <p:spPr bwMode="gray">
          <a:xfrm>
            <a:off x="6019801" y="1640888"/>
            <a:ext cx="2060643" cy="926996"/>
          </a:xfrm>
          <a:prstGeom prst="rect">
            <a:avLst/>
          </a:prstGeom>
          <a:gradFill flip="none" rotWithShape="1">
            <a:gsLst>
              <a:gs pos="0">
                <a:srgbClr val="00214D"/>
              </a:gs>
              <a:gs pos="50000">
                <a:srgbClr val="004080">
                  <a:shade val="67500"/>
                  <a:satMod val="115000"/>
                </a:srgbClr>
              </a:gs>
              <a:gs pos="100000">
                <a:srgbClr val="004080">
                  <a:shade val="100000"/>
                  <a:satMod val="115000"/>
                </a:srgbClr>
              </a:gs>
            </a:gsLst>
            <a:lin ang="16200000" scaled="0"/>
            <a:tileRect/>
          </a:gradFill>
          <a:ln w="31750" cap="flat" cmpd="sng" algn="ctr">
            <a:solidFill>
              <a:schemeClr val="tx1"/>
            </a:solidFill>
            <a:prstDash val="solid"/>
            <a:round/>
            <a:headEnd type="none" w="sm" len="sm"/>
            <a:tailEnd type="none" w="sm" len="sm"/>
          </a:ln>
          <a:effectLst/>
          <a:scene3d>
            <a:camera prst="orthographicFront"/>
            <a:lightRig rig="threePt" dir="t"/>
          </a:scene3d>
          <a:sp3d>
            <a:bevelT/>
          </a:sp3d>
        </p:spPr>
        <p:txBody>
          <a:bodyPr anchor="ctr"/>
          <a:lstStyle/>
          <a:p>
            <a:pPr algn="ctr" defTabSz="912813" eaLnBrk="0" fontAlgn="base" hangingPunct="0">
              <a:spcAft>
                <a:spcPct val="0"/>
              </a:spcAft>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b="1" dirty="0" smtClean="0">
                <a:solidFill>
                  <a:srgbClr val="FFFFFF"/>
                </a:solidFill>
              </a:rPr>
              <a:t>FOLFOX</a:t>
            </a:r>
          </a:p>
          <a:p>
            <a:pPr algn="ctr" defTabSz="912813" eaLnBrk="0" fontAlgn="base" hangingPunct="0">
              <a:spcAft>
                <a:spcPct val="0"/>
              </a:spcAft>
              <a:buClr>
                <a:srgbClr val="FFFFFF"/>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b="1" dirty="0" smtClean="0">
                <a:solidFill>
                  <a:srgbClr val="FFFFFF"/>
                </a:solidFill>
              </a:rPr>
              <a:t>q2w</a:t>
            </a:r>
            <a:r>
              <a:rPr lang="en-US" b="1" dirty="0">
                <a:solidFill>
                  <a:srgbClr val="FFFFFF"/>
                </a:solidFill>
              </a:rPr>
              <a:t/>
            </a:r>
            <a:br>
              <a:rPr lang="en-US" b="1" dirty="0">
                <a:solidFill>
                  <a:srgbClr val="FFFFFF"/>
                </a:solidFill>
              </a:rPr>
            </a:br>
            <a:r>
              <a:rPr lang="en-US" b="1" dirty="0" smtClean="0">
                <a:solidFill>
                  <a:srgbClr val="FFFFFF"/>
                </a:solidFill>
              </a:rPr>
              <a:t>(N=590)</a:t>
            </a:r>
            <a:endParaRPr lang="en-US" b="1" dirty="0">
              <a:solidFill>
                <a:srgbClr val="FFFFFF"/>
              </a:solidFill>
            </a:endParaRPr>
          </a:p>
        </p:txBody>
      </p:sp>
    </p:spTree>
    <p:custDataLst>
      <p:tags r:id="rId1"/>
    </p:custDataLst>
    <p:extLst>
      <p:ext uri="{BB962C8B-B14F-4D97-AF65-F5344CB8AC3E}">
        <p14:creationId xmlns:p14="http://schemas.microsoft.com/office/powerpoint/2010/main" val="33752191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8"/>
          <p:cNvGraphicFramePr>
            <a:graphicFrameLocks noGrp="1"/>
          </p:cNvGraphicFramePr>
          <p:nvPr>
            <p:extLst>
              <p:ext uri="{D42A27DB-BD31-4B8C-83A1-F6EECF244321}">
                <p14:modId xmlns:p14="http://schemas.microsoft.com/office/powerpoint/2010/main" val="3402545880"/>
              </p:ext>
            </p:extLst>
          </p:nvPr>
        </p:nvGraphicFramePr>
        <p:xfrm>
          <a:off x="693737" y="936627"/>
          <a:ext cx="7867167" cy="5136626"/>
        </p:xfrm>
        <a:graphic>
          <a:graphicData uri="http://schemas.openxmlformats.org/drawingml/2006/table">
            <a:tbl>
              <a:tblPr/>
              <a:tblGrid>
                <a:gridCol w="1649041"/>
                <a:gridCol w="1437652"/>
                <a:gridCol w="1784468"/>
                <a:gridCol w="1327221"/>
                <a:gridCol w="1668785"/>
              </a:tblGrid>
              <a:tr h="423831">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endParaRPr kumimoji="0" lang="en-GB" sz="1600" b="1" i="0" u="none" strike="noStrike" cap="none" normalizeH="0" baseline="0" dirty="0">
                        <a:ln>
                          <a:noFill/>
                        </a:ln>
                        <a:solidFill>
                          <a:schemeClr val="tx1"/>
                        </a:solidFill>
                        <a:effectLst/>
                        <a:latin typeface="+mn-lt"/>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600" b="1" i="0" kern="1200" noProof="0" dirty="0" smtClean="0">
                          <a:solidFill>
                            <a:schemeClr val="tx1"/>
                          </a:solidFill>
                          <a:latin typeface="+mj-lt"/>
                          <a:ea typeface="+mn-ea"/>
                          <a:cs typeface="+mn-cs"/>
                        </a:rPr>
                        <a:t>KRAS</a:t>
                      </a:r>
                      <a:r>
                        <a:rPr lang="en-US" sz="1600" b="1" kern="1200" noProof="0" dirty="0" smtClean="0">
                          <a:solidFill>
                            <a:schemeClr val="tx1"/>
                          </a:solidFill>
                          <a:latin typeface="+mj-lt"/>
                          <a:ea typeface="+mn-ea"/>
                          <a:cs typeface="+mn-cs"/>
                        </a:rPr>
                        <a:t> WT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lang="en-US" sz="1400" b="1" kern="1200" noProof="0" dirty="0" smtClean="0">
                        <a:solidFill>
                          <a:schemeClr val="tx1"/>
                        </a:solidFill>
                        <a:latin typeface="+mj-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defRPr/>
                      </a:pPr>
                      <a:r>
                        <a:rPr lang="en-US" sz="1600" b="1" i="0" kern="1200" noProof="0" dirty="0" smtClean="0">
                          <a:solidFill>
                            <a:schemeClr val="tx1"/>
                          </a:solidFill>
                          <a:latin typeface="+mn-lt"/>
                          <a:ea typeface="+mn-ea"/>
                          <a:cs typeface="+mn-cs"/>
                        </a:rPr>
                        <a:t>KRAS </a:t>
                      </a:r>
                      <a:r>
                        <a:rPr lang="en-US" sz="1600" b="1" kern="1200" noProof="0" dirty="0" smtClean="0">
                          <a:solidFill>
                            <a:schemeClr val="tx1"/>
                          </a:solidFill>
                          <a:latin typeface="+mn-lt"/>
                          <a:ea typeface="+mn-ea"/>
                          <a:cs typeface="+mn-cs"/>
                        </a:rPr>
                        <a:t>MUT: codons</a:t>
                      </a:r>
                      <a:r>
                        <a:rPr lang="en-US" sz="1600" b="1" kern="1200" baseline="0" noProof="0" dirty="0" smtClean="0">
                          <a:solidFill>
                            <a:schemeClr val="tx1"/>
                          </a:solidFill>
                          <a:latin typeface="+mn-lt"/>
                          <a:ea typeface="+mn-ea"/>
                          <a:cs typeface="+mn-cs"/>
                        </a:rPr>
                        <a:t> 12, 13</a:t>
                      </a:r>
                      <a:endParaRPr lang="en-US" sz="1600" b="1" kern="1200" noProof="0" dirty="0" smtClean="0">
                        <a:solidFill>
                          <a:schemeClr val="tx1"/>
                        </a:solidFill>
                        <a:latin typeface="+mn-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defRPr/>
                      </a:pPr>
                      <a:endParaRPr lang="en-US" sz="1400" b="1" kern="1200" noProof="0" dirty="0" smtClean="0">
                        <a:solidFill>
                          <a:schemeClr val="tx1"/>
                        </a:solidFill>
                        <a:latin typeface="+mn-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r>
              <a:tr h="1224227">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r>
                        <a:rPr kumimoji="0" lang="en-GB" sz="1600" b="1" i="0" u="none" strike="noStrike" cap="none" normalizeH="0" baseline="0" dirty="0" smtClean="0">
                          <a:ln>
                            <a:noFill/>
                          </a:ln>
                          <a:solidFill>
                            <a:schemeClr val="tx1"/>
                          </a:solidFill>
                          <a:effectLst/>
                          <a:latin typeface="+mn-lt"/>
                          <a:cs typeface="Arial" charset="0"/>
                        </a:rPr>
                        <a:t>Treatment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(N=331)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600" b="1" kern="1200" noProof="0" dirty="0" smtClean="0">
                          <a:solidFill>
                            <a:schemeClr val="tx1"/>
                          </a:solidFill>
                          <a:latin typeface="+mj-lt"/>
                          <a:ea typeface="+mn-ea"/>
                          <a:cs typeface="+mn-cs"/>
                        </a:rPr>
                        <a:t>Panitumumab + 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600" b="1" kern="1200" noProof="0" dirty="0" smtClean="0">
                          <a:solidFill>
                            <a:schemeClr val="tx1"/>
                          </a:solidFill>
                          <a:latin typeface="+mj-lt"/>
                          <a:ea typeface="+mn-ea"/>
                          <a:cs typeface="+mn-cs"/>
                        </a:rPr>
                        <a:t>(N=325)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(N=219)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600" b="1" kern="1200" noProof="0" dirty="0" smtClean="0">
                          <a:solidFill>
                            <a:schemeClr val="tx1"/>
                          </a:solidFill>
                          <a:latin typeface="+mj-lt"/>
                          <a:ea typeface="+mn-ea"/>
                          <a:cs typeface="+mn-cs"/>
                        </a:rPr>
                        <a:t>Panitumumab + 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600" b="1" kern="1200" noProof="0" dirty="0" smtClean="0">
                          <a:solidFill>
                            <a:schemeClr val="tx1"/>
                          </a:solidFill>
                          <a:latin typeface="+mj-lt"/>
                          <a:ea typeface="+mn-ea"/>
                          <a:cs typeface="+mn-cs"/>
                        </a:rPr>
                        <a:t>(N=221)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r>
              <a:tr h="1009445">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PFS, mos</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HR </a:t>
                      </a:r>
                      <a:r>
                        <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(95% CI)</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600" b="0" i="0" u="none" strike="noStrike" cap="none" normalizeH="0" baseline="0" dirty="0" smtClean="0">
                          <a:ln>
                            <a:noFill/>
                          </a:ln>
                          <a:solidFill>
                            <a:schemeClr val="tx1"/>
                          </a:solidFill>
                          <a:effectLst/>
                          <a:latin typeface="Arial" charset="0"/>
                          <a:ea typeface="ＭＳ Ｐゴシック" charset="-128"/>
                        </a:rPr>
                        <a:t>P value</a:t>
                      </a:r>
                      <a:endPar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8.6</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endParaRPr>
                    </a:p>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10</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kern="1200" cap="none" normalizeH="0" baseline="0" noProof="0" dirty="0" smtClean="0">
                          <a:ln>
                            <a:noFill/>
                          </a:ln>
                          <a:solidFill>
                            <a:srgbClr val="FFFF00"/>
                          </a:solidFill>
                          <a:effectLst/>
                          <a:latin typeface="+mn-lt"/>
                          <a:ea typeface="Arial Unicode MS" pitchFamily="34" charset="-128"/>
                          <a:cs typeface="Times New Roman" pitchFamily="18" charset="0"/>
                        </a:rPr>
                        <a:t>0.80 (0.67-0.95)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kern="1200" cap="none" normalizeH="0" baseline="0" noProof="0" dirty="0" smtClean="0">
                          <a:ln>
                            <a:noFill/>
                          </a:ln>
                          <a:solidFill>
                            <a:srgbClr val="FFFF00"/>
                          </a:solidFill>
                          <a:effectLst/>
                          <a:latin typeface="+mn-lt"/>
                          <a:ea typeface="Arial Unicode MS" pitchFamily="34" charset="-128"/>
                          <a:cs typeface="Times New Roman" pitchFamily="18" charset="0"/>
                        </a:rPr>
                        <a:t>0.01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1600" dirty="0" smtClean="0">
                          <a:solidFill>
                            <a:srgbClr val="FFFF00"/>
                          </a:solidFill>
                        </a:rPr>
                        <a:t>9.2</a:t>
                      </a:r>
                    </a:p>
                    <a:p>
                      <a:pPr algn="ctr"/>
                      <a:endParaRPr lang="en-US" sz="1600" dirty="0" smtClean="0">
                        <a:solidFill>
                          <a:srgbClr val="FFFF00"/>
                        </a:solidFill>
                      </a:endParaRPr>
                    </a:p>
                    <a:p>
                      <a:pPr algn="ctr"/>
                      <a:endParaRPr lang="en-US" sz="1600" dirty="0" smtClean="0">
                        <a:solidFill>
                          <a:srgbClr val="FFFF00"/>
                        </a:solidFill>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1600" dirty="0" smtClean="0">
                          <a:solidFill>
                            <a:srgbClr val="FFFF00"/>
                          </a:solidFill>
                        </a:rPr>
                        <a:t>7.4</a:t>
                      </a:r>
                    </a:p>
                    <a:p>
                      <a:pPr algn="ctr"/>
                      <a:r>
                        <a:rPr lang="en-US" sz="1600" dirty="0" smtClean="0">
                          <a:solidFill>
                            <a:srgbClr val="FFFF00"/>
                          </a:solidFill>
                        </a:rPr>
                        <a:t>1.27 (1.04-1.55)</a:t>
                      </a:r>
                    </a:p>
                    <a:p>
                      <a:pPr algn="ctr"/>
                      <a:r>
                        <a:rPr lang="en-US" sz="1600" dirty="0" smtClean="0">
                          <a:solidFill>
                            <a:srgbClr val="FFFF00"/>
                          </a:solidFill>
                        </a:rPr>
                        <a:t>0.02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8099">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OS, mos</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HR (95% CI)</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600" b="0" i="0" u="none" strike="noStrike" cap="none" normalizeH="0" baseline="0" dirty="0" smtClean="0">
                          <a:ln>
                            <a:noFill/>
                          </a:ln>
                          <a:solidFill>
                            <a:schemeClr val="tx1"/>
                          </a:solidFill>
                          <a:effectLst/>
                          <a:latin typeface="Arial" charset="0"/>
                          <a:ea typeface="ＭＳ Ｐゴシック" charset="-128"/>
                        </a:rPr>
                        <a:t>P value</a:t>
                      </a:r>
                      <a:endPar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19.7</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endParaRPr>
                    </a:p>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23.9</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0.88 (0.73-1.06)</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19.2</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endParaRPr>
                    </a:p>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15.5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1.17 (0.95-1.45)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512">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ORR,* %</a:t>
                      </a:r>
                    </a:p>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(95% CI)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48</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(42-53)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57</a:t>
                      </a:r>
                      <a:b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b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a:t>
                      </a:r>
                      <a:r>
                        <a:rPr kumimoji="0" lang="en-US" sz="1600" b="0" i="1" u="none" strike="noStrike" cap="none" normalizeH="0" baseline="0" noProof="0" dirty="0" smtClean="0">
                          <a:ln>
                            <a:noFill/>
                          </a:ln>
                          <a:solidFill>
                            <a:srgbClr val="FFFF00"/>
                          </a:solidFill>
                          <a:effectLst/>
                          <a:latin typeface="+mj-lt"/>
                          <a:ea typeface="Arial Unicode MS" pitchFamily="34" charset="-128"/>
                          <a:cs typeface="Times New Roman" pitchFamily="18" charset="0"/>
                        </a:rPr>
                        <a:t>51-63</a:t>
                      </a: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41</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(34-48)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40</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(33-47)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512">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  Odds ratio</a:t>
                      </a:r>
                    </a:p>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  (95% CI)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1.47 (1.07-2.04)</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rgbClr val="FFFF00"/>
                          </a:solidFill>
                          <a:effectLst/>
                          <a:latin typeface="+mj-lt"/>
                          <a:ea typeface="Arial Unicode MS" pitchFamily="34" charset="-128"/>
                          <a:cs typeface="Times New Roman" pitchFamily="18" charset="0"/>
                        </a:rPr>
                        <a:t>P=0.02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0.98 (0.65-1.47)</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6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P=0.92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8532" name="Text Box 5"/>
          <p:cNvSpPr txBox="1">
            <a:spLocks noChangeArrowheads="1"/>
          </p:cNvSpPr>
          <p:nvPr/>
        </p:nvSpPr>
        <p:spPr bwMode="auto">
          <a:xfrm>
            <a:off x="304800" y="6177004"/>
            <a:ext cx="8699500" cy="553998"/>
          </a:xfrm>
          <a:prstGeom prst="rect">
            <a:avLst/>
          </a:prstGeom>
          <a:noFill/>
          <a:ln w="9525">
            <a:noFill/>
            <a:miter lim="800000"/>
            <a:headEnd/>
            <a:tailEnd/>
          </a:ln>
        </p:spPr>
        <p:txBody>
          <a:bodyPr wrap="square" lIns="0" tIns="0" rIns="0" bIns="0" anchor="b">
            <a:spAutoFit/>
          </a:bodyPr>
          <a:lstStyle/>
          <a:p>
            <a:r>
              <a:rPr lang="en-US" sz="1400" dirty="0" smtClean="0">
                <a:solidFill>
                  <a:srgbClr val="FFFFFF"/>
                </a:solidFill>
              </a:rPr>
              <a:t>*</a:t>
            </a:r>
            <a:r>
              <a:rPr lang="en-US" sz="1200" dirty="0" smtClean="0">
                <a:solidFill>
                  <a:srgbClr val="FFFFFF"/>
                </a:solidFill>
              </a:rPr>
              <a:t>All </a:t>
            </a:r>
            <a:r>
              <a:rPr lang="en-US" sz="1200" dirty="0">
                <a:solidFill>
                  <a:srgbClr val="FFFFFF"/>
                </a:solidFill>
              </a:rPr>
              <a:t>responses were confirmed no earlier than 28 days after the response criteria were first </a:t>
            </a:r>
            <a:r>
              <a:rPr lang="en-US" sz="1200" dirty="0" smtClean="0">
                <a:solidFill>
                  <a:srgbClr val="FFFFFF"/>
                </a:solidFill>
              </a:rPr>
              <a:t>met; Evaluable patients for ORR: KRAS WT, FOLFOX (n=324);Pan+FOLFOX(n=317) and KRAS MUT, FOLFOX (n=212);Pan+FOLOFOX(n=215) </a:t>
            </a:r>
            <a:endParaRPr lang="en-US" sz="1200" dirty="0">
              <a:solidFill>
                <a:srgbClr val="FFFFFF"/>
              </a:solidFill>
            </a:endParaRPr>
          </a:p>
          <a:p>
            <a:r>
              <a:rPr lang="en-US" sz="1000" dirty="0" smtClean="0">
                <a:solidFill>
                  <a:srgbClr val="FFFFFF"/>
                </a:solidFill>
                <a:cs typeface="Arial" charset="0"/>
              </a:rPr>
              <a:t>Douillard JY, et </a:t>
            </a:r>
            <a:r>
              <a:rPr lang="en-US" sz="1000" dirty="0">
                <a:solidFill>
                  <a:srgbClr val="FFFFFF"/>
                </a:solidFill>
                <a:cs typeface="Arial" charset="0"/>
              </a:rPr>
              <a:t>al. </a:t>
            </a:r>
            <a:r>
              <a:rPr lang="en-US" sz="1000" dirty="0" smtClean="0">
                <a:solidFill>
                  <a:srgbClr val="FFFFFF"/>
                </a:solidFill>
                <a:cs typeface="Arial" charset="0"/>
              </a:rPr>
              <a:t>Presented at ASCO </a:t>
            </a:r>
            <a:r>
              <a:rPr lang="en-US" sz="1000" dirty="0">
                <a:solidFill>
                  <a:srgbClr val="FFFFFF"/>
                </a:solidFill>
                <a:cs typeface="Arial" charset="0"/>
              </a:rPr>
              <a:t>2011 (abstr 3510)</a:t>
            </a:r>
            <a:r>
              <a:rPr lang="en-US" sz="1000" dirty="0">
                <a:solidFill>
                  <a:srgbClr val="FFFFFF"/>
                </a:solidFill>
              </a:rPr>
              <a:t>. Siena S, et al. Presented at ASCO GI. 2011 (abstr3510).</a:t>
            </a:r>
          </a:p>
        </p:txBody>
      </p:sp>
      <p:sp>
        <p:nvSpPr>
          <p:cNvPr id="318533" name="Title 2"/>
          <p:cNvSpPr txBox="1">
            <a:spLocks/>
          </p:cNvSpPr>
          <p:nvPr/>
        </p:nvSpPr>
        <p:spPr bwMode="gray">
          <a:xfrm>
            <a:off x="0" y="123984"/>
            <a:ext cx="9144000" cy="654050"/>
          </a:xfrm>
          <a:prstGeom prst="rect">
            <a:avLst/>
          </a:prstGeom>
          <a:noFill/>
          <a:ln w="9525">
            <a:noFill/>
            <a:miter lim="800000"/>
            <a:headEnd/>
            <a:tailEnd/>
          </a:ln>
        </p:spPr>
        <p:txBody>
          <a:bodyPr lIns="89602" tIns="44801" rIns="89602" bIns="44801" anchor="b"/>
          <a:lstStyle/>
          <a:p>
            <a:pPr algn="ctr"/>
            <a:r>
              <a:rPr lang="en-US" sz="3200" b="1" dirty="0">
                <a:solidFill>
                  <a:srgbClr val="FFFFFF"/>
                </a:solidFill>
              </a:rPr>
              <a:t>PRIME: Efficacy by KRAS Status</a:t>
            </a:r>
          </a:p>
        </p:txBody>
      </p:sp>
    </p:spTree>
    <p:extLst>
      <p:ext uri="{BB962C8B-B14F-4D97-AF65-F5344CB8AC3E}">
        <p14:creationId xmlns:p14="http://schemas.microsoft.com/office/powerpoint/2010/main" val="28860957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8"/>
          <p:cNvGraphicFramePr>
            <a:graphicFrameLocks noGrp="1"/>
          </p:cNvGraphicFramePr>
          <p:nvPr>
            <p:extLst>
              <p:ext uri="{D42A27DB-BD31-4B8C-83A1-F6EECF244321}">
                <p14:modId xmlns:p14="http://schemas.microsoft.com/office/powerpoint/2010/main" val="2809201466"/>
              </p:ext>
            </p:extLst>
          </p:nvPr>
        </p:nvGraphicFramePr>
        <p:xfrm>
          <a:off x="693737" y="936625"/>
          <a:ext cx="8069265" cy="2507599"/>
        </p:xfrm>
        <a:graphic>
          <a:graphicData uri="http://schemas.openxmlformats.org/drawingml/2006/table">
            <a:tbl>
              <a:tblPr/>
              <a:tblGrid>
                <a:gridCol w="1691403"/>
                <a:gridCol w="1652446"/>
                <a:gridCol w="1652446"/>
                <a:gridCol w="1329894"/>
                <a:gridCol w="1743076"/>
              </a:tblGrid>
              <a:tr h="240464">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endParaRPr kumimoji="0" lang="en-GB" sz="1400" b="1" i="0" u="none" strike="noStrike" cap="none" normalizeH="0" baseline="0" dirty="0">
                        <a:ln>
                          <a:noFill/>
                        </a:ln>
                        <a:solidFill>
                          <a:schemeClr val="tx1"/>
                        </a:solidFill>
                        <a:effectLst/>
                        <a:latin typeface="+mn-lt"/>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i="0" kern="1200" noProof="0" dirty="0" smtClean="0">
                          <a:solidFill>
                            <a:schemeClr val="tx1"/>
                          </a:solidFill>
                          <a:latin typeface="+mj-lt"/>
                          <a:ea typeface="+mn-ea"/>
                          <a:cs typeface="+mn-cs"/>
                        </a:rPr>
                        <a:t>RAS</a:t>
                      </a:r>
                      <a:r>
                        <a:rPr lang="en-US" sz="1400" b="1" kern="1200" noProof="0" dirty="0" smtClean="0">
                          <a:solidFill>
                            <a:schemeClr val="tx1"/>
                          </a:solidFill>
                          <a:latin typeface="+mj-lt"/>
                          <a:ea typeface="+mn-ea"/>
                          <a:cs typeface="+mn-cs"/>
                        </a:rPr>
                        <a:t> WT </a:t>
                      </a:r>
                      <a:r>
                        <a:rPr lang="en-US" sz="1400" b="1" kern="1200" baseline="30000" noProof="0" dirty="0" smtClean="0">
                          <a:solidFill>
                            <a:schemeClr val="tx1"/>
                          </a:solidFill>
                          <a:latin typeface="+mj-lt"/>
                          <a:ea typeface="+mn-ea"/>
                          <a:cs typeface="+mn-cs"/>
                        </a:rPr>
                        <a:t>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lang="en-US" sz="1400" b="1" kern="1200" noProof="0" dirty="0" smtClean="0">
                        <a:solidFill>
                          <a:schemeClr val="tx1"/>
                        </a:solidFill>
                        <a:latin typeface="+mj-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defRPr/>
                      </a:pPr>
                      <a:r>
                        <a:rPr lang="en-US" sz="1400" b="1" i="0" kern="1200" noProof="0" dirty="0" smtClean="0">
                          <a:solidFill>
                            <a:schemeClr val="tx1"/>
                          </a:solidFill>
                          <a:latin typeface="+mn-lt"/>
                          <a:ea typeface="+mn-ea"/>
                          <a:cs typeface="+mn-cs"/>
                        </a:rPr>
                        <a:t>RAS </a:t>
                      </a:r>
                      <a:r>
                        <a:rPr lang="en-US" sz="1400" b="1" kern="1200" noProof="0" dirty="0" smtClean="0">
                          <a:solidFill>
                            <a:schemeClr val="tx1"/>
                          </a:solidFill>
                          <a:latin typeface="+mn-lt"/>
                          <a:ea typeface="+mn-ea"/>
                          <a:cs typeface="+mn-cs"/>
                        </a:rPr>
                        <a:t>MUT </a:t>
                      </a:r>
                      <a:r>
                        <a:rPr lang="en-US" sz="1400" b="1" kern="1200" baseline="30000" noProof="0" dirty="0" smtClean="0">
                          <a:solidFill>
                            <a:schemeClr val="tx1"/>
                          </a:solidFill>
                          <a:latin typeface="+mn-lt"/>
                          <a:ea typeface="+mn-ea"/>
                          <a:cs typeface="+mn-cs"/>
                        </a:rPr>
                        <a:t>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defRPr/>
                      </a:pPr>
                      <a:endParaRPr lang="en-US" sz="1400" b="1" kern="1200" noProof="0" dirty="0" smtClean="0">
                        <a:solidFill>
                          <a:schemeClr val="tx1"/>
                        </a:solidFill>
                        <a:latin typeface="+mn-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r>
              <a:tr h="694576">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r>
                        <a:rPr kumimoji="0" lang="en-GB" sz="1200" b="1" i="0" u="none" strike="noStrike" cap="none" normalizeH="0" baseline="0" dirty="0" smtClean="0">
                          <a:ln>
                            <a:noFill/>
                          </a:ln>
                          <a:solidFill>
                            <a:schemeClr val="tx1"/>
                          </a:solidFill>
                          <a:effectLst/>
                          <a:latin typeface="+mn-lt"/>
                          <a:cs typeface="Arial" charset="0"/>
                        </a:rPr>
                        <a:t>Treatment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(N=253)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Panitumumab + 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(N=259)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(N=276)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Panitumumab + 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(N=272)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r>
              <a:tr h="739760">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PFS, mos</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HR </a:t>
                      </a: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(95% CI)</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cap="none" normalizeH="0" baseline="0" dirty="0" smtClean="0">
                          <a:ln>
                            <a:noFill/>
                          </a:ln>
                          <a:solidFill>
                            <a:schemeClr val="tx1"/>
                          </a:solidFill>
                          <a:effectLst/>
                          <a:latin typeface="Arial" charset="0"/>
                          <a:ea typeface="ＭＳ Ｐゴシック" charset="-128"/>
                        </a:rPr>
                        <a:t>P value</a:t>
                      </a:r>
                      <a:endPar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accent2"/>
                          </a:solidFill>
                          <a:effectLst/>
                          <a:latin typeface="+mn-lt"/>
                          <a:ea typeface="Arial Unicode MS" pitchFamily="34" charset="-128"/>
                          <a:cs typeface="Times New Roman" pitchFamily="18" charset="0"/>
                        </a:rPr>
                        <a:t>10.1</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accent2"/>
                          </a:solidFill>
                          <a:effectLst/>
                          <a:latin typeface="+mn-lt"/>
                          <a:ea typeface="Arial Unicode MS" pitchFamily="34" charset="-128"/>
                          <a:cs typeface="Times New Roman" pitchFamily="18" charset="0"/>
                        </a:rPr>
                        <a:t>0.72 (0.58 – 0.90)</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accent2"/>
                          </a:solidFill>
                          <a:effectLst/>
                          <a:latin typeface="+mn-lt"/>
                          <a:ea typeface="Arial Unicode MS" pitchFamily="34" charset="-128"/>
                          <a:cs typeface="Times New Roman" pitchFamily="18" charset="0"/>
                        </a:rPr>
                        <a:t>&lt;0.01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1400" dirty="0" smtClean="0">
                          <a:solidFill>
                            <a:schemeClr val="tx1"/>
                          </a:solidFill>
                        </a:rPr>
                        <a:t>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1400" dirty="0" smtClean="0">
                          <a:solidFill>
                            <a:schemeClr val="tx1"/>
                          </a:solidFill>
                        </a:rPr>
                        <a:t>7.3</a:t>
                      </a:r>
                    </a:p>
                    <a:p>
                      <a:pPr algn="ctr"/>
                      <a:r>
                        <a:rPr lang="en-US" sz="1400" dirty="0" smtClean="0">
                          <a:solidFill>
                            <a:schemeClr val="tx1"/>
                          </a:solidFill>
                        </a:rPr>
                        <a:t>1.31 (1.07 – 1.60)</a:t>
                      </a:r>
                    </a:p>
                    <a:p>
                      <a:pPr algn="ctr"/>
                      <a:r>
                        <a:rPr lang="en-US" sz="1400" dirty="0" smtClean="0">
                          <a:solidFill>
                            <a:schemeClr val="tx1"/>
                          </a:solidFill>
                        </a:rPr>
                        <a:t>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75">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OS, mos</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HR (95% CI)</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cap="none" normalizeH="0" baseline="0" dirty="0" smtClean="0">
                          <a:ln>
                            <a:noFill/>
                          </a:ln>
                          <a:solidFill>
                            <a:schemeClr val="tx1"/>
                          </a:solidFill>
                          <a:effectLst/>
                          <a:latin typeface="Arial" charset="0"/>
                          <a:ea typeface="ＭＳ Ｐゴシック" charset="-128"/>
                        </a:rPr>
                        <a:t>P value</a:t>
                      </a:r>
                      <a:endPar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20.2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accent2"/>
                          </a:solidFill>
                          <a:effectLst/>
                          <a:latin typeface="+mn-lt"/>
                          <a:ea typeface="Arial Unicode MS" pitchFamily="34" charset="-128"/>
                          <a:cs typeface="Times New Roman" pitchFamily="18" charset="0"/>
                        </a:rPr>
                        <a:t>26.0</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accent2"/>
                          </a:solidFill>
                          <a:effectLst/>
                          <a:latin typeface="+mn-lt"/>
                          <a:ea typeface="Arial Unicode MS" pitchFamily="34" charset="-128"/>
                          <a:cs typeface="Times New Roman" pitchFamily="18" charset="0"/>
                        </a:rPr>
                        <a:t>0.78 (0.62 – 0.99)</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accent2"/>
                          </a:solidFill>
                          <a:effectLst/>
                          <a:latin typeface="+mn-lt"/>
                          <a:ea typeface="Arial Unicode MS" pitchFamily="34" charset="-128"/>
                          <a:cs typeface="Times New Roman" pitchFamily="18" charset="0"/>
                        </a:rPr>
                        <a:t>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19.2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15.6</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1.25 (1.02 – 1.55)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8532" name="Text Box 5"/>
          <p:cNvSpPr txBox="1">
            <a:spLocks noChangeArrowheads="1"/>
          </p:cNvSpPr>
          <p:nvPr/>
        </p:nvSpPr>
        <p:spPr bwMode="auto">
          <a:xfrm>
            <a:off x="619124" y="6488791"/>
            <a:ext cx="8162925" cy="338554"/>
          </a:xfrm>
          <a:prstGeom prst="rect">
            <a:avLst/>
          </a:prstGeom>
          <a:noFill/>
          <a:ln w="9525">
            <a:noFill/>
            <a:miter lim="800000"/>
            <a:headEnd/>
            <a:tailEnd/>
          </a:ln>
        </p:spPr>
        <p:txBody>
          <a:bodyPr wrap="square" lIns="0" tIns="0" rIns="0" bIns="0" anchor="t">
            <a:spAutoFit/>
          </a:bodyPr>
          <a:lstStyle/>
          <a:p>
            <a:r>
              <a:rPr lang="en-US" sz="1100" baseline="30000" dirty="0" smtClean="0">
                <a:solidFill>
                  <a:srgbClr val="FFFFFF"/>
                </a:solidFill>
              </a:rPr>
              <a:t>a </a:t>
            </a:r>
            <a:r>
              <a:rPr lang="en-US" sz="1100" dirty="0" smtClean="0">
                <a:solidFill>
                  <a:srgbClr val="FFFFFF"/>
                </a:solidFill>
              </a:rPr>
              <a:t>WT in KRAS and NRAS exons 2,3, and 4. </a:t>
            </a:r>
            <a:r>
              <a:rPr lang="en-US" sz="1100" baseline="30000" dirty="0" smtClean="0">
                <a:solidFill>
                  <a:srgbClr val="FFFFFF"/>
                </a:solidFill>
              </a:rPr>
              <a:t>b. </a:t>
            </a:r>
            <a:r>
              <a:rPr lang="en-US" sz="1100" dirty="0" smtClean="0">
                <a:solidFill>
                  <a:srgbClr val="FFFFFF"/>
                </a:solidFill>
              </a:rPr>
              <a:t>MUT in any KRAS or NRAS exon 2, 3, or 4</a:t>
            </a:r>
          </a:p>
          <a:p>
            <a:r>
              <a:rPr lang="en-US" sz="1100" dirty="0" err="1" smtClean="0">
                <a:solidFill>
                  <a:srgbClr val="FFFFFF"/>
                </a:solidFill>
              </a:rPr>
              <a:t>Oliner</a:t>
            </a:r>
            <a:r>
              <a:rPr lang="en-US" sz="1100" dirty="0" smtClean="0">
                <a:solidFill>
                  <a:srgbClr val="FFFFFF"/>
                </a:solidFill>
              </a:rPr>
              <a:t> KS et al. ASCO 2013. Abstract 3511.</a:t>
            </a:r>
            <a:endParaRPr lang="en-US" sz="1100" dirty="0">
              <a:solidFill>
                <a:srgbClr val="FFFFFF"/>
              </a:solidFill>
            </a:endParaRPr>
          </a:p>
        </p:txBody>
      </p:sp>
      <p:sp>
        <p:nvSpPr>
          <p:cNvPr id="318533" name="Title 2"/>
          <p:cNvSpPr txBox="1">
            <a:spLocks/>
          </p:cNvSpPr>
          <p:nvPr/>
        </p:nvSpPr>
        <p:spPr bwMode="gray">
          <a:xfrm>
            <a:off x="0" y="123984"/>
            <a:ext cx="9144000" cy="654050"/>
          </a:xfrm>
          <a:prstGeom prst="rect">
            <a:avLst/>
          </a:prstGeom>
          <a:noFill/>
          <a:ln w="9525">
            <a:noFill/>
            <a:miter lim="800000"/>
            <a:headEnd/>
            <a:tailEnd/>
          </a:ln>
        </p:spPr>
        <p:txBody>
          <a:bodyPr lIns="89602" tIns="44801" rIns="89602" bIns="44801" anchor="b"/>
          <a:lstStyle/>
          <a:p>
            <a:pPr algn="ctr"/>
            <a:r>
              <a:rPr lang="en-US" sz="3200" b="1" dirty="0">
                <a:solidFill>
                  <a:srgbClr val="FFFFFF"/>
                </a:solidFill>
              </a:rPr>
              <a:t>PRIME: Efficacy by </a:t>
            </a:r>
            <a:r>
              <a:rPr lang="en-US" sz="3200" b="1" dirty="0" smtClean="0">
                <a:solidFill>
                  <a:srgbClr val="FFFFFF"/>
                </a:solidFill>
              </a:rPr>
              <a:t>RAS And BRAF Status</a:t>
            </a:r>
            <a:endParaRPr lang="en-US" sz="3200" b="1" dirty="0">
              <a:solidFill>
                <a:srgbClr val="FFFFFF"/>
              </a:solidFill>
            </a:endParaRPr>
          </a:p>
        </p:txBody>
      </p:sp>
      <p:graphicFrame>
        <p:nvGraphicFramePr>
          <p:cNvPr id="6" name="Group 168"/>
          <p:cNvGraphicFramePr>
            <a:graphicFrameLocks noGrp="1"/>
          </p:cNvGraphicFramePr>
          <p:nvPr>
            <p:extLst>
              <p:ext uri="{D42A27DB-BD31-4B8C-83A1-F6EECF244321}">
                <p14:modId xmlns:p14="http://schemas.microsoft.com/office/powerpoint/2010/main" val="3412399697"/>
              </p:ext>
            </p:extLst>
          </p:nvPr>
        </p:nvGraphicFramePr>
        <p:xfrm>
          <a:off x="655637" y="3777487"/>
          <a:ext cx="8069265" cy="2507599"/>
        </p:xfrm>
        <a:graphic>
          <a:graphicData uri="http://schemas.openxmlformats.org/drawingml/2006/table">
            <a:tbl>
              <a:tblPr/>
              <a:tblGrid>
                <a:gridCol w="1691403"/>
                <a:gridCol w="1652446"/>
                <a:gridCol w="1652446"/>
                <a:gridCol w="1329894"/>
                <a:gridCol w="1743076"/>
              </a:tblGrid>
              <a:tr h="240464">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endParaRPr kumimoji="0" lang="en-GB" sz="1400" b="1" i="0" u="none" strike="noStrike" cap="none" normalizeH="0" baseline="0" dirty="0">
                        <a:ln>
                          <a:noFill/>
                        </a:ln>
                        <a:solidFill>
                          <a:schemeClr val="tx1"/>
                        </a:solidFill>
                        <a:effectLst/>
                        <a:latin typeface="+mn-lt"/>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i="0" kern="1200" noProof="0" dirty="0" smtClean="0">
                          <a:solidFill>
                            <a:schemeClr val="tx1"/>
                          </a:solidFill>
                          <a:latin typeface="+mj-lt"/>
                          <a:ea typeface="+mn-ea"/>
                          <a:cs typeface="+mn-cs"/>
                        </a:rPr>
                        <a:t>BRAF</a:t>
                      </a:r>
                      <a:r>
                        <a:rPr lang="en-US" sz="1400" b="1" kern="1200" noProof="0" dirty="0" smtClean="0">
                          <a:solidFill>
                            <a:schemeClr val="tx1"/>
                          </a:solidFill>
                          <a:latin typeface="+mj-lt"/>
                          <a:ea typeface="+mn-ea"/>
                          <a:cs typeface="+mn-cs"/>
                        </a:rPr>
                        <a:t> WT</a:t>
                      </a:r>
                      <a:endParaRPr lang="en-US" sz="1400" b="1" kern="1200" baseline="30000" noProof="0" dirty="0" smtClean="0">
                        <a:solidFill>
                          <a:schemeClr val="tx1"/>
                        </a:solidFill>
                        <a:latin typeface="+mj-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endParaRPr lang="en-US" sz="1400" b="1" kern="1200" noProof="0" dirty="0" smtClean="0">
                        <a:solidFill>
                          <a:schemeClr val="tx1"/>
                        </a:solidFill>
                        <a:latin typeface="+mj-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gridSpan="2">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defRPr/>
                      </a:pPr>
                      <a:r>
                        <a:rPr lang="en-US" sz="1400" b="1" i="0" kern="1200" noProof="0" dirty="0" smtClean="0">
                          <a:solidFill>
                            <a:schemeClr val="tx1"/>
                          </a:solidFill>
                          <a:latin typeface="+mn-lt"/>
                          <a:ea typeface="+mn-ea"/>
                          <a:cs typeface="+mn-cs"/>
                        </a:rPr>
                        <a:t>BRAF </a:t>
                      </a:r>
                      <a:r>
                        <a:rPr lang="en-US" sz="1400" b="1" kern="1200" noProof="0" dirty="0" smtClean="0">
                          <a:solidFill>
                            <a:schemeClr val="tx1"/>
                          </a:solidFill>
                          <a:latin typeface="+mn-lt"/>
                          <a:ea typeface="+mn-ea"/>
                          <a:cs typeface="+mn-cs"/>
                        </a:rPr>
                        <a:t>MUT</a:t>
                      </a:r>
                      <a:endParaRPr lang="en-US" sz="1400" b="1" kern="1200" baseline="30000" noProof="0" dirty="0" smtClean="0">
                        <a:solidFill>
                          <a:schemeClr val="tx1"/>
                        </a:solidFill>
                        <a:latin typeface="+mn-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c hMerge="1">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defRPr/>
                      </a:pPr>
                      <a:endParaRPr lang="en-US" sz="1400" b="1" kern="1200" noProof="0" dirty="0" smtClean="0">
                        <a:solidFill>
                          <a:schemeClr val="tx1"/>
                        </a:solidFill>
                        <a:latin typeface="+mn-lt"/>
                        <a:ea typeface="+mn-ea"/>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003366"/>
                        </a:gs>
                        <a:gs pos="75000">
                          <a:srgbClr val="00002E"/>
                        </a:gs>
                      </a:gsLst>
                      <a:lin ang="5400000" scaled="0"/>
                    </a:gradFill>
                  </a:tcPr>
                </a:tc>
              </a:tr>
              <a:tr h="694576">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r>
                        <a:rPr kumimoji="0" lang="en-GB" sz="1200" b="1" i="0" u="none" strike="noStrike" cap="none" normalizeH="0" baseline="0" dirty="0" smtClean="0">
                          <a:ln>
                            <a:noFill/>
                          </a:ln>
                          <a:solidFill>
                            <a:schemeClr val="tx1"/>
                          </a:solidFill>
                          <a:effectLst/>
                          <a:latin typeface="+mn-lt"/>
                          <a:cs typeface="Arial" charset="0"/>
                        </a:rPr>
                        <a:t>Treatment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(N=218)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Panitumumab + 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(N=228)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1"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(N=29)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Panitumumab + FOLFOX</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1400" b="1" kern="1200" noProof="0" dirty="0" smtClean="0">
                          <a:solidFill>
                            <a:schemeClr val="tx1"/>
                          </a:solidFill>
                          <a:latin typeface="+mj-lt"/>
                          <a:ea typeface="+mn-ea"/>
                          <a:cs typeface="+mn-cs"/>
                        </a:rPr>
                        <a:t>(N=24)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lumOff val="25000"/>
                      </a:schemeClr>
                    </a:solidFill>
                  </a:tcPr>
                </a:tc>
              </a:tr>
              <a:tr h="739760">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PFS, mos</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HR </a:t>
                      </a: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(95% CI)</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cap="none" normalizeH="0" baseline="0" dirty="0" smtClean="0">
                          <a:ln>
                            <a:noFill/>
                          </a:ln>
                          <a:solidFill>
                            <a:schemeClr val="tx1"/>
                          </a:solidFill>
                          <a:effectLst/>
                          <a:latin typeface="Arial" charset="0"/>
                          <a:ea typeface="ＭＳ Ｐゴシック" charset="-128"/>
                        </a:rPr>
                        <a:t>P value</a:t>
                      </a:r>
                      <a:endPar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10.8</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0.68 (0.54 – 0.87)</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&lt;0.01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1400" dirty="0" smtClean="0">
                          <a:solidFill>
                            <a:schemeClr val="tx1"/>
                          </a:solidFill>
                        </a:rPr>
                        <a:t>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1400" dirty="0" smtClean="0">
                          <a:solidFill>
                            <a:schemeClr val="tx1"/>
                          </a:solidFill>
                        </a:rPr>
                        <a:t>6.1</a:t>
                      </a:r>
                    </a:p>
                    <a:p>
                      <a:pPr algn="ctr"/>
                      <a:r>
                        <a:rPr lang="en-US" sz="1400" dirty="0" smtClean="0">
                          <a:solidFill>
                            <a:schemeClr val="tx1"/>
                          </a:solidFill>
                        </a:rPr>
                        <a:t>0.58 (0.29 – 1.15)</a:t>
                      </a:r>
                    </a:p>
                    <a:p>
                      <a:pPr algn="ctr"/>
                      <a:r>
                        <a:rPr lang="en-US" sz="1400" dirty="0" smtClean="0">
                          <a:solidFill>
                            <a:schemeClr val="tx1"/>
                          </a:solidFill>
                        </a:rPr>
                        <a:t>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75">
                <a:tc>
                  <a:txBody>
                    <a:bodyPr/>
                    <a:lstStyle/>
                    <a:p>
                      <a:pPr marL="0" marR="0" lvl="0" indent="0" algn="l"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OS, mos</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HR (95% CI)</a:t>
                      </a:r>
                    </a:p>
                    <a:p>
                      <a:pPr marL="0" marR="0" lvl="0" indent="0" algn="l" defTabSz="914400" rtl="0" eaLnBrk="1" fontAlgn="base" latinLnBrk="0" hangingPunct="1">
                        <a:lnSpc>
                          <a:spcPct val="100000"/>
                        </a:lnSpc>
                        <a:spcBef>
                          <a:spcPts val="0"/>
                        </a:spcBef>
                        <a:spcAft>
                          <a:spcPts val="0"/>
                        </a:spcAft>
                        <a:buClr>
                          <a:srgbClr val="FFFF00"/>
                        </a:buClr>
                        <a:buSzTx/>
                        <a:buFontTx/>
                        <a:buNone/>
                        <a:tabLst/>
                        <a:defRPr/>
                      </a:pPr>
                      <a:r>
                        <a:rPr kumimoji="0" lang="en-US" sz="1400" b="0" i="0" u="none" strike="noStrike" cap="none" normalizeH="0" baseline="0" dirty="0" smtClean="0">
                          <a:ln>
                            <a:noFill/>
                          </a:ln>
                          <a:solidFill>
                            <a:schemeClr val="tx1"/>
                          </a:solidFill>
                          <a:effectLst/>
                          <a:latin typeface="Arial" charset="0"/>
                          <a:ea typeface="ＭＳ Ｐゴシック" charset="-128"/>
                        </a:rPr>
                        <a:t>P value</a:t>
                      </a:r>
                      <a:endPar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20.9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28.3</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0.74 (0.57 – 0.96)</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cap="none" normalizeH="0" baseline="0" noProof="0" dirty="0" smtClean="0">
                          <a:ln>
                            <a:noFill/>
                          </a:ln>
                          <a:solidFill>
                            <a:schemeClr val="tx1"/>
                          </a:solidFill>
                          <a:effectLst/>
                          <a:latin typeface="+mj-lt"/>
                          <a:ea typeface="Arial Unicode MS" pitchFamily="34" charset="-128"/>
                          <a:cs typeface="Times New Roman" pitchFamily="18" charset="0"/>
                        </a:rPr>
                        <a:t>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10.5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0.90 (0.46 – 1.76)</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1400" b="0" i="0" u="none" strike="noStrike" kern="1200" cap="none" normalizeH="0" baseline="0" noProof="0" dirty="0" smtClean="0">
                          <a:ln>
                            <a:noFill/>
                          </a:ln>
                          <a:solidFill>
                            <a:schemeClr val="tx1"/>
                          </a:solidFill>
                          <a:effectLst/>
                          <a:latin typeface="+mn-lt"/>
                          <a:ea typeface="Arial Unicode MS" pitchFamily="34" charset="-128"/>
                          <a:cs typeface="Times New Roman" pitchFamily="18" charset="0"/>
                        </a:rPr>
                        <a:t>0.76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5087349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7" name="Title 20"/>
          <p:cNvSpPr>
            <a:spLocks noGrp="1"/>
          </p:cNvSpPr>
          <p:nvPr>
            <p:ph type="title"/>
          </p:nvPr>
        </p:nvSpPr>
        <p:spPr/>
        <p:txBody>
          <a:bodyPr/>
          <a:lstStyle/>
          <a:p>
            <a:r>
              <a:rPr lang="en-US" sz="2800" noProof="0" dirty="0" smtClean="0"/>
              <a:t>FIRE-3: A Phase III of FOLFIRI + Cetuximab vs FOLFIRI + Bevacizumab in First-line Treatment of Patients With mCRC</a:t>
            </a:r>
          </a:p>
        </p:txBody>
      </p:sp>
      <p:sp>
        <p:nvSpPr>
          <p:cNvPr id="5" name="Content Placeholder 4"/>
          <p:cNvSpPr>
            <a:spLocks noGrp="1"/>
          </p:cNvSpPr>
          <p:nvPr>
            <p:ph idx="1"/>
          </p:nvPr>
        </p:nvSpPr>
        <p:spPr>
          <a:xfrm>
            <a:off x="457201" y="4191004"/>
            <a:ext cx="8124825" cy="1935163"/>
          </a:xfrm>
        </p:spPr>
        <p:txBody>
          <a:bodyPr/>
          <a:lstStyle/>
          <a:p>
            <a:pPr>
              <a:spcBef>
                <a:spcPts val="1200"/>
              </a:spcBef>
            </a:pPr>
            <a:r>
              <a:rPr lang="en-US" sz="2000" b="1" noProof="0" dirty="0"/>
              <a:t>Primary endpoint</a:t>
            </a:r>
            <a:r>
              <a:rPr lang="en-US" sz="2000" noProof="0" dirty="0"/>
              <a:t>: ORR</a:t>
            </a:r>
          </a:p>
          <a:p>
            <a:pPr>
              <a:spcBef>
                <a:spcPts val="1200"/>
              </a:spcBef>
            </a:pPr>
            <a:r>
              <a:rPr lang="en-US" sz="2000" b="1" noProof="0" dirty="0"/>
              <a:t>Secondary endpoints</a:t>
            </a:r>
            <a:r>
              <a:rPr lang="en-US" sz="2000" noProof="0" dirty="0"/>
              <a:t>: PFS, OS, secondary R0 resection rate, and safety</a:t>
            </a:r>
          </a:p>
          <a:p>
            <a:pPr>
              <a:spcBef>
                <a:spcPts val="1200"/>
              </a:spcBef>
            </a:pPr>
            <a:r>
              <a:rPr lang="en-US" sz="2000" noProof="0" dirty="0"/>
              <a:t>Sponsor: Ludwig-Maximilians-University of Munich</a:t>
            </a:r>
          </a:p>
          <a:p>
            <a:pPr>
              <a:spcBef>
                <a:spcPts val="1200"/>
              </a:spcBef>
            </a:pPr>
            <a:r>
              <a:rPr lang="en-US" sz="2000" noProof="0" dirty="0"/>
              <a:t>Status: </a:t>
            </a:r>
            <a:r>
              <a:rPr lang="en-US" sz="2000" noProof="0" dirty="0" smtClean="0"/>
              <a:t>ongoing</a:t>
            </a:r>
            <a:r>
              <a:rPr lang="en-US" sz="2000" noProof="0" dirty="0"/>
              <a:t>, primary analysis </a:t>
            </a:r>
            <a:r>
              <a:rPr lang="en-US" sz="2000" dirty="0" smtClean="0"/>
              <a:t>presented</a:t>
            </a:r>
            <a:r>
              <a:rPr lang="en-US" sz="2000" noProof="0" dirty="0" smtClean="0"/>
              <a:t> </a:t>
            </a:r>
            <a:r>
              <a:rPr lang="en-US" sz="2000" noProof="0" dirty="0"/>
              <a:t>at ASCO </a:t>
            </a:r>
            <a:r>
              <a:rPr lang="en-US" sz="2000" noProof="0" dirty="0" smtClean="0"/>
              <a:t>2013</a:t>
            </a:r>
            <a:endParaRPr lang="en-US" sz="2000" noProof="0" dirty="0"/>
          </a:p>
        </p:txBody>
      </p:sp>
      <p:grpSp>
        <p:nvGrpSpPr>
          <p:cNvPr id="2" name="Group 1"/>
          <p:cNvGrpSpPr/>
          <p:nvPr/>
        </p:nvGrpSpPr>
        <p:grpSpPr>
          <a:xfrm>
            <a:off x="892971" y="1858966"/>
            <a:ext cx="7358063" cy="2124075"/>
            <a:chOff x="885825" y="1858963"/>
            <a:chExt cx="7358063" cy="2124075"/>
          </a:xfrm>
        </p:grpSpPr>
        <p:sp>
          <p:nvSpPr>
            <p:cNvPr id="17" name="AutoShape 6"/>
            <p:cNvSpPr>
              <a:spLocks noChangeArrowheads="1"/>
            </p:cNvSpPr>
            <p:nvPr/>
          </p:nvSpPr>
          <p:spPr bwMode="auto">
            <a:xfrm>
              <a:off x="885825" y="2300895"/>
              <a:ext cx="1919987" cy="1189431"/>
            </a:xfrm>
            <a:prstGeom prst="rect">
              <a:avLst/>
            </a:prstGeom>
            <a:gradFill>
              <a:gsLst>
                <a:gs pos="0">
                  <a:srgbClr val="003366"/>
                </a:gs>
                <a:gs pos="50000">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a:r>
                <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Untreated </a:t>
              </a:r>
              <a:br>
                <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br>
              <a:r>
                <a:rPr lang="en-GB" sz="1600" b="1" i="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KRAS</a:t>
              </a:r>
              <a:r>
                <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 WT </a:t>
              </a:r>
              <a:br>
                <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br>
              <a:r>
                <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mCRC</a:t>
              </a:r>
            </a:p>
            <a:p>
              <a:pPr algn="ctr"/>
              <a:r>
                <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(n=568)</a:t>
              </a:r>
            </a:p>
          </p:txBody>
        </p:sp>
        <p:cxnSp>
          <p:nvCxnSpPr>
            <p:cNvPr id="18" name="AutoShape 5"/>
            <p:cNvCxnSpPr>
              <a:cxnSpLocks noChangeShapeType="1"/>
            </p:cNvCxnSpPr>
            <p:nvPr/>
          </p:nvCxnSpPr>
          <p:spPr bwMode="auto">
            <a:xfrm>
              <a:off x="2805812" y="2895611"/>
              <a:ext cx="1149221" cy="1589"/>
            </a:xfrm>
            <a:prstGeom prst="straightConnector1">
              <a:avLst/>
            </a:prstGeom>
            <a:noFill/>
            <a:ln w="44450">
              <a:solidFill>
                <a:schemeClr val="bg1"/>
              </a:solidFill>
              <a:miter lim="800000"/>
              <a:headEnd type="none" w="sm" len="sm"/>
              <a:tailEnd type="triangle" w="med" len="med"/>
            </a:ln>
            <a:extLst>
              <a:ext uri="{909E8E84-426E-40dd-AFC4-6F175D3DCCD1}">
                <a14:hiddenFill xmlns:a14="http://schemas.microsoft.com/office/drawing/2010/main">
                  <a:noFill/>
                </a14:hiddenFill>
              </a:ext>
            </a:extLst>
          </p:spPr>
        </p:cxnSp>
        <p:sp>
          <p:nvSpPr>
            <p:cNvPr id="19" name="AutoShape 2"/>
            <p:cNvSpPr>
              <a:spLocks noChangeArrowheads="1"/>
            </p:cNvSpPr>
            <p:nvPr/>
          </p:nvSpPr>
          <p:spPr bwMode="auto">
            <a:xfrm>
              <a:off x="5724858" y="1858963"/>
              <a:ext cx="2519030" cy="640463"/>
            </a:xfrm>
            <a:prstGeom prst="rect">
              <a:avLst/>
            </a:prstGeom>
            <a:gradFill>
              <a:gsLst>
                <a:gs pos="0">
                  <a:srgbClr val="003366"/>
                </a:gs>
                <a:gs pos="50000">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a:r>
                <a:rPr lang="en-US" sz="1600" b="1" dirty="0" smtClean="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Bevacizumab </a:t>
              </a:r>
              <a:r>
                <a:rPr lang="en-US"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 FOLFIRI</a:t>
              </a:r>
              <a:endPar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endParaRPr>
            </a:p>
          </p:txBody>
        </p:sp>
        <p:sp>
          <p:nvSpPr>
            <p:cNvPr id="20" name="AutoShape 2"/>
            <p:cNvSpPr>
              <a:spLocks noChangeArrowheads="1"/>
            </p:cNvSpPr>
            <p:nvPr/>
          </p:nvSpPr>
          <p:spPr bwMode="auto">
            <a:xfrm>
              <a:off x="5724858" y="3342575"/>
              <a:ext cx="2519030" cy="640463"/>
            </a:xfrm>
            <a:prstGeom prst="rect">
              <a:avLst/>
            </a:prstGeom>
            <a:gradFill>
              <a:gsLst>
                <a:gs pos="0">
                  <a:srgbClr val="003366"/>
                </a:gs>
                <a:gs pos="50000">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a:r>
                <a:rPr lang="en-US"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sym typeface="Lucida Grande" charset="0"/>
                </a:rPr>
                <a:t>Cetuximab + FOLFIRI</a:t>
              </a:r>
              <a:endParaRPr lang="en-GB" sz="1600" b="1" dirty="0">
                <a:solidFill>
                  <a:srgbClr val="FFFFFF"/>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sym typeface="Lucida Grande" charset="0"/>
              </a:endParaRPr>
            </a:p>
          </p:txBody>
        </p:sp>
        <p:cxnSp>
          <p:nvCxnSpPr>
            <p:cNvPr id="21" name="AutoShape 30"/>
            <p:cNvCxnSpPr>
              <a:cxnSpLocks noChangeShapeType="1"/>
            </p:cNvCxnSpPr>
            <p:nvPr/>
          </p:nvCxnSpPr>
          <p:spPr bwMode="auto">
            <a:xfrm rot="16200000" flipH="1">
              <a:off x="4741367" y="2679315"/>
              <a:ext cx="490805" cy="1476176"/>
            </a:xfrm>
            <a:prstGeom prst="bentConnector2">
              <a:avLst/>
            </a:prstGeom>
            <a:noFill/>
            <a:ln w="44450">
              <a:solidFill>
                <a:schemeClr val="bg1"/>
              </a:solidFill>
              <a:miter lim="800000"/>
              <a:headEnd type="none" w="sm" len="sm"/>
              <a:tailEnd type="triangle" w="med" len="med"/>
            </a:ln>
            <a:extLst>
              <a:ext uri="{909E8E84-426E-40dd-AFC4-6F175D3DCCD1}">
                <a14:hiddenFill xmlns:a14="http://schemas.microsoft.com/office/drawing/2010/main">
                  <a:noFill/>
                </a14:hiddenFill>
              </a:ext>
            </a:extLst>
          </p:spPr>
        </p:cxnSp>
        <p:cxnSp>
          <p:nvCxnSpPr>
            <p:cNvPr id="22" name="AutoShape 31"/>
            <p:cNvCxnSpPr>
              <a:cxnSpLocks noChangeShapeType="1"/>
            </p:cNvCxnSpPr>
            <p:nvPr/>
          </p:nvCxnSpPr>
          <p:spPr bwMode="auto">
            <a:xfrm rot="5400000" flipH="1" flipV="1">
              <a:off x="4766757" y="1661120"/>
              <a:ext cx="440026" cy="1476176"/>
            </a:xfrm>
            <a:prstGeom prst="bentConnector2">
              <a:avLst/>
            </a:prstGeom>
            <a:noFill/>
            <a:ln w="44450">
              <a:solidFill>
                <a:schemeClr val="bg1"/>
              </a:solidFill>
              <a:miter lim="800000"/>
              <a:headEnd type="none" w="sm" len="sm"/>
              <a:tailEnd type="triangle" w="med" len="med"/>
            </a:ln>
            <a:extLst>
              <a:ext uri="{909E8E84-426E-40dd-AFC4-6F175D3DCCD1}">
                <a14:hiddenFill xmlns:a14="http://schemas.microsoft.com/office/drawing/2010/main">
                  <a:noFill/>
                </a14:hiddenFill>
              </a:ext>
            </a:extLst>
          </p:spPr>
        </p:cxnSp>
        <p:sp>
          <p:nvSpPr>
            <p:cNvPr id="26" name="Oval 14"/>
            <p:cNvSpPr>
              <a:spLocks noChangeArrowheads="1"/>
            </p:cNvSpPr>
            <p:nvPr/>
          </p:nvSpPr>
          <p:spPr bwMode="invGray">
            <a:xfrm>
              <a:off x="3954946" y="2619220"/>
              <a:ext cx="548640" cy="548640"/>
            </a:xfrm>
            <a:prstGeom prst="ellipse">
              <a:avLst/>
            </a:prstGeom>
            <a:solidFill>
              <a:schemeClr val="bg2">
                <a:lumMod val="65000"/>
              </a:schemeClr>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p>
              <a:pPr algn="ctr" eaLnBrk="0" hangingPunct="0">
                <a:spcBef>
                  <a:spcPct val="50000"/>
                </a:spcBef>
              </a:pPr>
              <a:r>
                <a:rPr lang="en-US" sz="1600" b="1" dirty="0">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R</a:t>
              </a:r>
            </a:p>
          </p:txBody>
        </p:sp>
      </p:grpSp>
      <p:sp>
        <p:nvSpPr>
          <p:cNvPr id="15" name="TextBox 23"/>
          <p:cNvSpPr txBox="1">
            <a:spLocks noChangeArrowheads="1"/>
          </p:cNvSpPr>
          <p:nvPr/>
        </p:nvSpPr>
        <p:spPr bwMode="auto">
          <a:xfrm>
            <a:off x="457201" y="6558290"/>
            <a:ext cx="81248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100" dirty="0">
                <a:solidFill>
                  <a:srgbClr val="FFFFFF"/>
                </a:solidFill>
              </a:rPr>
              <a:t>NCT Identifier: NCT00433927</a:t>
            </a:r>
          </a:p>
        </p:txBody>
      </p:sp>
    </p:spTree>
    <p:extLst>
      <p:ext uri="{BB962C8B-B14F-4D97-AF65-F5344CB8AC3E}">
        <p14:creationId xmlns:p14="http://schemas.microsoft.com/office/powerpoint/2010/main" val="3397927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idx="4294967295"/>
          </p:nvPr>
        </p:nvSpPr>
        <p:spPr>
          <a:xfrm>
            <a:off x="685800" y="1905000"/>
            <a:ext cx="7772400" cy="1143000"/>
          </a:xfrm>
        </p:spPr>
        <p:txBody>
          <a:bodyPr/>
          <a:lstStyle/>
          <a:p>
            <a:pPr eaLnBrk="1" hangingPunct="1"/>
            <a:r>
              <a:rPr lang="en-US" sz="3200" dirty="0" smtClean="0">
                <a:solidFill>
                  <a:srgbClr val="00FFFF"/>
                </a:solidFill>
              </a:rPr>
              <a:t>Front-Line Treatment of Metastatic Colorectal Cancer</a:t>
            </a:r>
          </a:p>
        </p:txBody>
      </p:sp>
      <p:sp>
        <p:nvSpPr>
          <p:cNvPr id="31747" name="Rectangle 3"/>
          <p:cNvSpPr>
            <a:spLocks noGrp="1" noChangeArrowheads="1"/>
          </p:cNvSpPr>
          <p:nvPr>
            <p:ph type="subTitle" idx="4294967295"/>
          </p:nvPr>
        </p:nvSpPr>
        <p:spPr>
          <a:xfrm>
            <a:off x="914400" y="3657600"/>
            <a:ext cx="7315200" cy="1752600"/>
          </a:xfrm>
        </p:spPr>
        <p:txBody>
          <a:bodyPr lIns="92075" tIns="46038" rIns="92075" bIns="46038"/>
          <a:lstStyle/>
          <a:p>
            <a:pPr marL="0" indent="0" algn="ctr" eaLnBrk="1" hangingPunct="1">
              <a:buFont typeface="Wingdings" pitchFamily="2" charset="2"/>
              <a:buNone/>
            </a:pPr>
            <a:r>
              <a:rPr lang="en-US" b="1" dirty="0" smtClean="0">
                <a:solidFill>
                  <a:srgbClr val="FFFFFF"/>
                </a:solidFill>
              </a:rPr>
              <a:t>Charles S. Fuchs, MD</a:t>
            </a:r>
          </a:p>
          <a:p>
            <a:pPr marL="0" indent="0" algn="ctr" eaLnBrk="1" hangingPunct="1">
              <a:buFont typeface="Wingdings" pitchFamily="2" charset="2"/>
              <a:buNone/>
            </a:pPr>
            <a:r>
              <a:rPr lang="en-US" b="1" dirty="0" smtClean="0">
                <a:solidFill>
                  <a:srgbClr val="FFFFFF"/>
                </a:solidFill>
              </a:rPr>
              <a:t>Dana-Farber Cancer Institute</a:t>
            </a:r>
          </a:p>
          <a:p>
            <a:pPr marL="0" indent="0" algn="ctr" eaLnBrk="1" hangingPunct="1">
              <a:buFont typeface="Wingdings" pitchFamily="2" charset="2"/>
              <a:buNone/>
            </a:pPr>
            <a:r>
              <a:rPr lang="en-US" b="1" dirty="0" smtClean="0">
                <a:solidFill>
                  <a:srgbClr val="FFFFFF"/>
                </a:solidFill>
              </a:rPr>
              <a:t>Harvard Medical School</a:t>
            </a:r>
          </a:p>
          <a:p>
            <a:pPr marL="0" indent="0" algn="ctr" eaLnBrk="1" hangingPunct="1">
              <a:buFont typeface="Wingdings" pitchFamily="2" charset="2"/>
              <a:buNone/>
            </a:pPr>
            <a:r>
              <a:rPr lang="en-US" b="1" dirty="0" smtClean="0">
                <a:solidFill>
                  <a:srgbClr val="FFFFFF"/>
                </a:solidFill>
              </a:rPr>
              <a:t>Boston, MA</a:t>
            </a:r>
          </a:p>
        </p:txBody>
      </p:sp>
    </p:spTree>
    <p:extLst>
      <p:ext uri="{BB962C8B-B14F-4D97-AF65-F5344CB8AC3E}">
        <p14:creationId xmlns:p14="http://schemas.microsoft.com/office/powerpoint/2010/main" val="3554596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8"/>
          <p:cNvGraphicFramePr>
            <a:graphicFrameLocks noGrp="1"/>
          </p:cNvGraphicFramePr>
          <p:nvPr>
            <p:extLst>
              <p:ext uri="{D42A27DB-BD31-4B8C-83A1-F6EECF244321}">
                <p14:modId xmlns:p14="http://schemas.microsoft.com/office/powerpoint/2010/main" val="3646961725"/>
              </p:ext>
            </p:extLst>
          </p:nvPr>
        </p:nvGraphicFramePr>
        <p:xfrm>
          <a:off x="334368" y="895678"/>
          <a:ext cx="8488906" cy="5252639"/>
        </p:xfrm>
        <a:graphic>
          <a:graphicData uri="http://schemas.openxmlformats.org/drawingml/2006/table">
            <a:tbl>
              <a:tblPr/>
              <a:tblGrid>
                <a:gridCol w="2103397"/>
                <a:gridCol w="2054950"/>
                <a:gridCol w="2324340"/>
                <a:gridCol w="2006219"/>
              </a:tblGrid>
              <a:tr h="1295275">
                <a:tc>
                  <a:txBody>
                    <a:bodyPr/>
                    <a:lstStyle/>
                    <a:p>
                      <a:pPr marL="0" marR="0" lvl="0" indent="0" algn="l" defTabSz="981075" rtl="0" eaLnBrk="0" fontAlgn="base" latinLnBrk="0" hangingPunct="0">
                        <a:lnSpc>
                          <a:spcPct val="100000"/>
                        </a:lnSpc>
                        <a:spcBef>
                          <a:spcPts val="0"/>
                        </a:spcBef>
                        <a:spcAft>
                          <a:spcPct val="0"/>
                        </a:spcAft>
                        <a:buClr>
                          <a:srgbClr val="FB6D13"/>
                        </a:buClr>
                        <a:buSzTx/>
                        <a:buFont typeface="Arial" charset="0"/>
                        <a:buNone/>
                        <a:tabLst/>
                      </a:pPr>
                      <a:endParaRPr kumimoji="0" lang="en-GB" sz="2000" b="1" i="0" u="none" strike="noStrike" cap="none" normalizeH="0" baseline="0" dirty="0" smtClean="0">
                        <a:ln>
                          <a:noFill/>
                        </a:ln>
                        <a:solidFill>
                          <a:srgbClr val="FFFF00"/>
                        </a:solidFill>
                        <a:effectLst/>
                        <a:latin typeface="Arial" pitchFamily="34" charset="0"/>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FOLFIRI + </a:t>
                      </a:r>
                      <a:r>
                        <a:rPr kumimoji="0" lang="en-US" sz="2000" b="1" i="0" u="none" strike="noStrike" cap="none" normalizeH="0" baseline="0" noProof="0" dirty="0" err="1" smtClean="0">
                          <a:ln>
                            <a:noFill/>
                          </a:ln>
                          <a:solidFill>
                            <a:srgbClr val="FFFF00"/>
                          </a:solidFill>
                          <a:effectLst/>
                          <a:latin typeface="Arial" pitchFamily="34" charset="0"/>
                          <a:ea typeface="Arial Unicode MS" pitchFamily="34" charset="-128"/>
                          <a:cs typeface="Arial" pitchFamily="34" charset="0"/>
                        </a:rPr>
                        <a:t>cetuximab</a:t>
                      </a:r>
                      <a:endPar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endParaRP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(N = 297)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2000" b="1" kern="1200" noProof="0" dirty="0" smtClean="0">
                          <a:solidFill>
                            <a:srgbClr val="FFFF00"/>
                          </a:solidFill>
                          <a:latin typeface="Arial" pitchFamily="34" charset="0"/>
                          <a:ea typeface="+mn-ea"/>
                          <a:cs typeface="Arial" pitchFamily="34" charset="0"/>
                        </a:rPr>
                        <a:t>FOLFIRI + bevacizumab</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lang="en-US" sz="2000" b="1" kern="1200" noProof="0" dirty="0" smtClean="0">
                          <a:solidFill>
                            <a:srgbClr val="FFFF00"/>
                          </a:solidFill>
                          <a:latin typeface="Arial" pitchFamily="34" charset="0"/>
                          <a:ea typeface="+mn-ea"/>
                          <a:cs typeface="Arial" pitchFamily="34" charset="0"/>
                        </a:rPr>
                        <a:t>(N = 295)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HR</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rgbClr val="FFFF00"/>
                          </a:solidFill>
                          <a:effectLst/>
                          <a:latin typeface="Arial" pitchFamily="34" charset="0"/>
                          <a:ea typeface="Arial Unicode MS" pitchFamily="34" charset="-128"/>
                          <a:cs typeface="Arial" pitchFamily="34" charset="0"/>
                        </a:rPr>
                        <a:t>(95% CI)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6814">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ORR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62%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58%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000" b="1" dirty="0" smtClean="0">
                          <a:solidFill>
                            <a:schemeClr val="tx1"/>
                          </a:solidFill>
                          <a:latin typeface="Arial" pitchFamily="34" charset="0"/>
                          <a:cs typeface="Arial" pitchFamily="34" charset="0"/>
                        </a:rPr>
                        <a:t>Not reported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5275">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PFS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10.0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10.3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1.06</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P = 0.55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5275">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28.7 </a:t>
                      </a:r>
                      <a:r>
                        <a:rPr kumimoji="0" lang="en-US" sz="2000" b="1" i="0" u="none" strike="noStrike"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rPr>
                        <a:t>25.0 </a:t>
                      </a:r>
                      <a:r>
                        <a:rPr kumimoji="0" lang="en-US" sz="2000" b="1" i="0" u="none" strike="noStrike" kern="1200" cap="none" normalizeH="0" baseline="0" noProof="0" dirty="0" err="1" smtClean="0">
                          <a:ln>
                            <a:noFill/>
                          </a:ln>
                          <a:solidFill>
                            <a:schemeClr val="tx1"/>
                          </a:solidFill>
                          <a:effectLst/>
                          <a:latin typeface="Arial" pitchFamily="34" charset="0"/>
                          <a:ea typeface="Arial Unicode MS" pitchFamily="34" charset="-128"/>
                          <a:cs typeface="Arial" pitchFamily="34" charset="0"/>
                        </a:rPr>
                        <a:t>mos</a:t>
                      </a:r>
                      <a:endParaRPr kumimoji="0" lang="en-US" sz="2000" b="1" i="0" u="none" strike="noStrike" kern="1200" cap="none" normalizeH="0" baseline="0" noProof="0" dirty="0" smtClean="0">
                        <a:ln>
                          <a:noFill/>
                        </a:ln>
                        <a:solidFill>
                          <a:schemeClr val="tx1"/>
                        </a:solidFill>
                        <a:effectLst/>
                        <a:latin typeface="Arial" pitchFamily="34" charset="0"/>
                        <a:ea typeface="Arial Unicode MS" pitchFamily="34" charset="-128"/>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0.77</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(0.62-0.95)</a:t>
                      </a:r>
                    </a:p>
                    <a:p>
                      <a:pPr marL="0" marR="0" lvl="0" indent="0" algn="ctr" defTabSz="914400" rtl="0" eaLnBrk="1" fontAlgn="base" latinLnBrk="0" hangingPunct="1">
                        <a:lnSpc>
                          <a:spcPct val="100000"/>
                        </a:lnSpc>
                        <a:spcBef>
                          <a:spcPts val="0"/>
                        </a:spcBef>
                        <a:spcAft>
                          <a:spcPts val="0"/>
                        </a:spcAft>
                        <a:buClr>
                          <a:srgbClr val="FFFF00"/>
                        </a:buClr>
                        <a:buSzTx/>
                        <a:buFontTx/>
                        <a:buNone/>
                        <a:tabLst/>
                      </a:pPr>
                      <a:r>
                        <a:rPr kumimoji="0" lang="en-US" sz="2000" b="1" i="0" u="none" strike="noStrike" cap="none" normalizeH="0" baseline="0" noProof="0" dirty="0" smtClean="0">
                          <a:ln>
                            <a:noFill/>
                          </a:ln>
                          <a:solidFill>
                            <a:schemeClr val="tx1"/>
                          </a:solidFill>
                          <a:effectLst/>
                          <a:latin typeface="Arial" pitchFamily="34" charset="0"/>
                          <a:ea typeface="Arial Unicode MS" pitchFamily="34" charset="-128"/>
                          <a:cs typeface="Arial" pitchFamily="34" charset="0"/>
                        </a:rPr>
                        <a:t>P = 0.017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8533" name="Title 2"/>
          <p:cNvSpPr txBox="1">
            <a:spLocks/>
          </p:cNvSpPr>
          <p:nvPr/>
        </p:nvSpPr>
        <p:spPr bwMode="gray">
          <a:xfrm>
            <a:off x="0" y="123984"/>
            <a:ext cx="9144000" cy="654050"/>
          </a:xfrm>
          <a:prstGeom prst="rect">
            <a:avLst/>
          </a:prstGeom>
          <a:noFill/>
          <a:ln w="9525">
            <a:noFill/>
            <a:miter lim="800000"/>
            <a:headEnd/>
            <a:tailEnd/>
          </a:ln>
        </p:spPr>
        <p:txBody>
          <a:bodyPr lIns="89602" tIns="44801" rIns="89602" bIns="44801" anchor="b"/>
          <a:lstStyle/>
          <a:p>
            <a:pPr algn="ctr"/>
            <a:r>
              <a:rPr lang="en-US" sz="3200" b="1" dirty="0" smtClean="0">
                <a:solidFill>
                  <a:srgbClr val="FFFF00"/>
                </a:solidFill>
              </a:rPr>
              <a:t>FIRE 3: RESULTS</a:t>
            </a:r>
            <a:endParaRPr lang="en-US" sz="3200" b="1" dirty="0">
              <a:solidFill>
                <a:srgbClr val="FFFF00"/>
              </a:solidFill>
            </a:endParaRPr>
          </a:p>
        </p:txBody>
      </p:sp>
      <p:sp>
        <p:nvSpPr>
          <p:cNvPr id="4" name="TextBox 3"/>
          <p:cNvSpPr txBox="1">
            <a:spLocks noChangeArrowheads="1"/>
          </p:cNvSpPr>
          <p:nvPr/>
        </p:nvSpPr>
        <p:spPr bwMode="auto">
          <a:xfrm>
            <a:off x="304800" y="6324600"/>
            <a:ext cx="5440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US" dirty="0">
                <a:latin typeface="Times New Roman" charset="0"/>
              </a:rPr>
              <a:t>Heinemann V et al. </a:t>
            </a:r>
            <a:r>
              <a:rPr lang="en-US" i="1" dirty="0" err="1">
                <a:latin typeface="Times New Roman" charset="0"/>
              </a:rPr>
              <a:t>Proc</a:t>
            </a:r>
            <a:r>
              <a:rPr lang="en-US" i="1" dirty="0">
                <a:latin typeface="Times New Roman" charset="0"/>
              </a:rPr>
              <a:t> ASCO </a:t>
            </a:r>
            <a:r>
              <a:rPr lang="en-US" dirty="0">
                <a:latin typeface="Times New Roman" charset="0"/>
              </a:rPr>
              <a:t>2013 Abstract LBA3506</a:t>
            </a:r>
          </a:p>
        </p:txBody>
      </p:sp>
    </p:spTree>
    <p:extLst>
      <p:ext uri="{BB962C8B-B14F-4D97-AF65-F5344CB8AC3E}">
        <p14:creationId xmlns:p14="http://schemas.microsoft.com/office/powerpoint/2010/main" val="2703749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41" name="Rectangle 3"/>
          <p:cNvSpPr>
            <a:spLocks noGrp="1" noChangeArrowheads="1"/>
          </p:cNvSpPr>
          <p:nvPr>
            <p:ph idx="4294967295"/>
          </p:nvPr>
        </p:nvSpPr>
        <p:spPr>
          <a:xfrm>
            <a:off x="504826" y="4514850"/>
            <a:ext cx="8013700" cy="1466850"/>
          </a:xfrm>
        </p:spPr>
        <p:txBody>
          <a:bodyPr/>
          <a:lstStyle/>
          <a:p>
            <a:pPr marL="342900" indent="-342900">
              <a:spcBef>
                <a:spcPts val="600"/>
              </a:spcBef>
            </a:pPr>
            <a:r>
              <a:rPr lang="en-US" sz="2000" b="1" dirty="0" smtClean="0"/>
              <a:t>Primary endpoint</a:t>
            </a:r>
            <a:r>
              <a:rPr lang="en-US" sz="2000" dirty="0" smtClean="0"/>
              <a:t>: OS</a:t>
            </a:r>
          </a:p>
          <a:p>
            <a:pPr marL="342900" indent="-342900">
              <a:spcBef>
                <a:spcPts val="600"/>
              </a:spcBef>
            </a:pPr>
            <a:r>
              <a:rPr lang="en-US" sz="2000" b="1" dirty="0" smtClean="0"/>
              <a:t>Secondary endpoints</a:t>
            </a:r>
            <a:r>
              <a:rPr lang="en-US" sz="2000" dirty="0" smtClean="0"/>
              <a:t>: ORR, PFS, TTF, DOR, and safety</a:t>
            </a:r>
          </a:p>
        </p:txBody>
      </p:sp>
      <p:sp>
        <p:nvSpPr>
          <p:cNvPr id="1136642" name="Rectangle 2"/>
          <p:cNvSpPr>
            <a:spLocks noGrp="1" noChangeArrowheads="1"/>
          </p:cNvSpPr>
          <p:nvPr>
            <p:ph type="title" idx="4294967295"/>
          </p:nvPr>
        </p:nvSpPr>
        <p:spPr>
          <a:xfrm>
            <a:off x="504830" y="347664"/>
            <a:ext cx="8137525" cy="1120775"/>
          </a:xfrm>
        </p:spPr>
        <p:txBody>
          <a:bodyPr/>
          <a:lstStyle/>
          <a:p>
            <a:r>
              <a:rPr lang="en-US" sz="3200" dirty="0" smtClean="0">
                <a:solidFill>
                  <a:schemeClr val="tx2"/>
                </a:solidFill>
                <a:ea typeface="Arial Unicode MS"/>
                <a:cs typeface="Arial Unicode MS"/>
              </a:rPr>
              <a:t>CALGB 80405: </a:t>
            </a:r>
            <a:r>
              <a:rPr lang="en-US" sz="3200" dirty="0">
                <a:solidFill>
                  <a:schemeClr val="tx2"/>
                </a:solidFill>
                <a:ea typeface="Arial Unicode MS"/>
                <a:cs typeface="Arial Unicode MS"/>
              </a:rPr>
              <a:t>Phase III Trial of </a:t>
            </a:r>
            <a:r>
              <a:rPr lang="en-US" sz="3200" dirty="0" err="1">
                <a:solidFill>
                  <a:schemeClr val="tx2"/>
                </a:solidFill>
                <a:ea typeface="Arial Unicode MS"/>
                <a:cs typeface="Arial Unicode MS"/>
              </a:rPr>
              <a:t>Bevacizumab</a:t>
            </a:r>
            <a:r>
              <a:rPr lang="en-US" sz="3200" dirty="0">
                <a:solidFill>
                  <a:schemeClr val="tx2"/>
                </a:solidFill>
                <a:ea typeface="Arial Unicode MS"/>
                <a:cs typeface="Arial Unicode MS"/>
              </a:rPr>
              <a:t> </a:t>
            </a:r>
            <a:r>
              <a:rPr lang="en-US" sz="3200" dirty="0" smtClean="0">
                <a:solidFill>
                  <a:schemeClr val="tx2"/>
                </a:solidFill>
                <a:ea typeface="Arial Unicode MS"/>
                <a:cs typeface="Arial Unicode MS"/>
              </a:rPr>
              <a:t>vs Cetuximab in First-line KRAS WT mCRC</a:t>
            </a:r>
            <a:endParaRPr lang="en-US" sz="3200" dirty="0" smtClean="0"/>
          </a:p>
        </p:txBody>
      </p:sp>
      <p:grpSp>
        <p:nvGrpSpPr>
          <p:cNvPr id="2" name="Group 23"/>
          <p:cNvGrpSpPr>
            <a:grpSpLocks/>
          </p:cNvGrpSpPr>
          <p:nvPr/>
        </p:nvGrpSpPr>
        <p:grpSpPr bwMode="auto">
          <a:xfrm>
            <a:off x="650879" y="1906600"/>
            <a:ext cx="7842250" cy="2306637"/>
            <a:chOff x="650875" y="1820863"/>
            <a:chExt cx="7840980" cy="2307272"/>
          </a:xfrm>
        </p:grpSpPr>
        <p:sp>
          <p:nvSpPr>
            <p:cNvPr id="38916" name="AutoShape 6"/>
            <p:cNvSpPr>
              <a:spLocks noChangeArrowheads="1"/>
            </p:cNvSpPr>
            <p:nvPr/>
          </p:nvSpPr>
          <p:spPr bwMode="auto">
            <a:xfrm>
              <a:off x="650875" y="2408238"/>
              <a:ext cx="1911096" cy="118872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eaLnBrk="0" fontAlgn="base" hangingPunct="0">
                <a:spcBef>
                  <a:spcPct val="0"/>
                </a:spcBef>
                <a:spcAft>
                  <a:spcPct val="0"/>
                </a:spcAft>
                <a:tabLst>
                  <a:tab pos="114300" algn="l"/>
                  <a:tab pos="1143000" algn="ctr"/>
                </a:tabLst>
                <a:defRPr/>
              </a:pPr>
              <a:r>
                <a:rPr kumimoji="1" lang="en-US" sz="1600" b="1" dirty="0">
                  <a:solidFill>
                    <a:srgbClr val="FFFFFF"/>
                  </a:solidFill>
                  <a:effectLst>
                    <a:outerShdw blurRad="38100" dist="38100" dir="2700000" algn="tl">
                      <a:srgbClr val="000000">
                        <a:alpha val="43137"/>
                      </a:srgbClr>
                    </a:outerShdw>
                  </a:effectLst>
                  <a:cs typeface="Arial" pitchFamily="34" charset="0"/>
                </a:rPr>
                <a:t>Untreated </a:t>
              </a:r>
            </a:p>
            <a:p>
              <a:pPr algn="ctr" defTabSz="892175" eaLnBrk="0" fontAlgn="base" hangingPunct="0">
                <a:spcBef>
                  <a:spcPct val="0"/>
                </a:spcBef>
                <a:spcAft>
                  <a:spcPct val="0"/>
                </a:spcAft>
                <a:tabLst>
                  <a:tab pos="114300" algn="l"/>
                  <a:tab pos="1143000" algn="ctr"/>
                </a:tabLst>
                <a:defRPr/>
              </a:pPr>
              <a:r>
                <a:rPr kumimoji="1" lang="en-US" sz="1600" b="1" dirty="0">
                  <a:solidFill>
                    <a:srgbClr val="FFFFFF"/>
                  </a:solidFill>
                  <a:effectLst>
                    <a:outerShdw blurRad="38100" dist="38100" dir="2700000" algn="tl">
                      <a:srgbClr val="000000">
                        <a:alpha val="43137"/>
                      </a:srgbClr>
                    </a:outerShdw>
                  </a:effectLst>
                  <a:cs typeface="Arial" pitchFamily="34" charset="0"/>
                </a:rPr>
                <a:t>KRAS WT </a:t>
              </a:r>
              <a:br>
                <a:rPr kumimoji="1" lang="en-US" sz="1600" b="1" dirty="0">
                  <a:solidFill>
                    <a:srgbClr val="FFFFFF"/>
                  </a:solidFill>
                  <a:effectLst>
                    <a:outerShdw blurRad="38100" dist="38100" dir="2700000" algn="tl">
                      <a:srgbClr val="000000">
                        <a:alpha val="43137"/>
                      </a:srgbClr>
                    </a:outerShdw>
                  </a:effectLst>
                  <a:cs typeface="Arial" pitchFamily="34" charset="0"/>
                </a:rPr>
              </a:br>
              <a:r>
                <a:rPr kumimoji="1" lang="en-US" sz="1600" b="1" dirty="0">
                  <a:solidFill>
                    <a:srgbClr val="FFFFFF"/>
                  </a:solidFill>
                  <a:effectLst>
                    <a:outerShdw blurRad="38100" dist="38100" dir="2700000" algn="tl">
                      <a:srgbClr val="000000">
                        <a:alpha val="43137"/>
                      </a:srgbClr>
                    </a:outerShdw>
                  </a:effectLst>
                  <a:cs typeface="Arial" pitchFamily="34" charset="0"/>
                </a:rPr>
                <a:t>mCRC</a:t>
              </a:r>
            </a:p>
            <a:p>
              <a:pPr algn="ctr" defTabSz="892175" eaLnBrk="0" fontAlgn="base" hangingPunct="0">
                <a:spcBef>
                  <a:spcPct val="0"/>
                </a:spcBef>
                <a:spcAft>
                  <a:spcPct val="0"/>
                </a:spcAft>
                <a:tabLst>
                  <a:tab pos="114300" algn="l"/>
                  <a:tab pos="1143000" algn="ctr"/>
                </a:tabLst>
                <a:defRPr/>
              </a:pPr>
              <a:r>
                <a:rPr kumimoji="1" lang="en-US" sz="1600" b="1" dirty="0">
                  <a:solidFill>
                    <a:srgbClr val="FFFFFF"/>
                  </a:solidFill>
                  <a:effectLst>
                    <a:outerShdw blurRad="38100" dist="38100" dir="2700000" algn="tl">
                      <a:srgbClr val="000000">
                        <a:alpha val="43137"/>
                      </a:srgbClr>
                    </a:outerShdw>
                  </a:effectLst>
                  <a:cs typeface="Arial" pitchFamily="34" charset="0"/>
                </a:rPr>
                <a:t>(n=1500)</a:t>
              </a:r>
            </a:p>
          </p:txBody>
        </p:sp>
        <p:sp>
          <p:nvSpPr>
            <p:cNvPr id="38917" name="AutoShape 2"/>
            <p:cNvSpPr>
              <a:spLocks noChangeArrowheads="1"/>
            </p:cNvSpPr>
            <p:nvPr/>
          </p:nvSpPr>
          <p:spPr bwMode="auto">
            <a:xfrm>
              <a:off x="4822825" y="1820863"/>
              <a:ext cx="2103120" cy="82296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eaLnBrk="0" fontAlgn="base" hangingPunct="0">
                <a:spcBef>
                  <a:spcPct val="0"/>
                </a:spcBef>
                <a:spcAft>
                  <a:spcPct val="0"/>
                </a:spcAft>
                <a:tabLst>
                  <a:tab pos="114300" algn="l"/>
                  <a:tab pos="1143000" algn="ctr"/>
                </a:tabLst>
                <a:defRPr/>
              </a:pPr>
              <a:r>
                <a:rPr kumimoji="1" lang="en-US" sz="1600" b="1" dirty="0">
                  <a:solidFill>
                    <a:srgbClr val="FFFFFF"/>
                  </a:solidFill>
                  <a:effectLst>
                    <a:outerShdw blurRad="38100" dist="38100" dir="2700000" algn="tl">
                      <a:srgbClr val="000000">
                        <a:alpha val="43137"/>
                      </a:srgbClr>
                    </a:outerShdw>
                  </a:effectLst>
                  <a:cs typeface="Arial" pitchFamily="34" charset="0"/>
                </a:rPr>
                <a:t>Bevacizumab</a:t>
              </a:r>
              <a:br>
                <a:rPr kumimoji="1" lang="en-US" sz="1600" b="1" dirty="0">
                  <a:solidFill>
                    <a:srgbClr val="FFFFFF"/>
                  </a:solidFill>
                  <a:effectLst>
                    <a:outerShdw blurRad="38100" dist="38100" dir="2700000" algn="tl">
                      <a:srgbClr val="000000">
                        <a:alpha val="43137"/>
                      </a:srgbClr>
                    </a:outerShdw>
                  </a:effectLst>
                  <a:cs typeface="Arial" pitchFamily="34" charset="0"/>
                </a:rPr>
              </a:br>
              <a:r>
                <a:rPr kumimoji="1" lang="en-US" sz="1600" b="1" dirty="0">
                  <a:solidFill>
                    <a:srgbClr val="FFFFFF"/>
                  </a:solidFill>
                  <a:effectLst>
                    <a:outerShdw blurRad="38100" dist="38100" dir="2700000" algn="tl">
                      <a:srgbClr val="000000">
                        <a:alpha val="43137"/>
                      </a:srgbClr>
                    </a:outerShdw>
                  </a:effectLst>
                  <a:cs typeface="Arial" pitchFamily="34" charset="0"/>
                </a:rPr>
                <a:t>+ FOLFOX</a:t>
              </a:r>
              <a:br>
                <a:rPr kumimoji="1" lang="en-US" sz="1600" b="1" dirty="0">
                  <a:solidFill>
                    <a:srgbClr val="FFFFFF"/>
                  </a:solidFill>
                  <a:effectLst>
                    <a:outerShdw blurRad="38100" dist="38100" dir="2700000" algn="tl">
                      <a:srgbClr val="000000">
                        <a:alpha val="43137"/>
                      </a:srgbClr>
                    </a:outerShdw>
                  </a:effectLst>
                  <a:cs typeface="Arial" pitchFamily="34" charset="0"/>
                </a:rPr>
              </a:br>
              <a:r>
                <a:rPr kumimoji="1" lang="en-US" sz="1600" b="1" dirty="0">
                  <a:solidFill>
                    <a:srgbClr val="FFFFFF"/>
                  </a:solidFill>
                  <a:effectLst>
                    <a:outerShdw blurRad="38100" dist="38100" dir="2700000" algn="tl">
                      <a:srgbClr val="000000">
                        <a:alpha val="43137"/>
                      </a:srgbClr>
                    </a:outerShdw>
                  </a:effectLst>
                  <a:cs typeface="Arial" pitchFamily="34" charset="0"/>
                </a:rPr>
                <a:t>or FOLFIRI</a:t>
              </a:r>
            </a:p>
          </p:txBody>
        </p:sp>
        <p:sp>
          <p:nvSpPr>
            <p:cNvPr id="38918" name="AutoShape 2"/>
            <p:cNvSpPr>
              <a:spLocks noChangeArrowheads="1"/>
            </p:cNvSpPr>
            <p:nvPr/>
          </p:nvSpPr>
          <p:spPr bwMode="auto">
            <a:xfrm>
              <a:off x="4822825" y="3305175"/>
              <a:ext cx="2103120" cy="82296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eaLnBrk="0" fontAlgn="base" hangingPunct="0">
                <a:spcBef>
                  <a:spcPct val="0"/>
                </a:spcBef>
                <a:spcAft>
                  <a:spcPct val="0"/>
                </a:spcAft>
                <a:tabLst>
                  <a:tab pos="114300" algn="l"/>
                  <a:tab pos="1143000" algn="ctr"/>
                </a:tabLst>
                <a:defRPr/>
              </a:pPr>
              <a:r>
                <a:rPr kumimoji="1" lang="en-US" sz="1600" b="1" dirty="0">
                  <a:solidFill>
                    <a:srgbClr val="FFFFFF"/>
                  </a:solidFill>
                  <a:effectLst>
                    <a:outerShdw blurRad="38100" dist="38100" dir="2700000" algn="tl">
                      <a:srgbClr val="000000">
                        <a:alpha val="43137"/>
                      </a:srgbClr>
                    </a:outerShdw>
                  </a:effectLst>
                  <a:cs typeface="Arial" pitchFamily="34" charset="0"/>
                </a:rPr>
                <a:t>Cetuximab</a:t>
              </a:r>
              <a:br>
                <a:rPr kumimoji="1" lang="en-US" sz="1600" b="1" dirty="0">
                  <a:solidFill>
                    <a:srgbClr val="FFFFFF"/>
                  </a:solidFill>
                  <a:effectLst>
                    <a:outerShdw blurRad="38100" dist="38100" dir="2700000" algn="tl">
                      <a:srgbClr val="000000">
                        <a:alpha val="43137"/>
                      </a:srgbClr>
                    </a:outerShdw>
                  </a:effectLst>
                  <a:cs typeface="Arial" pitchFamily="34" charset="0"/>
                </a:rPr>
              </a:br>
              <a:r>
                <a:rPr kumimoji="1" lang="en-US" sz="1600" b="1" dirty="0">
                  <a:solidFill>
                    <a:srgbClr val="FFFFFF"/>
                  </a:solidFill>
                  <a:effectLst>
                    <a:outerShdw blurRad="38100" dist="38100" dir="2700000" algn="tl">
                      <a:srgbClr val="000000">
                        <a:alpha val="43137"/>
                      </a:srgbClr>
                    </a:outerShdw>
                  </a:effectLst>
                  <a:cs typeface="Arial" pitchFamily="34" charset="0"/>
                </a:rPr>
                <a:t>+ FOLFOX</a:t>
              </a:r>
              <a:br>
                <a:rPr kumimoji="1" lang="en-US" sz="1600" b="1" dirty="0">
                  <a:solidFill>
                    <a:srgbClr val="FFFFFF"/>
                  </a:solidFill>
                  <a:effectLst>
                    <a:outerShdw blurRad="38100" dist="38100" dir="2700000" algn="tl">
                      <a:srgbClr val="000000">
                        <a:alpha val="43137"/>
                      </a:srgbClr>
                    </a:outerShdw>
                  </a:effectLst>
                  <a:cs typeface="Arial" pitchFamily="34" charset="0"/>
                </a:rPr>
              </a:br>
              <a:r>
                <a:rPr kumimoji="1" lang="en-US" sz="1600" b="1" dirty="0">
                  <a:solidFill>
                    <a:srgbClr val="FFFFFF"/>
                  </a:solidFill>
                  <a:effectLst>
                    <a:outerShdw blurRad="38100" dist="38100" dir="2700000" algn="tl">
                      <a:srgbClr val="000000">
                        <a:alpha val="43137"/>
                      </a:srgbClr>
                    </a:outerShdw>
                  </a:effectLst>
                  <a:cs typeface="Arial" pitchFamily="34" charset="0"/>
                </a:rPr>
                <a:t>or FOLFIRI</a:t>
              </a:r>
            </a:p>
          </p:txBody>
        </p:sp>
        <p:cxnSp>
          <p:nvCxnSpPr>
            <p:cNvPr id="1136656" name="AutoShape 5"/>
            <p:cNvCxnSpPr>
              <a:cxnSpLocks noChangeShapeType="1"/>
            </p:cNvCxnSpPr>
            <p:nvPr/>
          </p:nvCxnSpPr>
          <p:spPr bwMode="auto">
            <a:xfrm>
              <a:off x="2561971" y="3002598"/>
              <a:ext cx="674943" cy="1"/>
            </a:xfrm>
            <a:prstGeom prst="straightConnector1">
              <a:avLst/>
            </a:prstGeom>
            <a:noFill/>
            <a:ln w="44450">
              <a:solidFill>
                <a:schemeClr val="tx1"/>
              </a:solidFill>
              <a:miter lim="800000"/>
              <a:headEnd type="none" w="sm" len="sm"/>
              <a:tailEnd type="triangle" w="med" len="med"/>
            </a:ln>
          </p:spPr>
        </p:cxnSp>
        <p:cxnSp>
          <p:nvCxnSpPr>
            <p:cNvPr id="1136657" name="AutoShape 5"/>
            <p:cNvCxnSpPr>
              <a:cxnSpLocks noChangeShapeType="1"/>
            </p:cNvCxnSpPr>
            <p:nvPr/>
          </p:nvCxnSpPr>
          <p:spPr bwMode="auto">
            <a:xfrm>
              <a:off x="6925945" y="2232343"/>
              <a:ext cx="925830" cy="1588"/>
            </a:xfrm>
            <a:prstGeom prst="straightConnector1">
              <a:avLst/>
            </a:prstGeom>
            <a:noFill/>
            <a:ln w="44450">
              <a:solidFill>
                <a:schemeClr val="tx1"/>
              </a:solidFill>
              <a:miter lim="800000"/>
              <a:headEnd type="none" w="sm" len="sm"/>
              <a:tailEnd type="triangle" w="med" len="med"/>
            </a:ln>
          </p:spPr>
        </p:cxnSp>
        <p:cxnSp>
          <p:nvCxnSpPr>
            <p:cNvPr id="1136658" name="AutoShape 5"/>
            <p:cNvCxnSpPr>
              <a:cxnSpLocks noChangeShapeType="1"/>
            </p:cNvCxnSpPr>
            <p:nvPr/>
          </p:nvCxnSpPr>
          <p:spPr bwMode="auto">
            <a:xfrm>
              <a:off x="6925945" y="3716655"/>
              <a:ext cx="925830" cy="1588"/>
            </a:xfrm>
            <a:prstGeom prst="straightConnector1">
              <a:avLst/>
            </a:prstGeom>
            <a:noFill/>
            <a:ln w="44450">
              <a:solidFill>
                <a:schemeClr val="tx1"/>
              </a:solidFill>
              <a:miter lim="800000"/>
              <a:headEnd type="none" w="sm" len="sm"/>
              <a:tailEnd type="triangle" w="med" len="med"/>
            </a:ln>
          </p:spPr>
        </p:cxnSp>
        <p:sp>
          <p:nvSpPr>
            <p:cNvPr id="2917392" name="AutoShape 6"/>
            <p:cNvSpPr>
              <a:spLocks noChangeArrowheads="1"/>
            </p:cNvSpPr>
            <p:nvPr/>
          </p:nvSpPr>
          <p:spPr bwMode="auto">
            <a:xfrm>
              <a:off x="7851775" y="2049463"/>
              <a:ext cx="640080" cy="365760"/>
            </a:xfrm>
            <a:prstGeom prst="rect">
              <a:avLst/>
            </a:prstGeom>
            <a:solidFill>
              <a:schemeClr val="accent3">
                <a:lumMod val="75000"/>
              </a:schemeClr>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1152525" eaLnBrk="0" fontAlgn="base" hangingPunct="0">
                <a:spcBef>
                  <a:spcPct val="0"/>
                </a:spcBef>
                <a:spcAft>
                  <a:spcPct val="0"/>
                </a:spcAft>
                <a:tabLst>
                  <a:tab pos="114300" algn="l"/>
                  <a:tab pos="1143000" algn="ctr"/>
                </a:tabLst>
                <a:defRPr/>
              </a:pPr>
              <a:r>
                <a:rPr kumimoji="1" lang="en-US" sz="1400" b="1" dirty="0">
                  <a:solidFill>
                    <a:srgbClr val="FFFFFF"/>
                  </a:solidFill>
                  <a:effectLst>
                    <a:outerShdw blurRad="38100" dist="38100" dir="2700000" algn="tl">
                      <a:srgbClr val="000000">
                        <a:alpha val="43137"/>
                      </a:srgbClr>
                    </a:outerShdw>
                  </a:effectLst>
                  <a:cs typeface="Arial" pitchFamily="34" charset="0"/>
                </a:rPr>
                <a:t>PD</a:t>
              </a:r>
            </a:p>
          </p:txBody>
        </p:sp>
        <p:sp>
          <p:nvSpPr>
            <p:cNvPr id="2917393" name="AutoShape 6"/>
            <p:cNvSpPr>
              <a:spLocks noChangeArrowheads="1"/>
            </p:cNvSpPr>
            <p:nvPr/>
          </p:nvSpPr>
          <p:spPr bwMode="auto">
            <a:xfrm>
              <a:off x="7851775" y="3533775"/>
              <a:ext cx="640080" cy="365760"/>
            </a:xfrm>
            <a:prstGeom prst="rect">
              <a:avLst/>
            </a:prstGeom>
            <a:solidFill>
              <a:schemeClr val="accent3">
                <a:lumMod val="75000"/>
              </a:schemeClr>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1152525" eaLnBrk="0" fontAlgn="base" hangingPunct="0">
                <a:spcBef>
                  <a:spcPct val="0"/>
                </a:spcBef>
                <a:spcAft>
                  <a:spcPct val="0"/>
                </a:spcAft>
                <a:tabLst>
                  <a:tab pos="114300" algn="l"/>
                  <a:tab pos="1143000" algn="ctr"/>
                </a:tabLst>
                <a:defRPr/>
              </a:pPr>
              <a:r>
                <a:rPr kumimoji="1" lang="en-US" sz="1400" b="1" dirty="0">
                  <a:solidFill>
                    <a:srgbClr val="FFFFFF"/>
                  </a:solidFill>
                  <a:effectLst>
                    <a:outerShdw blurRad="38100" dist="38100" dir="2700000" algn="tl">
                      <a:srgbClr val="000000">
                        <a:alpha val="43137"/>
                      </a:srgbClr>
                    </a:outerShdw>
                  </a:effectLst>
                  <a:cs typeface="Arial" pitchFamily="34" charset="0"/>
                </a:rPr>
                <a:t>PD</a:t>
              </a:r>
            </a:p>
          </p:txBody>
        </p:sp>
        <p:cxnSp>
          <p:nvCxnSpPr>
            <p:cNvPr id="1136665" name="AutoShape 30"/>
            <p:cNvCxnSpPr>
              <a:cxnSpLocks noChangeShapeType="1"/>
            </p:cNvCxnSpPr>
            <p:nvPr/>
          </p:nvCxnSpPr>
          <p:spPr bwMode="invGray">
            <a:xfrm rot="16200000" flipH="1">
              <a:off x="3954226" y="2848055"/>
              <a:ext cx="444975" cy="1292223"/>
            </a:xfrm>
            <a:prstGeom prst="bentConnector2">
              <a:avLst/>
            </a:prstGeom>
            <a:noFill/>
            <a:ln w="44450">
              <a:solidFill>
                <a:schemeClr val="tx1"/>
              </a:solidFill>
              <a:miter lim="800000"/>
              <a:headEnd type="none" w="sm" len="sm"/>
              <a:tailEnd type="triangle" w="med" len="med"/>
            </a:ln>
          </p:spPr>
        </p:cxnSp>
        <p:cxnSp>
          <p:nvCxnSpPr>
            <p:cNvPr id="1136666" name="AutoShape 31"/>
            <p:cNvCxnSpPr>
              <a:cxnSpLocks noChangeShapeType="1"/>
            </p:cNvCxnSpPr>
            <p:nvPr/>
          </p:nvCxnSpPr>
          <p:spPr bwMode="invGray">
            <a:xfrm rot="5400000" flipH="1" flipV="1">
              <a:off x="3926126" y="1836819"/>
              <a:ext cx="501174" cy="1292223"/>
            </a:xfrm>
            <a:prstGeom prst="bentConnector2">
              <a:avLst/>
            </a:prstGeom>
            <a:noFill/>
            <a:ln w="44450">
              <a:solidFill>
                <a:schemeClr val="tx1"/>
              </a:solidFill>
              <a:miter lim="800000"/>
              <a:headEnd type="none" w="sm" len="sm"/>
              <a:tailEnd type="triangle" w="med" len="med"/>
            </a:ln>
          </p:spPr>
        </p:cxnSp>
        <p:sp>
          <p:nvSpPr>
            <p:cNvPr id="38927" name="Oval 14"/>
            <p:cNvSpPr>
              <a:spLocks noChangeArrowheads="1"/>
            </p:cNvSpPr>
            <p:nvPr/>
          </p:nvSpPr>
          <p:spPr bwMode="invGray">
            <a:xfrm>
              <a:off x="3236914" y="2733517"/>
              <a:ext cx="587375" cy="538163"/>
            </a:xfrm>
            <a:prstGeom prst="ellipse">
              <a:avLst/>
            </a:prstGeom>
            <a:solidFill>
              <a:schemeClr val="tx2">
                <a:lumMod val="75000"/>
              </a:schemeClr>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p>
              <a:pPr algn="ctr" eaLnBrk="0" fontAlgn="base" hangingPunct="0">
                <a:spcBef>
                  <a:spcPct val="50000"/>
                </a:spcBef>
                <a:spcAft>
                  <a:spcPct val="0"/>
                </a:spcAft>
                <a:defRPr/>
              </a:pPr>
              <a:r>
                <a:rPr kumimoji="1" lang="en-US" sz="1600" b="1" dirty="0">
                  <a:solidFill>
                    <a:srgbClr val="000000"/>
                  </a:solidFill>
                  <a:effectLst>
                    <a:outerShdw blurRad="38100" dist="38100" dir="2700000" algn="tl">
                      <a:srgbClr val="000000">
                        <a:alpha val="43137"/>
                      </a:srgbClr>
                    </a:outerShdw>
                  </a:effectLst>
                  <a:cs typeface="Arial" charset="0"/>
                </a:rPr>
                <a:t>R</a:t>
              </a:r>
            </a:p>
          </p:txBody>
        </p:sp>
      </p:grpSp>
      <p:sp>
        <p:nvSpPr>
          <p:cNvPr id="1136644" name="Text Box 10"/>
          <p:cNvSpPr txBox="1">
            <a:spLocks noChangeArrowheads="1"/>
          </p:cNvSpPr>
          <p:nvPr/>
        </p:nvSpPr>
        <p:spPr bwMode="gray">
          <a:xfrm>
            <a:off x="519114" y="6532575"/>
            <a:ext cx="7999412" cy="276225"/>
          </a:xfrm>
          <a:prstGeom prst="rect">
            <a:avLst/>
          </a:prstGeom>
          <a:noFill/>
          <a:ln w="12700">
            <a:noFill/>
            <a:miter lim="800000"/>
            <a:headEnd type="none" w="sm" len="sm"/>
            <a:tailEnd type="none" w="sm" len="sm"/>
          </a:ln>
        </p:spPr>
        <p:txBody>
          <a:bodyPr anchor="b">
            <a:spAutoFit/>
          </a:bodyPr>
          <a:lstStyle/>
          <a:p>
            <a:pPr eaLnBrk="0" fontAlgn="base" hangingPunct="0">
              <a:spcBef>
                <a:spcPct val="0"/>
              </a:spcBef>
              <a:spcAft>
                <a:spcPct val="0"/>
              </a:spcAft>
            </a:pPr>
            <a:r>
              <a:rPr kumimoji="1" lang="en-US" sz="1200">
                <a:solidFill>
                  <a:srgbClr val="FFFFFF"/>
                </a:solidFill>
                <a:latin typeface="Arial" pitchFamily="34" charset="0"/>
                <a:cs typeface="Arial" charset="0"/>
              </a:rPr>
              <a:t>NCT identifier: NCT00265850.</a:t>
            </a:r>
          </a:p>
        </p:txBody>
      </p:sp>
    </p:spTree>
    <p:extLst>
      <p:ext uri="{BB962C8B-B14F-4D97-AF65-F5344CB8AC3E}">
        <p14:creationId xmlns:p14="http://schemas.microsoft.com/office/powerpoint/2010/main" val="12452028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028"/>
          <p:cNvSpPr>
            <a:spLocks noChangeArrowheads="1"/>
          </p:cNvSpPr>
          <p:nvPr/>
        </p:nvSpPr>
        <p:spPr bwMode="auto">
          <a:xfrm>
            <a:off x="0" y="296840"/>
            <a:ext cx="9144000" cy="687388"/>
          </a:xfrm>
          <a:prstGeom prst="rect">
            <a:avLst/>
          </a:prstGeom>
          <a:noFill/>
          <a:ln w="12700">
            <a:noFill/>
            <a:miter lim="800000"/>
            <a:headEnd/>
            <a:tailEnd/>
          </a:ln>
        </p:spPr>
        <p:txBody>
          <a:bodyPr lIns="90488" tIns="44450" rIns="90488" bIns="44450" anchor="b" anchorCtr="1"/>
          <a:lstStyle/>
          <a:p>
            <a:pPr algn="ctr" eaLnBrk="1" hangingPunct="1"/>
            <a:r>
              <a:rPr kumimoji="0" lang="en-US" sz="2800" dirty="0" smtClean="0">
                <a:solidFill>
                  <a:srgbClr val="FFFF00"/>
                </a:solidFill>
              </a:rPr>
              <a:t>N08CB: Phase III Trial of Calcium/Magnesium to Prevent Oxaliplatin-Induced Sensory Neuropathy in Adjuvant Therapy</a:t>
            </a:r>
            <a:endParaRPr kumimoji="0" lang="en-US" sz="2800" dirty="0">
              <a:solidFill>
                <a:srgbClr val="FFFF00"/>
              </a:solidFill>
            </a:endParaRPr>
          </a:p>
        </p:txBody>
      </p:sp>
      <p:sp>
        <p:nvSpPr>
          <p:cNvPr id="82947" name="Text Box 3"/>
          <p:cNvSpPr txBox="1">
            <a:spLocks noChangeArrowheads="1"/>
          </p:cNvSpPr>
          <p:nvPr/>
        </p:nvSpPr>
        <p:spPr bwMode="auto">
          <a:xfrm>
            <a:off x="581378" y="2774026"/>
            <a:ext cx="1550424" cy="923330"/>
          </a:xfrm>
          <a:prstGeom prst="rect">
            <a:avLst/>
          </a:prstGeom>
          <a:solidFill>
            <a:srgbClr val="FF0000"/>
          </a:solidFill>
          <a:ln w="9525">
            <a:noFill/>
            <a:miter lim="800000"/>
            <a:headEnd/>
            <a:tailEnd/>
          </a:ln>
        </p:spPr>
        <p:txBody>
          <a:bodyPr wrap="none">
            <a:spAutoFit/>
          </a:bodyPr>
          <a:lstStyle/>
          <a:p>
            <a:pPr eaLnBrk="1" hangingPunct="1"/>
            <a:r>
              <a:rPr kumimoji="0" lang="en-US" sz="1800" b="1"/>
              <a:t>Resected </a:t>
            </a:r>
          </a:p>
          <a:p>
            <a:pPr eaLnBrk="1" hangingPunct="1"/>
            <a:r>
              <a:rPr kumimoji="0" lang="en-US" sz="1800" b="1"/>
              <a:t>Stage III</a:t>
            </a:r>
          </a:p>
          <a:p>
            <a:pPr eaLnBrk="1" hangingPunct="1"/>
            <a:r>
              <a:rPr kumimoji="0" lang="en-US" sz="1800" b="1"/>
              <a:t>Colon Cancer</a:t>
            </a:r>
          </a:p>
        </p:txBody>
      </p:sp>
      <p:sp>
        <p:nvSpPr>
          <p:cNvPr id="82948" name="Rectangle 4"/>
          <p:cNvSpPr>
            <a:spLocks noChangeArrowheads="1"/>
          </p:cNvSpPr>
          <p:nvPr/>
        </p:nvSpPr>
        <p:spPr bwMode="auto">
          <a:xfrm>
            <a:off x="2607733" y="1823112"/>
            <a:ext cx="338667" cy="2514600"/>
          </a:xfrm>
          <a:prstGeom prst="rect">
            <a:avLst/>
          </a:prstGeom>
          <a:noFill/>
          <a:ln w="9525">
            <a:solidFill>
              <a:schemeClr val="tx1"/>
            </a:solidFill>
            <a:miter lim="800000"/>
            <a:headEnd/>
            <a:tailEnd/>
          </a:ln>
        </p:spPr>
        <p:txBody>
          <a:bodyPr wrap="none" anchor="ctr"/>
          <a:lstStyle/>
          <a:p>
            <a:pPr algn="ctr" eaLnBrk="1" hangingPunct="1"/>
            <a:r>
              <a:rPr kumimoji="0" lang="en-US" sz="1400" b="1"/>
              <a:t>R</a:t>
            </a:r>
          </a:p>
          <a:p>
            <a:pPr algn="ctr" eaLnBrk="1" hangingPunct="1"/>
            <a:r>
              <a:rPr kumimoji="0" lang="en-US" sz="1400" b="1"/>
              <a:t>A</a:t>
            </a:r>
          </a:p>
          <a:p>
            <a:pPr algn="ctr" eaLnBrk="1" hangingPunct="1"/>
            <a:r>
              <a:rPr kumimoji="0" lang="en-US" sz="1400" b="1"/>
              <a:t>N</a:t>
            </a:r>
          </a:p>
          <a:p>
            <a:pPr algn="ctr" eaLnBrk="1" hangingPunct="1"/>
            <a:r>
              <a:rPr kumimoji="0" lang="en-US" sz="1400" b="1"/>
              <a:t>D</a:t>
            </a:r>
            <a:br>
              <a:rPr kumimoji="0" lang="en-US" sz="1400" b="1"/>
            </a:br>
            <a:r>
              <a:rPr kumimoji="0" lang="en-US" sz="1400" b="1"/>
              <a:t>O</a:t>
            </a:r>
          </a:p>
          <a:p>
            <a:pPr algn="ctr" eaLnBrk="1" hangingPunct="1"/>
            <a:r>
              <a:rPr kumimoji="0" lang="en-US" sz="1400" b="1"/>
              <a:t>M</a:t>
            </a:r>
          </a:p>
          <a:p>
            <a:pPr algn="ctr" eaLnBrk="1" hangingPunct="1"/>
            <a:r>
              <a:rPr kumimoji="0" lang="en-US" sz="1400" b="1"/>
              <a:t>I</a:t>
            </a:r>
          </a:p>
          <a:p>
            <a:pPr algn="ctr" eaLnBrk="1" hangingPunct="1"/>
            <a:r>
              <a:rPr kumimoji="0" lang="en-US" sz="1400" b="1"/>
              <a:t>Z</a:t>
            </a:r>
          </a:p>
          <a:p>
            <a:pPr algn="ctr" eaLnBrk="1" hangingPunct="1"/>
            <a:r>
              <a:rPr kumimoji="0" lang="en-US" sz="1400" b="1"/>
              <a:t>E</a:t>
            </a:r>
          </a:p>
          <a:p>
            <a:pPr algn="ctr" eaLnBrk="1" hangingPunct="1"/>
            <a:endParaRPr kumimoji="0" lang="en-US" sz="1400" b="1"/>
          </a:p>
        </p:txBody>
      </p:sp>
      <p:sp>
        <p:nvSpPr>
          <p:cNvPr id="82949" name="Rectangle 5"/>
          <p:cNvSpPr>
            <a:spLocks noChangeArrowheads="1"/>
          </p:cNvSpPr>
          <p:nvPr/>
        </p:nvSpPr>
        <p:spPr bwMode="auto">
          <a:xfrm>
            <a:off x="3691467" y="1226016"/>
            <a:ext cx="3896688" cy="838200"/>
          </a:xfrm>
          <a:prstGeom prst="rect">
            <a:avLst/>
          </a:prstGeom>
          <a:noFill/>
          <a:ln w="9525">
            <a:solidFill>
              <a:schemeClr val="tx1"/>
            </a:solidFill>
            <a:miter lim="800000"/>
            <a:headEnd/>
            <a:tailEnd/>
          </a:ln>
        </p:spPr>
        <p:txBody>
          <a:bodyPr wrap="none" anchor="ctr"/>
          <a:lstStyle/>
          <a:p>
            <a:pPr algn="ctr" eaLnBrk="1" hangingPunct="1"/>
            <a:endParaRPr kumimoji="0" lang="en-US" sz="1800" b="1" dirty="0"/>
          </a:p>
          <a:p>
            <a:pPr algn="ctr" eaLnBrk="1" hangingPunct="1"/>
            <a:r>
              <a:rPr kumimoji="0" lang="en-US" sz="1800" b="1" dirty="0" smtClean="0"/>
              <a:t>mFOLFOX6 X 12 cycles</a:t>
            </a:r>
          </a:p>
          <a:p>
            <a:pPr algn="ctr" eaLnBrk="1" hangingPunct="1"/>
            <a:r>
              <a:rPr lang="en-US" b="1" dirty="0" smtClean="0"/>
              <a:t>Plus</a:t>
            </a:r>
          </a:p>
          <a:p>
            <a:pPr algn="ctr" eaLnBrk="1" hangingPunct="1"/>
            <a:r>
              <a:rPr kumimoji="0" lang="en-US" sz="1800" b="1" dirty="0" smtClean="0"/>
              <a:t>Placebo before &amp; Placebo After</a:t>
            </a:r>
            <a:endParaRPr kumimoji="0" lang="en-US" sz="1800" b="1" dirty="0"/>
          </a:p>
          <a:p>
            <a:pPr algn="ctr" eaLnBrk="1" hangingPunct="1"/>
            <a:endParaRPr kumimoji="0" lang="en-US" sz="1800" b="1" dirty="0"/>
          </a:p>
        </p:txBody>
      </p:sp>
      <p:sp>
        <p:nvSpPr>
          <p:cNvPr id="82955" name="Line 11"/>
          <p:cNvSpPr>
            <a:spLocks noChangeShapeType="1"/>
          </p:cNvSpPr>
          <p:nvPr/>
        </p:nvSpPr>
        <p:spPr bwMode="auto">
          <a:xfrm flipV="1">
            <a:off x="2961564" y="1823112"/>
            <a:ext cx="586854" cy="1082833"/>
          </a:xfrm>
          <a:prstGeom prst="line">
            <a:avLst/>
          </a:prstGeom>
          <a:noFill/>
          <a:ln w="38100">
            <a:solidFill>
              <a:schemeClr val="tx1"/>
            </a:solidFill>
            <a:round/>
            <a:headEnd/>
            <a:tailEnd type="triangle" w="med" len="med"/>
          </a:ln>
        </p:spPr>
        <p:txBody>
          <a:bodyPr wrap="none"/>
          <a:lstStyle/>
          <a:p>
            <a:endParaRPr lang="en-US"/>
          </a:p>
        </p:txBody>
      </p:sp>
      <p:sp>
        <p:nvSpPr>
          <p:cNvPr id="82965" name="Text Box 21"/>
          <p:cNvSpPr txBox="1">
            <a:spLocks noChangeArrowheads="1"/>
          </p:cNvSpPr>
          <p:nvPr/>
        </p:nvSpPr>
        <p:spPr bwMode="auto">
          <a:xfrm>
            <a:off x="663223" y="3880513"/>
            <a:ext cx="1029449" cy="400110"/>
          </a:xfrm>
          <a:prstGeom prst="rect">
            <a:avLst/>
          </a:prstGeom>
          <a:noFill/>
          <a:ln w="9525">
            <a:noFill/>
            <a:miter lim="800000"/>
            <a:headEnd/>
            <a:tailEnd/>
          </a:ln>
        </p:spPr>
        <p:txBody>
          <a:bodyPr wrap="none">
            <a:spAutoFit/>
          </a:bodyPr>
          <a:lstStyle/>
          <a:p>
            <a:pPr eaLnBrk="1" hangingPunct="1"/>
            <a:r>
              <a:rPr kumimoji="0" lang="en-US" sz="2000" b="1" dirty="0"/>
              <a:t>N = </a:t>
            </a:r>
            <a:r>
              <a:rPr kumimoji="0" lang="en-US" sz="2000" b="1" dirty="0" smtClean="0"/>
              <a:t>353</a:t>
            </a:r>
            <a:endParaRPr kumimoji="0" lang="en-US" sz="2000" b="1" dirty="0"/>
          </a:p>
        </p:txBody>
      </p:sp>
      <p:sp>
        <p:nvSpPr>
          <p:cNvPr id="22" name="Rectangle 5"/>
          <p:cNvSpPr>
            <a:spLocks noChangeArrowheads="1"/>
          </p:cNvSpPr>
          <p:nvPr/>
        </p:nvSpPr>
        <p:spPr bwMode="auto">
          <a:xfrm>
            <a:off x="3734683" y="2578304"/>
            <a:ext cx="3896688" cy="838200"/>
          </a:xfrm>
          <a:prstGeom prst="rect">
            <a:avLst/>
          </a:prstGeom>
          <a:noFill/>
          <a:ln w="9525">
            <a:solidFill>
              <a:schemeClr val="tx1"/>
            </a:solidFill>
            <a:miter lim="800000"/>
            <a:headEnd/>
            <a:tailEnd/>
          </a:ln>
        </p:spPr>
        <p:txBody>
          <a:bodyPr wrap="none" anchor="ctr"/>
          <a:lstStyle/>
          <a:p>
            <a:pPr algn="ctr" eaLnBrk="1" hangingPunct="1"/>
            <a:endParaRPr kumimoji="0" lang="en-US" sz="1800" b="1" dirty="0"/>
          </a:p>
          <a:p>
            <a:pPr algn="ctr" eaLnBrk="1" hangingPunct="1"/>
            <a:r>
              <a:rPr kumimoji="0" lang="en-US" sz="1800" b="1" dirty="0" smtClean="0"/>
              <a:t>mFOLFOX6 X 12 cycles</a:t>
            </a:r>
          </a:p>
          <a:p>
            <a:pPr algn="ctr" eaLnBrk="1" hangingPunct="1"/>
            <a:r>
              <a:rPr lang="en-US" b="1" dirty="0" smtClean="0"/>
              <a:t>Plus</a:t>
            </a:r>
          </a:p>
          <a:p>
            <a:pPr algn="ctr" eaLnBrk="1" hangingPunct="1"/>
            <a:r>
              <a:rPr kumimoji="0" lang="en-US" sz="1800" b="1" dirty="0" err="1" smtClean="0"/>
              <a:t>Ca</a:t>
            </a:r>
            <a:r>
              <a:rPr kumimoji="0" lang="en-US" sz="1800" b="1" dirty="0" smtClean="0"/>
              <a:t>/Mg before &amp; Placebo After</a:t>
            </a:r>
            <a:endParaRPr kumimoji="0" lang="en-US" sz="1800" b="1" dirty="0"/>
          </a:p>
          <a:p>
            <a:pPr algn="ctr" eaLnBrk="1" hangingPunct="1"/>
            <a:endParaRPr kumimoji="0" lang="en-US" sz="1800" b="1" dirty="0"/>
          </a:p>
        </p:txBody>
      </p:sp>
      <p:sp>
        <p:nvSpPr>
          <p:cNvPr id="23" name="Rectangle 5"/>
          <p:cNvSpPr>
            <a:spLocks noChangeArrowheads="1"/>
          </p:cNvSpPr>
          <p:nvPr/>
        </p:nvSpPr>
        <p:spPr bwMode="auto">
          <a:xfrm>
            <a:off x="3693739" y="3930592"/>
            <a:ext cx="3896688" cy="838200"/>
          </a:xfrm>
          <a:prstGeom prst="rect">
            <a:avLst/>
          </a:prstGeom>
          <a:noFill/>
          <a:ln w="9525">
            <a:solidFill>
              <a:schemeClr val="tx1"/>
            </a:solidFill>
            <a:miter lim="800000"/>
            <a:headEnd/>
            <a:tailEnd/>
          </a:ln>
        </p:spPr>
        <p:txBody>
          <a:bodyPr wrap="none" anchor="ctr"/>
          <a:lstStyle/>
          <a:p>
            <a:pPr algn="ctr" eaLnBrk="1" hangingPunct="1"/>
            <a:endParaRPr kumimoji="0" lang="en-US" sz="1800" b="1" dirty="0"/>
          </a:p>
          <a:p>
            <a:pPr algn="ctr" eaLnBrk="1" hangingPunct="1"/>
            <a:r>
              <a:rPr kumimoji="0" lang="en-US" sz="1800" b="1" dirty="0" smtClean="0"/>
              <a:t>mFOLFOX6 X 12 cycles</a:t>
            </a:r>
          </a:p>
          <a:p>
            <a:pPr algn="ctr" eaLnBrk="1" hangingPunct="1"/>
            <a:r>
              <a:rPr lang="en-US" b="1" dirty="0" smtClean="0"/>
              <a:t>Plus</a:t>
            </a:r>
          </a:p>
          <a:p>
            <a:pPr algn="ctr" eaLnBrk="1" hangingPunct="1"/>
            <a:r>
              <a:rPr kumimoji="0" lang="en-US" sz="1800" b="1" dirty="0" err="1" smtClean="0"/>
              <a:t>Ca</a:t>
            </a:r>
            <a:r>
              <a:rPr kumimoji="0" lang="en-US" sz="1800" b="1" dirty="0" smtClean="0"/>
              <a:t>/Mg before &amp; </a:t>
            </a:r>
            <a:r>
              <a:rPr kumimoji="0" lang="en-US" sz="1800" b="1" dirty="0" err="1" smtClean="0"/>
              <a:t>Ca</a:t>
            </a:r>
            <a:r>
              <a:rPr kumimoji="0" lang="en-US" sz="1800" b="1" dirty="0" smtClean="0"/>
              <a:t>/Mg After</a:t>
            </a:r>
            <a:endParaRPr kumimoji="0" lang="en-US" sz="1800" b="1" dirty="0"/>
          </a:p>
          <a:p>
            <a:pPr algn="ctr" eaLnBrk="1" hangingPunct="1"/>
            <a:endParaRPr kumimoji="0" lang="en-US" sz="1800" b="1" dirty="0"/>
          </a:p>
        </p:txBody>
      </p:sp>
      <p:sp>
        <p:nvSpPr>
          <p:cNvPr id="24" name="Line 11"/>
          <p:cNvSpPr>
            <a:spLocks noChangeShapeType="1"/>
          </p:cNvSpPr>
          <p:nvPr/>
        </p:nvSpPr>
        <p:spPr bwMode="auto">
          <a:xfrm>
            <a:off x="2961564" y="2875087"/>
            <a:ext cx="586854" cy="1082833"/>
          </a:xfrm>
          <a:prstGeom prst="line">
            <a:avLst/>
          </a:prstGeom>
          <a:noFill/>
          <a:ln w="38100">
            <a:solidFill>
              <a:schemeClr val="tx1"/>
            </a:solidFill>
            <a:round/>
            <a:headEnd/>
            <a:tailEnd type="triangle" w="med" len="med"/>
          </a:ln>
        </p:spPr>
        <p:txBody>
          <a:bodyPr wrap="none"/>
          <a:lstStyle/>
          <a:p>
            <a:endParaRPr lang="en-US"/>
          </a:p>
        </p:txBody>
      </p:sp>
      <p:sp>
        <p:nvSpPr>
          <p:cNvPr id="25" name="Line 11"/>
          <p:cNvSpPr>
            <a:spLocks noChangeShapeType="1"/>
          </p:cNvSpPr>
          <p:nvPr/>
        </p:nvSpPr>
        <p:spPr bwMode="auto">
          <a:xfrm flipV="1">
            <a:off x="3018428" y="2908216"/>
            <a:ext cx="577503" cy="0"/>
          </a:xfrm>
          <a:prstGeom prst="line">
            <a:avLst/>
          </a:prstGeom>
          <a:noFill/>
          <a:ln w="38100">
            <a:solidFill>
              <a:schemeClr val="tx1"/>
            </a:solidFill>
            <a:round/>
            <a:headEnd/>
            <a:tailEnd type="triangle" w="med" len="med"/>
          </a:ln>
        </p:spPr>
        <p:txBody>
          <a:bodyPr wrap="none"/>
          <a:lstStyle/>
          <a:p>
            <a:endParaRPr lang="en-US"/>
          </a:p>
        </p:txBody>
      </p:sp>
      <p:sp>
        <p:nvSpPr>
          <p:cNvPr id="3" name="Rectangle 2"/>
          <p:cNvSpPr/>
          <p:nvPr/>
        </p:nvSpPr>
        <p:spPr>
          <a:xfrm>
            <a:off x="663223" y="5092146"/>
            <a:ext cx="7679450" cy="1508105"/>
          </a:xfrm>
          <a:prstGeom prst="rect">
            <a:avLst/>
          </a:prstGeom>
        </p:spPr>
        <p:txBody>
          <a:bodyPr wrap="square">
            <a:spAutoFit/>
          </a:bodyPr>
          <a:lstStyle/>
          <a:p>
            <a:pPr marL="342900" indent="-342900">
              <a:spcBef>
                <a:spcPts val="1200"/>
              </a:spcBef>
              <a:buFont typeface="Arial" pitchFamily="34" charset="0"/>
              <a:buChar char="•"/>
            </a:pPr>
            <a:r>
              <a:rPr lang="en-US" sz="2400" b="1" dirty="0" smtClean="0">
                <a:latin typeface="Arial" pitchFamily="34" charset="0"/>
                <a:cs typeface="Arial" pitchFamily="34" charset="0"/>
              </a:rPr>
              <a:t>No difference in acute neuropathy</a:t>
            </a:r>
          </a:p>
          <a:p>
            <a:pPr marL="342900" indent="-342900">
              <a:spcBef>
                <a:spcPts val="1200"/>
              </a:spcBef>
              <a:buFont typeface="Arial" pitchFamily="34" charset="0"/>
              <a:buChar char="•"/>
            </a:pPr>
            <a:r>
              <a:rPr lang="en-US" sz="2400" b="1" dirty="0" smtClean="0">
                <a:latin typeface="Arial" pitchFamily="34" charset="0"/>
                <a:cs typeface="Arial" pitchFamily="34" charset="0"/>
              </a:rPr>
              <a:t>No difference in dose of oxaliplatin administered</a:t>
            </a:r>
          </a:p>
          <a:p>
            <a:pPr marL="342900" indent="-342900">
              <a:spcBef>
                <a:spcPts val="1200"/>
              </a:spcBef>
              <a:buFont typeface="Arial" pitchFamily="34" charset="0"/>
              <a:buChar char="•"/>
            </a:pPr>
            <a:r>
              <a:rPr lang="en-US" sz="2400" b="1" dirty="0" smtClean="0">
                <a:latin typeface="Arial" pitchFamily="34" charset="0"/>
                <a:cs typeface="Arial" pitchFamily="34" charset="0"/>
              </a:rPr>
              <a:t>No reduction in cumulative neuropathy</a:t>
            </a:r>
          </a:p>
        </p:txBody>
      </p:sp>
    </p:spTree>
    <p:extLst>
      <p:ext uri="{BB962C8B-B14F-4D97-AF65-F5344CB8AC3E}">
        <p14:creationId xmlns:p14="http://schemas.microsoft.com/office/powerpoint/2010/main" val="40290464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defTabSz="457200">
              <a:spcAft>
                <a:spcPct val="20000"/>
              </a:spcAft>
              <a:buClr>
                <a:srgbClr val="1F497D"/>
              </a:buClr>
              <a:buSzPct val="80000"/>
              <a:buFont typeface="Wingdings" charset="0"/>
              <a:buNone/>
            </a:pPr>
            <a:r>
              <a:rPr lang="en-US" sz="2000" b="1" dirty="0">
                <a:solidFill>
                  <a:srgbClr val="EFC53D"/>
                </a:solidFill>
                <a:latin typeface="Arial" charset="0"/>
              </a:rPr>
              <a:t>Moderator</a:t>
            </a:r>
            <a:r>
              <a:rPr lang="en-US" sz="1800" b="1" dirty="0">
                <a:solidFill>
                  <a:prstClr val="black"/>
                </a:solidFill>
                <a:latin typeface="Arial" charset="0"/>
              </a:rPr>
              <a:t/>
            </a:r>
            <a:br>
              <a:rPr lang="en-US" sz="1800" b="1" dirty="0">
                <a:solidFill>
                  <a:prstClr val="black"/>
                </a:solidFill>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defTabSz="457200"/>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pPr defTabSz="457200"/>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defTabSz="457200">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defTabSz="457200">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defTabSz="457200">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defTabSz="457200">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prstClr val="white"/>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defTabSz="457200">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defTabSz="457200">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prstClr val="white"/>
                </a:solidFill>
                <a:latin typeface="Arial" pitchFamily="1" charset="0"/>
                <a:ea typeface="ヒラギノ角ゴ Pro W3" pitchFamily="1" charset="-128"/>
                <a:cs typeface="ヒラギノ角ゴ Pro W3" pitchFamily="1" charset="-128"/>
              </a:rPr>
              <a:t/>
            </a:r>
            <a:br>
              <a:rPr lang="en-US" sz="1400" b="1" dirty="0">
                <a:solidFill>
                  <a:prstClr val="white"/>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defTabSz="457200">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defTabSz="457200">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6029"/>
            <a:ext cx="8581750" cy="1143000"/>
          </a:xfrm>
        </p:spPr>
        <p:txBody>
          <a:bodyPr/>
          <a:lstStyle/>
          <a:p>
            <a:r>
              <a:rPr lang="en-US" dirty="0">
                <a:latin typeface="Arial" charset="0"/>
              </a:rPr>
              <a:t>Case from the practice of </a:t>
            </a:r>
            <a:r>
              <a:rPr lang="en-US" dirty="0" smtClean="0">
                <a:latin typeface="Arial" charset="0"/>
              </a:rPr>
              <a:t/>
            </a:r>
            <a:br>
              <a:rPr lang="en-US" dirty="0" smtClean="0">
                <a:latin typeface="Arial" charset="0"/>
              </a:rPr>
            </a:br>
            <a:r>
              <a:rPr lang="en-US" dirty="0" smtClean="0">
                <a:latin typeface="Arial" charset="0"/>
              </a:rPr>
              <a:t>Kenneth R Hoffman</a:t>
            </a:r>
            <a:r>
              <a:rPr lang="en-US" dirty="0">
                <a:latin typeface="Arial" charset="0"/>
              </a:rPr>
              <a:t>, </a:t>
            </a:r>
            <a:r>
              <a:rPr lang="en-US" dirty="0">
                <a:latin typeface="Arial" charset="0"/>
              </a:rPr>
              <a:t>MD, MPH</a:t>
            </a:r>
            <a:endParaRPr lang="en-US" dirty="0"/>
          </a:p>
        </p:txBody>
      </p:sp>
      <p:sp>
        <p:nvSpPr>
          <p:cNvPr id="4" name="Content Placeholder 3"/>
          <p:cNvSpPr>
            <a:spLocks noGrp="1"/>
          </p:cNvSpPr>
          <p:nvPr>
            <p:ph idx="1"/>
          </p:nvPr>
        </p:nvSpPr>
        <p:spPr/>
        <p:txBody>
          <a:bodyPr>
            <a:normAutofit/>
          </a:bodyPr>
          <a:lstStyle/>
          <a:p>
            <a:r>
              <a:rPr lang="en-US" dirty="0" smtClean="0"/>
              <a:t>72-year-old man </a:t>
            </a:r>
          </a:p>
          <a:p>
            <a:pPr lvl="1"/>
            <a:r>
              <a:rPr lang="en-US" dirty="0" smtClean="0"/>
              <a:t>Hemodialysis dependent </a:t>
            </a:r>
          </a:p>
          <a:p>
            <a:pPr lvl="1"/>
            <a:r>
              <a:rPr lang="en-US" dirty="0"/>
              <a:t>S</a:t>
            </a:r>
            <a:r>
              <a:rPr lang="en-US" dirty="0" smtClean="0"/>
              <a:t>igmoid colon resection 4 years ago for Stage C1 colon cancer</a:t>
            </a:r>
          </a:p>
          <a:p>
            <a:pPr lvl="2"/>
            <a:r>
              <a:rPr lang="en-US" dirty="0" smtClean="0"/>
              <a:t>No adjuvant chemotherapy due to difficulties adjusting to </a:t>
            </a:r>
            <a:r>
              <a:rPr lang="en-US" dirty="0" err="1" smtClean="0"/>
              <a:t>hemodialysis</a:t>
            </a:r>
            <a:endParaRPr lang="en-US" dirty="0" smtClean="0"/>
          </a:p>
          <a:p>
            <a:r>
              <a:rPr lang="en-US" dirty="0" smtClean="0"/>
              <a:t>Now presents with widespread metastases</a:t>
            </a:r>
          </a:p>
        </p:txBody>
      </p:sp>
    </p:spTree>
    <p:extLst>
      <p:ext uri="{BB962C8B-B14F-4D97-AF65-F5344CB8AC3E}">
        <p14:creationId xmlns:p14="http://schemas.microsoft.com/office/powerpoint/2010/main" val="39303565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A 72-year-old man on chronic hemodialysis for 5 years presents with extensive KRAS wild-type (WT) metastatic colon cancer to the liver and lungs. Which systemic agent/regimen, if any, would you likely recommend as up-front therapy?</a:t>
            </a:r>
          </a:p>
        </p:txBody>
      </p:sp>
      <p:graphicFrame>
        <p:nvGraphicFramePr>
          <p:cNvPr id="4" name="Chart 3"/>
          <p:cNvGraphicFramePr/>
          <p:nvPr>
            <p:extLst>
              <p:ext uri="{D42A27DB-BD31-4B8C-83A1-F6EECF244321}">
                <p14:modId xmlns:p14="http://schemas.microsoft.com/office/powerpoint/2010/main" val="2733654078"/>
              </p:ext>
            </p:extLst>
          </p:nvPr>
        </p:nvGraphicFramePr>
        <p:xfrm>
          <a:off x="533400" y="2345184"/>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6057688"/>
      </p:ext>
    </p:extLst>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from the practice of </a:t>
            </a:r>
            <a:r>
              <a:rPr lang="en-US" dirty="0"/>
              <a:t>Allan Freedman, </a:t>
            </a:r>
            <a:r>
              <a:rPr lang="en-US" dirty="0" smtClean="0"/>
              <a:t>MD</a:t>
            </a:r>
            <a:endParaRPr lang="en-US" dirty="0"/>
          </a:p>
        </p:txBody>
      </p:sp>
      <p:sp>
        <p:nvSpPr>
          <p:cNvPr id="3" name="Content Placeholder 2"/>
          <p:cNvSpPr>
            <a:spLocks noGrp="1"/>
          </p:cNvSpPr>
          <p:nvPr>
            <p:ph idx="1"/>
          </p:nvPr>
        </p:nvSpPr>
        <p:spPr/>
        <p:txBody>
          <a:bodyPr>
            <a:normAutofit fontScale="92500" lnSpcReduction="20000"/>
          </a:bodyPr>
          <a:lstStyle/>
          <a:p>
            <a:r>
              <a:rPr lang="en-US" dirty="0"/>
              <a:t>A 70-year-old man with a history of hypertension and </a:t>
            </a:r>
            <a:r>
              <a:rPr lang="en-US" dirty="0" smtClean="0"/>
              <a:t>diabetes presented </a:t>
            </a:r>
            <a:r>
              <a:rPr lang="en-US" dirty="0"/>
              <a:t>with a near-obstructing mass in the </a:t>
            </a:r>
            <a:r>
              <a:rPr lang="en-US" dirty="0" smtClean="0"/>
              <a:t>rectum</a:t>
            </a:r>
            <a:endParaRPr lang="en-US" dirty="0"/>
          </a:p>
          <a:p>
            <a:pPr lvl="1"/>
            <a:r>
              <a:rPr lang="en-US" dirty="0" smtClean="0"/>
              <a:t>Treated with </a:t>
            </a:r>
            <a:r>
              <a:rPr lang="en-US" dirty="0"/>
              <a:t>a diverting </a:t>
            </a:r>
            <a:r>
              <a:rPr lang="en-US" dirty="0" smtClean="0"/>
              <a:t>colostomy</a:t>
            </a:r>
          </a:p>
          <a:p>
            <a:endParaRPr lang="en-US" dirty="0"/>
          </a:p>
          <a:p>
            <a:r>
              <a:rPr lang="en-US" dirty="0" smtClean="0"/>
              <a:t>Further </a:t>
            </a:r>
            <a:r>
              <a:rPr lang="en-US" dirty="0"/>
              <a:t>workup revealed liver and lung</a:t>
            </a:r>
            <a:r>
              <a:rPr lang="en-US" dirty="0" smtClean="0"/>
              <a:t> metastases</a:t>
            </a:r>
          </a:p>
          <a:p>
            <a:pPr marL="0" indent="0">
              <a:buNone/>
            </a:pPr>
            <a:endParaRPr lang="en-US" dirty="0" smtClean="0"/>
          </a:p>
          <a:p>
            <a:r>
              <a:rPr lang="en-US" dirty="0" smtClean="0"/>
              <a:t>Liver biopsy </a:t>
            </a:r>
            <a:r>
              <a:rPr lang="en-US" dirty="0"/>
              <a:t>revealed </a:t>
            </a:r>
            <a:r>
              <a:rPr lang="en-US" dirty="0" smtClean="0"/>
              <a:t>KRAS </a:t>
            </a:r>
            <a:r>
              <a:rPr lang="en-US" dirty="0"/>
              <a:t>mutation-</a:t>
            </a:r>
            <a:r>
              <a:rPr lang="en-US" dirty="0" smtClean="0"/>
              <a:t>positive adenocarcinoma</a:t>
            </a:r>
          </a:p>
          <a:p>
            <a:endParaRPr lang="en-US" dirty="0"/>
          </a:p>
          <a:p>
            <a:r>
              <a:rPr lang="en-US" dirty="0" smtClean="0"/>
              <a:t>The </a:t>
            </a:r>
            <a:r>
              <a:rPr lang="en-US" dirty="0"/>
              <a:t>patient </a:t>
            </a:r>
            <a:r>
              <a:rPr lang="en-US" dirty="0" smtClean="0"/>
              <a:t>has 2 </a:t>
            </a:r>
            <a:r>
              <a:rPr lang="en-US" dirty="0"/>
              <a:t>grams proteinuria thought to be unrelated to the </a:t>
            </a:r>
            <a:r>
              <a:rPr lang="en-US" dirty="0" smtClean="0"/>
              <a:t>cancer</a:t>
            </a:r>
          </a:p>
          <a:p>
            <a:endParaRPr lang="en-US" dirty="0" smtClean="0"/>
          </a:p>
          <a:p>
            <a:r>
              <a:rPr lang="en-US" dirty="0" smtClean="0"/>
              <a:t>Patient was treated with FOLFOX with minimal response and is now progressing</a:t>
            </a:r>
            <a:endParaRPr lang="en-US" dirty="0"/>
          </a:p>
          <a:p>
            <a:endParaRPr lang="en-US" dirty="0"/>
          </a:p>
        </p:txBody>
      </p:sp>
    </p:spTree>
    <p:extLst>
      <p:ext uri="{BB962C8B-B14F-4D97-AF65-F5344CB8AC3E}">
        <p14:creationId xmlns:p14="http://schemas.microsoft.com/office/powerpoint/2010/main" val="37596521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A 70-year-old patient with pre-existing proteinuria (2 grams) thought to be related to diabetes and hypertension but with normal renal function presents with KRAS-mutant metastatic rectal cancer requiring systemic treatment. Would you use </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or </a:t>
            </a:r>
            <a:r>
              <a:rPr lang="en-US" b="1" dirty="0" err="1" smtClean="0">
                <a:solidFill>
                  <a:srgbClr val="FFFFFF"/>
                </a:solidFill>
                <a:ea typeface="ＭＳ Ｐゴシック" charset="0"/>
                <a:cs typeface="ＭＳ Ｐゴシック" charset="0"/>
              </a:rPr>
              <a:t>aflibercept</a:t>
            </a:r>
            <a:r>
              <a:rPr lang="en-US" b="1" dirty="0" smtClean="0">
                <a:solidFill>
                  <a:srgbClr val="FFFFFF"/>
                </a:solidFill>
                <a:ea typeface="ＭＳ Ｐゴシック" charset="0"/>
                <a:cs typeface="ＭＳ Ｐゴシック" charset="0"/>
              </a:rPr>
              <a:t> as part of this patient’s treatment?</a:t>
            </a:r>
          </a:p>
        </p:txBody>
      </p:sp>
      <p:graphicFrame>
        <p:nvGraphicFramePr>
          <p:cNvPr id="4" name="Chart 3"/>
          <p:cNvGraphicFramePr/>
          <p:nvPr>
            <p:extLst>
              <p:ext uri="{D42A27DB-BD31-4B8C-83A1-F6EECF244321}">
                <p14:modId xmlns:p14="http://schemas.microsoft.com/office/powerpoint/2010/main" val="3017863322"/>
              </p:ext>
            </p:extLst>
          </p:nvPr>
        </p:nvGraphicFramePr>
        <p:xfrm>
          <a:off x="283584" y="2345184"/>
          <a:ext cx="8403216"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62093216"/>
      </p:ext>
    </p:extLst>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Would you consider utilizing an EGFR antibody </a:t>
            </a:r>
            <a:br>
              <a:rPr lang="en-US" b="1" dirty="0" smtClean="0">
                <a:solidFill>
                  <a:srgbClr val="FFFFFF"/>
                </a:solidFill>
                <a:ea typeface="ＭＳ Ｐゴシック" charset="0"/>
                <a:cs typeface="ＭＳ Ｐゴシック" charset="0"/>
              </a:rPr>
            </a:br>
            <a:r>
              <a:rPr lang="en-US" b="1" dirty="0" smtClean="0">
                <a:solidFill>
                  <a:srgbClr val="FFFFFF"/>
                </a:solidFill>
                <a:ea typeface="ＭＳ Ｐゴシック" charset="0"/>
                <a:cs typeface="ＭＳ Ｐゴシック" charset="0"/>
              </a:rPr>
              <a:t>for a patient with metastatic CRC and a </a:t>
            </a:r>
            <a:r>
              <a:rPr lang="en-US" b="1" u="sng" dirty="0" smtClean="0">
                <a:solidFill>
                  <a:srgbClr val="FFFFFF"/>
                </a:solidFill>
                <a:ea typeface="ＭＳ Ｐゴシック" charset="0"/>
                <a:cs typeface="ＭＳ Ｐゴシック" charset="0"/>
              </a:rPr>
              <a:t>codon 13 KRAS mutation</a:t>
            </a:r>
            <a:r>
              <a:rPr lang="en-US" b="1" dirty="0" smtClean="0">
                <a:solidFill>
                  <a:srgbClr val="FFFFFF"/>
                </a:solidFill>
                <a:ea typeface="ＭＳ Ｐゴシック" charset="0"/>
                <a:cs typeface="ＭＳ Ｐゴシック" charset="0"/>
              </a:rPr>
              <a:t>?</a:t>
            </a:r>
          </a:p>
        </p:txBody>
      </p:sp>
      <p:graphicFrame>
        <p:nvGraphicFramePr>
          <p:cNvPr id="4" name="Chart 3"/>
          <p:cNvGraphicFramePr/>
          <p:nvPr>
            <p:extLst>
              <p:ext uri="{D42A27DB-BD31-4B8C-83A1-F6EECF244321}">
                <p14:modId xmlns:p14="http://schemas.microsoft.com/office/powerpoint/2010/main" val="193392773"/>
              </p:ext>
            </p:extLst>
          </p:nvPr>
        </p:nvGraphicFramePr>
        <p:xfrm>
          <a:off x="323795" y="2320526"/>
          <a:ext cx="8153400" cy="37453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34982840"/>
      </p:ext>
    </p:extLst>
  </p:cSld>
  <p:clrMapOvr>
    <a:masterClrMapping/>
  </p:clrMapOvr>
  <p:transition xmlns:p14="http://schemas.microsoft.com/office/powerpoint/2010/mai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txBox="1">
            <a:spLocks/>
          </p:cNvSpPr>
          <p:nvPr/>
        </p:nvSpPr>
        <p:spPr bwMode="auto">
          <a:xfrm>
            <a:off x="520700" y="0"/>
            <a:ext cx="7949406"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fontAlgn="base">
              <a:spcBef>
                <a:spcPct val="0"/>
              </a:spcBef>
              <a:spcAft>
                <a:spcPct val="0"/>
              </a:spcAft>
            </a:pPr>
            <a:r>
              <a:rPr lang="en-US" b="1" dirty="0" smtClean="0">
                <a:solidFill>
                  <a:srgbClr val="FFFFFF"/>
                </a:solidFill>
                <a:ea typeface="ＭＳ Ｐゴシック" charset="0"/>
                <a:cs typeface="ＭＳ Ｐゴシック" charset="0"/>
              </a:rPr>
              <a:t>A patient with metastatic CRC is treated with FOLFOX/</a:t>
            </a:r>
            <a:r>
              <a:rPr lang="en-US" b="1" dirty="0" err="1" smtClean="0">
                <a:solidFill>
                  <a:srgbClr val="FFFFFF"/>
                </a:solidFill>
                <a:ea typeface="ＭＳ Ｐゴシック" charset="0"/>
                <a:cs typeface="ＭＳ Ｐゴシック" charset="0"/>
              </a:rPr>
              <a:t>bevacizumab</a:t>
            </a:r>
            <a:r>
              <a:rPr lang="en-US" b="1" dirty="0" smtClean="0">
                <a:solidFill>
                  <a:srgbClr val="FFFFFF"/>
                </a:solidFill>
                <a:ea typeface="ＭＳ Ｐゴシック" charset="0"/>
                <a:cs typeface="ＭＳ Ｐゴシック" charset="0"/>
              </a:rPr>
              <a:t> and after 8 cycles the patient has a PR but is experiencing Grade 2 peripheral neuropathy. What would you do at this point?</a:t>
            </a:r>
          </a:p>
        </p:txBody>
      </p:sp>
      <p:graphicFrame>
        <p:nvGraphicFramePr>
          <p:cNvPr id="4" name="Chart 3"/>
          <p:cNvGraphicFramePr/>
          <p:nvPr>
            <p:extLst>
              <p:ext uri="{D42A27DB-BD31-4B8C-83A1-F6EECF244321}">
                <p14:modId xmlns:p14="http://schemas.microsoft.com/office/powerpoint/2010/main" val="2350363327"/>
              </p:ext>
            </p:extLst>
          </p:nvPr>
        </p:nvGraphicFramePr>
        <p:xfrm>
          <a:off x="342900" y="2120900"/>
          <a:ext cx="8585200" cy="4635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29977213"/>
      </p:ext>
    </p:extLst>
  </p:cSld>
  <p:clrMapOvr>
    <a:masterClrMapping/>
  </p:clrMapOvr>
  <p:transition xmlns:p14="http://schemas.microsoft.com/office/powerpoint/2010/mai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idx="4294967295"/>
          </p:nvPr>
        </p:nvSpPr>
        <p:spPr>
          <a:xfrm>
            <a:off x="685800" y="1905000"/>
            <a:ext cx="7772400" cy="1143000"/>
          </a:xfrm>
        </p:spPr>
        <p:txBody>
          <a:bodyPr/>
          <a:lstStyle/>
          <a:p>
            <a:pPr eaLnBrk="1" hangingPunct="1"/>
            <a:r>
              <a:rPr lang="en-US" sz="3200" dirty="0" smtClean="0">
                <a:solidFill>
                  <a:srgbClr val="00FFFF"/>
                </a:solidFill>
              </a:rPr>
              <a:t>Front-Line Treatment of Metastatic Colorectal Cancer</a:t>
            </a:r>
          </a:p>
        </p:txBody>
      </p:sp>
      <p:sp>
        <p:nvSpPr>
          <p:cNvPr id="31747" name="Rectangle 3"/>
          <p:cNvSpPr>
            <a:spLocks noGrp="1" noChangeArrowheads="1"/>
          </p:cNvSpPr>
          <p:nvPr>
            <p:ph type="subTitle" idx="4294967295"/>
          </p:nvPr>
        </p:nvSpPr>
        <p:spPr>
          <a:xfrm>
            <a:off x="914400" y="3657600"/>
            <a:ext cx="7315200" cy="1752600"/>
          </a:xfrm>
        </p:spPr>
        <p:txBody>
          <a:bodyPr lIns="92075" tIns="46038" rIns="92075" bIns="46038"/>
          <a:lstStyle/>
          <a:p>
            <a:pPr marL="0" indent="0" algn="ctr" eaLnBrk="1" hangingPunct="1">
              <a:buFont typeface="Wingdings" pitchFamily="2" charset="2"/>
              <a:buNone/>
            </a:pPr>
            <a:r>
              <a:rPr lang="en-US" b="1" dirty="0" smtClean="0">
                <a:solidFill>
                  <a:srgbClr val="FFFFFF"/>
                </a:solidFill>
              </a:rPr>
              <a:t>Charles S. Fuchs, MD</a:t>
            </a:r>
          </a:p>
          <a:p>
            <a:pPr marL="0" indent="0" algn="ctr" eaLnBrk="1" hangingPunct="1">
              <a:buFont typeface="Wingdings" pitchFamily="2" charset="2"/>
              <a:buNone/>
            </a:pPr>
            <a:r>
              <a:rPr lang="en-US" b="1" dirty="0" smtClean="0">
                <a:solidFill>
                  <a:srgbClr val="FFFFFF"/>
                </a:solidFill>
              </a:rPr>
              <a:t>Dana-Farber Cancer Institute</a:t>
            </a:r>
          </a:p>
          <a:p>
            <a:pPr marL="0" indent="0" algn="ctr" eaLnBrk="1" hangingPunct="1">
              <a:buFont typeface="Wingdings" pitchFamily="2" charset="2"/>
              <a:buNone/>
            </a:pPr>
            <a:r>
              <a:rPr lang="en-US" b="1" dirty="0" smtClean="0">
                <a:solidFill>
                  <a:srgbClr val="FFFFFF"/>
                </a:solidFill>
              </a:rPr>
              <a:t>Harvard Medical School</a:t>
            </a:r>
          </a:p>
          <a:p>
            <a:pPr marL="0" indent="0" algn="ctr" eaLnBrk="1" hangingPunct="1">
              <a:buFont typeface="Wingdings" pitchFamily="2" charset="2"/>
              <a:buNone/>
            </a:pPr>
            <a:r>
              <a:rPr lang="en-US" b="1" dirty="0" smtClean="0">
                <a:solidFill>
                  <a:srgbClr val="FFFFFF"/>
                </a:solidFill>
              </a:rPr>
              <a:t>Boston, MA</a:t>
            </a:r>
          </a:p>
        </p:txBody>
      </p:sp>
    </p:spTree>
    <p:extLst>
      <p:ext uri="{BB962C8B-B14F-4D97-AF65-F5344CB8AC3E}">
        <p14:creationId xmlns:p14="http://schemas.microsoft.com/office/powerpoint/2010/main" val="11432897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Office Theme">
  <a:themeElements>
    <a:clrScheme name="Custom 18">
      <a:dk1>
        <a:sysClr val="windowText" lastClr="000000"/>
      </a:dk1>
      <a:lt1>
        <a:sysClr val="window" lastClr="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7030A0"/>
      </a:hlink>
      <a:folHlink>
        <a:srgbClr val="7030A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Blank Presentation">
  <a:themeElements>
    <a:clrScheme name="Custom 1">
      <a:dk1>
        <a:srgbClr val="000000"/>
      </a:dk1>
      <a:lt1>
        <a:srgbClr val="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7030A0"/>
      </a:hlink>
      <a:folHlink>
        <a:srgbClr val="7030A0"/>
      </a:folHlink>
    </a:clrScheme>
    <a:fontScheme name="2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Blank Presentation 13">
        <a:dk1>
          <a:srgbClr val="000000"/>
        </a:dk1>
        <a:lt1>
          <a:srgbClr val="FFFFFF"/>
        </a:lt1>
        <a:dk2>
          <a:srgbClr val="006699"/>
        </a:dk2>
        <a:lt2>
          <a:srgbClr val="FFFFFF"/>
        </a:lt2>
        <a:accent1>
          <a:srgbClr val="BBE0E3"/>
        </a:accent1>
        <a:accent2>
          <a:srgbClr val="FF9900"/>
        </a:accent2>
        <a:accent3>
          <a:srgbClr val="AAB8CA"/>
        </a:accent3>
        <a:accent4>
          <a:srgbClr val="DADADA"/>
        </a:accent4>
        <a:accent5>
          <a:srgbClr val="DAEDEF"/>
        </a:accent5>
        <a:accent6>
          <a:srgbClr val="E78A00"/>
        </a:accent6>
        <a:hlink>
          <a:srgbClr val="009999"/>
        </a:hlink>
        <a:folHlink>
          <a:srgbClr val="6699FF"/>
        </a:folHlink>
      </a:clrScheme>
      <a:clrMap bg1="dk2" tx1="lt1" bg2="dk1" tx2="lt2" accent1="accent1" accent2="accent2" accent3="accent3" accent4="accent4" accent5="accent5" accent6="accent6" hlink="hlink" folHlink="folHlink"/>
    </a:extraClrScheme>
    <a:extraClrScheme>
      <a:clrScheme name="2_Blank Presentation 14">
        <a:dk1>
          <a:srgbClr val="000000"/>
        </a:dk1>
        <a:lt1>
          <a:srgbClr val="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00CC00"/>
        </a:hlink>
        <a:folHlink>
          <a:srgbClr val="6699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tandaardontwerp">
  <a:themeElements>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ELX_21115_Multiple_Tumor_Core">
  <a:themeElements>
    <a:clrScheme name="">
      <a:dk1>
        <a:srgbClr val="FF8100"/>
      </a:dk1>
      <a:lt1>
        <a:srgbClr val="FFFFFF"/>
      </a:lt1>
      <a:dk2>
        <a:srgbClr val="000066"/>
      </a:dk2>
      <a:lt2>
        <a:srgbClr val="FFFF00"/>
      </a:lt2>
      <a:accent1>
        <a:srgbClr val="FF0000"/>
      </a:accent1>
      <a:accent2>
        <a:srgbClr val="C0C0C0"/>
      </a:accent2>
      <a:accent3>
        <a:srgbClr val="AAAAB8"/>
      </a:accent3>
      <a:accent4>
        <a:srgbClr val="DADADA"/>
      </a:accent4>
      <a:accent5>
        <a:srgbClr val="FFAAAA"/>
      </a:accent5>
      <a:accent6>
        <a:srgbClr val="AEAEAE"/>
      </a:accent6>
      <a:hlink>
        <a:srgbClr val="00CCFF"/>
      </a:hlink>
      <a:folHlink>
        <a:srgbClr val="66FF33"/>
      </a:folHlink>
    </a:clrScheme>
    <a:fontScheme name="ELX_21115_Multiple_Tumor_Cor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LX_21115_Multiple_Tumor_Cor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LX_21115_Multiple_Tumor_Cor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LX_21115_Multiple_Tumor_Cor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LX_21115_Multiple_Tumor_Cor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LX_21115_Multiple_Tumor_Cor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LX_21115_Multiple_Tumor_Cor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LX_21115_Multiple_Tumor_Cor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LX_21115_Multiple_Tumor_Core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ELX_21115_Multiple_Tumor_Core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ELX_21115_Multiple_Tumor_Core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24469</TotalTime>
  <Words>1647</Words>
  <Application>Microsoft Macintosh PowerPoint</Application>
  <PresentationFormat>On-screen Show (4:3)</PresentationFormat>
  <Paragraphs>388</Paragraphs>
  <Slides>23</Slides>
  <Notes>22</Notes>
  <HiddenSlides>0</HiddenSlides>
  <MMClips>0</MMClips>
  <ScaleCrop>false</ScaleCrop>
  <HeadingPairs>
    <vt:vector size="4" baseType="variant">
      <vt:variant>
        <vt:lpstr>Theme</vt:lpstr>
      </vt:variant>
      <vt:variant>
        <vt:i4>10</vt:i4>
      </vt:variant>
      <vt:variant>
        <vt:lpstr>Slide Titles</vt:lpstr>
      </vt:variant>
      <vt:variant>
        <vt:i4>23</vt:i4>
      </vt:variant>
    </vt:vector>
  </HeadingPairs>
  <TitlesOfParts>
    <vt:vector size="33" baseType="lpstr">
      <vt:lpstr>Office Theme</vt:lpstr>
      <vt:lpstr>3_Blank Presentation</vt:lpstr>
      <vt:lpstr>1_Azure</vt:lpstr>
      <vt:lpstr>Azure</vt:lpstr>
      <vt:lpstr>Standaardontwerp</vt:lpstr>
      <vt:lpstr>ELX_21115_Multiple_Tumor_Core</vt:lpstr>
      <vt:lpstr>1_Office Theme</vt:lpstr>
      <vt:lpstr>2_Office Theme</vt:lpstr>
      <vt:lpstr>2_Blank Presentation</vt:lpstr>
      <vt:lpstr>3_Office Theme</vt:lpstr>
      <vt:lpstr>PowerPoint Presentation</vt:lpstr>
      <vt:lpstr>Front-Line Treatment of Metastatic Colorectal Cancer</vt:lpstr>
      <vt:lpstr>Case from the practice of  Kenneth R Hoffman, MD, MPH</vt:lpstr>
      <vt:lpstr>PowerPoint Presentation</vt:lpstr>
      <vt:lpstr>Case from the practice of Allan Freedman, MD</vt:lpstr>
      <vt:lpstr>PowerPoint Presentation</vt:lpstr>
      <vt:lpstr>PowerPoint Presentation</vt:lpstr>
      <vt:lpstr>PowerPoint Presentation</vt:lpstr>
      <vt:lpstr>Front-Line Treatment of Metastatic Colorectal Cancer</vt:lpstr>
      <vt:lpstr>CAIRO3: Phase III Trial of Maintenance Cape/Bev vs. Observation after Induction 1st Line Chemo</vt:lpstr>
      <vt:lpstr>PowerPoint Presentation</vt:lpstr>
      <vt:lpstr>SAKK 41/06: Phase III Trial of Maintenance Bev vs. Observation after Induction 1st Line Chemo</vt:lpstr>
      <vt:lpstr>PowerPoint Presentation</vt:lpstr>
      <vt:lpstr>KRAS Mutations in Colorectal Cancer</vt:lpstr>
      <vt:lpstr>Biologic Predictors of Response to  EGFR-Targeted Agents</vt:lpstr>
      <vt:lpstr>PRIME ('203): Phase III Trial of  First-line FOLFOX ± Panitumumab</vt:lpstr>
      <vt:lpstr>PowerPoint Presentation</vt:lpstr>
      <vt:lpstr>PowerPoint Presentation</vt:lpstr>
      <vt:lpstr>FIRE-3: A Phase III of FOLFIRI + Cetuximab vs FOLFIRI + Bevacizumab in First-line Treatment of Patients With mCRC</vt:lpstr>
      <vt:lpstr>PowerPoint Presentation</vt:lpstr>
      <vt:lpstr>CALGB 80405: Phase III Trial of Bevacizumab vs Cetuximab in First-line KRAS WT mCRC</vt:lpstr>
      <vt:lpstr>PowerPoint Presentation</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517</cp:revision>
  <cp:lastPrinted>2013-06-01T16:43:21Z</cp:lastPrinted>
  <dcterms:created xsi:type="dcterms:W3CDTF">2006-08-16T00:00:00Z</dcterms:created>
  <dcterms:modified xsi:type="dcterms:W3CDTF">2013-07-17T11:44:56Z</dcterms:modified>
  <cp:category/>
</cp:coreProperties>
</file>