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78" r:id="rId3"/>
    <p:sldMasterId id="2147483690" r:id="rId4"/>
  </p:sldMasterIdLst>
  <p:notesMasterIdLst>
    <p:notesMasterId r:id="rId30"/>
  </p:notesMasterIdLst>
  <p:handoutMasterIdLst>
    <p:handoutMasterId r:id="rId31"/>
  </p:handoutMasterIdLst>
  <p:sldIdLst>
    <p:sldId id="562" r:id="rId5"/>
    <p:sldId id="578" r:id="rId6"/>
    <p:sldId id="576" r:id="rId7"/>
    <p:sldId id="579" r:id="rId8"/>
    <p:sldId id="580" r:id="rId9"/>
    <p:sldId id="581" r:id="rId10"/>
    <p:sldId id="584" r:id="rId11"/>
    <p:sldId id="569" r:id="rId12"/>
    <p:sldId id="556" r:id="rId13"/>
    <p:sldId id="557" r:id="rId14"/>
    <p:sldId id="570" r:id="rId15"/>
    <p:sldId id="585" r:id="rId16"/>
    <p:sldId id="573" r:id="rId17"/>
    <p:sldId id="563" r:id="rId18"/>
    <p:sldId id="565" r:id="rId19"/>
    <p:sldId id="566" r:id="rId20"/>
    <p:sldId id="393" r:id="rId21"/>
    <p:sldId id="410" r:id="rId22"/>
    <p:sldId id="572" r:id="rId23"/>
    <p:sldId id="577" r:id="rId24"/>
    <p:sldId id="586" r:id="rId25"/>
    <p:sldId id="582" r:id="rId26"/>
    <p:sldId id="587" r:id="rId27"/>
    <p:sldId id="583" r:id="rId28"/>
    <p:sldId id="588" r:id="rId29"/>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Ralph" initials="SR" lastIdx="59"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F022"/>
    <a:srgbClr val="FFFFFF"/>
    <a:srgbClr val="FFFF66"/>
    <a:srgbClr val="000066"/>
    <a:srgbClr val="0000FF"/>
    <a:srgbClr val="A7A7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2" autoAdjust="0"/>
    <p:restoredTop sz="93039" autoAdjust="0"/>
  </p:normalViewPr>
  <p:slideViewPr>
    <p:cSldViewPr>
      <p:cViewPr>
        <p:scale>
          <a:sx n="100" d="100"/>
          <a:sy n="100" d="100"/>
        </p:scale>
        <p:origin x="-752"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86" d="100"/>
          <a:sy n="86" d="100"/>
        </p:scale>
        <p:origin x="-3312" y="-11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Regorafenib</c:v>
                </c:pt>
                <c:pt idx="2">
                  <c:v>Add back oxaliplatin (FOLFOX + bevacizumab)</c:v>
                </c:pt>
                <c:pt idx="3">
                  <c:v>FOLFIRI + bevacizumab</c:v>
                </c:pt>
                <c:pt idx="4">
                  <c:v>FOLFIRI + aflibercept</c:v>
                </c:pt>
                <c:pt idx="5">
                  <c:v>FOLFIRI</c:v>
                </c:pt>
              </c:strCache>
            </c:strRef>
          </c:cat>
          <c:val>
            <c:numRef>
              <c:f>Sheet1!$B$2:$B$7</c:f>
              <c:numCache>
                <c:formatCode>0%</c:formatCode>
                <c:ptCount val="6"/>
                <c:pt idx="0">
                  <c:v>0.01</c:v>
                </c:pt>
                <c:pt idx="1">
                  <c:v>0.05</c:v>
                </c:pt>
                <c:pt idx="2">
                  <c:v>0.54</c:v>
                </c:pt>
                <c:pt idx="3">
                  <c:v>0.24</c:v>
                </c:pt>
                <c:pt idx="4">
                  <c:v>0.11</c:v>
                </c:pt>
                <c:pt idx="5">
                  <c:v>0.06</c:v>
                </c:pt>
              </c:numCache>
            </c:numRef>
          </c:val>
        </c:ser>
        <c:dLbls>
          <c:showLegendKey val="0"/>
          <c:showVal val="0"/>
          <c:showCatName val="0"/>
          <c:showSerName val="0"/>
          <c:showPercent val="0"/>
          <c:showBubbleSize val="0"/>
        </c:dLbls>
        <c:gapWidth val="150"/>
        <c:axId val="357544328"/>
        <c:axId val="357547336"/>
      </c:barChart>
      <c:catAx>
        <c:axId val="357544328"/>
        <c:scaling>
          <c:orientation val="minMax"/>
        </c:scaling>
        <c:delete val="0"/>
        <c:axPos val="l"/>
        <c:majorTickMark val="out"/>
        <c:minorTickMark val="none"/>
        <c:tickLblPos val="nextTo"/>
        <c:txPr>
          <a:bodyPr/>
          <a:lstStyle/>
          <a:p>
            <a:pPr algn="r">
              <a:defRPr sz="1600"/>
            </a:pPr>
            <a:endParaRPr lang="en-US"/>
          </a:p>
        </c:txPr>
        <c:crossAx val="357547336"/>
        <c:crosses val="autoZero"/>
        <c:auto val="1"/>
        <c:lblAlgn val="ctr"/>
        <c:lblOffset val="100"/>
        <c:noMultiLvlLbl val="0"/>
      </c:catAx>
      <c:valAx>
        <c:axId val="357547336"/>
        <c:scaling>
          <c:orientation val="minMax"/>
        </c:scaling>
        <c:delete val="0"/>
        <c:axPos val="b"/>
        <c:numFmt formatCode="0%" sourceLinked="1"/>
        <c:majorTickMark val="out"/>
        <c:minorTickMark val="none"/>
        <c:tickLblPos val="nextTo"/>
        <c:txPr>
          <a:bodyPr/>
          <a:lstStyle/>
          <a:p>
            <a:pPr>
              <a:defRPr sz="1600"/>
            </a:pPr>
            <a:endParaRPr lang="en-US"/>
          </a:p>
        </c:txPr>
        <c:crossAx val="35754432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Regorafenib</c:v>
                </c:pt>
                <c:pt idx="2">
                  <c:v>FOLFIRI + bevacizumab</c:v>
                </c:pt>
                <c:pt idx="3">
                  <c:v>FOLFIRI + aflibercept</c:v>
                </c:pt>
                <c:pt idx="4">
                  <c:v>FOLFIRI</c:v>
                </c:pt>
              </c:strCache>
            </c:strRef>
          </c:cat>
          <c:val>
            <c:numRef>
              <c:f>Sheet1!$B$2:$B$6</c:f>
              <c:numCache>
                <c:formatCode>0%</c:formatCode>
                <c:ptCount val="5"/>
                <c:pt idx="0">
                  <c:v>0.01</c:v>
                </c:pt>
                <c:pt idx="1">
                  <c:v>0.05</c:v>
                </c:pt>
                <c:pt idx="2">
                  <c:v>0.55</c:v>
                </c:pt>
                <c:pt idx="3">
                  <c:v>0.3</c:v>
                </c:pt>
                <c:pt idx="4">
                  <c:v>0.09</c:v>
                </c:pt>
              </c:numCache>
            </c:numRef>
          </c:val>
        </c:ser>
        <c:dLbls>
          <c:showLegendKey val="0"/>
          <c:showVal val="0"/>
          <c:showCatName val="0"/>
          <c:showSerName val="0"/>
          <c:showPercent val="0"/>
          <c:showBubbleSize val="0"/>
        </c:dLbls>
        <c:gapWidth val="150"/>
        <c:axId val="2758248"/>
        <c:axId val="2755016"/>
      </c:barChart>
      <c:catAx>
        <c:axId val="2758248"/>
        <c:scaling>
          <c:orientation val="minMax"/>
        </c:scaling>
        <c:delete val="0"/>
        <c:axPos val="l"/>
        <c:majorTickMark val="out"/>
        <c:minorTickMark val="none"/>
        <c:tickLblPos val="nextTo"/>
        <c:txPr>
          <a:bodyPr/>
          <a:lstStyle/>
          <a:p>
            <a:pPr algn="r">
              <a:defRPr sz="1600"/>
            </a:pPr>
            <a:endParaRPr lang="en-US"/>
          </a:p>
        </c:txPr>
        <c:crossAx val="2755016"/>
        <c:crosses val="autoZero"/>
        <c:auto val="1"/>
        <c:lblAlgn val="ctr"/>
        <c:lblOffset val="100"/>
        <c:noMultiLvlLbl val="0"/>
      </c:catAx>
      <c:valAx>
        <c:axId val="2755016"/>
        <c:scaling>
          <c:orientation val="minMax"/>
        </c:scaling>
        <c:delete val="0"/>
        <c:axPos val="b"/>
        <c:numFmt formatCode="0%" sourceLinked="1"/>
        <c:majorTickMark val="out"/>
        <c:minorTickMark val="none"/>
        <c:tickLblPos val="nextTo"/>
        <c:txPr>
          <a:bodyPr/>
          <a:lstStyle/>
          <a:p>
            <a:pPr>
              <a:defRPr sz="1600"/>
            </a:pPr>
            <a:endParaRPr lang="en-US"/>
          </a:p>
        </c:txPr>
        <c:crossAx val="27582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Sheet1!$A$2:$A$9</c:f>
              <c:strCache>
                <c:ptCount val="8"/>
                <c:pt idx="0">
                  <c:v>Other</c:v>
                </c:pt>
                <c:pt idx="1">
                  <c:v>FOLFOX + EGFR Ab</c:v>
                </c:pt>
                <c:pt idx="2">
                  <c:v>Add back oxaliplatin (FOLFOX + bevacizumab)</c:v>
                </c:pt>
                <c:pt idx="3">
                  <c:v>Irinotecan + EGFR Ab</c:v>
                </c:pt>
                <c:pt idx="4">
                  <c:v>FOLFIRI + aflibercept</c:v>
                </c:pt>
                <c:pt idx="5">
                  <c:v>FOLFIRI + EGFR Ab</c:v>
                </c:pt>
                <c:pt idx="6">
                  <c:v>FOLFIRI + bevacizumab</c:v>
                </c:pt>
                <c:pt idx="7">
                  <c:v>FOLFIRI</c:v>
                </c:pt>
              </c:strCache>
            </c:strRef>
          </c:cat>
          <c:val>
            <c:numRef>
              <c:f>Sheet1!$B$2:$B$9</c:f>
              <c:numCache>
                <c:formatCode>0%</c:formatCode>
                <c:ptCount val="8"/>
                <c:pt idx="0">
                  <c:v>0.01</c:v>
                </c:pt>
                <c:pt idx="1">
                  <c:v>0.03</c:v>
                </c:pt>
                <c:pt idx="2">
                  <c:v>0.45</c:v>
                </c:pt>
                <c:pt idx="3">
                  <c:v>0.04</c:v>
                </c:pt>
                <c:pt idx="4">
                  <c:v>0.07</c:v>
                </c:pt>
                <c:pt idx="5">
                  <c:v>0.16</c:v>
                </c:pt>
                <c:pt idx="6">
                  <c:v>0.23</c:v>
                </c:pt>
                <c:pt idx="7">
                  <c:v>0.02</c:v>
                </c:pt>
              </c:numCache>
            </c:numRef>
          </c:val>
        </c:ser>
        <c:dLbls>
          <c:showLegendKey val="0"/>
          <c:showVal val="0"/>
          <c:showCatName val="0"/>
          <c:showSerName val="0"/>
          <c:showPercent val="0"/>
          <c:showBubbleSize val="0"/>
        </c:dLbls>
        <c:gapWidth val="150"/>
        <c:axId val="527833784"/>
        <c:axId val="528393960"/>
      </c:barChart>
      <c:catAx>
        <c:axId val="527833784"/>
        <c:scaling>
          <c:orientation val="minMax"/>
        </c:scaling>
        <c:delete val="0"/>
        <c:axPos val="l"/>
        <c:majorTickMark val="out"/>
        <c:minorTickMark val="none"/>
        <c:tickLblPos val="nextTo"/>
        <c:txPr>
          <a:bodyPr/>
          <a:lstStyle/>
          <a:p>
            <a:pPr algn="r">
              <a:defRPr sz="1600"/>
            </a:pPr>
            <a:endParaRPr lang="en-US"/>
          </a:p>
        </c:txPr>
        <c:crossAx val="528393960"/>
        <c:crosses val="autoZero"/>
        <c:auto val="1"/>
        <c:lblAlgn val="ctr"/>
        <c:lblOffset val="100"/>
        <c:noMultiLvlLbl val="0"/>
      </c:catAx>
      <c:valAx>
        <c:axId val="528393960"/>
        <c:scaling>
          <c:orientation val="minMax"/>
        </c:scaling>
        <c:delete val="0"/>
        <c:axPos val="b"/>
        <c:numFmt formatCode="0%" sourceLinked="1"/>
        <c:majorTickMark val="out"/>
        <c:minorTickMark val="none"/>
        <c:tickLblPos val="nextTo"/>
        <c:txPr>
          <a:bodyPr/>
          <a:lstStyle/>
          <a:p>
            <a:pPr>
              <a:defRPr sz="1600"/>
            </a:pPr>
            <a:endParaRPr lang="en-US"/>
          </a:p>
        </c:txPr>
        <c:crossAx val="52783378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090931390586"/>
          <c:y val="0.0448275862068965"/>
          <c:w val="0.66557988078593"/>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More than 20</c:v>
                </c:pt>
                <c:pt idx="1">
                  <c:v>11 to 20</c:v>
                </c:pt>
                <c:pt idx="2">
                  <c:v>6 to 10</c:v>
                </c:pt>
                <c:pt idx="3">
                  <c:v>3 to 5</c:v>
                </c:pt>
                <c:pt idx="4">
                  <c:v>1 to 2</c:v>
                </c:pt>
                <c:pt idx="5">
                  <c:v>0</c:v>
                </c:pt>
              </c:strCache>
            </c:strRef>
          </c:cat>
          <c:val>
            <c:numRef>
              <c:f>Sheet1!$B$2:$B$7</c:f>
              <c:numCache>
                <c:formatCode>0%</c:formatCode>
                <c:ptCount val="6"/>
                <c:pt idx="0">
                  <c:v>0.03</c:v>
                </c:pt>
                <c:pt idx="1">
                  <c:v>0.01</c:v>
                </c:pt>
                <c:pt idx="2">
                  <c:v>0.03</c:v>
                </c:pt>
                <c:pt idx="3">
                  <c:v>0.04</c:v>
                </c:pt>
                <c:pt idx="4">
                  <c:v>0.11</c:v>
                </c:pt>
                <c:pt idx="5">
                  <c:v>0.78</c:v>
                </c:pt>
              </c:numCache>
            </c:numRef>
          </c:val>
        </c:ser>
        <c:dLbls>
          <c:showLegendKey val="0"/>
          <c:showVal val="0"/>
          <c:showCatName val="0"/>
          <c:showSerName val="0"/>
          <c:showPercent val="0"/>
          <c:showBubbleSize val="0"/>
        </c:dLbls>
        <c:gapWidth val="150"/>
        <c:axId val="596515384"/>
        <c:axId val="596518392"/>
      </c:barChart>
      <c:catAx>
        <c:axId val="596515384"/>
        <c:scaling>
          <c:orientation val="minMax"/>
        </c:scaling>
        <c:delete val="0"/>
        <c:axPos val="l"/>
        <c:majorTickMark val="out"/>
        <c:minorTickMark val="none"/>
        <c:tickLblPos val="nextTo"/>
        <c:txPr>
          <a:bodyPr/>
          <a:lstStyle/>
          <a:p>
            <a:pPr algn="r">
              <a:defRPr sz="1600"/>
            </a:pPr>
            <a:endParaRPr lang="en-US"/>
          </a:p>
        </c:txPr>
        <c:crossAx val="596518392"/>
        <c:crosses val="autoZero"/>
        <c:auto val="1"/>
        <c:lblAlgn val="ctr"/>
        <c:lblOffset val="100"/>
        <c:noMultiLvlLbl val="0"/>
      </c:catAx>
      <c:valAx>
        <c:axId val="596518392"/>
        <c:scaling>
          <c:orientation val="minMax"/>
        </c:scaling>
        <c:delete val="0"/>
        <c:axPos val="b"/>
        <c:numFmt formatCode="0%" sourceLinked="1"/>
        <c:majorTickMark val="out"/>
        <c:minorTickMark val="none"/>
        <c:tickLblPos val="nextTo"/>
        <c:txPr>
          <a:bodyPr/>
          <a:lstStyle/>
          <a:p>
            <a:pPr>
              <a:defRPr sz="1600"/>
            </a:pPr>
            <a:endParaRPr lang="en-US"/>
          </a:p>
        </c:txPr>
        <c:crossAx val="59651538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13389996811146"/>
          <c:y val="0.0448275862068965"/>
          <c:w val="0.4412808153653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don't know</c:v>
                </c:pt>
                <c:pt idx="1">
                  <c:v>Aflibercept has more side effects/toxicity</c:v>
                </c:pt>
                <c:pt idx="2">
                  <c:v>Side effects/toxicity are about the same</c:v>
                </c:pt>
                <c:pt idx="3">
                  <c:v>Bevacizumab has more side effects/toxicity</c:v>
                </c:pt>
              </c:strCache>
            </c:strRef>
          </c:cat>
          <c:val>
            <c:numRef>
              <c:f>Sheet1!$B$2:$B$5</c:f>
              <c:numCache>
                <c:formatCode>0%</c:formatCode>
                <c:ptCount val="4"/>
                <c:pt idx="0">
                  <c:v>0.26</c:v>
                </c:pt>
                <c:pt idx="1">
                  <c:v>0.32</c:v>
                </c:pt>
                <c:pt idx="2">
                  <c:v>0.37</c:v>
                </c:pt>
                <c:pt idx="3">
                  <c:v>0.05</c:v>
                </c:pt>
              </c:numCache>
            </c:numRef>
          </c:val>
        </c:ser>
        <c:dLbls>
          <c:showLegendKey val="0"/>
          <c:showVal val="0"/>
          <c:showCatName val="0"/>
          <c:showSerName val="0"/>
          <c:showPercent val="0"/>
          <c:showBubbleSize val="0"/>
        </c:dLbls>
        <c:gapWidth val="150"/>
        <c:axId val="595971176"/>
        <c:axId val="595974184"/>
      </c:barChart>
      <c:catAx>
        <c:axId val="595971176"/>
        <c:scaling>
          <c:orientation val="minMax"/>
        </c:scaling>
        <c:delete val="0"/>
        <c:axPos val="l"/>
        <c:majorTickMark val="out"/>
        <c:minorTickMark val="none"/>
        <c:tickLblPos val="nextTo"/>
        <c:txPr>
          <a:bodyPr/>
          <a:lstStyle/>
          <a:p>
            <a:pPr algn="r">
              <a:defRPr sz="1600"/>
            </a:pPr>
            <a:endParaRPr lang="en-US"/>
          </a:p>
        </c:txPr>
        <c:crossAx val="595974184"/>
        <c:crosses val="autoZero"/>
        <c:auto val="1"/>
        <c:lblAlgn val="ctr"/>
        <c:lblOffset val="100"/>
        <c:noMultiLvlLbl val="0"/>
      </c:catAx>
      <c:valAx>
        <c:axId val="595974184"/>
        <c:scaling>
          <c:orientation val="minMax"/>
        </c:scaling>
        <c:delete val="0"/>
        <c:axPos val="b"/>
        <c:numFmt formatCode="0%" sourceLinked="1"/>
        <c:majorTickMark val="out"/>
        <c:minorTickMark val="none"/>
        <c:tickLblPos val="nextTo"/>
        <c:txPr>
          <a:bodyPr/>
          <a:lstStyle/>
          <a:p>
            <a:pPr>
              <a:defRPr sz="1600"/>
            </a:pPr>
            <a:endParaRPr lang="en-US"/>
          </a:p>
        </c:txPr>
        <c:crossAx val="59597117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dirty="0">
                <a:latin typeface="Arial" pitchFamily="34" charset="0"/>
                <a:ea typeface="MS PGothic" pitchFamily="34" charset="-128"/>
                <a:cs typeface="+mn-cs"/>
              </a:defRPr>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506D31DE-FD50-4EF6-984D-19ECFBD595B2}" type="datetimeFigureOut">
              <a:rPr lang="en-US"/>
              <a:pPr>
                <a:defRPr/>
              </a:pPr>
              <a:t>7/17/13</a:t>
            </a:fld>
            <a:endParaRPr lang="en-GB"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dirty="0">
                <a:latin typeface="Arial" pitchFamily="34" charset="0"/>
                <a:ea typeface="MS PGothic" pitchFamily="34" charset="-128"/>
                <a:cs typeface="+mn-cs"/>
              </a:defRPr>
            </a:lvl1pPr>
          </a:lstStyle>
          <a:p>
            <a:pPr>
              <a:defRPr/>
            </a:pPr>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403877FE-7945-4BBA-83B9-5F4BF4CFE1E4}" type="slidenum">
              <a:rPr lang="en-GB"/>
              <a:pPr>
                <a:defRPr/>
              </a:pPr>
              <a:t>‹#›</a:t>
            </a:fld>
            <a:endParaRPr lang="en-GB" dirty="0"/>
          </a:p>
        </p:txBody>
      </p:sp>
    </p:spTree>
    <p:extLst>
      <p:ext uri="{BB962C8B-B14F-4D97-AF65-F5344CB8AC3E}">
        <p14:creationId xmlns:p14="http://schemas.microsoft.com/office/powerpoint/2010/main" val="664002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dirty="0">
                <a:latin typeface="Arial" charset="0"/>
                <a:ea typeface="ＭＳ Ｐゴシック" pitchFamily="50" charset="-128"/>
                <a:cs typeface="+mn-cs"/>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7D353838-598B-4D14-8A9B-8CAE546CBFCD}" type="datetimeFigureOut">
              <a:rPr lang="en-US"/>
              <a:pPr>
                <a:defRPr/>
              </a:pPr>
              <a:t>7/17/13</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a:defRPr sz="1200" dirty="0">
                <a:latin typeface="Arial" charset="0"/>
                <a:ea typeface="ＭＳ Ｐゴシック" pitchFamily="50" charset="-128"/>
                <a:cs typeface="+mn-cs"/>
              </a:defRPr>
            </a:lvl1pPr>
          </a:lstStyle>
          <a:p>
            <a:pPr>
              <a:defRPr/>
            </a:pPr>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5CA21A26-C1AD-43B3-A098-D5885592E626}" type="slidenum">
              <a:rPr lang="en-GB"/>
              <a:pPr>
                <a:defRPr/>
              </a:pPr>
              <a:t>‹#›</a:t>
            </a:fld>
            <a:endParaRPr lang="en-GB" dirty="0"/>
          </a:p>
        </p:txBody>
      </p:sp>
    </p:spTree>
    <p:extLst>
      <p:ext uri="{BB962C8B-B14F-4D97-AF65-F5344CB8AC3E}">
        <p14:creationId xmlns:p14="http://schemas.microsoft.com/office/powerpoint/2010/main" val="1614421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a:t>
            </a:fld>
            <a:endParaRPr lang="en-GB" dirty="0"/>
          </a:p>
        </p:txBody>
      </p:sp>
    </p:spTree>
    <p:extLst>
      <p:ext uri="{BB962C8B-B14F-4D97-AF65-F5344CB8AC3E}">
        <p14:creationId xmlns:p14="http://schemas.microsoft.com/office/powerpoint/2010/main" val="1943491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8E22C81-77C0-0A4A-8818-C2A5ED21A67D}" type="slidenum">
              <a:rPr lang="en-US" sz="1200">
                <a:latin typeface="Times" charset="0"/>
              </a:rPr>
              <a:pPr eaLnBrk="1" hangingPunct="1"/>
              <a:t>10</a:t>
            </a:fld>
            <a:endParaRPr lang="en-US" sz="1200">
              <a:latin typeface="Times" charset="0"/>
            </a:endParaRPr>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Times"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11</a:t>
            </a:fld>
            <a:endParaRPr lang="en-GB" dirty="0"/>
          </a:p>
        </p:txBody>
      </p:sp>
    </p:spTree>
    <p:extLst>
      <p:ext uri="{BB962C8B-B14F-4D97-AF65-F5344CB8AC3E}">
        <p14:creationId xmlns:p14="http://schemas.microsoft.com/office/powerpoint/2010/main" val="3295225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12</a:t>
            </a:fld>
            <a:endParaRPr lang="en-GB" dirty="0"/>
          </a:p>
        </p:txBody>
      </p:sp>
    </p:spTree>
    <p:extLst>
      <p:ext uri="{BB962C8B-B14F-4D97-AF65-F5344CB8AC3E}">
        <p14:creationId xmlns:p14="http://schemas.microsoft.com/office/powerpoint/2010/main" val="1625645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13</a:t>
            </a:fld>
            <a:endParaRPr lang="en-GB" dirty="0"/>
          </a:p>
        </p:txBody>
      </p:sp>
    </p:spTree>
    <p:extLst>
      <p:ext uri="{BB962C8B-B14F-4D97-AF65-F5344CB8AC3E}">
        <p14:creationId xmlns:p14="http://schemas.microsoft.com/office/powerpoint/2010/main" val="1625645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14</a:t>
            </a:fld>
            <a:endParaRPr lang="en-GB" dirty="0"/>
          </a:p>
        </p:txBody>
      </p:sp>
    </p:spTree>
    <p:extLst>
      <p:ext uri="{BB962C8B-B14F-4D97-AF65-F5344CB8AC3E}">
        <p14:creationId xmlns:p14="http://schemas.microsoft.com/office/powerpoint/2010/main" val="1018392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15</a:t>
            </a:fld>
            <a:endParaRPr lang="en-GB" dirty="0"/>
          </a:p>
        </p:txBody>
      </p:sp>
    </p:spTree>
    <p:extLst>
      <p:ext uri="{BB962C8B-B14F-4D97-AF65-F5344CB8AC3E}">
        <p14:creationId xmlns:p14="http://schemas.microsoft.com/office/powerpoint/2010/main" val="598165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Times"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94" eaLnBrk="0" hangingPunct="0">
              <a:defRPr sz="2400">
                <a:solidFill>
                  <a:schemeClr val="tx1"/>
                </a:solidFill>
                <a:latin typeface="Times New Roman" charset="0"/>
                <a:ea typeface="ＭＳ Ｐゴシック" charset="0"/>
                <a:cs typeface="ＭＳ Ｐゴシック" charset="0"/>
              </a:defRPr>
            </a:lvl1pPr>
            <a:lvl2pPr marL="741687" indent="-285264" defTabSz="928694" eaLnBrk="0" hangingPunct="0">
              <a:defRPr sz="2400">
                <a:solidFill>
                  <a:schemeClr val="tx1"/>
                </a:solidFill>
                <a:latin typeface="Times New Roman" charset="0"/>
                <a:ea typeface="ＭＳ Ｐゴシック" charset="0"/>
              </a:defRPr>
            </a:lvl2pPr>
            <a:lvl3pPr marL="1141057" indent="-228211" defTabSz="928694" eaLnBrk="0" hangingPunct="0">
              <a:defRPr sz="2400">
                <a:solidFill>
                  <a:schemeClr val="tx1"/>
                </a:solidFill>
                <a:latin typeface="Times New Roman" charset="0"/>
                <a:ea typeface="ＭＳ Ｐゴシック" charset="0"/>
              </a:defRPr>
            </a:lvl3pPr>
            <a:lvl4pPr marL="1597480" indent="-228211" defTabSz="928694" eaLnBrk="0" hangingPunct="0">
              <a:defRPr sz="2400">
                <a:solidFill>
                  <a:schemeClr val="tx1"/>
                </a:solidFill>
                <a:latin typeface="Times New Roman" charset="0"/>
                <a:ea typeface="ＭＳ Ｐゴシック" charset="0"/>
              </a:defRPr>
            </a:lvl4pPr>
            <a:lvl5pPr marL="2053902" indent="-228211" defTabSz="928694" eaLnBrk="0" hangingPunct="0">
              <a:defRPr sz="2400">
                <a:solidFill>
                  <a:schemeClr val="tx1"/>
                </a:solidFill>
                <a:latin typeface="Times New Roman" charset="0"/>
                <a:ea typeface="ＭＳ Ｐゴシック" charset="0"/>
              </a:defRPr>
            </a:lvl5pPr>
            <a:lvl6pPr marL="2510325" indent="-228211" defTabSz="928694" eaLnBrk="0" fontAlgn="base" hangingPunct="0">
              <a:spcBef>
                <a:spcPct val="0"/>
              </a:spcBef>
              <a:spcAft>
                <a:spcPct val="0"/>
              </a:spcAft>
              <a:defRPr sz="2400">
                <a:solidFill>
                  <a:schemeClr val="tx1"/>
                </a:solidFill>
                <a:latin typeface="Times New Roman" charset="0"/>
                <a:ea typeface="ＭＳ Ｐゴシック" charset="0"/>
              </a:defRPr>
            </a:lvl6pPr>
            <a:lvl7pPr marL="2966748" indent="-228211" defTabSz="928694" eaLnBrk="0" fontAlgn="base" hangingPunct="0">
              <a:spcBef>
                <a:spcPct val="0"/>
              </a:spcBef>
              <a:spcAft>
                <a:spcPct val="0"/>
              </a:spcAft>
              <a:defRPr sz="2400">
                <a:solidFill>
                  <a:schemeClr val="tx1"/>
                </a:solidFill>
                <a:latin typeface="Times New Roman" charset="0"/>
                <a:ea typeface="ＭＳ Ｐゴシック" charset="0"/>
              </a:defRPr>
            </a:lvl7pPr>
            <a:lvl8pPr marL="3423171" indent="-228211" defTabSz="928694" eaLnBrk="0" fontAlgn="base" hangingPunct="0">
              <a:spcBef>
                <a:spcPct val="0"/>
              </a:spcBef>
              <a:spcAft>
                <a:spcPct val="0"/>
              </a:spcAft>
              <a:defRPr sz="2400">
                <a:solidFill>
                  <a:schemeClr val="tx1"/>
                </a:solidFill>
                <a:latin typeface="Times New Roman" charset="0"/>
                <a:ea typeface="ＭＳ Ｐゴシック" charset="0"/>
              </a:defRPr>
            </a:lvl8pPr>
            <a:lvl9pPr marL="3879593" indent="-228211" defTabSz="928694"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1771056-C0FF-3D43-B7B8-BF9FCD53DE24}" type="slidenum">
              <a:rPr lang="en-US" altLang="zh-CN" sz="1200"/>
              <a:pPr eaLnBrk="1" hangingPunct="1"/>
              <a:t>17</a:t>
            </a:fld>
            <a:endParaRPr lang="en-US" altLang="zh-CN" sz="1200"/>
          </a:p>
        </p:txBody>
      </p:sp>
      <p:sp>
        <p:nvSpPr>
          <p:cNvPr id="4096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52940" y="9431476"/>
            <a:ext cx="2944735" cy="496750"/>
          </a:xfrm>
          <a:prstGeom prst="rect">
            <a:avLst/>
          </a:prstGeom>
          <a:noFill/>
          <a:ln w="9525">
            <a:noFill/>
            <a:miter lim="800000"/>
            <a:headEnd/>
            <a:tailEnd/>
          </a:ln>
        </p:spPr>
        <p:txBody>
          <a:bodyPr lIns="91577" tIns="45789" rIns="91577" bIns="45789" anchor="b"/>
          <a:lstStyle/>
          <a:p>
            <a:pPr algn="r" defTabSz="915988"/>
            <a:fld id="{BBEFD878-1F12-49AB-B4E5-EE15BC7A19B0}" type="slidenum">
              <a:rPr lang="en-US" sz="1200"/>
              <a:pPr algn="r" defTabSz="915988"/>
              <a:t>18</a:t>
            </a:fld>
            <a:endParaRPr lang="en-US" sz="1200"/>
          </a:p>
        </p:txBody>
      </p:sp>
      <p:sp>
        <p:nvSpPr>
          <p:cNvPr id="36867" name="Rectangle 2"/>
          <p:cNvSpPr>
            <a:spLocks noGrp="1" noRot="1" noChangeAspect="1" noChangeArrowheads="1" noTextEdit="1"/>
          </p:cNvSpPr>
          <p:nvPr>
            <p:ph type="sldImg"/>
          </p:nvPr>
        </p:nvSpPr>
        <p:spPr>
          <a:xfrm>
            <a:off x="914400" y="744538"/>
            <a:ext cx="4965700" cy="3724275"/>
          </a:xfrm>
          <a:ln/>
        </p:spPr>
      </p:sp>
      <p:sp>
        <p:nvSpPr>
          <p:cNvPr id="96259" name="Rectangle 3"/>
          <p:cNvSpPr>
            <a:spLocks noGrp="1" noChangeArrowheads="1"/>
          </p:cNvSpPr>
          <p:nvPr>
            <p:ph type="body" idx="1"/>
          </p:nvPr>
        </p:nvSpPr>
        <p:spPr>
          <a:xfrm>
            <a:off x="678845" y="4718281"/>
            <a:ext cx="5439987" cy="4467362"/>
          </a:xfrm>
        </p:spPr>
        <p:txBody>
          <a:bodyPr/>
          <a:lstStyle/>
          <a:p>
            <a:pPr eaLnBrk="1" hangingPunct="1">
              <a:defRPr/>
            </a:pPr>
            <a:endParaRPr lang="fr-FR" dirty="0" smtClean="0">
              <a:ea typeface="ＭＳ Ｐゴシック" charset="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19</a:t>
            </a:fld>
            <a:endParaRPr lang="en-GB" dirty="0"/>
          </a:p>
        </p:txBody>
      </p:sp>
    </p:spTree>
    <p:extLst>
      <p:ext uri="{BB962C8B-B14F-4D97-AF65-F5344CB8AC3E}">
        <p14:creationId xmlns:p14="http://schemas.microsoft.com/office/powerpoint/2010/main" val="514672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a:t>
            </a:fld>
            <a:endParaRPr lang="en-GB" dirty="0"/>
          </a:p>
        </p:txBody>
      </p:sp>
    </p:spTree>
    <p:extLst>
      <p:ext uri="{BB962C8B-B14F-4D97-AF65-F5344CB8AC3E}">
        <p14:creationId xmlns:p14="http://schemas.microsoft.com/office/powerpoint/2010/main" val="3757037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20</a:t>
            </a:fld>
            <a:endParaRPr lang="en-GB" dirty="0"/>
          </a:p>
        </p:txBody>
      </p:sp>
    </p:spTree>
    <p:extLst>
      <p:ext uri="{BB962C8B-B14F-4D97-AF65-F5344CB8AC3E}">
        <p14:creationId xmlns:p14="http://schemas.microsoft.com/office/powerpoint/2010/main" val="2401004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21</a:t>
            </a:fld>
            <a:endParaRPr lang="en-GB" dirty="0"/>
          </a:p>
        </p:txBody>
      </p:sp>
    </p:spTree>
    <p:extLst>
      <p:ext uri="{BB962C8B-B14F-4D97-AF65-F5344CB8AC3E}">
        <p14:creationId xmlns:p14="http://schemas.microsoft.com/office/powerpoint/2010/main" val="747784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22</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23</a:t>
            </a:fld>
            <a:endParaRPr lang="en-GB" dirty="0"/>
          </a:p>
        </p:txBody>
      </p:sp>
    </p:spTree>
    <p:extLst>
      <p:ext uri="{BB962C8B-B14F-4D97-AF65-F5344CB8AC3E}">
        <p14:creationId xmlns:p14="http://schemas.microsoft.com/office/powerpoint/2010/main" val="1595341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24</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25</a:t>
            </a:fld>
            <a:endParaRPr lang="en-GB" dirty="0"/>
          </a:p>
        </p:txBody>
      </p:sp>
    </p:spTree>
    <p:extLst>
      <p:ext uri="{BB962C8B-B14F-4D97-AF65-F5344CB8AC3E}">
        <p14:creationId xmlns:p14="http://schemas.microsoft.com/office/powerpoint/2010/main" val="2685333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3</a:t>
            </a:fld>
            <a:endParaRPr lang="en-GB" dirty="0"/>
          </a:p>
        </p:txBody>
      </p:sp>
    </p:spTree>
    <p:extLst>
      <p:ext uri="{BB962C8B-B14F-4D97-AF65-F5344CB8AC3E}">
        <p14:creationId xmlns:p14="http://schemas.microsoft.com/office/powerpoint/2010/main" val="1298898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4</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5</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solidFill>
                  <a:prstClr val="black"/>
                </a:solidFill>
                <a:latin typeface="Calibri"/>
              </a:rPr>
              <a:pPr/>
              <a:t>6</a:t>
            </a:fld>
            <a:endParaRPr lang="en-US" dirty="0">
              <a:solidFill>
                <a:prstClr val="black"/>
              </a:solidFill>
              <a:latin typeface="Calibri"/>
            </a:endParaRPr>
          </a:p>
        </p:txBody>
      </p:sp>
    </p:spTree>
    <p:extLst>
      <p:ext uri="{BB962C8B-B14F-4D97-AF65-F5344CB8AC3E}">
        <p14:creationId xmlns:p14="http://schemas.microsoft.com/office/powerpoint/2010/main" val="2977201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7</a:t>
            </a:fld>
            <a:endParaRPr lang="en-GB" dirty="0"/>
          </a:p>
        </p:txBody>
      </p:sp>
    </p:spTree>
    <p:extLst>
      <p:ext uri="{BB962C8B-B14F-4D97-AF65-F5344CB8AC3E}">
        <p14:creationId xmlns:p14="http://schemas.microsoft.com/office/powerpoint/2010/main" val="375703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8</a:t>
            </a:fld>
            <a:endParaRPr lang="en-GB" dirty="0"/>
          </a:p>
        </p:txBody>
      </p:sp>
    </p:spTree>
    <p:extLst>
      <p:ext uri="{BB962C8B-B14F-4D97-AF65-F5344CB8AC3E}">
        <p14:creationId xmlns:p14="http://schemas.microsoft.com/office/powerpoint/2010/main" val="1002473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5EEC27C-05E5-404A-A1F2-B9AFBF1E8111}" type="slidenum">
              <a:rPr lang="en-US" sz="1200">
                <a:latin typeface="Times" charset="0"/>
              </a:rPr>
              <a:pPr eaLnBrk="1" hangingPunct="1"/>
              <a:t>9</a:t>
            </a:fld>
            <a:endParaRPr lang="en-US" sz="1200">
              <a:latin typeface="Times" charset="0"/>
            </a:endParaRPr>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Times"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90600"/>
            <a:ext cx="8305800" cy="1470025"/>
          </a:xfrm>
        </p:spPr>
        <p:txBody>
          <a:bodyPr/>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457200" y="3581399"/>
            <a:ext cx="8305800" cy="91757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2410578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3591042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9461979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42632778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16585376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2128090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15707194"/>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06541"/>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5935432"/>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4861199"/>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447800"/>
            <a:ext cx="8686800" cy="4678363"/>
          </a:xfrm>
        </p:spPr>
        <p:txBody>
          <a:bodyPr/>
          <a:lstStyle>
            <a:lvl1pPr>
              <a:buClr>
                <a:srgbClr val="FFFF00"/>
              </a:buClr>
              <a:defRPr/>
            </a:lvl1pPr>
            <a:lvl2pPr>
              <a:buClr>
                <a:srgbClr val="FFFF00"/>
              </a:buClr>
              <a:defRPr/>
            </a:lvl2pPr>
            <a:lvl3pPr>
              <a:buClr>
                <a:srgbClr val="FFFF66"/>
              </a:buClr>
              <a:defRPr/>
            </a:lvl3pPr>
          </a:lstStyle>
          <a:p>
            <a:pPr lvl="0"/>
            <a:r>
              <a:rPr lang="en-US" dirty="0" smtClean="0"/>
              <a:t>Click to edit Master text styles</a:t>
            </a:r>
          </a:p>
          <a:p>
            <a:pPr lvl="1"/>
            <a:r>
              <a:rPr lang="en-US" dirty="0" smtClean="0"/>
              <a:t>Second level</a:t>
            </a:r>
          </a:p>
          <a:p>
            <a:pPr lvl="2"/>
            <a:r>
              <a:rPr lang="en-US" smtClean="0"/>
              <a:t>Third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986882"/>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881530"/>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24923"/>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06658"/>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030374"/>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284356"/>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05328"/>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Line 7"/>
          <p:cNvSpPr>
            <a:spLocks noChangeShapeType="1"/>
          </p:cNvSpPr>
          <p:nvPr userDrawn="1"/>
        </p:nvSpPr>
        <p:spPr bwMode="auto">
          <a:xfrm>
            <a:off x="304800" y="981075"/>
            <a:ext cx="8610600" cy="0"/>
          </a:xfrm>
          <a:prstGeom prst="line">
            <a:avLst/>
          </a:prstGeom>
          <a:noFill/>
          <a:ln w="25400">
            <a:solidFill>
              <a:srgbClr val="FFFF00"/>
            </a:solidFill>
            <a:round/>
            <a:headEnd/>
            <a:tailEnd/>
          </a:ln>
        </p:spPr>
        <p:txBody>
          <a:bodyPr/>
          <a:lstStyle/>
          <a:p>
            <a:endParaRPr lang="en-US"/>
          </a:p>
        </p:txBody>
      </p:sp>
      <p:sp>
        <p:nvSpPr>
          <p:cNvPr id="3" name="Text Box 8"/>
          <p:cNvSpPr txBox="1">
            <a:spLocks noChangeArrowheads="1"/>
          </p:cNvSpPr>
          <p:nvPr userDrawn="1"/>
        </p:nvSpPr>
        <p:spPr bwMode="auto">
          <a:xfrm rot="16200000">
            <a:off x="8127206" y="5984082"/>
            <a:ext cx="307975" cy="1652588"/>
          </a:xfrm>
          <a:prstGeom prst="rect">
            <a:avLst/>
          </a:prstGeom>
          <a:noFill/>
          <a:ln>
            <a:noFill/>
          </a:ln>
          <a:extLst/>
        </p:spPr>
        <p:txBody>
          <a:bodyPr vert="eaVert">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defRPr/>
            </a:pPr>
            <a:r>
              <a:rPr lang="fr-FR" sz="800" i="1" dirty="0" smtClean="0">
                <a:solidFill>
                  <a:srgbClr val="FFFFFF"/>
                </a:solidFill>
                <a:latin typeface="Arial Unicode MS" pitchFamily="34" charset="-128"/>
                <a:cs typeface="Arial" charset="0"/>
              </a:rPr>
              <a:t>ASCO 2012</a:t>
            </a:r>
          </a:p>
        </p:txBody>
      </p:sp>
      <p:sp>
        <p:nvSpPr>
          <p:cNvPr id="4" name="Rectangle 4"/>
          <p:cNvSpPr>
            <a:spLocks noGrp="1" noChangeArrowheads="1"/>
          </p:cNvSpPr>
          <p:nvPr>
            <p:ph type="dt" sz="half" idx="10"/>
          </p:nvPr>
        </p:nvSpPr>
        <p:spPr>
          <a:xfrm>
            <a:off x="74613" y="6608763"/>
            <a:ext cx="1905000" cy="276225"/>
          </a:xfrm>
          <a:prstGeom prst="rect">
            <a:avLst/>
          </a:prstGeom>
        </p:spPr>
        <p:txBody>
          <a:bodyPr vert="horz" wrap="square" lIns="91440" tIns="45720" rIns="91440" bIns="45720" numCol="1" anchor="t" anchorCtr="0" compatLnSpc="1">
            <a:prstTxWarp prst="textNoShape">
              <a:avLst/>
            </a:prstTxWarp>
          </a:bodyPr>
          <a:lstStyle>
            <a:lvl1pPr>
              <a:defRPr>
                <a:latin typeface="Times New Roman" pitchFamily="1" charset="0"/>
              </a:defRPr>
            </a:lvl1pPr>
          </a:lstStyle>
          <a:p>
            <a:pPr>
              <a:defRPr/>
            </a:pPr>
            <a:fld id="{4CB02509-3204-4EB9-AE46-3EF9F34A5CFC}" type="datetime1">
              <a:rPr lang="fr-FR"/>
              <a:pPr>
                <a:defRPr/>
              </a:pPr>
              <a:t>7/17/13</a:t>
            </a:fld>
            <a:r>
              <a:rPr lang="en-US"/>
              <a:t> CONFIDENTIAL</a:t>
            </a:r>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7239000" y="6597650"/>
            <a:ext cx="1905000" cy="228600"/>
          </a:xfrm>
          <a:prstGeom prst="rect">
            <a:avLst/>
          </a:prstGeom>
        </p:spPr>
        <p:txBody>
          <a:bodyPr/>
          <a:lstStyle>
            <a:lvl1pPr>
              <a:defRPr/>
            </a:lvl1pPr>
          </a:lstStyle>
          <a:p>
            <a:pPr>
              <a:defRPr/>
            </a:pPr>
            <a:fld id="{0848218A-60FB-4113-93C3-B11E68EAABE0}" type="slidenum">
              <a:rPr lang="en-US"/>
              <a:pPr>
                <a:defRPr/>
              </a:pPr>
              <a:t>‹#›</a:t>
            </a:fld>
            <a:endParaRPr lang="en-US"/>
          </a:p>
        </p:txBody>
      </p:sp>
    </p:spTree>
    <p:extLst>
      <p:ext uri="{BB962C8B-B14F-4D97-AF65-F5344CB8AC3E}">
        <p14:creationId xmlns:p14="http://schemas.microsoft.com/office/powerpoint/2010/main" val="19224392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8570103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2101891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26394157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1216973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fontAlgn="auto">
              <a:spcBef>
                <a:spcPts val="0"/>
              </a:spcBef>
              <a:spcAft>
                <a:spcPts val="0"/>
              </a:spcAft>
            </a:pPr>
            <a:fld id="{ECE4B288-024F-6F4E-916E-4C9099F69439}" type="datetimeFigureOut">
              <a:rPr lang="en-US" smtClean="0">
                <a:solidFill>
                  <a:prstClr val="black"/>
                </a:solidFill>
                <a:latin typeface="Arial"/>
                <a:ea typeface="+mn-ea"/>
                <a:cs typeface="+mn-cs"/>
              </a:rPr>
              <a:pPr defTabSz="457200" fontAlgn="auto">
                <a:spcBef>
                  <a:spcPts val="0"/>
                </a:spcBef>
                <a:spcAft>
                  <a:spcPts val="0"/>
                </a:spcAft>
              </a:pPr>
              <a:t>7/17/13</a:t>
            </a:fld>
            <a:endParaRPr lang="en-US">
              <a:solidFill>
                <a:prstClr val="black"/>
              </a:solidFill>
              <a:latin typeface="Arial"/>
              <a:ea typeface="+mn-ea"/>
              <a:cs typeface="+mn-cs"/>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fontAlgn="auto">
              <a:spcBef>
                <a:spcPts val="0"/>
              </a:spcBef>
              <a:spcAft>
                <a:spcPts val="0"/>
              </a:spcAft>
            </a:pPr>
            <a:endParaRPr lang="en-US">
              <a:solidFill>
                <a:prstClr val="black"/>
              </a:solidFill>
              <a:latin typeface="Arial"/>
              <a:ea typeface="+mn-ea"/>
              <a:cs typeface="+mn-cs"/>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fontAlgn="auto">
              <a:spcBef>
                <a:spcPts val="0"/>
              </a:spcBef>
              <a:spcAft>
                <a:spcPts val="0"/>
              </a:spcAft>
            </a:pPr>
            <a:fld id="{BA614EBD-6B1A-7545-867A-6F69CA44DAD2}" type="slidenum">
              <a:rPr lang="en-US" smtClean="0">
                <a:solidFill>
                  <a:prstClr val="black"/>
                </a:solidFill>
                <a:latin typeface="Arial"/>
                <a:ea typeface="+mn-ea"/>
                <a:cs typeface="+mn-cs"/>
              </a:rPr>
              <a:pPr defTabSz="457200" fontAlgn="auto">
                <a:spcBef>
                  <a:spcPts val="0"/>
                </a:spcBef>
                <a:spcAft>
                  <a:spcPts val="0"/>
                </a:spcAft>
              </a:pPr>
              <a:t>‹#›</a:t>
            </a:fld>
            <a:endParaRPr lang="en-US">
              <a:solidFill>
                <a:prstClr val="black"/>
              </a:solidFill>
              <a:latin typeface="Arial"/>
              <a:ea typeface="+mn-ea"/>
              <a:cs typeface="+mn-cs"/>
            </a:endParaRPr>
          </a:p>
        </p:txBody>
      </p:sp>
    </p:spTree>
    <p:extLst>
      <p:ext uri="{BB962C8B-B14F-4D97-AF65-F5344CB8AC3E}">
        <p14:creationId xmlns:p14="http://schemas.microsoft.com/office/powerpoint/2010/main" val="1332957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theme" Target="../theme/theme3.xml"/><Relationship Id="rId13" Type="http://schemas.openxmlformats.org/officeDocument/2006/relationships/image" Target="../media/image3.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theme" Target="../theme/theme4.xml"/><Relationship Id="rId13" Type="http://schemas.openxmlformats.org/officeDocument/2006/relationships/image" Target="../media/image1.jpeg"/><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28600" y="274638"/>
            <a:ext cx="8686800" cy="1096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28600" y="1447800"/>
            <a:ext cx="86868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p:titleStyle>
    <p:bodyStyle>
      <a:lvl1pPr marL="174625" indent="-174625" algn="l" rtl="0" eaLnBrk="0" fontAlgn="base" hangingPunct="0">
        <a:spcBef>
          <a:spcPts val="18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1pPr>
      <a:lvl2pPr marL="538163" indent="-1889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2pPr>
      <a:lvl3pPr marL="984250" indent="-1762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4048743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293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5293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 Id="rId3" Type="http://schemas.openxmlformats.org/officeDocument/2006/relationships/chart" Target="../charts/char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 Id="rId3" Type="http://schemas.openxmlformats.org/officeDocument/2006/relationships/chart" Target="../charts/char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txBox="1">
            <a:spLocks/>
          </p:cNvSpPr>
          <p:nvPr/>
        </p:nvSpPr>
        <p:spPr>
          <a:xfrm>
            <a:off x="589716" y="1782199"/>
            <a:ext cx="7924800" cy="4755751"/>
          </a:xfrm>
          <a:prstGeom prst="rect">
            <a:avLst/>
          </a:prstGeom>
        </p:spPr>
        <p:txBody>
          <a:bodyPr>
            <a:normAutofit/>
          </a:bodyPr>
          <a:lst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a:lstStyle>
          <a:p>
            <a:pPr marL="0" indent="0" algn="ctr">
              <a:buFontTx/>
              <a:buNone/>
              <a:defRPr/>
            </a:pPr>
            <a:r>
              <a:rPr lang="en-US" b="1" dirty="0" smtClean="0">
                <a:solidFill>
                  <a:schemeClr val="bg1"/>
                </a:solidFill>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endParaRPr lang="en-US" dirty="0">
              <a:solidFill>
                <a:schemeClr val="bg1"/>
              </a:solidFill>
            </a:endParaRPr>
          </a:p>
        </p:txBody>
      </p:sp>
    </p:spTree>
    <p:extLst>
      <p:ext uri="{BB962C8B-B14F-4D97-AF65-F5344CB8AC3E}">
        <p14:creationId xmlns:p14="http://schemas.microsoft.com/office/powerpoint/2010/main" val="1475518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2863"/>
            <a:ext cx="9144001" cy="690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029200" y="4267200"/>
            <a:ext cx="3886200" cy="2438400"/>
          </a:xfrm>
          <a:prstGeom prst="rect">
            <a:avLst/>
          </a:prstGeom>
          <a:solidFill>
            <a:srgbClr val="00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Major response, </a:t>
            </a:r>
          </a:p>
          <a:p>
            <a:pPr algn="ctr"/>
            <a:r>
              <a:rPr lang="en-US" sz="2400" dirty="0" smtClean="0"/>
              <a:t>now minimal progression</a:t>
            </a:r>
          </a:p>
          <a:p>
            <a:pPr algn="ctr"/>
            <a:endParaRPr lang="en-US" sz="2400" dirty="0"/>
          </a:p>
          <a:p>
            <a:pPr algn="ctr"/>
            <a:r>
              <a:rPr lang="en-US" sz="2400" dirty="0" smtClean="0"/>
              <a:t>Preserved PS</a:t>
            </a:r>
          </a:p>
          <a:p>
            <a:pPr algn="ctr"/>
            <a:endParaRPr lang="en-US" sz="2400" dirty="0"/>
          </a:p>
          <a:p>
            <a:pPr algn="ctr"/>
            <a:r>
              <a:rPr lang="en-US" sz="2400" dirty="0" smtClean="0"/>
              <a:t>Tolerated therapy well</a:t>
            </a:r>
          </a:p>
        </p:txBody>
      </p:sp>
    </p:spTree>
    <p:extLst>
      <p:ext uri="{BB962C8B-B14F-4D97-AF65-F5344CB8AC3E}">
        <p14:creationId xmlns:p14="http://schemas.microsoft.com/office/powerpoint/2010/main" val="11222353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0" dirty="0" smtClean="0"/>
              <a:t>Progression on 1</a:t>
            </a:r>
            <a:r>
              <a:rPr lang="en-US" sz="2800" b="0" baseline="30000" dirty="0" smtClean="0"/>
              <a:t>st</a:t>
            </a:r>
            <a:r>
              <a:rPr lang="en-US" sz="2800" b="0" dirty="0" smtClean="0"/>
              <a:t>-line chemotherapy / Bev:</a:t>
            </a:r>
            <a:br>
              <a:rPr lang="en-US" sz="2800" b="0" dirty="0" smtClean="0"/>
            </a:br>
            <a:r>
              <a:rPr lang="en-US" sz="2800" b="0" dirty="0" smtClean="0"/>
              <a:t>What do you need to know?</a:t>
            </a:r>
            <a:endParaRPr lang="en-US" sz="2800" b="0" dirty="0"/>
          </a:p>
        </p:txBody>
      </p:sp>
      <p:sp>
        <p:nvSpPr>
          <p:cNvPr id="3" name="Content Placeholder 2"/>
          <p:cNvSpPr>
            <a:spLocks noGrp="1"/>
          </p:cNvSpPr>
          <p:nvPr>
            <p:ph idx="1"/>
          </p:nvPr>
        </p:nvSpPr>
        <p:spPr/>
        <p:txBody>
          <a:bodyPr/>
          <a:lstStyle/>
          <a:p>
            <a:r>
              <a:rPr lang="en-US" sz="2800" dirty="0" smtClean="0"/>
              <a:t>Goals of therapy</a:t>
            </a:r>
          </a:p>
          <a:p>
            <a:r>
              <a:rPr lang="en-US" sz="2800" dirty="0" smtClean="0"/>
              <a:t>Extent of disease</a:t>
            </a:r>
          </a:p>
          <a:p>
            <a:pPr lvl="1"/>
            <a:r>
              <a:rPr lang="en-US" sz="2800" dirty="0" smtClean="0"/>
              <a:t>Primary in place?</a:t>
            </a:r>
          </a:p>
          <a:p>
            <a:r>
              <a:rPr lang="en-US" sz="2800" dirty="0" smtClean="0"/>
              <a:t>Performance Status / Co-morbidities</a:t>
            </a:r>
          </a:p>
          <a:p>
            <a:r>
              <a:rPr lang="en-US" sz="2800" dirty="0" smtClean="0"/>
              <a:t>Response / tolerability front-line therapy</a:t>
            </a:r>
          </a:p>
          <a:p>
            <a:endParaRPr lang="en-US" dirty="0" smtClean="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533"/>
          <a:stretch/>
        </p:blipFill>
        <p:spPr bwMode="auto">
          <a:xfrm>
            <a:off x="1"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733800" y="4876800"/>
            <a:ext cx="5105400" cy="1295400"/>
          </a:xfrm>
          <a:prstGeom prst="rect">
            <a:avLst/>
          </a:prstGeom>
          <a:solidFill>
            <a:srgbClr val="00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2"/>
                </a:solidFill>
              </a:rPr>
              <a:t>WHICH DIAGNOSTICS SHOULD I ORDER ?</a:t>
            </a:r>
            <a:endParaRPr lang="en-US" dirty="0">
              <a:solidFill>
                <a:schemeClr val="accent2"/>
              </a:solidFill>
            </a:endParaRPr>
          </a:p>
        </p:txBody>
      </p:sp>
    </p:spTree>
    <p:extLst>
      <p:ext uri="{BB962C8B-B14F-4D97-AF65-F5344CB8AC3E}">
        <p14:creationId xmlns:p14="http://schemas.microsoft.com/office/powerpoint/2010/main" val="14580551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pPr eaLnBrk="1" hangingPunct="1"/>
            <a:r>
              <a:rPr lang="en-US" dirty="0" smtClean="0">
                <a:latin typeface="Calibri" charset="0"/>
                <a:ea typeface="ＭＳ Ｐゴシック" charset="0"/>
                <a:cs typeface="ＭＳ Ｐゴシック" charset="0"/>
              </a:rPr>
              <a:t>WHAT DIAGNOSTIC TESTS ?</a:t>
            </a:r>
            <a:endParaRPr lang="en-US" dirty="0">
              <a:latin typeface="Calibri" charset="0"/>
              <a:ea typeface="ＭＳ Ｐゴシック" charset="0"/>
              <a:cs typeface="ＭＳ Ｐゴシック" charset="0"/>
            </a:endParaRPr>
          </a:p>
        </p:txBody>
      </p:sp>
      <p:sp>
        <p:nvSpPr>
          <p:cNvPr id="3" name="Content Placeholder 2"/>
          <p:cNvSpPr>
            <a:spLocks noGrp="1"/>
          </p:cNvSpPr>
          <p:nvPr>
            <p:ph idx="1"/>
          </p:nvPr>
        </p:nvSpPr>
        <p:spPr>
          <a:xfrm>
            <a:off x="609600" y="1447800"/>
            <a:ext cx="4267200" cy="4678363"/>
          </a:xfrm>
        </p:spPr>
        <p:txBody>
          <a:bodyPr/>
          <a:lstStyle/>
          <a:p>
            <a:r>
              <a:rPr lang="en-US" sz="2400" dirty="0" smtClean="0"/>
              <a:t>KRAS</a:t>
            </a:r>
          </a:p>
          <a:p>
            <a:r>
              <a:rPr lang="en-US" sz="2400" dirty="0" smtClean="0"/>
              <a:t>BRAF</a:t>
            </a:r>
          </a:p>
          <a:p>
            <a:r>
              <a:rPr lang="en-US" sz="2400" dirty="0" smtClean="0"/>
              <a:t>UGT1A1 polymorphism</a:t>
            </a:r>
          </a:p>
          <a:p>
            <a:r>
              <a:rPr lang="en-US" sz="2400" dirty="0" smtClean="0"/>
              <a:t>VEGF-A</a:t>
            </a:r>
          </a:p>
          <a:p>
            <a:r>
              <a:rPr lang="en-US" sz="2400" dirty="0" smtClean="0"/>
              <a:t>EGF-R </a:t>
            </a:r>
          </a:p>
          <a:p>
            <a:r>
              <a:rPr lang="en-US" sz="2400" dirty="0" smtClean="0"/>
              <a:t>P53</a:t>
            </a:r>
          </a:p>
          <a:p>
            <a:r>
              <a:rPr lang="en-US" sz="2400" dirty="0" smtClean="0"/>
              <a:t>PI3K</a:t>
            </a:r>
            <a:endParaRPr lang="en-US" sz="2400" dirty="0"/>
          </a:p>
        </p:txBody>
      </p:sp>
      <p:sp>
        <p:nvSpPr>
          <p:cNvPr id="4" name="Rectangle 3"/>
          <p:cNvSpPr/>
          <p:nvPr/>
        </p:nvSpPr>
        <p:spPr>
          <a:xfrm>
            <a:off x="4953000" y="1295400"/>
            <a:ext cx="3886200" cy="13716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b="1" dirty="0" smtClean="0">
              <a:solidFill>
                <a:srgbClr val="800000"/>
              </a:solidFill>
            </a:endParaRPr>
          </a:p>
          <a:p>
            <a:pPr algn="ctr"/>
            <a:r>
              <a:rPr lang="en-US" sz="3200" b="1" dirty="0" smtClean="0">
                <a:solidFill>
                  <a:srgbClr val="800000"/>
                </a:solidFill>
              </a:rPr>
              <a:t>MULTIGENE ASSAYS</a:t>
            </a:r>
            <a:endParaRPr lang="en-US" sz="2400" b="1" dirty="0" smtClean="0">
              <a:solidFill>
                <a:srgbClr val="800000"/>
              </a:solidFill>
            </a:endParaRPr>
          </a:p>
          <a:p>
            <a:pPr algn="ctr"/>
            <a:endParaRPr lang="en-US" sz="2400" b="1" dirty="0" smtClean="0">
              <a:solidFill>
                <a:srgbClr val="800000"/>
              </a:solidFill>
            </a:endParaRPr>
          </a:p>
        </p:txBody>
      </p:sp>
    </p:spTree>
    <p:extLst>
      <p:ext uri="{BB962C8B-B14F-4D97-AF65-F5344CB8AC3E}">
        <p14:creationId xmlns:p14="http://schemas.microsoft.com/office/powerpoint/2010/main" val="35323703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pPr eaLnBrk="1" hangingPunct="1"/>
            <a:r>
              <a:rPr lang="en-US" dirty="0" smtClean="0">
                <a:latin typeface="Calibri" charset="0"/>
                <a:ea typeface="ＭＳ Ｐゴシック" charset="0"/>
                <a:cs typeface="ＭＳ Ｐゴシック" charset="0"/>
              </a:rPr>
              <a:t>WHAT DIAGNOSTIC TESTS ?</a:t>
            </a:r>
            <a:endParaRPr lang="en-US" dirty="0">
              <a:latin typeface="Calibri" charset="0"/>
              <a:ea typeface="ＭＳ Ｐゴシック" charset="0"/>
              <a:cs typeface="ＭＳ Ｐゴシック" charset="0"/>
            </a:endParaRPr>
          </a:p>
        </p:txBody>
      </p:sp>
      <p:sp>
        <p:nvSpPr>
          <p:cNvPr id="3" name="Content Placeholder 2"/>
          <p:cNvSpPr>
            <a:spLocks noGrp="1"/>
          </p:cNvSpPr>
          <p:nvPr>
            <p:ph idx="1"/>
          </p:nvPr>
        </p:nvSpPr>
        <p:spPr>
          <a:xfrm>
            <a:off x="609600" y="1447800"/>
            <a:ext cx="4267200" cy="4678363"/>
          </a:xfrm>
        </p:spPr>
        <p:txBody>
          <a:bodyPr/>
          <a:lstStyle/>
          <a:p>
            <a:r>
              <a:rPr lang="en-US" sz="2400" dirty="0" smtClean="0"/>
              <a:t>KRAS</a:t>
            </a:r>
          </a:p>
          <a:p>
            <a:r>
              <a:rPr lang="en-US" sz="2400" dirty="0" smtClean="0"/>
              <a:t>BRAF</a:t>
            </a:r>
          </a:p>
          <a:p>
            <a:r>
              <a:rPr lang="en-US" sz="2400" dirty="0" smtClean="0"/>
              <a:t>UGT1A1 polymorphism</a:t>
            </a:r>
          </a:p>
          <a:p>
            <a:r>
              <a:rPr lang="en-US" sz="2400" dirty="0" smtClean="0"/>
              <a:t>VEGF-A</a:t>
            </a:r>
          </a:p>
          <a:p>
            <a:r>
              <a:rPr lang="en-US" sz="2400" dirty="0" smtClean="0"/>
              <a:t>EGF-R </a:t>
            </a:r>
          </a:p>
          <a:p>
            <a:r>
              <a:rPr lang="en-US" sz="2400" dirty="0" smtClean="0"/>
              <a:t>P53</a:t>
            </a:r>
          </a:p>
          <a:p>
            <a:r>
              <a:rPr lang="en-US" sz="2400" dirty="0" smtClean="0"/>
              <a:t>PI3K</a:t>
            </a:r>
            <a:endParaRPr lang="en-US" sz="2400" dirty="0"/>
          </a:p>
        </p:txBody>
      </p:sp>
      <p:sp>
        <p:nvSpPr>
          <p:cNvPr id="4" name="Rectangle 3"/>
          <p:cNvSpPr/>
          <p:nvPr/>
        </p:nvSpPr>
        <p:spPr>
          <a:xfrm>
            <a:off x="4953000" y="1295400"/>
            <a:ext cx="3886200" cy="43434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b="1" dirty="0" smtClean="0">
              <a:solidFill>
                <a:srgbClr val="800000"/>
              </a:solidFill>
            </a:endParaRPr>
          </a:p>
          <a:p>
            <a:pPr algn="ctr"/>
            <a:r>
              <a:rPr lang="en-US" sz="3200" b="1" dirty="0" smtClean="0">
                <a:solidFill>
                  <a:srgbClr val="800000"/>
                </a:solidFill>
              </a:rPr>
              <a:t>MULTIGENE ASSAYS</a:t>
            </a:r>
            <a:endParaRPr lang="en-US" sz="2400" b="1" dirty="0" smtClean="0">
              <a:solidFill>
                <a:srgbClr val="800000"/>
              </a:solidFill>
            </a:endParaRPr>
          </a:p>
          <a:p>
            <a:pPr algn="ctr"/>
            <a:endParaRPr lang="en-US" sz="2400" b="1" dirty="0" smtClean="0">
              <a:solidFill>
                <a:srgbClr val="800000"/>
              </a:solidFill>
            </a:endParaRPr>
          </a:p>
          <a:p>
            <a:pPr algn="ctr"/>
            <a:endParaRPr lang="en-US" sz="2400" b="1" dirty="0" smtClean="0">
              <a:solidFill>
                <a:srgbClr val="800000"/>
              </a:solidFill>
            </a:endParaRPr>
          </a:p>
          <a:p>
            <a:pPr algn="ctr"/>
            <a:r>
              <a:rPr lang="en-US" sz="2400" b="1" dirty="0" smtClean="0">
                <a:solidFill>
                  <a:srgbClr val="800000"/>
                </a:solidFill>
              </a:rPr>
              <a:t>236 GENES</a:t>
            </a:r>
          </a:p>
          <a:p>
            <a:pPr algn="ctr"/>
            <a:endParaRPr lang="en-US" sz="2400" b="1" dirty="0" smtClean="0">
              <a:solidFill>
                <a:srgbClr val="800000"/>
              </a:solidFill>
            </a:endParaRPr>
          </a:p>
          <a:p>
            <a:pPr algn="ctr"/>
            <a:r>
              <a:rPr lang="en-US" sz="2400" b="1" dirty="0" smtClean="0">
                <a:solidFill>
                  <a:srgbClr val="800000"/>
                </a:solidFill>
              </a:rPr>
              <a:t>47 INTRONS</a:t>
            </a:r>
          </a:p>
          <a:p>
            <a:pPr algn="ctr"/>
            <a:endParaRPr lang="en-US" sz="2400" b="1" dirty="0" smtClean="0">
              <a:solidFill>
                <a:srgbClr val="800000"/>
              </a:solidFill>
            </a:endParaRPr>
          </a:p>
          <a:p>
            <a:pPr algn="ctr"/>
            <a:r>
              <a:rPr lang="en-US" sz="2400" b="1" dirty="0" smtClean="0">
                <a:solidFill>
                  <a:srgbClr val="800000"/>
                </a:solidFill>
              </a:rPr>
              <a:t>19 REARRANGEMENTS</a:t>
            </a:r>
          </a:p>
          <a:p>
            <a:pPr algn="ctr"/>
            <a:endParaRPr lang="en-US" sz="2400" b="1" dirty="0" smtClean="0">
              <a:solidFill>
                <a:srgbClr val="800000"/>
              </a:solidFill>
            </a:endParaRPr>
          </a:p>
          <a:p>
            <a:pPr algn="ctr"/>
            <a:endParaRPr lang="en-US" sz="2400" b="1" dirty="0" smtClean="0">
              <a:solidFill>
                <a:srgbClr val="800000"/>
              </a:solidFill>
            </a:endParaRPr>
          </a:p>
        </p:txBody>
      </p:sp>
    </p:spTree>
    <p:extLst>
      <p:ext uri="{BB962C8B-B14F-4D97-AF65-F5344CB8AC3E}">
        <p14:creationId xmlns:p14="http://schemas.microsoft.com/office/powerpoint/2010/main" val="36178102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096962"/>
          </a:xfrm>
        </p:spPr>
        <p:txBody>
          <a:bodyPr/>
          <a:lstStyle/>
          <a:p>
            <a:r>
              <a:rPr lang="en-US" dirty="0" smtClean="0"/>
              <a:t>2013 </a:t>
            </a:r>
            <a:r>
              <a:rPr lang="en-US" dirty="0"/>
              <a:t>NCCN Guidelines for Colon Cancer</a:t>
            </a:r>
          </a:p>
        </p:txBody>
      </p:sp>
      <p:graphicFrame>
        <p:nvGraphicFramePr>
          <p:cNvPr id="4" name="Table 3"/>
          <p:cNvGraphicFramePr>
            <a:graphicFrameLocks noGrp="1"/>
          </p:cNvGraphicFramePr>
          <p:nvPr>
            <p:extLst>
              <p:ext uri="{D42A27DB-BD31-4B8C-83A1-F6EECF244321}">
                <p14:modId xmlns:p14="http://schemas.microsoft.com/office/powerpoint/2010/main" val="108635409"/>
              </p:ext>
            </p:extLst>
          </p:nvPr>
        </p:nvGraphicFramePr>
        <p:xfrm>
          <a:off x="152400" y="1752600"/>
          <a:ext cx="1828800" cy="2879003"/>
        </p:xfrm>
        <a:graphic>
          <a:graphicData uri="http://schemas.openxmlformats.org/drawingml/2006/table">
            <a:tbl>
              <a:tblPr firstRow="1" bandRow="1">
                <a:tableStyleId>{5C22544A-7EE6-4342-B048-85BDC9FD1C3A}</a:tableStyleId>
              </a:tblPr>
              <a:tblGrid>
                <a:gridCol w="1828800"/>
              </a:tblGrid>
              <a:tr h="275677">
                <a:tc>
                  <a:txBody>
                    <a:bodyPr/>
                    <a:lstStyle/>
                    <a:p>
                      <a:pPr algn="ctr"/>
                      <a:r>
                        <a:rPr lang="en-US" sz="1600" dirty="0" smtClean="0"/>
                        <a:t>Initial therapy</a:t>
                      </a:r>
                      <a:endParaRPr lang="en-US" sz="1600" dirty="0"/>
                    </a:p>
                  </a:txBody>
                  <a:tcPr anchor="b"/>
                </a:tc>
              </a:tr>
              <a:tr h="2543723">
                <a:tc>
                  <a:txBody>
                    <a:bodyPr/>
                    <a:lstStyle/>
                    <a:p>
                      <a:pPr marL="176213" indent="-176213">
                        <a:buFont typeface="Arial"/>
                        <a:buChar char="•"/>
                      </a:pPr>
                      <a:r>
                        <a:rPr lang="en-US" sz="1600" dirty="0" smtClean="0"/>
                        <a:t>FOLFOX ± </a:t>
                      </a:r>
                      <a:r>
                        <a:rPr lang="en-US" sz="1600" dirty="0" err="1" smtClean="0"/>
                        <a:t>bevacizumab</a:t>
                      </a:r>
                      <a:endParaRPr lang="en-US" sz="1600" dirty="0" smtClean="0"/>
                    </a:p>
                    <a:p>
                      <a:pPr marL="176213" indent="-176213">
                        <a:buFont typeface="Arial"/>
                        <a:buChar char="•"/>
                      </a:pPr>
                      <a:r>
                        <a:rPr lang="en-US" sz="1600" dirty="0" err="1" smtClean="0"/>
                        <a:t>CapeOX</a:t>
                      </a:r>
                      <a:r>
                        <a:rPr lang="en-US" sz="1600" dirty="0" smtClean="0"/>
                        <a:t> ± </a:t>
                      </a:r>
                      <a:r>
                        <a:rPr lang="en-US" sz="1600" dirty="0" err="1" smtClean="0"/>
                        <a:t>bevacizumab</a:t>
                      </a:r>
                      <a:endParaRPr lang="en-US" sz="1600" dirty="0" smtClean="0"/>
                    </a:p>
                    <a:p>
                      <a:pPr marL="176213" indent="-176213">
                        <a:buFont typeface="Arial"/>
                        <a:buChar char="•"/>
                      </a:pPr>
                      <a:r>
                        <a:rPr lang="en-US" sz="1600" dirty="0" smtClean="0"/>
                        <a:t>FOLFOX ± </a:t>
                      </a:r>
                      <a:r>
                        <a:rPr lang="en-US" sz="1600" dirty="0" err="1" smtClean="0"/>
                        <a:t>panitumumab</a:t>
                      </a:r>
                      <a:r>
                        <a:rPr lang="en-US" sz="1600" dirty="0" smtClean="0"/>
                        <a:t> (KRAS wild-type [WT] gene only)</a:t>
                      </a:r>
                      <a:endParaRPr lang="en-US" sz="1600"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96105106"/>
              </p:ext>
            </p:extLst>
          </p:nvPr>
        </p:nvGraphicFramePr>
        <p:xfrm>
          <a:off x="2133600" y="1752600"/>
          <a:ext cx="2286000" cy="4800600"/>
        </p:xfrm>
        <a:graphic>
          <a:graphicData uri="http://schemas.openxmlformats.org/drawingml/2006/table">
            <a:tbl>
              <a:tblPr firstRow="1" bandRow="1">
                <a:tableStyleId>{5C22544A-7EE6-4342-B048-85BDC9FD1C3A}</a:tableStyleId>
              </a:tblPr>
              <a:tblGrid>
                <a:gridCol w="2286000"/>
              </a:tblGrid>
              <a:tr h="608076">
                <a:tc>
                  <a:txBody>
                    <a:bodyPr/>
                    <a:lstStyle/>
                    <a:p>
                      <a:pPr algn="ctr"/>
                      <a:r>
                        <a:rPr lang="en-US" sz="1600" dirty="0" smtClean="0"/>
                        <a:t>Therapy after first progression</a:t>
                      </a:r>
                      <a:endParaRPr lang="en-US" sz="1600" dirty="0"/>
                    </a:p>
                  </a:txBody>
                  <a:tcPr anchor="b"/>
                </a:tc>
              </a:tr>
              <a:tr h="4192524">
                <a:tc>
                  <a:txBody>
                    <a:bodyPr/>
                    <a:lstStyle/>
                    <a:p>
                      <a:pPr marL="111125" indent="-111125">
                        <a:buFont typeface="Arial"/>
                        <a:buChar char="•"/>
                      </a:pPr>
                      <a:r>
                        <a:rPr lang="en-US" sz="1600" dirty="0" smtClean="0"/>
                        <a:t>FOLFIRI</a:t>
                      </a:r>
                      <a:r>
                        <a:rPr lang="en-US" sz="1600" baseline="0" dirty="0" smtClean="0"/>
                        <a:t> ± </a:t>
                      </a:r>
                      <a:r>
                        <a:rPr lang="en-US" sz="1600" baseline="0" dirty="0" err="1" smtClean="0"/>
                        <a:t>bevacizumab</a:t>
                      </a:r>
                      <a:endParaRPr lang="en-US" sz="1600" baseline="0" dirty="0" smtClean="0"/>
                    </a:p>
                    <a:p>
                      <a:pPr marL="111125" indent="-111125">
                        <a:buFont typeface="Arial"/>
                        <a:buChar char="•"/>
                      </a:pPr>
                      <a:r>
                        <a:rPr lang="en-US" sz="1600" baseline="0" dirty="0" smtClean="0"/>
                        <a:t>FOLFIRI ± </a:t>
                      </a:r>
                      <a:br>
                        <a:rPr lang="en-US" sz="1600" baseline="0" dirty="0" smtClean="0"/>
                      </a:br>
                      <a:r>
                        <a:rPr lang="en-US" sz="1600" baseline="0" dirty="0" err="1" smtClean="0"/>
                        <a:t>ziv-aflibercept</a:t>
                      </a:r>
                      <a:endParaRPr lang="en-US" sz="1600" baseline="0" dirty="0" smtClean="0"/>
                    </a:p>
                    <a:p>
                      <a:pPr marL="111125" indent="-111125">
                        <a:buFont typeface="Arial"/>
                        <a:buChar char="•"/>
                      </a:pPr>
                      <a:r>
                        <a:rPr lang="en-US" sz="1600" baseline="0" dirty="0" err="1" smtClean="0"/>
                        <a:t>Irinotecan</a:t>
                      </a:r>
                      <a:r>
                        <a:rPr lang="en-US" sz="1600" baseline="0" dirty="0" smtClean="0"/>
                        <a:t> ± </a:t>
                      </a:r>
                      <a:r>
                        <a:rPr lang="en-US" sz="1600" baseline="0" dirty="0" err="1" smtClean="0"/>
                        <a:t>bevacizumab</a:t>
                      </a:r>
                      <a:endParaRPr lang="en-US" sz="1600" baseline="0" dirty="0" smtClean="0"/>
                    </a:p>
                    <a:p>
                      <a:pPr marL="111125" indent="-111125">
                        <a:buFont typeface="Arial"/>
                        <a:buChar char="•"/>
                      </a:pPr>
                      <a:r>
                        <a:rPr lang="en-US" sz="1600" baseline="0" dirty="0" err="1" smtClean="0"/>
                        <a:t>Irinotecan</a:t>
                      </a:r>
                      <a:r>
                        <a:rPr lang="en-US" sz="1600" baseline="0" dirty="0" smtClean="0"/>
                        <a:t> ± </a:t>
                      </a:r>
                      <a:br>
                        <a:rPr lang="en-US" sz="1600" baseline="0" dirty="0" smtClean="0"/>
                      </a:br>
                      <a:r>
                        <a:rPr lang="en-US" sz="1600" baseline="0" dirty="0" err="1" smtClean="0"/>
                        <a:t>ziv-afibercept</a:t>
                      </a:r>
                      <a:endParaRPr lang="en-US" sz="1600" baseline="0" dirty="0" smtClean="0"/>
                    </a:p>
                    <a:p>
                      <a:pPr marL="111125" indent="-111125">
                        <a:buFont typeface="Arial"/>
                        <a:buChar char="•"/>
                      </a:pPr>
                      <a:r>
                        <a:rPr lang="en-US" sz="1600" baseline="0" dirty="0" smtClean="0"/>
                        <a:t>FOLFIRI + (</a:t>
                      </a:r>
                      <a:r>
                        <a:rPr lang="en-US" sz="1600" baseline="0" dirty="0" err="1" smtClean="0"/>
                        <a:t>cetuximab</a:t>
                      </a:r>
                      <a:r>
                        <a:rPr lang="en-US" sz="1600" baseline="0" dirty="0" smtClean="0"/>
                        <a:t> or </a:t>
                      </a:r>
                      <a:r>
                        <a:rPr lang="en-US" sz="1600" baseline="0" dirty="0" err="1" smtClean="0"/>
                        <a:t>panitumumab</a:t>
                      </a:r>
                      <a:r>
                        <a:rPr lang="en-US" sz="1600" baseline="0" dirty="0" smtClean="0"/>
                        <a:t>) </a:t>
                      </a:r>
                      <a:br>
                        <a:rPr lang="en-US" sz="1600" baseline="0" dirty="0" smtClean="0"/>
                      </a:br>
                      <a:r>
                        <a:rPr lang="en-US" sz="1600" baseline="0" dirty="0" smtClean="0"/>
                        <a:t>(KRAS WT gene only)</a:t>
                      </a:r>
                    </a:p>
                    <a:p>
                      <a:pPr marL="111125" indent="-111125">
                        <a:buFont typeface="Arial"/>
                        <a:buChar char="•"/>
                      </a:pPr>
                      <a:r>
                        <a:rPr lang="en-US" sz="1600" baseline="0" dirty="0" smtClean="0"/>
                        <a:t>(</a:t>
                      </a:r>
                      <a:r>
                        <a:rPr lang="en-US" sz="1600" baseline="0" dirty="0" err="1" smtClean="0"/>
                        <a:t>Cetuximab</a:t>
                      </a:r>
                      <a:r>
                        <a:rPr lang="en-US" sz="1600" baseline="0" dirty="0" smtClean="0"/>
                        <a:t> or </a:t>
                      </a:r>
                      <a:r>
                        <a:rPr lang="en-US" sz="1600" baseline="0" dirty="0" err="1" smtClean="0"/>
                        <a:t>panitumumab</a:t>
                      </a:r>
                      <a:r>
                        <a:rPr lang="en-US" sz="1600" baseline="0" dirty="0" smtClean="0"/>
                        <a:t>) </a:t>
                      </a:r>
                      <a:br>
                        <a:rPr lang="en-US" sz="1600" baseline="0" dirty="0" smtClean="0"/>
                      </a:br>
                      <a:r>
                        <a:rPr lang="en-US" sz="1600" baseline="0" dirty="0" smtClean="0"/>
                        <a:t>(KRAS WT gene only) </a:t>
                      </a:r>
                      <a:br>
                        <a:rPr lang="en-US" sz="1600" baseline="0" dirty="0" smtClean="0"/>
                      </a:br>
                      <a:r>
                        <a:rPr lang="en-US" sz="1600" baseline="0" dirty="0" smtClean="0"/>
                        <a:t>+ </a:t>
                      </a:r>
                      <a:r>
                        <a:rPr lang="en-US" sz="1600" baseline="0" dirty="0" err="1" smtClean="0"/>
                        <a:t>irinotecan</a:t>
                      </a:r>
                      <a:endParaRPr lang="en-US" sz="1600"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1465922"/>
              </p:ext>
            </p:extLst>
          </p:nvPr>
        </p:nvGraphicFramePr>
        <p:xfrm>
          <a:off x="4572000" y="1752600"/>
          <a:ext cx="2209800" cy="4800600"/>
        </p:xfrm>
        <a:graphic>
          <a:graphicData uri="http://schemas.openxmlformats.org/drawingml/2006/table">
            <a:tbl>
              <a:tblPr firstRow="1" bandRow="1">
                <a:tableStyleId>{5C22544A-7EE6-4342-B048-85BDC9FD1C3A}</a:tableStyleId>
              </a:tblPr>
              <a:tblGrid>
                <a:gridCol w="2209800"/>
              </a:tblGrid>
              <a:tr h="593080">
                <a:tc>
                  <a:txBody>
                    <a:bodyPr/>
                    <a:lstStyle/>
                    <a:p>
                      <a:pPr algn="ctr"/>
                      <a:r>
                        <a:rPr lang="en-US" sz="1600" dirty="0" smtClean="0"/>
                        <a:t>Therapy after second progression</a:t>
                      </a:r>
                      <a:endParaRPr lang="en-US" sz="1600" dirty="0"/>
                    </a:p>
                  </a:txBody>
                  <a:tcPr anchor="b"/>
                </a:tc>
              </a:tr>
              <a:tr h="4207520">
                <a:tc>
                  <a:txBody>
                    <a:bodyPr/>
                    <a:lstStyle/>
                    <a:p>
                      <a:pPr marL="176213" indent="-176213">
                        <a:buFont typeface="Arial"/>
                        <a:buChar char="•"/>
                      </a:pPr>
                      <a:r>
                        <a:rPr lang="en-US" sz="1600" baseline="0" dirty="0" smtClean="0"/>
                        <a:t>(</a:t>
                      </a:r>
                      <a:r>
                        <a:rPr lang="en-US" sz="1600" baseline="0" dirty="0" err="1" smtClean="0"/>
                        <a:t>Cetuximab</a:t>
                      </a:r>
                      <a:r>
                        <a:rPr lang="en-US" sz="1600" baseline="0" dirty="0" smtClean="0"/>
                        <a:t> or </a:t>
                      </a:r>
                      <a:r>
                        <a:rPr lang="en-US" sz="1600" baseline="0" dirty="0" err="1" smtClean="0"/>
                        <a:t>panitumumab</a:t>
                      </a:r>
                      <a:r>
                        <a:rPr lang="en-US" sz="1600" baseline="0" dirty="0" smtClean="0"/>
                        <a:t>) (KRAS WT gene only) + </a:t>
                      </a:r>
                      <a:r>
                        <a:rPr lang="en-US" sz="1600" baseline="0" dirty="0" err="1" smtClean="0"/>
                        <a:t>irinotecan</a:t>
                      </a:r>
                      <a:r>
                        <a:rPr lang="en-US" sz="1600" baseline="0" dirty="0" smtClean="0"/>
                        <a:t>; for patients  not able to tolerate combination, consider single agent (</a:t>
                      </a:r>
                      <a:r>
                        <a:rPr lang="en-US" sz="1600" baseline="0" dirty="0" err="1" smtClean="0"/>
                        <a:t>cetuximab</a:t>
                      </a:r>
                      <a:r>
                        <a:rPr lang="en-US" sz="1600" baseline="0" dirty="0" smtClean="0"/>
                        <a:t> or </a:t>
                      </a:r>
                      <a:r>
                        <a:rPr lang="en-US" sz="1600" baseline="0" dirty="0" err="1" smtClean="0"/>
                        <a:t>panitumumab</a:t>
                      </a:r>
                      <a:r>
                        <a:rPr lang="en-US" sz="1600" baseline="0" dirty="0" smtClean="0"/>
                        <a:t>) (KRAS WT gene only) or </a:t>
                      </a:r>
                      <a:r>
                        <a:rPr lang="en-US" sz="1600" baseline="0" dirty="0" err="1" smtClean="0"/>
                        <a:t>regorafenib</a:t>
                      </a:r>
                      <a:r>
                        <a:rPr lang="en-US" sz="1600" baseline="0" dirty="0" smtClean="0"/>
                        <a:t> (KRAS mutant only)</a:t>
                      </a:r>
                    </a:p>
                    <a:p>
                      <a:pPr marL="176213" indent="-176213">
                        <a:buFont typeface="Arial"/>
                        <a:buChar char="•"/>
                      </a:pPr>
                      <a:r>
                        <a:rPr lang="en-US" sz="1600" baseline="0" dirty="0" err="1" smtClean="0"/>
                        <a:t>Regorafenib</a:t>
                      </a:r>
                      <a:endParaRPr lang="en-US" sz="1600" baseline="0" dirty="0" smtClean="0"/>
                    </a:p>
                    <a:p>
                      <a:pPr marL="176213" indent="-176213">
                        <a:buFont typeface="Arial"/>
                        <a:buChar char="•"/>
                      </a:pPr>
                      <a:r>
                        <a:rPr lang="en-US" sz="1600" baseline="0" dirty="0" smtClean="0"/>
                        <a:t>Clinical trial</a:t>
                      </a:r>
                    </a:p>
                    <a:p>
                      <a:pPr marL="176213" indent="-176213">
                        <a:buFont typeface="Arial"/>
                        <a:buChar char="•"/>
                      </a:pPr>
                      <a:r>
                        <a:rPr lang="en-US" sz="1600" baseline="0" dirty="0" smtClean="0"/>
                        <a:t>Best supportive care</a:t>
                      </a:r>
                      <a:endParaRPr lang="en-US" sz="1600"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522144318"/>
              </p:ext>
            </p:extLst>
          </p:nvPr>
        </p:nvGraphicFramePr>
        <p:xfrm>
          <a:off x="6934200" y="1752600"/>
          <a:ext cx="1981200" cy="2957014"/>
        </p:xfrm>
        <a:graphic>
          <a:graphicData uri="http://schemas.openxmlformats.org/drawingml/2006/table">
            <a:tbl>
              <a:tblPr firstRow="1" bandRow="1">
                <a:tableStyleId>{5C22544A-7EE6-4342-B048-85BDC9FD1C3A}</a:tableStyleId>
              </a:tblPr>
              <a:tblGrid>
                <a:gridCol w="1981200"/>
              </a:tblGrid>
              <a:tr h="289106">
                <a:tc>
                  <a:txBody>
                    <a:bodyPr/>
                    <a:lstStyle/>
                    <a:p>
                      <a:pPr algn="ctr"/>
                      <a:r>
                        <a:rPr lang="en-US" sz="1600" dirty="0" smtClean="0"/>
                        <a:t>Therapy after third progression</a:t>
                      </a:r>
                      <a:endParaRPr lang="en-US" sz="1600" dirty="0"/>
                    </a:p>
                  </a:txBody>
                  <a:tcPr anchor="b"/>
                </a:tc>
              </a:tr>
              <a:tr h="2377894">
                <a:tc>
                  <a:txBody>
                    <a:bodyPr/>
                    <a:lstStyle/>
                    <a:p>
                      <a:pPr marL="176213" indent="-176213">
                        <a:buFont typeface="Arial"/>
                        <a:buChar char="•"/>
                      </a:pPr>
                      <a:r>
                        <a:rPr lang="en-US" sz="1600" baseline="0" dirty="0" err="1" smtClean="0"/>
                        <a:t>Regorafenib</a:t>
                      </a:r>
                      <a:r>
                        <a:rPr lang="en-US" sz="1600" baseline="0" dirty="0" smtClean="0"/>
                        <a:t> </a:t>
                      </a:r>
                      <a:br>
                        <a:rPr lang="en-US" sz="1600" baseline="0" dirty="0" smtClean="0"/>
                      </a:br>
                      <a:r>
                        <a:rPr lang="en-US" sz="1600" baseline="0" dirty="0" smtClean="0"/>
                        <a:t>(if not given previously)</a:t>
                      </a:r>
                    </a:p>
                    <a:p>
                      <a:pPr marL="176213" indent="-176213">
                        <a:buFont typeface="Arial"/>
                        <a:buChar char="•"/>
                      </a:pPr>
                      <a:r>
                        <a:rPr lang="en-US" sz="1600" baseline="0" dirty="0" smtClean="0"/>
                        <a:t>Clinical trial</a:t>
                      </a:r>
                    </a:p>
                    <a:p>
                      <a:pPr marL="176213" indent="-176213">
                        <a:buFont typeface="Arial"/>
                        <a:buChar char="•"/>
                      </a:pPr>
                      <a:r>
                        <a:rPr lang="en-US" sz="1600" baseline="0" dirty="0" smtClean="0"/>
                        <a:t>Best supportive care</a:t>
                      </a:r>
                      <a:endParaRPr lang="en-US" sz="1600" dirty="0"/>
                    </a:p>
                  </a:txBody>
                  <a:tcPr/>
                </a:tc>
              </a:tr>
            </a:tbl>
          </a:graphicData>
        </a:graphic>
      </p:graphicFrame>
      <p:sp>
        <p:nvSpPr>
          <p:cNvPr id="5" name="TextBox 4"/>
          <p:cNvSpPr txBox="1"/>
          <p:nvPr/>
        </p:nvSpPr>
        <p:spPr>
          <a:xfrm>
            <a:off x="533400" y="851277"/>
            <a:ext cx="8153400" cy="748923"/>
          </a:xfrm>
          <a:prstGeom prst="rect">
            <a:avLst/>
          </a:prstGeom>
          <a:noFill/>
        </p:spPr>
        <p:txBody>
          <a:bodyPr wrap="square" rtlCol="0">
            <a:spAutoFit/>
          </a:bodyPr>
          <a:lstStyle/>
          <a:p>
            <a:pPr algn="ctr">
              <a:spcBef>
                <a:spcPts val="800"/>
              </a:spcBef>
            </a:pPr>
            <a:r>
              <a:rPr lang="en-US" b="1" dirty="0" smtClean="0">
                <a:solidFill>
                  <a:srgbClr val="FFFFFF"/>
                </a:solidFill>
              </a:rPr>
              <a:t>Continuum of care – Chemotherapy for advanced or metastatic disease</a:t>
            </a:r>
          </a:p>
          <a:p>
            <a:pPr algn="ctr">
              <a:spcBef>
                <a:spcPts val="800"/>
              </a:spcBef>
            </a:pPr>
            <a:r>
              <a:rPr lang="en-US" b="1" dirty="0">
                <a:solidFill>
                  <a:srgbClr val="FFFFFF"/>
                </a:solidFill>
              </a:rPr>
              <a:t>Patients appropriate for intensive therapy</a:t>
            </a:r>
          </a:p>
        </p:txBody>
      </p:sp>
    </p:spTree>
    <p:extLst>
      <p:ext uri="{BB962C8B-B14F-4D97-AF65-F5344CB8AC3E}">
        <p14:creationId xmlns:p14="http://schemas.microsoft.com/office/powerpoint/2010/main" val="36532343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z="3600" dirty="0" smtClean="0">
                <a:latin typeface="Calibri" charset="0"/>
                <a:ea typeface="ＭＳ Ｐゴシック" charset="0"/>
                <a:cs typeface="ＭＳ Ｐゴシック" charset="0"/>
              </a:rPr>
              <a:t>KRAS WT </a:t>
            </a:r>
            <a:r>
              <a:rPr lang="en-US" sz="3200" b="0" dirty="0" smtClean="0">
                <a:latin typeface="Calibri" charset="0"/>
                <a:ea typeface="ＭＳ Ｐゴシック" charset="0"/>
                <a:cs typeface="ＭＳ Ｐゴシック" charset="0"/>
              </a:rPr>
              <a:t>: EFFICACY OF EGF-R AB’S</a:t>
            </a:r>
            <a:r>
              <a:rPr lang="en-US" sz="3200" dirty="0" smtClean="0">
                <a:latin typeface="Calibri" charset="0"/>
                <a:ea typeface="ＭＳ Ｐゴシック" charset="0"/>
                <a:cs typeface="ＭＳ Ｐゴシック" charset="0"/>
              </a:rPr>
              <a:t/>
            </a:r>
            <a:br>
              <a:rPr lang="en-US" sz="3200" dirty="0" smtClean="0">
                <a:latin typeface="Calibri" charset="0"/>
                <a:ea typeface="ＭＳ Ｐゴシック" charset="0"/>
                <a:cs typeface="ＭＳ Ｐゴシック" charset="0"/>
              </a:rPr>
            </a:br>
            <a:endParaRPr lang="en-GB" sz="3200" dirty="0">
              <a:latin typeface="Calibri" charset="0"/>
              <a:ea typeface="ＭＳ Ｐゴシック" charset="0"/>
              <a:cs typeface="ＭＳ Ｐゴシック" charset="0"/>
            </a:endParaRPr>
          </a:p>
        </p:txBody>
      </p:sp>
      <p:sp>
        <p:nvSpPr>
          <p:cNvPr id="4" name="Line 6"/>
          <p:cNvSpPr>
            <a:spLocks noChangeShapeType="1"/>
          </p:cNvSpPr>
          <p:nvPr/>
        </p:nvSpPr>
        <p:spPr bwMode="auto">
          <a:xfrm flipV="1">
            <a:off x="1514475" y="1577975"/>
            <a:ext cx="0" cy="3562350"/>
          </a:xfrm>
          <a:prstGeom prst="line">
            <a:avLst/>
          </a:prstGeom>
          <a:noFill/>
          <a:ln w="28575" cap="sq">
            <a:solidFill>
              <a:schemeClr val="bg1"/>
            </a:solidFill>
            <a:prstDash val="solid"/>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7" name="Rectangle 10"/>
          <p:cNvSpPr>
            <a:spLocks noChangeArrowheads="1"/>
          </p:cNvSpPr>
          <p:nvPr/>
        </p:nvSpPr>
        <p:spPr bwMode="auto">
          <a:xfrm>
            <a:off x="5354638" y="3109913"/>
            <a:ext cx="454025" cy="963612"/>
          </a:xfrm>
          <a:prstGeom prst="rect">
            <a:avLst/>
          </a:prstGeom>
          <a:solidFill>
            <a:srgbClr val="FF9900"/>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8" name="Rectangle 11"/>
          <p:cNvSpPr>
            <a:spLocks noChangeArrowheads="1"/>
          </p:cNvSpPr>
          <p:nvPr/>
        </p:nvSpPr>
        <p:spPr bwMode="auto">
          <a:xfrm>
            <a:off x="4894263" y="3287713"/>
            <a:ext cx="450850" cy="785812"/>
          </a:xfrm>
          <a:prstGeom prst="rect">
            <a:avLst/>
          </a:prstGeom>
          <a:solidFill>
            <a:srgbClr val="FF9900"/>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9" name="Rectangle 12"/>
          <p:cNvSpPr>
            <a:spLocks noChangeArrowheads="1"/>
          </p:cNvSpPr>
          <p:nvPr/>
        </p:nvSpPr>
        <p:spPr bwMode="auto">
          <a:xfrm>
            <a:off x="6557963" y="2111375"/>
            <a:ext cx="454025" cy="1962150"/>
          </a:xfrm>
          <a:prstGeom prst="rect">
            <a:avLst/>
          </a:prstGeom>
          <a:solidFill>
            <a:srgbClr val="FF9900"/>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0" name="Rectangle 13"/>
          <p:cNvSpPr>
            <a:spLocks noChangeArrowheads="1"/>
          </p:cNvSpPr>
          <p:nvPr/>
        </p:nvSpPr>
        <p:spPr bwMode="auto">
          <a:xfrm>
            <a:off x="7011988" y="1933575"/>
            <a:ext cx="452437" cy="2139950"/>
          </a:xfrm>
          <a:prstGeom prst="rect">
            <a:avLst/>
          </a:prstGeom>
          <a:solidFill>
            <a:srgbClr val="00ABEA"/>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1" name="Rectangle 14"/>
          <p:cNvSpPr>
            <a:spLocks noChangeArrowheads="1"/>
          </p:cNvSpPr>
          <p:nvPr/>
        </p:nvSpPr>
        <p:spPr bwMode="auto">
          <a:xfrm>
            <a:off x="2784475" y="4073525"/>
            <a:ext cx="452438" cy="247650"/>
          </a:xfrm>
          <a:prstGeom prst="rect">
            <a:avLst/>
          </a:prstGeom>
          <a:solidFill>
            <a:srgbClr val="00ABEA"/>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2" name="Rectangle 15"/>
          <p:cNvSpPr>
            <a:spLocks noChangeArrowheads="1"/>
          </p:cNvSpPr>
          <p:nvPr/>
        </p:nvSpPr>
        <p:spPr bwMode="auto">
          <a:xfrm>
            <a:off x="3236913" y="3930650"/>
            <a:ext cx="450850" cy="142875"/>
          </a:xfrm>
          <a:prstGeom prst="rect">
            <a:avLst/>
          </a:prstGeom>
          <a:solidFill>
            <a:srgbClr val="00ABEA"/>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3" name="Rectangle 16"/>
          <p:cNvSpPr>
            <a:spLocks noChangeArrowheads="1"/>
          </p:cNvSpPr>
          <p:nvPr/>
        </p:nvSpPr>
        <p:spPr bwMode="auto">
          <a:xfrm>
            <a:off x="3687763" y="3359150"/>
            <a:ext cx="454025" cy="714375"/>
          </a:xfrm>
          <a:prstGeom prst="rect">
            <a:avLst/>
          </a:prstGeom>
          <a:solidFill>
            <a:srgbClr val="FF9900"/>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4" name="Rectangle 17"/>
          <p:cNvSpPr>
            <a:spLocks noChangeArrowheads="1"/>
          </p:cNvSpPr>
          <p:nvPr/>
        </p:nvSpPr>
        <p:spPr bwMode="auto">
          <a:xfrm>
            <a:off x="4141788" y="3003550"/>
            <a:ext cx="454025" cy="1069975"/>
          </a:xfrm>
          <a:prstGeom prst="rect">
            <a:avLst/>
          </a:prstGeom>
          <a:solidFill>
            <a:srgbClr val="00ABEA"/>
          </a:solidFill>
          <a:ln w="18" cap="flat">
            <a:noFill/>
            <a:prstDash val="solid"/>
            <a:round/>
            <a:headEnd/>
            <a:tailEnd/>
          </a:ln>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5" name="Line 8"/>
          <p:cNvSpPr>
            <a:spLocks noChangeShapeType="1"/>
          </p:cNvSpPr>
          <p:nvPr/>
        </p:nvSpPr>
        <p:spPr bwMode="auto">
          <a:xfrm>
            <a:off x="1514475" y="4073525"/>
            <a:ext cx="6702425" cy="0"/>
          </a:xfrm>
          <a:prstGeom prst="line">
            <a:avLst/>
          </a:prstGeom>
          <a:noFill/>
          <a:ln w="28575" cap="flat">
            <a:solidFill>
              <a:schemeClr val="bg1"/>
            </a:solidFill>
            <a:prstDash val="solid"/>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en-GB" b="1" dirty="0">
              <a:solidFill>
                <a:schemeClr val="bg1"/>
              </a:solidFill>
              <a:latin typeface="Calibri"/>
              <a:cs typeface="+mn-cs"/>
            </a:endParaRPr>
          </a:p>
        </p:txBody>
      </p:sp>
      <p:sp>
        <p:nvSpPr>
          <p:cNvPr id="16" name="Text Box 6"/>
          <p:cNvSpPr txBox="1">
            <a:spLocks noChangeArrowheads="1"/>
          </p:cNvSpPr>
          <p:nvPr/>
        </p:nvSpPr>
        <p:spPr bwMode="auto">
          <a:xfrm rot="16200000">
            <a:off x="3877469" y="3502819"/>
            <a:ext cx="952500" cy="2778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200" b="1" dirty="0">
                <a:solidFill>
                  <a:schemeClr val="bg1"/>
                </a:solidFill>
                <a:latin typeface="+mn-lt"/>
                <a:cs typeface="+mn-cs"/>
              </a:rPr>
              <a:t>CRYSTAL</a:t>
            </a:r>
            <a:r>
              <a:rPr lang="en-GB" sz="1200" b="1" baseline="30000" dirty="0">
                <a:solidFill>
                  <a:schemeClr val="bg1"/>
                </a:solidFill>
                <a:latin typeface="+mn-lt"/>
                <a:cs typeface="+mn-cs"/>
              </a:rPr>
              <a:t>5</a:t>
            </a:r>
          </a:p>
        </p:txBody>
      </p:sp>
      <p:sp>
        <p:nvSpPr>
          <p:cNvPr id="17" name="Text Box 7"/>
          <p:cNvSpPr txBox="1">
            <a:spLocks noChangeArrowheads="1"/>
          </p:cNvSpPr>
          <p:nvPr/>
        </p:nvSpPr>
        <p:spPr bwMode="auto">
          <a:xfrm rot="16200000">
            <a:off x="3148013" y="3471863"/>
            <a:ext cx="627062" cy="2778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r" fontAlgn="auto">
              <a:spcBef>
                <a:spcPts val="0"/>
              </a:spcBef>
              <a:spcAft>
                <a:spcPts val="0"/>
              </a:spcAft>
              <a:defRPr/>
            </a:pPr>
            <a:r>
              <a:rPr lang="en-GB" sz="1200" b="1" dirty="0">
                <a:solidFill>
                  <a:schemeClr val="bg1"/>
                </a:solidFill>
                <a:latin typeface="+mn-lt"/>
                <a:cs typeface="+mn-cs"/>
              </a:rPr>
              <a:t>COIN</a:t>
            </a:r>
            <a:r>
              <a:rPr lang="en-GB" sz="1200" b="1" baseline="30000" dirty="0">
                <a:solidFill>
                  <a:schemeClr val="bg1"/>
                </a:solidFill>
                <a:latin typeface="+mn-lt"/>
                <a:cs typeface="+mn-cs"/>
              </a:rPr>
              <a:t>3</a:t>
            </a:r>
          </a:p>
        </p:txBody>
      </p:sp>
      <p:sp>
        <p:nvSpPr>
          <p:cNvPr id="18" name="Text Box 8"/>
          <p:cNvSpPr txBox="1">
            <a:spLocks noChangeArrowheads="1"/>
          </p:cNvSpPr>
          <p:nvPr/>
        </p:nvSpPr>
        <p:spPr bwMode="auto">
          <a:xfrm rot="16200000">
            <a:off x="3551238" y="3629025"/>
            <a:ext cx="730250" cy="27622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200" b="1" dirty="0">
                <a:solidFill>
                  <a:schemeClr val="bg1"/>
                </a:solidFill>
                <a:latin typeface="+mn-lt"/>
                <a:cs typeface="+mn-cs"/>
              </a:rPr>
              <a:t>PRIME</a:t>
            </a:r>
            <a:r>
              <a:rPr lang="en-GB" sz="1200" b="1" baseline="30000" dirty="0">
                <a:solidFill>
                  <a:schemeClr val="bg1"/>
                </a:solidFill>
                <a:latin typeface="+mn-lt"/>
                <a:cs typeface="+mn-cs"/>
              </a:rPr>
              <a:t>4</a:t>
            </a:r>
          </a:p>
        </p:txBody>
      </p:sp>
      <p:sp>
        <p:nvSpPr>
          <p:cNvPr id="19" name="Text Box 9"/>
          <p:cNvSpPr txBox="1">
            <a:spLocks noChangeArrowheads="1"/>
          </p:cNvSpPr>
          <p:nvPr/>
        </p:nvSpPr>
        <p:spPr bwMode="auto">
          <a:xfrm rot="16200000">
            <a:off x="2462213" y="3392487"/>
            <a:ext cx="1079500" cy="27622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r" fontAlgn="auto">
              <a:spcBef>
                <a:spcPts val="0"/>
              </a:spcBef>
              <a:spcAft>
                <a:spcPts val="0"/>
              </a:spcAft>
              <a:defRPr/>
            </a:pPr>
            <a:r>
              <a:rPr lang="en-GB" sz="1200" b="1" dirty="0">
                <a:solidFill>
                  <a:schemeClr val="bg1"/>
                </a:solidFill>
                <a:latin typeface="+mn-lt"/>
                <a:cs typeface="+mn-cs"/>
              </a:rPr>
              <a:t>NORDIC VII</a:t>
            </a:r>
            <a:r>
              <a:rPr lang="en-GB" sz="1200" b="1" baseline="30000" dirty="0">
                <a:solidFill>
                  <a:schemeClr val="bg1"/>
                </a:solidFill>
                <a:latin typeface="+mn-lt"/>
                <a:cs typeface="+mn-cs"/>
              </a:rPr>
              <a:t>2</a:t>
            </a:r>
          </a:p>
        </p:txBody>
      </p:sp>
      <p:sp>
        <p:nvSpPr>
          <p:cNvPr id="20" name="Text Box 11"/>
          <p:cNvSpPr txBox="1">
            <a:spLocks noChangeArrowheads="1"/>
          </p:cNvSpPr>
          <p:nvPr/>
        </p:nvSpPr>
        <p:spPr bwMode="auto">
          <a:xfrm rot="16200000">
            <a:off x="6895307" y="3613944"/>
            <a:ext cx="687387" cy="27622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200" b="1" dirty="0">
                <a:solidFill>
                  <a:schemeClr val="bg1"/>
                </a:solidFill>
                <a:latin typeface="+mn-lt"/>
                <a:cs typeface="+mn-cs"/>
              </a:rPr>
              <a:t>CO.17</a:t>
            </a:r>
            <a:r>
              <a:rPr lang="en-GB" sz="1200" b="1" baseline="30000" dirty="0">
                <a:solidFill>
                  <a:schemeClr val="bg1"/>
                </a:solidFill>
                <a:latin typeface="+mn-lt"/>
                <a:cs typeface="+mn-cs"/>
              </a:rPr>
              <a:t>9</a:t>
            </a:r>
          </a:p>
        </p:txBody>
      </p:sp>
      <p:sp>
        <p:nvSpPr>
          <p:cNvPr id="21" name="Text Box 12"/>
          <p:cNvSpPr txBox="1">
            <a:spLocks noChangeArrowheads="1"/>
          </p:cNvSpPr>
          <p:nvPr/>
        </p:nvSpPr>
        <p:spPr bwMode="auto">
          <a:xfrm rot="16200000">
            <a:off x="6415088" y="3575050"/>
            <a:ext cx="763587" cy="2778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200" b="1" dirty="0">
                <a:solidFill>
                  <a:schemeClr val="bg1"/>
                </a:solidFill>
                <a:latin typeface="+mn-lt"/>
                <a:cs typeface="+mn-cs"/>
              </a:rPr>
              <a:t>Amado</a:t>
            </a:r>
            <a:r>
              <a:rPr lang="en-GB" sz="1200" b="1" baseline="30000" dirty="0">
                <a:solidFill>
                  <a:schemeClr val="bg1"/>
                </a:solidFill>
                <a:latin typeface="+mn-lt"/>
                <a:cs typeface="+mn-cs"/>
              </a:rPr>
              <a:t>8</a:t>
            </a:r>
          </a:p>
        </p:txBody>
      </p:sp>
      <p:sp>
        <p:nvSpPr>
          <p:cNvPr id="24" name="Text Box 15"/>
          <p:cNvSpPr txBox="1">
            <a:spLocks noChangeArrowheads="1"/>
          </p:cNvSpPr>
          <p:nvPr/>
        </p:nvSpPr>
        <p:spPr bwMode="auto">
          <a:xfrm>
            <a:off x="3498850" y="4884530"/>
            <a:ext cx="1051089" cy="338554"/>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600" b="1" dirty="0">
                <a:solidFill>
                  <a:schemeClr val="bg1"/>
                </a:solidFill>
                <a:latin typeface="+mn-lt"/>
              </a:rPr>
              <a:t>First-line</a:t>
            </a:r>
            <a:endParaRPr lang="en-GB" sz="1600" b="1" baseline="30000" dirty="0">
              <a:solidFill>
                <a:schemeClr val="bg1"/>
              </a:solidFill>
              <a:latin typeface="+mn-lt"/>
              <a:cs typeface="+mn-cs"/>
            </a:endParaRPr>
          </a:p>
        </p:txBody>
      </p:sp>
      <p:sp>
        <p:nvSpPr>
          <p:cNvPr id="25" name="Text Box 16"/>
          <p:cNvSpPr txBox="1">
            <a:spLocks noChangeArrowheads="1"/>
          </p:cNvSpPr>
          <p:nvPr/>
        </p:nvSpPr>
        <p:spPr bwMode="auto">
          <a:xfrm>
            <a:off x="4883150" y="4884738"/>
            <a:ext cx="1177925" cy="33813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600" b="1" dirty="0">
                <a:solidFill>
                  <a:srgbClr val="FFFFFF"/>
                </a:solidFill>
                <a:latin typeface="+mn-lt"/>
              </a:rPr>
              <a:t>Second-line</a:t>
            </a:r>
            <a:endParaRPr lang="en-GB" sz="1600" b="1" baseline="30000" dirty="0">
              <a:solidFill>
                <a:srgbClr val="FFFFFF"/>
              </a:solidFill>
              <a:latin typeface="+mn-lt"/>
              <a:cs typeface="+mn-cs"/>
            </a:endParaRPr>
          </a:p>
        </p:txBody>
      </p:sp>
      <p:sp>
        <p:nvSpPr>
          <p:cNvPr id="26" name="Text Box 17"/>
          <p:cNvSpPr txBox="1">
            <a:spLocks noChangeArrowheads="1"/>
          </p:cNvSpPr>
          <p:nvPr/>
        </p:nvSpPr>
        <p:spPr bwMode="auto">
          <a:xfrm>
            <a:off x="6335713" y="4884738"/>
            <a:ext cx="1335087" cy="58420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fontAlgn="auto">
              <a:spcBef>
                <a:spcPts val="0"/>
              </a:spcBef>
              <a:spcAft>
                <a:spcPts val="0"/>
              </a:spcAft>
              <a:defRPr/>
            </a:pPr>
            <a:r>
              <a:rPr lang="en-GB" sz="1600" b="1" dirty="0">
                <a:solidFill>
                  <a:srgbClr val="FFFFFF"/>
                </a:solidFill>
                <a:latin typeface="+mn-lt"/>
                <a:cs typeface="+mn-cs"/>
              </a:rPr>
              <a:t>Salvage </a:t>
            </a:r>
            <a:br>
              <a:rPr lang="en-GB" sz="1600" b="1" dirty="0">
                <a:solidFill>
                  <a:srgbClr val="FFFFFF"/>
                </a:solidFill>
                <a:latin typeface="+mn-lt"/>
                <a:cs typeface="+mn-cs"/>
              </a:rPr>
            </a:br>
            <a:r>
              <a:rPr lang="en-GB" sz="1600" b="1" dirty="0">
                <a:solidFill>
                  <a:srgbClr val="FFFFFF"/>
                </a:solidFill>
                <a:latin typeface="+mn-lt"/>
                <a:cs typeface="+mn-cs"/>
              </a:rPr>
              <a:t>(single agent)</a:t>
            </a:r>
            <a:endParaRPr lang="en-GB" sz="1600" b="1" baseline="30000" dirty="0">
              <a:solidFill>
                <a:srgbClr val="FFFFFF"/>
              </a:solidFill>
              <a:latin typeface="+mn-lt"/>
              <a:cs typeface="+mn-cs"/>
            </a:endParaRPr>
          </a:p>
        </p:txBody>
      </p:sp>
      <p:sp>
        <p:nvSpPr>
          <p:cNvPr id="35" name="Text Box 10"/>
          <p:cNvSpPr txBox="1">
            <a:spLocks noChangeArrowheads="1"/>
          </p:cNvSpPr>
          <p:nvPr/>
        </p:nvSpPr>
        <p:spPr bwMode="auto">
          <a:xfrm rot="16200000">
            <a:off x="5341938" y="3736975"/>
            <a:ext cx="496887" cy="2778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fontAlgn="auto">
              <a:spcBef>
                <a:spcPts val="0"/>
              </a:spcBef>
              <a:spcAft>
                <a:spcPts val="0"/>
              </a:spcAft>
              <a:defRPr/>
            </a:pPr>
            <a:r>
              <a:rPr lang="en-GB" sz="1200" b="1" dirty="0">
                <a:solidFill>
                  <a:schemeClr val="bg1"/>
                </a:solidFill>
                <a:latin typeface="+mn-lt"/>
                <a:cs typeface="+mn-cs"/>
              </a:rPr>
              <a:t>181</a:t>
            </a:r>
            <a:r>
              <a:rPr lang="en-GB" sz="1200" b="1" baseline="30000" dirty="0">
                <a:solidFill>
                  <a:schemeClr val="bg1"/>
                </a:solidFill>
                <a:latin typeface="+mn-lt"/>
                <a:cs typeface="+mn-cs"/>
              </a:rPr>
              <a:t>7</a:t>
            </a:r>
          </a:p>
        </p:txBody>
      </p:sp>
      <p:sp>
        <p:nvSpPr>
          <p:cNvPr id="36" name="Text Box 10"/>
          <p:cNvSpPr txBox="1">
            <a:spLocks noChangeArrowheads="1"/>
          </p:cNvSpPr>
          <p:nvPr/>
        </p:nvSpPr>
        <p:spPr bwMode="auto">
          <a:xfrm rot="16200000">
            <a:off x="4582319" y="3447256"/>
            <a:ext cx="1076325" cy="2778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fontAlgn="auto">
              <a:spcBef>
                <a:spcPts val="0"/>
              </a:spcBef>
              <a:spcAft>
                <a:spcPts val="0"/>
              </a:spcAft>
              <a:defRPr/>
            </a:pPr>
            <a:r>
              <a:rPr lang="en-GB" sz="1200" b="1" dirty="0">
                <a:solidFill>
                  <a:schemeClr val="bg1"/>
                </a:solidFill>
                <a:latin typeface="+mn-lt"/>
                <a:cs typeface="+mn-cs"/>
              </a:rPr>
              <a:t>PICCOLO</a:t>
            </a:r>
            <a:r>
              <a:rPr lang="en-GB" sz="1200" b="1" baseline="30000" dirty="0">
                <a:solidFill>
                  <a:schemeClr val="bg1"/>
                </a:solidFill>
                <a:latin typeface="+mn-lt"/>
                <a:cs typeface="+mn-cs"/>
              </a:rPr>
              <a:t>6</a:t>
            </a:r>
          </a:p>
        </p:txBody>
      </p:sp>
      <p:grpSp>
        <p:nvGrpSpPr>
          <p:cNvPr id="65562" name="Group 4"/>
          <p:cNvGrpSpPr>
            <a:grpSpLocks/>
          </p:cNvGrpSpPr>
          <p:nvPr/>
        </p:nvGrpSpPr>
        <p:grpSpPr bwMode="auto">
          <a:xfrm>
            <a:off x="641350" y="1404938"/>
            <a:ext cx="801688" cy="3856037"/>
            <a:chOff x="641817" y="1700808"/>
            <a:chExt cx="800838" cy="3855840"/>
          </a:xfrm>
        </p:grpSpPr>
        <p:sp>
          <p:nvSpPr>
            <p:cNvPr id="23" name="TextBox 5"/>
            <p:cNvSpPr txBox="1">
              <a:spLocks noChangeArrowheads="1"/>
            </p:cNvSpPr>
            <p:nvPr/>
          </p:nvSpPr>
          <p:spPr bwMode="auto">
            <a:xfrm rot="16200000">
              <a:off x="469427" y="3508239"/>
              <a:ext cx="652429" cy="307648"/>
            </a:xfrm>
            <a:prstGeom prst="rect">
              <a:avLst/>
            </a:prstGeom>
            <a:noFill/>
            <a:ln w="9525">
              <a:noFill/>
              <a:miter lim="800000"/>
              <a:headEnd/>
              <a:tailEnd/>
            </a:ln>
          </p:spPr>
          <p:txBody>
            <a:bodyPr wrap="none">
              <a:spAutoFit/>
            </a:bodyPr>
            <a:lstStyle/>
            <a:p>
              <a:pPr eaLnBrk="0" fontAlgn="auto" hangingPunct="0">
                <a:spcBef>
                  <a:spcPts val="0"/>
                </a:spcBef>
                <a:spcAft>
                  <a:spcPts val="0"/>
                </a:spcAft>
                <a:defRPr/>
              </a:pPr>
              <a:r>
                <a:rPr lang="en-US" sz="1400" b="1" dirty="0">
                  <a:solidFill>
                    <a:schemeClr val="bg1"/>
                  </a:solidFill>
                  <a:latin typeface="Arial" pitchFamily="34" charset="0"/>
                  <a:ea typeface="MS PGothic"/>
                  <a:cs typeface="+mn-cs"/>
                </a:rPr>
                <a:t>1- HR</a:t>
              </a:r>
            </a:p>
          </p:txBody>
        </p:sp>
        <p:sp>
          <p:nvSpPr>
            <p:cNvPr id="28" name="TextBox 5"/>
            <p:cNvSpPr txBox="1">
              <a:spLocks noChangeArrowheads="1"/>
            </p:cNvSpPr>
            <p:nvPr/>
          </p:nvSpPr>
          <p:spPr bwMode="auto">
            <a:xfrm>
              <a:off x="1009727" y="1700808"/>
              <a:ext cx="432928"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0.7</a:t>
              </a:r>
            </a:p>
          </p:txBody>
        </p:sp>
        <p:sp>
          <p:nvSpPr>
            <p:cNvPr id="29" name="TextBox 5"/>
            <p:cNvSpPr txBox="1">
              <a:spLocks noChangeArrowheads="1"/>
            </p:cNvSpPr>
            <p:nvPr/>
          </p:nvSpPr>
          <p:spPr bwMode="auto">
            <a:xfrm>
              <a:off x="1009727" y="2410384"/>
              <a:ext cx="432928"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0.5</a:t>
              </a:r>
            </a:p>
          </p:txBody>
        </p:sp>
        <p:sp>
          <p:nvSpPr>
            <p:cNvPr id="30" name="TextBox 5"/>
            <p:cNvSpPr txBox="1">
              <a:spLocks noChangeArrowheads="1"/>
            </p:cNvSpPr>
            <p:nvPr/>
          </p:nvSpPr>
          <p:spPr bwMode="auto">
            <a:xfrm>
              <a:off x="1009727" y="3119960"/>
              <a:ext cx="432928"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0.3</a:t>
              </a:r>
            </a:p>
          </p:txBody>
        </p:sp>
        <p:sp>
          <p:nvSpPr>
            <p:cNvPr id="31" name="TextBox 5"/>
            <p:cNvSpPr txBox="1">
              <a:spLocks noChangeArrowheads="1"/>
            </p:cNvSpPr>
            <p:nvPr/>
          </p:nvSpPr>
          <p:spPr bwMode="auto">
            <a:xfrm>
              <a:off x="1009727" y="3475542"/>
              <a:ext cx="432928" cy="306371"/>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0.2</a:t>
              </a:r>
            </a:p>
          </p:txBody>
        </p:sp>
        <p:sp>
          <p:nvSpPr>
            <p:cNvPr id="32" name="TextBox 5"/>
            <p:cNvSpPr txBox="1">
              <a:spLocks noChangeArrowheads="1"/>
            </p:cNvSpPr>
            <p:nvPr/>
          </p:nvSpPr>
          <p:spPr bwMode="auto">
            <a:xfrm>
              <a:off x="909821" y="4539113"/>
              <a:ext cx="532834"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–0.1</a:t>
              </a:r>
            </a:p>
          </p:txBody>
        </p:sp>
        <p:sp>
          <p:nvSpPr>
            <p:cNvPr id="33" name="TextBox 5"/>
            <p:cNvSpPr txBox="1">
              <a:spLocks noChangeArrowheads="1"/>
            </p:cNvSpPr>
            <p:nvPr/>
          </p:nvSpPr>
          <p:spPr bwMode="auto">
            <a:xfrm>
              <a:off x="909821" y="4894695"/>
              <a:ext cx="532834" cy="306371"/>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–0.2</a:t>
              </a:r>
            </a:p>
          </p:txBody>
        </p:sp>
        <p:sp>
          <p:nvSpPr>
            <p:cNvPr id="34" name="TextBox 5"/>
            <p:cNvSpPr txBox="1">
              <a:spLocks noChangeArrowheads="1"/>
            </p:cNvSpPr>
            <p:nvPr/>
          </p:nvSpPr>
          <p:spPr bwMode="auto">
            <a:xfrm>
              <a:off x="909821" y="5248689"/>
              <a:ext cx="532834"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–0.3</a:t>
              </a:r>
            </a:p>
          </p:txBody>
        </p:sp>
        <p:sp>
          <p:nvSpPr>
            <p:cNvPr id="37" name="TextBox 5"/>
            <p:cNvSpPr txBox="1">
              <a:spLocks noChangeArrowheads="1"/>
            </p:cNvSpPr>
            <p:nvPr/>
          </p:nvSpPr>
          <p:spPr bwMode="auto">
            <a:xfrm>
              <a:off x="1009727" y="2056390"/>
              <a:ext cx="432928" cy="306371"/>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0.6</a:t>
              </a:r>
            </a:p>
          </p:txBody>
        </p:sp>
        <p:sp>
          <p:nvSpPr>
            <p:cNvPr id="38" name="TextBox 5"/>
            <p:cNvSpPr txBox="1">
              <a:spLocks noChangeArrowheads="1"/>
            </p:cNvSpPr>
            <p:nvPr/>
          </p:nvSpPr>
          <p:spPr bwMode="auto">
            <a:xfrm>
              <a:off x="1009727" y="2765966"/>
              <a:ext cx="432928" cy="306372"/>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0.4</a:t>
              </a:r>
            </a:p>
          </p:txBody>
        </p:sp>
        <p:sp>
          <p:nvSpPr>
            <p:cNvPr id="39" name="TextBox 5"/>
            <p:cNvSpPr txBox="1">
              <a:spLocks noChangeArrowheads="1"/>
            </p:cNvSpPr>
            <p:nvPr/>
          </p:nvSpPr>
          <p:spPr bwMode="auto">
            <a:xfrm>
              <a:off x="1009727" y="3829536"/>
              <a:ext cx="432928" cy="307959"/>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0.1</a:t>
              </a:r>
            </a:p>
          </p:txBody>
        </p:sp>
        <p:sp>
          <p:nvSpPr>
            <p:cNvPr id="40" name="TextBox 5"/>
            <p:cNvSpPr txBox="1">
              <a:spLocks noChangeArrowheads="1"/>
            </p:cNvSpPr>
            <p:nvPr/>
          </p:nvSpPr>
          <p:spPr bwMode="auto">
            <a:xfrm>
              <a:off x="1158793" y="4185118"/>
              <a:ext cx="283862" cy="306372"/>
            </a:xfrm>
            <a:prstGeom prst="rect">
              <a:avLst/>
            </a:prstGeom>
            <a:noFill/>
            <a:ln w="9525">
              <a:noFill/>
              <a:miter lim="800000"/>
              <a:headEnd/>
              <a:tailEnd/>
            </a:ln>
          </p:spPr>
          <p:txBody>
            <a:bodyPr wrap="none">
              <a:spAutoFit/>
            </a:bodyPr>
            <a:lstStyle/>
            <a:p>
              <a:pPr algn="r" eaLnBrk="0" fontAlgn="auto" hangingPunct="0">
                <a:spcBef>
                  <a:spcPts val="0"/>
                </a:spcBef>
                <a:spcAft>
                  <a:spcPts val="0"/>
                </a:spcAft>
                <a:defRPr/>
              </a:pPr>
              <a:r>
                <a:rPr lang="en-US" sz="1400" b="1" dirty="0">
                  <a:solidFill>
                    <a:schemeClr val="bg1"/>
                  </a:solidFill>
                  <a:latin typeface="Arial" pitchFamily="34" charset="0"/>
                  <a:ea typeface="MS PGothic"/>
                  <a:cs typeface="+mn-cs"/>
                </a:rPr>
                <a:t>0</a:t>
              </a:r>
            </a:p>
          </p:txBody>
        </p:sp>
      </p:grpSp>
      <p:sp>
        <p:nvSpPr>
          <p:cNvPr id="41" name="Rectangle 40"/>
          <p:cNvSpPr/>
          <p:nvPr/>
        </p:nvSpPr>
        <p:spPr>
          <a:xfrm>
            <a:off x="1681163" y="1674813"/>
            <a:ext cx="136525" cy="133350"/>
          </a:xfrm>
          <a:prstGeom prst="rect">
            <a:avLst/>
          </a:prstGeom>
          <a:solidFill>
            <a:srgbClr val="00AB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p:txBody>
      </p:sp>
      <p:sp>
        <p:nvSpPr>
          <p:cNvPr id="42" name="Rectangle 41"/>
          <p:cNvSpPr/>
          <p:nvPr/>
        </p:nvSpPr>
        <p:spPr>
          <a:xfrm>
            <a:off x="1681163" y="1927225"/>
            <a:ext cx="136525" cy="1333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p:txBody>
      </p:sp>
      <p:sp>
        <p:nvSpPr>
          <p:cNvPr id="43" name="TextBox 42"/>
          <p:cNvSpPr txBox="1"/>
          <p:nvPr/>
        </p:nvSpPr>
        <p:spPr>
          <a:xfrm>
            <a:off x="1787525" y="1585913"/>
            <a:ext cx="1498600" cy="561975"/>
          </a:xfrm>
          <a:prstGeom prst="rect">
            <a:avLst/>
          </a:prstGeom>
          <a:noFill/>
        </p:spPr>
        <p:txBody>
          <a:bodyPr>
            <a:spAutoFit/>
          </a:bodyPr>
          <a:lstStyle/>
          <a:p>
            <a:pPr fontAlgn="auto">
              <a:spcBef>
                <a:spcPts val="0"/>
              </a:spcBef>
              <a:spcAft>
                <a:spcPts val="300"/>
              </a:spcAft>
              <a:defRPr/>
            </a:pPr>
            <a:r>
              <a:rPr lang="en-GB" sz="1400" b="1" dirty="0">
                <a:solidFill>
                  <a:schemeClr val="bg1"/>
                </a:solidFill>
                <a:latin typeface="+mn-lt"/>
              </a:rPr>
              <a:t>Cetuximab</a:t>
            </a:r>
          </a:p>
          <a:p>
            <a:pPr fontAlgn="auto">
              <a:spcBef>
                <a:spcPts val="0"/>
              </a:spcBef>
              <a:spcAft>
                <a:spcPts val="300"/>
              </a:spcAft>
              <a:defRPr/>
            </a:pPr>
            <a:r>
              <a:rPr lang="en-GB" sz="1400" b="1" dirty="0">
                <a:solidFill>
                  <a:schemeClr val="bg1"/>
                </a:solidFill>
              </a:rPr>
              <a:t>Panitumumab</a:t>
            </a:r>
          </a:p>
        </p:txBody>
      </p:sp>
      <p:sp>
        <p:nvSpPr>
          <p:cNvPr id="65566" name="Text Box 10"/>
          <p:cNvSpPr txBox="1">
            <a:spLocks noChangeArrowheads="1"/>
          </p:cNvSpPr>
          <p:nvPr/>
        </p:nvSpPr>
        <p:spPr bwMode="auto">
          <a:xfrm>
            <a:off x="173038" y="5553075"/>
            <a:ext cx="88185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1200" b="1" dirty="0" smtClean="0">
                <a:solidFill>
                  <a:srgbClr val="FFFFFF"/>
                </a:solidFill>
                <a:cs typeface="MS PGothic" charset="0"/>
              </a:rPr>
              <a:t> </a:t>
            </a:r>
            <a:r>
              <a:rPr lang="en-US" sz="1200" b="1" dirty="0">
                <a:solidFill>
                  <a:srgbClr val="FFFFFF"/>
                </a:solidFill>
                <a:cs typeface="MS PGothic" charset="0"/>
              </a:rPr>
              <a:t>2. </a:t>
            </a:r>
            <a:r>
              <a:rPr lang="en-US" sz="1200" b="1" dirty="0" err="1">
                <a:solidFill>
                  <a:srgbClr val="FFFFFF"/>
                </a:solidFill>
                <a:cs typeface="MS PGothic" charset="0"/>
              </a:rPr>
              <a:t>Tveit</a:t>
            </a:r>
            <a:r>
              <a:rPr lang="en-US" sz="1200" b="1" dirty="0">
                <a:solidFill>
                  <a:srgbClr val="FFFFFF"/>
                </a:solidFill>
                <a:cs typeface="MS PGothic" charset="0"/>
              </a:rPr>
              <a:t> KM et al. </a:t>
            </a:r>
            <a:r>
              <a:rPr lang="en-US" sz="1200" b="1" i="1" dirty="0">
                <a:solidFill>
                  <a:srgbClr val="FFFFFF"/>
                </a:solidFill>
                <a:cs typeface="MS PGothic" charset="0"/>
              </a:rPr>
              <a:t>J </a:t>
            </a:r>
            <a:r>
              <a:rPr lang="en-US" sz="1200" b="1" i="1" dirty="0" err="1">
                <a:solidFill>
                  <a:srgbClr val="FFFFFF"/>
                </a:solidFill>
                <a:cs typeface="MS PGothic" charset="0"/>
              </a:rPr>
              <a:t>Clin</a:t>
            </a:r>
            <a:r>
              <a:rPr lang="en-US" sz="1200" b="1" i="1" dirty="0">
                <a:solidFill>
                  <a:srgbClr val="FFFFFF"/>
                </a:solidFill>
                <a:cs typeface="MS PGothic" charset="0"/>
              </a:rPr>
              <a:t> </a:t>
            </a:r>
            <a:r>
              <a:rPr lang="en-US" sz="1200" b="1" i="1" dirty="0" err="1">
                <a:solidFill>
                  <a:srgbClr val="FFFFFF"/>
                </a:solidFill>
                <a:cs typeface="MS PGothic" charset="0"/>
              </a:rPr>
              <a:t>Oncol</a:t>
            </a:r>
            <a:r>
              <a:rPr lang="en-US" sz="1200" b="1" i="1" dirty="0">
                <a:solidFill>
                  <a:srgbClr val="FFFFFF"/>
                </a:solidFill>
                <a:cs typeface="MS PGothic" charset="0"/>
              </a:rPr>
              <a:t>.</a:t>
            </a:r>
            <a:r>
              <a:rPr lang="en-US" sz="1200" b="1" dirty="0">
                <a:solidFill>
                  <a:srgbClr val="FFFFFF"/>
                </a:solidFill>
                <a:cs typeface="MS PGothic" charset="0"/>
              </a:rPr>
              <a:t> 2012;30:1755-1762; 3. </a:t>
            </a:r>
            <a:r>
              <a:rPr lang="en-US" sz="1200" b="1" dirty="0" err="1">
                <a:solidFill>
                  <a:srgbClr val="FFFFFF"/>
                </a:solidFill>
                <a:cs typeface="MS PGothic" charset="0"/>
              </a:rPr>
              <a:t>Maughan</a:t>
            </a:r>
            <a:r>
              <a:rPr lang="en-US" sz="1200" b="1" dirty="0">
                <a:solidFill>
                  <a:srgbClr val="FFFFFF"/>
                </a:solidFill>
                <a:cs typeface="MS PGothic" charset="0"/>
              </a:rPr>
              <a:t> TS et al. </a:t>
            </a:r>
            <a:r>
              <a:rPr lang="en-US" sz="1200" b="1" i="1" dirty="0">
                <a:solidFill>
                  <a:srgbClr val="FFFFFF"/>
                </a:solidFill>
                <a:cs typeface="MS PGothic" charset="0"/>
              </a:rPr>
              <a:t>Lancet.</a:t>
            </a:r>
            <a:r>
              <a:rPr lang="en-US" sz="1200" b="1" dirty="0">
                <a:solidFill>
                  <a:srgbClr val="FFFFFF"/>
                </a:solidFill>
                <a:cs typeface="MS PGothic" charset="0"/>
              </a:rPr>
              <a:t> 2011;377:2103-2114; 4. </a:t>
            </a:r>
            <a:r>
              <a:rPr lang="en-US" sz="1200" b="1" dirty="0" err="1">
                <a:solidFill>
                  <a:srgbClr val="FFFFFF"/>
                </a:solidFill>
                <a:cs typeface="MS PGothic" charset="0"/>
              </a:rPr>
              <a:t>Douillard</a:t>
            </a:r>
            <a:r>
              <a:rPr lang="en-US" sz="1200" b="1" dirty="0">
                <a:solidFill>
                  <a:srgbClr val="FFFFFF"/>
                </a:solidFill>
                <a:cs typeface="MS PGothic" charset="0"/>
              </a:rPr>
              <a:t> JY et al. </a:t>
            </a:r>
            <a:r>
              <a:rPr lang="en-US" sz="1200" b="1" i="1" dirty="0">
                <a:solidFill>
                  <a:srgbClr val="FFFFFF"/>
                </a:solidFill>
                <a:cs typeface="MS PGothic" charset="0"/>
              </a:rPr>
              <a:t>J </a:t>
            </a:r>
            <a:r>
              <a:rPr lang="en-US" sz="1200" b="1" i="1" dirty="0" err="1">
                <a:solidFill>
                  <a:srgbClr val="FFFFFF"/>
                </a:solidFill>
                <a:cs typeface="MS PGothic" charset="0"/>
              </a:rPr>
              <a:t>Clin</a:t>
            </a:r>
            <a:r>
              <a:rPr lang="en-US" sz="1200" b="1" i="1" dirty="0">
                <a:solidFill>
                  <a:srgbClr val="FFFFFF"/>
                </a:solidFill>
                <a:cs typeface="MS PGothic" charset="0"/>
              </a:rPr>
              <a:t> </a:t>
            </a:r>
            <a:r>
              <a:rPr lang="en-US" sz="1200" b="1" i="1" dirty="0" err="1">
                <a:solidFill>
                  <a:srgbClr val="FFFFFF"/>
                </a:solidFill>
                <a:cs typeface="MS PGothic" charset="0"/>
              </a:rPr>
              <a:t>Oncol</a:t>
            </a:r>
            <a:r>
              <a:rPr lang="en-US" sz="1200" b="1" i="1" dirty="0">
                <a:solidFill>
                  <a:srgbClr val="FFFFFF"/>
                </a:solidFill>
                <a:cs typeface="MS PGothic" charset="0"/>
              </a:rPr>
              <a:t>.</a:t>
            </a:r>
            <a:r>
              <a:rPr lang="en-US" sz="1200" b="1" dirty="0">
                <a:solidFill>
                  <a:srgbClr val="FFFFFF"/>
                </a:solidFill>
                <a:cs typeface="MS PGothic" charset="0"/>
              </a:rPr>
              <a:t> 2010;28:4697-4705; 5. Van </a:t>
            </a:r>
            <a:r>
              <a:rPr lang="en-US" sz="1200" b="1" dirty="0" err="1">
                <a:solidFill>
                  <a:srgbClr val="FFFFFF"/>
                </a:solidFill>
                <a:cs typeface="MS PGothic" charset="0"/>
              </a:rPr>
              <a:t>Cutsem</a:t>
            </a:r>
            <a:r>
              <a:rPr lang="en-US" sz="1200" b="1" dirty="0">
                <a:solidFill>
                  <a:srgbClr val="FFFFFF"/>
                </a:solidFill>
                <a:cs typeface="MS PGothic" charset="0"/>
              </a:rPr>
              <a:t> E et al. </a:t>
            </a:r>
            <a:r>
              <a:rPr lang="en-US" sz="1200" b="1" i="1" dirty="0">
                <a:solidFill>
                  <a:srgbClr val="FFFFFF"/>
                </a:solidFill>
                <a:cs typeface="MS PGothic" charset="0"/>
              </a:rPr>
              <a:t>J </a:t>
            </a:r>
            <a:r>
              <a:rPr lang="en-US" sz="1200" b="1" i="1" dirty="0" err="1">
                <a:solidFill>
                  <a:srgbClr val="FFFFFF"/>
                </a:solidFill>
                <a:cs typeface="MS PGothic" charset="0"/>
              </a:rPr>
              <a:t>Clin</a:t>
            </a:r>
            <a:r>
              <a:rPr lang="en-US" sz="1200" b="1" i="1" dirty="0">
                <a:solidFill>
                  <a:srgbClr val="FFFFFF"/>
                </a:solidFill>
                <a:cs typeface="MS PGothic" charset="0"/>
              </a:rPr>
              <a:t> </a:t>
            </a:r>
            <a:r>
              <a:rPr lang="en-US" sz="1200" b="1" i="1" dirty="0" err="1">
                <a:solidFill>
                  <a:srgbClr val="FFFFFF"/>
                </a:solidFill>
                <a:cs typeface="MS PGothic" charset="0"/>
              </a:rPr>
              <a:t>Oncol</a:t>
            </a:r>
            <a:r>
              <a:rPr lang="en-US" sz="1200" b="1" i="1" dirty="0">
                <a:solidFill>
                  <a:srgbClr val="FFFFFF"/>
                </a:solidFill>
                <a:cs typeface="MS PGothic" charset="0"/>
              </a:rPr>
              <a:t>.</a:t>
            </a:r>
            <a:r>
              <a:rPr lang="en-US" sz="1200" b="1" dirty="0">
                <a:solidFill>
                  <a:srgbClr val="FFFFFF"/>
                </a:solidFill>
                <a:cs typeface="MS PGothic" charset="0"/>
              </a:rPr>
              <a:t> 2011;29:2011-2019; 6. Seymour MT et al. ASCO 2011 Annual Meeting. Abstract 3523; 7. </a:t>
            </a:r>
            <a:r>
              <a:rPr lang="en-US" sz="1200" b="1" dirty="0" err="1">
                <a:solidFill>
                  <a:srgbClr val="FFFFFF"/>
                </a:solidFill>
                <a:cs typeface="MS PGothic" charset="0"/>
              </a:rPr>
              <a:t>Peeters</a:t>
            </a:r>
            <a:r>
              <a:rPr lang="en-US" sz="1200" b="1" dirty="0">
                <a:solidFill>
                  <a:srgbClr val="FFFFFF"/>
                </a:solidFill>
                <a:cs typeface="MS PGothic" charset="0"/>
              </a:rPr>
              <a:t> M et al. </a:t>
            </a:r>
            <a:r>
              <a:rPr lang="en-US" sz="1200" b="1" i="1" dirty="0">
                <a:solidFill>
                  <a:srgbClr val="FFFFFF"/>
                </a:solidFill>
                <a:cs typeface="MS PGothic" charset="0"/>
              </a:rPr>
              <a:t>J </a:t>
            </a:r>
            <a:r>
              <a:rPr lang="en-US" sz="1200" b="1" i="1" dirty="0" err="1">
                <a:solidFill>
                  <a:srgbClr val="FFFFFF"/>
                </a:solidFill>
                <a:cs typeface="MS PGothic" charset="0"/>
              </a:rPr>
              <a:t>Clin</a:t>
            </a:r>
            <a:r>
              <a:rPr lang="en-US" sz="1200" b="1" i="1" dirty="0">
                <a:solidFill>
                  <a:srgbClr val="FFFFFF"/>
                </a:solidFill>
                <a:cs typeface="MS PGothic" charset="0"/>
              </a:rPr>
              <a:t> </a:t>
            </a:r>
            <a:r>
              <a:rPr lang="en-US" sz="1200" b="1" i="1" dirty="0" err="1">
                <a:solidFill>
                  <a:srgbClr val="FFFFFF"/>
                </a:solidFill>
                <a:cs typeface="MS PGothic" charset="0"/>
              </a:rPr>
              <a:t>Oncol</a:t>
            </a:r>
            <a:r>
              <a:rPr lang="en-US" sz="1200" b="1" i="1" dirty="0">
                <a:solidFill>
                  <a:srgbClr val="FFFFFF"/>
                </a:solidFill>
                <a:cs typeface="MS PGothic" charset="0"/>
              </a:rPr>
              <a:t>.</a:t>
            </a:r>
            <a:r>
              <a:rPr lang="en-US" sz="1200" b="1" dirty="0">
                <a:solidFill>
                  <a:srgbClr val="FFFFFF"/>
                </a:solidFill>
                <a:cs typeface="MS PGothic" charset="0"/>
              </a:rPr>
              <a:t> 2010;28:4706-4713; 8. Amado RG et al</a:t>
            </a:r>
            <a:r>
              <a:rPr lang="en-US" sz="1200" b="1" i="1" dirty="0">
                <a:solidFill>
                  <a:srgbClr val="FFFFFF"/>
                </a:solidFill>
                <a:cs typeface="MS PGothic" charset="0"/>
              </a:rPr>
              <a:t>. J </a:t>
            </a:r>
            <a:r>
              <a:rPr lang="en-US" sz="1200" b="1" i="1" dirty="0" err="1">
                <a:solidFill>
                  <a:srgbClr val="FFFFFF"/>
                </a:solidFill>
                <a:cs typeface="MS PGothic" charset="0"/>
              </a:rPr>
              <a:t>Clin</a:t>
            </a:r>
            <a:r>
              <a:rPr lang="en-US" sz="1200" b="1" i="1" dirty="0">
                <a:solidFill>
                  <a:srgbClr val="FFFFFF"/>
                </a:solidFill>
                <a:cs typeface="MS PGothic" charset="0"/>
              </a:rPr>
              <a:t> </a:t>
            </a:r>
            <a:r>
              <a:rPr lang="en-US" sz="1200" b="1" i="1" dirty="0" err="1">
                <a:solidFill>
                  <a:srgbClr val="FFFFFF"/>
                </a:solidFill>
                <a:cs typeface="MS PGothic" charset="0"/>
              </a:rPr>
              <a:t>Oncol</a:t>
            </a:r>
            <a:r>
              <a:rPr lang="en-US" sz="1200" b="1" i="1" dirty="0">
                <a:solidFill>
                  <a:srgbClr val="FFFFFF"/>
                </a:solidFill>
                <a:cs typeface="MS PGothic" charset="0"/>
              </a:rPr>
              <a:t>. </a:t>
            </a:r>
            <a:r>
              <a:rPr lang="en-US" sz="1200" b="1" dirty="0">
                <a:solidFill>
                  <a:srgbClr val="FFFFFF"/>
                </a:solidFill>
                <a:cs typeface="MS PGothic" charset="0"/>
              </a:rPr>
              <a:t>2008;26:1626-1634; 9. </a:t>
            </a:r>
            <a:r>
              <a:rPr lang="en-US" sz="1200" b="1" dirty="0" err="1">
                <a:solidFill>
                  <a:srgbClr val="FFFFFF"/>
                </a:solidFill>
                <a:cs typeface="MS PGothic" charset="0"/>
              </a:rPr>
              <a:t>Karapetis</a:t>
            </a:r>
            <a:r>
              <a:rPr lang="en-US" sz="1200" b="1" dirty="0">
                <a:solidFill>
                  <a:srgbClr val="FFFFFF"/>
                </a:solidFill>
                <a:cs typeface="MS PGothic" charset="0"/>
              </a:rPr>
              <a:t> CS et al. </a:t>
            </a:r>
            <a:r>
              <a:rPr lang="en-US" sz="1200" b="1" i="1" dirty="0">
                <a:solidFill>
                  <a:srgbClr val="FFFFFF"/>
                </a:solidFill>
                <a:cs typeface="MS PGothic" charset="0"/>
              </a:rPr>
              <a:t>N </a:t>
            </a:r>
            <a:r>
              <a:rPr lang="en-US" sz="1200" b="1" i="1" dirty="0" err="1">
                <a:solidFill>
                  <a:srgbClr val="FFFFFF"/>
                </a:solidFill>
                <a:cs typeface="MS PGothic" charset="0"/>
              </a:rPr>
              <a:t>Engl</a:t>
            </a:r>
            <a:r>
              <a:rPr lang="en-US" sz="1200" b="1" i="1" dirty="0">
                <a:solidFill>
                  <a:srgbClr val="FFFFFF"/>
                </a:solidFill>
                <a:cs typeface="MS PGothic" charset="0"/>
              </a:rPr>
              <a:t> J Med.</a:t>
            </a:r>
            <a:r>
              <a:rPr lang="en-US" sz="1200" b="1" dirty="0">
                <a:solidFill>
                  <a:srgbClr val="FFFFFF"/>
                </a:solidFill>
                <a:cs typeface="MS PGothic" charset="0"/>
              </a:rPr>
              <a:t> 2008;   359:1757-1765. </a:t>
            </a:r>
          </a:p>
        </p:txBody>
      </p:sp>
      <p:cxnSp>
        <p:nvCxnSpPr>
          <p:cNvPr id="65567" name="Straight Connector 46"/>
          <p:cNvCxnSpPr>
            <a:cxnSpLocks noChangeShapeType="1"/>
          </p:cNvCxnSpPr>
          <p:nvPr/>
        </p:nvCxnSpPr>
        <p:spPr bwMode="auto">
          <a:xfrm>
            <a:off x="1422400" y="1577975"/>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68" name="Straight Connector 47"/>
          <p:cNvCxnSpPr>
            <a:cxnSpLocks noChangeShapeType="1"/>
          </p:cNvCxnSpPr>
          <p:nvPr/>
        </p:nvCxnSpPr>
        <p:spPr bwMode="auto">
          <a:xfrm>
            <a:off x="1422400" y="1933575"/>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69" name="Straight Connector 48"/>
          <p:cNvCxnSpPr>
            <a:cxnSpLocks noChangeShapeType="1"/>
          </p:cNvCxnSpPr>
          <p:nvPr/>
        </p:nvCxnSpPr>
        <p:spPr bwMode="auto">
          <a:xfrm>
            <a:off x="1422400" y="2290763"/>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0" name="Straight Connector 49"/>
          <p:cNvCxnSpPr>
            <a:cxnSpLocks noChangeShapeType="1"/>
          </p:cNvCxnSpPr>
          <p:nvPr/>
        </p:nvCxnSpPr>
        <p:spPr bwMode="auto">
          <a:xfrm>
            <a:off x="1422400" y="2646363"/>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1" name="Straight Connector 50"/>
          <p:cNvCxnSpPr>
            <a:cxnSpLocks noChangeShapeType="1"/>
          </p:cNvCxnSpPr>
          <p:nvPr/>
        </p:nvCxnSpPr>
        <p:spPr bwMode="auto">
          <a:xfrm>
            <a:off x="1422400" y="3001963"/>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2" name="Straight Connector 51"/>
          <p:cNvCxnSpPr>
            <a:cxnSpLocks noChangeShapeType="1"/>
          </p:cNvCxnSpPr>
          <p:nvPr/>
        </p:nvCxnSpPr>
        <p:spPr bwMode="auto">
          <a:xfrm>
            <a:off x="1422400" y="3359150"/>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3" name="Straight Connector 52"/>
          <p:cNvCxnSpPr>
            <a:cxnSpLocks noChangeShapeType="1"/>
          </p:cNvCxnSpPr>
          <p:nvPr/>
        </p:nvCxnSpPr>
        <p:spPr bwMode="auto">
          <a:xfrm>
            <a:off x="1422400" y="3714750"/>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4" name="Straight Connector 53"/>
          <p:cNvCxnSpPr>
            <a:cxnSpLocks noChangeShapeType="1"/>
          </p:cNvCxnSpPr>
          <p:nvPr/>
        </p:nvCxnSpPr>
        <p:spPr bwMode="auto">
          <a:xfrm>
            <a:off x="1422400" y="4071938"/>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5" name="Straight Connector 54"/>
          <p:cNvCxnSpPr>
            <a:cxnSpLocks noChangeShapeType="1"/>
          </p:cNvCxnSpPr>
          <p:nvPr/>
        </p:nvCxnSpPr>
        <p:spPr bwMode="auto">
          <a:xfrm>
            <a:off x="1422400" y="4427538"/>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6" name="Straight Connector 55"/>
          <p:cNvCxnSpPr>
            <a:cxnSpLocks noChangeShapeType="1"/>
          </p:cNvCxnSpPr>
          <p:nvPr/>
        </p:nvCxnSpPr>
        <p:spPr bwMode="auto">
          <a:xfrm>
            <a:off x="1422400" y="4783138"/>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65577" name="Straight Connector 56"/>
          <p:cNvCxnSpPr>
            <a:cxnSpLocks noChangeShapeType="1"/>
          </p:cNvCxnSpPr>
          <p:nvPr/>
        </p:nvCxnSpPr>
        <p:spPr bwMode="auto">
          <a:xfrm>
            <a:off x="1422400" y="5140325"/>
            <a:ext cx="92075"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111924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dirty="0">
                <a:latin typeface="Calibri" charset="0"/>
                <a:ea typeface="ＭＳ Ｐゴシック" charset="0"/>
                <a:cs typeface="ＭＳ Ｐゴシック" charset="0"/>
              </a:rPr>
              <a:t>BRAF Mutations in CRC</a:t>
            </a:r>
          </a:p>
        </p:txBody>
      </p:sp>
      <p:sp>
        <p:nvSpPr>
          <p:cNvPr id="58370" name="Rectangle 3"/>
          <p:cNvSpPr>
            <a:spLocks noGrp="1" noChangeArrowheads="1"/>
          </p:cNvSpPr>
          <p:nvPr>
            <p:ph idx="1"/>
          </p:nvPr>
        </p:nvSpPr>
        <p:spPr>
          <a:xfrm>
            <a:off x="457200" y="1600200"/>
            <a:ext cx="4038600" cy="4572000"/>
          </a:xfrm>
        </p:spPr>
        <p:txBody>
          <a:bodyPr/>
          <a:lstStyle/>
          <a:p>
            <a:r>
              <a:rPr lang="en-US" sz="2400" dirty="0">
                <a:latin typeface="Calibri" charset="0"/>
                <a:ea typeface="ＭＳ Ｐゴシック" charset="0"/>
                <a:cs typeface="ＭＳ Ｐゴシック" charset="0"/>
              </a:rPr>
              <a:t>BRAF is </a:t>
            </a:r>
            <a:r>
              <a:rPr lang="en-US" sz="2400" dirty="0" smtClean="0">
                <a:latin typeface="Calibri" charset="0"/>
                <a:ea typeface="ＭＳ Ｐゴシック" charset="0"/>
                <a:cs typeface="ＭＳ Ｐゴシック" charset="0"/>
              </a:rPr>
              <a:t>the primary </a:t>
            </a:r>
            <a:r>
              <a:rPr lang="en-US" sz="2400" dirty="0">
                <a:latin typeface="Calibri" charset="0"/>
                <a:ea typeface="ＭＳ Ｐゴシック" charset="0"/>
                <a:cs typeface="ＭＳ Ｐゴシック" charset="0"/>
              </a:rPr>
              <a:t>effector of KRAS signaling</a:t>
            </a:r>
          </a:p>
          <a:p>
            <a:r>
              <a:rPr lang="en-US" sz="2400" dirty="0">
                <a:latin typeface="Calibri" charset="0"/>
                <a:ea typeface="ＭＳ Ｐゴシック" charset="0"/>
                <a:cs typeface="ＭＳ Ｐゴシック" charset="0"/>
              </a:rPr>
              <a:t>BRAF mutations: </a:t>
            </a:r>
            <a:endParaRPr lang="en-US" sz="2400" dirty="0" smtClean="0">
              <a:latin typeface="Calibri" charset="0"/>
              <a:ea typeface="ＭＳ Ｐゴシック" charset="0"/>
              <a:cs typeface="ＭＳ Ｐゴシック" charset="0"/>
            </a:endParaRPr>
          </a:p>
          <a:p>
            <a:pPr lvl="1"/>
            <a:r>
              <a:rPr lang="en-US" sz="2400" dirty="0" smtClean="0">
                <a:latin typeface="Calibri" charset="0"/>
                <a:ea typeface="ＭＳ Ｐゴシック" charset="0"/>
                <a:cs typeface="ＭＳ Ｐゴシック" charset="0"/>
              </a:rPr>
              <a:t>Only in KRAS </a:t>
            </a:r>
            <a:r>
              <a:rPr lang="en-US" sz="2400" dirty="0" err="1" smtClean="0">
                <a:latin typeface="Calibri" charset="0"/>
                <a:ea typeface="ＭＳ Ｐゴシック" charset="0"/>
                <a:cs typeface="ＭＳ Ｐゴシック" charset="0"/>
              </a:rPr>
              <a:t>wt</a:t>
            </a:r>
            <a:endParaRPr lang="en-US" sz="2400" dirty="0" smtClean="0">
              <a:latin typeface="Calibri" charset="0"/>
              <a:ea typeface="ＭＳ Ｐゴシック" charset="0"/>
              <a:cs typeface="ＭＳ Ｐゴシック" charset="0"/>
            </a:endParaRPr>
          </a:p>
          <a:p>
            <a:pPr lvl="1"/>
            <a:r>
              <a:rPr lang="en-US" sz="2400" dirty="0" smtClean="0">
                <a:latin typeface="Calibri" charset="0"/>
                <a:ea typeface="ＭＳ Ｐゴシック" charset="0"/>
                <a:cs typeface="ＭＳ Ｐゴシック" charset="0"/>
              </a:rPr>
              <a:t>Portends poor prognosis</a:t>
            </a:r>
          </a:p>
          <a:p>
            <a:pPr marL="349250" lvl="1" indent="0">
              <a:buNone/>
            </a:pPr>
            <a:endParaRPr lang="en-US" sz="2400" dirty="0">
              <a:latin typeface="Calibri" charset="0"/>
              <a:ea typeface="ＭＳ Ｐゴシック" charset="0"/>
              <a:cs typeface="ＭＳ Ｐゴシック" charset="0"/>
            </a:endParaRPr>
          </a:p>
        </p:txBody>
      </p:sp>
      <p:sp>
        <p:nvSpPr>
          <p:cNvPr id="58371" name="Rectangle 4" descr="Wide upward diagonal"/>
          <p:cNvSpPr>
            <a:spLocks noChangeArrowheads="1"/>
          </p:cNvSpPr>
          <p:nvPr/>
        </p:nvSpPr>
        <p:spPr bwMode="invGray">
          <a:xfrm>
            <a:off x="6910388" y="2373313"/>
            <a:ext cx="47625" cy="2249487"/>
          </a:xfrm>
          <a:prstGeom prst="rect">
            <a:avLst/>
          </a:prstGeom>
          <a:pattFill prst="wdUpDiag">
            <a:fgClr>
              <a:schemeClr val="folHlink"/>
            </a:fgClr>
            <a:bgClr>
              <a:srgbClr val="642A74"/>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8372" name="Rectangle 5" descr="Wide upward diagonal"/>
          <p:cNvSpPr>
            <a:spLocks noChangeArrowheads="1"/>
          </p:cNvSpPr>
          <p:nvPr/>
        </p:nvSpPr>
        <p:spPr bwMode="invGray">
          <a:xfrm>
            <a:off x="6743700" y="2378075"/>
            <a:ext cx="49213" cy="2249488"/>
          </a:xfrm>
          <a:prstGeom prst="rect">
            <a:avLst/>
          </a:prstGeom>
          <a:pattFill prst="wdUpDiag">
            <a:fgClr>
              <a:schemeClr val="folHlink"/>
            </a:fgClr>
            <a:bgClr>
              <a:srgbClr val="642A74"/>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8373" name="Line 6"/>
          <p:cNvSpPr>
            <a:spLocks noChangeShapeType="1"/>
          </p:cNvSpPr>
          <p:nvPr/>
        </p:nvSpPr>
        <p:spPr bwMode="invGray">
          <a:xfrm>
            <a:off x="6769100" y="2376488"/>
            <a:ext cx="0" cy="2271712"/>
          </a:xfrm>
          <a:prstGeom prst="line">
            <a:avLst/>
          </a:prstGeom>
          <a:noFill/>
          <a:ln w="2857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74" name="Line 7"/>
          <p:cNvSpPr>
            <a:spLocks noChangeShapeType="1"/>
          </p:cNvSpPr>
          <p:nvPr/>
        </p:nvSpPr>
        <p:spPr bwMode="invGray">
          <a:xfrm>
            <a:off x="6931025" y="2374900"/>
            <a:ext cx="0" cy="2273300"/>
          </a:xfrm>
          <a:prstGeom prst="line">
            <a:avLst/>
          </a:prstGeom>
          <a:noFill/>
          <a:ln w="2857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75" name="Oval 8"/>
          <p:cNvSpPr>
            <a:spLocks noChangeArrowheads="1"/>
          </p:cNvSpPr>
          <p:nvPr/>
        </p:nvSpPr>
        <p:spPr bwMode="invGray">
          <a:xfrm>
            <a:off x="7510463" y="3917950"/>
            <a:ext cx="663575" cy="427038"/>
          </a:xfrm>
          <a:prstGeom prst="ellipse">
            <a:avLst/>
          </a:prstGeom>
          <a:solidFill>
            <a:srgbClr val="00ABEA"/>
          </a:solidFill>
          <a:ln w="9525">
            <a:solidFill>
              <a:srgbClr val="000000"/>
            </a:solidFill>
            <a:round/>
            <a:headEnd/>
            <a:tailEnd/>
          </a:ln>
        </p:spPr>
        <p:txBody>
          <a:bodyPr wrap="none" anchor="ctr"/>
          <a:lstStyle/>
          <a:p>
            <a:pPr algn="ctr"/>
            <a:r>
              <a:rPr lang="en-US">
                <a:solidFill>
                  <a:schemeClr val="bg1"/>
                </a:solidFill>
              </a:rPr>
              <a:t>Raf</a:t>
            </a:r>
          </a:p>
        </p:txBody>
      </p:sp>
      <p:sp>
        <p:nvSpPr>
          <p:cNvPr id="58376" name="Oval 10"/>
          <p:cNvSpPr>
            <a:spLocks noChangeArrowheads="1"/>
          </p:cNvSpPr>
          <p:nvPr/>
        </p:nvSpPr>
        <p:spPr bwMode="invGray">
          <a:xfrm>
            <a:off x="7510463" y="4664075"/>
            <a:ext cx="717550" cy="425450"/>
          </a:xfrm>
          <a:prstGeom prst="ellipse">
            <a:avLst/>
          </a:prstGeom>
          <a:solidFill>
            <a:srgbClr val="13399D"/>
          </a:solidFill>
          <a:ln w="9525">
            <a:solidFill>
              <a:srgbClr val="000000"/>
            </a:solidFill>
            <a:round/>
            <a:headEnd/>
            <a:tailEnd/>
          </a:ln>
        </p:spPr>
        <p:txBody>
          <a:bodyPr wrap="none" anchor="ctr"/>
          <a:lstStyle/>
          <a:p>
            <a:endParaRPr lang="en-US">
              <a:solidFill>
                <a:schemeClr val="bg1"/>
              </a:solidFill>
            </a:endParaRPr>
          </a:p>
        </p:txBody>
      </p:sp>
      <p:sp>
        <p:nvSpPr>
          <p:cNvPr id="58377" name="Text Box 11"/>
          <p:cNvSpPr txBox="1">
            <a:spLocks noChangeArrowheads="1"/>
          </p:cNvSpPr>
          <p:nvPr/>
        </p:nvSpPr>
        <p:spPr bwMode="invGray">
          <a:xfrm>
            <a:off x="7545388" y="4678363"/>
            <a:ext cx="10588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chemeClr val="bg1"/>
                </a:solidFill>
              </a:rPr>
              <a:t>MEK</a:t>
            </a:r>
          </a:p>
        </p:txBody>
      </p:sp>
      <p:sp>
        <p:nvSpPr>
          <p:cNvPr id="58378" name="Oval 12"/>
          <p:cNvSpPr>
            <a:spLocks noChangeArrowheads="1"/>
          </p:cNvSpPr>
          <p:nvPr/>
        </p:nvSpPr>
        <p:spPr bwMode="invGray">
          <a:xfrm>
            <a:off x="7510463" y="5364163"/>
            <a:ext cx="731837" cy="425450"/>
          </a:xfrm>
          <a:prstGeom prst="ellipse">
            <a:avLst/>
          </a:prstGeom>
          <a:solidFill>
            <a:srgbClr val="13399D"/>
          </a:solidFill>
          <a:ln w="9525">
            <a:solidFill>
              <a:srgbClr val="000000"/>
            </a:solidFill>
            <a:round/>
            <a:headEnd/>
            <a:tailEnd/>
          </a:ln>
        </p:spPr>
        <p:txBody>
          <a:bodyPr wrap="none" anchor="ctr"/>
          <a:lstStyle/>
          <a:p>
            <a:endParaRPr lang="en-US">
              <a:solidFill>
                <a:schemeClr val="bg1"/>
              </a:solidFill>
            </a:endParaRPr>
          </a:p>
        </p:txBody>
      </p:sp>
      <p:sp>
        <p:nvSpPr>
          <p:cNvPr id="58379" name="Text Box 13"/>
          <p:cNvSpPr txBox="1">
            <a:spLocks noChangeArrowheads="1"/>
          </p:cNvSpPr>
          <p:nvPr/>
        </p:nvSpPr>
        <p:spPr bwMode="invGray">
          <a:xfrm>
            <a:off x="7618413" y="5419725"/>
            <a:ext cx="70485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chemeClr val="bg1"/>
                </a:solidFill>
              </a:rPr>
              <a:t>Erk</a:t>
            </a:r>
          </a:p>
        </p:txBody>
      </p:sp>
      <p:sp>
        <p:nvSpPr>
          <p:cNvPr id="58380" name="Line 14"/>
          <p:cNvSpPr>
            <a:spLocks noChangeShapeType="1"/>
          </p:cNvSpPr>
          <p:nvPr/>
        </p:nvSpPr>
        <p:spPr bwMode="invGray">
          <a:xfrm>
            <a:off x="7208838" y="3413125"/>
            <a:ext cx="284162" cy="0"/>
          </a:xfrm>
          <a:prstGeom prst="line">
            <a:avLst/>
          </a:prstGeom>
          <a:noFill/>
          <a:ln w="38100">
            <a:solidFill>
              <a:srgbClr val="FCF305"/>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58381" name="Group 15"/>
          <p:cNvGrpSpPr>
            <a:grpSpLocks/>
          </p:cNvGrpSpPr>
          <p:nvPr/>
        </p:nvGrpSpPr>
        <p:grpSpPr bwMode="auto">
          <a:xfrm>
            <a:off x="6475413" y="3300413"/>
            <a:ext cx="423862" cy="533400"/>
            <a:chOff x="2818" y="1992"/>
            <a:chExt cx="489" cy="383"/>
          </a:xfrm>
        </p:grpSpPr>
        <p:sp>
          <p:nvSpPr>
            <p:cNvPr id="58424" name="Oval 16"/>
            <p:cNvSpPr>
              <a:spLocks noChangeArrowheads="1"/>
            </p:cNvSpPr>
            <p:nvPr/>
          </p:nvSpPr>
          <p:spPr bwMode="invGray">
            <a:xfrm>
              <a:off x="2899" y="1992"/>
              <a:ext cx="180" cy="180"/>
            </a:xfrm>
            <a:prstGeom prst="ellipse">
              <a:avLst/>
            </a:prstGeom>
            <a:noFill/>
            <a:ln w="28575">
              <a:solidFill>
                <a:srgbClr val="FCF30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bg1"/>
                </a:solidFill>
              </a:endParaRPr>
            </a:p>
          </p:txBody>
        </p:sp>
        <p:sp>
          <p:nvSpPr>
            <p:cNvPr id="58425" name="Text Box 17"/>
            <p:cNvSpPr txBox="1">
              <a:spLocks noChangeArrowheads="1"/>
            </p:cNvSpPr>
            <p:nvPr/>
          </p:nvSpPr>
          <p:spPr bwMode="invGray">
            <a:xfrm>
              <a:off x="2818" y="1999"/>
              <a:ext cx="489"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chemeClr val="bg1"/>
                  </a:solidFill>
                </a:rPr>
                <a:t>P</a:t>
              </a:r>
            </a:p>
          </p:txBody>
        </p:sp>
      </p:grpSp>
      <p:grpSp>
        <p:nvGrpSpPr>
          <p:cNvPr id="58382" name="Group 18"/>
          <p:cNvGrpSpPr>
            <a:grpSpLocks/>
          </p:cNvGrpSpPr>
          <p:nvPr/>
        </p:nvGrpSpPr>
        <p:grpSpPr bwMode="auto">
          <a:xfrm>
            <a:off x="6475413" y="3940175"/>
            <a:ext cx="423862" cy="533400"/>
            <a:chOff x="2818" y="1992"/>
            <a:chExt cx="489" cy="382"/>
          </a:xfrm>
        </p:grpSpPr>
        <p:sp>
          <p:nvSpPr>
            <p:cNvPr id="58422" name="Oval 19"/>
            <p:cNvSpPr>
              <a:spLocks noChangeArrowheads="1"/>
            </p:cNvSpPr>
            <p:nvPr/>
          </p:nvSpPr>
          <p:spPr bwMode="invGray">
            <a:xfrm>
              <a:off x="2899" y="1992"/>
              <a:ext cx="180" cy="180"/>
            </a:xfrm>
            <a:prstGeom prst="ellipse">
              <a:avLst/>
            </a:prstGeom>
            <a:noFill/>
            <a:ln w="28575">
              <a:solidFill>
                <a:srgbClr val="FCF30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bg1"/>
                </a:solidFill>
              </a:endParaRPr>
            </a:p>
          </p:txBody>
        </p:sp>
        <p:sp>
          <p:nvSpPr>
            <p:cNvPr id="58423" name="Text Box 20"/>
            <p:cNvSpPr txBox="1">
              <a:spLocks noChangeArrowheads="1"/>
            </p:cNvSpPr>
            <p:nvPr/>
          </p:nvSpPr>
          <p:spPr bwMode="invGray">
            <a:xfrm>
              <a:off x="2818" y="1999"/>
              <a:ext cx="489"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chemeClr val="bg1"/>
                  </a:solidFill>
                </a:rPr>
                <a:t>P</a:t>
              </a:r>
            </a:p>
          </p:txBody>
        </p:sp>
      </p:grpSp>
      <p:sp>
        <p:nvSpPr>
          <p:cNvPr id="58383" name="Oval 22"/>
          <p:cNvSpPr>
            <a:spLocks noChangeArrowheads="1"/>
          </p:cNvSpPr>
          <p:nvPr/>
        </p:nvSpPr>
        <p:spPr bwMode="invGray">
          <a:xfrm>
            <a:off x="7019925" y="3940175"/>
            <a:ext cx="155575" cy="250825"/>
          </a:xfrm>
          <a:prstGeom prst="ellipse">
            <a:avLst/>
          </a:prstGeom>
          <a:noFill/>
          <a:ln w="28575">
            <a:solidFill>
              <a:srgbClr val="FCF30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bg1"/>
              </a:solidFill>
            </a:endParaRPr>
          </a:p>
        </p:txBody>
      </p:sp>
      <p:sp>
        <p:nvSpPr>
          <p:cNvPr id="58384" name="Text Box 23"/>
          <p:cNvSpPr txBox="1">
            <a:spLocks noChangeArrowheads="1"/>
          </p:cNvSpPr>
          <p:nvPr/>
        </p:nvSpPr>
        <p:spPr bwMode="invGray">
          <a:xfrm>
            <a:off x="6951663" y="3949700"/>
            <a:ext cx="4238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chemeClr val="bg1"/>
                </a:solidFill>
              </a:rPr>
              <a:t>P</a:t>
            </a:r>
          </a:p>
        </p:txBody>
      </p:sp>
      <p:grpSp>
        <p:nvGrpSpPr>
          <p:cNvPr id="58385" name="Group 24"/>
          <p:cNvGrpSpPr>
            <a:grpSpLocks/>
          </p:cNvGrpSpPr>
          <p:nvPr/>
        </p:nvGrpSpPr>
        <p:grpSpPr bwMode="auto">
          <a:xfrm>
            <a:off x="6951663" y="3290888"/>
            <a:ext cx="423862" cy="533400"/>
            <a:chOff x="2820" y="1992"/>
            <a:chExt cx="489" cy="383"/>
          </a:xfrm>
        </p:grpSpPr>
        <p:sp>
          <p:nvSpPr>
            <p:cNvPr id="58420" name="Oval 25"/>
            <p:cNvSpPr>
              <a:spLocks noChangeArrowheads="1"/>
            </p:cNvSpPr>
            <p:nvPr/>
          </p:nvSpPr>
          <p:spPr bwMode="invGray">
            <a:xfrm>
              <a:off x="2899" y="1992"/>
              <a:ext cx="180" cy="180"/>
            </a:xfrm>
            <a:prstGeom prst="ellipse">
              <a:avLst/>
            </a:prstGeom>
            <a:noFill/>
            <a:ln w="28575">
              <a:solidFill>
                <a:srgbClr val="FCF30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bg1"/>
                </a:solidFill>
              </a:endParaRPr>
            </a:p>
          </p:txBody>
        </p:sp>
        <p:sp>
          <p:nvSpPr>
            <p:cNvPr id="58421" name="Text Box 26"/>
            <p:cNvSpPr txBox="1">
              <a:spLocks noChangeArrowheads="1"/>
            </p:cNvSpPr>
            <p:nvPr/>
          </p:nvSpPr>
          <p:spPr bwMode="invGray">
            <a:xfrm>
              <a:off x="2820" y="1999"/>
              <a:ext cx="489"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chemeClr val="bg1"/>
                  </a:solidFill>
                </a:rPr>
                <a:t>P</a:t>
              </a:r>
            </a:p>
          </p:txBody>
        </p:sp>
      </p:grpSp>
      <p:sp>
        <p:nvSpPr>
          <p:cNvPr id="58386" name="Line 27"/>
          <p:cNvSpPr>
            <a:spLocks noChangeShapeType="1"/>
          </p:cNvSpPr>
          <p:nvPr/>
        </p:nvSpPr>
        <p:spPr bwMode="invGray">
          <a:xfrm>
            <a:off x="6154738" y="2682875"/>
            <a:ext cx="2238375" cy="1588"/>
          </a:xfrm>
          <a:prstGeom prst="line">
            <a:avLst/>
          </a:prstGeom>
          <a:noFill/>
          <a:ln w="76200" cmpd="tri">
            <a:solidFill>
              <a:srgbClr val="FFFF9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87" name="Line 28"/>
          <p:cNvSpPr>
            <a:spLocks noChangeShapeType="1"/>
          </p:cNvSpPr>
          <p:nvPr/>
        </p:nvSpPr>
        <p:spPr bwMode="invGray">
          <a:xfrm>
            <a:off x="6167438" y="2870200"/>
            <a:ext cx="2225675" cy="1588"/>
          </a:xfrm>
          <a:prstGeom prst="line">
            <a:avLst/>
          </a:prstGeom>
          <a:noFill/>
          <a:ln w="76200" cmpd="tri">
            <a:solidFill>
              <a:srgbClr val="FFFF9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88" name="Line 29"/>
          <p:cNvSpPr>
            <a:spLocks noChangeShapeType="1"/>
          </p:cNvSpPr>
          <p:nvPr/>
        </p:nvSpPr>
        <p:spPr bwMode="invGray">
          <a:xfrm flipH="1" flipV="1">
            <a:off x="6796088" y="5540375"/>
            <a:ext cx="577850" cy="149225"/>
          </a:xfrm>
          <a:prstGeom prst="line">
            <a:avLst/>
          </a:prstGeom>
          <a:noFill/>
          <a:ln w="38100">
            <a:solidFill>
              <a:srgbClr val="FCF305"/>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9" name="Line 30"/>
          <p:cNvSpPr>
            <a:spLocks noChangeShapeType="1"/>
          </p:cNvSpPr>
          <p:nvPr/>
        </p:nvSpPr>
        <p:spPr bwMode="invGray">
          <a:xfrm>
            <a:off x="7874000" y="5133975"/>
            <a:ext cx="1588" cy="279400"/>
          </a:xfrm>
          <a:prstGeom prst="line">
            <a:avLst/>
          </a:prstGeom>
          <a:noFill/>
          <a:ln w="38100">
            <a:solidFill>
              <a:srgbClr val="FCF305"/>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90" name="Line 31"/>
          <p:cNvSpPr>
            <a:spLocks noChangeShapeType="1"/>
          </p:cNvSpPr>
          <p:nvPr/>
        </p:nvSpPr>
        <p:spPr bwMode="invGray">
          <a:xfrm>
            <a:off x="7839075" y="4381500"/>
            <a:ext cx="1588" cy="277813"/>
          </a:xfrm>
          <a:prstGeom prst="line">
            <a:avLst/>
          </a:prstGeom>
          <a:noFill/>
          <a:ln w="38100">
            <a:solidFill>
              <a:srgbClr val="FCF305"/>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91" name="Rectangle 32"/>
          <p:cNvSpPr>
            <a:spLocks noChangeArrowheads="1"/>
          </p:cNvSpPr>
          <p:nvPr/>
        </p:nvSpPr>
        <p:spPr bwMode="invGray">
          <a:xfrm>
            <a:off x="6710363" y="3241675"/>
            <a:ext cx="111125" cy="342900"/>
          </a:xfrm>
          <a:prstGeom prst="rect">
            <a:avLst/>
          </a:prstGeom>
          <a:gradFill rotWithShape="1">
            <a:gsLst>
              <a:gs pos="0">
                <a:srgbClr val="FFFF99"/>
              </a:gs>
              <a:gs pos="50000">
                <a:srgbClr val="767647"/>
              </a:gs>
              <a:gs pos="100000">
                <a:srgbClr val="FFFF99"/>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8392" name="Rectangle 33"/>
          <p:cNvSpPr>
            <a:spLocks noChangeArrowheads="1"/>
          </p:cNvSpPr>
          <p:nvPr/>
        </p:nvSpPr>
        <p:spPr bwMode="invGray">
          <a:xfrm>
            <a:off x="6875463" y="3241675"/>
            <a:ext cx="107950" cy="342900"/>
          </a:xfrm>
          <a:prstGeom prst="rect">
            <a:avLst/>
          </a:prstGeom>
          <a:gradFill rotWithShape="1">
            <a:gsLst>
              <a:gs pos="0">
                <a:srgbClr val="FFFF99"/>
              </a:gs>
              <a:gs pos="50000">
                <a:srgbClr val="767647"/>
              </a:gs>
              <a:gs pos="100000">
                <a:srgbClr val="FFFF99"/>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8393" name="Rectangle 34"/>
          <p:cNvSpPr>
            <a:spLocks noChangeArrowheads="1"/>
          </p:cNvSpPr>
          <p:nvPr/>
        </p:nvSpPr>
        <p:spPr bwMode="invGray">
          <a:xfrm>
            <a:off x="6875463" y="3890963"/>
            <a:ext cx="107950" cy="342900"/>
          </a:xfrm>
          <a:prstGeom prst="rect">
            <a:avLst/>
          </a:prstGeom>
          <a:gradFill rotWithShape="1">
            <a:gsLst>
              <a:gs pos="0">
                <a:srgbClr val="FFFF99"/>
              </a:gs>
              <a:gs pos="50000">
                <a:srgbClr val="767647"/>
              </a:gs>
              <a:gs pos="100000">
                <a:srgbClr val="FFFF99"/>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8394" name="Rectangle 35"/>
          <p:cNvSpPr>
            <a:spLocks noChangeArrowheads="1"/>
          </p:cNvSpPr>
          <p:nvPr/>
        </p:nvSpPr>
        <p:spPr bwMode="invGray">
          <a:xfrm>
            <a:off x="6710363" y="3881438"/>
            <a:ext cx="111125" cy="344487"/>
          </a:xfrm>
          <a:prstGeom prst="rect">
            <a:avLst/>
          </a:prstGeom>
          <a:gradFill rotWithShape="1">
            <a:gsLst>
              <a:gs pos="0">
                <a:srgbClr val="FFFF99"/>
              </a:gs>
              <a:gs pos="50000">
                <a:srgbClr val="767647"/>
              </a:gs>
              <a:gs pos="100000">
                <a:srgbClr val="FFFF99"/>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grpSp>
        <p:nvGrpSpPr>
          <p:cNvPr id="58395" name="Group 36"/>
          <p:cNvGrpSpPr>
            <a:grpSpLocks/>
          </p:cNvGrpSpPr>
          <p:nvPr/>
        </p:nvGrpSpPr>
        <p:grpSpPr bwMode="auto">
          <a:xfrm>
            <a:off x="6897688" y="1517650"/>
            <a:ext cx="358775" cy="852488"/>
            <a:chOff x="3445" y="1118"/>
            <a:chExt cx="415" cy="612"/>
          </a:xfrm>
        </p:grpSpPr>
        <p:sp>
          <p:nvSpPr>
            <p:cNvPr id="58413" name="Oval 37"/>
            <p:cNvSpPr>
              <a:spLocks noChangeArrowheads="1"/>
            </p:cNvSpPr>
            <p:nvPr/>
          </p:nvSpPr>
          <p:spPr bwMode="invGray">
            <a:xfrm>
              <a:off x="3445" y="164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4" name="Oval 38"/>
            <p:cNvSpPr>
              <a:spLocks noChangeArrowheads="1"/>
            </p:cNvSpPr>
            <p:nvPr/>
          </p:nvSpPr>
          <p:spPr bwMode="invGray">
            <a:xfrm>
              <a:off x="3486" y="156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5" name="Oval 39"/>
            <p:cNvSpPr>
              <a:spLocks noChangeArrowheads="1"/>
            </p:cNvSpPr>
            <p:nvPr/>
          </p:nvSpPr>
          <p:spPr bwMode="invGray">
            <a:xfrm>
              <a:off x="3547" y="1478"/>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6" name="Oval 40"/>
            <p:cNvSpPr>
              <a:spLocks noChangeArrowheads="1"/>
            </p:cNvSpPr>
            <p:nvPr/>
          </p:nvSpPr>
          <p:spPr bwMode="invGray">
            <a:xfrm>
              <a:off x="3606" y="1385"/>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7" name="Oval 41"/>
            <p:cNvSpPr>
              <a:spLocks noChangeArrowheads="1"/>
            </p:cNvSpPr>
            <p:nvPr/>
          </p:nvSpPr>
          <p:spPr bwMode="invGray">
            <a:xfrm>
              <a:off x="3665" y="1299"/>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8" name="Oval 42"/>
            <p:cNvSpPr>
              <a:spLocks noChangeArrowheads="1"/>
            </p:cNvSpPr>
            <p:nvPr/>
          </p:nvSpPr>
          <p:spPr bwMode="invGray">
            <a:xfrm>
              <a:off x="3726" y="121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9" name="Oval 43"/>
            <p:cNvSpPr>
              <a:spLocks noChangeArrowheads="1"/>
            </p:cNvSpPr>
            <p:nvPr/>
          </p:nvSpPr>
          <p:spPr bwMode="invGray">
            <a:xfrm>
              <a:off x="3774" y="1118"/>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grpSp>
      <p:grpSp>
        <p:nvGrpSpPr>
          <p:cNvPr id="58396" name="Group 44"/>
          <p:cNvGrpSpPr>
            <a:grpSpLocks/>
          </p:cNvGrpSpPr>
          <p:nvPr/>
        </p:nvGrpSpPr>
        <p:grpSpPr bwMode="auto">
          <a:xfrm flipV="1">
            <a:off x="6440488" y="1517650"/>
            <a:ext cx="360362" cy="852488"/>
            <a:chOff x="3445" y="1118"/>
            <a:chExt cx="415" cy="612"/>
          </a:xfrm>
        </p:grpSpPr>
        <p:sp>
          <p:nvSpPr>
            <p:cNvPr id="58406" name="Oval 45"/>
            <p:cNvSpPr>
              <a:spLocks noChangeArrowheads="1"/>
            </p:cNvSpPr>
            <p:nvPr/>
          </p:nvSpPr>
          <p:spPr bwMode="invGray">
            <a:xfrm>
              <a:off x="3445" y="164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07" name="Oval 46"/>
            <p:cNvSpPr>
              <a:spLocks noChangeArrowheads="1"/>
            </p:cNvSpPr>
            <p:nvPr/>
          </p:nvSpPr>
          <p:spPr bwMode="invGray">
            <a:xfrm>
              <a:off x="3486" y="156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08" name="Oval 47"/>
            <p:cNvSpPr>
              <a:spLocks noChangeArrowheads="1"/>
            </p:cNvSpPr>
            <p:nvPr/>
          </p:nvSpPr>
          <p:spPr bwMode="invGray">
            <a:xfrm>
              <a:off x="3547" y="1478"/>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09" name="Oval 48"/>
            <p:cNvSpPr>
              <a:spLocks noChangeArrowheads="1"/>
            </p:cNvSpPr>
            <p:nvPr/>
          </p:nvSpPr>
          <p:spPr bwMode="invGray">
            <a:xfrm>
              <a:off x="3606" y="1385"/>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0" name="Oval 49"/>
            <p:cNvSpPr>
              <a:spLocks noChangeArrowheads="1"/>
            </p:cNvSpPr>
            <p:nvPr/>
          </p:nvSpPr>
          <p:spPr bwMode="invGray">
            <a:xfrm>
              <a:off x="3665" y="1299"/>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1" name="Oval 50"/>
            <p:cNvSpPr>
              <a:spLocks noChangeArrowheads="1"/>
            </p:cNvSpPr>
            <p:nvPr/>
          </p:nvSpPr>
          <p:spPr bwMode="invGray">
            <a:xfrm>
              <a:off x="3726" y="1214"/>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sp>
          <p:nvSpPr>
            <p:cNvPr id="58412" name="Oval 51"/>
            <p:cNvSpPr>
              <a:spLocks noChangeArrowheads="1"/>
            </p:cNvSpPr>
            <p:nvPr/>
          </p:nvSpPr>
          <p:spPr bwMode="invGray">
            <a:xfrm>
              <a:off x="3774" y="1118"/>
              <a:ext cx="86" cy="86"/>
            </a:xfrm>
            <a:prstGeom prst="ellipse">
              <a:avLst/>
            </a:prstGeom>
            <a:gradFill rotWithShape="1">
              <a:gsLst>
                <a:gs pos="0">
                  <a:srgbClr val="622971"/>
                </a:gs>
                <a:gs pos="100000">
                  <a:srgbClr val="FFFFFF"/>
                </a:gs>
              </a:gsLst>
              <a:path path="shape">
                <a:fillToRect l="50000" t="50000" r="50000" b="50000"/>
              </a:path>
            </a:gradFill>
            <a:ln w="28575">
              <a:solidFill>
                <a:schemeClr val="folHlink"/>
              </a:solidFill>
              <a:round/>
              <a:headEnd/>
              <a:tailEnd/>
            </a:ln>
          </p:spPr>
          <p:txBody>
            <a:bodyPr wrap="none" anchor="ctr"/>
            <a:lstStyle/>
            <a:p>
              <a:endParaRPr lang="en-US">
                <a:solidFill>
                  <a:schemeClr val="bg1"/>
                </a:solidFill>
              </a:endParaRPr>
            </a:p>
          </p:txBody>
        </p:sp>
      </p:grpSp>
      <p:sp>
        <p:nvSpPr>
          <p:cNvPr id="58397" name="Rectangle 52"/>
          <p:cNvSpPr>
            <a:spLocks noChangeArrowheads="1"/>
          </p:cNvSpPr>
          <p:nvPr/>
        </p:nvSpPr>
        <p:spPr bwMode="invGray">
          <a:xfrm>
            <a:off x="6161088" y="2684463"/>
            <a:ext cx="2228850" cy="153987"/>
          </a:xfrm>
          <a:prstGeom prst="rect">
            <a:avLst/>
          </a:prstGeom>
          <a:gradFill rotWithShape="1">
            <a:gsLst>
              <a:gs pos="0">
                <a:srgbClr val="FFFF99"/>
              </a:gs>
              <a:gs pos="50000">
                <a:srgbClr val="767647"/>
              </a:gs>
              <a:gs pos="100000">
                <a:srgbClr val="FFFF99"/>
              </a:gs>
            </a:gsLst>
            <a:lin ang="5400000" scaled="1"/>
          </a:gradFill>
          <a:ln w="0">
            <a:solidFill>
              <a:srgbClr val="FFFF99"/>
            </a:solidFill>
            <a:miter lim="800000"/>
            <a:headEnd/>
            <a:tailEnd/>
          </a:ln>
        </p:spPr>
        <p:txBody>
          <a:bodyPr wrap="none" anchor="ctr"/>
          <a:lstStyle/>
          <a:p>
            <a:endParaRPr lang="en-US">
              <a:solidFill>
                <a:schemeClr val="bg1"/>
              </a:solidFill>
            </a:endParaRPr>
          </a:p>
        </p:txBody>
      </p:sp>
      <p:sp>
        <p:nvSpPr>
          <p:cNvPr id="58398" name="Text Box 53"/>
          <p:cNvSpPr txBox="1">
            <a:spLocks noChangeArrowheads="1"/>
          </p:cNvSpPr>
          <p:nvPr/>
        </p:nvSpPr>
        <p:spPr bwMode="invGray">
          <a:xfrm>
            <a:off x="5418138" y="4976813"/>
            <a:ext cx="1638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chemeClr val="bg1"/>
                </a:solidFill>
              </a:rPr>
              <a:t>Tumor cell</a:t>
            </a:r>
            <a:br>
              <a:rPr lang="en-US" sz="1600" b="1">
                <a:solidFill>
                  <a:schemeClr val="bg1"/>
                </a:solidFill>
              </a:rPr>
            </a:br>
            <a:r>
              <a:rPr lang="en-US" sz="1600" b="1">
                <a:solidFill>
                  <a:schemeClr val="bg1"/>
                </a:solidFill>
              </a:rPr>
              <a:t>proliferation</a:t>
            </a:r>
          </a:p>
          <a:p>
            <a:pPr eaLnBrk="1" hangingPunct="1"/>
            <a:r>
              <a:rPr lang="en-US" sz="1600" b="1">
                <a:solidFill>
                  <a:schemeClr val="bg1"/>
                </a:solidFill>
              </a:rPr>
              <a:t>and survival</a:t>
            </a:r>
          </a:p>
        </p:txBody>
      </p:sp>
      <p:sp>
        <p:nvSpPr>
          <p:cNvPr id="58399" name="AutoShape 54"/>
          <p:cNvSpPr>
            <a:spLocks noChangeArrowheads="1"/>
          </p:cNvSpPr>
          <p:nvPr/>
        </p:nvSpPr>
        <p:spPr bwMode="invGray">
          <a:xfrm rot="10800000">
            <a:off x="6581775" y="1558925"/>
            <a:ext cx="536575" cy="503238"/>
          </a:xfrm>
          <a:prstGeom prst="triangle">
            <a:avLst>
              <a:gd name="adj" fmla="val 50000"/>
            </a:avLst>
          </a:prstGeom>
          <a:solidFill>
            <a:srgbClr val="13399D"/>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endParaRPr lang="en-US">
              <a:solidFill>
                <a:schemeClr val="bg1"/>
              </a:solidFill>
            </a:endParaRPr>
          </a:p>
        </p:txBody>
      </p:sp>
      <p:sp>
        <p:nvSpPr>
          <p:cNvPr id="58400" name="Text Box 55"/>
          <p:cNvSpPr txBox="1">
            <a:spLocks noChangeArrowheads="1"/>
          </p:cNvSpPr>
          <p:nvPr/>
        </p:nvSpPr>
        <p:spPr bwMode="invGray">
          <a:xfrm>
            <a:off x="6565900" y="1504950"/>
            <a:ext cx="5746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500" b="1">
                <a:solidFill>
                  <a:schemeClr val="bg1"/>
                </a:solidFill>
              </a:rPr>
              <a:t>EGF</a:t>
            </a:r>
            <a:endParaRPr lang="en-US" sz="2800" b="1">
              <a:solidFill>
                <a:schemeClr val="bg1"/>
              </a:solidFill>
            </a:endParaRPr>
          </a:p>
        </p:txBody>
      </p:sp>
      <p:sp>
        <p:nvSpPr>
          <p:cNvPr id="58401" name="Text Box 56"/>
          <p:cNvSpPr txBox="1">
            <a:spLocks noChangeArrowheads="1"/>
          </p:cNvSpPr>
          <p:nvPr/>
        </p:nvSpPr>
        <p:spPr bwMode="invGray">
          <a:xfrm>
            <a:off x="4862513" y="2070100"/>
            <a:ext cx="15097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chemeClr val="bg1"/>
                </a:solidFill>
              </a:rPr>
              <a:t>Tumor Cell</a:t>
            </a:r>
          </a:p>
        </p:txBody>
      </p:sp>
      <p:sp>
        <p:nvSpPr>
          <p:cNvPr id="58402" name="Oval 57"/>
          <p:cNvSpPr>
            <a:spLocks noChangeArrowheads="1"/>
          </p:cNvSpPr>
          <p:nvPr/>
        </p:nvSpPr>
        <p:spPr bwMode="invGray">
          <a:xfrm>
            <a:off x="7510463" y="3217863"/>
            <a:ext cx="666750" cy="427037"/>
          </a:xfrm>
          <a:prstGeom prst="ellipse">
            <a:avLst/>
          </a:prstGeom>
          <a:solidFill>
            <a:srgbClr val="13399D"/>
          </a:solidFill>
          <a:ln w="9525">
            <a:solidFill>
              <a:srgbClr val="000000"/>
            </a:solidFill>
            <a:round/>
            <a:headEnd/>
            <a:tailEnd/>
          </a:ln>
        </p:spPr>
        <p:txBody>
          <a:bodyPr wrap="none" anchor="ctr"/>
          <a:lstStyle/>
          <a:p>
            <a:endParaRPr lang="en-US">
              <a:solidFill>
                <a:schemeClr val="bg1"/>
              </a:solidFill>
            </a:endParaRPr>
          </a:p>
        </p:txBody>
      </p:sp>
      <p:sp>
        <p:nvSpPr>
          <p:cNvPr id="58403" name="Text Box 58"/>
          <p:cNvSpPr txBox="1">
            <a:spLocks noChangeArrowheads="1"/>
          </p:cNvSpPr>
          <p:nvPr/>
        </p:nvSpPr>
        <p:spPr bwMode="invGray">
          <a:xfrm>
            <a:off x="7554913" y="3213100"/>
            <a:ext cx="8874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chemeClr val="bg1"/>
                </a:solidFill>
              </a:rPr>
              <a:t>Ras</a:t>
            </a:r>
          </a:p>
        </p:txBody>
      </p:sp>
      <p:sp>
        <p:nvSpPr>
          <p:cNvPr id="58404" name="Line 59"/>
          <p:cNvSpPr>
            <a:spLocks noChangeShapeType="1"/>
          </p:cNvSpPr>
          <p:nvPr/>
        </p:nvSpPr>
        <p:spPr bwMode="invGray">
          <a:xfrm>
            <a:off x="7839075" y="3665538"/>
            <a:ext cx="1588" cy="277812"/>
          </a:xfrm>
          <a:prstGeom prst="line">
            <a:avLst/>
          </a:prstGeom>
          <a:noFill/>
          <a:ln w="38100">
            <a:solidFill>
              <a:srgbClr val="FCF305"/>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 name="Rectangle 1"/>
          <p:cNvSpPr/>
          <p:nvPr/>
        </p:nvSpPr>
        <p:spPr>
          <a:xfrm>
            <a:off x="457200" y="4343400"/>
            <a:ext cx="4495800" cy="7620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66"/>
                </a:solidFill>
              </a:rPr>
              <a:t>CONSIDER CLINICAL TRIAL EARLY</a:t>
            </a:r>
          </a:p>
          <a:p>
            <a:pPr algn="ctr"/>
            <a:r>
              <a:rPr lang="en-US" b="1" dirty="0" smtClean="0">
                <a:solidFill>
                  <a:srgbClr val="000066"/>
                </a:solidFill>
              </a:rPr>
              <a:t>See Corcoran et al</a:t>
            </a:r>
            <a:endParaRPr lang="en-US" b="1" dirty="0">
              <a:solidFill>
                <a:srgbClr val="000066"/>
              </a:solidFill>
            </a:endParaRPr>
          </a:p>
        </p:txBody>
      </p:sp>
    </p:spTree>
    <p:extLst>
      <p:ext uri="{BB962C8B-B14F-4D97-AF65-F5344CB8AC3E}">
        <p14:creationId xmlns:p14="http://schemas.microsoft.com/office/powerpoint/2010/main" val="25591964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9"/>
          <p:cNvSpPr>
            <a:spLocks noGrp="1"/>
          </p:cNvSpPr>
          <p:nvPr>
            <p:ph type="title"/>
          </p:nvPr>
        </p:nvSpPr>
        <p:spPr>
          <a:xfrm>
            <a:off x="381000" y="457200"/>
            <a:ext cx="8239125" cy="1143000"/>
          </a:xfrm>
        </p:spPr>
        <p:txBody>
          <a:bodyPr/>
          <a:lstStyle/>
          <a:p>
            <a:pPr eaLnBrk="1" hangingPunct="1"/>
            <a:r>
              <a:rPr lang="en-US" dirty="0">
                <a:latin typeface="Arial"/>
                <a:cs typeface="Arial"/>
              </a:rPr>
              <a:t>PHASE III </a:t>
            </a:r>
            <a:r>
              <a:rPr lang="en-GB" sz="3000" dirty="0" smtClean="0">
                <a:solidFill>
                  <a:srgbClr val="FFFF66"/>
                </a:solidFill>
                <a:latin typeface="Arial"/>
                <a:ea typeface="ＭＳ Ｐゴシック" charset="0"/>
                <a:cs typeface="Arial"/>
              </a:rPr>
              <a:t>TML</a:t>
            </a:r>
            <a:r>
              <a:rPr lang="en-US" dirty="0" smtClean="0">
                <a:latin typeface="Arial"/>
                <a:cs typeface="Arial"/>
              </a:rPr>
              <a:t> </a:t>
            </a:r>
            <a:r>
              <a:rPr lang="en-US" dirty="0">
                <a:latin typeface="Arial"/>
                <a:cs typeface="Arial"/>
              </a:rPr>
              <a:t>(ML18147) TRIAL</a:t>
            </a:r>
            <a:r>
              <a:rPr lang="en-GB" sz="3000" dirty="0" smtClean="0">
                <a:solidFill>
                  <a:srgbClr val="FFFF66"/>
                </a:solidFill>
                <a:latin typeface="Arial"/>
                <a:ea typeface="ＭＳ Ｐゴシック" charset="0"/>
                <a:cs typeface="Arial"/>
              </a:rPr>
              <a:t>: </a:t>
            </a:r>
            <a:br>
              <a:rPr lang="en-GB" sz="3000" dirty="0" smtClean="0">
                <a:solidFill>
                  <a:srgbClr val="FFFF66"/>
                </a:solidFill>
                <a:latin typeface="Arial"/>
                <a:ea typeface="ＭＳ Ｐゴシック" charset="0"/>
                <a:cs typeface="Arial"/>
              </a:rPr>
            </a:br>
            <a:r>
              <a:rPr lang="en-GB" sz="3000" dirty="0" smtClean="0">
                <a:solidFill>
                  <a:srgbClr val="FFFF66"/>
                </a:solidFill>
                <a:latin typeface="Arial"/>
                <a:ea typeface="ＭＳ Ｐゴシック" charset="0"/>
                <a:cs typeface="Arial"/>
              </a:rPr>
              <a:t>BEV </a:t>
            </a:r>
            <a:r>
              <a:rPr lang="en-GB" sz="3000" dirty="0" smtClean="0">
                <a:solidFill>
                  <a:srgbClr val="FFFF66"/>
                </a:solidFill>
                <a:latin typeface="Arial" charset="0"/>
                <a:ea typeface="ＭＳ Ｐゴシック" charset="0"/>
                <a:cs typeface="Arial" charset="0"/>
              </a:rPr>
              <a:t>BEYOND PROGRESSION</a:t>
            </a:r>
            <a:br>
              <a:rPr lang="en-GB" sz="3000" dirty="0" smtClean="0">
                <a:solidFill>
                  <a:srgbClr val="FFFF66"/>
                </a:solidFill>
                <a:latin typeface="Arial" charset="0"/>
                <a:ea typeface="ＭＳ Ｐゴシック" charset="0"/>
                <a:cs typeface="Arial" charset="0"/>
              </a:rPr>
            </a:br>
            <a:r>
              <a:rPr lang="en-US" sz="1600" b="0" dirty="0" err="1">
                <a:solidFill>
                  <a:srgbClr val="FFFF66"/>
                </a:solidFill>
              </a:rPr>
              <a:t>Bennouna</a:t>
            </a:r>
            <a:r>
              <a:rPr lang="en-US" sz="1600" b="0" dirty="0">
                <a:solidFill>
                  <a:srgbClr val="FFFF66"/>
                </a:solidFill>
              </a:rPr>
              <a:t> J et al. </a:t>
            </a:r>
            <a:r>
              <a:rPr lang="en-US" sz="1600" b="0" i="1" dirty="0">
                <a:solidFill>
                  <a:srgbClr val="FFFF66"/>
                </a:solidFill>
              </a:rPr>
              <a:t>Lancet </a:t>
            </a:r>
            <a:r>
              <a:rPr lang="en-US" sz="1600" b="0" i="1" dirty="0" err="1">
                <a:solidFill>
                  <a:srgbClr val="FFFF66"/>
                </a:solidFill>
              </a:rPr>
              <a:t>Oncol</a:t>
            </a:r>
            <a:r>
              <a:rPr lang="en-US" sz="1600" b="0" dirty="0">
                <a:solidFill>
                  <a:srgbClr val="FFFF66"/>
                </a:solidFill>
              </a:rPr>
              <a:t>. 2013;14:29-37.</a:t>
            </a:r>
            <a:r>
              <a:rPr lang="en-US" sz="3200" dirty="0">
                <a:solidFill>
                  <a:srgbClr val="FFFF66"/>
                </a:solidFill>
              </a:rPr>
              <a:t/>
            </a:r>
            <a:br>
              <a:rPr lang="en-US" sz="3200" dirty="0">
                <a:solidFill>
                  <a:srgbClr val="FFFF66"/>
                </a:solidFill>
              </a:rPr>
            </a:br>
            <a:endParaRPr lang="en-GB" sz="3000" dirty="0">
              <a:solidFill>
                <a:srgbClr val="FFFF66"/>
              </a:solidFill>
              <a:latin typeface="Arial" charset="0"/>
              <a:ea typeface="ＭＳ Ｐゴシック" charset="0"/>
              <a:cs typeface="Arial" charset="0"/>
            </a:endParaRPr>
          </a:p>
        </p:txBody>
      </p:sp>
      <p:sp>
        <p:nvSpPr>
          <p:cNvPr id="10" name="Rectangle 9"/>
          <p:cNvSpPr/>
          <p:nvPr/>
        </p:nvSpPr>
        <p:spPr>
          <a:xfrm>
            <a:off x="762000" y="5943600"/>
            <a:ext cx="7239000" cy="6858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0066"/>
                </a:solidFill>
              </a:rPr>
              <a:t>PATIENTS: TOLERATED BEV, NOT PRIMARY RESISTANT</a:t>
            </a:r>
            <a:endParaRPr lang="en-US" sz="2000" b="1" dirty="0">
              <a:solidFill>
                <a:srgbClr val="000066"/>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921043539"/>
              </p:ext>
            </p:extLst>
          </p:nvPr>
        </p:nvGraphicFramePr>
        <p:xfrm>
          <a:off x="609600" y="2133600"/>
          <a:ext cx="7543800" cy="2133600"/>
        </p:xfrm>
        <a:graphic>
          <a:graphicData uri="http://schemas.openxmlformats.org/drawingml/2006/table">
            <a:tbl>
              <a:tblPr firstRow="1" bandRow="1">
                <a:tableStyleId>{5C22544A-7EE6-4342-B048-85BDC9FD1C3A}</a:tableStyleId>
              </a:tblPr>
              <a:tblGrid>
                <a:gridCol w="1828800"/>
                <a:gridCol w="1524000"/>
                <a:gridCol w="1447800"/>
                <a:gridCol w="1524000"/>
                <a:gridCol w="1219200"/>
              </a:tblGrid>
              <a:tr h="1066800">
                <a:tc>
                  <a:txBody>
                    <a:bodyPr/>
                    <a:lstStyle/>
                    <a:p>
                      <a:r>
                        <a:rPr lang="en-US" sz="1800" b="1" u="none" kern="1200" baseline="0" dirty="0" smtClean="0">
                          <a:solidFill>
                            <a:schemeClr val="lt1"/>
                          </a:solidFill>
                          <a:latin typeface="+mn-lt"/>
                          <a:ea typeface="+mn-ea"/>
                          <a:cs typeface="+mn-cs"/>
                        </a:rPr>
                        <a:t>Efficacy </a:t>
                      </a:r>
                      <a:endParaRPr lang="en-US" baseline="0" dirty="0"/>
                    </a:p>
                  </a:txBody>
                  <a:tcPr anchor="b"/>
                </a:tc>
                <a:tc>
                  <a:txBody>
                    <a:bodyPr/>
                    <a:lstStyle/>
                    <a:p>
                      <a:pPr algn="ctr"/>
                      <a:r>
                        <a:rPr lang="da-DK" sz="1800" b="1" u="none" kern="1200" baseline="0" dirty="0" smtClean="0">
                          <a:solidFill>
                            <a:schemeClr val="lt1"/>
                          </a:solidFill>
                          <a:latin typeface="+mn-lt"/>
                          <a:ea typeface="+mn-ea"/>
                          <a:cs typeface="+mn-cs"/>
                        </a:rPr>
                        <a:t>CT + </a:t>
                      </a:r>
                      <a:r>
                        <a:rPr lang="da-DK" sz="1800" b="1" u="none" kern="1200" baseline="0" dirty="0" err="1" smtClean="0">
                          <a:solidFill>
                            <a:schemeClr val="lt1"/>
                          </a:solidFill>
                          <a:latin typeface="+mn-lt"/>
                          <a:ea typeface="+mn-ea"/>
                          <a:cs typeface="+mn-cs"/>
                        </a:rPr>
                        <a:t>bev</a:t>
                      </a:r>
                      <a:r>
                        <a:rPr lang="da-DK" sz="1800" b="1" u="none" kern="1200" baseline="0" dirty="0" smtClean="0">
                          <a:solidFill>
                            <a:schemeClr val="lt1"/>
                          </a:solidFill>
                          <a:latin typeface="+mn-lt"/>
                          <a:ea typeface="+mn-ea"/>
                          <a:cs typeface="+mn-cs"/>
                        </a:rPr>
                        <a:t> </a:t>
                      </a:r>
                      <a:br>
                        <a:rPr lang="da-DK"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409)</a:t>
                      </a:r>
                      <a:endParaRPr lang="en-US" baseline="0" dirty="0"/>
                    </a:p>
                  </a:txBody>
                  <a:tcPr anchor="b"/>
                </a:tc>
                <a:tc>
                  <a:txBody>
                    <a:bodyPr/>
                    <a:lstStyle/>
                    <a:p>
                      <a:pPr algn="ctr"/>
                      <a:r>
                        <a:rPr lang="en-US" sz="1800" b="1" u="none" kern="1200" baseline="0" dirty="0" smtClean="0">
                          <a:solidFill>
                            <a:schemeClr val="lt1"/>
                          </a:solidFill>
                          <a:latin typeface="+mn-lt"/>
                          <a:ea typeface="+mn-ea"/>
                          <a:cs typeface="+mn-cs"/>
                        </a:rPr>
                        <a:t>CT</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410)</a:t>
                      </a:r>
                    </a:p>
                  </a:txBody>
                  <a:tcPr anchor="b"/>
                </a:tc>
                <a:tc>
                  <a:txBody>
                    <a:bodyPr/>
                    <a:lstStyle/>
                    <a:p>
                      <a:pPr algn="ctr"/>
                      <a:r>
                        <a:rPr lang="en-US" sz="1800" b="1" u="none" kern="1200" baseline="0" dirty="0" err="1" smtClean="0">
                          <a:solidFill>
                            <a:schemeClr val="lt1"/>
                          </a:solidFill>
                          <a:latin typeface="+mn-lt"/>
                          <a:ea typeface="+mn-ea"/>
                          <a:cs typeface="+mn-cs"/>
                        </a:rPr>
                        <a:t>Unstratified</a:t>
                      </a:r>
                      <a:r>
                        <a:rPr lang="en-US" sz="1800" b="1" u="none" kern="1200" baseline="0" dirty="0" smtClean="0">
                          <a:solidFill>
                            <a:schemeClr val="lt1"/>
                          </a:solidFill>
                          <a:latin typeface="+mn-lt"/>
                          <a:ea typeface="+mn-ea"/>
                          <a:cs typeface="+mn-cs"/>
                        </a:rPr>
                        <a:t> hazard ratio</a:t>
                      </a:r>
                      <a:endParaRPr lang="en-US" baseline="0" dirty="0"/>
                    </a:p>
                  </a:txBody>
                  <a:tcPr anchor="b"/>
                </a:tc>
                <a:tc>
                  <a:txBody>
                    <a:bodyPr/>
                    <a:lstStyle/>
                    <a:p>
                      <a:pPr algn="ctr"/>
                      <a:r>
                        <a:rPr lang="en-US" sz="1800" b="1" i="1" u="none" kern="1200" baseline="0" dirty="0" smtClean="0">
                          <a:solidFill>
                            <a:schemeClr val="lt1"/>
                          </a:solidFill>
                          <a:latin typeface="+mn-lt"/>
                          <a:ea typeface="+mn-ea"/>
                          <a:cs typeface="+mn-cs"/>
                        </a:rPr>
                        <a:t>p</a:t>
                      </a:r>
                      <a:r>
                        <a:rPr lang="en-US" sz="1800" b="1" u="none" kern="1200" baseline="0" dirty="0" smtClean="0">
                          <a:solidFill>
                            <a:schemeClr val="lt1"/>
                          </a:solidFill>
                          <a:latin typeface="+mn-lt"/>
                          <a:ea typeface="+mn-ea"/>
                          <a:cs typeface="+mn-cs"/>
                        </a:rPr>
                        <a:t>-value</a:t>
                      </a:r>
                      <a:endParaRPr lang="en-US" baseline="0" dirty="0"/>
                    </a:p>
                  </a:txBody>
                  <a:tcPr anchor="b"/>
                </a:tc>
              </a:tr>
              <a:tr h="1066800">
                <a:tc>
                  <a:txBody>
                    <a:bodyPr/>
                    <a:lstStyle/>
                    <a:p>
                      <a:r>
                        <a:rPr lang="en-US" sz="1800" u="none" kern="1200" baseline="0" dirty="0" smtClean="0">
                          <a:solidFill>
                            <a:schemeClr val="dk1"/>
                          </a:solidFill>
                          <a:latin typeface="+mn-lt"/>
                          <a:ea typeface="+mn-ea"/>
                          <a:cs typeface="+mn-cs"/>
                        </a:rPr>
                        <a:t>Median overall survival</a:t>
                      </a:r>
                      <a:endParaRPr lang="en-US" baseline="0" dirty="0"/>
                    </a:p>
                  </a:txBody>
                  <a:tcPr anchor="ctr"/>
                </a:tc>
                <a:tc>
                  <a:txBody>
                    <a:bodyPr/>
                    <a:lstStyle/>
                    <a:p>
                      <a:pPr algn="ctr"/>
                      <a:r>
                        <a:rPr lang="cs-CZ" sz="1800" u="none" kern="1200" baseline="0" dirty="0" smtClean="0">
                          <a:solidFill>
                            <a:schemeClr val="dk1"/>
                          </a:solidFill>
                          <a:latin typeface="+mn-lt"/>
                          <a:ea typeface="+mn-ea"/>
                          <a:cs typeface="+mn-cs"/>
                        </a:rPr>
                        <a:t>11.2 </a:t>
                      </a:r>
                      <a:r>
                        <a:rPr lang="cs-CZ" sz="1800" u="none" kern="1200" baseline="0" dirty="0" err="1" smtClean="0">
                          <a:solidFill>
                            <a:schemeClr val="dk1"/>
                          </a:solidFill>
                          <a:latin typeface="+mn-lt"/>
                          <a:ea typeface="+mn-ea"/>
                          <a:cs typeface="+mn-cs"/>
                        </a:rPr>
                        <a:t>mo</a:t>
                      </a:r>
                      <a:r>
                        <a:rPr lang="cs-CZ" sz="1800" u="none" kern="1200" baseline="0" dirty="0" smtClean="0">
                          <a:solidFill>
                            <a:schemeClr val="dk1"/>
                          </a:solidFill>
                          <a:latin typeface="+mn-lt"/>
                          <a:ea typeface="+mn-ea"/>
                          <a:cs typeface="+mn-cs"/>
                        </a:rPr>
                        <a:t> </a:t>
                      </a:r>
                      <a:endParaRPr lang="en-US" baseline="0" dirty="0"/>
                    </a:p>
                  </a:txBody>
                  <a:tcPr anchor="ctr"/>
                </a:tc>
                <a:tc>
                  <a:txBody>
                    <a:bodyPr/>
                    <a:lstStyle/>
                    <a:p>
                      <a:pPr algn="ctr"/>
                      <a:r>
                        <a:rPr lang="cs-CZ" sz="1800" u="none" kern="1200" baseline="0" dirty="0" smtClean="0">
                          <a:solidFill>
                            <a:schemeClr val="dk1"/>
                          </a:solidFill>
                          <a:latin typeface="+mn-lt"/>
                          <a:ea typeface="+mn-ea"/>
                          <a:cs typeface="+mn-cs"/>
                        </a:rPr>
                        <a:t>9.8 </a:t>
                      </a:r>
                      <a:r>
                        <a:rPr lang="cs-CZ" sz="1800" u="none" kern="1200" baseline="0" dirty="0" err="1" smtClean="0">
                          <a:solidFill>
                            <a:schemeClr val="dk1"/>
                          </a:solidFill>
                          <a:latin typeface="+mn-lt"/>
                          <a:ea typeface="+mn-ea"/>
                          <a:cs typeface="+mn-cs"/>
                        </a:rPr>
                        <a:t>mo</a:t>
                      </a:r>
                      <a:r>
                        <a:rPr lang="cs-CZ" sz="1800" u="none" kern="1200" baseline="0" dirty="0" smtClean="0">
                          <a:solidFill>
                            <a:schemeClr val="dk1"/>
                          </a:solidFill>
                          <a:latin typeface="+mn-lt"/>
                          <a:ea typeface="+mn-ea"/>
                          <a:cs typeface="+mn-cs"/>
                        </a:rPr>
                        <a:t>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0.81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0.0062</a:t>
                      </a:r>
                      <a:endParaRPr lang="en-US" baseline="0" dirty="0"/>
                    </a:p>
                  </a:txBody>
                  <a:tcPr anchor="ctr"/>
                </a:tc>
              </a:tr>
            </a:tbl>
          </a:graphicData>
        </a:graphic>
      </p:graphicFrame>
    </p:spTree>
    <p:extLst>
      <p:ext uri="{BB962C8B-B14F-4D97-AF65-F5344CB8AC3E}">
        <p14:creationId xmlns:p14="http://schemas.microsoft.com/office/powerpoint/2010/main" val="33832513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0" y="107950"/>
            <a:ext cx="9144000" cy="685800"/>
          </a:xfrm>
        </p:spPr>
        <p:txBody>
          <a:bodyPr/>
          <a:lstStyle/>
          <a:p>
            <a:pPr eaLnBrk="1" hangingPunct="1"/>
            <a:r>
              <a:rPr lang="en-US" sz="3200" dirty="0" smtClean="0"/>
              <a:t>VELOUR:  ZIV-AFLIBERCEPT</a:t>
            </a:r>
          </a:p>
        </p:txBody>
      </p:sp>
      <p:grpSp>
        <p:nvGrpSpPr>
          <p:cNvPr id="16389" name="Group 20"/>
          <p:cNvGrpSpPr>
            <a:grpSpLocks/>
          </p:cNvGrpSpPr>
          <p:nvPr/>
        </p:nvGrpSpPr>
        <p:grpSpPr bwMode="auto">
          <a:xfrm>
            <a:off x="165100" y="1228725"/>
            <a:ext cx="8837613" cy="3565525"/>
            <a:chOff x="228600" y="1366838"/>
            <a:chExt cx="8837202" cy="3565525"/>
          </a:xfrm>
        </p:grpSpPr>
        <p:sp>
          <p:nvSpPr>
            <p:cNvPr id="95257" name="AutoShape 25"/>
            <p:cNvSpPr>
              <a:spLocks noChangeArrowheads="1"/>
            </p:cNvSpPr>
            <p:nvPr/>
          </p:nvSpPr>
          <p:spPr bwMode="auto">
            <a:xfrm>
              <a:off x="228600" y="2586038"/>
              <a:ext cx="2971662" cy="762000"/>
            </a:xfrm>
            <a:prstGeom prst="roundRect">
              <a:avLst>
                <a:gd name="adj" fmla="val 16667"/>
              </a:avLst>
            </a:prstGeom>
            <a:solidFill>
              <a:schemeClr val="accent6">
                <a:lumMod val="60000"/>
                <a:lumOff val="40000"/>
              </a:schemeClr>
            </a:solidFill>
            <a:ln w="9525">
              <a:solidFill>
                <a:srgbClr val="1F60A9"/>
              </a:solidFill>
              <a:round/>
              <a:headEnd/>
              <a:tailEnd/>
            </a:ln>
            <a:effectLst/>
          </p:spPr>
          <p:txBody>
            <a:bodyPr lIns="91430" tIns="45716" rIns="91430" bIns="45716" anchor="ctr"/>
            <a:lstStyle/>
            <a:p>
              <a:pPr algn="ctr" defTabSz="912813" eaLnBrk="0" hangingPunct="0">
                <a:spcBef>
                  <a:spcPct val="50000"/>
                </a:spcBef>
                <a:defRPr/>
              </a:pPr>
              <a:r>
                <a:rPr lang="en-US" dirty="0">
                  <a:solidFill>
                    <a:srgbClr val="000000"/>
                  </a:solidFill>
                  <a:latin typeface="Arial" charset="0"/>
                  <a:ea typeface="+mn-ea"/>
                  <a:cs typeface="Arial" charset="0"/>
                </a:rPr>
                <a:t>Metastatic </a:t>
              </a:r>
              <a:r>
                <a:rPr lang="en-US" dirty="0" smtClean="0">
                  <a:solidFill>
                    <a:srgbClr val="000000"/>
                  </a:solidFill>
                  <a:latin typeface="Arial" charset="0"/>
                  <a:ea typeface="+mn-ea"/>
                  <a:cs typeface="Arial" charset="0"/>
                </a:rPr>
                <a:t>CRC</a:t>
              </a:r>
            </a:p>
            <a:p>
              <a:pPr algn="ctr" defTabSz="912813" eaLnBrk="0" hangingPunct="0">
                <a:spcBef>
                  <a:spcPct val="50000"/>
                </a:spcBef>
                <a:defRPr/>
              </a:pPr>
              <a:r>
                <a:rPr lang="en-US" dirty="0" smtClean="0">
                  <a:solidFill>
                    <a:srgbClr val="000000"/>
                  </a:solidFill>
                  <a:ea typeface="+mn-ea"/>
                </a:rPr>
                <a:t>PD on OXALIPLATIN</a:t>
              </a:r>
              <a:endParaRPr lang="en-US" dirty="0">
                <a:solidFill>
                  <a:srgbClr val="000000"/>
                </a:solidFill>
                <a:latin typeface="Arial" charset="0"/>
                <a:ea typeface="+mn-ea"/>
                <a:cs typeface="Arial" charset="0"/>
              </a:endParaRPr>
            </a:p>
          </p:txBody>
        </p:sp>
        <p:sp>
          <p:nvSpPr>
            <p:cNvPr id="95258" name="AutoShape 26"/>
            <p:cNvSpPr>
              <a:spLocks noChangeArrowheads="1"/>
            </p:cNvSpPr>
            <p:nvPr/>
          </p:nvSpPr>
          <p:spPr bwMode="auto">
            <a:xfrm rot="5312891">
              <a:off x="3302645" y="2864652"/>
              <a:ext cx="233363" cy="285737"/>
            </a:xfrm>
            <a:prstGeom prst="triangle">
              <a:avLst>
                <a:gd name="adj" fmla="val 50000"/>
              </a:avLst>
            </a:prstGeom>
            <a:solidFill>
              <a:srgbClr val="92D050"/>
            </a:solidFill>
            <a:ln w="9525">
              <a:solidFill>
                <a:srgbClr val="1F60A9"/>
              </a:solidFill>
              <a:miter lim="800000"/>
              <a:headEnd/>
              <a:tailEnd/>
            </a:ln>
            <a:effectLst>
              <a:outerShdw blurRad="63500" dist="64758" dir="678596" algn="ctr" rotWithShape="0">
                <a:schemeClr val="bg2">
                  <a:alpha val="74998"/>
                </a:schemeClr>
              </a:outerShdw>
            </a:effectLst>
          </p:spPr>
          <p:txBody>
            <a:bodyPr wrap="none" anchor="ctr"/>
            <a:lstStyle/>
            <a:p>
              <a:pPr>
                <a:defRPr/>
              </a:pPr>
              <a:endParaRPr lang="en-US" dirty="0">
                <a:latin typeface="Times New Roman" charset="0"/>
                <a:ea typeface="+mn-ea"/>
              </a:endParaRPr>
            </a:p>
          </p:txBody>
        </p:sp>
        <p:sp>
          <p:nvSpPr>
            <p:cNvPr id="16392" name="Text Box 27"/>
            <p:cNvSpPr txBox="1">
              <a:spLocks noChangeArrowheads="1"/>
            </p:cNvSpPr>
            <p:nvPr/>
          </p:nvSpPr>
          <p:spPr bwMode="auto">
            <a:xfrm>
              <a:off x="3657600" y="1467293"/>
              <a:ext cx="404813" cy="3264251"/>
            </a:xfrm>
            <a:prstGeom prst="rect">
              <a:avLst/>
            </a:prstGeom>
            <a:solidFill>
              <a:schemeClr val="accent2"/>
            </a:solidFill>
            <a:ln w="9525">
              <a:noFill/>
              <a:miter lim="800000"/>
              <a:headEnd/>
              <a:tailEnd/>
            </a:ln>
          </p:spPr>
          <p:txBody>
            <a:bodyPr lIns="91430" tIns="45716" rIns="91430" bIns="45716" anchor="ctr"/>
            <a:lstStyle/>
            <a:p>
              <a:pPr algn="ctr" defTabSz="912813" eaLnBrk="0" hangingPunct="0">
                <a:lnSpc>
                  <a:spcPct val="70000"/>
                </a:lnSpc>
                <a:spcBef>
                  <a:spcPct val="50000"/>
                </a:spcBef>
              </a:pPr>
              <a:r>
                <a:rPr lang="en-US" sz="2000">
                  <a:solidFill>
                    <a:srgbClr val="ECDC0C"/>
                  </a:solidFill>
                  <a:latin typeface="Arial" charset="0"/>
                </a:rPr>
                <a:t>R</a:t>
              </a:r>
            </a:p>
            <a:p>
              <a:pPr algn="ctr" defTabSz="912813" eaLnBrk="0" hangingPunct="0">
                <a:lnSpc>
                  <a:spcPct val="70000"/>
                </a:lnSpc>
                <a:spcBef>
                  <a:spcPct val="50000"/>
                </a:spcBef>
              </a:pPr>
              <a:r>
                <a:rPr lang="en-US" sz="2000">
                  <a:solidFill>
                    <a:srgbClr val="ECDC0C"/>
                  </a:solidFill>
                  <a:latin typeface="Arial" charset="0"/>
                </a:rPr>
                <a:t>A</a:t>
              </a:r>
            </a:p>
            <a:p>
              <a:pPr algn="ctr" defTabSz="912813" eaLnBrk="0" hangingPunct="0">
                <a:lnSpc>
                  <a:spcPct val="70000"/>
                </a:lnSpc>
                <a:spcBef>
                  <a:spcPct val="50000"/>
                </a:spcBef>
              </a:pPr>
              <a:r>
                <a:rPr lang="en-US" sz="2000">
                  <a:solidFill>
                    <a:srgbClr val="ECDC0C"/>
                  </a:solidFill>
                  <a:latin typeface="Arial" charset="0"/>
                </a:rPr>
                <a:t>N</a:t>
              </a:r>
            </a:p>
            <a:p>
              <a:pPr algn="ctr" defTabSz="912813" eaLnBrk="0" hangingPunct="0">
                <a:lnSpc>
                  <a:spcPct val="70000"/>
                </a:lnSpc>
                <a:spcBef>
                  <a:spcPct val="50000"/>
                </a:spcBef>
              </a:pPr>
              <a:r>
                <a:rPr lang="en-US" sz="2000">
                  <a:solidFill>
                    <a:srgbClr val="ECDC0C"/>
                  </a:solidFill>
                  <a:latin typeface="Arial" charset="0"/>
                </a:rPr>
                <a:t>D</a:t>
              </a:r>
            </a:p>
            <a:p>
              <a:pPr algn="ctr" defTabSz="912813" eaLnBrk="0" hangingPunct="0">
                <a:lnSpc>
                  <a:spcPct val="70000"/>
                </a:lnSpc>
                <a:spcBef>
                  <a:spcPct val="50000"/>
                </a:spcBef>
              </a:pPr>
              <a:r>
                <a:rPr lang="en-US" sz="2000">
                  <a:solidFill>
                    <a:srgbClr val="ECDC0C"/>
                  </a:solidFill>
                  <a:latin typeface="Arial" charset="0"/>
                </a:rPr>
                <a:t>O</a:t>
              </a:r>
            </a:p>
            <a:p>
              <a:pPr algn="ctr" defTabSz="912813" eaLnBrk="0" hangingPunct="0">
                <a:lnSpc>
                  <a:spcPct val="70000"/>
                </a:lnSpc>
                <a:spcBef>
                  <a:spcPct val="50000"/>
                </a:spcBef>
              </a:pPr>
              <a:r>
                <a:rPr lang="en-US" sz="2000">
                  <a:solidFill>
                    <a:srgbClr val="ECDC0C"/>
                  </a:solidFill>
                  <a:latin typeface="Arial" charset="0"/>
                </a:rPr>
                <a:t>M</a:t>
              </a:r>
            </a:p>
            <a:p>
              <a:pPr algn="ctr" defTabSz="912813" eaLnBrk="0" hangingPunct="0">
                <a:lnSpc>
                  <a:spcPct val="70000"/>
                </a:lnSpc>
                <a:spcBef>
                  <a:spcPct val="50000"/>
                </a:spcBef>
              </a:pPr>
              <a:r>
                <a:rPr lang="en-US" sz="2000">
                  <a:solidFill>
                    <a:srgbClr val="ECDC0C"/>
                  </a:solidFill>
                  <a:latin typeface="Arial" charset="0"/>
                </a:rPr>
                <a:t>I</a:t>
              </a:r>
            </a:p>
            <a:p>
              <a:pPr algn="ctr" defTabSz="912813" eaLnBrk="0" hangingPunct="0">
                <a:lnSpc>
                  <a:spcPct val="70000"/>
                </a:lnSpc>
                <a:spcBef>
                  <a:spcPct val="50000"/>
                </a:spcBef>
              </a:pPr>
              <a:r>
                <a:rPr lang="en-US" sz="2000">
                  <a:solidFill>
                    <a:srgbClr val="ECDC0C"/>
                  </a:solidFill>
                  <a:latin typeface="Arial" charset="0"/>
                </a:rPr>
                <a:t>Z</a:t>
              </a:r>
            </a:p>
            <a:p>
              <a:pPr algn="ctr" defTabSz="912813" eaLnBrk="0" hangingPunct="0">
                <a:lnSpc>
                  <a:spcPct val="70000"/>
                </a:lnSpc>
                <a:spcBef>
                  <a:spcPct val="50000"/>
                </a:spcBef>
              </a:pPr>
              <a:r>
                <a:rPr lang="en-US" sz="2000">
                  <a:solidFill>
                    <a:srgbClr val="ECDC0C"/>
                  </a:solidFill>
                  <a:latin typeface="Arial" charset="0"/>
                </a:rPr>
                <a:t>E</a:t>
              </a:r>
            </a:p>
          </p:txBody>
        </p:sp>
        <p:sp>
          <p:nvSpPr>
            <p:cNvPr id="16393" name="AutoShape 28"/>
            <p:cNvSpPr>
              <a:spLocks noChangeArrowheads="1"/>
            </p:cNvSpPr>
            <p:nvPr/>
          </p:nvSpPr>
          <p:spPr bwMode="auto">
            <a:xfrm rot="5312891">
              <a:off x="4163219" y="1775619"/>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p>
          </p:txBody>
        </p:sp>
        <p:sp>
          <p:nvSpPr>
            <p:cNvPr id="95261" name="AutoShape 29"/>
            <p:cNvSpPr>
              <a:spLocks noChangeArrowheads="1"/>
            </p:cNvSpPr>
            <p:nvPr/>
          </p:nvSpPr>
          <p:spPr bwMode="auto">
            <a:xfrm>
              <a:off x="4800387" y="1366838"/>
              <a:ext cx="4190805" cy="1143000"/>
            </a:xfrm>
            <a:prstGeom prst="roundRect">
              <a:avLst>
                <a:gd name="adj" fmla="val 16667"/>
              </a:avLst>
            </a:prstGeom>
            <a:solidFill>
              <a:schemeClr val="accent2"/>
            </a:solidFill>
            <a:ln w="9525">
              <a:solidFill>
                <a:srgbClr val="CCEC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eaLnBrk="0" hangingPunct="0">
                <a:defRPr/>
              </a:pPr>
              <a:r>
                <a:rPr lang="en-US" dirty="0" smtClean="0">
                  <a:solidFill>
                    <a:srgbClr val="000000"/>
                  </a:solidFill>
                  <a:latin typeface="Arial" charset="0"/>
                </a:rPr>
                <a:t>ZIV- </a:t>
              </a:r>
              <a:r>
                <a:rPr lang="en-US" dirty="0" err="1" smtClean="0">
                  <a:solidFill>
                    <a:srgbClr val="000000"/>
                  </a:solidFill>
                  <a:latin typeface="Arial" charset="0"/>
                </a:rPr>
                <a:t>Aflibercept</a:t>
              </a:r>
              <a:r>
                <a:rPr lang="en-US" dirty="0" smtClean="0">
                  <a:solidFill>
                    <a:srgbClr val="000000"/>
                  </a:solidFill>
                  <a:latin typeface="Arial" charset="0"/>
                </a:rPr>
                <a:t> </a:t>
              </a:r>
              <a:r>
                <a:rPr lang="en-US" dirty="0">
                  <a:solidFill>
                    <a:srgbClr val="000000"/>
                  </a:solidFill>
                  <a:latin typeface="Arial" charset="0"/>
                </a:rPr>
                <a:t>4 mg/kg IV, day 1 </a:t>
              </a:r>
              <a:r>
                <a:rPr lang="fr-FR" dirty="0">
                  <a:solidFill>
                    <a:srgbClr val="000000"/>
                  </a:solidFill>
                  <a:latin typeface="Arial" charset="0"/>
                </a:rPr>
                <a:t/>
              </a:r>
              <a:br>
                <a:rPr lang="fr-FR" dirty="0">
                  <a:solidFill>
                    <a:srgbClr val="000000"/>
                  </a:solidFill>
                  <a:latin typeface="Arial" charset="0"/>
                </a:rPr>
              </a:br>
              <a:r>
                <a:rPr lang="fr-FR" dirty="0">
                  <a:solidFill>
                    <a:srgbClr val="000000"/>
                  </a:solidFill>
                  <a:latin typeface="Arial" charset="0"/>
                </a:rPr>
                <a:t>+ FOLFIRI </a:t>
              </a:r>
            </a:p>
            <a:p>
              <a:pPr algn="ctr" defTabSz="912813" eaLnBrk="0" hangingPunct="0">
                <a:defRPr/>
              </a:pPr>
              <a:r>
                <a:rPr lang="fr-FR" dirty="0">
                  <a:solidFill>
                    <a:srgbClr val="000000"/>
                  </a:solidFill>
                  <a:latin typeface="Arial" charset="0"/>
                </a:rPr>
                <a:t>q2 </a:t>
              </a:r>
              <a:r>
                <a:rPr lang="fr-FR" dirty="0" err="1">
                  <a:solidFill>
                    <a:srgbClr val="000000"/>
                  </a:solidFill>
                  <a:latin typeface="Arial" charset="0"/>
                </a:rPr>
                <a:t>weeks</a:t>
              </a:r>
              <a:endParaRPr lang="en-US" dirty="0">
                <a:solidFill>
                  <a:srgbClr val="000000"/>
                </a:solidFill>
                <a:latin typeface="Arial" charset="0"/>
              </a:endParaRPr>
            </a:p>
          </p:txBody>
        </p:sp>
        <p:sp>
          <p:nvSpPr>
            <p:cNvPr id="95262" name="AutoShape 30"/>
            <p:cNvSpPr>
              <a:spLocks noChangeArrowheads="1"/>
            </p:cNvSpPr>
            <p:nvPr/>
          </p:nvSpPr>
          <p:spPr bwMode="auto">
            <a:xfrm>
              <a:off x="4859123" y="3789363"/>
              <a:ext cx="4206679" cy="1143000"/>
            </a:xfrm>
            <a:prstGeom prst="roundRect">
              <a:avLst>
                <a:gd name="adj" fmla="val 16667"/>
              </a:avLst>
            </a:prstGeom>
            <a:solidFill>
              <a:schemeClr val="accent2"/>
            </a:solidFill>
            <a:ln w="9525">
              <a:solidFill>
                <a:srgbClr val="FFFF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eaLnBrk="0" hangingPunct="0">
                <a:defRPr/>
              </a:pPr>
              <a:r>
                <a:rPr lang="en-US" dirty="0">
                  <a:solidFill>
                    <a:srgbClr val="000000"/>
                  </a:solidFill>
                  <a:latin typeface="Arial" charset="0"/>
                </a:rPr>
                <a:t>Placebo IV, day 1</a:t>
              </a:r>
            </a:p>
            <a:p>
              <a:pPr algn="ctr" defTabSz="912813" eaLnBrk="0" hangingPunct="0">
                <a:defRPr/>
              </a:pPr>
              <a:r>
                <a:rPr lang="en-US" dirty="0">
                  <a:solidFill>
                    <a:srgbClr val="000000"/>
                  </a:solidFill>
                  <a:latin typeface="Arial" charset="0"/>
                </a:rPr>
                <a:t>+ FOLFIRI</a:t>
              </a:r>
            </a:p>
            <a:p>
              <a:pPr algn="ctr" defTabSz="912813" eaLnBrk="0" hangingPunct="0">
                <a:defRPr/>
              </a:pPr>
              <a:r>
                <a:rPr lang="fr-FR" dirty="0">
                  <a:solidFill>
                    <a:srgbClr val="000000"/>
                  </a:solidFill>
                  <a:latin typeface="Arial" charset="0"/>
                </a:rPr>
                <a:t>q2 </a:t>
              </a:r>
              <a:r>
                <a:rPr lang="fr-FR" dirty="0" err="1">
                  <a:solidFill>
                    <a:srgbClr val="000000"/>
                  </a:solidFill>
                  <a:latin typeface="Arial" charset="0"/>
                </a:rPr>
                <a:t>weeks</a:t>
              </a:r>
              <a:endParaRPr lang="en-US" dirty="0">
                <a:solidFill>
                  <a:srgbClr val="000000"/>
                </a:solidFill>
                <a:latin typeface="Arial" charset="0"/>
              </a:endParaRPr>
            </a:p>
          </p:txBody>
        </p:sp>
        <p:sp>
          <p:nvSpPr>
            <p:cNvPr id="16396" name="Text Box 31"/>
            <p:cNvSpPr txBox="1">
              <a:spLocks noChangeArrowheads="1"/>
            </p:cNvSpPr>
            <p:nvPr/>
          </p:nvSpPr>
          <p:spPr bwMode="auto">
            <a:xfrm>
              <a:off x="4267200" y="2814638"/>
              <a:ext cx="812800" cy="457200"/>
            </a:xfrm>
            <a:prstGeom prst="rect">
              <a:avLst/>
            </a:prstGeom>
            <a:noFill/>
            <a:ln w="9525">
              <a:noFill/>
              <a:miter lim="800000"/>
              <a:headEnd/>
              <a:tailEnd/>
            </a:ln>
          </p:spPr>
          <p:txBody>
            <a:bodyPr lIns="91430" tIns="45716" rIns="91430" bIns="45716">
              <a:spAutoFit/>
            </a:bodyPr>
            <a:lstStyle/>
            <a:p>
              <a:pPr defTabSz="912813" eaLnBrk="0" hangingPunct="0"/>
              <a:r>
                <a:rPr lang="en-US">
                  <a:solidFill>
                    <a:srgbClr val="FFFFFF"/>
                  </a:solidFill>
                  <a:latin typeface="Arial" charset="0"/>
                </a:rPr>
                <a:t>1:1</a:t>
              </a:r>
            </a:p>
          </p:txBody>
        </p:sp>
        <p:sp>
          <p:nvSpPr>
            <p:cNvPr id="16397" name="Text Box 32"/>
            <p:cNvSpPr txBox="1">
              <a:spLocks noChangeArrowheads="1"/>
            </p:cNvSpPr>
            <p:nvPr/>
          </p:nvSpPr>
          <p:spPr bwMode="auto">
            <a:xfrm>
              <a:off x="5651500" y="2875922"/>
              <a:ext cx="2146299" cy="646323"/>
            </a:xfrm>
            <a:prstGeom prst="rect">
              <a:avLst/>
            </a:prstGeom>
            <a:noFill/>
            <a:ln w="9525">
              <a:noFill/>
              <a:miter lim="800000"/>
              <a:headEnd/>
              <a:tailEnd/>
            </a:ln>
          </p:spPr>
          <p:txBody>
            <a:bodyPr lIns="91430" tIns="45716" rIns="91430" bIns="45716">
              <a:spAutoFit/>
            </a:bodyPr>
            <a:lstStyle/>
            <a:p>
              <a:pPr algn="ctr" defTabSz="912813" eaLnBrk="0" hangingPunct="0">
                <a:lnSpc>
                  <a:spcPct val="90000"/>
                </a:lnSpc>
              </a:pPr>
              <a:r>
                <a:rPr lang="en-US" sz="2000">
                  <a:solidFill>
                    <a:srgbClr val="FFFFFF"/>
                  </a:solidFill>
                  <a:latin typeface="Arial" charset="0"/>
                </a:rPr>
                <a:t>Disease Progression</a:t>
              </a:r>
            </a:p>
          </p:txBody>
        </p:sp>
        <p:sp>
          <p:nvSpPr>
            <p:cNvPr id="16398" name="AutoShape 33"/>
            <p:cNvSpPr>
              <a:spLocks noChangeArrowheads="1"/>
            </p:cNvSpPr>
            <p:nvPr/>
          </p:nvSpPr>
          <p:spPr bwMode="auto">
            <a:xfrm>
              <a:off x="6588125" y="3424238"/>
              <a:ext cx="406400" cy="304800"/>
            </a:xfrm>
            <a:prstGeom prst="upArrow">
              <a:avLst>
                <a:gd name="adj1" fmla="val 50000"/>
                <a:gd name="adj2" fmla="val 25000"/>
              </a:avLst>
            </a:prstGeom>
            <a:solidFill>
              <a:srgbClr val="FFFF00"/>
            </a:solidFill>
            <a:ln w="9525">
              <a:noFill/>
              <a:miter lim="800000"/>
              <a:headEnd/>
              <a:tailEnd/>
            </a:ln>
          </p:spPr>
          <p:txBody>
            <a:bodyPr wrap="none" anchor="ctr"/>
            <a:lstStyle/>
            <a:p>
              <a:endParaRPr lang="fr-FR"/>
            </a:p>
          </p:txBody>
        </p:sp>
        <p:sp>
          <p:nvSpPr>
            <p:cNvPr id="16399" name="AutoShape 34"/>
            <p:cNvSpPr>
              <a:spLocks noChangeArrowheads="1"/>
            </p:cNvSpPr>
            <p:nvPr/>
          </p:nvSpPr>
          <p:spPr bwMode="auto">
            <a:xfrm>
              <a:off x="7620000" y="3036888"/>
              <a:ext cx="495300"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6400" name="Text Box 35"/>
            <p:cNvSpPr txBox="1">
              <a:spLocks noChangeArrowheads="1"/>
            </p:cNvSpPr>
            <p:nvPr/>
          </p:nvSpPr>
          <p:spPr bwMode="auto">
            <a:xfrm>
              <a:off x="8000999" y="2983873"/>
              <a:ext cx="990601" cy="400101"/>
            </a:xfrm>
            <a:prstGeom prst="rect">
              <a:avLst/>
            </a:prstGeom>
            <a:noFill/>
            <a:ln w="9525">
              <a:noFill/>
              <a:miter lim="800000"/>
              <a:headEnd/>
              <a:tailEnd/>
            </a:ln>
          </p:spPr>
          <p:txBody>
            <a:bodyPr lIns="91430" tIns="45716" rIns="91430" bIns="45716">
              <a:spAutoFit/>
            </a:bodyPr>
            <a:lstStyle/>
            <a:p>
              <a:pPr algn="ctr" defTabSz="912813" eaLnBrk="0" hangingPunct="0"/>
              <a:r>
                <a:rPr lang="en-US" sz="2000">
                  <a:solidFill>
                    <a:srgbClr val="FFFFFF"/>
                  </a:solidFill>
                  <a:latin typeface="Arial" charset="0"/>
                </a:rPr>
                <a:t>Death</a:t>
              </a:r>
            </a:p>
          </p:txBody>
        </p:sp>
        <p:sp>
          <p:nvSpPr>
            <p:cNvPr id="16401" name="AutoShape 36"/>
            <p:cNvSpPr>
              <a:spLocks noChangeArrowheads="1"/>
            </p:cNvSpPr>
            <p:nvPr/>
          </p:nvSpPr>
          <p:spPr bwMode="auto">
            <a:xfrm flipH="1" flipV="1">
              <a:off x="6578600" y="2665413"/>
              <a:ext cx="381000" cy="304800"/>
            </a:xfrm>
            <a:prstGeom prst="upArrow">
              <a:avLst>
                <a:gd name="adj1" fmla="val 50000"/>
                <a:gd name="adj2" fmla="val 25000"/>
              </a:avLst>
            </a:prstGeom>
            <a:solidFill>
              <a:srgbClr val="FFFF00"/>
            </a:solidFill>
            <a:ln w="9525">
              <a:solidFill>
                <a:srgbClr val="1F60A9"/>
              </a:solidFill>
              <a:miter lim="800000"/>
              <a:headEnd/>
              <a:tailEnd/>
            </a:ln>
          </p:spPr>
          <p:txBody>
            <a:bodyPr wrap="none" anchor="ctr"/>
            <a:lstStyle/>
            <a:p>
              <a:endParaRPr lang="fr-FR"/>
            </a:p>
          </p:txBody>
        </p:sp>
        <p:sp>
          <p:nvSpPr>
            <p:cNvPr id="95269" name="Text Box 37"/>
            <p:cNvSpPr txBox="1">
              <a:spLocks noChangeArrowheads="1"/>
            </p:cNvSpPr>
            <p:nvPr/>
          </p:nvSpPr>
          <p:spPr bwMode="auto">
            <a:xfrm>
              <a:off x="4038423" y="2128838"/>
              <a:ext cx="914357" cy="400050"/>
            </a:xfrm>
            <a:prstGeom prst="rect">
              <a:avLst/>
            </a:prstGeom>
            <a:noFill/>
            <a:ln>
              <a:noFill/>
            </a:ln>
            <a:effectLst/>
            <a:extLst/>
          </p:spPr>
          <p:txBody>
            <a:bodyPr>
              <a:spAutoFit/>
            </a:bodyPr>
            <a:lstStyle/>
            <a:p>
              <a:pPr eaLnBrk="0" hangingPunct="0">
                <a:defRPr/>
              </a:pPr>
              <a:r>
                <a:rPr lang="fr-FR" sz="1600" dirty="0">
                  <a:effectLst>
                    <a:outerShdw blurRad="38100" dist="38100" dir="2700000" algn="tl">
                      <a:srgbClr val="FFFFFF"/>
                    </a:outerShdw>
                  </a:effectLst>
                  <a:latin typeface="Arial Unicode MS" pitchFamily="34" charset="-128"/>
                  <a:ea typeface="+mn-ea"/>
                </a:rPr>
                <a:t> </a:t>
              </a:r>
              <a:r>
                <a:rPr lang="fr-FR" sz="2000" dirty="0">
                  <a:solidFill>
                    <a:srgbClr val="FFFFFF"/>
                  </a:solidFill>
                  <a:effectLst>
                    <a:outerShdw blurRad="38100" dist="38100" dir="2700000" algn="tl">
                      <a:srgbClr val="000000"/>
                    </a:outerShdw>
                  </a:effectLst>
                  <a:latin typeface="Arial Unicode MS" pitchFamily="34" charset="-128"/>
                  <a:ea typeface="+mn-ea"/>
                </a:rPr>
                <a:t>600</a:t>
              </a:r>
              <a:r>
                <a:rPr lang="fr-FR" sz="2000" dirty="0">
                  <a:effectLst>
                    <a:outerShdw blurRad="38100" dist="38100" dir="2700000" algn="tl">
                      <a:srgbClr val="FFFFFF"/>
                    </a:outerShdw>
                  </a:effectLst>
                  <a:latin typeface="Arial Unicode MS" pitchFamily="34" charset="-128"/>
                  <a:ea typeface="+mn-ea"/>
                </a:rPr>
                <a:t> </a:t>
              </a:r>
            </a:p>
          </p:txBody>
        </p:sp>
        <p:sp>
          <p:nvSpPr>
            <p:cNvPr id="95270" name="Text Box 38"/>
            <p:cNvSpPr txBox="1">
              <a:spLocks noChangeArrowheads="1"/>
            </p:cNvSpPr>
            <p:nvPr/>
          </p:nvSpPr>
          <p:spPr bwMode="auto">
            <a:xfrm>
              <a:off x="4114619" y="3805238"/>
              <a:ext cx="685768" cy="400050"/>
            </a:xfrm>
            <a:prstGeom prst="rect">
              <a:avLst/>
            </a:prstGeom>
            <a:noFill/>
            <a:ln>
              <a:noFill/>
            </a:ln>
            <a:effectLst/>
            <a:extLst/>
          </p:spPr>
          <p:txBody>
            <a:bodyPr>
              <a:spAutoFit/>
            </a:bodyPr>
            <a:lstStyle/>
            <a:p>
              <a:pPr eaLnBrk="0" hangingPunct="0">
                <a:defRPr/>
              </a:pPr>
              <a:r>
                <a:rPr lang="fr-FR" sz="2000" dirty="0">
                  <a:solidFill>
                    <a:srgbClr val="FFFFFF"/>
                  </a:solidFill>
                  <a:effectLst>
                    <a:outerShdw blurRad="38100" dist="38100" dir="2700000" algn="tl">
                      <a:srgbClr val="000000"/>
                    </a:outerShdw>
                  </a:effectLst>
                  <a:latin typeface="Arial Unicode MS" pitchFamily="34" charset="-128"/>
                  <a:ea typeface="+mn-ea"/>
                </a:rPr>
                <a:t>600</a:t>
              </a:r>
            </a:p>
          </p:txBody>
        </p:sp>
        <p:sp>
          <p:nvSpPr>
            <p:cNvPr id="95271" name="Text Box 39"/>
            <p:cNvSpPr txBox="1">
              <a:spLocks noChangeArrowheads="1"/>
            </p:cNvSpPr>
            <p:nvPr/>
          </p:nvSpPr>
          <p:spPr bwMode="auto">
            <a:xfrm>
              <a:off x="379406" y="3500438"/>
              <a:ext cx="2870067" cy="1230313"/>
            </a:xfrm>
            <a:prstGeom prst="rect">
              <a:avLst/>
            </a:prstGeom>
            <a:noFill/>
            <a:ln>
              <a:noFill/>
            </a:ln>
            <a:effectLst/>
            <a:extLst/>
          </p:spPr>
          <p:txBody>
            <a:bodyPr wrap="none">
              <a:spAutoFit/>
            </a:bodyPr>
            <a:lstStyle>
              <a:lvl1pPr eaLnBrk="0" hangingPunct="0">
                <a:defRPr sz="2400">
                  <a:solidFill>
                    <a:schemeClr val="tx1"/>
                  </a:solidFill>
                  <a:latin typeface="Times New Roman" pitchFamily="1" charset="0"/>
                  <a:ea typeface="MS PGothic" pitchFamily="34" charset="-128"/>
                </a:defRPr>
              </a:lvl1pPr>
              <a:lvl2pPr marL="37931725" indent="-37474525" eaLnBrk="0" hangingPunct="0">
                <a:defRPr sz="2400">
                  <a:solidFill>
                    <a:schemeClr val="tx1"/>
                  </a:solidFill>
                  <a:latin typeface="Times New Roman" pitchFamily="1" charset="0"/>
                  <a:ea typeface="MS PGothic" pitchFamily="34" charset="-128"/>
                </a:defRPr>
              </a:lvl2pPr>
              <a:lvl3pPr eaLnBrk="0" hangingPunct="0">
                <a:defRPr sz="2400">
                  <a:solidFill>
                    <a:schemeClr val="tx1"/>
                  </a:solidFill>
                  <a:latin typeface="Times New Roman" pitchFamily="1" charset="0"/>
                  <a:ea typeface="MS PGothic" pitchFamily="34" charset="-128"/>
                </a:defRPr>
              </a:lvl3pPr>
              <a:lvl4pPr eaLnBrk="0" hangingPunct="0">
                <a:defRPr sz="2400">
                  <a:solidFill>
                    <a:schemeClr val="tx1"/>
                  </a:solidFill>
                  <a:latin typeface="Times New Roman" pitchFamily="1" charset="0"/>
                  <a:ea typeface="MS PGothic" pitchFamily="34" charset="-128"/>
                </a:defRPr>
              </a:lvl4pPr>
              <a:lvl5pPr eaLnBrk="0" hangingPunct="0">
                <a:defRPr sz="2400">
                  <a:solidFill>
                    <a:schemeClr val="tx1"/>
                  </a:solidFill>
                  <a:latin typeface="Times New Roman" pitchFamily="1" charset="0"/>
                  <a:ea typeface="MS PGothic" pitchFamily="34" charset="-128"/>
                </a:defRPr>
              </a:lvl5pPr>
              <a:lvl6pPr marL="457200" eaLnBrk="0" fontAlgn="base" hangingPunct="0">
                <a:spcBef>
                  <a:spcPct val="0"/>
                </a:spcBef>
                <a:spcAft>
                  <a:spcPct val="0"/>
                </a:spcAft>
                <a:defRPr sz="2400">
                  <a:solidFill>
                    <a:schemeClr val="tx1"/>
                  </a:solidFill>
                  <a:latin typeface="Times New Roman" pitchFamily="1" charset="0"/>
                  <a:ea typeface="MS PGothic" pitchFamily="34" charset="-128"/>
                </a:defRPr>
              </a:lvl6pPr>
              <a:lvl7pPr marL="914400" eaLnBrk="0" fontAlgn="base" hangingPunct="0">
                <a:spcBef>
                  <a:spcPct val="0"/>
                </a:spcBef>
                <a:spcAft>
                  <a:spcPct val="0"/>
                </a:spcAft>
                <a:defRPr sz="2400">
                  <a:solidFill>
                    <a:schemeClr val="tx1"/>
                  </a:solidFill>
                  <a:latin typeface="Times New Roman" pitchFamily="1" charset="0"/>
                  <a:ea typeface="MS PGothic" pitchFamily="34" charset="-128"/>
                </a:defRPr>
              </a:lvl7pPr>
              <a:lvl8pPr marL="1371600" eaLnBrk="0" fontAlgn="base" hangingPunct="0">
                <a:spcBef>
                  <a:spcPct val="0"/>
                </a:spcBef>
                <a:spcAft>
                  <a:spcPct val="0"/>
                </a:spcAft>
                <a:defRPr sz="2400">
                  <a:solidFill>
                    <a:schemeClr val="tx1"/>
                  </a:solidFill>
                  <a:latin typeface="Times New Roman" pitchFamily="1" charset="0"/>
                  <a:ea typeface="MS PGothic" pitchFamily="34" charset="-128"/>
                </a:defRPr>
              </a:lvl8pPr>
              <a:lvl9pPr marL="1828800" eaLnBrk="0" fontAlgn="base" hangingPunct="0">
                <a:spcBef>
                  <a:spcPct val="0"/>
                </a:spcBef>
                <a:spcAft>
                  <a:spcPct val="0"/>
                </a:spcAft>
                <a:defRPr sz="2400">
                  <a:solidFill>
                    <a:schemeClr val="tx1"/>
                  </a:solidFill>
                  <a:latin typeface="Times New Roman" pitchFamily="1" charset="0"/>
                  <a:ea typeface="MS PGothic" pitchFamily="34" charset="-128"/>
                </a:defRPr>
              </a:lvl9pPr>
            </a:lstStyle>
            <a:p>
              <a:pPr>
                <a:defRPr/>
              </a:pPr>
              <a:r>
                <a:rPr lang="en-US" sz="1800" dirty="0" smtClean="0">
                  <a:solidFill>
                    <a:srgbClr val="FFFFFF"/>
                  </a:solidFill>
                  <a:latin typeface="Arial" charset="0"/>
                </a:rPr>
                <a:t>Stratification factors:</a:t>
              </a:r>
            </a:p>
            <a:p>
              <a:pPr marL="166688" indent="-166688">
                <a:buFont typeface="Arial" charset="0"/>
                <a:buChar char="•"/>
                <a:defRPr/>
              </a:pPr>
              <a:r>
                <a:rPr lang="en-US" sz="1800" dirty="0" smtClean="0">
                  <a:solidFill>
                    <a:srgbClr val="FFFFFF"/>
                  </a:solidFill>
                  <a:latin typeface="Arial" charset="0"/>
                </a:rPr>
                <a:t>ECOG PS (0 vs 1 vs 2)</a:t>
              </a:r>
            </a:p>
            <a:p>
              <a:pPr marL="166688" indent="-166688">
                <a:buFont typeface="Arial" charset="0"/>
                <a:buChar char="•"/>
                <a:defRPr/>
              </a:pPr>
              <a:r>
                <a:rPr lang="en-US" sz="1800" dirty="0" smtClean="0">
                  <a:solidFill>
                    <a:srgbClr val="FFFFFF"/>
                  </a:solidFill>
                  <a:latin typeface="Arial" charset="0"/>
                </a:rPr>
                <a:t>Prior bevacizumab (Y/N)</a:t>
              </a:r>
            </a:p>
            <a:p>
              <a:pPr>
                <a:defRPr/>
              </a:pPr>
              <a:endParaRPr lang="fr-FR" sz="2000" dirty="0" smtClean="0">
                <a:solidFill>
                  <a:srgbClr val="FFFFFF"/>
                </a:solidFill>
                <a:effectLst>
                  <a:outerShdw blurRad="38100" dist="38100" dir="2700000" algn="tl">
                    <a:srgbClr val="000000"/>
                  </a:outerShdw>
                </a:effectLst>
                <a:latin typeface="Arial" charset="0"/>
              </a:endParaRPr>
            </a:p>
          </p:txBody>
        </p:sp>
        <p:sp>
          <p:nvSpPr>
            <p:cNvPr id="16405" name="AutoShape 41"/>
            <p:cNvSpPr>
              <a:spLocks noChangeArrowheads="1"/>
            </p:cNvSpPr>
            <p:nvPr/>
          </p:nvSpPr>
          <p:spPr bwMode="auto">
            <a:xfrm rot="5312891">
              <a:off x="4193382" y="4172744"/>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p>
          </p:txBody>
        </p:sp>
      </p:grpSp>
      <p:sp>
        <p:nvSpPr>
          <p:cNvPr id="2" name="Rectangle 1"/>
          <p:cNvSpPr/>
          <p:nvPr/>
        </p:nvSpPr>
        <p:spPr>
          <a:xfrm>
            <a:off x="4724400" y="2057400"/>
            <a:ext cx="1219200" cy="5334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rgbClr val="000066"/>
                </a:solidFill>
              </a:rPr>
              <a:t>Δ</a:t>
            </a:r>
            <a:r>
              <a:rPr lang="en-US" b="1" dirty="0" smtClean="0">
                <a:solidFill>
                  <a:srgbClr val="000066"/>
                </a:solidFill>
              </a:rPr>
              <a:t> 1.4 months</a:t>
            </a:r>
            <a:endParaRPr lang="en-US" b="1" dirty="0">
              <a:solidFill>
                <a:srgbClr val="000066"/>
              </a:solidFill>
            </a:endParaRPr>
          </a:p>
        </p:txBody>
      </p:sp>
      <p:sp>
        <p:nvSpPr>
          <p:cNvPr id="3" name="Rectangle 2"/>
          <p:cNvSpPr/>
          <p:nvPr/>
        </p:nvSpPr>
        <p:spPr>
          <a:xfrm>
            <a:off x="1371600" y="5257800"/>
            <a:ext cx="6248400" cy="1371600"/>
          </a:xfrm>
          <a:prstGeom prst="rect">
            <a:avLst/>
          </a:prstGeom>
          <a:solidFill>
            <a:srgbClr val="7F7F7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66"/>
                </a:solidFill>
              </a:rPr>
              <a:t>CROSS-STUDY COMPARISON RR:  </a:t>
            </a:r>
          </a:p>
          <a:p>
            <a:pPr algn="ctr"/>
            <a:r>
              <a:rPr lang="en-US" sz="2400" dirty="0" smtClean="0">
                <a:solidFill>
                  <a:srgbClr val="000066"/>
                </a:solidFill>
              </a:rPr>
              <a:t>CHEMO / BEV    – 5.4%</a:t>
            </a:r>
          </a:p>
          <a:p>
            <a:pPr algn="ctr"/>
            <a:r>
              <a:rPr lang="en-US" sz="2400" dirty="0" smtClean="0">
                <a:solidFill>
                  <a:srgbClr val="000066"/>
                </a:solidFill>
              </a:rPr>
              <a:t>FOLFIRI/ZIV-AFLIB – 11.7%</a:t>
            </a:r>
          </a:p>
        </p:txBody>
      </p:sp>
    </p:spTree>
    <p:extLst>
      <p:ext uri="{BB962C8B-B14F-4D97-AF65-F5344CB8AC3E}">
        <p14:creationId xmlns:p14="http://schemas.microsoft.com/office/powerpoint/2010/main" val="21000034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0" dirty="0" smtClean="0"/>
              <a:t>Progression on 1</a:t>
            </a:r>
            <a:r>
              <a:rPr lang="en-US" sz="2800" b="0" baseline="30000" dirty="0" smtClean="0"/>
              <a:t>st</a:t>
            </a:r>
            <a:r>
              <a:rPr lang="en-US" sz="2800" b="0" dirty="0" smtClean="0"/>
              <a:t>-line chemotherapy / Bev:</a:t>
            </a:r>
            <a:br>
              <a:rPr lang="en-US" sz="2800" b="0" dirty="0" smtClean="0"/>
            </a:br>
            <a:r>
              <a:rPr lang="en-US" sz="2800" b="0" dirty="0" smtClean="0"/>
              <a:t>What next ?</a:t>
            </a:r>
            <a:endParaRPr lang="en-US" sz="2800" b="0" dirty="0"/>
          </a:p>
        </p:txBody>
      </p:sp>
      <p:sp>
        <p:nvSpPr>
          <p:cNvPr id="3" name="Content Placeholder 2"/>
          <p:cNvSpPr>
            <a:spLocks noGrp="1"/>
          </p:cNvSpPr>
          <p:nvPr>
            <p:ph idx="1"/>
          </p:nvPr>
        </p:nvSpPr>
        <p:spPr/>
        <p:txBody>
          <a:bodyPr/>
          <a:lstStyle/>
          <a:p>
            <a:r>
              <a:rPr lang="en-US" sz="2800" dirty="0" smtClean="0"/>
              <a:t>Patient needs / wishes treatment / goals</a:t>
            </a:r>
          </a:p>
          <a:p>
            <a:r>
              <a:rPr lang="en-US" sz="2800" dirty="0" smtClean="0"/>
              <a:t>Response / tolerability to front-line</a:t>
            </a:r>
          </a:p>
          <a:p>
            <a:r>
              <a:rPr lang="en-US" sz="2800" dirty="0" smtClean="0"/>
              <a:t>KRAS </a:t>
            </a:r>
            <a:r>
              <a:rPr lang="en-US" sz="2800" i="1" dirty="0" err="1" smtClean="0"/>
              <a:t>wt</a:t>
            </a:r>
            <a:r>
              <a:rPr lang="en-US" sz="2800" dirty="0" smtClean="0"/>
              <a:t>:</a:t>
            </a:r>
          </a:p>
          <a:p>
            <a:pPr marL="635000" lvl="1" indent="-285750"/>
            <a:r>
              <a:rPr lang="en-US" sz="2800" dirty="0" smtClean="0"/>
              <a:t>BRAF </a:t>
            </a:r>
            <a:r>
              <a:rPr lang="en-US" sz="2800" i="1" dirty="0" err="1" smtClean="0"/>
              <a:t>wt</a:t>
            </a:r>
            <a:r>
              <a:rPr lang="en-US" sz="2800" dirty="0" smtClean="0"/>
              <a:t>: consider EGFR </a:t>
            </a:r>
            <a:r>
              <a:rPr lang="en-US" sz="2800" dirty="0" err="1" smtClean="0"/>
              <a:t>Ab</a:t>
            </a:r>
            <a:endParaRPr lang="en-US" sz="2800" dirty="0" smtClean="0"/>
          </a:p>
          <a:p>
            <a:pPr marL="635000" lvl="1" indent="-285750"/>
            <a:r>
              <a:rPr lang="en-US" sz="2800" dirty="0" smtClean="0"/>
              <a:t>BRAF </a:t>
            </a:r>
            <a:r>
              <a:rPr lang="en-US" sz="2800" i="1" dirty="0" smtClean="0"/>
              <a:t>mutant</a:t>
            </a:r>
            <a:r>
              <a:rPr lang="en-US" sz="2800" dirty="0" smtClean="0"/>
              <a:t>: clinical trial</a:t>
            </a:r>
          </a:p>
          <a:p>
            <a:r>
              <a:rPr lang="en-US" sz="2800" dirty="0" smtClean="0"/>
              <a:t>KRAS </a:t>
            </a:r>
            <a:r>
              <a:rPr lang="en-US" sz="2800" i="1" dirty="0" smtClean="0"/>
              <a:t>mutant</a:t>
            </a:r>
            <a:r>
              <a:rPr lang="en-US" sz="2800" dirty="0" smtClean="0"/>
              <a:t>: BEV </a:t>
            </a:r>
            <a:r>
              <a:rPr lang="en-US" sz="2800" dirty="0" err="1" smtClean="0"/>
              <a:t>vs</a:t>
            </a:r>
            <a:r>
              <a:rPr lang="en-US" sz="2800" dirty="0" smtClean="0"/>
              <a:t> </a:t>
            </a:r>
            <a:r>
              <a:rPr lang="en-US" sz="2800" dirty="0" err="1" smtClean="0"/>
              <a:t>Aflibercept</a:t>
            </a:r>
            <a:endParaRPr lang="en-US" sz="2800" dirty="0" smtClean="0"/>
          </a:p>
          <a:p>
            <a:endParaRPr lang="en-US" dirty="0" smtClean="0"/>
          </a:p>
        </p:txBody>
      </p:sp>
    </p:spTree>
    <p:extLst>
      <p:ext uri="{BB962C8B-B14F-4D97-AF65-F5344CB8AC3E}">
        <p14:creationId xmlns:p14="http://schemas.microsoft.com/office/powerpoint/2010/main" val="1510613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200" b="0" dirty="0" smtClean="0"/>
              <a:t>The Art of Oncology:</a:t>
            </a:r>
            <a:br>
              <a:rPr lang="en-US" sz="4200" b="0" dirty="0" smtClean="0"/>
            </a:br>
            <a:r>
              <a:rPr lang="en-US" sz="4200" b="0" dirty="0" smtClean="0"/>
              <a:t>What next ?</a:t>
            </a:r>
            <a:endParaRPr lang="en-US" sz="4200" b="0" dirty="0"/>
          </a:p>
        </p:txBody>
      </p:sp>
      <p:sp>
        <p:nvSpPr>
          <p:cNvPr id="4" name="Subtitle 3"/>
          <p:cNvSpPr>
            <a:spLocks noGrp="1"/>
          </p:cNvSpPr>
          <p:nvPr>
            <p:ph type="subTitle" idx="1"/>
          </p:nvPr>
        </p:nvSpPr>
        <p:spPr/>
        <p:txBody>
          <a:bodyPr/>
          <a:lstStyle/>
          <a:p>
            <a:r>
              <a:rPr lang="en-US" sz="3000" dirty="0" smtClean="0"/>
              <a:t>Alan Venook, MD</a:t>
            </a:r>
          </a:p>
          <a:p>
            <a:r>
              <a:rPr lang="en-US" sz="3000" dirty="0" smtClean="0"/>
              <a:t>University of California, SF</a:t>
            </a:r>
            <a:endParaRPr lang="en-US" sz="3000" dirty="0"/>
          </a:p>
        </p:txBody>
      </p:sp>
    </p:spTree>
    <p:extLst>
      <p:ext uri="{BB962C8B-B14F-4D97-AF65-F5344CB8AC3E}">
        <p14:creationId xmlns:p14="http://schemas.microsoft.com/office/powerpoint/2010/main" val="36742012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50838"/>
            <a:ext cx="8686800" cy="1096962"/>
          </a:xfrm>
        </p:spPr>
        <p:txBody>
          <a:bodyPr/>
          <a:lstStyle/>
          <a:p>
            <a:r>
              <a:rPr lang="en-US" sz="2800" dirty="0"/>
              <a:t>Has anything changed with the presentations of data in the ASCO session this afternoon?</a:t>
            </a:r>
          </a:p>
        </p:txBody>
      </p:sp>
      <p:sp>
        <p:nvSpPr>
          <p:cNvPr id="3" name="Content Placeholder 2"/>
          <p:cNvSpPr>
            <a:spLocks noGrp="1"/>
          </p:cNvSpPr>
          <p:nvPr>
            <p:ph idx="1"/>
          </p:nvPr>
        </p:nvSpPr>
        <p:spPr>
          <a:xfrm>
            <a:off x="228600" y="1417637"/>
            <a:ext cx="8686800" cy="4678363"/>
          </a:xfrm>
        </p:spPr>
        <p:txBody>
          <a:bodyPr/>
          <a:lstStyle/>
          <a:p>
            <a:pPr marL="0" indent="0">
              <a:buNone/>
            </a:pPr>
            <a:endParaRPr lang="en-US" sz="2800" dirty="0"/>
          </a:p>
          <a:p>
            <a:r>
              <a:rPr lang="en-US" sz="2800" dirty="0" smtClean="0"/>
              <a:t>NO except….</a:t>
            </a:r>
          </a:p>
          <a:p>
            <a:r>
              <a:rPr lang="en-US" sz="2800" dirty="0" smtClean="0"/>
              <a:t>There appears to be a role for </a:t>
            </a:r>
            <a:r>
              <a:rPr lang="en-US" sz="2800" dirty="0" err="1" smtClean="0"/>
              <a:t>Bevacizumab</a:t>
            </a:r>
            <a:r>
              <a:rPr lang="en-US" sz="2800" dirty="0" smtClean="0"/>
              <a:t> with </a:t>
            </a:r>
            <a:r>
              <a:rPr lang="en-US" sz="2800" dirty="0" err="1" smtClean="0"/>
              <a:t>capecitabine</a:t>
            </a:r>
            <a:r>
              <a:rPr lang="en-US" sz="2800" dirty="0" smtClean="0"/>
              <a:t> as maintenance therapy but </a:t>
            </a:r>
            <a:r>
              <a:rPr lang="en-US" sz="2800" dirty="0" err="1" smtClean="0"/>
              <a:t>Bevacizumab</a:t>
            </a:r>
            <a:r>
              <a:rPr lang="en-US" sz="2800" dirty="0" smtClean="0"/>
              <a:t> alone is not beneficial</a:t>
            </a:r>
            <a:endParaRPr lang="en-US" dirty="0" smtClean="0"/>
          </a:p>
        </p:txBody>
      </p:sp>
    </p:spTree>
    <p:extLst>
      <p:ext uri="{BB962C8B-B14F-4D97-AF65-F5344CB8AC3E}">
        <p14:creationId xmlns:p14="http://schemas.microsoft.com/office/powerpoint/2010/main" val="2200710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pPr defTabSz="457200"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fontAlgn="auto">
              <a:spcBef>
                <a:spcPts val="0"/>
              </a:spcBef>
              <a:spcAft>
                <a:spcPts val="0"/>
              </a:spcAft>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defTabSz="457200"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prstClr val="white"/>
                </a:solidFill>
                <a:latin typeface="Arial" pitchFamily="1" charset="0"/>
                <a:ea typeface="ヒラギノ角ゴ Pro W3" pitchFamily="1" charset="-128"/>
                <a:cs typeface="ヒラギノ角ゴ Pro W3" pitchFamily="1" charset="-128"/>
              </a:rPr>
              <a:t/>
            </a:r>
            <a:br>
              <a:rPr lang="en-US" sz="1400" b="1" dirty="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For how many of your patients with colorectal cancer have you ever ordered next-generation genome sequencing?</a:t>
            </a:r>
          </a:p>
        </p:txBody>
      </p:sp>
      <p:graphicFrame>
        <p:nvGraphicFramePr>
          <p:cNvPr id="4" name="Chart 3"/>
          <p:cNvGraphicFramePr/>
          <p:nvPr>
            <p:extLst>
              <p:ext uri="{D42A27DB-BD31-4B8C-83A1-F6EECF244321}">
                <p14:modId xmlns:p14="http://schemas.microsoft.com/office/powerpoint/2010/main" val="3432220421"/>
              </p:ext>
            </p:extLst>
          </p:nvPr>
        </p:nvGraphicFramePr>
        <p:xfrm>
          <a:off x="533400" y="21336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259408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pPr defTabSz="457200"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fontAlgn="auto">
              <a:spcBef>
                <a:spcPts val="0"/>
              </a:spcBef>
              <a:spcAft>
                <a:spcPts val="0"/>
              </a:spcAft>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defTabSz="457200"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prstClr val="white"/>
                </a:solidFill>
                <a:latin typeface="Arial" pitchFamily="1" charset="0"/>
                <a:ea typeface="ヒラギノ角ゴ Pro W3" pitchFamily="1" charset="-128"/>
                <a:cs typeface="ヒラギノ角ゴ Pro W3" pitchFamily="1" charset="-128"/>
              </a:rPr>
              <a:t/>
            </a:r>
            <a:br>
              <a:rPr lang="en-US" sz="1400" b="1" dirty="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846566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What is your perception of the side effects and toxicity of </a:t>
            </a:r>
            <a:r>
              <a:rPr lang="en-US" b="1" dirty="0" err="1" smtClean="0">
                <a:solidFill>
                  <a:srgbClr val="FFFFFF"/>
                </a:solidFill>
                <a:ea typeface="ＭＳ Ｐゴシック" charset="0"/>
                <a:cs typeface="ＭＳ Ｐゴシック" charset="0"/>
              </a:rPr>
              <a:t>aflibercept</a:t>
            </a:r>
            <a:r>
              <a:rPr lang="en-US" b="1" dirty="0" smtClean="0">
                <a:solidFill>
                  <a:srgbClr val="FFFFFF"/>
                </a:solidFill>
                <a:ea typeface="ＭＳ Ｐゴシック" charset="0"/>
                <a:cs typeface="ＭＳ Ｐゴシック" charset="0"/>
              </a:rPr>
              <a:t> compared to </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both with chemotherapy?</a:t>
            </a:r>
          </a:p>
        </p:txBody>
      </p:sp>
      <p:graphicFrame>
        <p:nvGraphicFramePr>
          <p:cNvPr id="4" name="Chart 3"/>
          <p:cNvGraphicFramePr/>
          <p:nvPr>
            <p:extLst>
              <p:ext uri="{D42A27DB-BD31-4B8C-83A1-F6EECF244321}">
                <p14:modId xmlns:p14="http://schemas.microsoft.com/office/powerpoint/2010/main" val="3843243602"/>
              </p:ext>
            </p:extLst>
          </p:nvPr>
        </p:nvGraphicFramePr>
        <p:xfrm>
          <a:off x="533400" y="21336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6152464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fontAlgn="auto">
              <a:spcBef>
                <a:spcPts val="0"/>
              </a:spcBef>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fontAlgn="auto">
              <a:spcBef>
                <a:spcPts val="0"/>
              </a:spcBef>
              <a:spcAft>
                <a:spcPts val="0"/>
              </a:spcAft>
            </a:pPr>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pPr defTabSz="457200" fontAlgn="auto">
              <a:spcBef>
                <a:spcPts val="0"/>
              </a:spcBef>
              <a:spcAft>
                <a:spcPts val="0"/>
              </a:spcAft>
            </a:pPr>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defTabSz="457200" fontAlgn="auto">
              <a:spcBef>
                <a:spcPts val="0"/>
              </a:spcBef>
              <a:spcAft>
                <a:spcPts val="0"/>
              </a:spcAft>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fontAlgn="auto">
              <a:spcBef>
                <a:spcPts val="0"/>
              </a:spcBef>
              <a:spcAft>
                <a:spcPts val="0"/>
              </a:spcAft>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fontAlgn="auto">
              <a:spcBef>
                <a:spcPts val="0"/>
              </a:spcBef>
              <a:spcAft>
                <a:spcPts val="0"/>
              </a:spcAft>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defTabSz="457200" fontAlgn="auto">
              <a:spcBef>
                <a:spcPts val="0"/>
              </a:spcBef>
              <a:spcAft>
                <a:spcPts val="0"/>
              </a:spcAft>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prstClr val="white"/>
                </a:solidFill>
                <a:latin typeface="Arial" pitchFamily="1" charset="0"/>
                <a:ea typeface="ヒラギノ角ゴ Pro W3" pitchFamily="1" charset="-128"/>
                <a:cs typeface="ヒラギノ角ゴ Pro W3" pitchFamily="1" charset="-128"/>
              </a:rPr>
              <a:t/>
            </a:r>
            <a:br>
              <a:rPr lang="en-US" sz="1400" b="1" dirty="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defTabSz="457200" fontAlgn="auto">
              <a:spcBef>
                <a:spcPts val="0"/>
              </a:spcBef>
              <a:spcAft>
                <a:spcPts val="0"/>
              </a:spcAft>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1733097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9"/>
            <a:ext cx="8382000" cy="1143000"/>
          </a:xfrm>
        </p:spPr>
        <p:txBody>
          <a:bodyPr/>
          <a:lstStyle/>
          <a:p>
            <a:r>
              <a:rPr lang="en-US" dirty="0" smtClean="0"/>
              <a:t>Case from the practice of </a:t>
            </a:r>
            <a:r>
              <a:rPr lang="en-US" dirty="0" smtClean="0"/>
              <a:t/>
            </a:r>
            <a:br>
              <a:rPr lang="en-US" dirty="0" smtClean="0"/>
            </a:br>
            <a:r>
              <a:rPr lang="en-US" dirty="0" smtClean="0"/>
              <a:t>Kenneth R Hoffman</a:t>
            </a:r>
            <a:r>
              <a:rPr lang="en-US" dirty="0" smtClean="0"/>
              <a:t>, </a:t>
            </a:r>
            <a:r>
              <a:rPr lang="en-US" dirty="0"/>
              <a:t>MD, MPH</a:t>
            </a:r>
            <a:endParaRPr lang="en-US" dirty="0"/>
          </a:p>
        </p:txBody>
      </p:sp>
      <p:sp>
        <p:nvSpPr>
          <p:cNvPr id="3" name="Content Placeholder 2"/>
          <p:cNvSpPr>
            <a:spLocks noGrp="1"/>
          </p:cNvSpPr>
          <p:nvPr>
            <p:ph idx="1"/>
          </p:nvPr>
        </p:nvSpPr>
        <p:spPr/>
        <p:txBody>
          <a:bodyPr>
            <a:normAutofit fontScale="92500"/>
          </a:bodyPr>
          <a:lstStyle/>
          <a:p>
            <a:pPr>
              <a:spcBef>
                <a:spcPts val="2400"/>
              </a:spcBef>
            </a:pPr>
            <a:r>
              <a:rPr lang="en-US" dirty="0"/>
              <a:t>A 69-year-old woman was diagnosed in 2009 with Stage B1</a:t>
            </a:r>
            <a:r>
              <a:rPr lang="en-US" dirty="0" smtClean="0"/>
              <a:t> moderately differentiated </a:t>
            </a:r>
            <a:r>
              <a:rPr lang="en-US" dirty="0"/>
              <a:t>with KRAS </a:t>
            </a:r>
            <a:r>
              <a:rPr lang="en-US" dirty="0" err="1" smtClean="0"/>
              <a:t>wildtype</a:t>
            </a:r>
            <a:r>
              <a:rPr lang="en-US" dirty="0" smtClean="0"/>
              <a:t> adenocarcinoma</a:t>
            </a:r>
          </a:p>
          <a:p>
            <a:pPr>
              <a:spcBef>
                <a:spcPts val="2400"/>
              </a:spcBef>
            </a:pPr>
            <a:r>
              <a:rPr lang="en-US" dirty="0" smtClean="0"/>
              <a:t>In 2012, </a:t>
            </a:r>
            <a:r>
              <a:rPr lang="en-US" dirty="0"/>
              <a:t>she presented with </a:t>
            </a:r>
            <a:r>
              <a:rPr lang="en-US" dirty="0" err="1"/>
              <a:t>unresectable</a:t>
            </a:r>
            <a:r>
              <a:rPr lang="en-US" dirty="0"/>
              <a:t> liver </a:t>
            </a:r>
            <a:r>
              <a:rPr lang="en-US" dirty="0" smtClean="0"/>
              <a:t>metastases</a:t>
            </a:r>
          </a:p>
          <a:p>
            <a:pPr lvl="1">
              <a:spcBef>
                <a:spcPts val="600"/>
              </a:spcBef>
            </a:pPr>
            <a:r>
              <a:rPr lang="en-US" dirty="0"/>
              <a:t>T</a:t>
            </a:r>
            <a:r>
              <a:rPr lang="en-US" dirty="0" smtClean="0"/>
              <a:t>reated </a:t>
            </a:r>
            <a:r>
              <a:rPr lang="en-US" dirty="0"/>
              <a:t>with FOLFOX/</a:t>
            </a:r>
            <a:r>
              <a:rPr lang="en-US" dirty="0" err="1"/>
              <a:t>bev</a:t>
            </a:r>
            <a:r>
              <a:rPr lang="en-US" dirty="0"/>
              <a:t> followed by </a:t>
            </a:r>
            <a:r>
              <a:rPr lang="en-US" dirty="0" err="1"/>
              <a:t>bev</a:t>
            </a:r>
            <a:r>
              <a:rPr lang="en-US" dirty="0"/>
              <a:t> maintenance with</a:t>
            </a:r>
            <a:r>
              <a:rPr lang="en-US" dirty="0" smtClean="0"/>
              <a:t> partial response and improved symptoms</a:t>
            </a:r>
          </a:p>
          <a:p>
            <a:pPr>
              <a:spcBef>
                <a:spcPts val="2400"/>
              </a:spcBef>
            </a:pPr>
            <a:r>
              <a:rPr lang="en-US" dirty="0" smtClean="0"/>
              <a:t>At </a:t>
            </a:r>
            <a:r>
              <a:rPr lang="en-US" dirty="0"/>
              <a:t>1 year, new metastatic</a:t>
            </a:r>
            <a:r>
              <a:rPr lang="en-US" dirty="0" smtClean="0"/>
              <a:t> lung lesions </a:t>
            </a:r>
            <a:r>
              <a:rPr lang="en-US" dirty="0"/>
              <a:t>were </a:t>
            </a:r>
            <a:r>
              <a:rPr lang="en-US" dirty="0" smtClean="0"/>
              <a:t>detected</a:t>
            </a:r>
          </a:p>
          <a:p>
            <a:pPr lvl="1">
              <a:spcBef>
                <a:spcPts val="600"/>
              </a:spcBef>
              <a:buFont typeface="Lucida Grande"/>
              <a:buChar char="–"/>
            </a:pPr>
            <a:r>
              <a:rPr lang="en-US" dirty="0" smtClean="0"/>
              <a:t>Treated with </a:t>
            </a:r>
            <a:r>
              <a:rPr lang="en-US" dirty="0" err="1" smtClean="0"/>
              <a:t>capecitabine/bev</a:t>
            </a:r>
            <a:r>
              <a:rPr lang="en-US" dirty="0" smtClean="0"/>
              <a:t> </a:t>
            </a:r>
          </a:p>
          <a:p>
            <a:pPr>
              <a:spcBef>
                <a:spcPts val="2400"/>
              </a:spcBef>
            </a:pPr>
            <a:r>
              <a:rPr lang="en-US" dirty="0" smtClean="0"/>
              <a:t>The patient </a:t>
            </a:r>
            <a:r>
              <a:rPr lang="en-US" dirty="0"/>
              <a:t>strongly prefers not to receive IV chemotherapy</a:t>
            </a:r>
          </a:p>
        </p:txBody>
      </p:sp>
    </p:spTree>
    <p:extLst>
      <p:ext uri="{BB962C8B-B14F-4D97-AF65-F5344CB8AC3E}">
        <p14:creationId xmlns:p14="http://schemas.microsoft.com/office/powerpoint/2010/main" val="28420614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A 69-year-old patient with </a:t>
            </a:r>
            <a:r>
              <a:rPr lang="en-US" b="1" u="sng" dirty="0" smtClean="0">
                <a:solidFill>
                  <a:srgbClr val="FFFFFF"/>
                </a:solidFill>
                <a:ea typeface="ＭＳ Ｐゴシック" charset="0"/>
                <a:cs typeface="ＭＳ Ｐゴシック" charset="0"/>
              </a:rPr>
              <a:t>KRAS-mutant</a:t>
            </a:r>
            <a:r>
              <a:rPr lang="en-US" b="1" dirty="0" smtClean="0">
                <a:solidFill>
                  <a:srgbClr val="FFFFFF"/>
                </a:solidFill>
                <a:ea typeface="ＭＳ Ｐゴシック" charset="0"/>
                <a:cs typeface="ＭＳ Ｐゴシック" charset="0"/>
              </a:rPr>
              <a:t> metastatic colon cancer </a:t>
            </a:r>
            <a:r>
              <a:rPr lang="en-US" b="1" u="sng" dirty="0" smtClean="0">
                <a:solidFill>
                  <a:srgbClr val="FFFFFF"/>
                </a:solidFill>
                <a:ea typeface="ＭＳ Ｐゴシック" charset="0"/>
                <a:cs typeface="ＭＳ Ｐゴシック" charset="0"/>
              </a:rPr>
              <a:t>has a PR</a:t>
            </a:r>
            <a:r>
              <a:rPr lang="en-US" b="1" dirty="0" smtClean="0">
                <a:solidFill>
                  <a:srgbClr val="FFFFFF"/>
                </a:solidFill>
                <a:ea typeface="ＭＳ Ｐゴシック" charset="0"/>
                <a:cs typeface="ＭＳ Ｐゴシック" charset="0"/>
              </a:rPr>
              <a:t> to FOLFOX/</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followed by 5-FU/</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with good treatment tolerance </a:t>
            </a:r>
            <a:r>
              <a:rPr lang="en-US" b="1" u="sng" dirty="0" smtClean="0">
                <a:solidFill>
                  <a:srgbClr val="FFFFFF"/>
                </a:solidFill>
                <a:ea typeface="ＭＳ Ｐゴシック" charset="0"/>
                <a:cs typeface="ＭＳ Ｐゴシック" charset="0"/>
              </a:rPr>
              <a:t>but after 1 year</a:t>
            </a:r>
            <a:r>
              <a:rPr lang="en-US" b="1" dirty="0" smtClean="0">
                <a:solidFill>
                  <a:srgbClr val="FFFFFF"/>
                </a:solidFill>
                <a:ea typeface="ＭＳ Ｐゴシック" charset="0"/>
                <a:cs typeface="ＭＳ Ｐゴシック" charset="0"/>
              </a:rPr>
              <a:t> develops slow disease progression on imaging but is asymptomatic. What would be your likely treatment?</a:t>
            </a:r>
          </a:p>
        </p:txBody>
      </p:sp>
      <p:graphicFrame>
        <p:nvGraphicFramePr>
          <p:cNvPr id="4" name="Chart 3"/>
          <p:cNvGraphicFramePr/>
          <p:nvPr>
            <p:extLst>
              <p:ext uri="{D42A27DB-BD31-4B8C-83A1-F6EECF244321}">
                <p14:modId xmlns:p14="http://schemas.microsoft.com/office/powerpoint/2010/main" val="748203229"/>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05768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A 69-year-old patient with </a:t>
            </a:r>
            <a:r>
              <a:rPr lang="en-US" b="1" u="sng" dirty="0" smtClean="0">
                <a:solidFill>
                  <a:srgbClr val="FFFFFF"/>
                </a:solidFill>
                <a:ea typeface="ＭＳ Ｐゴシック" charset="0"/>
                <a:cs typeface="ＭＳ Ｐゴシック" charset="0"/>
              </a:rPr>
              <a:t>KRAS-mutant</a:t>
            </a:r>
            <a:r>
              <a:rPr lang="en-US" b="1" dirty="0" smtClean="0">
                <a:solidFill>
                  <a:srgbClr val="FFFFFF"/>
                </a:solidFill>
                <a:ea typeface="ＭＳ Ｐゴシック" charset="0"/>
                <a:cs typeface="ＭＳ Ｐゴシック" charset="0"/>
              </a:rPr>
              <a:t> metastatic colon cancer receives FOLFOX/</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but </a:t>
            </a:r>
            <a:r>
              <a:rPr lang="en-US" b="1" u="sng" dirty="0" smtClean="0">
                <a:solidFill>
                  <a:srgbClr val="FFFFFF"/>
                </a:solidFill>
                <a:ea typeface="ＭＳ Ｐゴシック" charset="0"/>
                <a:cs typeface="ＭＳ Ｐゴシック" charset="0"/>
              </a:rPr>
              <a:t>within a few months</a:t>
            </a:r>
            <a:r>
              <a:rPr lang="en-US" b="1" dirty="0" smtClean="0">
                <a:solidFill>
                  <a:srgbClr val="FFFFFF"/>
                </a:solidFill>
                <a:ea typeface="ＭＳ Ｐゴシック" charset="0"/>
                <a:cs typeface="ＭＳ Ｐゴシック" charset="0"/>
              </a:rPr>
              <a:t> experiences disease progression. What would be your likely treatment?</a:t>
            </a:r>
          </a:p>
        </p:txBody>
      </p:sp>
      <p:graphicFrame>
        <p:nvGraphicFramePr>
          <p:cNvPr id="4" name="Chart 3"/>
          <p:cNvGraphicFramePr/>
          <p:nvPr>
            <p:extLst>
              <p:ext uri="{D42A27DB-BD31-4B8C-83A1-F6EECF244321}">
                <p14:modId xmlns:p14="http://schemas.microsoft.com/office/powerpoint/2010/main" val="545988529"/>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51797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b="1" dirty="0" smtClean="0">
                <a:solidFill>
                  <a:srgbClr val="FFFFFF"/>
                </a:solidFill>
                <a:ea typeface="ＭＳ Ｐゴシック" charset="0"/>
                <a:cs typeface="ＭＳ Ｐゴシック" charset="0"/>
              </a:rPr>
              <a:t>A 69-year-old patient with </a:t>
            </a:r>
            <a:r>
              <a:rPr lang="en-US" b="1" u="sng" dirty="0" smtClean="0">
                <a:solidFill>
                  <a:srgbClr val="FFFFFF"/>
                </a:solidFill>
                <a:ea typeface="ＭＳ Ｐゴシック" charset="0"/>
                <a:cs typeface="ＭＳ Ｐゴシック" charset="0"/>
              </a:rPr>
              <a:t>KRAS WT</a:t>
            </a:r>
            <a:r>
              <a:rPr lang="en-US" b="1" dirty="0" smtClean="0">
                <a:solidFill>
                  <a:srgbClr val="FFFFFF"/>
                </a:solidFill>
                <a:ea typeface="ＭＳ Ｐゴシック" charset="0"/>
                <a:cs typeface="ＭＳ Ｐゴシック" charset="0"/>
              </a:rPr>
              <a:t> metastatic colon cancer responds to FOLFOX/</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followed by 5-FU/</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with good treatment tolerance but </a:t>
            </a:r>
            <a:r>
              <a:rPr lang="en-US" b="1" u="sng" dirty="0" smtClean="0">
                <a:solidFill>
                  <a:srgbClr val="FFFFFF"/>
                </a:solidFill>
                <a:ea typeface="ＭＳ Ｐゴシック" charset="0"/>
                <a:cs typeface="ＭＳ Ｐゴシック" charset="0"/>
              </a:rPr>
              <a:t>after 1 year</a:t>
            </a:r>
            <a:r>
              <a:rPr lang="en-US" b="1" dirty="0" smtClean="0">
                <a:solidFill>
                  <a:srgbClr val="FFFFFF"/>
                </a:solidFill>
                <a:ea typeface="ＭＳ Ｐゴシック" charset="0"/>
                <a:cs typeface="ＭＳ Ｐゴシック" charset="0"/>
              </a:rPr>
              <a:t> develops slow disease progression on imaging but is asymptomatic. What would be your likely treatment?</a:t>
            </a:r>
          </a:p>
        </p:txBody>
      </p:sp>
      <p:graphicFrame>
        <p:nvGraphicFramePr>
          <p:cNvPr id="4" name="Chart 3"/>
          <p:cNvGraphicFramePr/>
          <p:nvPr>
            <p:extLst>
              <p:ext uri="{D42A27DB-BD31-4B8C-83A1-F6EECF244321}">
                <p14:modId xmlns:p14="http://schemas.microsoft.com/office/powerpoint/2010/main" val="3990032264"/>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21645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200" b="0" dirty="0" smtClean="0"/>
              <a:t>The Art of Oncology:</a:t>
            </a:r>
            <a:br>
              <a:rPr lang="en-US" sz="4200" b="0" dirty="0" smtClean="0"/>
            </a:br>
            <a:r>
              <a:rPr lang="en-US" sz="4200" b="0" dirty="0" smtClean="0"/>
              <a:t>What next ?</a:t>
            </a:r>
            <a:endParaRPr lang="en-US" sz="4200" b="0" dirty="0"/>
          </a:p>
        </p:txBody>
      </p:sp>
      <p:sp>
        <p:nvSpPr>
          <p:cNvPr id="4" name="Subtitle 3"/>
          <p:cNvSpPr>
            <a:spLocks noGrp="1"/>
          </p:cNvSpPr>
          <p:nvPr>
            <p:ph type="subTitle" idx="1"/>
          </p:nvPr>
        </p:nvSpPr>
        <p:spPr/>
        <p:txBody>
          <a:bodyPr/>
          <a:lstStyle/>
          <a:p>
            <a:r>
              <a:rPr lang="en-US" sz="3000" dirty="0" smtClean="0"/>
              <a:t>Alan Venook, MD</a:t>
            </a:r>
          </a:p>
          <a:p>
            <a:r>
              <a:rPr lang="en-US" sz="3000" dirty="0" smtClean="0"/>
              <a:t>University of California, SF</a:t>
            </a:r>
            <a:endParaRPr lang="en-US" sz="3000" dirty="0"/>
          </a:p>
        </p:txBody>
      </p:sp>
    </p:spTree>
    <p:extLst>
      <p:ext uri="{BB962C8B-B14F-4D97-AF65-F5344CB8AC3E}">
        <p14:creationId xmlns:p14="http://schemas.microsoft.com/office/powerpoint/2010/main" val="4064797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0" dirty="0" smtClean="0"/>
              <a:t>Progression on 1</a:t>
            </a:r>
            <a:r>
              <a:rPr lang="en-US" sz="2800" b="0" baseline="30000" dirty="0" smtClean="0"/>
              <a:t>st</a:t>
            </a:r>
            <a:r>
              <a:rPr lang="en-US" sz="2800" b="0" dirty="0" smtClean="0"/>
              <a:t>-line chemotherapy / Bev:</a:t>
            </a:r>
            <a:br>
              <a:rPr lang="en-US" sz="2800" b="0" dirty="0" smtClean="0"/>
            </a:br>
            <a:r>
              <a:rPr lang="en-US" sz="2800" b="0" dirty="0" smtClean="0"/>
              <a:t>What do you need to know?</a:t>
            </a:r>
            <a:endParaRPr lang="en-US" sz="2800" b="0" dirty="0"/>
          </a:p>
        </p:txBody>
      </p:sp>
      <p:sp>
        <p:nvSpPr>
          <p:cNvPr id="3" name="Content Placeholder 2"/>
          <p:cNvSpPr>
            <a:spLocks noGrp="1"/>
          </p:cNvSpPr>
          <p:nvPr>
            <p:ph idx="1"/>
          </p:nvPr>
        </p:nvSpPr>
        <p:spPr/>
        <p:txBody>
          <a:bodyPr/>
          <a:lstStyle/>
          <a:p>
            <a:r>
              <a:rPr lang="en-US" sz="2800" dirty="0" smtClean="0"/>
              <a:t>Goals of therapy</a:t>
            </a:r>
          </a:p>
          <a:p>
            <a:r>
              <a:rPr lang="en-US" sz="2800" dirty="0" smtClean="0"/>
              <a:t>Extent of disease</a:t>
            </a:r>
          </a:p>
          <a:p>
            <a:pPr lvl="1"/>
            <a:r>
              <a:rPr lang="en-US" sz="2800" dirty="0" smtClean="0"/>
              <a:t> Primary in place?</a:t>
            </a:r>
          </a:p>
          <a:p>
            <a:r>
              <a:rPr lang="en-US" sz="2800" dirty="0" smtClean="0"/>
              <a:t>Performance Status / Co-morbidities</a:t>
            </a:r>
          </a:p>
          <a:p>
            <a:r>
              <a:rPr lang="en-US" sz="2800" dirty="0" smtClean="0"/>
              <a:t>Response / tolerability to front-line therapy</a:t>
            </a:r>
          </a:p>
          <a:p>
            <a:endParaRPr lang="en-US" dirty="0" smtClean="0"/>
          </a:p>
        </p:txBody>
      </p:sp>
    </p:spTree>
    <p:extLst>
      <p:ext uri="{BB962C8B-B14F-4D97-AF65-F5344CB8AC3E}">
        <p14:creationId xmlns:p14="http://schemas.microsoft.com/office/powerpoint/2010/main" val="20797648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410200" y="3581400"/>
            <a:ext cx="3429000" cy="2971800"/>
          </a:xfrm>
          <a:prstGeom prst="rect">
            <a:avLst/>
          </a:prstGeom>
          <a:solidFill>
            <a:srgbClr val="00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1° refractory disease</a:t>
            </a:r>
          </a:p>
          <a:p>
            <a:pPr algn="ctr"/>
            <a:endParaRPr lang="en-US" sz="2400" dirty="0"/>
          </a:p>
          <a:p>
            <a:pPr algn="ctr"/>
            <a:r>
              <a:rPr lang="en-US" sz="2400" dirty="0" smtClean="0"/>
              <a:t>Declining PS</a:t>
            </a:r>
          </a:p>
          <a:p>
            <a:pPr algn="ctr"/>
            <a:endParaRPr lang="en-US" sz="2400" dirty="0" smtClean="0"/>
          </a:p>
          <a:p>
            <a:pPr algn="ctr"/>
            <a:r>
              <a:rPr lang="en-US" sz="2400" dirty="0" smtClean="0"/>
              <a:t>Weight loss</a:t>
            </a:r>
          </a:p>
          <a:p>
            <a:pPr algn="ctr"/>
            <a:endParaRPr lang="en-US" sz="2400" dirty="0"/>
          </a:p>
          <a:p>
            <a:pPr algn="ctr"/>
            <a:r>
              <a:rPr lang="en-US" sz="2400" dirty="0" smtClean="0"/>
              <a:t>Jaundice</a:t>
            </a:r>
            <a:endParaRPr lang="en-US" sz="2000" dirty="0"/>
          </a:p>
        </p:txBody>
      </p:sp>
    </p:spTree>
    <p:extLst>
      <p:ext uri="{BB962C8B-B14F-4D97-AF65-F5344CB8AC3E}">
        <p14:creationId xmlns:p14="http://schemas.microsoft.com/office/powerpoint/2010/main" val="16012081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68">
      <a:dk1>
        <a:srgbClr val="1D3214"/>
      </a:dk1>
      <a:lt1>
        <a:sysClr val="window" lastClr="FFFFFF"/>
      </a:lt1>
      <a:dk2>
        <a:srgbClr val="24491B"/>
      </a:dk2>
      <a:lt2>
        <a:srgbClr val="D4E9C5"/>
      </a:lt2>
      <a:accent1>
        <a:srgbClr val="00B0F0"/>
      </a:accent1>
      <a:accent2>
        <a:srgbClr val="FFC000"/>
      </a:accent2>
      <a:accent3>
        <a:srgbClr val="81C85A"/>
      </a:accent3>
      <a:accent4>
        <a:srgbClr val="800080"/>
      </a:accent4>
      <a:accent5>
        <a:srgbClr val="8DB3E2"/>
      </a:accent5>
      <a:accent6>
        <a:srgbClr val="F79646"/>
      </a:accent6>
      <a:hlink>
        <a:srgbClr val="239BED"/>
      </a:hlink>
      <a:folHlink>
        <a:srgbClr val="FE19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Metro</Template>
  <TotalTime>863</TotalTime>
  <Words>1172</Words>
  <Application>Microsoft Macintosh PowerPoint</Application>
  <PresentationFormat>On-screen Show (4:3)</PresentationFormat>
  <Paragraphs>250</Paragraphs>
  <Slides>25</Slides>
  <Notes>25</Notes>
  <HiddenSlides>0</HiddenSlides>
  <MMClips>0</MMClips>
  <ScaleCrop>false</ScaleCrop>
  <HeadingPairs>
    <vt:vector size="4" baseType="variant">
      <vt:variant>
        <vt:lpstr>Theme</vt:lpstr>
      </vt:variant>
      <vt:variant>
        <vt:i4>4</vt:i4>
      </vt:variant>
      <vt:variant>
        <vt:lpstr>Slide Titles</vt:lpstr>
      </vt:variant>
      <vt:variant>
        <vt:i4>25</vt:i4>
      </vt:variant>
    </vt:vector>
  </HeadingPairs>
  <TitlesOfParts>
    <vt:vector size="29" baseType="lpstr">
      <vt:lpstr>Office Theme</vt:lpstr>
      <vt:lpstr>1_Office Theme</vt:lpstr>
      <vt:lpstr>2_Blank Presentation</vt:lpstr>
      <vt:lpstr>2_Office Theme</vt:lpstr>
      <vt:lpstr>PowerPoint Presentation</vt:lpstr>
      <vt:lpstr>The Art of Oncology: What next ?</vt:lpstr>
      <vt:lpstr>Case from the practice of  Kenneth R Hoffman, MD, MPH</vt:lpstr>
      <vt:lpstr>PowerPoint Presentation</vt:lpstr>
      <vt:lpstr>PowerPoint Presentation</vt:lpstr>
      <vt:lpstr>PowerPoint Presentation</vt:lpstr>
      <vt:lpstr>The Art of Oncology: What next ?</vt:lpstr>
      <vt:lpstr>Progression on 1st-line chemotherapy / Bev: What do you need to know?</vt:lpstr>
      <vt:lpstr>PowerPoint Presentation</vt:lpstr>
      <vt:lpstr>PowerPoint Presentation</vt:lpstr>
      <vt:lpstr>Progression on 1st-line chemotherapy / Bev: What do you need to know?</vt:lpstr>
      <vt:lpstr>WHAT DIAGNOSTIC TESTS ?</vt:lpstr>
      <vt:lpstr>WHAT DIAGNOSTIC TESTS ?</vt:lpstr>
      <vt:lpstr>2013 NCCN Guidelines for Colon Cancer</vt:lpstr>
      <vt:lpstr>KRAS WT : EFFICACY OF EGF-R AB’S </vt:lpstr>
      <vt:lpstr>BRAF Mutations in CRC</vt:lpstr>
      <vt:lpstr>PHASE III TML (ML18147) TRIAL:  BEV BEYOND PROGRESSION Bennouna J et al. Lancet Oncol. 2013;14:29-37. </vt:lpstr>
      <vt:lpstr>VELOUR:  ZIV-AFLIBERCEPT</vt:lpstr>
      <vt:lpstr>Progression on 1st-line chemotherapy / Bev: What next ?</vt:lpstr>
      <vt:lpstr>Has anything changed with the presentations of data in the ASCO session this afternoon?</vt:lpstr>
      <vt:lpstr>PowerPoint Presentation</vt:lpstr>
      <vt:lpstr>PowerPoint Presentation</vt:lpstr>
      <vt:lpstr>PowerPoint Presentation</vt:lpstr>
      <vt:lpstr>PowerPoint Presentation</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872</cp:revision>
  <cp:lastPrinted>2013-06-01T16:43:35Z</cp:lastPrinted>
  <dcterms:created xsi:type="dcterms:W3CDTF">2010-09-07T20:37:50Z</dcterms:created>
  <dcterms:modified xsi:type="dcterms:W3CDTF">2013-07-17T11:46:30Z</dcterms:modified>
  <cp:category/>
</cp:coreProperties>
</file>